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534" r:id="rId2"/>
    <p:sldId id="704" r:id="rId3"/>
    <p:sldId id="703" r:id="rId4"/>
    <p:sldId id="707" r:id="rId5"/>
    <p:sldId id="981" r:id="rId6"/>
    <p:sldId id="982" r:id="rId7"/>
    <p:sldId id="983" r:id="rId8"/>
    <p:sldId id="984" r:id="rId9"/>
    <p:sldId id="706" r:id="rId10"/>
    <p:sldId id="985" r:id="rId11"/>
    <p:sldId id="986" r:id="rId12"/>
    <p:sldId id="987" r:id="rId13"/>
    <p:sldId id="988" r:id="rId14"/>
    <p:sldId id="989" r:id="rId15"/>
    <p:sldId id="991" r:id="rId16"/>
    <p:sldId id="992" r:id="rId17"/>
    <p:sldId id="802" r:id="rId18"/>
    <p:sldId id="803" r:id="rId19"/>
    <p:sldId id="993" r:id="rId20"/>
    <p:sldId id="878" r:id="rId21"/>
    <p:sldId id="879" r:id="rId22"/>
    <p:sldId id="807" r:id="rId23"/>
    <p:sldId id="875" r:id="rId24"/>
    <p:sldId id="883" r:id="rId25"/>
    <p:sldId id="881" r:id="rId26"/>
    <p:sldId id="882" r:id="rId27"/>
    <p:sldId id="885" r:id="rId28"/>
    <p:sldId id="851" r:id="rId29"/>
    <p:sldId id="886" r:id="rId30"/>
    <p:sldId id="852" r:id="rId31"/>
    <p:sldId id="853" r:id="rId32"/>
    <p:sldId id="891" r:id="rId33"/>
    <p:sldId id="854" r:id="rId34"/>
    <p:sldId id="892" r:id="rId35"/>
    <p:sldId id="893" r:id="rId36"/>
    <p:sldId id="894" r:id="rId37"/>
    <p:sldId id="895" r:id="rId38"/>
    <p:sldId id="896" r:id="rId39"/>
    <p:sldId id="897" r:id="rId40"/>
    <p:sldId id="898" r:id="rId41"/>
    <p:sldId id="855" r:id="rId42"/>
    <p:sldId id="899" r:id="rId43"/>
    <p:sldId id="901" r:id="rId44"/>
    <p:sldId id="900" r:id="rId45"/>
    <p:sldId id="902" r:id="rId46"/>
    <p:sldId id="915" r:id="rId47"/>
    <p:sldId id="903" r:id="rId48"/>
    <p:sldId id="904" r:id="rId49"/>
    <p:sldId id="905" r:id="rId50"/>
    <p:sldId id="906" r:id="rId51"/>
    <p:sldId id="909" r:id="rId52"/>
    <p:sldId id="912" r:id="rId53"/>
    <p:sldId id="917" r:id="rId54"/>
    <p:sldId id="919" r:id="rId55"/>
    <p:sldId id="920" r:id="rId56"/>
    <p:sldId id="929" r:id="rId57"/>
    <p:sldId id="930" r:id="rId58"/>
    <p:sldId id="990" r:id="rId59"/>
    <p:sldId id="921" r:id="rId60"/>
    <p:sldId id="922" r:id="rId61"/>
    <p:sldId id="994" r:id="rId62"/>
    <p:sldId id="931" r:id="rId63"/>
    <p:sldId id="924" r:id="rId64"/>
    <p:sldId id="995" r:id="rId65"/>
    <p:sldId id="938" r:id="rId66"/>
    <p:sldId id="933" r:id="rId67"/>
    <p:sldId id="940" r:id="rId68"/>
    <p:sldId id="934" r:id="rId69"/>
    <p:sldId id="937" r:id="rId70"/>
    <p:sldId id="996" r:id="rId71"/>
    <p:sldId id="942" r:id="rId72"/>
    <p:sldId id="997" r:id="rId73"/>
    <p:sldId id="941" r:id="rId74"/>
    <p:sldId id="1000" r:id="rId75"/>
    <p:sldId id="998" r:id="rId76"/>
    <p:sldId id="943" r:id="rId77"/>
    <p:sldId id="954" r:id="rId78"/>
    <p:sldId id="962" r:id="rId79"/>
    <p:sldId id="957" r:id="rId80"/>
    <p:sldId id="960" r:id="rId81"/>
    <p:sldId id="963" r:id="rId82"/>
    <p:sldId id="964" r:id="rId83"/>
    <p:sldId id="976" r:id="rId84"/>
    <p:sldId id="974" r:id="rId85"/>
    <p:sldId id="965" r:id="rId86"/>
    <p:sldId id="966" r:id="rId87"/>
    <p:sldId id="1001" r:id="rId88"/>
    <p:sldId id="977" r:id="rId89"/>
    <p:sldId id="1002" r:id="rId90"/>
    <p:sldId id="970" r:id="rId91"/>
    <p:sldId id="1003" r:id="rId92"/>
    <p:sldId id="1004" r:id="rId93"/>
    <p:sldId id="535" r:id="rId9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76B721-8290-43B1-BE81-66E048FAB6CA}">
          <p14:sldIdLst>
            <p14:sldId id="534"/>
            <p14:sldId id="704"/>
          </p14:sldIdLst>
        </p14:section>
        <p14:section name="MapReduce概述" id="{A0B0B6D2-024C-4081-B08E-498B281FC61A}">
          <p14:sldIdLst>
            <p14:sldId id="703"/>
            <p14:sldId id="707"/>
            <p14:sldId id="981"/>
            <p14:sldId id="982"/>
            <p14:sldId id="983"/>
            <p14:sldId id="984"/>
          </p14:sldIdLst>
        </p14:section>
        <p14:section name="MapReduce作业运行机制" id="{B7EB2778-EFB7-4B06-9822-A136D36D2A8E}">
          <p14:sldIdLst>
            <p14:sldId id="706"/>
            <p14:sldId id="985"/>
            <p14:sldId id="986"/>
            <p14:sldId id="987"/>
            <p14:sldId id="988"/>
            <p14:sldId id="989"/>
            <p14:sldId id="991"/>
            <p14:sldId id="992"/>
          </p14:sldIdLst>
        </p14:section>
        <p14:section name="MapReduce编程实例" id="{514147DC-4ED5-41A4-B1EC-232B692B1A89}">
          <p14:sldIdLst>
            <p14:sldId id="802"/>
            <p14:sldId id="803"/>
            <p14:sldId id="993"/>
            <p14:sldId id="878"/>
            <p14:sldId id="879"/>
            <p14:sldId id="807"/>
          </p14:sldIdLst>
        </p14:section>
        <p14:section name="词频统计" id="{F1E08AB0-6C2A-42EB-96BE-45EAF83E8FA0}">
          <p14:sldIdLst>
            <p14:sldId id="875"/>
            <p14:sldId id="883"/>
            <p14:sldId id="881"/>
            <p14:sldId id="882"/>
            <p14:sldId id="885"/>
            <p14:sldId id="851"/>
            <p14:sldId id="886"/>
            <p14:sldId id="852"/>
            <p14:sldId id="853"/>
            <p14:sldId id="891"/>
            <p14:sldId id="854"/>
            <p14:sldId id="892"/>
            <p14:sldId id="893"/>
            <p14:sldId id="894"/>
            <p14:sldId id="895"/>
            <p14:sldId id="896"/>
            <p14:sldId id="897"/>
            <p14:sldId id="898"/>
            <p14:sldId id="855"/>
            <p14:sldId id="899"/>
            <p14:sldId id="901"/>
            <p14:sldId id="900"/>
          </p14:sldIdLst>
        </p14:section>
        <p14:section name="数据去重" id="{2BD8E9D7-6B8E-45E4-AFDE-DD86351E273E}">
          <p14:sldIdLst>
            <p14:sldId id="902"/>
            <p14:sldId id="915"/>
            <p14:sldId id="903"/>
            <p14:sldId id="904"/>
            <p14:sldId id="905"/>
            <p14:sldId id="906"/>
            <p14:sldId id="909"/>
            <p14:sldId id="912"/>
          </p14:sldIdLst>
        </p14:section>
        <p14:section name="全局排序" id="{BB9A4C6A-FFD9-41C3-B493-75E7A4BE0CF8}">
          <p14:sldIdLst>
            <p14:sldId id="917"/>
            <p14:sldId id="919"/>
            <p14:sldId id="920"/>
            <p14:sldId id="929"/>
            <p14:sldId id="930"/>
            <p14:sldId id="990"/>
            <p14:sldId id="921"/>
            <p14:sldId id="922"/>
            <p14:sldId id="994"/>
            <p14:sldId id="931"/>
            <p14:sldId id="924"/>
            <p14:sldId id="995"/>
          </p14:sldIdLst>
        </p14:section>
        <p14:section name="倒序排列" id="{154D7AFF-2539-4215-9302-D72FCD5F7450}">
          <p14:sldIdLst>
            <p14:sldId id="938"/>
            <p14:sldId id="933"/>
            <p14:sldId id="940"/>
            <p14:sldId id="934"/>
            <p14:sldId id="937"/>
            <p14:sldId id="996"/>
            <p14:sldId id="942"/>
            <p14:sldId id="997"/>
            <p14:sldId id="941"/>
            <p14:sldId id="1000"/>
            <p14:sldId id="998"/>
            <p14:sldId id="943"/>
          </p14:sldIdLst>
        </p14:section>
        <p14:section name="筛选" id="{92AFCC01-DE65-4703-934E-DC57392309C6}">
          <p14:sldIdLst>
            <p14:sldId id="954"/>
            <p14:sldId id="962"/>
            <p14:sldId id="957"/>
            <p14:sldId id="960"/>
          </p14:sldIdLst>
        </p14:section>
        <p14:section name="表连接" id="{09AF17BB-2D2C-4616-A2DC-F8AC5F5918A0}">
          <p14:sldIdLst>
            <p14:sldId id="963"/>
            <p14:sldId id="964"/>
            <p14:sldId id="976"/>
            <p14:sldId id="974"/>
            <p14:sldId id="965"/>
            <p14:sldId id="966"/>
            <p14:sldId id="1001"/>
            <p14:sldId id="977"/>
            <p14:sldId id="1002"/>
            <p14:sldId id="970"/>
            <p14:sldId id="1003"/>
            <p14:sldId id="1004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94">
          <p15:clr>
            <a:srgbClr val="A4A3A4"/>
          </p15:clr>
        </p15:guide>
        <p15:guide id="2" pos="3749">
          <p15:clr>
            <a:srgbClr val="A4A3A4"/>
          </p15:clr>
        </p15:guide>
        <p15:guide id="3" orient="horz" pos="3857">
          <p15:clr>
            <a:srgbClr val="A4A3A4"/>
          </p15:clr>
        </p15:guide>
        <p15:guide id="4" pos="24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2016mac01504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D"/>
    <a:srgbClr val="3BBC5D"/>
    <a:srgbClr val="2965AB"/>
    <a:srgbClr val="4B9EE9"/>
    <a:srgbClr val="942124"/>
    <a:srgbClr val="1D3F4F"/>
    <a:srgbClr val="C55A11"/>
    <a:srgbClr val="52CC83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1" autoAdjust="0"/>
    <p:restoredTop sz="89125" autoAdjust="0"/>
  </p:normalViewPr>
  <p:slideViewPr>
    <p:cSldViewPr>
      <p:cViewPr varScale="1">
        <p:scale>
          <a:sx n="68" d="100"/>
          <a:sy n="68" d="100"/>
        </p:scale>
        <p:origin x="744" y="67"/>
      </p:cViewPr>
      <p:guideLst>
        <p:guide orient="horz" pos="3494"/>
        <p:guide pos="3749"/>
        <p:guide orient="horz" pos="3857"/>
        <p:guide pos="24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838"/>
    </p:cViewPr>
  </p:sorterViewPr>
  <p:notesViewPr>
    <p:cSldViewPr snapToGrid="0">
      <p:cViewPr>
        <p:scale>
          <a:sx n="66" d="100"/>
          <a:sy n="66" d="100"/>
        </p:scale>
        <p:origin x="5632" y="1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731E-89C4-4E73-A518-E26E46AC225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D8A9-B803-49B7-8826-85E446611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6477-A869-4A11-A4FA-B75D94106C96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E6889-349A-49E8-AAE1-A1FB1A7B97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4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下面详细说明四个执行流程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66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54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比如，现在</a:t>
            </a:r>
            <a:r>
              <a:rPr kumimoji="1" lang="en-US" altLang="zh-CN" dirty="0" err="1"/>
              <a:t>TaskTracker</a:t>
            </a:r>
            <a:r>
              <a:rPr kumimoji="1" lang="zh-CN" altLang="en-US" dirty="0"/>
              <a:t>中有空余的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任务槽，就为</a:t>
            </a:r>
            <a:r>
              <a:rPr kumimoji="1" lang="en-US" altLang="zh-CN" dirty="0" err="1"/>
              <a:t>TaskTracker</a:t>
            </a:r>
            <a:r>
              <a:rPr kumimoji="1" lang="zh-CN" altLang="en-US" dirty="0"/>
              <a:t>分配一个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任务，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任务可以直接从任务列表中选取一个来执行，不用考虑数据本地化。若要执行</a:t>
            </a:r>
            <a:r>
              <a:rPr kumimoji="1" lang="en-US" altLang="zh-CN" dirty="0"/>
              <a:t>map</a:t>
            </a:r>
            <a:r>
              <a:rPr kumimoji="1" lang="zh-CN" altLang="en-US" dirty="0"/>
              <a:t>任务，需要考虑数据本地化，选取一个离分片文件最近的</a:t>
            </a:r>
            <a:r>
              <a:rPr kumimoji="1" lang="en-US" altLang="zh-CN" dirty="0" err="1"/>
              <a:t>TaskTracker</a:t>
            </a:r>
            <a:r>
              <a:rPr kumimoji="1" lang="zh-CN" altLang="en-US" dirty="0"/>
              <a:t>来执行任务，理想的情况是，可以在输入分片的节点上或者机架上执行任务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0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分布式缓存在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中有讲解过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3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40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0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95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76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42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17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856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297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68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929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再次强调：对每一个键值对都会调用一次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！！！  在输入中，因为回车要占</a:t>
            </a:r>
            <a:r>
              <a:rPr kumimoji="1" lang="en-US" altLang="zh-CN" dirty="0"/>
              <a:t>1</a:t>
            </a:r>
            <a:r>
              <a:rPr kumimoji="1" lang="zh-CN" altLang="en-US" dirty="0"/>
              <a:t>字节，所以第二个键值对的偏移量为</a:t>
            </a:r>
            <a:r>
              <a:rPr kumimoji="1" lang="en-US" altLang="zh-CN" dirty="0"/>
              <a:t>8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261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Shuffle</a:t>
            </a:r>
            <a:r>
              <a:rPr kumimoji="1" lang="zh-CN" altLang="en-US" dirty="0"/>
              <a:t>过程一般不需要我们设计</a:t>
            </a:r>
            <a:r>
              <a:rPr kumimoji="1" lang="en-US" altLang="zh-CN" dirty="0"/>
              <a:t>,</a:t>
            </a:r>
            <a:r>
              <a:rPr kumimoji="1" lang="zh-CN" altLang="en-US" dirty="0"/>
              <a:t>自动完成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111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641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Hadoop</a:t>
            </a:r>
            <a:r>
              <a:rPr kumimoji="1" lang="zh-CN" altLang="en-US" dirty="0"/>
              <a:t>封装数据类型是因为：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读取输出的数据是字节流，所以需要数据序列化，所以对数据类型进行封装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072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348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可将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LongWritable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改为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IntWritable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，因为在实际的词频统计中，有些单词出现的次数可能很多，会超过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型的范围，所以一般用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LongWritable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44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965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588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502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707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53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711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1140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2143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354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50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下面会详细介绍这四个阶段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795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每次都将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程序打包并提交给</a:t>
            </a:r>
            <a:r>
              <a:rPr kumimoji="1" lang="en-US" altLang="zh-CN" dirty="0"/>
              <a:t>yarn</a:t>
            </a:r>
            <a:r>
              <a:rPr kumimoji="1" lang="zh-CN" altLang="en-US" dirty="0"/>
              <a:t>运行，不利于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，所以我们可以在本地进行测试调错，再将正确的程序提交到</a:t>
            </a:r>
            <a:r>
              <a:rPr kumimoji="1" lang="en-US" altLang="zh-CN" dirty="0"/>
              <a:t>yarn</a:t>
            </a:r>
            <a:r>
              <a:rPr kumimoji="1" lang="zh-CN" altLang="en-US" dirty="0"/>
              <a:t>上运行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187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8970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4562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5360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2269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587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085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代表的是偏移量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0053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shuffle</a:t>
            </a:r>
            <a:r>
              <a:rPr kumimoji="1" lang="zh-CN" altLang="en-US" dirty="0"/>
              <a:t>过程中，会自动完成相同项合并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5975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99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1096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3332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865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618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5056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代表的是偏移量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8513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向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派发键值对时，派发给哪个键值对是从</a:t>
            </a:r>
            <a:r>
              <a:rPr kumimoji="1" lang="en-US" altLang="zh-CN" dirty="0"/>
              <a:t>map</a:t>
            </a:r>
            <a:r>
              <a:rPr kumimoji="1" lang="zh-CN" altLang="en-US" dirty="0"/>
              <a:t>输出后的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分区决定好的，可能不会按照排好的顺序向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派发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3473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2372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这里，假设有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reducer,</a:t>
            </a:r>
            <a:r>
              <a:rPr kumimoji="1" lang="zh-CN" altLang="en-US" dirty="0"/>
              <a:t>意思就是，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号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的边界为</a:t>
            </a:r>
            <a:r>
              <a:rPr kumimoji="1" lang="en-US" altLang="zh-CN" dirty="0"/>
              <a:t>0~67</a:t>
            </a:r>
            <a:r>
              <a:rPr kumimoji="1" lang="zh-CN" altLang="en-US" dirty="0"/>
              <a:t>；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的边界为</a:t>
            </a:r>
            <a:r>
              <a:rPr kumimoji="1" lang="en-US" altLang="zh-CN" dirty="0"/>
              <a:t>67~134</a:t>
            </a:r>
            <a:r>
              <a:rPr kumimoji="1" lang="zh-CN" altLang="en-US" dirty="0"/>
              <a:t>；三号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的边界为</a:t>
            </a:r>
            <a:r>
              <a:rPr kumimoji="1" lang="en-US" altLang="zh-CN" dirty="0"/>
              <a:t>134~201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值在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号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的边界之内，这个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就分派给第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号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，因为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的边界是按照从小到大的顺序排列的，所以可以实现全局排序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3273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执行完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之后，进行</a:t>
            </a:r>
            <a:r>
              <a:rPr kumimoji="1" lang="en-US" altLang="zh-CN" dirty="0"/>
              <a:t>shuffle</a:t>
            </a:r>
            <a:r>
              <a:rPr kumimoji="1" lang="zh-CN" altLang="en-US" dirty="0"/>
              <a:t>的排序和合并过程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0329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19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124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9602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1093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941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6756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4629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8317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简单解释为何要定义</a:t>
            </a:r>
            <a:r>
              <a:rPr kumimoji="1" lang="en-US" altLang="zh-CN" dirty="0"/>
              <a:t>java bean, </a:t>
            </a:r>
            <a:r>
              <a:rPr kumimoji="1" lang="zh-CN" altLang="en-US" dirty="0"/>
              <a:t>因为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是以流的方式读取和输出的数据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4461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可简要提一下，以防学生忘记</a:t>
            </a:r>
            <a:r>
              <a:rPr kumimoji="1" lang="en-US" altLang="zh-CN" dirty="0"/>
              <a:t>java bean</a:t>
            </a:r>
            <a:r>
              <a:rPr kumimoji="1" lang="zh-CN" altLang="en-US" dirty="0"/>
              <a:t>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70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1314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shuffle</a:t>
            </a:r>
            <a:r>
              <a:rPr kumimoji="1" lang="zh-CN" altLang="en-US" dirty="0"/>
              <a:t>阶段，已经按照大小顺序输入到了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中，所以在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过程中，可直接输出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6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以一个</a:t>
            </a:r>
            <a:r>
              <a:rPr kumimoji="1" lang="en-US" altLang="zh-CN" dirty="0"/>
              <a:t>Map</a:t>
            </a:r>
            <a:r>
              <a:rPr kumimoji="1" lang="zh-CN" altLang="en-US" dirty="0"/>
              <a:t>任务为例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1177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395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2433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7163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9536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4805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240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2139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0742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3100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CustomerBean</a:t>
            </a:r>
            <a:r>
              <a:rPr kumimoji="1" lang="zh-CN" altLang="en-US" dirty="0"/>
              <a:t>与倒序排列相同，这里就不再讲解了，直接讲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阶段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39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39165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8548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虽然可以直接用</a:t>
            </a:r>
            <a:r>
              <a:rPr kumimoji="1" lang="en-US" altLang="zh-CN" dirty="0"/>
              <a:t>if</a:t>
            </a:r>
            <a:r>
              <a:rPr kumimoji="1" lang="zh-CN" altLang="en-US" dirty="0"/>
              <a:t>判断语句将性别为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的改为</a:t>
            </a:r>
            <a:r>
              <a:rPr kumimoji="1" lang="en-US" altLang="zh-CN" dirty="0"/>
              <a:t>boy</a:t>
            </a:r>
            <a:r>
              <a:rPr kumimoji="1" lang="zh-CN" altLang="en-US" dirty="0"/>
              <a:t>，性别为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的改为</a:t>
            </a:r>
            <a:r>
              <a:rPr kumimoji="1" lang="en-US" altLang="zh-CN" dirty="0"/>
              <a:t>girl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但这里选用两个值，只是为了实现一个简单的表连接，如果出现多个值改变，使用表连接方法就比较方便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9097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2219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代表的是偏移量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6581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06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08874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8104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65799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3213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18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5384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80659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90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9695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91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5591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C6C06A-6A1C-2E45-A070-5E5418E076A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画板 2@10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76366"/>
            <a:ext cx="1914436" cy="596994"/>
          </a:xfrm>
          <a:prstGeom prst="rect">
            <a:avLst/>
          </a:prstGeom>
        </p:spPr>
      </p:pic>
      <p:cxnSp>
        <p:nvCxnSpPr>
          <p:cNvPr id="17" name="直线连接符 16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幻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CB3B0A-32E6-834F-97CE-CA667D0AE97F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画板 8@10x-10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0"/>
            <a:ext cx="12269407" cy="691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29463" y="2204864"/>
            <a:ext cx="7818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分布式计算框架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913DB0-3D93-42CF-938E-E16FA57BB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332656"/>
            <a:ext cx="2351584" cy="6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1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1449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程序后，将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工程打包，提交到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上执行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从作业提交到作业完成执行，共包括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个步骤：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6B50A51-C89D-47BF-9CA1-90CD3CB2A49A}"/>
              </a:ext>
            </a:extLst>
          </p:cNvPr>
          <p:cNvSpPr txBox="1"/>
          <p:nvPr/>
        </p:nvSpPr>
        <p:spPr>
          <a:xfrm>
            <a:off x="407368" y="188640"/>
            <a:ext cx="698274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作业运行机制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9355B6-C3F3-4CDC-B899-F4929442D639}"/>
              </a:ext>
            </a:extLst>
          </p:cNvPr>
          <p:cNvGrpSpPr/>
          <p:nvPr/>
        </p:nvGrpSpPr>
        <p:grpSpPr>
          <a:xfrm>
            <a:off x="2279576" y="2852936"/>
            <a:ext cx="6840760" cy="3066117"/>
            <a:chOff x="1919536" y="3212976"/>
            <a:chExt cx="6840760" cy="306611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2AF5590-5565-439D-8FAC-2589047092FA}"/>
                </a:ext>
              </a:extLst>
            </p:cNvPr>
            <p:cNvSpPr/>
            <p:nvPr/>
          </p:nvSpPr>
          <p:spPr>
            <a:xfrm>
              <a:off x="6888088" y="5166900"/>
              <a:ext cx="1872208" cy="108012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若作业执行失败，进行错误处理</a:t>
              </a:r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CF5701A-1398-48ED-836F-E7CD8926C886}"/>
                </a:ext>
              </a:extLst>
            </p:cNvPr>
            <p:cNvSpPr/>
            <p:nvPr/>
          </p:nvSpPr>
          <p:spPr>
            <a:xfrm>
              <a:off x="4799856" y="3212976"/>
              <a:ext cx="1872208" cy="108012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Monaco"/>
              </a:endParaRP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Monaco"/>
                </a:rPr>
                <a:t>JobTracker</a:t>
              </a:r>
              <a:endParaRPr lang="en-US" altLang="zh-CN" dirty="0">
                <a:solidFill>
                  <a:schemeClr val="tx1"/>
                </a:solidFill>
                <a:latin typeface="Monaco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初始化作业</a:t>
              </a:r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分配作业</a:t>
              </a:r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onaco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7BBDE47-DC79-4DB0-80CA-815B1AAAC26A}"/>
                </a:ext>
              </a:extLst>
            </p:cNvPr>
            <p:cNvSpPr/>
            <p:nvPr/>
          </p:nvSpPr>
          <p:spPr>
            <a:xfrm>
              <a:off x="4007768" y="5198973"/>
              <a:ext cx="1872208" cy="108012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Monaco"/>
                </a:rPr>
                <a:t>TaskTracker</a:t>
              </a:r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</a:t>
              </a:r>
              <a:r>
                <a:rPr lang="en-US" altLang="zh-CN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MapReduce</a:t>
              </a:r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作业</a:t>
              </a:r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C3C1CA3-F53C-49F5-9875-4A49F070DF82}"/>
                </a:ext>
              </a:extLst>
            </p:cNvPr>
            <p:cNvSpPr/>
            <p:nvPr/>
          </p:nvSpPr>
          <p:spPr>
            <a:xfrm>
              <a:off x="1919536" y="3212976"/>
              <a:ext cx="1872208" cy="108012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Monaco"/>
              </a:endParaRP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Monaco"/>
                </a:rPr>
                <a:t>JobClient</a:t>
              </a:r>
              <a:endParaRPr lang="en-US" altLang="zh-CN" dirty="0">
                <a:solidFill>
                  <a:schemeClr val="tx1"/>
                </a:solidFill>
                <a:latin typeface="Monaco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提交作业到</a:t>
              </a:r>
              <a:r>
                <a:rPr lang="en-US" altLang="zh-CN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Yarn</a:t>
              </a:r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中</a:t>
              </a:r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onaco"/>
              </a:endParaRPr>
            </a:p>
          </p:txBody>
        </p: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E8918FC3-D3E5-4EFB-B123-42B801EEA913}"/>
                </a:ext>
              </a:extLst>
            </p:cNvPr>
            <p:cNvSpPr/>
            <p:nvPr/>
          </p:nvSpPr>
          <p:spPr>
            <a:xfrm>
              <a:off x="4007768" y="3573016"/>
              <a:ext cx="576064" cy="360040"/>
            </a:xfrm>
            <a:prstGeom prst="rightArrow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EA90E474-DB38-4B46-A004-ED7908ADB214}"/>
                </a:ext>
              </a:extLst>
            </p:cNvPr>
            <p:cNvSpPr/>
            <p:nvPr/>
          </p:nvSpPr>
          <p:spPr>
            <a:xfrm>
              <a:off x="6888088" y="3573016"/>
              <a:ext cx="576063" cy="371320"/>
            </a:xfrm>
            <a:prstGeom prst="rightArrow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26895D97-AC2E-4BE9-BB44-966A036F5FEA}"/>
                </a:ext>
              </a:extLst>
            </p:cNvPr>
            <p:cNvSpPr/>
            <p:nvPr/>
          </p:nvSpPr>
          <p:spPr>
            <a:xfrm>
              <a:off x="6096001" y="5521300"/>
              <a:ext cx="576063" cy="371320"/>
            </a:xfrm>
            <a:prstGeom prst="rightArrow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83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14492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JobClient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作业提交：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客户端提交作业，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JobClient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通信，请求新的作业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检查作业的输入输出路径是否存在；若不存在，返回错误给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程序，不提交作业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计算作业的输入分片；若作业分片无法计算，不提交作业，返回错误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将运行作业需要的资源（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包、配置文件、输入分片计算结果）拷贝到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，作业准备执行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1B899809-EBBB-4B03-8976-F8D0B044F420}"/>
              </a:ext>
            </a:extLst>
          </p:cNvPr>
          <p:cNvSpPr txBox="1"/>
          <p:nvPr/>
        </p:nvSpPr>
        <p:spPr>
          <a:xfrm>
            <a:off x="407368" y="188640"/>
            <a:ext cx="698274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作业运行机制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73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07368" y="1044884"/>
            <a:ext cx="118813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作业初始化：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中获取已计算好的分片信息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为每一个分片创建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任务（每一个任务都会被指定一个任务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通过心跳机制，与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通信，为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分配任务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会有固定数量的任务槽，根据任务槽的个数为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分配任务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2FC074-C8FA-4612-AF3F-FBF7B3F8B9AC}"/>
              </a:ext>
            </a:extLst>
          </p:cNvPr>
          <p:cNvGrpSpPr/>
          <p:nvPr/>
        </p:nvGrpSpPr>
        <p:grpSpPr>
          <a:xfrm>
            <a:off x="2855640" y="4653136"/>
            <a:ext cx="3348372" cy="1944216"/>
            <a:chOff x="1919536" y="4112769"/>
            <a:chExt cx="3348372" cy="194421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11549F4A-3FED-46FD-A350-DFCAB33ED2AB}"/>
                </a:ext>
              </a:extLst>
            </p:cNvPr>
            <p:cNvSpPr/>
            <p:nvPr/>
          </p:nvSpPr>
          <p:spPr>
            <a:xfrm>
              <a:off x="1919536" y="4112769"/>
              <a:ext cx="3348372" cy="1944216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TaskTracker</a:t>
              </a:r>
              <a:endPara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BA56739-5D86-4C28-8D16-FAA164DE1736}"/>
                </a:ext>
              </a:extLst>
            </p:cNvPr>
            <p:cNvSpPr/>
            <p:nvPr/>
          </p:nvSpPr>
          <p:spPr>
            <a:xfrm>
              <a:off x="2009546" y="4231202"/>
              <a:ext cx="1296144" cy="432048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</a:t>
              </a:r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</a:t>
              </a:r>
              <a:endPara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A23F45E-2531-4050-AA3E-D4ADB1A2BE9A}"/>
                </a:ext>
              </a:extLst>
            </p:cNvPr>
            <p:cNvSpPr/>
            <p:nvPr/>
          </p:nvSpPr>
          <p:spPr>
            <a:xfrm>
              <a:off x="3719736" y="4260250"/>
              <a:ext cx="1296144" cy="432048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</a:t>
              </a:r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</a:t>
              </a:r>
              <a:endPara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CAA596F-99D5-4EF8-87F4-2C268A332E5D}"/>
                </a:ext>
              </a:extLst>
            </p:cNvPr>
            <p:cNvSpPr/>
            <p:nvPr/>
          </p:nvSpPr>
          <p:spPr>
            <a:xfrm>
              <a:off x="2014334" y="4989925"/>
              <a:ext cx="1548172" cy="432048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Reduce</a:t>
              </a:r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</a:t>
              </a:r>
              <a:endPara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6187880-6CD4-4A6C-AC3F-560E039DB8C2}"/>
                </a:ext>
              </a:extLst>
            </p:cNvPr>
            <p:cNvSpPr/>
            <p:nvPr/>
          </p:nvSpPr>
          <p:spPr>
            <a:xfrm>
              <a:off x="3719736" y="5001810"/>
              <a:ext cx="1548172" cy="432048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Reduce</a:t>
              </a:r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</a:t>
              </a:r>
              <a:endPara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B51C2388-8D9C-45F2-A991-7D32A02546DF}"/>
              </a:ext>
            </a:extLst>
          </p:cNvPr>
          <p:cNvSpPr txBox="1"/>
          <p:nvPr/>
        </p:nvSpPr>
        <p:spPr>
          <a:xfrm>
            <a:off x="407368" y="188640"/>
            <a:ext cx="698274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作业运行机制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3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037049"/>
            <a:ext cx="114492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作业执行：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接收到任务，从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中把作业的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文件复制到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所在的文件系统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将作业执行中所需要的全部文件从分布式缓存拷贝到本地磁盘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为任务新建一个本地工作目录，把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文件中的内容解压到该目录的文件夹下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开始执行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接收到作业已执行完成的消息后，将作业的状态设置为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JobClient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打印消息返回给客户端，告知用户作业已执行成功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A5B4CE5E-A866-4A48-AEA7-C7CDAB1E2526}"/>
              </a:ext>
            </a:extLst>
          </p:cNvPr>
          <p:cNvSpPr txBox="1"/>
          <p:nvPr/>
        </p:nvSpPr>
        <p:spPr>
          <a:xfrm>
            <a:off x="407368" y="188640"/>
            <a:ext cx="698274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作业运行机制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84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1449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错误处理：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任务失败的原因：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任务中，代码抛出异常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DAA9629-928C-4820-A7A3-64C2DD0632CA}"/>
              </a:ext>
            </a:extLst>
          </p:cNvPr>
          <p:cNvSpPr txBox="1"/>
          <p:nvPr/>
        </p:nvSpPr>
        <p:spPr>
          <a:xfrm>
            <a:off x="407368" y="188640"/>
            <a:ext cx="698274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作业运行机制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43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14492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任务失败：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程序抛出异常，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将错误报告计入用户日志中，并将此次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 attempt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标记为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failed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，释放该任务槽，执行下一个任务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通过心跳机制，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知道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 attempt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失败后，会向其它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重新分配该任务的执行，默认情况下若一个任务的失败次数超过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次，将不会再被重试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重试次数可通过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mapred.map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(reduce).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max.attempts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属性控制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DAA9629-928C-4820-A7A3-64C2DD0632CA}"/>
              </a:ext>
            </a:extLst>
          </p:cNvPr>
          <p:cNvSpPr txBox="1"/>
          <p:nvPr/>
        </p:nvSpPr>
        <p:spPr>
          <a:xfrm>
            <a:off x="407368" y="188640"/>
            <a:ext cx="698274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作业运行机制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73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980728"/>
            <a:ext cx="1144927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存在单点故障会导致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Hadoop2.0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已解决）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失败，会停止向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发送心跳信息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已宕机，不会向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分配资源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把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从等待的任务池中移除，并将该任务转移到其他地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方执行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JobTracker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加入黑名单，不对其进行任何操作，也不接受其任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何请求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被列入黑名单的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TaskTracker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可通过重启从黑名单中移除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DAA9629-928C-4820-A7A3-64C2DD0632CA}"/>
              </a:ext>
            </a:extLst>
          </p:cNvPr>
          <p:cNvSpPr txBox="1"/>
          <p:nvPr/>
        </p:nvSpPr>
        <p:spPr>
          <a:xfrm>
            <a:off x="407368" y="188640"/>
            <a:ext cx="698274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作业运行机制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62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81406" y="116655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编程实例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4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编程实例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79376" y="1225689"/>
            <a:ext cx="11233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程序需要经过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个步骤：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工程，导入编程所需的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工程打包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提交到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上运行，或在本地运行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6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导入</a:t>
            </a: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4088" y="1124744"/>
            <a:ext cx="1123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-common</a:t>
            </a:r>
          </a:p>
          <a:p>
            <a:pPr>
              <a:buClr>
                <a:srgbClr val="0070C0"/>
              </a:buClr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>
              <a:buClr>
                <a:srgbClr val="0070C0"/>
              </a:buClr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310B1E-BAEA-405B-8B22-D2CE1AE89541}"/>
              </a:ext>
            </a:extLst>
          </p:cNvPr>
          <p:cNvSpPr/>
          <p:nvPr/>
        </p:nvSpPr>
        <p:spPr>
          <a:xfrm>
            <a:off x="695400" y="149303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Monaco"/>
              </a:rPr>
              <a:t>&lt;dependency&gt;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org.apache.hadoop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hadoop</a:t>
            </a:r>
            <a:r>
              <a:rPr lang="en-US" sz="1600" dirty="0">
                <a:latin typeface="Monaco"/>
              </a:rPr>
              <a:t>-common&lt;/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&lt;version&gt;${</a:t>
            </a:r>
            <a:r>
              <a:rPr lang="en-US" sz="1600" dirty="0" err="1">
                <a:latin typeface="Monaco"/>
              </a:rPr>
              <a:t>hadoop.version</a:t>
            </a:r>
            <a:r>
              <a:rPr lang="en-US" sz="1600" dirty="0">
                <a:latin typeface="Monaco"/>
              </a:rPr>
              <a:t>}&lt;/version&gt;</a:t>
            </a:r>
          </a:p>
          <a:p>
            <a:r>
              <a:rPr lang="en-US" sz="1600" dirty="0">
                <a:latin typeface="Monaco"/>
              </a:rPr>
              <a:t>&lt;/dependency&gt;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BE4E66-D194-4F94-9D60-02E452A012C1}"/>
              </a:ext>
            </a:extLst>
          </p:cNvPr>
          <p:cNvSpPr txBox="1"/>
          <p:nvPr/>
        </p:nvSpPr>
        <p:spPr>
          <a:xfrm>
            <a:off x="356709" y="4568443"/>
            <a:ext cx="11233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-client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>
              <a:buClr>
                <a:srgbClr val="0070C0"/>
              </a:buClr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ECCA66-13D6-4B65-B623-948494D12E89}"/>
              </a:ext>
            </a:extLst>
          </p:cNvPr>
          <p:cNvSpPr/>
          <p:nvPr/>
        </p:nvSpPr>
        <p:spPr>
          <a:xfrm>
            <a:off x="6120680" y="149303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Monaco"/>
              </a:rPr>
              <a:t>&lt;dependency&gt;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org.apache.hadoop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hadoop</a:t>
            </a:r>
            <a:r>
              <a:rPr lang="en-US" sz="1600" dirty="0">
                <a:latin typeface="Monaco"/>
              </a:rPr>
              <a:t>-yarn-common&lt;/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&lt;version&gt;${</a:t>
            </a:r>
            <a:r>
              <a:rPr lang="en-US" sz="1600" dirty="0" err="1">
                <a:latin typeface="Monaco"/>
              </a:rPr>
              <a:t>hadoop.version</a:t>
            </a:r>
            <a:r>
              <a:rPr lang="en-US" sz="1600" dirty="0">
                <a:latin typeface="Monaco"/>
              </a:rPr>
              <a:t>}&lt;/version&gt;</a:t>
            </a:r>
          </a:p>
          <a:p>
            <a:r>
              <a:rPr lang="en-US" sz="1600" dirty="0">
                <a:latin typeface="Monaco"/>
              </a:rPr>
              <a:t>&lt;/dependency&gt;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86D89-6EB3-4F16-A10F-70BAE2743D38}"/>
              </a:ext>
            </a:extLst>
          </p:cNvPr>
          <p:cNvSpPr/>
          <p:nvPr/>
        </p:nvSpPr>
        <p:spPr>
          <a:xfrm>
            <a:off x="723304" y="503011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Monaco"/>
              </a:rPr>
              <a:t>&lt;dependency&gt;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org.apache.hadoop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hadoop</a:t>
            </a:r>
            <a:r>
              <a:rPr lang="en-US" sz="1600" dirty="0">
                <a:latin typeface="Monaco"/>
              </a:rPr>
              <a:t>-client&lt;/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&lt;version&gt;${</a:t>
            </a:r>
            <a:r>
              <a:rPr lang="en-US" sz="1600" dirty="0" err="1">
                <a:latin typeface="Monaco"/>
              </a:rPr>
              <a:t>hadoop.version</a:t>
            </a:r>
            <a:r>
              <a:rPr lang="en-US" sz="1600" dirty="0">
                <a:latin typeface="Monaco"/>
              </a:rPr>
              <a:t>}&lt;/version&gt;</a:t>
            </a:r>
          </a:p>
          <a:p>
            <a:r>
              <a:rPr lang="en-US" sz="1600" dirty="0">
                <a:latin typeface="Monaco"/>
              </a:rPr>
              <a:t>&lt;/dependency&gt;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160DF3-127F-4F8D-BDE5-CE97BCC4C7D1}"/>
              </a:ext>
            </a:extLst>
          </p:cNvPr>
          <p:cNvSpPr/>
          <p:nvPr/>
        </p:nvSpPr>
        <p:spPr>
          <a:xfrm>
            <a:off x="723304" y="320693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Monaco"/>
              </a:rPr>
              <a:t>&lt;dependency&gt;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org.apache.hadoop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hadoop</a:t>
            </a:r>
            <a:r>
              <a:rPr lang="en-US" sz="1600" dirty="0">
                <a:latin typeface="Monaco"/>
              </a:rPr>
              <a:t>-yarn-client&lt;/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&lt;version&gt;${</a:t>
            </a:r>
            <a:r>
              <a:rPr lang="en-US" sz="1600" dirty="0" err="1">
                <a:latin typeface="Monaco"/>
              </a:rPr>
              <a:t>hadoop.version</a:t>
            </a:r>
            <a:r>
              <a:rPr lang="en-US" sz="1600" dirty="0">
                <a:latin typeface="Monaco"/>
              </a:rPr>
              <a:t>}&lt;/version&gt;</a:t>
            </a:r>
          </a:p>
          <a:p>
            <a:r>
              <a:rPr lang="en-US" sz="1600" dirty="0">
                <a:latin typeface="Monaco"/>
              </a:rPr>
              <a:t>&lt;/dependency&gt;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CD9A1E-A5EF-447C-9B26-C89989D99D1D}"/>
              </a:ext>
            </a:extLst>
          </p:cNvPr>
          <p:cNvSpPr/>
          <p:nvPr/>
        </p:nvSpPr>
        <p:spPr>
          <a:xfrm>
            <a:off x="354088" y="2799538"/>
            <a:ext cx="266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-yarn-client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1AD65-1DD5-490D-BD56-A44EA62FB5B8}"/>
              </a:ext>
            </a:extLst>
          </p:cNvPr>
          <p:cNvSpPr/>
          <p:nvPr/>
        </p:nvSpPr>
        <p:spPr>
          <a:xfrm>
            <a:off x="5735960" y="1143912"/>
            <a:ext cx="3056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-yarn-common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D57447-717D-4FAA-93CF-300BBF2738C0}"/>
              </a:ext>
            </a:extLst>
          </p:cNvPr>
          <p:cNvSpPr txBox="1"/>
          <p:nvPr/>
        </p:nvSpPr>
        <p:spPr>
          <a:xfrm>
            <a:off x="5735960" y="2809276"/>
            <a:ext cx="11233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-client-shuffle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hadoop-hdfs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>
              <a:buClr>
                <a:srgbClr val="0070C0"/>
              </a:buClr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B428A7-015A-424A-9FFB-9DE19482C8B4}"/>
              </a:ext>
            </a:extLst>
          </p:cNvPr>
          <p:cNvSpPr/>
          <p:nvPr/>
        </p:nvSpPr>
        <p:spPr>
          <a:xfrm>
            <a:off x="6120680" y="3204739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/>
              </a:rPr>
              <a:t>&lt;dependency&gt;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org.apache.hadoop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hadoop</a:t>
            </a:r>
            <a:r>
              <a:rPr lang="en-US" sz="1600" dirty="0">
                <a:latin typeface="Monaco"/>
              </a:rPr>
              <a:t>-</a:t>
            </a:r>
            <a:r>
              <a:rPr lang="en-US" sz="1600" dirty="0" err="1">
                <a:latin typeface="Monaco"/>
              </a:rPr>
              <a:t>mapreduce</a:t>
            </a:r>
            <a:r>
              <a:rPr lang="en-US" sz="1600" dirty="0">
                <a:latin typeface="Monaco"/>
              </a:rPr>
              <a:t>-client-shuffle&lt;/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&lt;version&gt;${</a:t>
            </a:r>
            <a:r>
              <a:rPr lang="en-US" sz="1600" dirty="0" err="1">
                <a:latin typeface="Monaco"/>
              </a:rPr>
              <a:t>hadoop.version</a:t>
            </a:r>
            <a:r>
              <a:rPr lang="en-US" sz="1600" dirty="0">
                <a:latin typeface="Monaco"/>
              </a:rPr>
              <a:t>}&lt;/version&gt;</a:t>
            </a:r>
          </a:p>
          <a:p>
            <a:r>
              <a:rPr lang="en-US" sz="1600" dirty="0">
                <a:latin typeface="Monaco"/>
              </a:rPr>
              <a:t>&lt;/dependency&gt;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B99530-8931-4D55-8984-0CB89CB972A9}"/>
              </a:ext>
            </a:extLst>
          </p:cNvPr>
          <p:cNvSpPr/>
          <p:nvPr/>
        </p:nvSpPr>
        <p:spPr>
          <a:xfrm>
            <a:off x="6120680" y="5030117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/>
              </a:rPr>
              <a:t>&lt;dependency&gt;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org.apache.hadoop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hadoop-hdfs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&lt;version&gt;${</a:t>
            </a:r>
            <a:r>
              <a:rPr lang="en-US" sz="1600" dirty="0" err="1">
                <a:latin typeface="Monaco"/>
              </a:rPr>
              <a:t>hadoop.version</a:t>
            </a:r>
            <a:r>
              <a:rPr lang="en-US" sz="1600" dirty="0">
                <a:latin typeface="Monaco"/>
              </a:rPr>
              <a:t>}&lt;/version&gt;</a:t>
            </a:r>
          </a:p>
          <a:p>
            <a:r>
              <a:rPr lang="en-US" sz="1600" dirty="0">
                <a:latin typeface="Monaco"/>
              </a:rPr>
              <a:t>&lt;/dependency&gt;</a:t>
            </a:r>
          </a:p>
          <a:p>
            <a:r>
              <a:rPr lang="en-US" sz="1600" dirty="0"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37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1384" y="1628800"/>
            <a:ext cx="10081120" cy="3816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编程原理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作业运行机制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编程实例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导入</a:t>
            </a: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263352" y="1052736"/>
            <a:ext cx="11233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-yarn-server-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resoucemanager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-yarn-server-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nodemanager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>
              <a:buClr>
                <a:srgbClr val="0070C0"/>
              </a:buClr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0A4FD3-3129-4127-AD26-CD935546D364}"/>
              </a:ext>
            </a:extLst>
          </p:cNvPr>
          <p:cNvSpPr/>
          <p:nvPr/>
        </p:nvSpPr>
        <p:spPr>
          <a:xfrm>
            <a:off x="623391" y="1369769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/>
              </a:rPr>
              <a:t>&lt;dependency&gt;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org.apache.hadoop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hadoop</a:t>
            </a:r>
            <a:r>
              <a:rPr lang="en-US" sz="1600" dirty="0">
                <a:latin typeface="Monaco"/>
              </a:rPr>
              <a:t>-yarn-server-</a:t>
            </a:r>
            <a:r>
              <a:rPr lang="en-US" sz="1600" dirty="0" err="1">
                <a:latin typeface="Monaco"/>
              </a:rPr>
              <a:t>resourcemanager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&lt;version&gt;${</a:t>
            </a:r>
            <a:r>
              <a:rPr lang="en-US" sz="1600" dirty="0" err="1">
                <a:latin typeface="Monaco"/>
              </a:rPr>
              <a:t>hadoop.version</a:t>
            </a:r>
            <a:r>
              <a:rPr lang="en-US" sz="1600" dirty="0">
                <a:latin typeface="Monaco"/>
              </a:rPr>
              <a:t>}&lt;/version&gt;</a:t>
            </a:r>
          </a:p>
          <a:p>
            <a:r>
              <a:rPr lang="en-US" sz="1600" dirty="0">
                <a:latin typeface="Monaco"/>
              </a:rPr>
              <a:t> &lt;/dependency&gt;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F19AC3-8F23-49C1-B0B1-EE37C6C947B9}"/>
              </a:ext>
            </a:extLst>
          </p:cNvPr>
          <p:cNvSpPr/>
          <p:nvPr/>
        </p:nvSpPr>
        <p:spPr>
          <a:xfrm>
            <a:off x="623391" y="3101770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&lt;dependency&gt;</a:t>
            </a:r>
          </a:p>
          <a:p>
            <a:r>
              <a:rPr lang="en-US" dirty="0">
                <a:latin typeface="Monaco"/>
              </a:rPr>
              <a:t>            &lt;</a:t>
            </a:r>
            <a:r>
              <a:rPr lang="en-US" dirty="0" err="1">
                <a:latin typeface="Monaco"/>
              </a:rPr>
              <a:t>groupId</a:t>
            </a:r>
            <a:r>
              <a:rPr lang="en-US" dirty="0">
                <a:latin typeface="Monaco"/>
              </a:rPr>
              <a:t>&gt;</a:t>
            </a:r>
            <a:r>
              <a:rPr lang="en-US" dirty="0" err="1">
                <a:latin typeface="Monaco"/>
              </a:rPr>
              <a:t>org.apache.hadoop</a:t>
            </a:r>
            <a:r>
              <a:rPr lang="en-US" dirty="0">
                <a:latin typeface="Monaco"/>
              </a:rPr>
              <a:t>&lt;/</a:t>
            </a:r>
            <a:r>
              <a:rPr lang="en-US" dirty="0" err="1">
                <a:latin typeface="Monaco"/>
              </a:rPr>
              <a:t>groupId</a:t>
            </a:r>
            <a:r>
              <a:rPr lang="en-US" dirty="0">
                <a:latin typeface="Monaco"/>
              </a:rPr>
              <a:t>&gt;</a:t>
            </a:r>
          </a:p>
          <a:p>
            <a:r>
              <a:rPr lang="en-US" dirty="0">
                <a:latin typeface="Monaco"/>
              </a:rPr>
              <a:t>            &lt;</a:t>
            </a:r>
            <a:r>
              <a:rPr lang="en-US" dirty="0" err="1">
                <a:latin typeface="Monaco"/>
              </a:rPr>
              <a:t>artifactId</a:t>
            </a:r>
            <a:r>
              <a:rPr lang="en-US" dirty="0">
                <a:latin typeface="Monaco"/>
              </a:rPr>
              <a:t>&gt;</a:t>
            </a:r>
            <a:r>
              <a:rPr lang="en-US" dirty="0" err="1">
                <a:latin typeface="Monaco"/>
              </a:rPr>
              <a:t>hadoop</a:t>
            </a:r>
            <a:r>
              <a:rPr lang="en-US" dirty="0">
                <a:latin typeface="Monaco"/>
              </a:rPr>
              <a:t>-yarn-server-</a:t>
            </a:r>
            <a:r>
              <a:rPr lang="en-US" dirty="0" err="1">
                <a:latin typeface="Monaco"/>
              </a:rPr>
              <a:t>nodemanager</a:t>
            </a:r>
            <a:r>
              <a:rPr lang="en-US" dirty="0">
                <a:latin typeface="Monaco"/>
              </a:rPr>
              <a:t>&lt;/</a:t>
            </a:r>
            <a:r>
              <a:rPr lang="en-US" dirty="0" err="1">
                <a:latin typeface="Monaco"/>
              </a:rPr>
              <a:t>artifactId</a:t>
            </a:r>
            <a:r>
              <a:rPr lang="en-US" dirty="0">
                <a:latin typeface="Monaco"/>
              </a:rPr>
              <a:t>&gt;</a:t>
            </a:r>
          </a:p>
          <a:p>
            <a:r>
              <a:rPr lang="en-US" dirty="0">
                <a:latin typeface="Monaco"/>
              </a:rPr>
              <a:t>            &lt;version&gt;${</a:t>
            </a:r>
            <a:r>
              <a:rPr lang="en-US" dirty="0" err="1">
                <a:latin typeface="Monaco"/>
              </a:rPr>
              <a:t>hadoop.version</a:t>
            </a:r>
            <a:r>
              <a:rPr lang="en-US" dirty="0">
                <a:latin typeface="Monaco"/>
              </a:rPr>
              <a:t>}&lt;/version&gt;</a:t>
            </a:r>
          </a:p>
          <a:p>
            <a:r>
              <a:rPr lang="en-US" dirty="0">
                <a:latin typeface="Monaco"/>
              </a:rPr>
              <a:t> &lt;/dependency&gt;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639810-F30E-4CC2-A6CB-A486B850429E}"/>
              </a:ext>
            </a:extLst>
          </p:cNvPr>
          <p:cNvSpPr txBox="1"/>
          <p:nvPr/>
        </p:nvSpPr>
        <p:spPr>
          <a:xfrm>
            <a:off x="323953" y="3040215"/>
            <a:ext cx="5184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-yarn-server-common</a:t>
            </a:r>
          </a:p>
          <a:p>
            <a:pPr>
              <a:buClr>
                <a:srgbClr val="0070C0"/>
              </a:buClr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>
              <a:buClr>
                <a:srgbClr val="0070C0"/>
              </a:buClr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8BF339-070B-4B6F-A7DD-DE239F0430ED}"/>
              </a:ext>
            </a:extLst>
          </p:cNvPr>
          <p:cNvSpPr/>
          <p:nvPr/>
        </p:nvSpPr>
        <p:spPr>
          <a:xfrm>
            <a:off x="623391" y="504129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Monaco"/>
              </a:rPr>
              <a:t>&lt;dependency&gt;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org.apache.hadoop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hadoop</a:t>
            </a:r>
            <a:r>
              <a:rPr lang="en-US" sz="1600" dirty="0">
                <a:latin typeface="Monaco"/>
              </a:rPr>
              <a:t>-yarn-server-common&lt;/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&lt;version&gt;${</a:t>
            </a:r>
            <a:r>
              <a:rPr lang="en-US" sz="1600" dirty="0" err="1">
                <a:latin typeface="Monaco"/>
              </a:rPr>
              <a:t>hadoop.version</a:t>
            </a:r>
            <a:r>
              <a:rPr lang="en-US" sz="1600" dirty="0">
                <a:latin typeface="Monaco"/>
              </a:rPr>
              <a:t>}&lt;/version&gt;</a:t>
            </a:r>
          </a:p>
          <a:p>
            <a:r>
              <a:rPr lang="en-US" sz="1600" dirty="0">
                <a:latin typeface="Monaco"/>
              </a:rPr>
              <a:t>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269638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导入</a:t>
            </a: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79376" y="1052736"/>
            <a:ext cx="112332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-yarn-server-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applicationhistoryservice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-client-core</a:t>
            </a:r>
          </a:p>
          <a:p>
            <a:pPr>
              <a:buClr>
                <a:srgbClr val="0070C0"/>
              </a:buClr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>
              <a:buClr>
                <a:srgbClr val="0070C0"/>
              </a:buClr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2327B5-101A-48C5-9AA7-0EA75B8F44DC}"/>
              </a:ext>
            </a:extLst>
          </p:cNvPr>
          <p:cNvSpPr/>
          <p:nvPr/>
        </p:nvSpPr>
        <p:spPr>
          <a:xfrm>
            <a:off x="839416" y="3524531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/>
              </a:rPr>
              <a:t>&lt;dependency&gt;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org.apache.hadoop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hadoop</a:t>
            </a:r>
            <a:r>
              <a:rPr lang="en-US" sz="1600" dirty="0">
                <a:latin typeface="Monaco"/>
              </a:rPr>
              <a:t>-</a:t>
            </a:r>
            <a:r>
              <a:rPr lang="en-US" sz="1600" dirty="0" err="1">
                <a:latin typeface="Monaco"/>
              </a:rPr>
              <a:t>mapreduce</a:t>
            </a:r>
            <a:r>
              <a:rPr lang="en-US" sz="1600" dirty="0">
                <a:latin typeface="Monaco"/>
              </a:rPr>
              <a:t>-client-core&lt;/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&lt;version&gt;${</a:t>
            </a:r>
            <a:r>
              <a:rPr lang="en-US" sz="1600" dirty="0" err="1">
                <a:latin typeface="Monaco"/>
              </a:rPr>
              <a:t>hadoop.version</a:t>
            </a:r>
            <a:r>
              <a:rPr lang="en-US" sz="1600" dirty="0">
                <a:latin typeface="Monaco"/>
              </a:rPr>
              <a:t>}&lt;/version&gt;</a:t>
            </a:r>
          </a:p>
          <a:p>
            <a:r>
              <a:rPr lang="en-US" sz="1600" dirty="0">
                <a:latin typeface="Monaco"/>
              </a:rPr>
              <a:t>&lt;/dependency&gt;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E959FE-A98A-4A82-B99C-FB94FD5BB59F}"/>
              </a:ext>
            </a:extLst>
          </p:cNvPr>
          <p:cNvSpPr/>
          <p:nvPr/>
        </p:nvSpPr>
        <p:spPr>
          <a:xfrm>
            <a:off x="839416" y="1556792"/>
            <a:ext cx="77260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/>
              </a:rPr>
              <a:t>&lt;dependency&gt;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org.apache.hadoop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groupId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  <a:r>
              <a:rPr lang="en-US" sz="1600" dirty="0" err="1">
                <a:latin typeface="Monaco"/>
              </a:rPr>
              <a:t>hadoop</a:t>
            </a:r>
            <a:r>
              <a:rPr lang="en-US" sz="1600" dirty="0">
                <a:latin typeface="Monaco"/>
              </a:rPr>
              <a:t>-yarn-server-</a:t>
            </a:r>
            <a:r>
              <a:rPr lang="en-US" sz="1600" dirty="0" err="1">
                <a:latin typeface="Monaco"/>
              </a:rPr>
              <a:t>applicationhistoryservice</a:t>
            </a:r>
            <a:r>
              <a:rPr lang="en-US" sz="1600" dirty="0">
                <a:latin typeface="Monaco"/>
              </a:rPr>
              <a:t>&lt;/</a:t>
            </a:r>
            <a:r>
              <a:rPr lang="en-US" sz="1600" dirty="0" err="1">
                <a:latin typeface="Monaco"/>
              </a:rPr>
              <a:t>artifactId</a:t>
            </a:r>
            <a:r>
              <a:rPr lang="en-US" sz="1600" dirty="0">
                <a:latin typeface="Monaco"/>
              </a:rPr>
              <a:t>&gt;</a:t>
            </a:r>
          </a:p>
          <a:p>
            <a:r>
              <a:rPr lang="en-US" sz="1600" dirty="0">
                <a:latin typeface="Monaco"/>
              </a:rPr>
              <a:t>            &lt;version&gt;${</a:t>
            </a:r>
            <a:r>
              <a:rPr lang="en-US" sz="1600" dirty="0" err="1">
                <a:latin typeface="Monaco"/>
              </a:rPr>
              <a:t>hadoop.version</a:t>
            </a:r>
            <a:r>
              <a:rPr lang="en-US" sz="1600" dirty="0">
                <a:latin typeface="Monaco"/>
              </a:rPr>
              <a:t>}&lt;/version&gt;</a:t>
            </a:r>
          </a:p>
          <a:p>
            <a:r>
              <a:rPr lang="en-US" sz="1600" dirty="0">
                <a:latin typeface="Monaco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964511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</a:t>
            </a: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1052736"/>
            <a:ext cx="56166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词频统计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数据去重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筛选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表连接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05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9" y="1085542"/>
            <a:ext cx="112332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统计每个单词出现的次数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输入文件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期望输出文件：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60C672-6282-4710-95E9-7BC7CB3C325A}"/>
              </a:ext>
            </a:extLst>
          </p:cNvPr>
          <p:cNvSpPr/>
          <p:nvPr/>
        </p:nvSpPr>
        <p:spPr>
          <a:xfrm>
            <a:off x="839416" y="29587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onaco"/>
              </a:rPr>
              <a:t>hello a</a:t>
            </a:r>
          </a:p>
          <a:p>
            <a:r>
              <a:rPr lang="en-US" dirty="0">
                <a:latin typeface="Monaco"/>
              </a:rPr>
              <a:t>hello b</a:t>
            </a:r>
          </a:p>
          <a:p>
            <a:r>
              <a:rPr lang="en-US" dirty="0">
                <a:latin typeface="Monaco"/>
              </a:rPr>
              <a:t>hello c</a:t>
            </a:r>
          </a:p>
          <a:p>
            <a:r>
              <a:rPr lang="en-US" dirty="0">
                <a:latin typeface="Monaco"/>
              </a:rPr>
              <a:t>hello a</a:t>
            </a:r>
          </a:p>
          <a:p>
            <a:r>
              <a:rPr lang="en-US" dirty="0">
                <a:latin typeface="Monaco"/>
              </a:rPr>
              <a:t>hello d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19D8B3-7C79-45A6-B729-788933A1B3C9}"/>
              </a:ext>
            </a:extLst>
          </p:cNvPr>
          <p:cNvSpPr/>
          <p:nvPr/>
        </p:nvSpPr>
        <p:spPr>
          <a:xfrm>
            <a:off x="4874205" y="29587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onaco"/>
              </a:rPr>
              <a:t> a</a:t>
            </a:r>
          </a:p>
          <a:p>
            <a:r>
              <a:rPr lang="en-US" dirty="0">
                <a:latin typeface="Monaco"/>
              </a:rPr>
              <a:t> b</a:t>
            </a:r>
          </a:p>
          <a:p>
            <a:r>
              <a:rPr lang="en-US" dirty="0">
                <a:latin typeface="Monaco"/>
              </a:rPr>
              <a:t> c</a:t>
            </a:r>
          </a:p>
          <a:p>
            <a:r>
              <a:rPr lang="en-US" dirty="0">
                <a:latin typeface="Monaco"/>
              </a:rPr>
              <a:t> d</a:t>
            </a:r>
          </a:p>
          <a:p>
            <a:r>
              <a:rPr lang="en-US" dirty="0">
                <a:latin typeface="Monaco"/>
              </a:rPr>
              <a:t>Hello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F01317-A974-469D-881A-7E330A1231ED}"/>
              </a:ext>
            </a:extLst>
          </p:cNvPr>
          <p:cNvSpPr/>
          <p:nvPr/>
        </p:nvSpPr>
        <p:spPr>
          <a:xfrm>
            <a:off x="6096000" y="2958777"/>
            <a:ext cx="3016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</a:rPr>
              <a:t>2</a:t>
            </a:r>
          </a:p>
          <a:p>
            <a:r>
              <a:rPr lang="en-US" dirty="0">
                <a:latin typeface="Monaco"/>
              </a:rPr>
              <a:t>1</a:t>
            </a:r>
          </a:p>
          <a:p>
            <a:r>
              <a:rPr lang="en-US" dirty="0">
                <a:latin typeface="Monaco"/>
              </a:rPr>
              <a:t>1</a:t>
            </a:r>
          </a:p>
          <a:p>
            <a:r>
              <a:rPr lang="en-US" dirty="0">
                <a:latin typeface="Monaco"/>
              </a:rPr>
              <a:t>1</a:t>
            </a:r>
          </a:p>
          <a:p>
            <a:r>
              <a:rPr lang="en-US" dirty="0">
                <a:latin typeface="Monaco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0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词频统计原理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839416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偏移量，每行内容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LongWritable,Text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&lt;0, “hello a”&gt;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&lt;8,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hello b”&gt;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&lt;16,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hello c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&lt;24,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hello a”&gt;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分割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</a:p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words={hello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a}</a:t>
            </a:r>
          </a:p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、遍历数组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for(Text w:words)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、输出每一个单词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&lt;w, 1&gt;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919536" y="58052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871845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520698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词频统计原理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——Shuffle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839416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单词，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Text,IntWritable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&lt;hello, 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&lt;a,1&gt;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&lt;hello,1&gt;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&lt;b,1&gt;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&lt;hello,1&gt;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、将相同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的键值对组合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    &lt;hello,{1,1,1…}&gt;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          &lt;a,{1}&gt;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、对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进行字典排序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、将键值对派发到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Reduce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中</a:t>
            </a:r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&lt;Text, 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Iterable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&lt;a,{1,1}&gt;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&lt;b,{1}&gt;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&lt;hello,{1,1,1,1}&gt;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631504" y="58052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551874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472244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9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2553" y="1133508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词频统计原理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、遍历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集合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    for(</a:t>
            </a:r>
            <a:r>
              <a:rPr lang="en-US" altLang="zh-CN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v:values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)</a:t>
            </a:r>
          </a:p>
          <a:p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、将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的值相加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    count +=</a:t>
            </a:r>
            <a:r>
              <a:rPr lang="en-US" altLang="zh-CN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v.get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()</a:t>
            </a:r>
          </a:p>
          <a:p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值不变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count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作为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输出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&lt;a, 2&gt;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&lt;b, 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&lt;c, 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897468" y="58023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551874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472244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80E2CB6-039B-47B8-B8D1-D31153C4002E}"/>
              </a:ext>
            </a:extLst>
          </p:cNvPr>
          <p:cNvSpPr/>
          <p:nvPr/>
        </p:nvSpPr>
        <p:spPr>
          <a:xfrm>
            <a:off x="767408" y="2103004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&lt;Text, 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Iterable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&lt;a,{1,1}&gt;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&lt;b,{1}&gt;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&lt;hello,{1,1,1,1}&gt;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2875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898F11-F1CF-45D9-80F1-8E544B811A1D}"/>
              </a:ext>
            </a:extLst>
          </p:cNvPr>
          <p:cNvSpPr/>
          <p:nvPr/>
        </p:nvSpPr>
        <p:spPr>
          <a:xfrm>
            <a:off x="695400" y="3530039"/>
            <a:ext cx="110892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wordCountMapper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value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 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line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toString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words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line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 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F57900"/>
                </a:solidFill>
                <a:latin typeface="Monaco"/>
              </a:rPr>
              <a:t>word: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words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word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),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D1EAC2-0FD5-45E5-9B03-80A82EE44B7F}"/>
              </a:ext>
            </a:extLst>
          </p:cNvPr>
          <p:cNvSpPr txBox="1"/>
          <p:nvPr/>
        </p:nvSpPr>
        <p:spPr>
          <a:xfrm>
            <a:off x="329432" y="1038973"/>
            <a:ext cx="367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阶段：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4A1CED-A760-4ACF-952B-698BE5038394}"/>
              </a:ext>
            </a:extLst>
          </p:cNvPr>
          <p:cNvSpPr/>
          <p:nvPr/>
        </p:nvSpPr>
        <p:spPr>
          <a:xfrm>
            <a:off x="305650" y="1772816"/>
            <a:ext cx="121828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类，输入的数据类型为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LongWritable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输出的数据类型为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IntWritable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LongWritable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IntWritable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分别为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474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778542-D1D7-4E75-BB72-2CA6BFE67929}"/>
              </a:ext>
            </a:extLst>
          </p:cNvPr>
          <p:cNvSpPr/>
          <p:nvPr/>
        </p:nvSpPr>
        <p:spPr>
          <a:xfrm>
            <a:off x="479376" y="1041587"/>
            <a:ext cx="110892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wordCountMapper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value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 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endParaRPr lang="en-US" altLang="zh-CN" dirty="0">
              <a:solidFill>
                <a:srgbClr val="CE5C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转化为字符串类型，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为每行的内容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String line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toString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   </a:t>
            </a:r>
          </a:p>
          <a:p>
            <a:endParaRPr lang="en-US" altLang="zh-CN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用空格对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进行分割，得到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words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line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 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altLang="zh-CN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遍历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数组，将每一个单词作为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输出，整型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F57900"/>
                </a:solidFill>
                <a:latin typeface="Monaco"/>
              </a:rPr>
              <a:t>word: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words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word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),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878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CC1070-F685-4780-950B-C759899F64BB}"/>
              </a:ext>
            </a:extLst>
          </p:cNvPr>
          <p:cNvSpPr txBox="1"/>
          <p:nvPr/>
        </p:nvSpPr>
        <p:spPr>
          <a:xfrm>
            <a:off x="479376" y="1129079"/>
            <a:ext cx="595868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输入的数据类型与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方法输出的数据类型相同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输出的数据类型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LongWritable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D8F6D-47A7-49A6-B9BC-763876124100}"/>
              </a:ext>
            </a:extLst>
          </p:cNvPr>
          <p:cNvSpPr/>
          <p:nvPr/>
        </p:nvSpPr>
        <p:spPr>
          <a:xfrm>
            <a:off x="839416" y="3530039"/>
            <a:ext cx="118813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wordCountReduce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Iterable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 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Contex</a:t>
            </a:r>
            <a:r>
              <a:rPr lang="en-US" altLang="zh-CN" dirty="0">
                <a:solidFill>
                  <a:srgbClr val="C4A000"/>
                </a:solidFill>
                <a:latin typeface="Monaco"/>
              </a:rPr>
              <a:t>t</a:t>
            </a:r>
            <a:r>
              <a:rPr lang="en-US" dirty="0"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              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long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count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0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F57900"/>
                </a:solidFill>
                <a:latin typeface="Monaco"/>
              </a:rPr>
              <a:t>v: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count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22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81406" y="116655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编程原理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D64462-6D56-463C-9B7B-441262EC5FEF}"/>
              </a:ext>
            </a:extLst>
          </p:cNvPr>
          <p:cNvSpPr/>
          <p:nvPr/>
        </p:nvSpPr>
        <p:spPr>
          <a:xfrm>
            <a:off x="407368" y="1028629"/>
            <a:ext cx="118813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wordCountReduce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Iterable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 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Contex</a:t>
            </a:r>
            <a:r>
              <a:rPr lang="en-US" altLang="zh-CN" dirty="0">
                <a:solidFill>
                  <a:srgbClr val="C4A000"/>
                </a:solidFill>
                <a:latin typeface="Monaco"/>
              </a:rPr>
              <a:t>t</a:t>
            </a:r>
            <a:r>
              <a:rPr lang="en-US" dirty="0"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              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long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count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0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遍历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dirty="0"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F57900"/>
                </a:solidFill>
                <a:latin typeface="Monaco"/>
              </a:rPr>
              <a:t>v: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集合中的每一个元素都进行相加，每一个元素的值都为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，所以相加得到的值就是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出现的次数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count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与输入的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相同，将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281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904E6B-0AB7-476E-A9DB-BCE597701D72}"/>
              </a:ext>
            </a:extLst>
          </p:cNvPr>
          <p:cNvSpPr txBox="1"/>
          <p:nvPr/>
        </p:nvSpPr>
        <p:spPr>
          <a:xfrm>
            <a:off x="335360" y="1052736"/>
            <a:ext cx="3002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主函数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E2B5F1-D88A-4465-B13E-21BACEB79A4C}"/>
              </a:ext>
            </a:extLst>
          </p:cNvPr>
          <p:cNvSpPr/>
          <p:nvPr/>
        </p:nvSpPr>
        <p:spPr>
          <a:xfrm>
            <a:off x="407368" y="1628800"/>
            <a:ext cx="878431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test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WordCount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static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main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 conf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设置文件系统为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hdfs://namenode:9000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"fs.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defaultFS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hdfs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://namenode:9000"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上运行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mapreduce.framework.name"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"yarn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 manager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yarn.resourcemanager.hostname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namenode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endParaRPr lang="en-US" dirty="0">
              <a:solidFill>
                <a:srgbClr val="CE5C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8546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8E769B-2D94-4003-85B5-BE9CE193F204}"/>
              </a:ext>
            </a:extLst>
          </p:cNvPr>
          <p:cNvSpPr/>
          <p:nvPr/>
        </p:nvSpPr>
        <p:spPr>
          <a:xfrm>
            <a:off x="479376" y="1124744"/>
            <a:ext cx="109452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Job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Job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getInstance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“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W</a:t>
            </a:r>
            <a:r>
              <a:rPr lang="en-US" altLang="zh-CN" dirty="0" err="1">
                <a:solidFill>
                  <a:srgbClr val="4E9A06"/>
                </a:solidFill>
                <a:latin typeface="Monaco"/>
              </a:rPr>
              <a:t>ordCount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设置作业的主类</a:t>
            </a:r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setJarByClass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testInvertSort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设置作业的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setMapperClass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inverSortMapper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setReducerClass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inverSortReducer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的输出类型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setMapOutputKeyClass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setMapOutputValueClass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的输出类型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setOutputKeyClass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setOutputValueClass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endParaRPr lang="en-US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B3F00E-C47E-4FED-8793-5B21687D1B6A}"/>
              </a:ext>
            </a:extLst>
          </p:cNvPr>
          <p:cNvSpPr/>
          <p:nvPr/>
        </p:nvSpPr>
        <p:spPr>
          <a:xfrm>
            <a:off x="5807968" y="1275725"/>
            <a:ext cx="6696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设置文件的输入和输出路径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输入和输出路径均为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中的路径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FileInputFormat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setInputPaths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"/input"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FileOutputFormat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setOutputPath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"/output"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waitForCompletion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true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55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7CF3EA-3A0F-4347-8A0F-0DF076AE8637}"/>
              </a:ext>
            </a:extLst>
          </p:cNvPr>
          <p:cNvSpPr txBox="1"/>
          <p:nvPr/>
        </p:nvSpPr>
        <p:spPr>
          <a:xfrm>
            <a:off x="479376" y="1129079"/>
            <a:ext cx="52392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中执行任务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Structure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289AA-E61C-4C27-879E-CE21D900E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/>
          <a:stretch/>
        </p:blipFill>
        <p:spPr>
          <a:xfrm>
            <a:off x="2927648" y="3068071"/>
            <a:ext cx="5220488" cy="35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2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7CF3EA-3A0F-4347-8A0F-0DF076AE8637}"/>
              </a:ext>
            </a:extLst>
          </p:cNvPr>
          <p:cNvSpPr txBox="1"/>
          <p:nvPr/>
        </p:nvSpPr>
        <p:spPr>
          <a:xfrm>
            <a:off x="479376" y="1129079"/>
            <a:ext cx="88149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中执行任务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 Class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META-INF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的路径设置为该项目的根目录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F4F443-534F-4BB5-8D13-2AB2EE565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3212976"/>
            <a:ext cx="4762913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76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7CF3EA-3A0F-4347-8A0F-0DF076AE8637}"/>
              </a:ext>
            </a:extLst>
          </p:cNvPr>
          <p:cNvSpPr txBox="1"/>
          <p:nvPr/>
        </p:nvSpPr>
        <p:spPr>
          <a:xfrm>
            <a:off x="479376" y="1129079"/>
            <a:ext cx="45372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中执行任务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勾选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include in project build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50D11A-F209-431A-A640-8EF25E2CD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18" y="3040766"/>
            <a:ext cx="613026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3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7CF3EA-3A0F-4347-8A0F-0DF076AE8637}"/>
              </a:ext>
            </a:extLst>
          </p:cNvPr>
          <p:cNvSpPr txBox="1"/>
          <p:nvPr/>
        </p:nvSpPr>
        <p:spPr>
          <a:xfrm>
            <a:off x="479376" y="1129079"/>
            <a:ext cx="91101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中执行任务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在工具栏的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Build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中，选择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Artifact—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mrDemo:jar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—Build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6E8D5D-BFA2-4907-8D6F-25A41786A526}"/>
              </a:ext>
            </a:extLst>
          </p:cNvPr>
          <p:cNvGrpSpPr/>
          <p:nvPr/>
        </p:nvGrpSpPr>
        <p:grpSpPr>
          <a:xfrm>
            <a:off x="2495600" y="3429000"/>
            <a:ext cx="5876588" cy="1966130"/>
            <a:chOff x="2687150" y="3478941"/>
            <a:chExt cx="5876588" cy="196613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E11AE1B-EB18-4A64-8C86-8B4A3F835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7150" y="3478941"/>
              <a:ext cx="3436918" cy="196613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E7C4296-8A3F-4930-9F15-43F68FA3A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478941"/>
              <a:ext cx="2467738" cy="1966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2376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7CF3EA-3A0F-4347-8A0F-0DF076AE8637}"/>
              </a:ext>
            </a:extLst>
          </p:cNvPr>
          <p:cNvSpPr txBox="1"/>
          <p:nvPr/>
        </p:nvSpPr>
        <p:spPr>
          <a:xfrm>
            <a:off x="479376" y="1129079"/>
            <a:ext cx="107900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中执行任务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mrDemo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文件里，找到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mrDemo.jar,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并上传到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0CA094-754E-43EF-B6E4-23F5E1FED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573016"/>
            <a:ext cx="6020322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91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7CF3EA-3A0F-4347-8A0F-0DF076AE8637}"/>
              </a:ext>
            </a:extLst>
          </p:cNvPr>
          <p:cNvSpPr txBox="1"/>
          <p:nvPr/>
        </p:nvSpPr>
        <p:spPr>
          <a:xfrm>
            <a:off x="479376" y="1129079"/>
            <a:ext cx="104326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中执行任务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mrDemo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文件里，找到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mrDemo.jar,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并上传到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jar  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usr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/mrDemo.jar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开始执行任务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CE0C16-37F9-4CE2-A5CE-FF61B558B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417606"/>
            <a:ext cx="9433048" cy="22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07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7CF3EA-3A0F-4347-8A0F-0DF076AE8637}"/>
              </a:ext>
            </a:extLst>
          </p:cNvPr>
          <p:cNvSpPr txBox="1"/>
          <p:nvPr/>
        </p:nvSpPr>
        <p:spPr>
          <a:xfrm>
            <a:off x="479376" y="1129079"/>
            <a:ext cx="71963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中执行任务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文件系统，运行结果在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part-r-00000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3E92CB-2082-478C-98AE-84F480698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80928"/>
            <a:ext cx="11682472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35360" y="1046341"/>
            <a:ext cx="530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94A133-3CA3-400E-B1B0-98A50BE51802}"/>
              </a:ext>
            </a:extLst>
          </p:cNvPr>
          <p:cNvSpPr txBox="1"/>
          <p:nvPr/>
        </p:nvSpPr>
        <p:spPr>
          <a:xfrm>
            <a:off x="364136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1D2BE3-D238-4DEE-9F57-8C3695340EE5}"/>
              </a:ext>
            </a:extLst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80461" y="3429000"/>
            <a:ext cx="5775579" cy="2943621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808BA6-48AC-4E6D-B9F6-8F1CFE0E240B}"/>
              </a:ext>
            </a:extLst>
          </p:cNvPr>
          <p:cNvSpPr txBox="1"/>
          <p:nvPr/>
        </p:nvSpPr>
        <p:spPr>
          <a:xfrm>
            <a:off x="369954" y="1050678"/>
            <a:ext cx="11126646" cy="54056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是一种分布式编程模型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将计算任务分配给多个节点同时进行，加快了计算速度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程序需要经过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个阶段：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Clr>
                <a:srgbClr val="0070C0"/>
              </a:buClr>
              <a:buNone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Clr>
                <a:srgbClr val="0070C0"/>
              </a:buClr>
              <a:buNone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A12D53-B40E-49D2-BC90-E190F1930997}"/>
              </a:ext>
            </a:extLst>
          </p:cNvPr>
          <p:cNvSpPr/>
          <p:nvPr/>
        </p:nvSpPr>
        <p:spPr>
          <a:xfrm>
            <a:off x="7104112" y="342900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70C0"/>
              </a:buClr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</a:p>
          <a:p>
            <a:pPr>
              <a:buClr>
                <a:srgbClr val="0070C0"/>
              </a:buClr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</a:p>
          <a:p>
            <a:pPr>
              <a:buClr>
                <a:srgbClr val="0070C0"/>
              </a:buClr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Shuffle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</a:p>
          <a:p>
            <a:pPr>
              <a:buClr>
                <a:srgbClr val="0070C0"/>
              </a:buClr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335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7CF3EA-3A0F-4347-8A0F-0DF076AE8637}"/>
              </a:ext>
            </a:extLst>
          </p:cNvPr>
          <p:cNvSpPr txBox="1"/>
          <p:nvPr/>
        </p:nvSpPr>
        <p:spPr>
          <a:xfrm>
            <a:off x="479376" y="1129079"/>
            <a:ext cx="90111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中执行任务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–text/output/part-r-00000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查看运行结果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运行结果与我们期望结果一致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在将作业提交给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运行之前，可在本地进行测试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F44A3D-33D3-4884-9856-BAF2180F8C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"/>
          <a:stretch/>
        </p:blipFill>
        <p:spPr>
          <a:xfrm>
            <a:off x="983432" y="2636912"/>
            <a:ext cx="5184576" cy="11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9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911F21-9302-4295-A1D3-5D0BABB7F693}"/>
              </a:ext>
            </a:extLst>
          </p:cNvPr>
          <p:cNvSpPr txBox="1"/>
          <p:nvPr/>
        </p:nvSpPr>
        <p:spPr>
          <a:xfrm>
            <a:off x="479376" y="1129079"/>
            <a:ext cx="9538317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本地运行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winutils.exe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，并放入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fs.default.name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mapreduce.framework.name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均设置为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local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输入和输出路径均为本地路径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A22E5F-FFB5-48C7-94EE-1728AD5A9329}"/>
              </a:ext>
            </a:extLst>
          </p:cNvPr>
          <p:cNvSpPr/>
          <p:nvPr/>
        </p:nvSpPr>
        <p:spPr>
          <a:xfrm>
            <a:off x="911424" y="315577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sz="20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4E9A06"/>
                </a:solidFill>
                <a:latin typeface="Monaco"/>
              </a:rPr>
              <a:t>"mapre</a:t>
            </a:r>
            <a:r>
              <a:rPr lang="en-US" altLang="zh-CN" sz="2000" dirty="0">
                <a:solidFill>
                  <a:srgbClr val="4E9A06"/>
                </a:solidFill>
                <a:latin typeface="Monaco"/>
              </a:rPr>
              <a:t>duce.framework.name</a:t>
            </a:r>
            <a:r>
              <a:rPr lang="en-US" sz="2000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2000" dirty="0">
                <a:solidFill>
                  <a:srgbClr val="4E9A06"/>
                </a:solidFill>
                <a:latin typeface="Monaco"/>
              </a:rPr>
              <a:t>"local"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sz="20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4E9A06"/>
                </a:solidFill>
                <a:latin typeface="Monaco"/>
              </a:rPr>
              <a:t>"fs.default.name"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2000" dirty="0">
                <a:solidFill>
                  <a:srgbClr val="4E9A06"/>
                </a:solidFill>
                <a:latin typeface="Monaco"/>
              </a:rPr>
              <a:t>"local"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EB36D7-3237-4E2E-A4F6-DB62464D0011}"/>
              </a:ext>
            </a:extLst>
          </p:cNvPr>
          <p:cNvSpPr/>
          <p:nvPr/>
        </p:nvSpPr>
        <p:spPr>
          <a:xfrm>
            <a:off x="839416" y="4620028"/>
            <a:ext cx="90342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FileInputFormat</a:t>
            </a:r>
            <a:r>
              <a:rPr lang="en-US" sz="20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C4A000"/>
                </a:solidFill>
                <a:latin typeface="Monaco"/>
              </a:rPr>
              <a:t>setInputPaths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job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“input/”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FileOutputFormat</a:t>
            </a:r>
            <a:r>
              <a:rPr lang="en-US" sz="20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C4A000"/>
                </a:solidFill>
                <a:latin typeface="Monaco"/>
              </a:rPr>
              <a:t>setOutputPath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job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“output/”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551288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911F21-9302-4295-A1D3-5D0BABB7F693}"/>
              </a:ext>
            </a:extLst>
          </p:cNvPr>
          <p:cNvSpPr txBox="1"/>
          <p:nvPr/>
        </p:nvSpPr>
        <p:spPr>
          <a:xfrm>
            <a:off x="479376" y="1129079"/>
            <a:ext cx="96902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本地运行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运行结果在项目目录下的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中可查看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可在本地先调试成功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程序后，再提交到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中执行工作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CF065D-822E-4DD8-9B45-DB179DB25EF5}"/>
              </a:ext>
            </a:extLst>
          </p:cNvPr>
          <p:cNvGrpSpPr/>
          <p:nvPr/>
        </p:nvGrpSpPr>
        <p:grpSpPr>
          <a:xfrm>
            <a:off x="983432" y="3391236"/>
            <a:ext cx="9373263" cy="2248096"/>
            <a:chOff x="949491" y="3391235"/>
            <a:chExt cx="9373263" cy="224809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5C48C3-ABE6-4C41-BDA6-6AB2FF086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491" y="3391236"/>
              <a:ext cx="4397121" cy="224809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BAF0E08-CA5A-44BA-9134-7B941B19C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984" y="3391235"/>
              <a:ext cx="4370770" cy="2248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404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911F21-9302-4295-A1D3-5D0BABB7F693}"/>
              </a:ext>
            </a:extLst>
          </p:cNvPr>
          <p:cNvSpPr txBox="1"/>
          <p:nvPr/>
        </p:nvSpPr>
        <p:spPr>
          <a:xfrm>
            <a:off x="479376" y="1129079"/>
            <a:ext cx="1089933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本地运行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/Hadoop-2.6.4/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/Hadoop/log4j.properties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放入该工程的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在本地调试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时可打印调试信息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39567C-70F7-4ED5-ABB0-9AE2AB8A2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212976"/>
            <a:ext cx="2448272" cy="32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9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911F21-9302-4295-A1D3-5D0BABB7F693}"/>
              </a:ext>
            </a:extLst>
          </p:cNvPr>
          <p:cNvSpPr txBox="1"/>
          <p:nvPr/>
        </p:nvSpPr>
        <p:spPr>
          <a:xfrm>
            <a:off x="479376" y="1129079"/>
            <a:ext cx="20313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日志信息详解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76A2EA-E4EB-4D67-B031-5785CAD2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994694"/>
            <a:ext cx="2649269" cy="6629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76BB31-CD34-4FA0-8D5F-C74034A6C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3715017"/>
            <a:ext cx="2649795" cy="922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C8C43E-4B2A-4E63-8FA8-1C02DD83EC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35" y="3074639"/>
            <a:ext cx="2649795" cy="70872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18C33DE-3C18-42C4-8CAA-226CB1BB6CE7}"/>
              </a:ext>
            </a:extLst>
          </p:cNvPr>
          <p:cNvSpPr txBox="1"/>
          <p:nvPr/>
        </p:nvSpPr>
        <p:spPr>
          <a:xfrm>
            <a:off x="541946" y="2951602"/>
            <a:ext cx="2739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输入的行数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输出的行数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输出的字节数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CE957-4854-406E-A784-68E0A72700AF}"/>
              </a:ext>
            </a:extLst>
          </p:cNvPr>
          <p:cNvSpPr txBox="1"/>
          <p:nvPr/>
        </p:nvSpPr>
        <p:spPr>
          <a:xfrm>
            <a:off x="8184232" y="4653136"/>
            <a:ext cx="3262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合并输入的行数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合并输出的行数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输入的分组数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 shuffle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的字节数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输入行数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输出行数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80B127-F78A-454B-AF44-A639E143895C}"/>
              </a:ext>
            </a:extLst>
          </p:cNvPr>
          <p:cNvSpPr txBox="1"/>
          <p:nvPr/>
        </p:nvSpPr>
        <p:spPr>
          <a:xfrm>
            <a:off x="3664238" y="4197902"/>
            <a:ext cx="4128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中读取的字节数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输出到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中的字节数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955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数据去重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7158" y="1152738"/>
            <a:ext cx="11233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去除重复的数据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快餐店的两名服务员均统计了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号至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号，餐厅所卖出的菜品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服务员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服务员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621E57-431D-42EC-937E-C7AEA8F3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3261132"/>
            <a:ext cx="2237857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2018-1-01 fish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2018-1-02 hambu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ger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2018-1-03 chips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2018-1-04 chips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2018-1-05 fish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2018-1-06 soup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2018-1-06 fish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F7C3BF-A456-4F8F-AC72-5D01F897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65" y="3261132"/>
            <a:ext cx="2237857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2018-1-01 fish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2018-1-01 chips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2018-1-02 hamburger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2018-1-02 soup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2018-1-03 chips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2018-1-04 chips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2018-1-05 soup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2018-1-06 soup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2018-1-06 hamburger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70389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数据去重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60016" y="797510"/>
            <a:ext cx="112332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合并两份文件，并去除重复的部分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621E57-431D-42EC-937E-C7AEA8F3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760" y="1844824"/>
            <a:ext cx="2237857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2018-1-01 fish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trike="sngStrike" dirty="0">
                <a:solidFill>
                  <a:srgbClr val="FF0000"/>
                </a:solidFill>
                <a:latin typeface="Monaco"/>
                <a:cs typeface="Courier New" panose="02070309020205020404" pitchFamily="49" charset="0"/>
              </a:rPr>
              <a:t>2018-1-01 fish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Monaco"/>
                <a:cs typeface="Courier New" panose="02070309020205020404" pitchFamily="49" charset="0"/>
              </a:rPr>
              <a:t>2018-1-01 chips</a:t>
            </a:r>
            <a:b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2018-1-02 hambu</a:t>
            </a:r>
            <a:r>
              <a:rPr kumimoji="0" lang="en-US" altLang="zh-CN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r</a:t>
            </a:r>
            <a: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ger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trike="sngStrike" dirty="0">
                <a:solidFill>
                  <a:srgbClr val="FF0000"/>
                </a:solidFill>
                <a:latin typeface="Monaco"/>
                <a:cs typeface="Courier New" panose="02070309020205020404" pitchFamily="49" charset="0"/>
              </a:rPr>
              <a:t>2018-1-02 hamburger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Monaco"/>
                <a:cs typeface="Courier New" panose="02070309020205020404" pitchFamily="49" charset="0"/>
              </a:rPr>
              <a:t>2018-1-02 soup</a:t>
            </a:r>
            <a:b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2018-1-03 chips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trike="sngStrike" dirty="0">
                <a:solidFill>
                  <a:srgbClr val="FF0000"/>
                </a:solidFill>
                <a:latin typeface="Monaco"/>
                <a:cs typeface="Courier New" panose="02070309020205020404" pitchFamily="49" charset="0"/>
              </a:rPr>
              <a:t>2018-1-03 chips</a:t>
            </a:r>
            <a:br>
              <a:rPr kumimoji="0" lang="en-US" altLang="en-US" b="0" i="0" u="none" strike="sng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2018-1-04 chips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trike="sngStrike" dirty="0">
                <a:solidFill>
                  <a:srgbClr val="FF0000"/>
                </a:solidFill>
                <a:latin typeface="Monaco"/>
                <a:cs typeface="Courier New" panose="02070309020205020404" pitchFamily="49" charset="0"/>
              </a:rPr>
              <a:t>2018-1-04 chips</a:t>
            </a:r>
            <a:b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2018-1-05 fish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Monaco"/>
                <a:cs typeface="Courier New" panose="02070309020205020404" pitchFamily="49" charset="0"/>
              </a:rPr>
              <a:t>2018-1-05 soup</a:t>
            </a:r>
            <a:b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2018-1-06 soup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trike="sngStrike" dirty="0">
                <a:solidFill>
                  <a:srgbClr val="FF0000"/>
                </a:solidFill>
                <a:latin typeface="Monaco"/>
                <a:cs typeface="Courier New" panose="02070309020205020404" pitchFamily="49" charset="0"/>
              </a:rPr>
              <a:t>2018-1-06 soup</a:t>
            </a:r>
            <a:br>
              <a:rPr lang="en-US" altLang="en-US" dirty="0">
                <a:latin typeface="Monaco"/>
                <a:cs typeface="Courier New" panose="02070309020205020404" pitchFamily="49" charset="0"/>
              </a:rPr>
            </a:br>
            <a:r>
              <a:rPr lang="en-US" altLang="en-US" dirty="0">
                <a:latin typeface="Monaco"/>
                <a:cs typeface="Courier New" panose="02070309020205020404" pitchFamily="49" charset="0"/>
              </a:rPr>
              <a:t>2018-1-06 hamburger</a:t>
            </a:r>
            <a:b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b="0" i="0" u="non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2018-1-06 fish</a:t>
            </a:r>
            <a:endParaRPr kumimoji="0" lang="en-US" altLang="en-US" b="0" i="0" u="none" cap="none" normalizeH="0" baseline="0" dirty="0">
              <a:ln>
                <a:noFill/>
              </a:ln>
              <a:effectLst/>
              <a:latin typeface="Monaco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F7C3BF-A456-4F8F-AC72-5D01F897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88" y="2841902"/>
            <a:ext cx="184731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3201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数据去重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数据去重原理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839416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LongWritable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Text&gt;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&lt;key1, 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2018-1-01 fish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&lt;key2,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2018-1-01 chips&gt;</a:t>
            </a:r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&lt;key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2018-1-02 soup 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不用做任何操作，抛出异常后，直接将输入的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作为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值输出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值为输入的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值可随意选择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&lt;2018-1-01 fish,1&gt;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或者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 2018-1-01 fish, 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NullWritable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919536" y="58052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871845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520698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728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数据去重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数据去重原理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——Shuffle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839416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每行内容，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&lt;Text, 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IntWritable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&lt;2018-1-01 fish,1&gt;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&lt;2018-1-01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chips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,1&gt;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&lt;2018-1-0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soup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,1&gt;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将相同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的键值对组合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&lt;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2018-1-01 fish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{1,1}&gt;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&lt;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 2018-1-01 chips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{1}&gt;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&lt;Text, 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Iterable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2018-1-01 fish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{1,1}&gt;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&lt;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 2018-1-01 chips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{1}&gt;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631504" y="58052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551874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472244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090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2553" y="1133508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数据去重原理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不用做任何操作，抛出异常后，直接将输入的</a:t>
            </a:r>
            <a:r>
              <a:rPr lang="en-US" altLang="zh-CN" sz="200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作为</a:t>
            </a:r>
            <a:r>
              <a:rPr lang="en-US" altLang="zh-CN" sz="200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值输出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值为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Map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阶段输出的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值为</a:t>
            </a:r>
            <a:r>
              <a:rPr lang="en-US" altLang="zh-CN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NullWriteble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 2018-1-01 fish, 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NullWriteble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897468" y="58023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551874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472244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80E2CB6-039B-47B8-B8D1-D31153C4002E}"/>
              </a:ext>
            </a:extLst>
          </p:cNvPr>
          <p:cNvSpPr/>
          <p:nvPr/>
        </p:nvSpPr>
        <p:spPr>
          <a:xfrm>
            <a:off x="767408" y="2103004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&lt;Text, 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Iterable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2018-1-01 fish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{1,1}&gt;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&lt;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 2018-1-01 chips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{1}&gt;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56E130-B066-4099-8E6B-8059E3B5478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数据去重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0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35360" y="1046341"/>
            <a:ext cx="530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94A133-3CA3-400E-B1B0-98A50BE51802}"/>
              </a:ext>
            </a:extLst>
          </p:cNvPr>
          <p:cNvSpPr txBox="1"/>
          <p:nvPr/>
        </p:nvSpPr>
        <p:spPr>
          <a:xfrm>
            <a:off x="364136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编程原理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808BA6-48AC-4E6D-B9F6-8F1CFE0E240B}"/>
              </a:ext>
            </a:extLst>
          </p:cNvPr>
          <p:cNvSpPr txBox="1"/>
          <p:nvPr/>
        </p:nvSpPr>
        <p:spPr>
          <a:xfrm>
            <a:off x="407368" y="1124744"/>
            <a:ext cx="11161240" cy="54056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Clr>
                <a:srgbClr val="0070C0"/>
              </a:buClr>
              <a:buNone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阶段，对输入文件进行分片处理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默认的分片处理是按行分割，输出的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值为偏移量，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值为每行内容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可以自定义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分片处理方法，按照自己的逻辑对文件进行分割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9ACBE1D-3035-411E-A013-D02D941C09DC}"/>
              </a:ext>
            </a:extLst>
          </p:cNvPr>
          <p:cNvGrpSpPr/>
          <p:nvPr/>
        </p:nvGrpSpPr>
        <p:grpSpPr>
          <a:xfrm>
            <a:off x="2927648" y="4581128"/>
            <a:ext cx="5848378" cy="1529245"/>
            <a:chOff x="2783633" y="4535098"/>
            <a:chExt cx="5848378" cy="152924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0153CA3-3976-415F-8205-BF6993389976}"/>
                </a:ext>
              </a:extLst>
            </p:cNvPr>
            <p:cNvSpPr/>
            <p:nvPr/>
          </p:nvSpPr>
          <p:spPr>
            <a:xfrm rot="16200000">
              <a:off x="5291702" y="2032907"/>
              <a:ext cx="832240" cy="584837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FE81089-08A7-4663-B580-EF104CD4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323911" y="4535098"/>
              <a:ext cx="0" cy="8381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C617BA6-42B7-42C5-8CE2-13A5A3E962BC}"/>
                </a:ext>
              </a:extLst>
            </p:cNvPr>
            <p:cNvCxnSpPr>
              <a:cxnSpLocks/>
            </p:cNvCxnSpPr>
            <p:nvPr/>
          </p:nvCxnSpPr>
          <p:spPr>
            <a:xfrm>
              <a:off x="4295801" y="4535098"/>
              <a:ext cx="0" cy="8381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4546E6C-1AFD-4F5F-BF4E-B1ABFDA1899F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7" y="4535098"/>
              <a:ext cx="0" cy="8381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3E8A1B6-0E86-4487-B82C-CEE49AB0AB6F}"/>
                </a:ext>
              </a:extLst>
            </p:cNvPr>
            <p:cNvCxnSpPr>
              <a:cxnSpLocks/>
            </p:cNvCxnSpPr>
            <p:nvPr/>
          </p:nvCxnSpPr>
          <p:spPr>
            <a:xfrm>
              <a:off x="6023993" y="4535098"/>
              <a:ext cx="0" cy="8381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A482EC6-FB3D-4280-A2F5-3385A9243DD7}"/>
                </a:ext>
              </a:extLst>
            </p:cNvPr>
            <p:cNvCxnSpPr>
              <a:cxnSpLocks/>
            </p:cNvCxnSpPr>
            <p:nvPr/>
          </p:nvCxnSpPr>
          <p:spPr>
            <a:xfrm>
              <a:off x="7896201" y="4535098"/>
              <a:ext cx="0" cy="8381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D3FEF96-DEE4-4AEE-880F-898209D5E26B}"/>
                </a:ext>
              </a:extLst>
            </p:cNvPr>
            <p:cNvSpPr/>
            <p:nvPr/>
          </p:nvSpPr>
          <p:spPr>
            <a:xfrm>
              <a:off x="3537386" y="5680502"/>
              <a:ext cx="686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70C0"/>
                </a:buClr>
              </a:pP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331B3D4-FD76-4E1B-9FE6-DB951D3B1220}"/>
                </a:ext>
              </a:extLst>
            </p:cNvPr>
            <p:cNvSpPr/>
            <p:nvPr/>
          </p:nvSpPr>
          <p:spPr>
            <a:xfrm>
              <a:off x="4440090" y="5695011"/>
              <a:ext cx="686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70C0"/>
                </a:buClr>
              </a:pP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0A64ECB-9348-4B1C-AE26-5028B9E034FD}"/>
                </a:ext>
              </a:extLst>
            </p:cNvPr>
            <p:cNvSpPr/>
            <p:nvPr/>
          </p:nvSpPr>
          <p:spPr>
            <a:xfrm>
              <a:off x="6600056" y="5692606"/>
              <a:ext cx="686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70C0"/>
                </a:buClr>
              </a:pP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08213A2-1D4D-4B49-8335-B437F53A859B}"/>
                </a:ext>
              </a:extLst>
            </p:cNvPr>
            <p:cNvSpPr/>
            <p:nvPr/>
          </p:nvSpPr>
          <p:spPr>
            <a:xfrm>
              <a:off x="7945605" y="5692606"/>
              <a:ext cx="686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70C0"/>
                </a:buClr>
              </a:pP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Map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AC1C943-D748-4ED7-8559-88953E48A0F1}"/>
                </a:ext>
              </a:extLst>
            </p:cNvPr>
            <p:cNvCxnSpPr>
              <a:cxnSpLocks/>
            </p:cNvCxnSpPr>
            <p:nvPr/>
          </p:nvCxnSpPr>
          <p:spPr>
            <a:xfrm>
              <a:off x="3857109" y="5393541"/>
              <a:ext cx="0" cy="3397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448715E-EBE9-45AC-BE45-3D47A51C5993}"/>
                </a:ext>
              </a:extLst>
            </p:cNvPr>
            <p:cNvCxnSpPr/>
            <p:nvPr/>
          </p:nvCxnSpPr>
          <p:spPr>
            <a:xfrm>
              <a:off x="4783293" y="5373216"/>
              <a:ext cx="0" cy="3193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39261C2-31C7-47CD-8301-A089EC5868BA}"/>
                </a:ext>
              </a:extLst>
            </p:cNvPr>
            <p:cNvCxnSpPr/>
            <p:nvPr/>
          </p:nvCxnSpPr>
          <p:spPr>
            <a:xfrm>
              <a:off x="6953378" y="5381208"/>
              <a:ext cx="0" cy="3193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FA205AF-EC99-43EF-BEA7-9965070E4219}"/>
                </a:ext>
              </a:extLst>
            </p:cNvPr>
            <p:cNvCxnSpPr/>
            <p:nvPr/>
          </p:nvCxnSpPr>
          <p:spPr>
            <a:xfrm>
              <a:off x="8288808" y="5361112"/>
              <a:ext cx="0" cy="3193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136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D1EAC2-0FD5-45E5-9B03-80A82EE44B7F}"/>
              </a:ext>
            </a:extLst>
          </p:cNvPr>
          <p:cNvSpPr txBox="1"/>
          <p:nvPr/>
        </p:nvSpPr>
        <p:spPr>
          <a:xfrm>
            <a:off x="335360" y="1124744"/>
            <a:ext cx="3363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EC5562BF-A21C-458D-AD32-3D394275B10D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数据去重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FFC083-4240-4E84-95E2-840E3C286F1B}"/>
              </a:ext>
            </a:extLst>
          </p:cNvPr>
          <p:cNvSpPr/>
          <p:nvPr/>
        </p:nvSpPr>
        <p:spPr>
          <a:xfrm>
            <a:off x="407368" y="1916832"/>
            <a:ext cx="12241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类，输入的数据类型为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LongWritable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输出的数据类型为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IntWritable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NullWritable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deDeduplicationMapper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value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Context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final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ONE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onaco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直接将输入的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值输出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CE5C00"/>
                </a:solidFill>
                <a:latin typeface="Monaco"/>
              </a:rPr>
              <a:t> </a:t>
            </a:r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ONE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256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ECC1070-F685-4780-950B-C759899F64BB}"/>
              </a:ext>
            </a:extLst>
          </p:cNvPr>
          <p:cNvSpPr txBox="1"/>
          <p:nvPr/>
        </p:nvSpPr>
        <p:spPr>
          <a:xfrm>
            <a:off x="479376" y="1129079"/>
            <a:ext cx="377571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0FD8252-C248-40A1-BB8F-5A10ED84E43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数据去重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C9826-80D4-48CC-97BC-17F3D5D68CA8}"/>
              </a:ext>
            </a:extLst>
          </p:cNvPr>
          <p:cNvSpPr/>
          <p:nvPr/>
        </p:nvSpPr>
        <p:spPr>
          <a:xfrm>
            <a:off x="551384" y="1906954"/>
            <a:ext cx="110892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Monaco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类，输入的数据类型与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方法输出的数据类型相同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输出的数据类型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NullWritable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dirty="0">
              <a:solidFill>
                <a:srgbClr val="204A87"/>
              </a:solidFill>
              <a:latin typeface="Monaco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deDuplicationReducer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Iterable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Context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onaco"/>
              </a:rPr>
              <a:t>##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NullWritable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类型的值可调用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方法实现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707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904E6B-0AB7-476E-A9DB-BCE597701D72}"/>
              </a:ext>
            </a:extLst>
          </p:cNvPr>
          <p:cNvSpPr txBox="1"/>
          <p:nvPr/>
        </p:nvSpPr>
        <p:spPr>
          <a:xfrm>
            <a:off x="479376" y="1129079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主函数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1CD8A3EF-A1DC-4454-AD06-77081B94D4CB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数据去重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574F0A-2525-4F0B-82F1-48E0DC960CC3}"/>
              </a:ext>
            </a:extLst>
          </p:cNvPr>
          <p:cNvSpPr/>
          <p:nvPr/>
        </p:nvSpPr>
        <p:spPr>
          <a:xfrm>
            <a:off x="551384" y="1772816"/>
            <a:ext cx="90966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onaco"/>
              </a:rPr>
              <a:t>##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文件系统、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的设置都是相同的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1600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TestDeDuplication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600" dirty="0">
                <a:latin typeface="Monaco"/>
              </a:rPr>
              <a:t>    </a:t>
            </a:r>
            <a:r>
              <a:rPr lang="en-US" sz="1600" dirty="0">
                <a:solidFill>
                  <a:srgbClr val="204A87"/>
                </a:solidFill>
                <a:latin typeface="Monac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main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)</a:t>
            </a:r>
            <a:r>
              <a:rPr lang="en-US" sz="1600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Exception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600" dirty="0">
                <a:latin typeface="Monac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Configuration conf 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600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Configuration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sz="1600" dirty="0">
                <a:latin typeface="Monac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4E9A06"/>
                </a:solidFill>
                <a:latin typeface="Monaco"/>
              </a:rPr>
              <a:t>"fs.</a:t>
            </a:r>
            <a:r>
              <a:rPr lang="en-US" sz="1600" dirty="0" err="1">
                <a:solidFill>
                  <a:srgbClr val="4E9A06"/>
                </a:solidFill>
                <a:latin typeface="Monaco"/>
              </a:rPr>
              <a:t>defaultFS</a:t>
            </a:r>
            <a:r>
              <a:rPr lang="en-US" sz="1600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,</a:t>
            </a:r>
            <a:r>
              <a:rPr lang="en-US" sz="1600" dirty="0">
                <a:solidFill>
                  <a:srgbClr val="4E9A06"/>
                </a:solidFill>
                <a:latin typeface="Monaco"/>
              </a:rPr>
              <a:t>“</a:t>
            </a:r>
            <a:r>
              <a:rPr lang="en-US" altLang="zh-CN" sz="1600" dirty="0">
                <a:solidFill>
                  <a:srgbClr val="4E9A06"/>
                </a:solidFill>
                <a:latin typeface="Monaco"/>
              </a:rPr>
              <a:t>local</a:t>
            </a:r>
            <a:r>
              <a:rPr lang="en-US" sz="1600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600" dirty="0">
                <a:latin typeface="Monac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4E9A06"/>
                </a:solidFill>
                <a:latin typeface="Monaco"/>
              </a:rPr>
              <a:t>mapreduce.framework.name"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sz="1600" dirty="0" err="1">
                <a:solidFill>
                  <a:srgbClr val="4E9A06"/>
                </a:solidFill>
                <a:latin typeface="Monaco"/>
              </a:rPr>
              <a:t>“</a:t>
            </a:r>
            <a:r>
              <a:rPr lang="en-US" altLang="zh-CN" sz="1600" dirty="0" err="1">
                <a:solidFill>
                  <a:srgbClr val="4E9A06"/>
                </a:solidFill>
                <a:latin typeface="Monaco"/>
              </a:rPr>
              <a:t>local</a:t>
            </a:r>
            <a:r>
              <a:rPr lang="en-US" sz="1600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sz="1600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sz="1600" dirty="0">
                <a:latin typeface="Monaco"/>
              </a:rPr>
              <a:t>##</a:t>
            </a:r>
            <a:r>
              <a:rPr lang="en-US" altLang="zh-CN" sz="1600" dirty="0">
                <a:solidFill>
                  <a:srgbClr val="CE5C00"/>
                </a:solidFill>
                <a:latin typeface="Monaco"/>
              </a:rPr>
              <a:t>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需要改变作业的名称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1600" dirty="0">
                <a:solidFill>
                  <a:srgbClr val="CE5C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Job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getInstance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conf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TestDeDuplication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getSimpleName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()); </a:t>
            </a:r>
          </a:p>
          <a:p>
            <a:endParaRPr lang="en-US" altLang="zh-CN" sz="1600" i="1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sz="1600" dirty="0">
                <a:latin typeface="Monaco"/>
              </a:rPr>
              <a:t>## </a:t>
            </a:r>
            <a:r>
              <a:rPr lang="zh-CN" altLang="en-US" sz="1600" dirty="0">
                <a:latin typeface="Monaco"/>
              </a:rPr>
              <a:t>改变作业的主类、</a:t>
            </a:r>
            <a:r>
              <a:rPr lang="en-US" altLang="zh-CN" sz="1600" dirty="0">
                <a:latin typeface="Monaco"/>
              </a:rPr>
              <a:t>Mapper</a:t>
            </a:r>
            <a:r>
              <a:rPr lang="zh-CN" altLang="en-US" sz="1600" dirty="0">
                <a:latin typeface="Monaco"/>
              </a:rPr>
              <a:t>类和</a:t>
            </a:r>
            <a:r>
              <a:rPr lang="en-US" altLang="zh-CN" sz="1600" dirty="0">
                <a:latin typeface="Monaco"/>
              </a:rPr>
              <a:t>Reducer</a:t>
            </a:r>
            <a:r>
              <a:rPr lang="zh-CN" altLang="en-US" sz="1600" dirty="0">
                <a:latin typeface="Monaco"/>
              </a:rPr>
              <a:t>类</a:t>
            </a:r>
            <a:endParaRPr lang="en-US" altLang="zh-CN" sz="1600" dirty="0">
              <a:latin typeface="Monaco"/>
            </a:endParaRPr>
          </a:p>
          <a:p>
            <a:r>
              <a:rPr lang="en-US" sz="1600" dirty="0">
                <a:latin typeface="Monac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setJarByClass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TestDeDuplication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600" dirty="0">
                <a:latin typeface="Monac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setMapperClass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deDeduplicationMapper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600" dirty="0">
                <a:latin typeface="Monac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setReducerClass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deDuplicationReducer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600" dirty="0">
                <a:latin typeface="Monac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setMapOutputKeyClass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600" dirty="0">
                <a:latin typeface="Monac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setMapOutputValueClass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600" dirty="0">
                <a:latin typeface="Monac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setOutputKeyClass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600" dirty="0">
                <a:latin typeface="Monac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setOutputValueClass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sz="16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600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sz="16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sz="1600" dirty="0">
              <a:solidFill>
                <a:srgbClr val="CE5C00"/>
              </a:solidFill>
              <a:latin typeface="Monaco"/>
            </a:endParaRPr>
          </a:p>
          <a:p>
            <a:endParaRPr lang="en-US" sz="1600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4055BF-ABE9-43BD-BF8D-677C35B2BD0A}"/>
              </a:ext>
            </a:extLst>
          </p:cNvPr>
          <p:cNvSpPr/>
          <p:nvPr/>
        </p:nvSpPr>
        <p:spPr>
          <a:xfrm>
            <a:off x="6816080" y="177281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Monaco"/>
              </a:rPr>
              <a:t>## </a:t>
            </a:r>
            <a:r>
              <a:rPr lang="zh-CN" altLang="en-US" dirty="0">
                <a:latin typeface="Monaco"/>
              </a:rPr>
              <a:t>改变文件的输入和输出路径</a:t>
            </a:r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FileInputFormat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setInputPaths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“</a:t>
            </a:r>
            <a:r>
              <a:rPr lang="en-US" altLang="zh-CN" dirty="0">
                <a:solidFill>
                  <a:srgbClr val="4E9A06"/>
                </a:solidFill>
                <a:latin typeface="Monaco"/>
              </a:rPr>
              <a:t>input/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FileOutputFormat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setOutputPath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"output/"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job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waitForCompletion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true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  <a:r>
              <a:rPr lang="en-US" dirty="0">
                <a:latin typeface="Monaco"/>
              </a:rPr>
              <a:t> 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088D2A-617C-4BEF-839B-7277E1572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3795297"/>
            <a:ext cx="3888432" cy="2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97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24744"/>
            <a:ext cx="1123324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对数据从小到大进行排序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某班级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名学生的身高（单位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:cm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）如下：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189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134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156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167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177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188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185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198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189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156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167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188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167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195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192</a:t>
            </a:r>
          </a:p>
          <a:p>
            <a:pPr>
              <a:buClr>
                <a:srgbClr val="0070C0"/>
              </a:buClr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名学生的身高从小到大排序并输出位次，且相同身高的位次相同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期望输出结果为：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</a:p>
          <a:p>
            <a:pPr>
              <a:buClr>
                <a:srgbClr val="0070C0"/>
              </a:buClr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80209DCA-84D6-47F6-AFEE-F21292AE909B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9639A5-B144-4F1D-8533-69BDE9300B2C}"/>
              </a:ext>
            </a:extLst>
          </p:cNvPr>
          <p:cNvSpPr/>
          <p:nvPr/>
        </p:nvSpPr>
        <p:spPr>
          <a:xfrm>
            <a:off x="2279576" y="429309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1	134</a:t>
            </a: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2	156</a:t>
            </a: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2	156</a:t>
            </a: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4	167</a:t>
            </a: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4 	167</a:t>
            </a: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4	167</a:t>
            </a: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……</a:t>
            </a:r>
          </a:p>
        </p:txBody>
      </p:sp>
    </p:spTree>
    <p:extLst>
      <p:ext uri="{BB962C8B-B14F-4D97-AF65-F5344CB8AC3E}">
        <p14:creationId xmlns:p14="http://schemas.microsoft.com/office/powerpoint/2010/main" val="3135590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839416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LongWritable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Text&gt;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&lt;key1,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189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&lt;key2,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134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&lt;key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156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不用做任何操作，直接将输入的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作为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值输出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值为输入的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值为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</a:t>
            </a:r>
          </a:p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189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134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156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919536" y="58052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871845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520698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5ADED38D-DE39-40A2-A090-EF546B395B0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19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——Shuffle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839416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身高，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IntWritable</a:t>
            </a:r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IntWritable</a:t>
            </a:r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189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134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156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、将相同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的键值对组合并对其排序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&lt;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134, {1}&gt;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&lt;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156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{1,1}&gt;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167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{1,1,1}&gt;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、向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reducer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派发键值对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631504" y="58052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551874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472244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FBEEF2D-0278-4112-A7A6-734040BA1D6F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4611AA-1256-49C4-A571-8E27859F0B61}"/>
              </a:ext>
            </a:extLst>
          </p:cNvPr>
          <p:cNvSpPr/>
          <p:nvPr/>
        </p:nvSpPr>
        <p:spPr>
          <a:xfrm>
            <a:off x="9112539" y="2286214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134, {1}&gt;</a:t>
            </a:r>
            <a:endParaRPr 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F4E25D-BB26-4BC7-977A-00CD49380E76}"/>
              </a:ext>
            </a:extLst>
          </p:cNvPr>
          <p:cNvSpPr/>
          <p:nvPr/>
        </p:nvSpPr>
        <p:spPr>
          <a:xfrm>
            <a:off x="8978271" y="2674144"/>
            <a:ext cx="1688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Monaco"/>
                <a:cs typeface="Courier New" panose="02070309020205020404" pitchFamily="49" charset="0"/>
              </a:rPr>
              <a:t>167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, {1,1,1}&gt;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71D7B1-48FC-43B5-BC87-D062E62F4C3D}"/>
              </a:ext>
            </a:extLst>
          </p:cNvPr>
          <p:cNvSpPr/>
          <p:nvPr/>
        </p:nvSpPr>
        <p:spPr>
          <a:xfrm>
            <a:off x="9107178" y="3304137"/>
            <a:ext cx="1494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Monaco"/>
                <a:cs typeface="Courier New" panose="02070309020205020404" pitchFamily="49" charset="0"/>
              </a:rPr>
              <a:t>156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, {1,1}&gt;</a:t>
            </a:r>
            <a:endParaRPr lang="en-US" sz="20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39D632-612E-45B1-BBD2-601A2D706FC6}"/>
              </a:ext>
            </a:extLst>
          </p:cNvPr>
          <p:cNvCxnSpPr>
            <a:cxnSpLocks/>
          </p:cNvCxnSpPr>
          <p:nvPr/>
        </p:nvCxnSpPr>
        <p:spPr>
          <a:xfrm>
            <a:off x="8328248" y="3212976"/>
            <a:ext cx="302433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B903CC3-737E-48F0-B243-5F113306992A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8350058" y="3787630"/>
            <a:ext cx="3002526" cy="1884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8E8F213-FA0A-44FD-BD8F-E2A3484C742D}"/>
              </a:ext>
            </a:extLst>
          </p:cNvPr>
          <p:cNvSpPr txBox="1"/>
          <p:nvPr/>
        </p:nvSpPr>
        <p:spPr>
          <a:xfrm>
            <a:off x="8731213" y="3896818"/>
            <a:ext cx="2511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不一定会按照顺序向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派发键值对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需要设计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partitioner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实现全局排序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8677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Partitioner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任务结束后，开始执行分区操作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Partitioner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是根据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值来控制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key,value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的派发结果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都有一个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Partitioner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类里的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getPartition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抽象方法，可返回一个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类型的数值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，即把相应的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key,value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派发给第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按照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值的大小对键值对分区，可以实现全局排序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FBEEF2D-0278-4112-A7A6-734040BA1D6F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050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839416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身高，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IntWritable</a:t>
            </a:r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IntWritable</a:t>
            </a:r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189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134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156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,1&gt;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167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1&gt;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24AEC2BF-9419-4743-857A-E0BFA5AA204A}"/>
                  </a:ext>
                </a:extLst>
              </p:cNvPr>
              <p:cNvSpPr/>
              <p:nvPr/>
            </p:nvSpPr>
            <p:spPr>
              <a:xfrm>
                <a:off x="4583832" y="2136338"/>
                <a:ext cx="3096344" cy="3340279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定义一个边界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bound</a:t>
                </a:r>
              </a:p>
              <a:p>
                <a:pPr algn="ctr"/>
                <a:endParaRPr lang="en-US" altLang="zh-CN" sz="20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bound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key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最大值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(198)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reducer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数量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(3)</m:t>
                        </m:r>
                      </m:den>
                    </m:f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</m:t>
                    </m:r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1=67</a:t>
                </a: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altLang="zh-CN" dirty="0">
                    <a:solidFill>
                      <a:schemeClr val="accent2"/>
                    </a:solidFill>
                    <a:latin typeface="Monaco"/>
                    <a:ea typeface="Microsoft YaHei" panose="020B0503020204020204" pitchFamily="34" charset="-122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*67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67*(</a:t>
                </a:r>
                <a:r>
                  <a:rPr lang="en-US" altLang="zh-CN" dirty="0">
                    <a:solidFill>
                      <a:schemeClr val="accent2"/>
                    </a:solidFill>
                    <a:latin typeface="Monaco"/>
                    <a:ea typeface="Microsoft YaHei" panose="020B0503020204020204" pitchFamily="34" charset="-122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+1)</a:t>
                </a:r>
              </a:p>
              <a:p>
                <a:pPr algn="ctr"/>
                <a:r>
                  <a:rPr lang="en-US" altLang="zh-CN" dirty="0">
                    <a:solidFill>
                      <a:schemeClr val="accent2"/>
                    </a:solidFill>
                    <a:latin typeface="Monaco"/>
                    <a:ea typeface="Microsoft YaHei" panose="020B0503020204020204" pitchFamily="34" charset="-122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*67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≤134≤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67*(</a:t>
                </a:r>
                <a:r>
                  <a:rPr lang="en-US" altLang="zh-CN" dirty="0">
                    <a:solidFill>
                      <a:schemeClr val="accent2"/>
                    </a:solidFill>
                    <a:latin typeface="Monaco"/>
                    <a:ea typeface="Microsoft YaHei" panose="020B0503020204020204" pitchFamily="34" charset="-122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+1)</a:t>
                </a:r>
              </a:p>
              <a:p>
                <a:pPr algn="ctr"/>
                <a:r>
                  <a:rPr lang="en-US" altLang="zh-CN" dirty="0">
                    <a:solidFill>
                      <a:schemeClr val="accent2"/>
                    </a:solidFill>
                    <a:latin typeface="Monaco"/>
                    <a:ea typeface="Microsoft YaHei" panose="020B0503020204020204" pitchFamily="34" charset="-122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*67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15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67*(</a:t>
                </a:r>
                <a:r>
                  <a:rPr lang="en-US" altLang="zh-CN" dirty="0">
                    <a:solidFill>
                      <a:schemeClr val="accent2"/>
                    </a:solidFill>
                    <a:latin typeface="Monaco"/>
                    <a:ea typeface="Microsoft YaHei" panose="020B0503020204020204" pitchFamily="34" charset="-122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+1)</a:t>
                </a:r>
              </a:p>
              <a:p>
                <a:pPr algn="ctr"/>
                <a:r>
                  <a:rPr lang="en-US" altLang="zh-CN" dirty="0">
                    <a:solidFill>
                      <a:schemeClr val="accent2"/>
                    </a:solidFill>
                    <a:latin typeface="Monaco"/>
                    <a:ea typeface="Microsoft YaHei" panose="020B0503020204020204" pitchFamily="34" charset="-122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*67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167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67*(</a:t>
                </a:r>
                <a:r>
                  <a:rPr lang="en-US" altLang="zh-CN" dirty="0">
                    <a:solidFill>
                      <a:schemeClr val="accent2"/>
                    </a:solidFill>
                    <a:latin typeface="Monaco"/>
                    <a:ea typeface="Microsoft YaHei" panose="020B0503020204020204" pitchFamily="34" charset="-122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+1)</a:t>
                </a: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24AEC2BF-9419-4743-857A-E0BFA5AA2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136338"/>
                <a:ext cx="3096344" cy="334027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969199" y="57023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551874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472244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FBEEF2D-0278-4112-A7A6-734040BA1D6F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4611AA-1256-49C4-A571-8E27859F0B61}"/>
              </a:ext>
            </a:extLst>
          </p:cNvPr>
          <p:cNvSpPr/>
          <p:nvPr/>
        </p:nvSpPr>
        <p:spPr>
          <a:xfrm>
            <a:off x="9134549" y="2858992"/>
            <a:ext cx="138691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189,1&gt;&amp;2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134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,1&gt;&amp;1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156,1&gt;&amp;2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167,1&gt;&amp;2</a:t>
            </a: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        ……</a:t>
            </a: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endParaRPr lang="en-US" sz="2000" dirty="0">
              <a:latin typeface="Monaco"/>
              <a:ea typeface="Microsoft YaHei" panose="020B0503020204020204" pitchFamily="34" charset="-122"/>
            </a:endParaRPr>
          </a:p>
          <a:p>
            <a:endParaRPr 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0D595-F46B-4244-8F75-5605D1738071}"/>
              </a:ext>
            </a:extLst>
          </p:cNvPr>
          <p:cNvSpPr/>
          <p:nvPr/>
        </p:nvSpPr>
        <p:spPr>
          <a:xfrm>
            <a:off x="348297" y="1150550"/>
            <a:ext cx="4239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Partitioner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0484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839416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969199" y="57074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排序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695890" y="57420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472244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FBEEF2D-0278-4112-A7A6-734040BA1D6F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0D595-F46B-4244-8F75-5605D1738071}"/>
              </a:ext>
            </a:extLst>
          </p:cNvPr>
          <p:cNvSpPr/>
          <p:nvPr/>
        </p:nvSpPr>
        <p:spPr>
          <a:xfrm>
            <a:off x="348297" y="1150550"/>
            <a:ext cx="3722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——Shuffle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5F2BB4-BDC3-43B6-BE70-503C4A1E9B34}"/>
              </a:ext>
            </a:extLst>
          </p:cNvPr>
          <p:cNvSpPr/>
          <p:nvPr/>
        </p:nvSpPr>
        <p:spPr>
          <a:xfrm>
            <a:off x="1742197" y="2636912"/>
            <a:ext cx="1386918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134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,1&gt;&amp;1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156,1&gt;&amp;2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156,1&gt;&amp;2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167,1&gt;&amp;2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167,1&gt;&amp;2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       ……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189,1&gt;&amp;2</a:t>
            </a: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endParaRPr lang="en-US" sz="2000" dirty="0">
              <a:latin typeface="Monaco"/>
              <a:ea typeface="Microsoft YaHei" panose="020B0503020204020204" pitchFamily="34" charset="-122"/>
            </a:endParaRPr>
          </a:p>
          <a:p>
            <a:endParaRPr 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BD94F3-496E-4C8B-A91B-A0035B9AB28F}"/>
              </a:ext>
            </a:extLst>
          </p:cNvPr>
          <p:cNvSpPr/>
          <p:nvPr/>
        </p:nvSpPr>
        <p:spPr>
          <a:xfrm>
            <a:off x="5239990" y="2745008"/>
            <a:ext cx="1935145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134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,{1}&gt;&amp;1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156,{1,1}&gt;&amp;2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167,{1,1,1}&gt;&amp;2</a:t>
            </a: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         ……</a:t>
            </a: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189,{1}&gt;&amp;2</a:t>
            </a: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onaco"/>
              <a:ea typeface="Microsoft YaHei" panose="020B0503020204020204" pitchFamily="34" charset="-122"/>
            </a:endParaRPr>
          </a:p>
          <a:p>
            <a:endParaRPr lang="en-US" sz="2000" dirty="0">
              <a:latin typeface="Monaco"/>
              <a:ea typeface="Microsoft YaHei" panose="020B0503020204020204" pitchFamily="34" charset="-122"/>
            </a:endParaRPr>
          </a:p>
          <a:p>
            <a:endParaRPr lang="en-US" sz="20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4D01852-A7FD-4B44-8FAD-93B8852E4121}"/>
              </a:ext>
            </a:extLst>
          </p:cNvPr>
          <p:cNvCxnSpPr>
            <a:cxnSpLocks/>
          </p:cNvCxnSpPr>
          <p:nvPr/>
        </p:nvCxnSpPr>
        <p:spPr>
          <a:xfrm>
            <a:off x="8292243" y="3068960"/>
            <a:ext cx="30603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85EBE7-005B-4FCF-AEDA-C702DDC26AFF}"/>
              </a:ext>
            </a:extLst>
          </p:cNvPr>
          <p:cNvCxnSpPr>
            <a:cxnSpLocks/>
          </p:cNvCxnSpPr>
          <p:nvPr/>
        </p:nvCxnSpPr>
        <p:spPr>
          <a:xfrm>
            <a:off x="8292243" y="3933056"/>
            <a:ext cx="30603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86072CE-797D-49F8-829D-7960B3A6F3B3}"/>
              </a:ext>
            </a:extLst>
          </p:cNvPr>
          <p:cNvSpPr/>
          <p:nvPr/>
        </p:nvSpPr>
        <p:spPr>
          <a:xfrm>
            <a:off x="9284861" y="2601518"/>
            <a:ext cx="107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Reducer0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F4D599-A929-43FC-A82E-E70D883CDBD2}"/>
              </a:ext>
            </a:extLst>
          </p:cNvPr>
          <p:cNvSpPr/>
          <p:nvPr/>
        </p:nvSpPr>
        <p:spPr>
          <a:xfrm>
            <a:off x="9284861" y="3284113"/>
            <a:ext cx="1138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 134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,{1}&gt;</a:t>
            </a:r>
          </a:p>
          <a:p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 Reducer1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484606-0203-4D26-AC3E-AB4279B227A4}"/>
              </a:ext>
            </a:extLst>
          </p:cNvPr>
          <p:cNvSpPr/>
          <p:nvPr/>
        </p:nvSpPr>
        <p:spPr>
          <a:xfrm>
            <a:off x="9225147" y="4191558"/>
            <a:ext cx="1935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156,{1,1}&gt;</a:t>
            </a:r>
          </a:p>
          <a:p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167,{1,1,1}&gt;</a:t>
            </a:r>
          </a:p>
          <a:p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    Reducer2</a:t>
            </a:r>
          </a:p>
        </p:txBody>
      </p:sp>
    </p:spTree>
    <p:extLst>
      <p:ext uri="{BB962C8B-B14F-4D97-AF65-F5344CB8AC3E}">
        <p14:creationId xmlns:p14="http://schemas.microsoft.com/office/powerpoint/2010/main" val="23602153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2553" y="1133508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定义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count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统计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集合中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的个数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count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决定输出的次数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定义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line=</a:t>
            </a:r>
            <a:r>
              <a:rPr lang="en-US" altLang="zh-CN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line+count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为身高值的位次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值为身高值得位次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值为身高值</a:t>
            </a:r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&lt;1,134&gt;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&lt;2,156&gt;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&lt;2,156&gt;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&lt;4,167&gt;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&lt;4,167&gt;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897468" y="58023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551874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472244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80E2CB6-039B-47B8-B8D1-D31153C4002E}"/>
              </a:ext>
            </a:extLst>
          </p:cNvPr>
          <p:cNvSpPr/>
          <p:nvPr/>
        </p:nvSpPr>
        <p:spPr>
          <a:xfrm>
            <a:off x="767408" y="2103004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IntWritable,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Iterable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(1)&gt;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134, {1}&gt;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&lt;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156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{1,1}&gt;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167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{1,1,1}&gt;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&lt;177,{1}&gt;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947AA7E3-A330-4EB4-BA59-607649B11D0E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32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35360" y="1046341"/>
            <a:ext cx="530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94A133-3CA3-400E-B1B0-98A50BE51802}"/>
              </a:ext>
            </a:extLst>
          </p:cNvPr>
          <p:cNvSpPr txBox="1"/>
          <p:nvPr/>
        </p:nvSpPr>
        <p:spPr>
          <a:xfrm>
            <a:off x="364136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编程原理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808BA6-48AC-4E6D-B9F6-8F1CFE0E240B}"/>
              </a:ext>
            </a:extLst>
          </p:cNvPr>
          <p:cNvSpPr txBox="1"/>
          <p:nvPr/>
        </p:nvSpPr>
        <p:spPr>
          <a:xfrm>
            <a:off x="407368" y="1124744"/>
            <a:ext cx="11665296" cy="54056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Clr>
                <a:srgbClr val="0070C0"/>
              </a:buClr>
              <a:buNone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定义四个泛型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&lt;k1,v1,k2,v2&gt;,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分别为输入、输出的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对输入的每一个键值对都调用一次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方法，处理输入的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key,value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键值对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阶段的输出结果会存储到内存缓冲区中，每个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任务都会有一个内存缓冲区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0984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D1EAC2-0FD5-45E5-9B03-80A82EE44B7F}"/>
              </a:ext>
            </a:extLst>
          </p:cNvPr>
          <p:cNvSpPr txBox="1"/>
          <p:nvPr/>
        </p:nvSpPr>
        <p:spPr>
          <a:xfrm>
            <a:off x="335360" y="1124744"/>
            <a:ext cx="33634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60A3C300-3378-4CE9-B85A-A4E34EBB3CA8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2995B8-5E0D-4877-9637-FBF7EDAF84AA}"/>
              </a:ext>
            </a:extLst>
          </p:cNvPr>
          <p:cNvSpPr/>
          <p:nvPr/>
        </p:nvSpPr>
        <p:spPr>
          <a:xfrm>
            <a:off x="407368" y="1844824"/>
            <a:ext cx="103691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onaco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dirty="0">
              <a:solidFill>
                <a:srgbClr val="204A87"/>
              </a:solidFill>
              <a:latin typeface="Monaco"/>
            </a:endParaRPr>
          </a:p>
          <a:p>
            <a:endParaRPr lang="en-US" dirty="0">
              <a:solidFill>
                <a:srgbClr val="204A87"/>
              </a:solidFill>
              <a:latin typeface="Monaco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SortMapper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value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 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           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类型，将其转换为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IntWritable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类型作为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值输出，输出的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Integer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valueOf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toString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())),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532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D1EAC2-0FD5-45E5-9B03-80A82EE44B7F}"/>
              </a:ext>
            </a:extLst>
          </p:cNvPr>
          <p:cNvSpPr txBox="1"/>
          <p:nvPr/>
        </p:nvSpPr>
        <p:spPr>
          <a:xfrm>
            <a:off x="335360" y="1124744"/>
            <a:ext cx="39474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——Partition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60A3C300-3378-4CE9-B85A-A4E34EBB3CA8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6FF365-E3F0-4193-A027-198CF9B887F6}"/>
              </a:ext>
            </a:extLst>
          </p:cNvPr>
          <p:cNvSpPr/>
          <p:nvPr/>
        </p:nvSpPr>
        <p:spPr>
          <a:xfrm>
            <a:off x="335360" y="1916832"/>
            <a:ext cx="11161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Partition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Partition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类中指定的泛型为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阶段输出的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SortPartition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Partitioner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getPartition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方法，输入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的个数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numPartitions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int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getPartition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value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numPartitions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中的最大值，比所有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值都大即可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MaxNumber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dirty="0">
                <a:solidFill>
                  <a:srgbClr val="0000CF"/>
                </a:solidFill>
                <a:latin typeface="Monaco"/>
              </a:rPr>
              <a:t>198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定义边界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int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bound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MaxNumber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/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numPartitions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83608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D1EAC2-0FD5-45E5-9B03-80A82EE44B7F}"/>
              </a:ext>
            </a:extLst>
          </p:cNvPr>
          <p:cNvSpPr txBox="1"/>
          <p:nvPr/>
        </p:nvSpPr>
        <p:spPr>
          <a:xfrm>
            <a:off x="335360" y="1124744"/>
            <a:ext cx="39474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——Partition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60A3C300-3378-4CE9-B85A-A4E34EBB3CA8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6FF365-E3F0-4193-A027-198CF9B887F6}"/>
              </a:ext>
            </a:extLst>
          </p:cNvPr>
          <p:cNvSpPr/>
          <p:nvPr/>
        </p:nvSpPr>
        <p:spPr>
          <a:xfrm>
            <a:off x="340933" y="1628800"/>
            <a:ext cx="111612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方法取得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的数值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keyNumber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key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的数量进行循环，如果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值在第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的范围之内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值，则该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值对应的键值对会被分派到第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0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numPartitions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++) {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if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keyNumber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bound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&amp;&amp;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keyNumber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bound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* 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 {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 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92945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ECC1070-F685-4780-950B-C759899F64BB}"/>
              </a:ext>
            </a:extLst>
          </p:cNvPr>
          <p:cNvSpPr txBox="1"/>
          <p:nvPr/>
        </p:nvSpPr>
        <p:spPr>
          <a:xfrm>
            <a:off x="335360" y="1268760"/>
            <a:ext cx="377571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147CBCD-7DBA-4C75-8403-334475F06057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B87A2-7B64-4CF2-8B71-EBECA69F2189}"/>
              </a:ext>
            </a:extLst>
          </p:cNvPr>
          <p:cNvSpPr/>
          <p:nvPr/>
        </p:nvSpPr>
        <p:spPr>
          <a:xfrm>
            <a:off x="479376" y="1916832"/>
            <a:ext cx="10032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SortReducer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r>
              <a:rPr lang="en-US" dirty="0">
                <a:latin typeface="Monaco"/>
              </a:rPr>
              <a:t> </a:t>
            </a:r>
          </a:p>
          <a:p>
            <a:r>
              <a:rPr lang="en-US" altLang="zh-CN" dirty="0">
                <a:latin typeface="Monaco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定义全局变量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lineNumber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，为身高值对应的位次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private static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lineNumber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Iterable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 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Integer count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0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en-US" altLang="zh-CN" dirty="0">
                <a:latin typeface="Monaco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遍历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集合，统计集合中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的次数，并输出身高的位次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lineNumber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和身高值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每遍历一个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值，输出一次，即输出次数为相同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值的个数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F57900"/>
                </a:solidFill>
                <a:latin typeface="Monaco"/>
              </a:rPr>
              <a:t>v: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){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count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lineNumber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49852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147CBCD-7DBA-4C75-8403-334475F06057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全局排序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B87A2-7B64-4CF2-8B71-EBECA69F2189}"/>
              </a:ext>
            </a:extLst>
          </p:cNvPr>
          <p:cNvSpPr/>
          <p:nvPr/>
        </p:nvSpPr>
        <p:spPr>
          <a:xfrm>
            <a:off x="479376" y="980728"/>
            <a:ext cx="100327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下一个身高值对应的位次为该身高值对应的位次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该身高值的个数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lineNumber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lineNumber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01F915-2F7D-4405-AF89-72B5DE78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3139162"/>
            <a:ext cx="352839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16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79376" y="1196752"/>
            <a:ext cx="112332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对某列数据从大到小进行排序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某商场统计顾客信息如下：                   期望输出：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55B5930-4808-4F8D-B6DB-3B7DB5B4D328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C93C00-3746-48B1-9645-773CD44D61F5}"/>
              </a:ext>
            </a:extLst>
          </p:cNvPr>
          <p:cNvSpPr/>
          <p:nvPr/>
        </p:nvSpPr>
        <p:spPr>
          <a:xfrm>
            <a:off x="618692" y="256490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订单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   顾客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  消费水平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1                9819             100                  121</a:t>
            </a:r>
          </a:p>
          <a:p>
            <a:r>
              <a:rPr lang="en-US" dirty="0">
                <a:latin typeface="Monaco"/>
              </a:rPr>
              <a:t>       2                8918             2000                111</a:t>
            </a:r>
          </a:p>
          <a:p>
            <a:r>
              <a:rPr lang="en-US" dirty="0">
                <a:latin typeface="Monaco"/>
              </a:rPr>
              <a:t>       3                2813             1234                22</a:t>
            </a:r>
          </a:p>
          <a:p>
            <a:r>
              <a:rPr lang="en-US" dirty="0">
                <a:latin typeface="Monaco"/>
              </a:rPr>
              <a:t>       4                9100                10                 1101</a:t>
            </a:r>
          </a:p>
          <a:p>
            <a:r>
              <a:rPr lang="en-US" dirty="0">
                <a:latin typeface="Monaco"/>
              </a:rPr>
              <a:t>       5                3210               490                111</a:t>
            </a:r>
          </a:p>
          <a:p>
            <a:r>
              <a:rPr lang="en-US" dirty="0">
                <a:latin typeface="Monaco"/>
              </a:rPr>
              <a:t>       6                1298                28                 1211</a:t>
            </a:r>
          </a:p>
          <a:p>
            <a:r>
              <a:rPr lang="en-US" dirty="0">
                <a:latin typeface="Monaco"/>
              </a:rPr>
              <a:t>       7                1010               281                90</a:t>
            </a:r>
          </a:p>
          <a:p>
            <a:r>
              <a:rPr lang="en-US" dirty="0">
                <a:latin typeface="Monaco"/>
              </a:rPr>
              <a:t>       8                1818              9000               20</a:t>
            </a:r>
          </a:p>
          <a:p>
            <a:r>
              <a:rPr lang="en-US" dirty="0">
                <a:latin typeface="Monaco"/>
              </a:rPr>
              <a:t>     100              3333                 10                </a:t>
            </a:r>
            <a:r>
              <a:rPr lang="en-US" altLang="zh-CN" dirty="0">
                <a:latin typeface="Monaco"/>
              </a:rPr>
              <a:t>1</a:t>
            </a:r>
            <a:r>
              <a:rPr lang="en-US" dirty="0">
                <a:latin typeface="Monaco"/>
              </a:rPr>
              <a:t>00</a:t>
            </a:r>
          </a:p>
          <a:p>
            <a:r>
              <a:rPr lang="en-US" dirty="0">
                <a:latin typeface="Monaco"/>
              </a:rPr>
              <a:t>     101              9321              1000               293</a:t>
            </a:r>
          </a:p>
          <a:p>
            <a:r>
              <a:rPr lang="en-US" dirty="0">
                <a:latin typeface="Monaco"/>
              </a:rPr>
              <a:t>     102              3881                701               20</a:t>
            </a:r>
          </a:p>
          <a:p>
            <a:r>
              <a:rPr lang="en-US" dirty="0">
                <a:latin typeface="Monaco"/>
              </a:rPr>
              <a:t>     103              6791                910               30</a:t>
            </a:r>
          </a:p>
          <a:p>
            <a:r>
              <a:rPr lang="en-US" dirty="0">
                <a:latin typeface="Monaco"/>
              </a:rPr>
              <a:t>     104              8888                  11               </a:t>
            </a:r>
            <a:r>
              <a:rPr lang="en-US" altLang="zh-CN" dirty="0">
                <a:latin typeface="Monaco"/>
              </a:rPr>
              <a:t>3</a:t>
            </a:r>
            <a:r>
              <a:rPr lang="en-US" dirty="0">
                <a:latin typeface="Monaco"/>
              </a:rPr>
              <a:t>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84C969-3915-4E16-811A-783D106D8241}"/>
              </a:ext>
            </a:extLst>
          </p:cNvPr>
          <p:cNvSpPr/>
          <p:nvPr/>
        </p:nvSpPr>
        <p:spPr>
          <a:xfrm>
            <a:off x="6240016" y="256490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订单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   顾客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  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消费水平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8                1818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9000</a:t>
            </a:r>
            <a:r>
              <a:rPr lang="en-US" dirty="0">
                <a:latin typeface="Monaco"/>
              </a:rPr>
              <a:t>               20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  <a:p>
            <a:r>
              <a:rPr lang="en-US" dirty="0">
                <a:latin typeface="Monaco"/>
              </a:rPr>
              <a:t>      2                8918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2000</a:t>
            </a:r>
            <a:r>
              <a:rPr lang="en-US" dirty="0">
                <a:latin typeface="Monaco"/>
              </a:rPr>
              <a:t>               111</a:t>
            </a:r>
          </a:p>
          <a:p>
            <a:r>
              <a:rPr lang="en-US" dirty="0">
                <a:latin typeface="Monaco"/>
              </a:rPr>
              <a:t>      3                2813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1234</a:t>
            </a:r>
            <a:r>
              <a:rPr lang="en-US" dirty="0">
                <a:latin typeface="Monaco"/>
              </a:rPr>
              <a:t>               22</a:t>
            </a:r>
          </a:p>
          <a:p>
            <a:r>
              <a:rPr lang="en-US" dirty="0">
                <a:latin typeface="Monaco"/>
              </a:rPr>
              <a:t>    101              9321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1000</a:t>
            </a:r>
            <a:r>
              <a:rPr lang="en-US" dirty="0">
                <a:latin typeface="Monaco"/>
              </a:rPr>
              <a:t>               293</a:t>
            </a:r>
          </a:p>
          <a:p>
            <a:r>
              <a:rPr lang="en-US" dirty="0">
                <a:latin typeface="Monaco"/>
              </a:rPr>
              <a:t>    103              6791 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910</a:t>
            </a:r>
            <a:r>
              <a:rPr lang="en-US" dirty="0">
                <a:latin typeface="Monaco"/>
              </a:rPr>
              <a:t>                30</a:t>
            </a:r>
          </a:p>
          <a:p>
            <a:r>
              <a:rPr lang="en-US" dirty="0">
                <a:latin typeface="Monaco"/>
              </a:rPr>
              <a:t>    102              3881 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701</a:t>
            </a:r>
            <a:r>
              <a:rPr lang="en-US" dirty="0">
                <a:latin typeface="Monaco"/>
              </a:rPr>
              <a:t>                20</a:t>
            </a:r>
          </a:p>
          <a:p>
            <a:r>
              <a:rPr lang="en-US" dirty="0">
                <a:latin typeface="Monaco"/>
              </a:rPr>
              <a:t>       5                3210 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490</a:t>
            </a:r>
            <a:r>
              <a:rPr lang="en-US" dirty="0">
                <a:latin typeface="Monaco"/>
              </a:rPr>
              <a:t>               111</a:t>
            </a:r>
          </a:p>
          <a:p>
            <a:r>
              <a:rPr lang="en-US" dirty="0">
                <a:latin typeface="Monaco"/>
              </a:rPr>
              <a:t>       7                1010 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281</a:t>
            </a:r>
            <a:r>
              <a:rPr lang="en-US" dirty="0">
                <a:latin typeface="Monaco"/>
              </a:rPr>
              <a:t>                90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1                9819 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100</a:t>
            </a:r>
            <a:r>
              <a:rPr lang="en-US" dirty="0">
                <a:latin typeface="Monaco"/>
              </a:rPr>
              <a:t>                121</a:t>
            </a:r>
          </a:p>
          <a:p>
            <a:r>
              <a:rPr lang="en-US" dirty="0">
                <a:latin typeface="Monaco"/>
              </a:rPr>
              <a:t>       6                1298 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 28</a:t>
            </a:r>
            <a:r>
              <a:rPr lang="en-US" dirty="0">
                <a:latin typeface="Monaco"/>
              </a:rPr>
              <a:t>                 1211</a:t>
            </a:r>
          </a:p>
          <a:p>
            <a:r>
              <a:rPr lang="en-US" dirty="0">
                <a:latin typeface="Monaco"/>
              </a:rPr>
              <a:t>     104              8888 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11  </a:t>
            </a:r>
            <a:r>
              <a:rPr lang="en-US" dirty="0">
                <a:latin typeface="Monaco"/>
              </a:rPr>
              <a:t>               </a:t>
            </a:r>
            <a:r>
              <a:rPr lang="en-US" altLang="zh-CN" dirty="0">
                <a:latin typeface="Monaco"/>
              </a:rPr>
              <a:t>3</a:t>
            </a:r>
            <a:r>
              <a:rPr lang="en-US" dirty="0">
                <a:latin typeface="Monaco"/>
              </a:rPr>
              <a:t>9</a:t>
            </a:r>
          </a:p>
          <a:p>
            <a:r>
              <a:rPr lang="en-US" dirty="0">
                <a:latin typeface="Monaco"/>
              </a:rPr>
              <a:t>       4                9100  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10</a:t>
            </a:r>
            <a:r>
              <a:rPr lang="en-US" dirty="0">
                <a:latin typeface="Monaco"/>
              </a:rPr>
              <a:t>                 1101</a:t>
            </a:r>
          </a:p>
          <a:p>
            <a:r>
              <a:rPr lang="en-US" dirty="0">
                <a:latin typeface="Monaco"/>
              </a:rPr>
              <a:t>     100              3333  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10 </a:t>
            </a:r>
            <a:r>
              <a:rPr lang="en-US" dirty="0">
                <a:latin typeface="Monaco"/>
              </a:rPr>
              <a:t>               </a:t>
            </a:r>
            <a:r>
              <a:rPr lang="en-US" altLang="zh-CN" dirty="0">
                <a:latin typeface="Monaco"/>
              </a:rPr>
              <a:t>1</a:t>
            </a:r>
            <a:r>
              <a:rPr lang="en-US" dirty="0">
                <a:latin typeface="Monaco"/>
              </a:rPr>
              <a:t>00</a:t>
            </a:r>
          </a:p>
          <a:p>
            <a:r>
              <a:rPr lang="en-US" dirty="0">
                <a:latin typeface="Monaco"/>
              </a:rPr>
              <a:t>     </a:t>
            </a:r>
          </a:p>
          <a:p>
            <a:r>
              <a:rPr lang="en-US" dirty="0">
                <a:latin typeface="Monaco"/>
              </a:rPr>
              <a:t>     </a:t>
            </a:r>
          </a:p>
          <a:p>
            <a:r>
              <a:rPr lang="en-US" dirty="0">
                <a:latin typeface="Monaco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09647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839416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LongWritable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Text&gt;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&lt;key1, </a:t>
            </a:r>
            <a:r>
              <a:rPr lang="en-US" sz="2000" dirty="0">
                <a:solidFill>
                  <a:schemeClr val="tx1"/>
                </a:solidFill>
                <a:latin typeface="Monaco"/>
              </a:rPr>
              <a:t>1,9819,100,121 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&lt;key2,</a:t>
            </a:r>
            <a:r>
              <a:rPr lang="en-US" altLang="en-US" sz="2000" dirty="0">
                <a:solidFill>
                  <a:schemeClr val="tx1"/>
                </a:solidFill>
                <a:latin typeface="Monaco"/>
                <a:cs typeface="Courier New" panose="02070309020205020404" pitchFamily="49" charset="0"/>
              </a:rPr>
              <a:t>2,8918,2000,111 &gt;</a:t>
            </a:r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&lt;key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, 3,2813,1234,22 &gt;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定义四个全局变量：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orderID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userID</a:t>
            </a:r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payment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productid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分割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，分别赋值给四个变量</a:t>
            </a:r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值：将四个变量作为一个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JAVA Bean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输出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值：</a:t>
            </a:r>
            <a:r>
              <a:rPr lang="en-US" altLang="zh-CN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NullWritable</a:t>
            </a:r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919536" y="58052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871845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520698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D10EA4DF-2880-4ACD-B267-6D9BABBD46DA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3185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Bean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回顾：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遵循一定的编程原则来实现一些常用的简单功能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类中需要包括：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无参构造函数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所有属性均为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，并通过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getter&amp;setter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方法获取和设值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bean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类通过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序列化接口进行序列化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6A0AF865-211C-415F-90DE-5B40E2EC9F63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1067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296154" y="1053083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——Shuffle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1127448" y="3041049"/>
            <a:ext cx="1918939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orderID</a:t>
            </a:r>
            <a:endParaRPr lang="en-US" altLang="zh-CN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userID</a:t>
            </a:r>
            <a:endParaRPr lang="en-US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payment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productid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631503" y="2475342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Bean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DE0B2444-47AA-454D-A300-2133E2FD188F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62DFBB2-5249-4EB8-B14A-A347749A2CD5}"/>
              </a:ext>
            </a:extLst>
          </p:cNvPr>
          <p:cNvCxnSpPr>
            <a:cxnSpLocks/>
            <a:stCxn id="5" idx="3"/>
            <a:endCxn id="21" idx="2"/>
          </p:cNvCxnSpPr>
          <p:nvPr/>
        </p:nvCxnSpPr>
        <p:spPr>
          <a:xfrm flipV="1">
            <a:off x="3046387" y="4711188"/>
            <a:ext cx="1761046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6EB3D5C-4C79-41C2-AC0D-8522D62E0A61}"/>
              </a:ext>
            </a:extLst>
          </p:cNvPr>
          <p:cNvSpPr/>
          <p:nvPr/>
        </p:nvSpPr>
        <p:spPr>
          <a:xfrm>
            <a:off x="4807433" y="4280732"/>
            <a:ext cx="1368152" cy="86091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磁盘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CC1004-7C1C-4E81-9F6F-FDDBA9CA6123}"/>
              </a:ext>
            </a:extLst>
          </p:cNvPr>
          <p:cNvSpPr txBox="1"/>
          <p:nvPr/>
        </p:nvSpPr>
        <p:spPr>
          <a:xfrm>
            <a:off x="3143672" y="4310549"/>
            <a:ext cx="1771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011100010……</a:t>
            </a: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数据序列化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2794472-EACF-487B-8E39-BD773C671AEA}"/>
              </a:ext>
            </a:extLst>
          </p:cNvPr>
          <p:cNvCxnSpPr>
            <a:cxnSpLocks/>
          </p:cNvCxnSpPr>
          <p:nvPr/>
        </p:nvCxnSpPr>
        <p:spPr>
          <a:xfrm flipV="1">
            <a:off x="6200810" y="4711188"/>
            <a:ext cx="1761046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2302731-8552-4D70-9886-7562BAA4D0C1}"/>
              </a:ext>
            </a:extLst>
          </p:cNvPr>
          <p:cNvSpPr/>
          <p:nvPr/>
        </p:nvSpPr>
        <p:spPr>
          <a:xfrm>
            <a:off x="7993485" y="3037567"/>
            <a:ext cx="1918939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orderID</a:t>
            </a:r>
            <a:endParaRPr lang="en-US" altLang="zh-CN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userID</a:t>
            </a:r>
            <a:endParaRPr lang="en-US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payment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productid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86E25F-A31A-45D1-ABC9-B20799C57BC5}"/>
              </a:ext>
            </a:extLst>
          </p:cNvPr>
          <p:cNvSpPr txBox="1"/>
          <p:nvPr/>
        </p:nvSpPr>
        <p:spPr>
          <a:xfrm>
            <a:off x="6349150" y="4310549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反序列化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思想气泡: 云 27">
            <a:extLst>
              <a:ext uri="{FF2B5EF4-FFF2-40B4-BE49-F238E27FC236}">
                <a16:creationId xmlns:a16="http://schemas.microsoft.com/office/drawing/2014/main" id="{C5CA3386-4AC7-47F6-A7BF-AD501641E581}"/>
              </a:ext>
            </a:extLst>
          </p:cNvPr>
          <p:cNvSpPr/>
          <p:nvPr/>
        </p:nvSpPr>
        <p:spPr>
          <a:xfrm>
            <a:off x="8952954" y="1082270"/>
            <a:ext cx="2736304" cy="1269008"/>
          </a:xfrm>
          <a:prstGeom prst="cloudCallout">
            <a:avLst>
              <a:gd name="adj1" fmla="val -37542"/>
              <a:gd name="adj2" fmla="val 64850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Writable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接口实现序列化和反序列化</a:t>
            </a:r>
            <a:endParaRPr 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D061F4-C9FF-4B8C-A77D-F0C052956E44}"/>
              </a:ext>
            </a:extLst>
          </p:cNvPr>
          <p:cNvSpPr txBox="1"/>
          <p:nvPr/>
        </p:nvSpPr>
        <p:spPr>
          <a:xfrm>
            <a:off x="8508479" y="2518337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Bean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对话气泡: 椭圆形 29">
            <a:extLst>
              <a:ext uri="{FF2B5EF4-FFF2-40B4-BE49-F238E27FC236}">
                <a16:creationId xmlns:a16="http://schemas.microsoft.com/office/drawing/2014/main" id="{8ABEFFC0-B36F-46B4-BBEE-C64ADCB98599}"/>
              </a:ext>
            </a:extLst>
          </p:cNvPr>
          <p:cNvSpPr/>
          <p:nvPr/>
        </p:nvSpPr>
        <p:spPr>
          <a:xfrm>
            <a:off x="4360230" y="2784120"/>
            <a:ext cx="2834406" cy="1271996"/>
          </a:xfrm>
          <a:prstGeom prst="wedgeEllipseCallout">
            <a:avLst>
              <a:gd name="adj1" fmla="val -39068"/>
              <a:gd name="adj2" fmla="val 67188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r>
              <a:rPr lang="en-US" altLang="zh-CN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WritableComparable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接口，指定先输出的比特</a:t>
            </a:r>
            <a:endParaRPr 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863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2553" y="1133508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词频统计原理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不用做任何操作，直接输出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Key:</a:t>
            </a:r>
            <a:r>
              <a:rPr lang="zh-CN" alt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输入的</a:t>
            </a:r>
            <a:r>
              <a: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</a:t>
            </a:r>
            <a:endParaRPr lang="en-US" altLang="zh-CN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：</a:t>
            </a:r>
            <a:r>
              <a:rPr lang="en-US" altLang="zh-CN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NullWritable.get</a:t>
            </a:r>
            <a:r>
              <a: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()</a:t>
            </a:r>
            <a:endParaRPr lang="en-US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897468" y="58023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551874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472244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80E2CB6-039B-47B8-B8D1-D31153C4002E}"/>
              </a:ext>
            </a:extLst>
          </p:cNvPr>
          <p:cNvSpPr/>
          <p:nvPr/>
        </p:nvSpPr>
        <p:spPr>
          <a:xfrm>
            <a:off x="767408" y="2103004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Bean,NullWritable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&lt;8,1818,9000,20,Null&gt;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&lt;2,8918,2000,111,Null&gt;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&lt;101,9321,1000,293,Null&gt;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…...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68E425F-0AAC-4C3F-A635-D8C718D9047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33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35360" y="1046341"/>
            <a:ext cx="530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94A133-3CA3-400E-B1B0-98A50BE51802}"/>
              </a:ext>
            </a:extLst>
          </p:cNvPr>
          <p:cNvSpPr txBox="1"/>
          <p:nvPr/>
        </p:nvSpPr>
        <p:spPr>
          <a:xfrm>
            <a:off x="364136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编程原理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808BA6-48AC-4E6D-B9F6-8F1CFE0E240B}"/>
              </a:ext>
            </a:extLst>
          </p:cNvPr>
          <p:cNvSpPr txBox="1"/>
          <p:nvPr/>
        </p:nvSpPr>
        <p:spPr>
          <a:xfrm>
            <a:off x="382533" y="934692"/>
            <a:ext cx="11665296" cy="20792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Shuffle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任务执行完成后，先对键值对进行分区，决定处理键值对的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，返回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当内存缓冲区空间达到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80%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，溢写到磁盘中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溢写线程启动后，对内存缓冲区中的键值对按照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值排序，并在磁盘中合并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根据分区结果，向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中派发合并后的键值对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Clr>
                <a:srgbClr val="0070C0"/>
              </a:buClr>
              <a:buNone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Clr>
                <a:srgbClr val="0070C0"/>
              </a:buClr>
              <a:buNone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6F37F48-E725-4759-82A1-4EE06C472D49}"/>
              </a:ext>
            </a:extLst>
          </p:cNvPr>
          <p:cNvSpPr/>
          <p:nvPr/>
        </p:nvSpPr>
        <p:spPr>
          <a:xfrm>
            <a:off x="8306194" y="5175996"/>
            <a:ext cx="4846590" cy="889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onaco"/>
                <a:ea typeface="Microsoft YaHei" panose="020B0503020204020204" pitchFamily="34" charset="-122"/>
              </a:rPr>
              <a:t>&lt;key2,{value2,</a:t>
            </a:r>
          </a:p>
          <a:p>
            <a:pPr algn="ctr"/>
            <a:r>
              <a:rPr lang="en-US" sz="1600" dirty="0">
                <a:latin typeface="Monaco"/>
                <a:ea typeface="Microsoft YaHei" panose="020B0503020204020204" pitchFamily="34" charset="-122"/>
              </a:rPr>
              <a:t>value5}&gt;</a:t>
            </a:r>
          </a:p>
          <a:p>
            <a:pPr algn="ctr"/>
            <a:r>
              <a:rPr lang="en-US" sz="1600" dirty="0">
                <a:latin typeface="Monaco"/>
                <a:ea typeface="Microsoft YaHei" panose="020B0503020204020204" pitchFamily="34" charset="-122"/>
              </a:rPr>
              <a:t>&lt;key3,{value4}&gt;</a:t>
            </a: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26469F4C-F063-4021-B644-F61B6BEE009B}"/>
              </a:ext>
            </a:extLst>
          </p:cNvPr>
          <p:cNvGrpSpPr/>
          <p:nvPr/>
        </p:nvGrpSpPr>
        <p:grpSpPr>
          <a:xfrm>
            <a:off x="335360" y="3645024"/>
            <a:ext cx="11063792" cy="2945675"/>
            <a:chOff x="335360" y="3645024"/>
            <a:chExt cx="11063792" cy="2945675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E7F5D57-64B2-4645-915F-5B1897A50A56}"/>
                </a:ext>
              </a:extLst>
            </p:cNvPr>
            <p:cNvSpPr/>
            <p:nvPr/>
          </p:nvSpPr>
          <p:spPr>
            <a:xfrm>
              <a:off x="335360" y="4184064"/>
              <a:ext cx="1600770" cy="98037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Monaco"/>
                </a:rPr>
                <a:t>Map </a:t>
              </a:r>
              <a:endPara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1623D9D-A813-4B23-BE1B-31165E97B140}"/>
                </a:ext>
              </a:extLst>
            </p:cNvPr>
            <p:cNvCxnSpPr>
              <a:cxnSpLocks/>
              <a:stCxn id="2" idx="3"/>
              <a:endCxn id="14" idx="1"/>
            </p:cNvCxnSpPr>
            <p:nvPr/>
          </p:nvCxnSpPr>
          <p:spPr>
            <a:xfrm>
              <a:off x="1936130" y="4674251"/>
              <a:ext cx="285203" cy="134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EA5CCCA-6A7B-43B3-82A3-EFC70EE1F947}"/>
                </a:ext>
              </a:extLst>
            </p:cNvPr>
            <p:cNvSpPr/>
            <p:nvPr/>
          </p:nvSpPr>
          <p:spPr>
            <a:xfrm>
              <a:off x="4465801" y="3655856"/>
              <a:ext cx="1555933" cy="98037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9254CAC-0E23-4299-9132-5AC68BA9AE0C}"/>
                </a:ext>
              </a:extLst>
            </p:cNvPr>
            <p:cNvSpPr txBox="1"/>
            <p:nvPr/>
          </p:nvSpPr>
          <p:spPr>
            <a:xfrm>
              <a:off x="4610137" y="4033525"/>
              <a:ext cx="1304143" cy="39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内存缓冲区</a:t>
              </a:r>
              <a:endPara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7D4F807-3BB9-48AF-BB88-BE1EA589A77C}"/>
                </a:ext>
              </a:extLst>
            </p:cNvPr>
            <p:cNvSpPr/>
            <p:nvPr/>
          </p:nvSpPr>
          <p:spPr>
            <a:xfrm>
              <a:off x="2221333" y="3655856"/>
              <a:ext cx="1932682" cy="206377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Partition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返回分区</a:t>
              </a:r>
              <a:r>
                <a:rPr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result</a:t>
              </a:r>
              <a:endPara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&lt;key1,value1&gt;&amp;0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&lt;key2,value2&gt;&amp;1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&lt;key1,value3&gt;&amp;0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&lt;key3,value4&gt;&amp;1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&lt;key2,value5&gt;&amp;1</a:t>
              </a:r>
              <a:endPara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3C765A6-1A00-4961-9E69-AACE63F92B96}"/>
                </a:ext>
              </a:extLst>
            </p:cNvPr>
            <p:cNvSpPr txBox="1"/>
            <p:nvPr/>
          </p:nvSpPr>
          <p:spPr>
            <a:xfrm>
              <a:off x="5961511" y="3655855"/>
              <a:ext cx="1804071" cy="988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序列化键值对</a:t>
              </a:r>
              <a:endPara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和分区结果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995D745-6A84-48B8-AF09-1A290EAAC8A2}"/>
                </a:ext>
              </a:extLst>
            </p:cNvPr>
            <p:cNvCxnSpPr>
              <a:cxnSpLocks/>
            </p:cNvCxnSpPr>
            <p:nvPr/>
          </p:nvCxnSpPr>
          <p:spPr>
            <a:xfrm>
              <a:off x="6033590" y="4121782"/>
              <a:ext cx="13397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5F18BBA-A1FA-4BF3-8C89-BF07C52128BD}"/>
                </a:ext>
              </a:extLst>
            </p:cNvPr>
            <p:cNvSpPr/>
            <p:nvPr/>
          </p:nvSpPr>
          <p:spPr>
            <a:xfrm>
              <a:off x="7373337" y="3645024"/>
              <a:ext cx="1613278" cy="100203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磁盘</a:t>
              </a:r>
              <a:endPara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C4E1679-474A-47CF-B4F0-532C2D7F5F05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5219746" y="4646049"/>
              <a:ext cx="0" cy="43842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67F8E34-1EAD-4B51-A53C-9E8BE097BD58}"/>
                </a:ext>
              </a:extLst>
            </p:cNvPr>
            <p:cNvSpPr/>
            <p:nvPr/>
          </p:nvSpPr>
          <p:spPr>
            <a:xfrm>
              <a:off x="4253405" y="5084474"/>
              <a:ext cx="1932680" cy="147944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对</a:t>
              </a:r>
              <a:r>
                <a:rPr lang="en-US" altLang="zh-CN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key</a:t>
              </a:r>
              <a:r>
                <a:rPr lang="zh-CN" altLang="en-US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值排序</a:t>
              </a:r>
              <a:endPara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&lt;key1,value1&gt;&amp;0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&lt;key1,value3&gt;&amp;0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&lt;key2,value2&gt;&amp;1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……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58F7A4E-05D9-41CC-9398-967B23C677AA}"/>
                </a:ext>
              </a:extLst>
            </p:cNvPr>
            <p:cNvSpPr/>
            <p:nvPr/>
          </p:nvSpPr>
          <p:spPr>
            <a:xfrm>
              <a:off x="7606849" y="4222901"/>
              <a:ext cx="270612" cy="268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4272DF-30A1-4818-B318-E10E384B1051}"/>
                </a:ext>
              </a:extLst>
            </p:cNvPr>
            <p:cNvSpPr/>
            <p:nvPr/>
          </p:nvSpPr>
          <p:spPr>
            <a:xfrm>
              <a:off x="7997275" y="4222901"/>
              <a:ext cx="270612" cy="268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54945CB-4F58-42E9-9DD0-E049E9F1977E}"/>
                </a:ext>
              </a:extLst>
            </p:cNvPr>
            <p:cNvSpPr/>
            <p:nvPr/>
          </p:nvSpPr>
          <p:spPr>
            <a:xfrm>
              <a:off x="8442146" y="4222901"/>
              <a:ext cx="270612" cy="268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D44646A0-B97E-498A-A126-C67AFB3D1A36}"/>
                </a:ext>
              </a:extLst>
            </p:cNvPr>
            <p:cNvSpPr/>
            <p:nvPr/>
          </p:nvSpPr>
          <p:spPr>
            <a:xfrm>
              <a:off x="7045575" y="5076555"/>
              <a:ext cx="2229630" cy="151414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85FC018-2723-496D-BF88-CC21C20CCD16}"/>
                </a:ext>
              </a:extLst>
            </p:cNvPr>
            <p:cNvCxnSpPr>
              <a:cxnSpLocks/>
            </p:cNvCxnSpPr>
            <p:nvPr/>
          </p:nvCxnSpPr>
          <p:spPr>
            <a:xfrm>
              <a:off x="8170023" y="4647062"/>
              <a:ext cx="9952" cy="429493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103EC65-07CB-4911-94B4-EBA7AEAB450D}"/>
                </a:ext>
              </a:extLst>
            </p:cNvPr>
            <p:cNvCxnSpPr>
              <a:cxnSpLocks/>
            </p:cNvCxnSpPr>
            <p:nvPr/>
          </p:nvCxnSpPr>
          <p:spPr>
            <a:xfrm>
              <a:off x="8992952" y="4125163"/>
              <a:ext cx="10403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65B0B2-D590-4376-A3DA-ED5C638D8F7A}"/>
                </a:ext>
              </a:extLst>
            </p:cNvPr>
            <p:cNvSpPr txBox="1"/>
            <p:nvPr/>
          </p:nvSpPr>
          <p:spPr>
            <a:xfrm>
              <a:off x="8975220" y="3707867"/>
              <a:ext cx="1079291" cy="39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反序列化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6A46B95-6A0C-45E1-93C6-98EE3D2E201C}"/>
                </a:ext>
              </a:extLst>
            </p:cNvPr>
            <p:cNvSpPr/>
            <p:nvPr/>
          </p:nvSpPr>
          <p:spPr>
            <a:xfrm>
              <a:off x="10060828" y="3879139"/>
              <a:ext cx="1233987" cy="100203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Reduce0</a:t>
              </a:r>
              <a:endPara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100D4458-8202-4E86-9A78-E9A8AE314AA5}"/>
                </a:ext>
              </a:extLst>
            </p:cNvPr>
            <p:cNvCxnSpPr>
              <a:cxnSpLocks/>
              <a:stCxn id="14" idx="3"/>
              <a:endCxn id="8" idx="1"/>
            </p:cNvCxnSpPr>
            <p:nvPr/>
          </p:nvCxnSpPr>
          <p:spPr>
            <a:xfrm flipV="1">
              <a:off x="4154015" y="4146043"/>
              <a:ext cx="311787" cy="5417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59B658-C2D6-408C-9847-30C2CE65F3DC}"/>
                </a:ext>
              </a:extLst>
            </p:cNvPr>
            <p:cNvSpPr/>
            <p:nvPr/>
          </p:nvSpPr>
          <p:spPr>
            <a:xfrm>
              <a:off x="7606849" y="6165614"/>
              <a:ext cx="1304143" cy="3953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合并键值对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CC2265D-A365-498C-93B2-62379A1F5318}"/>
                </a:ext>
              </a:extLst>
            </p:cNvPr>
            <p:cNvSpPr/>
            <p:nvPr/>
          </p:nvSpPr>
          <p:spPr>
            <a:xfrm>
              <a:off x="6989956" y="5164438"/>
              <a:ext cx="2285249" cy="889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Monaco"/>
                  <a:ea typeface="Microsoft YaHei" panose="020B0503020204020204" pitchFamily="34" charset="-122"/>
                </a:rPr>
                <a:t>&lt;key1,{value1,value3}&gt;&amp;0</a:t>
              </a:r>
            </a:p>
            <a:p>
              <a:pPr algn="ctr"/>
              <a:r>
                <a:rPr lang="en-US" sz="1600" dirty="0">
                  <a:latin typeface="Monaco"/>
                  <a:ea typeface="Microsoft YaHei" panose="020B0503020204020204" pitchFamily="34" charset="-122"/>
                </a:rPr>
                <a:t>&lt;key2,{value2,value5}&gt;&amp;1</a:t>
              </a:r>
            </a:p>
            <a:p>
              <a:pPr algn="ctr"/>
              <a:r>
                <a:rPr lang="en-US" sz="1600" dirty="0">
                  <a:latin typeface="Monaco"/>
                  <a:ea typeface="Microsoft YaHei" panose="020B0503020204020204" pitchFamily="34" charset="-122"/>
                </a:rPr>
                <a:t>&lt;key3,{value4}&gt;&amp;1</a:t>
              </a: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7114B42E-2D23-464A-8A2B-553553CDAAE5}"/>
                </a:ext>
              </a:extLst>
            </p:cNvPr>
            <p:cNvSpPr/>
            <p:nvPr/>
          </p:nvSpPr>
          <p:spPr>
            <a:xfrm>
              <a:off x="10022066" y="5112177"/>
              <a:ext cx="1377086" cy="136893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Reduce1</a:t>
              </a:r>
              <a:endParaRPr 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2966847-251B-43F0-B5D0-E1B0474E5135}"/>
                </a:ext>
              </a:extLst>
            </p:cNvPr>
            <p:cNvSpPr/>
            <p:nvPr/>
          </p:nvSpPr>
          <p:spPr>
            <a:xfrm>
              <a:off x="10022067" y="3963920"/>
              <a:ext cx="1351300" cy="625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Monaco"/>
                  <a:ea typeface="Microsoft YaHei" panose="020B0503020204020204" pitchFamily="34" charset="-122"/>
                </a:rPr>
                <a:t>&lt;key1,{value1,</a:t>
              </a:r>
            </a:p>
            <a:p>
              <a:r>
                <a:rPr lang="en-US" sz="1600" dirty="0">
                  <a:latin typeface="Monaco"/>
                  <a:ea typeface="Microsoft YaHei" panose="020B0503020204020204" pitchFamily="34" charset="-122"/>
                </a:rPr>
                <a:t>value3}&gt;</a:t>
              </a:r>
              <a:endParaRPr lang="en-US" sz="1600" dirty="0"/>
            </a:p>
          </p:txBody>
        </p: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054FA0A1-904B-454E-8A22-BE0EE96F9622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>
              <a:off x="8992952" y="4146043"/>
              <a:ext cx="1029114" cy="1650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3546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297A45-ADCB-4001-804A-80FC30C4D842}"/>
              </a:ext>
            </a:extLst>
          </p:cNvPr>
          <p:cNvSpPr/>
          <p:nvPr/>
        </p:nvSpPr>
        <p:spPr>
          <a:xfrm>
            <a:off x="335360" y="1124744"/>
            <a:ext cx="33634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BCC30A-592C-4B97-A871-A7D7095BFB16}"/>
              </a:ext>
            </a:extLst>
          </p:cNvPr>
          <p:cNvSpPr/>
          <p:nvPr/>
        </p:nvSpPr>
        <p:spPr>
          <a:xfrm>
            <a:off x="407368" y="1844824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输出的数据类型为我们定义的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JavaBean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CustomerBean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NullWritable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inverSortMapper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定义四个全局变量，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orderID、userID、payment、productid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static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static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static long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0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static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value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 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类型，并调用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方法去除空格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line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toString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trim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185588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BCC30A-592C-4B97-A871-A7D7095BFB16}"/>
              </a:ext>
            </a:extLst>
          </p:cNvPr>
          <p:cNvSpPr/>
          <p:nvPr/>
        </p:nvSpPr>
        <p:spPr>
          <a:xfrm>
            <a:off x="407368" y="836712"/>
            <a:ext cx="115932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分割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        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line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","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判断语句判断是否数组包含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个元素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若这里不加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语句，文件中可能存在空余行也被分割，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程序会报数组越界的错误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所以在第一次分割数据之后，都加上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条件判断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arr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length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==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4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){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将数组中的元素分别赋值给四个变量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0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Integer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parseInt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2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3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将四个变量作为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CustomerBean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类型输出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payment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29297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297A45-ADCB-4001-804A-80FC30C4D842}"/>
              </a:ext>
            </a:extLst>
          </p:cNvPr>
          <p:cNvSpPr/>
          <p:nvPr/>
        </p:nvSpPr>
        <p:spPr>
          <a:xfrm>
            <a:off x="335360" y="1124744"/>
            <a:ext cx="515461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CustomerBean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70004A-13AF-4334-8877-FBEA07E86D9B}"/>
              </a:ext>
            </a:extLst>
          </p:cNvPr>
          <p:cNvSpPr/>
          <p:nvPr/>
        </p:nvSpPr>
        <p:spPr>
          <a:xfrm>
            <a:off x="413412" y="1844824"/>
            <a:ext cx="101531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Monaco"/>
              </a:rPr>
              <a:t>##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bean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类型，需要继承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Writable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序列化接口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继承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WritableComparable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接口，实现先输出数值较大的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implements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WritableComparable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定义四个私有属性：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orderID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userID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productID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 long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定义空参构造函数，因为反序列化时，反射机制需要调用空参构造函数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129719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70004A-13AF-4334-8877-FBEA07E86D9B}"/>
              </a:ext>
            </a:extLst>
          </p:cNvPr>
          <p:cNvSpPr/>
          <p:nvPr/>
        </p:nvSpPr>
        <p:spPr>
          <a:xfrm>
            <a:off x="479376" y="843677"/>
            <a:ext cx="101531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定义构造函数，初始化数据对象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long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this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this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this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payment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this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7C1949-3CFE-40E3-B4DC-FF0894ED1CC2}"/>
              </a:ext>
            </a:extLst>
          </p:cNvPr>
          <p:cNvSpPr/>
          <p:nvPr/>
        </p:nvSpPr>
        <p:spPr>
          <a:xfrm>
            <a:off x="479376" y="3352924"/>
            <a:ext cx="8088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getter&amp;setter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方法，对变量进行获取和设值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getOrderID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setOrderID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this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FFABA-2403-4275-BCF4-65FED0EF6DD9}"/>
              </a:ext>
            </a:extLst>
          </p:cNvPr>
          <p:cNvSpPr/>
          <p:nvPr/>
        </p:nvSpPr>
        <p:spPr>
          <a:xfrm>
            <a:off x="6456040" y="35877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getProductID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setProductID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this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getUserID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69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D641-3FF8-41D5-92BD-D717FFBF33F5}"/>
              </a:ext>
            </a:extLst>
          </p:cNvPr>
          <p:cNvSpPr/>
          <p:nvPr/>
        </p:nvSpPr>
        <p:spPr>
          <a:xfrm>
            <a:off x="216024" y="105621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   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setUserID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this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long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getPayment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setPayment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long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this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payment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D36A80-54AD-4FFA-A193-018DDEDEBF02}"/>
              </a:ext>
            </a:extLst>
          </p:cNvPr>
          <p:cNvSpPr/>
          <p:nvPr/>
        </p:nvSpPr>
        <p:spPr>
          <a:xfrm>
            <a:off x="479376" y="3861048"/>
            <a:ext cx="9721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Writable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序列化接口，将数据序列化到流中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DataOutput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out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out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writeUTF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out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writeUTF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out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writeLong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out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writeUTF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</a:t>
            </a:r>
            <a:endParaRPr lang="en-US" dirty="0">
              <a:solidFill>
                <a:srgbClr val="CE5C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467761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D36A80-54AD-4FFA-A193-018DDEDEBF02}"/>
              </a:ext>
            </a:extLst>
          </p:cNvPr>
          <p:cNvSpPr/>
          <p:nvPr/>
        </p:nvSpPr>
        <p:spPr>
          <a:xfrm>
            <a:off x="407368" y="1136933"/>
            <a:ext cx="9721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从数据流中读出对象值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注意：必须与数据序列化到流中的顺序一致！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readFields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DataInput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in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readUTF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readUTF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readLong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readUTF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方法，输出数据时返回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类型数据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toString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"\t"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"\t"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"\t"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productID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</a:t>
            </a:r>
            <a:endParaRPr lang="en-US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3973AE-EEFA-4404-8437-302EEDF24366}"/>
              </a:ext>
            </a:extLst>
          </p:cNvPr>
          <p:cNvSpPr/>
          <p:nvPr/>
        </p:nvSpPr>
        <p:spPr>
          <a:xfrm>
            <a:off x="309733" y="4782051"/>
            <a:ext cx="11881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WritableComparable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接口，调用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方法，比较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CustomerBean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的大小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默认输出顺序：较小值返回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，即先输出；较大值返回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，后输出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更改为：大值返回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，优先输出；小值返回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，后输出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  public int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compareTo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o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()?-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: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97397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倒序排列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297A45-ADCB-4001-804A-80FC30C4D842}"/>
              </a:ext>
            </a:extLst>
          </p:cNvPr>
          <p:cNvSpPr/>
          <p:nvPr/>
        </p:nvSpPr>
        <p:spPr>
          <a:xfrm>
            <a:off x="335360" y="1124744"/>
            <a:ext cx="37757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20F1B-BA39-4426-89DE-418223D71681}"/>
              </a:ext>
            </a:extLst>
          </p:cNvPr>
          <p:cNvSpPr/>
          <p:nvPr/>
        </p:nvSpPr>
        <p:spPr>
          <a:xfrm>
            <a:off x="443372" y="1772816"/>
            <a:ext cx="113052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inverSortReducer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Iterable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 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endParaRPr lang="en-US" dirty="0">
              <a:latin typeface="Monaco"/>
            </a:endParaRP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将输入的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CustomerBean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直接输出即可，输出的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值为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NullWritable.get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());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4F9ACD-F74E-4A7E-905C-E1890568C9CB}"/>
              </a:ext>
            </a:extLst>
          </p:cNvPr>
          <p:cNvGrpSpPr/>
          <p:nvPr/>
        </p:nvGrpSpPr>
        <p:grpSpPr>
          <a:xfrm>
            <a:off x="5663952" y="3658554"/>
            <a:ext cx="4525640" cy="2932124"/>
            <a:chOff x="1847528" y="1916832"/>
            <a:chExt cx="4752528" cy="40719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49AA290-A726-4D67-9A96-7347E52E1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16832"/>
              <a:ext cx="4752528" cy="407197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BD0E585-6593-47C7-87F5-096F8E9948F3}"/>
                </a:ext>
              </a:extLst>
            </p:cNvPr>
            <p:cNvSpPr/>
            <p:nvPr/>
          </p:nvSpPr>
          <p:spPr>
            <a:xfrm>
              <a:off x="3791744" y="2296635"/>
              <a:ext cx="648072" cy="3312368"/>
            </a:xfrm>
            <a:prstGeom prst="rect">
              <a:avLst/>
            </a:prstGeom>
            <a:noFill/>
            <a:ln w="19050">
              <a:solidFill>
                <a:srgbClr val="FAFB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5275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069909"/>
            <a:ext cx="112332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筛选出消费水平在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以上的顾客信息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某商场统计顾客信息如下：                       期望输出：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55B5930-4808-4F8D-B6DB-3B7DB5B4D328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筛选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C93C00-3746-48B1-9645-773CD44D61F5}"/>
              </a:ext>
            </a:extLst>
          </p:cNvPr>
          <p:cNvSpPr/>
          <p:nvPr/>
        </p:nvSpPr>
        <p:spPr>
          <a:xfrm>
            <a:off x="695400" y="249289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订单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   顾客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  消费水平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1                9819             100                  121</a:t>
            </a:r>
          </a:p>
          <a:p>
            <a:r>
              <a:rPr lang="en-US" dirty="0">
                <a:latin typeface="Monaco"/>
              </a:rPr>
              <a:t>       2                8918             2000                111</a:t>
            </a:r>
          </a:p>
          <a:p>
            <a:r>
              <a:rPr lang="en-US" dirty="0">
                <a:latin typeface="Monaco"/>
              </a:rPr>
              <a:t>       3                2813             1234                22</a:t>
            </a:r>
          </a:p>
          <a:p>
            <a:r>
              <a:rPr lang="en-US" dirty="0">
                <a:latin typeface="Monaco"/>
              </a:rPr>
              <a:t>       4                9100                10                 1101</a:t>
            </a:r>
          </a:p>
          <a:p>
            <a:r>
              <a:rPr lang="en-US" dirty="0">
                <a:latin typeface="Monaco"/>
              </a:rPr>
              <a:t>       5                3210               490                111</a:t>
            </a:r>
          </a:p>
          <a:p>
            <a:r>
              <a:rPr lang="en-US" dirty="0">
                <a:latin typeface="Monaco"/>
              </a:rPr>
              <a:t>       6                1298                28                 1211</a:t>
            </a:r>
          </a:p>
          <a:p>
            <a:r>
              <a:rPr lang="en-US" dirty="0">
                <a:latin typeface="Monaco"/>
              </a:rPr>
              <a:t>       7                1010               281                90</a:t>
            </a:r>
          </a:p>
          <a:p>
            <a:r>
              <a:rPr lang="en-US" dirty="0">
                <a:latin typeface="Monaco"/>
              </a:rPr>
              <a:t>       8                1818              9000               20</a:t>
            </a:r>
          </a:p>
          <a:p>
            <a:r>
              <a:rPr lang="en-US" dirty="0">
                <a:latin typeface="Monaco"/>
              </a:rPr>
              <a:t>     100              3333                 10                </a:t>
            </a:r>
            <a:r>
              <a:rPr lang="en-US" altLang="zh-CN" dirty="0">
                <a:latin typeface="Monaco"/>
              </a:rPr>
              <a:t>1</a:t>
            </a:r>
            <a:r>
              <a:rPr lang="en-US" dirty="0">
                <a:latin typeface="Monaco"/>
              </a:rPr>
              <a:t>00</a:t>
            </a:r>
          </a:p>
          <a:p>
            <a:r>
              <a:rPr lang="en-US" dirty="0">
                <a:latin typeface="Monaco"/>
              </a:rPr>
              <a:t>     101              9321              1000               293</a:t>
            </a:r>
          </a:p>
          <a:p>
            <a:r>
              <a:rPr lang="en-US" dirty="0">
                <a:latin typeface="Monaco"/>
              </a:rPr>
              <a:t>     102              3881                701               20</a:t>
            </a:r>
          </a:p>
          <a:p>
            <a:r>
              <a:rPr lang="en-US" dirty="0">
                <a:latin typeface="Monaco"/>
              </a:rPr>
              <a:t>     103              6791                910               30</a:t>
            </a:r>
          </a:p>
          <a:p>
            <a:r>
              <a:rPr lang="en-US" dirty="0">
                <a:latin typeface="Monaco"/>
              </a:rPr>
              <a:t>     104              8888                  11               </a:t>
            </a:r>
            <a:r>
              <a:rPr lang="en-US" altLang="zh-CN" dirty="0">
                <a:latin typeface="Monaco"/>
              </a:rPr>
              <a:t>3</a:t>
            </a:r>
            <a:r>
              <a:rPr lang="en-US" dirty="0">
                <a:latin typeface="Monaco"/>
              </a:rPr>
              <a:t>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B61FE-0719-4295-82F4-9CFB4C67BD83}"/>
              </a:ext>
            </a:extLst>
          </p:cNvPr>
          <p:cNvSpPr/>
          <p:nvPr/>
        </p:nvSpPr>
        <p:spPr>
          <a:xfrm>
            <a:off x="6456040" y="249289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订单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   顾客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  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消费水平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8                1818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9000</a:t>
            </a:r>
            <a:r>
              <a:rPr lang="en-US" dirty="0">
                <a:latin typeface="Monaco"/>
              </a:rPr>
              <a:t>               20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  <a:p>
            <a:r>
              <a:rPr lang="en-US" dirty="0">
                <a:latin typeface="Monaco"/>
              </a:rPr>
              <a:t>      2                8918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2000</a:t>
            </a:r>
            <a:r>
              <a:rPr lang="en-US" dirty="0">
                <a:latin typeface="Monaco"/>
              </a:rPr>
              <a:t>               111</a:t>
            </a:r>
          </a:p>
          <a:p>
            <a:r>
              <a:rPr lang="en-US" dirty="0">
                <a:latin typeface="Monaco"/>
              </a:rPr>
              <a:t>      3                2813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1234</a:t>
            </a:r>
            <a:r>
              <a:rPr lang="en-US" dirty="0">
                <a:latin typeface="Monaco"/>
              </a:rPr>
              <a:t>               22</a:t>
            </a:r>
          </a:p>
          <a:p>
            <a:r>
              <a:rPr lang="en-US" dirty="0">
                <a:latin typeface="Monaco"/>
              </a:rPr>
              <a:t>    101              9321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1000</a:t>
            </a:r>
            <a:r>
              <a:rPr lang="en-US" dirty="0">
                <a:latin typeface="Monaco"/>
              </a:rPr>
              <a:t>               293</a:t>
            </a:r>
          </a:p>
          <a:p>
            <a:r>
              <a:rPr lang="en-US" dirty="0">
                <a:latin typeface="Monaco"/>
              </a:rPr>
              <a:t>    103              6791               </a:t>
            </a:r>
            <a:r>
              <a:rPr lang="en-US" dirty="0">
                <a:solidFill>
                  <a:schemeClr val="accent2"/>
                </a:solidFill>
                <a:latin typeface="Monaco"/>
              </a:rPr>
              <a:t>910</a:t>
            </a:r>
            <a:r>
              <a:rPr lang="en-US" dirty="0">
                <a:latin typeface="Monaco"/>
              </a:rPr>
              <a:t>                30</a:t>
            </a:r>
          </a:p>
          <a:p>
            <a:r>
              <a:rPr lang="en-US" dirty="0">
                <a:latin typeface="Monaco"/>
              </a:rPr>
              <a:t>        </a:t>
            </a:r>
          </a:p>
          <a:p>
            <a:r>
              <a:rPr lang="en-US" dirty="0">
                <a:latin typeface="Monaco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731648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069909"/>
            <a:ext cx="11593288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筛选原理：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阶段与倒序排列相同，将四个变量以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Bean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类型作为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值输出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Bean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WritableComparable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接口，按照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从高到低的顺序输出到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只需要在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阶段，加入条件判断，输出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值大于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的键值对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E7D12D86-C2F0-4435-B1A2-290FAA857F4A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筛选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1939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2553" y="1133508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筛选原理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条件判断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payment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值大于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900</a:t>
            </a:r>
            <a:r>
              <a:rPr lang="zh-CN" alt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的键值对</a:t>
            </a:r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Key:</a:t>
            </a:r>
            <a:r>
              <a:rPr lang="zh-CN" alt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输入的</a:t>
            </a:r>
            <a:r>
              <a: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值</a:t>
            </a:r>
            <a:endParaRPr lang="en-US" altLang="zh-CN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：</a:t>
            </a:r>
            <a:r>
              <a:rPr lang="en-US" altLang="zh-CN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NullWritable.get</a:t>
            </a:r>
            <a:r>
              <a:rPr lang="en-US" altLang="zh-CN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()</a:t>
            </a:r>
            <a:endParaRPr lang="en-US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897468" y="58023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551874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472244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80E2CB6-039B-47B8-B8D1-D31153C4002E}"/>
              </a:ext>
            </a:extLst>
          </p:cNvPr>
          <p:cNvSpPr/>
          <p:nvPr/>
        </p:nvSpPr>
        <p:spPr>
          <a:xfrm>
            <a:off x="767408" y="2103004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Bean,NullWritable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&lt;8,1818,9000,20,Null&gt;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&lt;2,8918,2000,111,Null&gt;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&lt;101,9321,1000,293,Null&gt;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rPr>
              <a:t>…...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D2227AE7-47A2-4166-AA29-D18D7A6F0EC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筛选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49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35360" y="1046341"/>
            <a:ext cx="530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94A133-3CA3-400E-B1B0-98A50BE51802}"/>
              </a:ext>
            </a:extLst>
          </p:cNvPr>
          <p:cNvSpPr txBox="1"/>
          <p:nvPr/>
        </p:nvSpPr>
        <p:spPr>
          <a:xfrm>
            <a:off x="364136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编程原理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808BA6-48AC-4E6D-B9F6-8F1CFE0E240B}"/>
              </a:ext>
            </a:extLst>
          </p:cNvPr>
          <p:cNvSpPr txBox="1"/>
          <p:nvPr/>
        </p:nvSpPr>
        <p:spPr>
          <a:xfrm>
            <a:off x="407368" y="1124744"/>
            <a:ext cx="11665296" cy="54056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Clr>
                <a:srgbClr val="0070C0"/>
              </a:buClr>
              <a:buNone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按照不同的分区，通过网络将键值对同步到不同的</a:t>
            </a: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自定义逻辑，对输入的键值对进行处理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将处理后的键值对输出到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中进行存储</a:t>
            </a:r>
          </a:p>
        </p:txBody>
      </p:sp>
    </p:spTree>
    <p:extLst>
      <p:ext uri="{BB962C8B-B14F-4D97-AF65-F5344CB8AC3E}">
        <p14:creationId xmlns:p14="http://schemas.microsoft.com/office/powerpoint/2010/main" val="11097848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A297A45-ADCB-4001-804A-80FC30C4D842}"/>
              </a:ext>
            </a:extLst>
          </p:cNvPr>
          <p:cNvSpPr/>
          <p:nvPr/>
        </p:nvSpPr>
        <p:spPr>
          <a:xfrm>
            <a:off x="335360" y="1124744"/>
            <a:ext cx="377571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D5F7FD69-D761-4660-9330-BE2F7130B8E8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筛选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B3AE73-8CF2-4BF2-A6B9-9533C265F681}"/>
              </a:ext>
            </a:extLst>
          </p:cNvPr>
          <p:cNvSpPr/>
          <p:nvPr/>
        </p:nvSpPr>
        <p:spPr>
          <a:xfrm>
            <a:off x="365708" y="1916832"/>
            <a:ext cx="11593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selectReducer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CustomerBean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Iterable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 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endParaRPr lang="en-US" dirty="0">
              <a:latin typeface="Monaco"/>
            </a:endParaRPr>
          </a:p>
          <a:p>
            <a:r>
              <a:rPr lang="en-US" altLang="zh-CN" dirty="0">
                <a:latin typeface="Monaco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条件判断，筛选出大于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900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key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getPayment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()&gt;</a:t>
            </a:r>
            <a:r>
              <a:rPr lang="en-US" altLang="zh-CN" dirty="0">
                <a:solidFill>
                  <a:srgbClr val="0000CF"/>
                </a:solidFill>
                <a:latin typeface="Monaco"/>
              </a:rPr>
              <a:t>9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00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2AD49B-8937-44CC-9509-B8370E850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88" y="3789281"/>
            <a:ext cx="4646556" cy="267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52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0168" y="1052736"/>
            <a:ext cx="11233248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两个表格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某班级的学生信息表：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性别表：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                  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            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期望输出：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80209DCA-84D6-47F6-AFEE-F21292AE909B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9E50B3-1CA1-4C17-BA6D-29711EF91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2421824"/>
            <a:ext cx="3024336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Id	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姓名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性别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1	Tom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	Jack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3	Lucy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4	Terry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5	Mary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6	Ben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7	Peter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8	Alice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BED750F-AFD3-42D7-98E2-BE60EDE9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050" y="2412448"/>
            <a:ext cx="3024336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Monaco"/>
              </a:rPr>
              <a:t>boy 	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Monaco"/>
              </a:rPr>
              <a:t>g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irl	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870D43-DE81-47B4-A46D-E9E9CFCD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3792469"/>
            <a:ext cx="3024336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1	Tom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latin typeface="Monaco"/>
                <a:cs typeface="Courier New" panose="02070309020205020404" pitchFamily="49" charset="0"/>
              </a:rPr>
              <a:t>boy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2	Jack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latin typeface="Monaco"/>
                <a:cs typeface="Courier New" panose="02070309020205020404" pitchFamily="49" charset="0"/>
              </a:rPr>
              <a:t>boy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3	Lucy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latin typeface="Monaco"/>
                <a:cs typeface="Courier New" panose="02070309020205020404" pitchFamily="49" charset="0"/>
              </a:rPr>
              <a:t>girl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4	Terry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latin typeface="Monaco"/>
                <a:cs typeface="Courier New" panose="02070309020205020404" pitchFamily="49" charset="0"/>
              </a:rPr>
              <a:t>girl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5	Mary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latin typeface="Monaco"/>
                <a:cs typeface="Courier New" panose="02070309020205020404" pitchFamily="49" charset="0"/>
              </a:rPr>
              <a:t>girl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6	Ben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latin typeface="Monaco"/>
                <a:cs typeface="Courier New" panose="02070309020205020404" pitchFamily="49" charset="0"/>
              </a:rPr>
              <a:t>boy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7	Peter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latin typeface="Monaco"/>
                <a:cs typeface="Courier New" panose="02070309020205020404" pitchFamily="49" charset="0"/>
              </a:rPr>
              <a:t>boy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onaco"/>
                <a:cs typeface="Courier New" panose="02070309020205020404" pitchFamily="49" charset="0"/>
              </a:rPr>
              <a:t>8	Alice</a:t>
            </a:r>
            <a:r>
              <a:rPr lang="en-US" altLang="en-US" sz="2000" dirty="0">
                <a:latin typeface="Monaco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latin typeface="Monaco"/>
                <a:cs typeface="Courier New" panose="02070309020205020404" pitchFamily="49" charset="0"/>
              </a:rPr>
              <a:t>girl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741463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表连接原理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在重写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方法之前，先重写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setup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方法得到两个表格的文件名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setup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阶段执行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对每个键值对只调用一次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413B08D-9E9F-42FC-97F3-229CA0D25554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</p:spTree>
    <p:extLst>
      <p:ext uri="{BB962C8B-B14F-4D97-AF65-F5344CB8AC3E}">
        <p14:creationId xmlns:p14="http://schemas.microsoft.com/office/powerpoint/2010/main" val="27406349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表连接原理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839416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919536" y="58052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871845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520698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413B08D-9E9F-42FC-97F3-229CA0D25554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07E2942-D5E0-4D7F-8150-763DB80413FD}"/>
              </a:ext>
            </a:extLst>
          </p:cNvPr>
          <p:cNvCxnSpPr>
            <a:cxnSpLocks/>
          </p:cNvCxnSpPr>
          <p:nvPr/>
        </p:nvCxnSpPr>
        <p:spPr>
          <a:xfrm>
            <a:off x="839416" y="4077072"/>
            <a:ext cx="309634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17639-D6F9-4527-8789-9091CBE0B145}"/>
              </a:ext>
            </a:extLst>
          </p:cNvPr>
          <p:cNvSpPr txBox="1"/>
          <p:nvPr/>
        </p:nvSpPr>
        <p:spPr>
          <a:xfrm>
            <a:off x="1893308" y="4941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性别表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F18DCB-06B3-4345-9267-B5EF1D0D4D03}"/>
              </a:ext>
            </a:extLst>
          </p:cNvPr>
          <p:cNvSpPr txBox="1"/>
          <p:nvPr/>
        </p:nvSpPr>
        <p:spPr>
          <a:xfrm>
            <a:off x="1650231" y="36005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学生信息表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5463FA-9A1A-449C-8DF5-B935C6770F1A}"/>
              </a:ext>
            </a:extLst>
          </p:cNvPr>
          <p:cNvSpPr/>
          <p:nvPr/>
        </p:nvSpPr>
        <p:spPr>
          <a:xfrm>
            <a:off x="-728355" y="2355923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dirty="0" err="1">
                <a:latin typeface="Monaco"/>
                <a:ea typeface="Microsoft YaHei" panose="020B0503020204020204" pitchFamily="34" charset="-122"/>
              </a:rPr>
              <a:t>LongWritable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, Text&gt;</a:t>
            </a: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&lt;key1,  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1,Tom,0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&lt;key2,  2,Jack,0</a:t>
            </a:r>
            <a:r>
              <a:rPr lang="en-US" altLang="en-US" dirty="0">
                <a:latin typeface="Monaco"/>
                <a:cs typeface="Courier New" panose="02070309020205020404" pitchFamily="49" charset="0"/>
              </a:rPr>
              <a:t> &gt;</a:t>
            </a:r>
            <a:endParaRPr lang="en-US" dirty="0"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D5FB14-77E4-4BD0-9F72-BE9DFF680938}"/>
              </a:ext>
            </a:extLst>
          </p:cNvPr>
          <p:cNvSpPr/>
          <p:nvPr/>
        </p:nvSpPr>
        <p:spPr>
          <a:xfrm>
            <a:off x="-660412" y="39699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&lt;key3,  boy,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0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&lt;key4,  girl,1</a:t>
            </a:r>
            <a:r>
              <a:rPr lang="en-US" altLang="en-US" dirty="0">
                <a:latin typeface="Monaco"/>
                <a:cs typeface="Courier New" panose="02070309020205020404" pitchFamily="49" charset="0"/>
              </a:rPr>
              <a:t>&gt;</a:t>
            </a:r>
            <a:endParaRPr lang="en-US" dirty="0">
              <a:latin typeface="Monaco"/>
              <a:ea typeface="Microsoft YaHei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8DF01F9-44C1-4F2C-81A6-E68B8AD70014}"/>
              </a:ext>
            </a:extLst>
          </p:cNvPr>
          <p:cNvCxnSpPr>
            <a:cxnSpLocks/>
          </p:cNvCxnSpPr>
          <p:nvPr/>
        </p:nvCxnSpPr>
        <p:spPr>
          <a:xfrm>
            <a:off x="4583832" y="4077072"/>
            <a:ext cx="309634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8958FCE-CEB7-48A9-BCEE-EE08250F1949}"/>
              </a:ext>
            </a:extLst>
          </p:cNvPr>
          <p:cNvSpPr/>
          <p:nvPr/>
        </p:nvSpPr>
        <p:spPr>
          <a:xfrm>
            <a:off x="3130460" y="25891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拆分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得到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values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数组，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将数组的元素分别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赋值给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name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sexId</a:t>
            </a:r>
            <a:endParaRPr lang="en-US" dirty="0"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E8FCD0E-F29D-4CA2-B548-4DB0627D87B7}"/>
              </a:ext>
            </a:extLst>
          </p:cNvPr>
          <p:cNvSpPr/>
          <p:nvPr/>
        </p:nvSpPr>
        <p:spPr>
          <a:xfrm>
            <a:off x="3223954" y="41153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拆分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得到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values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数组，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将数组的元素分别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赋值给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sex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sexId</a:t>
            </a:r>
            <a:endParaRPr lang="en-US" dirty="0">
              <a:latin typeface="Monaco"/>
              <a:ea typeface="Microsoft YaHei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1B82FC9-1190-4569-BD24-0DD984C8C50B}"/>
              </a:ext>
            </a:extLst>
          </p:cNvPr>
          <p:cNvCxnSpPr>
            <a:cxnSpLocks/>
          </p:cNvCxnSpPr>
          <p:nvPr/>
        </p:nvCxnSpPr>
        <p:spPr>
          <a:xfrm>
            <a:off x="8292243" y="4077072"/>
            <a:ext cx="3060341" cy="127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6715EA8-20BA-458B-B298-CC709955E8EB}"/>
              </a:ext>
            </a:extLst>
          </p:cNvPr>
          <p:cNvSpPr txBox="1"/>
          <p:nvPr/>
        </p:nvSpPr>
        <p:spPr>
          <a:xfrm>
            <a:off x="5486137" y="36701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学生信息表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6A30BA-1452-45E7-B895-407B9B21EA24}"/>
              </a:ext>
            </a:extLst>
          </p:cNvPr>
          <p:cNvSpPr txBox="1"/>
          <p:nvPr/>
        </p:nvSpPr>
        <p:spPr>
          <a:xfrm>
            <a:off x="5739878" y="5085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性别表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76290D-B669-40EE-BA7B-6EF1C1CB701D}"/>
              </a:ext>
            </a:extLst>
          </p:cNvPr>
          <p:cNvSpPr txBox="1"/>
          <p:nvPr/>
        </p:nvSpPr>
        <p:spPr>
          <a:xfrm>
            <a:off x="9421529" y="5071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性别表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D8CF6E-2AFD-4C87-B822-60B84170A3D8}"/>
              </a:ext>
            </a:extLst>
          </p:cNvPr>
          <p:cNvSpPr txBox="1"/>
          <p:nvPr/>
        </p:nvSpPr>
        <p:spPr>
          <a:xfrm>
            <a:off x="9134998" y="36699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学生信息表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D4BA51D-82A0-45A2-A2C3-758A0F5E5FDE}"/>
              </a:ext>
            </a:extLst>
          </p:cNvPr>
          <p:cNvSpPr/>
          <p:nvPr/>
        </p:nvSpPr>
        <p:spPr>
          <a:xfrm>
            <a:off x="6812110" y="25146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将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sexId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作为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值输出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name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作为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输出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并打上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TagClass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的标签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CAB70C-76D1-4B4C-A3E4-2135DC91082D}"/>
              </a:ext>
            </a:extLst>
          </p:cNvPr>
          <p:cNvSpPr/>
          <p:nvPr/>
        </p:nvSpPr>
        <p:spPr>
          <a:xfrm>
            <a:off x="6840760" y="40898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将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sexId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作为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值输出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sex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作为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输出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并打上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TagSex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的标签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8202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66842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表连接原理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——Shuffle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00E79E-E55D-4798-9B14-5DEE190CC088}"/>
              </a:ext>
            </a:extLst>
          </p:cNvPr>
          <p:cNvSpPr/>
          <p:nvPr/>
        </p:nvSpPr>
        <p:spPr>
          <a:xfrm>
            <a:off x="839416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919536" y="58052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871845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520698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413B08D-9E9F-42FC-97F3-229CA0D25554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5463FA-9A1A-449C-8DF5-B935C6770F1A}"/>
              </a:ext>
            </a:extLst>
          </p:cNvPr>
          <p:cNvSpPr/>
          <p:nvPr/>
        </p:nvSpPr>
        <p:spPr>
          <a:xfrm>
            <a:off x="-728355" y="235592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dirty="0" err="1">
                <a:latin typeface="Monaco"/>
                <a:ea typeface="Microsoft YaHei" panose="020B0503020204020204" pitchFamily="34" charset="-122"/>
              </a:rPr>
              <a:t>IntWriable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, Text&gt;</a:t>
            </a: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0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,  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TagClass,1,Tom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0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,  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TagClass,2,Jack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&lt;1,  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TagClass,3,Lucy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0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,  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TagSex,boy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&lt;1,  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TagSex,girl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958FCE-CEB7-48A9-BCEE-EE08250F1949}"/>
              </a:ext>
            </a:extLst>
          </p:cNvPr>
          <p:cNvSpPr/>
          <p:nvPr/>
        </p:nvSpPr>
        <p:spPr>
          <a:xfrm>
            <a:off x="3111733" y="3208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对相同的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值进行合并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并根据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值的大小进行排序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最后输出到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reducer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中</a:t>
            </a:r>
            <a:endParaRPr lang="en-US" dirty="0"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F0694A8-8AC7-4A33-858A-933A280E1698}"/>
              </a:ext>
            </a:extLst>
          </p:cNvPr>
          <p:cNvSpPr/>
          <p:nvPr/>
        </p:nvSpPr>
        <p:spPr>
          <a:xfrm>
            <a:off x="6772253" y="257735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dirty="0" err="1">
                <a:latin typeface="Monaco"/>
                <a:ea typeface="Microsoft YaHei" panose="020B0503020204020204" pitchFamily="34" charset="-122"/>
              </a:rPr>
              <a:t>IntWriable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, 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Iterator(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Text)&gt;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0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,  {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TagClass,1,Tom  </a:t>
            </a:r>
          </a:p>
          <a:p>
            <a:pPr algn="ctr"/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TagClass,2,Jack 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r>
              <a:rPr lang="en-US" dirty="0" err="1">
                <a:latin typeface="Monaco"/>
                <a:ea typeface="Microsoft YaHei" panose="020B0503020204020204" pitchFamily="34" charset="-122"/>
              </a:rPr>
              <a:t>Tag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Sex,boy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}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&lt;1,  {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TagClass,3,Lucy  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r>
              <a:rPr lang="en-US" dirty="0" err="1">
                <a:latin typeface="Monaco"/>
                <a:ea typeface="Microsoft YaHei" panose="020B0503020204020204" pitchFamily="34" charset="-122"/>
              </a:rPr>
              <a:t>Tag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Sex,girl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}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4860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2553" y="1133508"/>
            <a:ext cx="11233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表连接原理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AEC2BF-9419-4743-857A-E0BFA5AA204A}"/>
              </a:ext>
            </a:extLst>
          </p:cNvPr>
          <p:cNvSpPr/>
          <p:nvPr/>
        </p:nvSpPr>
        <p:spPr>
          <a:xfrm>
            <a:off x="4583832" y="2136338"/>
            <a:ext cx="3096344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ADF42C-8630-4EB2-ACA8-0E0647314A2D}"/>
              </a:ext>
            </a:extLst>
          </p:cNvPr>
          <p:cNvSpPr/>
          <p:nvPr/>
        </p:nvSpPr>
        <p:spPr>
          <a:xfrm>
            <a:off x="8292243" y="2136338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AE7B1-C256-416E-BB34-A638DC23B6A7}"/>
              </a:ext>
            </a:extLst>
          </p:cNvPr>
          <p:cNvSpPr txBox="1"/>
          <p:nvPr/>
        </p:nvSpPr>
        <p:spPr>
          <a:xfrm>
            <a:off x="1897468" y="58023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AE6C7-90E1-483D-88ED-E955A2E012AC}"/>
              </a:ext>
            </a:extLst>
          </p:cNvPr>
          <p:cNvSpPr txBox="1"/>
          <p:nvPr/>
        </p:nvSpPr>
        <p:spPr>
          <a:xfrm>
            <a:off x="5551874" y="58023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E0228-92A2-4678-A7B5-3A95AB9A7729}"/>
              </a:ext>
            </a:extLst>
          </p:cNvPr>
          <p:cNvSpPr txBox="1"/>
          <p:nvPr/>
        </p:nvSpPr>
        <p:spPr>
          <a:xfrm>
            <a:off x="9472244" y="5802394"/>
            <a:ext cx="3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80E2CB6-039B-47B8-B8D1-D31153C4002E}"/>
              </a:ext>
            </a:extLst>
          </p:cNvPr>
          <p:cNvSpPr/>
          <p:nvPr/>
        </p:nvSpPr>
        <p:spPr>
          <a:xfrm>
            <a:off x="767408" y="2103004"/>
            <a:ext cx="3060341" cy="3340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60062524-61AB-46A3-9A02-6C7916B7EC79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E5E55A-7A4B-4FCC-9F09-FFDD2942EA41}"/>
              </a:ext>
            </a:extLst>
          </p:cNvPr>
          <p:cNvSpPr/>
          <p:nvPr/>
        </p:nvSpPr>
        <p:spPr>
          <a:xfrm>
            <a:off x="-750423" y="260341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dirty="0" err="1">
                <a:latin typeface="Monaco"/>
                <a:ea typeface="Microsoft YaHei" panose="020B0503020204020204" pitchFamily="34" charset="-122"/>
              </a:rPr>
              <a:t>IntWriable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, 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Iterator(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Text)&gt;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0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,  {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TagClass,1,Tom  </a:t>
            </a:r>
          </a:p>
          <a:p>
            <a:pPr algn="ctr"/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TagClass,2,Jack 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r>
              <a:rPr lang="en-US" dirty="0" err="1">
                <a:latin typeface="Monaco"/>
                <a:ea typeface="Microsoft YaHei" panose="020B0503020204020204" pitchFamily="34" charset="-122"/>
              </a:rPr>
              <a:t>Tag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Sex,boy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}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&lt;1,  {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TagClass,3,Lucy  </a:t>
            </a:r>
          </a:p>
          <a:p>
            <a:pPr algn="ctr"/>
            <a:r>
              <a:rPr lang="en-US" dirty="0">
                <a:latin typeface="Monaco"/>
                <a:ea typeface="Microsoft YaHei" panose="020B0503020204020204" pitchFamily="34" charset="-122"/>
              </a:rPr>
              <a:t>……</a:t>
            </a:r>
          </a:p>
          <a:p>
            <a:pPr algn="ctr"/>
            <a:r>
              <a:rPr lang="en-US" dirty="0" err="1">
                <a:latin typeface="Monaco"/>
                <a:ea typeface="Microsoft YaHei" panose="020B0503020204020204" pitchFamily="34" charset="-122"/>
              </a:rPr>
              <a:t>Tag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Sex,girl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}</a:t>
            </a:r>
            <a:r>
              <a:rPr lang="en-US" dirty="0">
                <a:latin typeface="Monaco"/>
                <a:ea typeface="Microsoft YaHei" panose="020B0503020204020204" pitchFamily="34" charset="-122"/>
              </a:rPr>
              <a:t>&gt;</a:t>
            </a: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A71BAF-6061-4EFA-AD09-F62710A666B2}"/>
              </a:ext>
            </a:extLst>
          </p:cNvPr>
          <p:cNvSpPr/>
          <p:nvPr/>
        </p:nvSpPr>
        <p:spPr>
          <a:xfrm>
            <a:off x="3048000" y="233990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遍历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values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，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中包含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TagClass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标签，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拆分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，将第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个元素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加入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set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集合中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若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中包含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TagSex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标签，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拆分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，将第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个元素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赋值给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sex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变量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遍历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set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集合，将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sex</a:t>
            </a: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加入集合的每一行中</a:t>
            </a:r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797A94-E9AC-48A5-8E69-5FD49FF6816D}"/>
              </a:ext>
            </a:extLst>
          </p:cNvPr>
          <p:cNvSpPr/>
          <p:nvPr/>
        </p:nvSpPr>
        <p:spPr>
          <a:xfrm>
            <a:off x="6792306" y="312019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遍历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set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集合，将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set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集合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中的元素作为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输出</a:t>
            </a:r>
            <a:endParaRPr lang="en-US" altLang="zh-CN" dirty="0">
              <a:latin typeface="Monaco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onaco"/>
                <a:ea typeface="Microsoft YaHei" panose="020B0503020204020204" pitchFamily="34" charset="-122"/>
              </a:rPr>
              <a:t>值为</a:t>
            </a:r>
            <a:r>
              <a:rPr lang="en-US" altLang="zh-CN" dirty="0" err="1">
                <a:latin typeface="Monaco"/>
                <a:ea typeface="Microsoft YaHei" panose="020B0503020204020204" pitchFamily="34" charset="-122"/>
              </a:rPr>
              <a:t>NullWritable.get</a:t>
            </a:r>
            <a:r>
              <a:rPr lang="en-US" altLang="zh-CN" dirty="0">
                <a:latin typeface="Monaco"/>
                <a:ea typeface="Microsoft YaHei" panose="020B0503020204020204" pitchFamily="34" charset="-122"/>
              </a:rPr>
              <a:t>()</a:t>
            </a:r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  <a:p>
            <a:pPr algn="ctr"/>
            <a:endParaRPr lang="en-US" dirty="0">
              <a:latin typeface="Monaco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6156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D1EAC2-0FD5-45E5-9B03-80A82EE44B7F}"/>
              </a:ext>
            </a:extLst>
          </p:cNvPr>
          <p:cNvSpPr txBox="1"/>
          <p:nvPr/>
        </p:nvSpPr>
        <p:spPr>
          <a:xfrm>
            <a:off x="335360" y="1124744"/>
            <a:ext cx="44588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82A37428-EB8F-4A25-B491-760201A8658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D7069A-DF85-4B15-B634-2AB0B0EB6949}"/>
              </a:ext>
            </a:extLst>
          </p:cNvPr>
          <p:cNvSpPr/>
          <p:nvPr/>
        </p:nvSpPr>
        <p:spPr>
          <a:xfrm>
            <a:off x="407368" y="1700808"/>
            <a:ext cx="6096001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Student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Student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类包含三个属性：学生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、姓名和性别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这里的性别为男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女，而不是性别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 0/1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idNumber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name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sex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三个变量通过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setter&amp;getter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方法设值和获取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getIdNumber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idNumber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</a:t>
            </a:r>
          </a:p>
          <a:p>
            <a:r>
              <a:rPr lang="en-US" dirty="0">
                <a:latin typeface="Monaco"/>
              </a:rPr>
              <a:t>    </a:t>
            </a:r>
            <a:endParaRPr lang="en-US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364C6A-F8D2-42C0-802B-8E873E7420A5}"/>
              </a:ext>
            </a:extLst>
          </p:cNvPr>
          <p:cNvSpPr/>
          <p:nvPr/>
        </p:nvSpPr>
        <p:spPr>
          <a:xfrm>
            <a:off x="648072" y="55892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setIdNumber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idNumber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this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idNumber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idNumber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96D1B-F0BA-4576-A60D-E9B733E85325}"/>
              </a:ext>
            </a:extLst>
          </p:cNvPr>
          <p:cNvSpPr/>
          <p:nvPr/>
        </p:nvSpPr>
        <p:spPr>
          <a:xfrm>
            <a:off x="6575377" y="1052736"/>
            <a:ext cx="6096000" cy="49552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getName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setName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name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this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name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getSex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sex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setSex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sex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this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sex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sex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pPr>
              <a:buClr>
                <a:srgbClr val="0070C0"/>
              </a:buClr>
            </a:pPr>
            <a:endParaRPr lang="en-US" altLang="zh-CN" dirty="0">
              <a:solidFill>
                <a:srgbClr val="CE5C00"/>
              </a:solidFill>
              <a:latin typeface="Monaco"/>
            </a:endParaRP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方法返回字符串类型数据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766D70-0DE9-48E6-9F31-46E8FB9E4F40}"/>
              </a:ext>
            </a:extLst>
          </p:cNvPr>
          <p:cNvSpPr/>
          <p:nvPr/>
        </p:nvSpPr>
        <p:spPr>
          <a:xfrm>
            <a:off x="6384032" y="51920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toString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idNumber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"\t"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name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"\t"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sex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611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D1EAC2-0FD5-45E5-9B03-80A82EE44B7F}"/>
              </a:ext>
            </a:extLst>
          </p:cNvPr>
          <p:cNvSpPr txBox="1"/>
          <p:nvPr/>
        </p:nvSpPr>
        <p:spPr>
          <a:xfrm>
            <a:off x="335360" y="1124744"/>
            <a:ext cx="3363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82A37428-EB8F-4A25-B491-760201A8658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B6A552-45FE-40E0-B5BF-21DDDABD3994}"/>
              </a:ext>
            </a:extLst>
          </p:cNvPr>
          <p:cNvSpPr/>
          <p:nvPr/>
        </p:nvSpPr>
        <p:spPr>
          <a:xfrm>
            <a:off x="407368" y="1772816"/>
            <a:ext cx="105851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tableJoinMapper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endParaRPr lang="en-US" altLang="zh-CN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定义三个全局变量：文件名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fileName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、输出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，输出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Ovalue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fileName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oValue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setup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setup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方法中，分割两个文件并获取两个文件的文件名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setup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Context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FileSplit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fileSplit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FileSplit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getInputSplit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fileSplit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getName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0412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82A37428-EB8F-4A25-B491-760201A8658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D329BB-FFBD-4285-9521-C66B1CC8CF38}"/>
              </a:ext>
            </a:extLst>
          </p:cNvPr>
          <p:cNvSpPr/>
          <p:nvPr/>
        </p:nvSpPr>
        <p:spPr>
          <a:xfrm>
            <a:off x="407368" y="1136933"/>
            <a:ext cx="117373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LongWritable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value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 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line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toString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splits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line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","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oKey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oValue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若键值对属于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class.txt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文件，将数组元素赋值给三个变量，输出时加上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TagClass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fileName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contains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"class.txt"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)){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splits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length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==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3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idNumber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splits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0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trim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name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splits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trim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sexId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splits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2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trim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oKey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sexId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oValue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TagClass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,"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idNumber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","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9204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D1EAC2-0FD5-45E5-9B03-80A82EE44B7F}"/>
              </a:ext>
            </a:extLst>
          </p:cNvPr>
          <p:cNvSpPr txBox="1"/>
          <p:nvPr/>
        </p:nvSpPr>
        <p:spPr>
          <a:xfrm>
            <a:off x="422374" y="4437112"/>
            <a:ext cx="5309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82A37428-EB8F-4A25-B491-760201A8658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1721A8-B3C8-4614-A531-4BF60C798823}"/>
              </a:ext>
            </a:extLst>
          </p:cNvPr>
          <p:cNvSpPr/>
          <p:nvPr/>
        </p:nvSpPr>
        <p:spPr>
          <a:xfrm>
            <a:off x="479376" y="1268760"/>
            <a:ext cx="101531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若键值对属于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sex.txt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文件，将数组元素赋值给两个变量，输出时加上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TagSex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  <a:p>
            <a:endParaRPr lang="en-US" dirty="0">
              <a:solidFill>
                <a:srgbClr val="204A8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else if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fileName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contains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"sex.txt"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)){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splits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length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==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2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sexId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splits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0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trim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sex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splits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trim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oKey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sexId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oValue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TagSex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,"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sex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oKey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oValue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81406" y="116655"/>
            <a:ext cx="698274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作业运行机制</a:t>
            </a:r>
            <a:endParaRPr kumimoji="1" lang="en-US" altLang="zh-CN" sz="36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sz="36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23128"/>
            <a:ext cx="12187592" cy="6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97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ECC1070-F685-4780-950B-C759899F64BB}"/>
              </a:ext>
            </a:extLst>
          </p:cNvPr>
          <p:cNvSpPr txBox="1"/>
          <p:nvPr/>
        </p:nvSpPr>
        <p:spPr>
          <a:xfrm>
            <a:off x="335360" y="980728"/>
            <a:ext cx="37757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4ED1CDF-E66A-4517-A72E-2EC3FEAC760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EBD42E-208B-438F-8AB7-66C5B2765743}"/>
              </a:ext>
            </a:extLst>
          </p:cNvPr>
          <p:cNvSpPr/>
          <p:nvPr/>
        </p:nvSpPr>
        <p:spPr>
          <a:xfrm>
            <a:off x="407368" y="1580892"/>
            <a:ext cx="89526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tableJoinReducer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HashSet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存放散列数据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Student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set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HashSet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Student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&gt;();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reduce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Iterable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Context context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对键值对调用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方法时，先清空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clear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初始化三个变量，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sex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oKey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Student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null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sex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null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endParaRPr lang="en-US" dirty="0">
              <a:solidFill>
                <a:srgbClr val="CE5C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94204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4ED1CDF-E66A-4517-A72E-2EC3FEAC760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D75E56-30C3-4D02-B161-47783568EE11}"/>
              </a:ext>
            </a:extLst>
          </p:cNvPr>
          <p:cNvSpPr/>
          <p:nvPr/>
        </p:nvSpPr>
        <p:spPr>
          <a:xfrm>
            <a:off x="479376" y="1059115"/>
            <a:ext cx="108732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遍历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，先分割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为一个数组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Text </a:t>
            </a:r>
            <a:r>
              <a:rPr lang="en-US" dirty="0">
                <a:solidFill>
                  <a:srgbClr val="F57900"/>
                </a:solidFill>
                <a:latin typeface="Monaco"/>
              </a:rPr>
              <a:t>v: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values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vLine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toString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vs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vLine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","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altLang="zh-CN" dirty="0">
              <a:latin typeface="Monaco"/>
            </a:endParaRP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若数组中包含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TagClass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变量值设为数组中的元素，并加入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onaco"/>
              </a:rPr>
              <a:t>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vLine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contains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TagClass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)){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student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Student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student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setIdNumber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trim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nn-NO" dirty="0">
                <a:latin typeface="Monaco"/>
              </a:rPr>
              <a:t>                </a:t>
            </a:r>
            <a:r>
              <a:rPr lang="nn-NO" dirty="0">
                <a:solidFill>
                  <a:srgbClr val="000000"/>
                </a:solidFill>
                <a:latin typeface="Monaco"/>
              </a:rPr>
              <a:t>student</a:t>
            </a:r>
            <a:r>
              <a:rPr lang="nn-NO" dirty="0">
                <a:solidFill>
                  <a:srgbClr val="CE5C00"/>
                </a:solidFill>
                <a:latin typeface="Monaco"/>
              </a:rPr>
              <a:t>.</a:t>
            </a:r>
            <a:r>
              <a:rPr lang="nn-NO" dirty="0">
                <a:solidFill>
                  <a:srgbClr val="C4A000"/>
                </a:solidFill>
                <a:latin typeface="Monaco"/>
              </a:rPr>
              <a:t>setName</a:t>
            </a:r>
            <a:r>
              <a:rPr lang="nn-NO" dirty="0">
                <a:solidFill>
                  <a:srgbClr val="CE5C00"/>
                </a:solidFill>
                <a:latin typeface="Monaco"/>
              </a:rPr>
              <a:t>(</a:t>
            </a:r>
            <a:r>
              <a:rPr lang="nn-NO" dirty="0">
                <a:solidFill>
                  <a:srgbClr val="000000"/>
                </a:solidFill>
                <a:latin typeface="Monaco"/>
              </a:rPr>
              <a:t>vs</a:t>
            </a:r>
            <a:r>
              <a:rPr lang="nn-NO" dirty="0">
                <a:solidFill>
                  <a:srgbClr val="CE5C00"/>
                </a:solidFill>
                <a:latin typeface="Monaco"/>
              </a:rPr>
              <a:t>[</a:t>
            </a:r>
            <a:r>
              <a:rPr lang="nn-NO" dirty="0">
                <a:solidFill>
                  <a:srgbClr val="0000CF"/>
                </a:solidFill>
                <a:latin typeface="Monaco"/>
              </a:rPr>
              <a:t>2</a:t>
            </a:r>
            <a:r>
              <a:rPr lang="nn-NO" dirty="0">
                <a:solidFill>
                  <a:srgbClr val="CE5C00"/>
                </a:solidFill>
                <a:latin typeface="Monaco"/>
              </a:rPr>
              <a:t>].</a:t>
            </a:r>
            <a:r>
              <a:rPr lang="nn-NO" dirty="0">
                <a:solidFill>
                  <a:srgbClr val="C4A000"/>
                </a:solidFill>
                <a:latin typeface="Monaco"/>
              </a:rPr>
              <a:t>trim</a:t>
            </a:r>
            <a:r>
              <a:rPr lang="nn-NO" dirty="0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add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student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en-US" dirty="0">
              <a:solidFill>
                <a:srgbClr val="CE5C00"/>
              </a:solidFill>
              <a:latin typeface="Monaco"/>
            </a:endParaRPr>
          </a:p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若数组中包含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TagSex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，将数组元素赋值给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else if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vLine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contains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TagSex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)){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sex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vs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else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42380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ECC1070-F685-4780-950B-C759899F64BB}"/>
              </a:ext>
            </a:extLst>
          </p:cNvPr>
          <p:cNvSpPr txBox="1"/>
          <p:nvPr/>
        </p:nvSpPr>
        <p:spPr>
          <a:xfrm>
            <a:off x="623392" y="2996952"/>
            <a:ext cx="5309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4ED1CDF-E66A-4517-A72E-2EC3FEAC760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表连接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2B6001-2F8F-4BFF-8F6E-E372F472603D}"/>
              </a:ext>
            </a:extLst>
          </p:cNvPr>
          <p:cNvSpPr/>
          <p:nvPr/>
        </p:nvSpPr>
        <p:spPr>
          <a:xfrm>
            <a:off x="407100" y="1120676"/>
            <a:ext cx="97213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遍历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属性值设为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集合中的每行元素作为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值输出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Student s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: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){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setSex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sex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oKey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toString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context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write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oKey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NullWritable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96B7CC-515E-4CC3-BF89-260A21261AC0}"/>
              </a:ext>
            </a:extLst>
          </p:cNvPr>
          <p:cNvSpPr/>
          <p:nvPr/>
        </p:nvSpPr>
        <p:spPr>
          <a:xfrm>
            <a:off x="353795" y="3582307"/>
            <a:ext cx="20697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6BBD65-67C6-4DD1-91DE-F402BF36F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4077072"/>
            <a:ext cx="3547190" cy="24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378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6672" y="98072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965AB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YaHei Light" panose="020B0502040204020203" pitchFamily="34" charset="-122"/>
              </a:rPr>
              <a:t>扫描二维码发现更多</a:t>
            </a:r>
          </a:p>
        </p:txBody>
      </p:sp>
      <p:sp>
        <p:nvSpPr>
          <p:cNvPr id="7" name="矩形 6"/>
          <p:cNvSpPr/>
          <p:nvPr/>
        </p:nvSpPr>
        <p:spPr>
          <a:xfrm>
            <a:off x="3222092" y="4869160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数据酷客公众号</a:t>
            </a:r>
          </a:p>
        </p:txBody>
      </p:sp>
      <p:sp>
        <p:nvSpPr>
          <p:cNvPr id="8" name="矩形 7"/>
          <p:cNvSpPr/>
          <p:nvPr/>
        </p:nvSpPr>
        <p:spPr>
          <a:xfrm>
            <a:off x="7523552" y="486916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数据酷客官网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10" y="1988840"/>
            <a:ext cx="2880320" cy="28803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920738"/>
            <a:ext cx="2952328" cy="29523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B59A"/>
      </a:accent1>
      <a:accent2>
        <a:srgbClr val="ED7D31"/>
      </a:accent2>
      <a:accent3>
        <a:srgbClr val="A5A5A5"/>
      </a:accent3>
      <a:accent4>
        <a:srgbClr val="FFC000"/>
      </a:accent4>
      <a:accent5>
        <a:srgbClr val="3DB39E"/>
      </a:accent5>
      <a:accent6>
        <a:srgbClr val="70AD47"/>
      </a:accent6>
      <a:hlink>
        <a:srgbClr val="3DB39E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16015</TotalTime>
  <Words>8469</Words>
  <Application>Microsoft Office PowerPoint</Application>
  <PresentationFormat>宽屏</PresentationFormat>
  <Paragraphs>1902</Paragraphs>
  <Slides>93</Slides>
  <Notes>93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6" baseType="lpstr">
      <vt:lpstr>等线</vt:lpstr>
      <vt:lpstr>Microsoft YaHei</vt:lpstr>
      <vt:lpstr>Microsoft YaHei</vt:lpstr>
      <vt:lpstr>Microsoft YaHei Light</vt:lpstr>
      <vt:lpstr>Monaco</vt:lpstr>
      <vt:lpstr>SimSun</vt:lpstr>
      <vt:lpstr>SimSun</vt:lpstr>
      <vt:lpstr>Arial</vt:lpstr>
      <vt:lpstr>Calibri</vt:lpstr>
      <vt:lpstr>Cambria Math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Tonna Tang</dc:creator>
  <cp:lastModifiedBy>office2016mac01504</cp:lastModifiedBy>
  <cp:revision>1361</cp:revision>
  <dcterms:created xsi:type="dcterms:W3CDTF">2015-06-09T12:52:00Z</dcterms:created>
  <dcterms:modified xsi:type="dcterms:W3CDTF">2018-09-08T09:01:53Z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