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534" r:id="rId2"/>
    <p:sldId id="704" r:id="rId3"/>
    <p:sldId id="703" r:id="rId4"/>
    <p:sldId id="769" r:id="rId5"/>
    <p:sldId id="797" r:id="rId6"/>
    <p:sldId id="771" r:id="rId7"/>
    <p:sldId id="847" r:id="rId8"/>
    <p:sldId id="849" r:id="rId9"/>
    <p:sldId id="848" r:id="rId10"/>
    <p:sldId id="864" r:id="rId11"/>
    <p:sldId id="801" r:id="rId12"/>
    <p:sldId id="798" r:id="rId13"/>
    <p:sldId id="799" r:id="rId14"/>
    <p:sldId id="784" r:id="rId15"/>
    <p:sldId id="787" r:id="rId16"/>
    <p:sldId id="706" r:id="rId17"/>
    <p:sldId id="846" r:id="rId18"/>
    <p:sldId id="708" r:id="rId19"/>
    <p:sldId id="747" r:id="rId20"/>
    <p:sldId id="709" r:id="rId21"/>
    <p:sldId id="745" r:id="rId22"/>
    <p:sldId id="744" r:id="rId23"/>
    <p:sldId id="710" r:id="rId24"/>
    <p:sldId id="711" r:id="rId25"/>
    <p:sldId id="749" r:id="rId26"/>
    <p:sldId id="748" r:id="rId27"/>
    <p:sldId id="736" r:id="rId28"/>
    <p:sldId id="755" r:id="rId29"/>
    <p:sldId id="727" r:id="rId30"/>
    <p:sldId id="728" r:id="rId31"/>
    <p:sldId id="731" r:id="rId32"/>
    <p:sldId id="715" r:id="rId33"/>
    <p:sldId id="713" r:id="rId34"/>
    <p:sldId id="720" r:id="rId35"/>
    <p:sldId id="750" r:id="rId36"/>
    <p:sldId id="751" r:id="rId37"/>
    <p:sldId id="752" r:id="rId38"/>
    <p:sldId id="753" r:id="rId39"/>
    <p:sldId id="754" r:id="rId40"/>
    <p:sldId id="721" r:id="rId41"/>
    <p:sldId id="716" r:id="rId42"/>
    <p:sldId id="717" r:id="rId43"/>
    <p:sldId id="722" r:id="rId44"/>
    <p:sldId id="724" r:id="rId45"/>
    <p:sldId id="756" r:id="rId46"/>
    <p:sldId id="757" r:id="rId47"/>
    <p:sldId id="759" r:id="rId48"/>
    <p:sldId id="758" r:id="rId49"/>
    <p:sldId id="760" r:id="rId50"/>
    <p:sldId id="761" r:id="rId51"/>
    <p:sldId id="762" r:id="rId52"/>
    <p:sldId id="763" r:id="rId53"/>
    <p:sldId id="764" r:id="rId54"/>
    <p:sldId id="765" r:id="rId55"/>
    <p:sldId id="768" r:id="rId56"/>
    <p:sldId id="767" r:id="rId57"/>
    <p:sldId id="802" r:id="rId58"/>
    <p:sldId id="807" r:id="rId59"/>
    <p:sldId id="803" r:id="rId60"/>
    <p:sldId id="806" r:id="rId61"/>
    <p:sldId id="815" r:id="rId62"/>
    <p:sldId id="814" r:id="rId63"/>
    <p:sldId id="816" r:id="rId64"/>
    <p:sldId id="827" r:id="rId65"/>
    <p:sldId id="819" r:id="rId66"/>
    <p:sldId id="820" r:id="rId67"/>
    <p:sldId id="821" r:id="rId68"/>
    <p:sldId id="822" r:id="rId69"/>
    <p:sldId id="823" r:id="rId70"/>
    <p:sldId id="824" r:id="rId71"/>
    <p:sldId id="825" r:id="rId72"/>
    <p:sldId id="828" r:id="rId73"/>
    <p:sldId id="826" r:id="rId74"/>
    <p:sldId id="808" r:id="rId75"/>
    <p:sldId id="829" r:id="rId76"/>
    <p:sldId id="830" r:id="rId77"/>
    <p:sldId id="831" r:id="rId78"/>
    <p:sldId id="832" r:id="rId79"/>
    <p:sldId id="809" r:id="rId80"/>
    <p:sldId id="833" r:id="rId81"/>
    <p:sldId id="810" r:id="rId82"/>
    <p:sldId id="834" r:id="rId83"/>
    <p:sldId id="835" r:id="rId84"/>
    <p:sldId id="812" r:id="rId85"/>
    <p:sldId id="836" r:id="rId86"/>
    <p:sldId id="837" r:id="rId87"/>
    <p:sldId id="811" r:id="rId88"/>
    <p:sldId id="839" r:id="rId89"/>
    <p:sldId id="840" r:id="rId90"/>
    <p:sldId id="841" r:id="rId91"/>
    <p:sldId id="842" r:id="rId92"/>
    <p:sldId id="843" r:id="rId93"/>
    <p:sldId id="838" r:id="rId94"/>
    <p:sldId id="844" r:id="rId95"/>
    <p:sldId id="813" r:id="rId96"/>
    <p:sldId id="845" r:id="rId97"/>
    <p:sldId id="535" r:id="rId9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>
          <p15:clr>
            <a:srgbClr val="A4A3A4"/>
          </p15:clr>
        </p15:guide>
        <p15:guide id="3" orient="horz" pos="3857">
          <p15:clr>
            <a:srgbClr val="A4A3A4"/>
          </p15:clr>
        </p15:guide>
        <p15:guide id="4" pos="24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2016mac01504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D"/>
    <a:srgbClr val="3BBC5D"/>
    <a:srgbClr val="2965AB"/>
    <a:srgbClr val="4B9EE9"/>
    <a:srgbClr val="942124"/>
    <a:srgbClr val="1D3F4F"/>
    <a:srgbClr val="C55A11"/>
    <a:srgbClr val="52CC83"/>
    <a:srgbClr val="FFFF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9" autoAdjust="0"/>
    <p:restoredTop sz="95250" autoAdjust="0"/>
  </p:normalViewPr>
  <p:slideViewPr>
    <p:cSldViewPr>
      <p:cViewPr varScale="1">
        <p:scale>
          <a:sx n="77" d="100"/>
          <a:sy n="77" d="100"/>
        </p:scale>
        <p:origin x="259" y="43"/>
      </p:cViewPr>
      <p:guideLst>
        <p:guide orient="horz" pos="3494"/>
        <p:guide pos="3749"/>
        <p:guide orient="horz" pos="3857"/>
        <p:guide pos="2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5632" y="1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2018/9/8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4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95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5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97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61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05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在准备工作中，我们先下载在安装过程中所需要的安装包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5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在准备工作中，我们先下载在安装过程中所需要的安装包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7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893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13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接下来会讲解 </a:t>
            </a:r>
            <a:r>
              <a:rPr kumimoji="1" lang="en-US" altLang="zh-CN" dirty="0" err="1"/>
              <a:t>dfs</a:t>
            </a:r>
            <a:r>
              <a:rPr kumimoji="1" lang="zh-CN" altLang="en-US" dirty="0"/>
              <a:t>中的命令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611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91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856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437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81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053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8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859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415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在准备工作中，我们先下载在安装过程中所需要的安装包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95367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458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8000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484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608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184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0005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9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389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43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595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557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18753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21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235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3458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539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9674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89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6608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51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5074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9584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553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9889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161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153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9667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8036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在准备工作中，我们先下载在安装过程中所需要的安装包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68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684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14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8712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719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2558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112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1610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1732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0802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代表“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commercial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”，后加公司名称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032043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3204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061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06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0360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60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2499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9780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学过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的同学，都学过</a:t>
            </a:r>
            <a:r>
              <a:rPr kumimoji="1" lang="en-US" altLang="zh-CN" dirty="0" err="1"/>
              <a:t>buildPath</a:t>
            </a:r>
            <a:r>
              <a:rPr kumimoji="1" lang="en-US" altLang="zh-CN" dirty="0"/>
              <a:t>,</a:t>
            </a:r>
            <a:r>
              <a:rPr kumimoji="1" lang="zh-CN" altLang="en-US" dirty="0"/>
              <a:t>所以不用再多说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775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347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54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58E6889-349A-49E8-AAE1-A1FB1A7B972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0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画板 2@10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76366"/>
            <a:ext cx="1914436" cy="596994"/>
          </a:xfrm>
          <a:prstGeom prst="rect">
            <a:avLst/>
          </a:prstGeom>
        </p:spPr>
      </p:pic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幻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CB3B0A-32E6-834F-97CE-CA667D0AE97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37.130:50070/explorer.html#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download.cgi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0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062415" y="2204864"/>
            <a:ext cx="6352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7F52D9-C813-480A-9B82-A01F0BE1DB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374379"/>
            <a:ext cx="2351584" cy="6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4312D8-9469-40F0-9642-6683B15CC9FC}"/>
              </a:ext>
            </a:extLst>
          </p:cNvPr>
          <p:cNvSpPr txBox="1"/>
          <p:nvPr/>
        </p:nvSpPr>
        <p:spPr>
          <a:xfrm>
            <a:off x="399789" y="764704"/>
            <a:ext cx="7496411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数据复制：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能够在各个从节点上自动保存数据的多份副本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任何节点出现故障，数据仍可靠储存在其它节点上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可从其它节点恢复该节点的数据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D26BEE-19AA-41FA-BB26-11A56A2E4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642" y="3414334"/>
            <a:ext cx="5205016" cy="2678962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EE362D5-ECBA-48F9-B07F-1E0444F2AAE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33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312D8-9469-40F0-9642-6683B15CC9FC}"/>
              </a:ext>
            </a:extLst>
          </p:cNvPr>
          <p:cNvSpPr txBox="1"/>
          <p:nvPr/>
        </p:nvSpPr>
        <p:spPr>
          <a:xfrm>
            <a:off x="440445" y="1196752"/>
            <a:ext cx="1111714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负载均衡：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数据复制时，需用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balancer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Threshold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平衡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的磁盘利用率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先统计所有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磁盘利用率的平均值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若某个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磁盘利用率超过平均值，将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上的数据块转移给磁盘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利用率低的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，所以可实现新增节点的数据自动分配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42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312D8-9469-40F0-9642-6683B15CC9FC}"/>
              </a:ext>
            </a:extLst>
          </p:cNvPr>
          <p:cNvSpPr txBox="1"/>
          <p:nvPr/>
        </p:nvSpPr>
        <p:spPr>
          <a:xfrm>
            <a:off x="479376" y="836712"/>
            <a:ext cx="11953328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读操作：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发送请求并检查客户端的权限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向客户端发送数据的储存地址和安全令牌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客户端连接存储数据的节点，向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出示安全令牌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允许客户端读取特定的数据块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终止，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向客户端共享该数据块的其他位置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读取完成，关闭连接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0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312D8-9469-40F0-9642-6683B15CC9FC}"/>
              </a:ext>
            </a:extLst>
          </p:cNvPr>
          <p:cNvSpPr txBox="1"/>
          <p:nvPr/>
        </p:nvSpPr>
        <p:spPr>
          <a:xfrm>
            <a:off x="479376" y="836712"/>
            <a:ext cx="6593472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写操作：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发送写入请求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验证客户端身份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向客户端共享地址和安全令牌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客户端写入操作完成后，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复制完成，客户端进行确认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6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865157"/>
            <a:ext cx="11516742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高容错性：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单个节点出现故障，备份机制使得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可从其它节点获取数据，系统可持续运行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高可用性：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允许文件通过网络在多台机器上进行分享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文件访问简单：无需知道文件存储的节点位置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通过网络访问文件，与访问本地磁盘一样方便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959976F-1452-49DE-AE2D-A806C05EC78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的优缺点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12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1124744"/>
            <a:ext cx="10687541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一次写入，多次查询：只支持一个写入者，文件写入后，不能进行修改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不适用大量小文件存储：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会限制文件的存储数量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数据访问有高延迟：高吞吐会导致高延迟，但可在内存中读取数据加快速度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6745A4E3-D96B-45BB-B3BB-1CD2CC521DC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的特点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kumimoji="1" lang="en-US" altLang="zh-CN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本节内容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56166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文件操作命令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cacheadmin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缓存管理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文件归档命令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2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hdfs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shell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4744"/>
            <a:ext cx="1048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Hadoop-2.6.4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文件，启动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常用命令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D34778-F310-4098-B1C2-629175849F17}"/>
              </a:ext>
            </a:extLst>
          </p:cNvPr>
          <p:cNvSpPr/>
          <p:nvPr/>
        </p:nvSpPr>
        <p:spPr>
          <a:xfrm>
            <a:off x="767408" y="2754918"/>
            <a:ext cx="8251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A40000"/>
                </a:solidFill>
                <a:latin typeface="Monaco"/>
              </a:rPr>
              <a:t>~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cd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usr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/hadoop-2.6.4</a:t>
            </a:r>
          </a:p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sbin/start-dfs.sh</a:t>
            </a:r>
          </a:p>
          <a:p>
            <a:r>
              <a:rPr lang="nl-NL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nl-NL" sz="2000" dirty="0">
                <a:solidFill>
                  <a:srgbClr val="000000"/>
                </a:solidFill>
                <a:latin typeface="Monaco"/>
              </a:rPr>
              <a:t>hadoop@namenode hadoop</a:t>
            </a:r>
            <a:r>
              <a:rPr lang="nl-NL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nl-NL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nl-NL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nl-NL" sz="2000" dirty="0">
                <a:solidFill>
                  <a:srgbClr val="000000"/>
                </a:solidFill>
                <a:latin typeface="Monaco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bin/</a:t>
            </a:r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hdfs</a:t>
            </a:r>
            <a:endParaRPr lang="nl-NL" sz="2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95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65100" y="1124744"/>
            <a:ext cx="10486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常用命令：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cacheadmin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dfsadmin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BD62FE-E3C9-4818-BA3B-F7EB34426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" b="2587"/>
          <a:stretch/>
        </p:blipFill>
        <p:spPr>
          <a:xfrm>
            <a:off x="839416" y="1909573"/>
            <a:ext cx="7272808" cy="4183723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C27F1631-0D8F-4CBD-BBFD-609E98E9ABB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hdfs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shell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8552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1384" y="1628800"/>
            <a:ext cx="10081120" cy="3816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35639"/>
            <a:ext cx="10486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 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文件系统中进行数据文件的操作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295A0D-1F22-45AF-9083-2E67B6206253}"/>
              </a:ext>
            </a:extLst>
          </p:cNvPr>
          <p:cNvSpPr/>
          <p:nvPr/>
        </p:nvSpPr>
        <p:spPr>
          <a:xfrm>
            <a:off x="767408" y="1735803"/>
            <a:ext cx="5471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d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fs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8FF977-91B1-4AA8-88F0-6E5F11D8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335968"/>
            <a:ext cx="6552728" cy="41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718209"/>
            <a:ext cx="104868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：创建目录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http://192.168.137.130:50070/explorer.html#/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hello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已成功创建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3B60ED-64AB-4449-9795-295E65DF926A}"/>
              </a:ext>
            </a:extLst>
          </p:cNvPr>
          <p:cNvSpPr/>
          <p:nvPr/>
        </p:nvSpPr>
        <p:spPr>
          <a:xfrm>
            <a:off x="767408" y="1772816"/>
            <a:ext cx="9505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Monaco"/>
              </a:rPr>
              <a:t>d</a:t>
            </a:r>
            <a:r>
              <a:rPr lang="en-US" sz="2000">
                <a:solidFill>
                  <a:srgbClr val="000000"/>
                </a:solidFill>
                <a:latin typeface="Monaco"/>
              </a:rPr>
              <a:t>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mkdir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  /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hello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6FBB84-8B0B-4A96-8F92-EA59E4EBB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5" y="3316121"/>
            <a:ext cx="10501270" cy="545421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034634C4-CE89-4B74-82AA-049674102B1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4276343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79376" y="826209"/>
            <a:ext cx="1048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若父目录不存在，用指令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为指定目录，在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hackdata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file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8FEB0F-BF4A-4C74-801A-3E771CC280A6}"/>
              </a:ext>
            </a:extLst>
          </p:cNvPr>
          <p:cNvSpPr/>
          <p:nvPr/>
        </p:nvSpPr>
        <p:spPr>
          <a:xfrm>
            <a:off x="839416" y="1876762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Monaco"/>
              </a:rPr>
              <a:t>d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mkdir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-p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B46892-4044-41AA-81F5-61AC82320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519993"/>
            <a:ext cx="9505056" cy="2304961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F28385EA-C168-4439-869F-70DAF5504E57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38533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836712"/>
            <a:ext cx="10486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：列出目录下的所有内容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显示名字、大小、修改日期、属主、权限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E97E9-5460-4809-8093-2A90D0336A76}"/>
              </a:ext>
            </a:extLst>
          </p:cNvPr>
          <p:cNvSpPr/>
          <p:nvPr/>
        </p:nvSpPr>
        <p:spPr>
          <a:xfrm>
            <a:off x="767408" y="2691507"/>
            <a:ext cx="8664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-ls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F918AF-AAAA-494A-908C-062604E9D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632964"/>
            <a:ext cx="8864172" cy="818665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B1C3DF0-761E-4BBC-8ACA-C6B7D0FE44E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291633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922510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：把文件上传到目标目录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8D798F-2013-4F47-904A-CD260031A008}"/>
              </a:ext>
            </a:extLst>
          </p:cNvPr>
          <p:cNvSpPr/>
          <p:nvPr/>
        </p:nvSpPr>
        <p:spPr>
          <a:xfrm>
            <a:off x="767408" y="2094477"/>
            <a:ext cx="10945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-put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etc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/group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B5309F-6E62-423C-85A7-5AB1538C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1" y="3069391"/>
            <a:ext cx="9917693" cy="2588045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24425A0-C9B0-4855-999A-FE94BB098C9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942937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42585" y="980728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双击文件，可以查看文件的信息，如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、大小以及存储节点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6D2DC5-CC29-4B0F-8477-6274F0CB2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r="1429" b="1211"/>
          <a:stretch/>
        </p:blipFill>
        <p:spPr>
          <a:xfrm>
            <a:off x="3287688" y="2204865"/>
            <a:ext cx="4896544" cy="417646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4C85082-4029-4E72-A712-3878B174BF0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24370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908720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 代表上传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hadoop-2.6.4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目录下的所有文件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8D798F-2013-4F47-904A-CD260031A008}"/>
              </a:ext>
            </a:extLst>
          </p:cNvPr>
          <p:cNvSpPr/>
          <p:nvPr/>
        </p:nvSpPr>
        <p:spPr>
          <a:xfrm>
            <a:off x="623392" y="1893809"/>
            <a:ext cx="10945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-put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etc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/group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632A3A-6D8B-42DD-AB68-89F278B0F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0" y="2488121"/>
            <a:ext cx="8651924" cy="3474086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82A3B750-49C3-40B3-8428-F4260B3DF26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66820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FC1EF8-13D6-4C3B-9BE4-9AA60879DA70}"/>
                  </a:ext>
                </a:extLst>
              </p:cNvPr>
              <p:cNvSpPr txBox="1"/>
              <p:nvPr/>
            </p:nvSpPr>
            <p:spPr>
              <a:xfrm>
                <a:off x="426547" y="908720"/>
                <a:ext cx="1048687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count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：查看文件夹数量、文件数量和内容大小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</a:t>
                </a:r>
                <a:r>
                  <a:rPr lang="en-US" altLang="zh-CN" sz="24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hackdata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/file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中有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64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个文件夹，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406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个文件，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17703517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为文件大小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107703517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的单位为比特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107703517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6.9M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1024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1024</a:t>
                </a: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FC1EF8-13D6-4C3B-9BE4-9AA60879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" y="908720"/>
                <a:ext cx="10486879" cy="4893647"/>
              </a:xfrm>
              <a:prstGeom prst="rect">
                <a:avLst/>
              </a:prstGeom>
              <a:blipFill>
                <a:blip r:embed="rId3"/>
                <a:stretch>
                  <a:fillRect l="-814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CAC9F2A-9133-4AB9-BFE6-597039353270}"/>
              </a:ext>
            </a:extLst>
          </p:cNvPr>
          <p:cNvSpPr/>
          <p:nvPr/>
        </p:nvSpPr>
        <p:spPr>
          <a:xfrm>
            <a:off x="767408" y="2269321"/>
            <a:ext cx="110172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-count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  </a:t>
            </a: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                   64          406           17703517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ADCB0FFE-6BF8-4CD4-A180-75154F96417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669706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 –h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：将文件大小的单位从比特转化为兆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hackdata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的大小为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16.9M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6338DC-EBB9-42C0-B073-0C6A55CE0BFC}"/>
              </a:ext>
            </a:extLst>
          </p:cNvPr>
          <p:cNvSpPr/>
          <p:nvPr/>
        </p:nvSpPr>
        <p:spPr>
          <a:xfrm>
            <a:off x="695400" y="2060848"/>
            <a:ext cx="11161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-count -h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          64          406             16.9 M  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A3E3BC7-01B3-430A-80A0-23F12507AD4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84522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：显示文件或文件夹的大小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 –s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：显示用户占用文件或文件夹的大小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du –h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：将文件大小的单位转化为兆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注：若已设置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HADOOP_HOME,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直接调用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，不需进入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bin/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3A25E-FFCB-4871-9AB4-C7639061A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132856"/>
            <a:ext cx="4427604" cy="4107536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B7C191D-FE04-4994-8940-741E5B0FE15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414334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836712"/>
            <a:ext cx="10486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：检测文件的指令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：检测文件是否存在，存在返回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-z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：检测文件长度是否为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，结果为真，返回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：检测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是否为目录，结果为真，返回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B2E88D-151C-4B4F-A6C4-FEE47915A158}"/>
              </a:ext>
            </a:extLst>
          </p:cNvPr>
          <p:cNvSpPr/>
          <p:nvPr/>
        </p:nvSpPr>
        <p:spPr>
          <a:xfrm>
            <a:off x="767408" y="1988840"/>
            <a:ext cx="7656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A40000"/>
                </a:solidFill>
                <a:latin typeface="Monaco"/>
              </a:rPr>
              <a:t>#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bin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–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F57900"/>
                </a:solidFill>
                <a:latin typeface="Monaco"/>
              </a:rPr>
              <a:t>Usage: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fs [generic options]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test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defsz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]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74B382C-E705-497D-AD75-B52FBB967B5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391514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60139" y="941819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：输出文件的最后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（千字节）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7B1C6C-5D70-404F-A98E-DDFD8F90ADB3}"/>
              </a:ext>
            </a:extLst>
          </p:cNvPr>
          <p:cNvSpPr/>
          <p:nvPr/>
        </p:nvSpPr>
        <p:spPr>
          <a:xfrm>
            <a:off x="695400" y="2087107"/>
            <a:ext cx="12673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-tail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/file/LICENSE.txt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B199BD-52DE-450D-9A1A-1D8642240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904363"/>
            <a:ext cx="6972821" cy="2540861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26FA67AC-9CC8-44A4-AD4E-7D3915935D7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480130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882567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：查看文件内容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1404C-046C-4D85-88E8-AA28BBCE3425}"/>
              </a:ext>
            </a:extLst>
          </p:cNvPr>
          <p:cNvSpPr/>
          <p:nvPr/>
        </p:nvSpPr>
        <p:spPr>
          <a:xfrm>
            <a:off x="767408" y="2034054"/>
            <a:ext cx="1188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-cat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/file/group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424A4D-4716-4F49-BE42-B98CAD7E9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754654"/>
            <a:ext cx="3456384" cy="3447498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24C227F5-7EB8-46DA-9843-9176D6F819E8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502096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66189" y="841936"/>
            <a:ext cx="104868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：下载文件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 表示将文件下载到本地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BEEE03-DC49-4B91-A167-D68CAF7C33B5}"/>
              </a:ext>
            </a:extLst>
          </p:cNvPr>
          <p:cNvSpPr/>
          <p:nvPr/>
        </p:nvSpPr>
        <p:spPr>
          <a:xfrm>
            <a:off x="852561" y="2574488"/>
            <a:ext cx="10486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-get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/file/group 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3ABCEC-B3D7-4C0C-877E-D56392868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87" y="3210727"/>
            <a:ext cx="5413745" cy="302883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4DE132B-A289-4D6F-8144-319B67627B8D}"/>
              </a:ext>
            </a:extLst>
          </p:cNvPr>
          <p:cNvSpPr/>
          <p:nvPr/>
        </p:nvSpPr>
        <p:spPr>
          <a:xfrm>
            <a:off x="4367808" y="3717032"/>
            <a:ext cx="648072" cy="5760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508966B1-5D75-460B-8BBC-34FF42E0230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964216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6535" y="832644"/>
            <a:ext cx="104868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：删除文件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rm –r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：删除目录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5F9CCB-903A-4470-AAB4-2F5D1790237A}"/>
              </a:ext>
            </a:extLst>
          </p:cNvPr>
          <p:cNvSpPr/>
          <p:nvPr/>
        </p:nvSpPr>
        <p:spPr>
          <a:xfrm>
            <a:off x="623392" y="2644170"/>
            <a:ext cx="10300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rm -rf group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-rm -r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/file/group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33FA1F-48AB-45F1-8ECC-99261D81914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656671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删除文件默认放在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的回收站中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Deletion interval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表示文件在回收站的存放时间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默认时间为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分钟，即立即删除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F85571-0129-44B9-AFB5-B7961EB69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1" b="-1"/>
          <a:stretch/>
        </p:blipFill>
        <p:spPr>
          <a:xfrm>
            <a:off x="695400" y="3665251"/>
            <a:ext cx="9289032" cy="100811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9988471-3011-401E-BF88-A1657B314F99}"/>
              </a:ext>
            </a:extLst>
          </p:cNvPr>
          <p:cNvCxnSpPr/>
          <p:nvPr/>
        </p:nvCxnSpPr>
        <p:spPr>
          <a:xfrm>
            <a:off x="6312024" y="4293096"/>
            <a:ext cx="19442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2C0617B5-7F71-4C2D-BA31-78F1CE5E470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908746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core-default.xml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文件，更改回收站清空时间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打开网址：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http://hadoop.apache.org/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在左侧栏找到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Documentation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，选择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2.6.X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core-default.xml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F676D-369A-49D3-83EA-D8B7068F2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933056"/>
            <a:ext cx="3528392" cy="2246779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908120E-944C-4173-BF7B-0522CDC15E7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224863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563" y="923938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找到回收站清空时间的配置名称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fs.trash.interval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默认清空时间为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，即删除文件后，立即清空回收站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DBD64B-8158-4F5E-847B-CD3D43472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276872"/>
            <a:ext cx="5544616" cy="1224472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8BD2B300-0DBB-43B5-883E-144CEAF10B2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171154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19322"/>
            <a:ext cx="104868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WinSCP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进行连接，打开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core-default.xml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输入以下内容：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清空时间改为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5D93CA-A98A-4FB2-BC54-D9BE8FEDD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92896"/>
            <a:ext cx="5147873" cy="24999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37BD602-44D1-4851-A249-20A6438D16DE}"/>
              </a:ext>
            </a:extLst>
          </p:cNvPr>
          <p:cNvSpPr/>
          <p:nvPr/>
        </p:nvSpPr>
        <p:spPr>
          <a:xfrm>
            <a:off x="839416" y="4344817"/>
            <a:ext cx="2771609" cy="6480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6240A89F-2AA0-4678-B4FF-27751508A89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4172181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8576"/>
            <a:ext cx="104868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（先关闭再启动）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Deletion interval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已成功设置为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文件移动到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中的回收站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/.Trash/Current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0E39CC-AFD1-4488-B643-85EB897907D5}"/>
              </a:ext>
            </a:extLst>
          </p:cNvPr>
          <p:cNvSpPr/>
          <p:nvPr/>
        </p:nvSpPr>
        <p:spPr>
          <a:xfrm>
            <a:off x="659396" y="2564904"/>
            <a:ext cx="11449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-rm -r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etc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48BC8C4-EBEA-4328-BBF4-A813B70BA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2" b="3989"/>
          <a:stretch/>
        </p:blipFill>
        <p:spPr>
          <a:xfrm>
            <a:off x="767408" y="3356992"/>
            <a:ext cx="8712968" cy="738353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B2BF007-5925-476A-AD78-E6C9D111D317}"/>
              </a:ext>
            </a:extLst>
          </p:cNvPr>
          <p:cNvCxnSpPr/>
          <p:nvPr/>
        </p:nvCxnSpPr>
        <p:spPr>
          <a:xfrm>
            <a:off x="5663952" y="3768975"/>
            <a:ext cx="18722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973B8AB-38CE-4872-A512-19D8A9077592}"/>
              </a:ext>
            </a:extLst>
          </p:cNvPr>
          <p:cNvCxnSpPr/>
          <p:nvPr/>
        </p:nvCxnSpPr>
        <p:spPr>
          <a:xfrm>
            <a:off x="767408" y="4057007"/>
            <a:ext cx="70567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3FECD6A2-28E4-4F97-9025-3652BE22B2DF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2845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856357"/>
            <a:ext cx="875618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是负责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数据存储的分布式文件系统：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数据量过大，无法全部存储一个操作系统中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将数据分配到多个操作系统管理的磁盘中进行存储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分布式文件系统可对多台机器上的数据进行管理和维护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245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836712"/>
            <a:ext cx="10486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xpunge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：清空回收站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回收站里的文件被立即删除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D5470C-5D40-4242-BEF6-7990D643CB1A}"/>
              </a:ext>
            </a:extLst>
          </p:cNvPr>
          <p:cNvSpPr/>
          <p:nvPr/>
        </p:nvSpPr>
        <p:spPr>
          <a:xfrm>
            <a:off x="695400" y="2276872"/>
            <a:ext cx="63930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-expunge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9923841D-1BE8-476C-8E9D-8D73555BC2E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171313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908720"/>
            <a:ext cx="104868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mv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：在文件系统中移动文件到目标目录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注意：只能在文件系统中移动文件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846CA4-CA93-4D51-95CD-080FCE74219F}"/>
              </a:ext>
            </a:extLst>
          </p:cNvPr>
          <p:cNvSpPr/>
          <p:nvPr/>
        </p:nvSpPr>
        <p:spPr>
          <a:xfrm>
            <a:off x="767408" y="2706094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-mv 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/file/include /hello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1E788E-6AF0-444B-809C-30EE22C19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90" y="3212976"/>
            <a:ext cx="8846257" cy="2888458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2021082-5CB3-4FAB-9A40-1103FC050C0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214578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23994" y="908720"/>
            <a:ext cx="10486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中复制文件或目录到目标位置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：若目标位置已存在该文件，则复制文件会替换原始文件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：保留文件属性（权限、从属关系等）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D06AAA-0858-4F28-A1A8-DB78094E7CE6}"/>
              </a:ext>
            </a:extLst>
          </p:cNvPr>
          <p:cNvSpPr/>
          <p:nvPr/>
        </p:nvSpPr>
        <p:spPr>
          <a:xfrm>
            <a:off x="807401" y="2221794"/>
            <a:ext cx="97200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A40000"/>
                </a:solidFill>
                <a:latin typeface="Monaco"/>
              </a:rPr>
              <a:t>#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bin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–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cp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F57900"/>
                </a:solidFill>
                <a:latin typeface="Monaco"/>
              </a:rPr>
              <a:t>Usage: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fs [generic options]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cp [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f] [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p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| -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p[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topax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]]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src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...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dst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4177D89-B8B0-4FE9-94F7-E1433386875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1187468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908720"/>
            <a:ext cx="118813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hown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：修改文件的所有者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chown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：修改文件夹的所有者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：修改文件的权限，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代表三个数字，表示意思与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chmod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：修改文件夹的权限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C282780B-75BA-4180-BAA3-4C0F60E58D3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文件操作命令</a:t>
            </a:r>
          </a:p>
        </p:txBody>
      </p:sp>
    </p:spTree>
    <p:extLst>
      <p:ext uri="{BB962C8B-B14F-4D97-AF65-F5344CB8AC3E}">
        <p14:creationId xmlns:p14="http://schemas.microsoft.com/office/powerpoint/2010/main" val="3196346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9787" y="880943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将常用文件放入缓存池中，即放入内存，加快数据处理速度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1FAC10-B097-49EA-80D6-5F0E397A70AB}"/>
              </a:ext>
            </a:extLst>
          </p:cNvPr>
          <p:cNvSpPr/>
          <p:nvPr/>
        </p:nvSpPr>
        <p:spPr>
          <a:xfrm>
            <a:off x="695400" y="1909397"/>
            <a:ext cx="6320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nl-NL" sz="2000" dirty="0">
                <a:solidFill>
                  <a:srgbClr val="000000"/>
                </a:solidFill>
                <a:latin typeface="Monaco"/>
              </a:rPr>
              <a:t>hadoop@namenode hadoop</a:t>
            </a:r>
            <a:r>
              <a:rPr lang="nl-NL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nl-NL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nl-NL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nl-NL" sz="2000" dirty="0">
                <a:solidFill>
                  <a:srgbClr val="000000"/>
                </a:solidFill>
                <a:latin typeface="Monaco"/>
              </a:rPr>
              <a:t>$ bin/hdfs cacheadmin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C8F084-1334-4225-AC8D-ECFDC0ABA5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13"/>
          <a:stretch/>
        </p:blipFill>
        <p:spPr>
          <a:xfrm>
            <a:off x="731542" y="2852936"/>
            <a:ext cx="8100762" cy="16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1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5988" y="869811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listPool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：查看缓存池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86A12D2-E926-4C66-A4EA-5B5CF89FEFAE}"/>
              </a:ext>
            </a:extLst>
          </p:cNvPr>
          <p:cNvSpPr/>
          <p:nvPr/>
        </p:nvSpPr>
        <p:spPr>
          <a:xfrm>
            <a:off x="695400" y="1988840"/>
            <a:ext cx="9694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cacheadmin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listPools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A2D781-5C54-4F2D-BDDB-C786004E9E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"/>
          <a:stretch/>
        </p:blipFill>
        <p:spPr>
          <a:xfrm>
            <a:off x="727467" y="2898842"/>
            <a:ext cx="9184957" cy="697883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AC251F4-98A5-4F3B-8ED0-BD4EFC9D5C1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</p:spTree>
    <p:extLst>
      <p:ext uri="{BB962C8B-B14F-4D97-AF65-F5344CB8AC3E}">
        <p14:creationId xmlns:p14="http://schemas.microsoft.com/office/powerpoint/2010/main" val="306505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836712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addPool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：创建缓存池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不能以用户身份创建缓存池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F74A03-5589-4B74-815C-CC1DA5C0E89C}"/>
              </a:ext>
            </a:extLst>
          </p:cNvPr>
          <p:cNvSpPr/>
          <p:nvPr/>
        </p:nvSpPr>
        <p:spPr>
          <a:xfrm>
            <a:off x="767408" y="2132856"/>
            <a:ext cx="11233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$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cacheadmin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addPool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data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onaco"/>
              </a:rPr>
              <a:t>AccessControlException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: Access denied for user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. Superuser privilege is required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D4B259F1-9EE8-47E8-84AB-08F07409466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</p:spTree>
    <p:extLst>
      <p:ext uri="{BB962C8B-B14F-4D97-AF65-F5344CB8AC3E}">
        <p14:creationId xmlns:p14="http://schemas.microsoft.com/office/powerpoint/2010/main" val="499759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919905"/>
            <a:ext cx="10486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必须以管理员身份创建缓存池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CA16EC-08FF-4A07-B5CB-CBCCF09498DD}"/>
              </a:ext>
            </a:extLst>
          </p:cNvPr>
          <p:cNvSpPr/>
          <p:nvPr/>
        </p:nvSpPr>
        <p:spPr>
          <a:xfrm>
            <a:off x="767408" y="1973124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cacheadmin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addPool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data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Successfully added cache pool data.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F4986B-2948-4E09-BD64-FADF0E84A8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7"/>
          <a:stretch/>
        </p:blipFill>
        <p:spPr>
          <a:xfrm>
            <a:off x="850742" y="3501008"/>
            <a:ext cx="6829434" cy="938597"/>
          </a:xfrm>
          <a:prstGeom prst="rect">
            <a:avLst/>
          </a:prstGeom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E9F403C-A9A9-4A79-AA08-1391EC8C5AC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</p:spTree>
    <p:extLst>
      <p:ext uri="{BB962C8B-B14F-4D97-AF65-F5344CB8AC3E}">
        <p14:creationId xmlns:p14="http://schemas.microsoft.com/office/powerpoint/2010/main" val="22137353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addDirectives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：在缓存池中添加文件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-path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：指定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C32216-6FA0-4323-9FE6-B9961ED87210}"/>
              </a:ext>
            </a:extLst>
          </p:cNvPr>
          <p:cNvSpPr/>
          <p:nvPr/>
        </p:nvSpPr>
        <p:spPr>
          <a:xfrm>
            <a:off x="659396" y="2060848"/>
            <a:ext cx="10873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cacheadmin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addDirective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–path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 -pool data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Added cache directive 1</a:t>
            </a:r>
          </a:p>
          <a:p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A33D1DBB-8459-4A81-B7C3-946B90F57CE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</p:spTree>
    <p:extLst>
      <p:ext uri="{BB962C8B-B14F-4D97-AF65-F5344CB8AC3E}">
        <p14:creationId xmlns:p14="http://schemas.microsoft.com/office/powerpoint/2010/main" val="10128619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8977" y="797510"/>
            <a:ext cx="104868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listDirectives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：查看缓存池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-pool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：指定缓存池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也可用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–path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FF553D-E2A3-483B-845F-2D02DA1BE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077072"/>
            <a:ext cx="8301818" cy="94223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766513-5278-451F-A610-133E09313D18}"/>
              </a:ext>
            </a:extLst>
          </p:cNvPr>
          <p:cNvSpPr/>
          <p:nvPr/>
        </p:nvSpPr>
        <p:spPr>
          <a:xfrm>
            <a:off x="720080" y="3284984"/>
            <a:ext cx="105604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cacheadmin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listDirectives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-pool data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A86F586-3712-4AE5-8636-61E85254573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acheadmin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缓存管理</a:t>
            </a:r>
          </a:p>
        </p:txBody>
      </p:sp>
    </p:spTree>
    <p:extLst>
      <p:ext uri="{BB962C8B-B14F-4D97-AF65-F5344CB8AC3E}">
        <p14:creationId xmlns:p14="http://schemas.microsoft.com/office/powerpoint/2010/main" val="179526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4312D8-9469-40F0-9642-6683B15CC9FC}"/>
              </a:ext>
            </a:extLst>
          </p:cNvPr>
          <p:cNvSpPr txBox="1"/>
          <p:nvPr/>
        </p:nvSpPr>
        <p:spPr>
          <a:xfrm>
            <a:off x="398963" y="836712"/>
            <a:ext cx="1179303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体系结构主要包括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8B7D17-7949-40EB-B7A7-25979C2C5A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t="4851" r="8884" b="4851"/>
          <a:stretch>
            <a:fillRect/>
          </a:stretch>
        </p:blipFill>
        <p:spPr>
          <a:xfrm>
            <a:off x="3215680" y="1988840"/>
            <a:ext cx="469726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2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836712"/>
            <a:ext cx="1048687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不适用于存储大量小文件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归档命令：将小文件合并为一个文件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152B9C-DAB2-4F34-9853-920F56592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636912"/>
            <a:ext cx="6264696" cy="2202869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07B01D-537F-4132-8A1E-35E38D5FF329}"/>
              </a:ext>
            </a:extLst>
          </p:cNvPr>
          <p:cNvCxnSpPr>
            <a:endCxn id="8" idx="3"/>
          </p:cNvCxnSpPr>
          <p:nvPr/>
        </p:nvCxnSpPr>
        <p:spPr>
          <a:xfrm>
            <a:off x="983432" y="3728344"/>
            <a:ext cx="6120680" cy="100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1731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96752"/>
            <a:ext cx="1048687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中创建文件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archi1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hackdata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中的所有文件合并为一个文件，储存在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：归档文件的名称（以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.har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结尾，表归档文件）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：指定需要归档文件的路径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：复制次数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B0B0F77-738D-4871-9924-5C3A2EEFB27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2204094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748330-DF4F-414C-8D06-DE35ECEF4F81}"/>
              </a:ext>
            </a:extLst>
          </p:cNvPr>
          <p:cNvSpPr/>
          <p:nvPr/>
        </p:nvSpPr>
        <p:spPr>
          <a:xfrm>
            <a:off x="407368" y="1064930"/>
            <a:ext cx="11784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8F5902"/>
              </a:solidFill>
              <a:latin typeface="Monaco"/>
            </a:endParaRPr>
          </a:p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hadoop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archive -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archiveName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archi1.har –p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hackdata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/file -r 1 /archi1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FA9384-D983-41AA-8585-DAF20EFA3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6" y="2332257"/>
            <a:ext cx="11392887" cy="2392887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61568E29-5EA3-480B-AAD8-B4257208C22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3950711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79376" y="453424"/>
            <a:ext cx="10486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文件在文件系统层，在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目录下无法查看被压缩文件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archi1.har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文件中，无法直接查看文件内容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11D313-DD64-4CD4-B9CC-EBD4B87BF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708920"/>
            <a:ext cx="11781541" cy="2888230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22119A8-63DD-43F2-9224-41C2CEB501C9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4112592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5915" y="908720"/>
            <a:ext cx="1159328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</a:t>
            </a:r>
            <a:r>
              <a:rPr lang="de-DE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har://scheme-hostname:port/archivepath/fileinarchive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查看归档文件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中不同的文件系统：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HFTP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若没有设置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scheme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，输入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///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A26C9-1FF4-48C7-B1F3-7CBF91578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257386"/>
            <a:ext cx="5631980" cy="33399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40A63B-C103-467F-9BE7-DF8A43F9BCB0}"/>
              </a:ext>
            </a:extLst>
          </p:cNvPr>
          <p:cNvSpPr/>
          <p:nvPr/>
        </p:nvSpPr>
        <p:spPr>
          <a:xfrm>
            <a:off x="695400" y="2204864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-ls har:///archi1/archi1.har</a:t>
            </a:r>
          </a:p>
        </p:txBody>
      </p: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A1577B2C-3F50-4617-B328-A7881C5DD23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37903259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53138" y="848901"/>
            <a:ext cx="11593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一般情况，我们在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core-site.xml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配置文件中，将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设置为默认文件系统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33BA19-8D6F-4FCE-83D5-4D5106AFAE52}"/>
              </a:ext>
            </a:extLst>
          </p:cNvPr>
          <p:cNvSpPr/>
          <p:nvPr/>
        </p:nvSpPr>
        <p:spPr>
          <a:xfrm>
            <a:off x="677622" y="1844824"/>
            <a:ext cx="11161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-ls har://hdfs-namenode:9000/archi1/archi1.har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04ECEB-C49E-4D31-9742-0444995BD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"/>
          <a:stretch/>
        </p:blipFill>
        <p:spPr>
          <a:xfrm>
            <a:off x="767408" y="2571869"/>
            <a:ext cx="9538155" cy="3737451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0AA1BDA-7728-4F17-97C3-A21D0E431AC0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1205848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66664" y="1196752"/>
            <a:ext cx="1159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解压缩文件：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de-DE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 dfs –cp har://scheme-hostname:port/archivepath/fileinarchive &lt;dir&gt;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590A14-4DF9-46C9-816C-09529B840D59}"/>
              </a:ext>
            </a:extLst>
          </p:cNvPr>
          <p:cNvSpPr/>
          <p:nvPr/>
        </p:nvSpPr>
        <p:spPr>
          <a:xfrm>
            <a:off x="618648" y="2483742"/>
            <a:ext cx="11096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F5902"/>
                </a:solidFill>
                <a:latin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root@namenode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hadoop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-</a:t>
            </a:r>
            <a:r>
              <a:rPr lang="en-US" sz="2000" dirty="0">
                <a:solidFill>
                  <a:srgbClr val="0000CF"/>
                </a:solidFill>
                <a:latin typeface="Monaco"/>
              </a:rPr>
              <a:t>2.6.4</a:t>
            </a:r>
            <a:r>
              <a:rPr lang="en-US" sz="2000" dirty="0">
                <a:solidFill>
                  <a:srgbClr val="8F5902"/>
                </a:solidFill>
                <a:latin typeface="Monaco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# bin/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hdfs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dfs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-cp har:///archi1/archi1.har /har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22C9EA-819C-498C-BE07-9D6834B34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140968"/>
            <a:ext cx="5653822" cy="3457434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5B5FA795-970B-47B9-BC20-E4AAFE5DD94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rchive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文件归档命令</a:t>
            </a:r>
          </a:p>
        </p:txBody>
      </p:sp>
    </p:spTree>
    <p:extLst>
      <p:ext uri="{BB962C8B-B14F-4D97-AF65-F5344CB8AC3E}">
        <p14:creationId xmlns:p14="http://schemas.microsoft.com/office/powerpoint/2010/main" val="1442499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9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本节内容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1124744"/>
            <a:ext cx="56166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编程前的注意事项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创建文件目录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读取文件内容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删除文件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205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551384" y="1166842"/>
            <a:ext cx="112332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Eclips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进行项目构建，步骤比较零散，不好操作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是专门的项目构建工具，配置需要明确源码包的位置，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文件和资源文件的位置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：项目管理和构建工具，可以对项目进行快速简单的构建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6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79376" y="1196752"/>
            <a:ext cx="1081898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是整个文件系统的管理节点，主要负责：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维护文件系统的文件目录、文件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目录的元信息和每个文件对应的数据块列表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接受用户的请求操作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D2B34C5-E1F9-4B43-8F56-F8B6728E405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1689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96752"/>
            <a:ext cx="10486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安装和配置：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下载网址：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http://maven.apache.org/download.cgi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本课程选择选择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Maven3.5.4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认识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18C59-2503-4863-8F84-272B3E643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184117"/>
            <a:ext cx="5570703" cy="163082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08993DD-D00F-4547-90B9-6B462AFDCE27}"/>
              </a:ext>
            </a:extLst>
          </p:cNvPr>
          <p:cNvSpPr/>
          <p:nvPr/>
        </p:nvSpPr>
        <p:spPr>
          <a:xfrm>
            <a:off x="6600056" y="433780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bin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：执行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的命令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boot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：类加载器，一般不适用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conf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：配置文件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lib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711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505665" y="1196752"/>
            <a:ext cx="10486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的环境变量：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MAVEN_HOME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”%MAVEN_HOME%\bin”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E5B159-E939-4908-B29E-DFBEA3A76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636912"/>
            <a:ext cx="5400600" cy="13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7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96752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已安装成功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，确保已成功设置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的环境变量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3733E5-F42F-4EF4-839F-398399854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060848"/>
            <a:ext cx="664521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173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IntelliJ IDEA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Maven_home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64E067-9B47-4F16-B1FC-788139DB0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631004"/>
            <a:ext cx="5487183" cy="38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98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IntelliJ IDEA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 setting 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文件目录下的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3E8746-DF1B-4A1C-ACE7-831925FE2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448272"/>
            <a:ext cx="3730263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42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 Project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项目，直接选择“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Next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786F36-9863-45D6-A5F9-F4F7A4B2D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347737"/>
            <a:ext cx="4104456" cy="43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6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中工程和包的创建使用规范写法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54E752-AB62-49DE-899D-00F72A3BA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276872"/>
            <a:ext cx="409815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728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导入第三方库：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需要导入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Hadoop-common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包下载网址：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http://mvnrepository.com/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91348B-F7F7-4C2F-A9A1-C312D7C9A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3068960"/>
            <a:ext cx="3888432" cy="34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12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测试包：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的测试框架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将链接中提供的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配置复制粘贴到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pom.xml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E8833-2EA7-4A92-BD4A-E554E4CB6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408874"/>
            <a:ext cx="5685013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85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导入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Hadoop-common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相同的，将链接中提供的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Maven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配置复制粘贴到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pom.xml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选择版本与安装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的版本一致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C1FB2F-B2C5-4B56-961F-17AD5E7AA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128" y="4843915"/>
            <a:ext cx="5738357" cy="17679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F88158D-6FD8-4AD1-8256-75D4A141F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202931"/>
            <a:ext cx="5776461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9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79835" y="1124744"/>
            <a:ext cx="1090074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存储真实的数据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数据是以数据块为存储单位在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中进行存储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数据块：从文件的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偏移开始，按照固定的大小，对文件进行划分和编号，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划分好的每一个块称为数据块，默认的数据块大小为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128M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划分好数据块后，对每一个数据块进行复制，存储在不同的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D2B34C5-E1F9-4B43-8F56-F8B6728E405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160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pom.xml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746064-0055-4B52-95B6-605339332F1E}"/>
              </a:ext>
            </a:extLst>
          </p:cNvPr>
          <p:cNvSpPr/>
          <p:nvPr/>
        </p:nvSpPr>
        <p:spPr>
          <a:xfrm>
            <a:off x="407368" y="170080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&lt;properties&gt;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junit.version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&gt;4.12&lt;/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junit.version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&gt;2.6.4&lt;/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&lt;/properties&gt;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&lt;dependencies&gt;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&lt;version&gt;${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junit.version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}&lt;/version&gt;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&lt;scope&gt;test&lt;/scope&gt;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&lt;/dependency&gt;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org.apache.hadoop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-common&lt;/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&lt;version&gt;${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}&lt;/version&gt;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&lt;/dependency&gt;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&lt;dependency&gt;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org.apache.hadoop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&lt;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hadoop-hdfs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artifactId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&lt;version&gt;${</a:t>
            </a:r>
            <a:r>
              <a:rPr lang="en-US" sz="1400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}&lt;/version&gt;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&lt;/dependency&gt;</a:t>
            </a:r>
          </a:p>
          <a:p>
            <a:r>
              <a:rPr lang="en-US" sz="1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&lt;/dependencies&gt;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0E319F-5BA5-4924-9B22-918D675912DD}"/>
              </a:ext>
            </a:extLst>
          </p:cNvPr>
          <p:cNvSpPr txBox="1"/>
          <p:nvPr/>
        </p:nvSpPr>
        <p:spPr>
          <a:xfrm>
            <a:off x="6117968" y="1772816"/>
            <a:ext cx="58219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junit.version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4.12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2.6.4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在下方的版本中，改为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junit.version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hadoop.version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scope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，只能在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src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将其删除，可在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中使用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2841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335360" y="1125437"/>
            <a:ext cx="104868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自动下载设置：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setting-maven-importing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中勾选自动下载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3E598CC-D21A-4B1E-9A99-268CBCE9B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361521"/>
            <a:ext cx="7661265" cy="426814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2754AFF-824E-4B1B-9684-1B96B6DE01BF}"/>
              </a:ext>
            </a:extLst>
          </p:cNvPr>
          <p:cNvSpPr/>
          <p:nvPr/>
        </p:nvSpPr>
        <p:spPr>
          <a:xfrm>
            <a:off x="2423592" y="4797152"/>
            <a:ext cx="5688632" cy="50405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6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048687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包开始自动下载：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经常会出现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包下载失败的情况，不存在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DDAF37-F699-43AD-A63B-26F7C42E0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8" y="1917536"/>
            <a:ext cx="3833192" cy="11507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480383-F88A-4941-A098-BAAF04732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365104"/>
            <a:ext cx="5951736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890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Maven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工程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FC1EF8-13D6-4C3B-9BE4-9AA60879DA70}"/>
              </a:ext>
            </a:extLst>
          </p:cNvPr>
          <p:cNvSpPr txBox="1"/>
          <p:nvPr/>
        </p:nvSpPr>
        <p:spPr>
          <a:xfrm>
            <a:off x="407368" y="1125439"/>
            <a:ext cx="11593288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包下载失败解决方案：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先到本地仓库删除对应的目录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setting-maven-repositories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查看本地仓库位置，再重新加载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pom.xml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若因网络问题，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包下载失败，可用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BuildPath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手动添加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8B824C-8F51-42BE-82E6-67A732BBE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383811"/>
            <a:ext cx="9487722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75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编程前的注意事项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5B14C9-70C6-4D9B-8CF6-2A48FAB4750C}"/>
              </a:ext>
            </a:extLst>
          </p:cNvPr>
          <p:cNvSpPr txBox="1"/>
          <p:nvPr/>
        </p:nvSpPr>
        <p:spPr>
          <a:xfrm>
            <a:off x="353852" y="1124744"/>
            <a:ext cx="98090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权限问题：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运行代码会出现权限问题，即用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中的用户无法运行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E8DAE0-BB9A-457E-A107-B1C780E2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924944"/>
            <a:ext cx="7879763" cy="213378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B0CF2A-546F-4D90-A99B-8393BB2B6AC2}"/>
              </a:ext>
            </a:extLst>
          </p:cNvPr>
          <p:cNvCxnSpPr/>
          <p:nvPr/>
        </p:nvCxnSpPr>
        <p:spPr>
          <a:xfrm>
            <a:off x="839416" y="3140968"/>
            <a:ext cx="684076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758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编程前的注意事项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5B14C9-70C6-4D9B-8CF6-2A48FAB4750C}"/>
              </a:ext>
            </a:extLst>
          </p:cNvPr>
          <p:cNvSpPr txBox="1"/>
          <p:nvPr/>
        </p:nvSpPr>
        <p:spPr>
          <a:xfrm>
            <a:off x="353852" y="1124744"/>
            <a:ext cx="8227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用户即可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VM option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中填写：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-DHADOOP_USER_NAME=root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35747D-81D6-4380-9B9E-E75BA2C3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564904"/>
            <a:ext cx="6120680" cy="38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283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编程前的注意事项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5B14C9-70C6-4D9B-8CF6-2A48FAB4750C}"/>
              </a:ext>
            </a:extLst>
          </p:cNvPr>
          <p:cNvSpPr txBox="1"/>
          <p:nvPr/>
        </p:nvSpPr>
        <p:spPr>
          <a:xfrm>
            <a:off x="352267" y="1052736"/>
            <a:ext cx="892225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从节点运行失败：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虽然用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jps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查看从节点进程，并未出现问题，但是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livenodes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FC4254-950D-45AF-9CB5-CDC3B2FAD4EA}"/>
              </a:ext>
            </a:extLst>
          </p:cNvPr>
          <p:cNvSpPr/>
          <p:nvPr/>
        </p:nvSpPr>
        <p:spPr>
          <a:xfrm>
            <a:off x="623392" y="1791400"/>
            <a:ext cx="10729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org.apache.hadoop.ipc.RemoteException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java.io.IOException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): File /home/input/file1.txt._COPYING_ could only be replicated to 0 nodes instead of </a:t>
            </a:r>
            <a:r>
              <a:rPr lang="en-US" sz="16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minReplication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(=1).  There are </a:t>
            </a:r>
            <a:r>
              <a:rPr lang="en-US" altLang="zh-CN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(s) running and no node(s) are excluded in this operation.</a:t>
            </a:r>
          </a:p>
          <a:p>
            <a:endParaRPr 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16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1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8AF457-0FD5-43B0-A6F6-CFF4D6A350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"/>
          <a:stretch/>
        </p:blipFill>
        <p:spPr>
          <a:xfrm>
            <a:off x="839416" y="3645024"/>
            <a:ext cx="6354126" cy="28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21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编程前的注意事项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5B14C9-70C6-4D9B-8CF6-2A48FAB4750C}"/>
              </a:ext>
            </a:extLst>
          </p:cNvPr>
          <p:cNvSpPr txBox="1"/>
          <p:nvPr/>
        </p:nvSpPr>
        <p:spPr>
          <a:xfrm>
            <a:off x="352267" y="1196752"/>
            <a:ext cx="11518346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原因：极大可能是因为多次格式化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使得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 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改变，与从节点不一致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：可将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 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改为与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Namespace 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hd_space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/name/current/VERSION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中查看修改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简单粗暴法：将节点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hd_space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文件目录下的文件全部删除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将节点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文件目录下的文件全部删除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关闭进程，重新格式化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918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创建文件目录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297BC-2C49-4538-BDB7-1B3E020349CE}"/>
              </a:ext>
            </a:extLst>
          </p:cNvPr>
          <p:cNvSpPr txBox="1"/>
          <p:nvPr/>
        </p:nvSpPr>
        <p:spPr>
          <a:xfrm>
            <a:off x="407368" y="1196752"/>
            <a:ext cx="72737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mkdir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在方法上添加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junit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标签，对程序进行测试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Configuration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conf.set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值设为文件系统的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uri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FileSystem.get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文件系统中创建文件目录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newFile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34442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创建文件目录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297BC-2C49-4538-BDB7-1B3E020349CE}"/>
              </a:ext>
            </a:extLst>
          </p:cNvPr>
          <p:cNvSpPr txBox="1"/>
          <p:nvPr/>
        </p:nvSpPr>
        <p:spPr>
          <a:xfrm>
            <a:off x="407368" y="1196752"/>
            <a:ext cx="861094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注意：使用的数据类型和方法均属于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org.apache.hadoop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创建所有方法时，记得将抛出异常，或用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try-catch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7480B1C-A661-467E-884A-847E8E6049A1}"/>
              </a:ext>
            </a:extLst>
          </p:cNvPr>
          <p:cNvSpPr/>
          <p:nvPr/>
        </p:nvSpPr>
        <p:spPr>
          <a:xfrm>
            <a:off x="730584" y="193341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test2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testMkdir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mkdirs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</a:t>
            </a:r>
            <a:r>
              <a:rPr lang="en-US" altLang="zh-CN" dirty="0" err="1">
                <a:solidFill>
                  <a:srgbClr val="4E9A06"/>
                </a:solidFill>
                <a:latin typeface="Monaco"/>
              </a:rPr>
              <a:t>newFile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close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9C75EA-DC8C-4E2A-BFFA-47AA7ABE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137648"/>
            <a:ext cx="4778154" cy="24538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254CE6-F198-48A6-9F38-8CEE49E95226}"/>
              </a:ext>
            </a:extLst>
          </p:cNvPr>
          <p:cNvSpPr/>
          <p:nvPr/>
        </p:nvSpPr>
        <p:spPr>
          <a:xfrm>
            <a:off x="6672064" y="2492896"/>
            <a:ext cx="4104456" cy="2160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407368" y="1196752"/>
            <a:ext cx="1078750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通常，只有一个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进行集群的管理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会同步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出现故障时，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Secondary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会立即代替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D2B34C5-E1F9-4B43-8F56-F8B6728E405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056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创建文件目录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297BC-2C49-4538-BDB7-1B3E020349CE}"/>
              </a:ext>
            </a:extLst>
          </p:cNvPr>
          <p:cNvSpPr txBox="1"/>
          <p:nvPr/>
        </p:nvSpPr>
        <p:spPr>
          <a:xfrm>
            <a:off x="407368" y="1208941"/>
            <a:ext cx="47179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文件系统查看：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根目录下存在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254CE6-F198-48A6-9F38-8CEE49E95226}"/>
              </a:ext>
            </a:extLst>
          </p:cNvPr>
          <p:cNvSpPr/>
          <p:nvPr/>
        </p:nvSpPr>
        <p:spPr>
          <a:xfrm>
            <a:off x="6672064" y="2492896"/>
            <a:ext cx="4104456" cy="2160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41A25D-68E9-4B45-8BAE-7AC16DBD2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2" y="2708920"/>
            <a:ext cx="10585176" cy="34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123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60F84-C2AF-4E71-996E-466450351FA1}"/>
              </a:ext>
            </a:extLst>
          </p:cNvPr>
          <p:cNvSpPr txBox="1"/>
          <p:nvPr/>
        </p:nvSpPr>
        <p:spPr>
          <a:xfrm>
            <a:off x="407368" y="1196752"/>
            <a:ext cx="9027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-put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FileInputStream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以流的方式读入文件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data.txt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creat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创建文件新文件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data.txt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拷贝给文件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自身接口快速拷贝文件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读写文件类似，完成读写后，需要关闭文件系统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8773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上传文件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546ECF-B071-48BF-AFB9-734DB9A24E54}"/>
              </a:ext>
            </a:extLst>
          </p:cNvPr>
          <p:cNvSpPr/>
          <p:nvPr/>
        </p:nvSpPr>
        <p:spPr>
          <a:xfrm>
            <a:off x="983432" y="2100912"/>
            <a:ext cx="107291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test1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testUpload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FileInputStream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in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FileInputStream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"C:/hackdata/data.txt"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FSDataOutputStream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out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newFile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/new"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),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true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IOUtils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copyBytes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in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out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4096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true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  <a:endParaRPr lang="en-US" altLang="zh-CN" i="1" dirty="0">
              <a:solidFill>
                <a:srgbClr val="8F5902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close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E60F84-C2AF-4E71-996E-466450351FA1}"/>
              </a:ext>
            </a:extLst>
          </p:cNvPr>
          <p:cNvSpPr txBox="1"/>
          <p:nvPr/>
        </p:nvSpPr>
        <p:spPr>
          <a:xfrm>
            <a:off x="551384" y="1340768"/>
            <a:ext cx="2069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78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创建文件目录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B297BC-2C49-4538-BDB7-1B3E020349CE}"/>
              </a:ext>
            </a:extLst>
          </p:cNvPr>
          <p:cNvSpPr txBox="1"/>
          <p:nvPr/>
        </p:nvSpPr>
        <p:spPr>
          <a:xfrm>
            <a:off x="407368" y="1208941"/>
            <a:ext cx="85970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文件系统查看：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newFile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文件目录下存在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文件，即为拷贝的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data.txt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254CE6-F198-48A6-9F38-8CEE49E95226}"/>
              </a:ext>
            </a:extLst>
          </p:cNvPr>
          <p:cNvSpPr/>
          <p:nvPr/>
        </p:nvSpPr>
        <p:spPr>
          <a:xfrm>
            <a:off x="6672064" y="2492896"/>
            <a:ext cx="4104456" cy="21602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883FD6-1C54-4182-B610-2B472731BA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" r="3139" b="14048"/>
          <a:stretch/>
        </p:blipFill>
        <p:spPr>
          <a:xfrm>
            <a:off x="335360" y="2520085"/>
            <a:ext cx="115212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74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45D03-314A-4B08-9868-76288A172A65}"/>
              </a:ext>
            </a:extLst>
          </p:cNvPr>
          <p:cNvSpPr txBox="1"/>
          <p:nvPr/>
        </p:nvSpPr>
        <p:spPr>
          <a:xfrm>
            <a:off x="479376" y="1052736"/>
            <a:ext cx="906408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-cat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读取文件类似，定义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FIleInputStream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读入数据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但将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FileInputStream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(path)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fs.open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(path)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为获取的文件系统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声明字节数组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，以字节流方式读入数据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字节数组转化为字符串类型，并进行打印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判断条件为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fis.read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(bytes)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，若为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，即无字节可读取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最后关闭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fis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5547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45D03-314A-4B08-9868-76288A172A65}"/>
              </a:ext>
            </a:extLst>
          </p:cNvPr>
          <p:cNvSpPr txBox="1"/>
          <p:nvPr/>
        </p:nvSpPr>
        <p:spPr>
          <a:xfrm>
            <a:off x="479376" y="1196752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D2DF67-B108-4DCD-988F-D30EA3599476}"/>
              </a:ext>
            </a:extLst>
          </p:cNvPr>
          <p:cNvSpPr/>
          <p:nvPr/>
        </p:nvSpPr>
        <p:spPr>
          <a:xfrm>
            <a:off x="551384" y="1772816"/>
            <a:ext cx="9600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test5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testRead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newFile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/new"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FSDataInputStream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open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bytes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byte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1024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]; </a:t>
            </a:r>
            <a:endParaRPr lang="en-US" i="1" dirty="0">
              <a:solidFill>
                <a:srgbClr val="8F5902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while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read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bytes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))!=-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1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bytes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0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len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close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4781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读取文件内容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45D03-314A-4B08-9868-76288A172A65}"/>
              </a:ext>
            </a:extLst>
          </p:cNvPr>
          <p:cNvSpPr txBox="1"/>
          <p:nvPr/>
        </p:nvSpPr>
        <p:spPr>
          <a:xfrm>
            <a:off x="479376" y="1196752"/>
            <a:ext cx="39084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成功读取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6DD758-89A6-4779-923D-5C1DA82A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852936"/>
            <a:ext cx="7597798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30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94788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–l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第一列中，第一个字符表示文件类型，“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”为目录，“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”为文件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个字符，每三个一组，分别表示属主、属组和用户的权限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界面还包括文件的上次修改时间、文件名和文件大小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84CF4-9016-4622-93EC-40D000312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005064"/>
            <a:ext cx="3985605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39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64336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–l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声明全局变量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df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标签表示在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运行之前运行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Before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方法中，获取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文件系统并输出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AA3120-5942-44E4-A677-3D9FF846BB8F}"/>
              </a:ext>
            </a:extLst>
          </p:cNvPr>
          <p:cNvSpPr/>
          <p:nvPr/>
        </p:nvSpPr>
        <p:spPr>
          <a:xfrm>
            <a:off x="623392" y="2276872"/>
            <a:ext cx="9505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    private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DateFormat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df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SimpleDateFormat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yyyy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-MM-dd 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HH:mm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7B3F9C-8412-47E9-9AF8-315BD01FEFA1}"/>
              </a:ext>
            </a:extLst>
          </p:cNvPr>
          <p:cNvSpPr/>
          <p:nvPr/>
        </p:nvSpPr>
        <p:spPr>
          <a:xfrm>
            <a:off x="839416" y="45091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35CC"/>
                </a:solidFill>
                <a:latin typeface="Monaco"/>
              </a:rPr>
              <a:t>@Before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891726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692253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–l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list.Status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(path)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获取文件类型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foreach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循环，判断文件是否为目录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若为目录，字符串类型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prefix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，否则为“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4F0F95-78AF-4A0E-8324-58E30E660D5C}"/>
              </a:ext>
            </a:extLst>
          </p:cNvPr>
          <p:cNvSpPr/>
          <p:nvPr/>
        </p:nvSpPr>
        <p:spPr>
          <a:xfrm>
            <a:off x="767408" y="39330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FileStatus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listStatus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FileStatus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prefix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"-"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isDirectory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 {</a:t>
            </a:r>
          </a:p>
          <a:p>
            <a:r>
              <a:rPr lang="en-US" dirty="0">
                <a:latin typeface="Monaco"/>
              </a:rPr>
              <a:t>    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prefix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"d"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E8A335-D854-4132-A6DA-9600A5357F11}"/>
              </a:ext>
            </a:extLst>
          </p:cNvPr>
          <p:cNvSpPr txBox="1"/>
          <p:nvPr/>
        </p:nvSpPr>
        <p:spPr>
          <a:xfrm>
            <a:off x="379835" y="1124744"/>
            <a:ext cx="1183368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心跳机制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之间的通信时通过心跳机制来实现的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定期向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发送报告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超过设定时间，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没有接收到某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的报告，认为该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宕机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不会再向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分配资源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D2B34C5-E1F9-4B43-8F56-F8B6728E4055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体系结构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559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335360" y="1052736"/>
            <a:ext cx="117855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–l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getPermission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获取文件的权限信息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getUserAction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获取属主权限；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getGroupAction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获取数组权限；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getOtherAction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获取其他用户权限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SYMBOL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getXXXAction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构造方法中的字符串常量，存放文件的权限，如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99618F-DF83-4364-924D-F190E4E9FEA5}"/>
              </a:ext>
            </a:extLst>
          </p:cNvPr>
          <p:cNvSpPr/>
          <p:nvPr/>
        </p:nvSpPr>
        <p:spPr>
          <a:xfrm>
            <a:off x="695400" y="443672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Monaco"/>
              </a:rPr>
              <a:t>FsPermission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permission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getPermission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String up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permission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getUserAction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fr-FR" dirty="0">
                <a:solidFill>
                  <a:srgbClr val="000000"/>
                </a:solidFill>
                <a:latin typeface="Monaco"/>
              </a:rPr>
              <a:t>String gp </a:t>
            </a:r>
            <a:r>
              <a:rPr lang="fr-FR" dirty="0">
                <a:solidFill>
                  <a:srgbClr val="CE5C00"/>
                </a:solidFill>
                <a:latin typeface="Monaco"/>
              </a:rPr>
              <a:t>= </a:t>
            </a:r>
            <a:r>
              <a:rPr lang="fr-FR" dirty="0">
                <a:solidFill>
                  <a:srgbClr val="000000"/>
                </a:solidFill>
                <a:latin typeface="Monaco"/>
              </a:rPr>
              <a:t>permission</a:t>
            </a:r>
            <a:r>
              <a:rPr lang="fr-FR" dirty="0">
                <a:solidFill>
                  <a:srgbClr val="CE5C00"/>
                </a:solidFill>
                <a:latin typeface="Monaco"/>
              </a:rPr>
              <a:t>.</a:t>
            </a:r>
            <a:r>
              <a:rPr lang="fr-FR" dirty="0">
                <a:solidFill>
                  <a:srgbClr val="C4A000"/>
                </a:solidFill>
                <a:latin typeface="Monaco"/>
              </a:rPr>
              <a:t>getGroupAction</a:t>
            </a:r>
            <a:r>
              <a:rPr lang="fr-FR" dirty="0">
                <a:solidFill>
                  <a:srgbClr val="CE5C00"/>
                </a:solidFill>
                <a:latin typeface="Monaco"/>
              </a:rPr>
              <a:t>().</a:t>
            </a:r>
            <a:r>
              <a:rPr lang="fr-FR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fr-FR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String op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permission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getOtherAction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</a:rPr>
              <a:t>String 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up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gp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op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574995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335360" y="1052736"/>
            <a:ext cx="63148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-ls –l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界面：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get.Replication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获取数据块复制次数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getLen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获取文件的大小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getMdificationTime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获取文件修改时间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getPath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获取文件路径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2CBCD0-61F4-49CD-B90C-ACA17A95A7A1}"/>
              </a:ext>
            </a:extLst>
          </p:cNvPr>
          <p:cNvSpPr/>
          <p:nvPr/>
        </p:nvSpPr>
        <p:spPr>
          <a:xfrm>
            <a:off x="47328" y="4509120"/>
            <a:ext cx="11881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short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getReplication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owner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getOwner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group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getGroup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size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getLen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time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df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format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Date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getModificationTime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()));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filePath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prefix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rep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owner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group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size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time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6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814E8E6-F0A6-4424-9653-7DDD9D458B17}"/>
              </a:ext>
            </a:extLst>
          </p:cNvPr>
          <p:cNvSpPr/>
          <p:nvPr/>
        </p:nvSpPr>
        <p:spPr>
          <a:xfrm>
            <a:off x="551384" y="1700808"/>
            <a:ext cx="117373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test4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fs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Configuration conf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DateFormat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df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SimpleDateFormat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Monaco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-MM-dd </a:t>
            </a:r>
            <a:r>
              <a:rPr lang="en-US" sz="1400" dirty="0" err="1">
                <a:solidFill>
                  <a:srgbClr val="4E9A06"/>
                </a:solidFill>
                <a:latin typeface="Monaco"/>
              </a:rPr>
              <a:t>HH:mm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400" dirty="0">
                <a:solidFill>
                  <a:srgbClr val="CE5C00"/>
                </a:solidFill>
                <a:latin typeface="Monaco"/>
              </a:rPr>
              <a:t>    </a:t>
            </a:r>
            <a:r>
              <a:rPr lang="en-US" sz="1400" dirty="0">
                <a:solidFill>
                  <a:srgbClr val="5C35CC"/>
                </a:solidFill>
                <a:latin typeface="Monaco"/>
              </a:rPr>
              <a:t>@Before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testSet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Exception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conf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sz="1400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sz="1400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fs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fs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testList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Exception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FileStatus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listStatus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"/"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for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FileStatus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f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fStatus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prefix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"-"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isDirectory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()) {</a:t>
            </a:r>
          </a:p>
          <a:p>
            <a:r>
              <a:rPr lang="en-US" sz="1400" dirty="0">
                <a:latin typeface="Monaco"/>
              </a:rPr>
              <a:t>    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prefix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"d"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sz="1400" dirty="0">
              <a:solidFill>
                <a:srgbClr val="CE5C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9298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全部代码实现：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62D843-DD6B-4B58-BB67-1DCE71B70A23}"/>
              </a:ext>
            </a:extLst>
          </p:cNvPr>
          <p:cNvSpPr/>
          <p:nvPr/>
        </p:nvSpPr>
        <p:spPr>
          <a:xfrm>
            <a:off x="479376" y="1700808"/>
            <a:ext cx="920450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FsPermission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permission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getPermission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up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permission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getUserAction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sz="1400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fr-FR" sz="1400" dirty="0">
                <a:latin typeface="Monaco"/>
              </a:rPr>
              <a:t>            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String gp </a:t>
            </a:r>
            <a:r>
              <a:rPr lang="fr-FR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fr-FR" sz="1400" dirty="0">
                <a:solidFill>
                  <a:srgbClr val="000000"/>
                </a:solidFill>
                <a:latin typeface="Monaco"/>
              </a:rPr>
              <a:t>permission</a:t>
            </a:r>
            <a:r>
              <a:rPr lang="fr-FR" sz="1400" dirty="0">
                <a:solidFill>
                  <a:srgbClr val="CE5C00"/>
                </a:solidFill>
                <a:latin typeface="Monaco"/>
              </a:rPr>
              <a:t>.</a:t>
            </a:r>
            <a:r>
              <a:rPr lang="fr-FR" sz="1400" dirty="0">
                <a:solidFill>
                  <a:srgbClr val="C4A000"/>
                </a:solidFill>
                <a:latin typeface="Monaco"/>
              </a:rPr>
              <a:t>getGroupAction</a:t>
            </a:r>
            <a:r>
              <a:rPr lang="fr-FR" sz="1400" dirty="0">
                <a:solidFill>
                  <a:srgbClr val="CE5C00"/>
                </a:solidFill>
                <a:latin typeface="Monaco"/>
              </a:rPr>
              <a:t>().</a:t>
            </a:r>
            <a:r>
              <a:rPr lang="fr-FR" sz="1400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fr-FR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op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permission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getOtherAction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sz="1400" dirty="0">
                <a:solidFill>
                  <a:srgbClr val="C4A000"/>
                </a:solidFill>
                <a:latin typeface="Monaco"/>
              </a:rPr>
              <a:t>SYMBOL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up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gp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op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short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rep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getReplication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owner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getOwner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group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getGroup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long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size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getLen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time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df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format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Date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getModificationTime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()));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filePath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getPath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toString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System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out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println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prefix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rep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owner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group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altLang="zh-CN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size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"\t"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time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>
                <a:solidFill>
                  <a:srgbClr val="4E9A06"/>
                </a:solidFill>
                <a:latin typeface="Monaco"/>
              </a:rPr>
              <a:t>"  "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+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filePath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5C35CC"/>
                </a:solidFill>
                <a:latin typeface="Monaco"/>
              </a:rPr>
              <a:t>@After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testClean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if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fs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!= </a:t>
            </a:r>
            <a:r>
              <a:rPr lang="en-US" sz="1400" dirty="0">
                <a:solidFill>
                  <a:srgbClr val="204A87"/>
                </a:solidFill>
                <a:latin typeface="Monaco"/>
              </a:rPr>
              <a:t>null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) {</a:t>
            </a:r>
          </a:p>
          <a:p>
            <a:r>
              <a:rPr lang="en-US" sz="1400" dirty="0">
                <a:latin typeface="Monac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sz="1400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sz="1400" dirty="0" err="1">
                <a:solidFill>
                  <a:srgbClr val="C4A000"/>
                </a:solidFill>
                <a:latin typeface="Monaco"/>
              </a:rPr>
              <a:t>close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sz="1400" dirty="0">
                <a:latin typeface="Monaco"/>
              </a:rPr>
              <a:t>    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sz="1400" dirty="0">
                <a:latin typeface="Monaco"/>
              </a:rPr>
              <a:t>    </a:t>
            </a:r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r>
              <a:rPr lang="en-US" sz="1400" dirty="0">
                <a:solidFill>
                  <a:srgbClr val="CE5C00"/>
                </a:solidFill>
                <a:latin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21326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列出文件内容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03977E-8DDB-4907-B73A-634D14DBF93E}"/>
              </a:ext>
            </a:extLst>
          </p:cNvPr>
          <p:cNvSpPr txBox="1"/>
          <p:nvPr/>
        </p:nvSpPr>
        <p:spPr>
          <a:xfrm>
            <a:off x="479376" y="1052736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运行结果：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EDCFD8-95A5-45B3-9FE1-A6CCD3A8AD28}"/>
              </a:ext>
            </a:extLst>
          </p:cNvPr>
          <p:cNvSpPr/>
          <p:nvPr/>
        </p:nvSpPr>
        <p:spPr>
          <a:xfrm>
            <a:off x="479376" y="1883733"/>
            <a:ext cx="1188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DFS[</a:t>
            </a:r>
            <a:r>
              <a:rPr lang="en-US" dirty="0" err="1"/>
              <a:t>DFSClient</a:t>
            </a:r>
            <a:r>
              <a:rPr lang="en-US" dirty="0"/>
              <a:t>[</a:t>
            </a:r>
            <a:r>
              <a:rPr lang="en-US" dirty="0" err="1"/>
              <a:t>clientName</a:t>
            </a:r>
            <a:r>
              <a:rPr lang="en-US" dirty="0"/>
              <a:t>=DFSClient_NONMAPREDUCE_-1429049598_1, </a:t>
            </a:r>
            <a:r>
              <a:rPr lang="en-US" dirty="0" err="1"/>
              <a:t>ugi</a:t>
            </a:r>
            <a:r>
              <a:rPr lang="en-US" dirty="0"/>
              <a:t>=root (</a:t>
            </a:r>
            <a:r>
              <a:rPr lang="en-US" dirty="0" err="1"/>
              <a:t>auth:SIMPLE</a:t>
            </a:r>
            <a:r>
              <a:rPr lang="en-US" dirty="0"/>
              <a:t>)]]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	                  3  root  supergroup	0	2018-08-15 01:52  hdfs://192.168.137.130:9000/file2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	0  root  supergroup	0	2018-08-15 14:23  hdfs://192.168.137.130:9000/hello</a:t>
            </a:r>
          </a:p>
          <a:p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	0  root  supergroup	0	2018-08-15 10:37  hdfs://192.168.137.130:9000/newFile</a:t>
            </a:r>
          </a:p>
        </p:txBody>
      </p:sp>
    </p:spTree>
    <p:extLst>
      <p:ext uri="{BB962C8B-B14F-4D97-AF65-F5344CB8AC3E}">
        <p14:creationId xmlns:p14="http://schemas.microsoft.com/office/powerpoint/2010/main" val="913075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删除文件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B89FA-DFEF-44DD-A853-CCC83866E316}"/>
              </a:ext>
            </a:extLst>
          </p:cNvPr>
          <p:cNvSpPr txBox="1"/>
          <p:nvPr/>
        </p:nvSpPr>
        <p:spPr>
          <a:xfrm>
            <a:off x="407368" y="1268760"/>
            <a:ext cx="72827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rm -r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delete(path, recursive)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表示递归删除，即删除文件目录下的所有文件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最后，关闭文件系统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1204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BCF6EA7A-CBC8-478F-85DB-22A474878D9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删除文件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23CBC3-3C75-46AB-A3B1-44FF3308B274}"/>
              </a:ext>
            </a:extLst>
          </p:cNvPr>
          <p:cNvSpPr/>
          <p:nvPr/>
        </p:nvSpPr>
        <p:spPr>
          <a:xfrm>
            <a:off x="551384" y="19458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public class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test3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5C35CC"/>
                </a:solidFill>
                <a:latin typeface="Monaco"/>
              </a:rPr>
              <a:t>@Test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testdelete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throws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IOException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{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 conf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Configuration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"fs.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defaultFS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,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hdfs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://192.168.137.130:9000"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fs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FileSystem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get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conf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new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Path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"/</a:t>
            </a:r>
            <a:r>
              <a:rPr lang="en-US" dirty="0" err="1">
                <a:solidFill>
                  <a:srgbClr val="4E9A06"/>
                </a:solidFill>
                <a:latin typeface="Monaco"/>
              </a:rPr>
              <a:t>newFile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/new"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),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true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);</a:t>
            </a:r>
          </a:p>
          <a:p>
            <a:r>
              <a:rPr lang="en-US" dirty="0">
                <a:latin typeface="Monac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fs</a:t>
            </a:r>
            <a:r>
              <a:rPr lang="en-US" dirty="0" err="1">
                <a:solidFill>
                  <a:srgbClr val="CE5C00"/>
                </a:solidFill>
                <a:latin typeface="Monaco"/>
              </a:rPr>
              <a:t>.</a:t>
            </a:r>
            <a:r>
              <a:rPr lang="en-US" dirty="0" err="1">
                <a:solidFill>
                  <a:srgbClr val="C4A000"/>
                </a:solidFill>
                <a:latin typeface="Monaco"/>
              </a:rPr>
              <a:t>close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();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  <a:p>
            <a:endParaRPr lang="en-US" dirty="0">
              <a:latin typeface="Monaco"/>
            </a:endParaRPr>
          </a:p>
          <a:p>
            <a:r>
              <a:rPr lang="en-US" dirty="0">
                <a:solidFill>
                  <a:srgbClr val="CE5C00"/>
                </a:solidFill>
                <a:latin typeface="Monaco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C735B1-6FE4-4F8D-86D6-F42428819452}"/>
              </a:ext>
            </a:extLst>
          </p:cNvPr>
          <p:cNvSpPr txBox="1"/>
          <p:nvPr/>
        </p:nvSpPr>
        <p:spPr>
          <a:xfrm>
            <a:off x="479376" y="1229851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代码实现：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33401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6672" y="98072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965A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扫描二维码发现更多</a:t>
            </a:r>
          </a:p>
        </p:txBody>
      </p:sp>
      <p:sp>
        <p:nvSpPr>
          <p:cNvPr id="7" name="矩形 6"/>
          <p:cNvSpPr/>
          <p:nvPr/>
        </p:nvSpPr>
        <p:spPr>
          <a:xfrm>
            <a:off x="3222092" y="486916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数据酷客公众号</a:t>
            </a:r>
          </a:p>
        </p:txBody>
      </p:sp>
      <p:sp>
        <p:nvSpPr>
          <p:cNvPr id="8" name="矩形 7"/>
          <p:cNvSpPr/>
          <p:nvPr/>
        </p:nvSpPr>
        <p:spPr>
          <a:xfrm>
            <a:off x="7523552" y="486916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数据酷客官网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10" y="1988840"/>
            <a:ext cx="2880320" cy="2880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20738"/>
            <a:ext cx="2952328" cy="2952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11170</TotalTime>
  <Words>4945</Words>
  <Application>Microsoft Office PowerPoint</Application>
  <PresentationFormat>宽屏</PresentationFormat>
  <Paragraphs>1199</Paragraphs>
  <Slides>97</Slides>
  <Notes>75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等线</vt:lpstr>
      <vt:lpstr>微软雅黑</vt:lpstr>
      <vt:lpstr>微软雅黑</vt:lpstr>
      <vt:lpstr>Microsoft YaHei Light</vt:lpstr>
      <vt:lpstr>Monaco</vt:lpstr>
      <vt:lpstr>SimSun</vt:lpstr>
      <vt:lpstr>SimSun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office2016mac01504</cp:lastModifiedBy>
  <cp:revision>1070</cp:revision>
  <dcterms:created xsi:type="dcterms:W3CDTF">2015-06-09T12:52:00Z</dcterms:created>
  <dcterms:modified xsi:type="dcterms:W3CDTF">2018-09-08T09:00:23Z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