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534" r:id="rId2"/>
    <p:sldId id="704" r:id="rId3"/>
    <p:sldId id="703" r:id="rId4"/>
    <p:sldId id="769" r:id="rId5"/>
    <p:sldId id="980" r:id="rId6"/>
    <p:sldId id="967" r:id="rId7"/>
    <p:sldId id="978" r:id="rId8"/>
    <p:sldId id="979" r:id="rId9"/>
    <p:sldId id="984" r:id="rId10"/>
    <p:sldId id="985" r:id="rId11"/>
    <p:sldId id="970" r:id="rId12"/>
    <p:sldId id="981" r:id="rId13"/>
    <p:sldId id="982" r:id="rId14"/>
    <p:sldId id="986" r:id="rId15"/>
    <p:sldId id="983" r:id="rId16"/>
    <p:sldId id="987" r:id="rId17"/>
    <p:sldId id="706" r:id="rId18"/>
    <p:sldId id="846" r:id="rId19"/>
    <p:sldId id="853" r:id="rId20"/>
    <p:sldId id="856" r:id="rId21"/>
    <p:sldId id="854" r:id="rId22"/>
    <p:sldId id="857" r:id="rId23"/>
    <p:sldId id="855" r:id="rId24"/>
    <p:sldId id="859" r:id="rId25"/>
    <p:sldId id="860" r:id="rId26"/>
    <p:sldId id="861" r:id="rId27"/>
    <p:sldId id="863" r:id="rId28"/>
    <p:sldId id="864" r:id="rId29"/>
    <p:sldId id="898" r:id="rId30"/>
    <p:sldId id="865" r:id="rId31"/>
    <p:sldId id="847" r:id="rId32"/>
    <p:sldId id="848" r:id="rId33"/>
    <p:sldId id="994" r:id="rId34"/>
    <p:sldId id="899" r:id="rId35"/>
    <p:sldId id="910" r:id="rId36"/>
    <p:sldId id="911" r:id="rId37"/>
    <p:sldId id="912" r:id="rId38"/>
    <p:sldId id="913" r:id="rId39"/>
    <p:sldId id="901" r:id="rId40"/>
    <p:sldId id="914" r:id="rId41"/>
    <p:sldId id="915" r:id="rId42"/>
    <p:sldId id="916" r:id="rId43"/>
    <p:sldId id="917" r:id="rId44"/>
    <p:sldId id="900" r:id="rId45"/>
    <p:sldId id="902" r:id="rId46"/>
    <p:sldId id="903" r:id="rId47"/>
    <p:sldId id="905" r:id="rId48"/>
    <p:sldId id="904" r:id="rId49"/>
    <p:sldId id="908" r:id="rId50"/>
    <p:sldId id="907" r:id="rId51"/>
    <p:sldId id="918" r:id="rId52"/>
    <p:sldId id="919" r:id="rId53"/>
    <p:sldId id="909" r:id="rId54"/>
    <p:sldId id="852" r:id="rId55"/>
    <p:sldId id="851" r:id="rId56"/>
    <p:sldId id="866" r:id="rId57"/>
    <p:sldId id="988" r:id="rId58"/>
    <p:sldId id="991" r:id="rId59"/>
    <p:sldId id="989" r:id="rId60"/>
    <p:sldId id="993" r:id="rId61"/>
    <p:sldId id="992" r:id="rId62"/>
    <p:sldId id="867" r:id="rId63"/>
    <p:sldId id="868" r:id="rId64"/>
    <p:sldId id="995" r:id="rId65"/>
    <p:sldId id="870" r:id="rId66"/>
    <p:sldId id="877" r:id="rId67"/>
    <p:sldId id="871" r:id="rId68"/>
    <p:sldId id="872" r:id="rId69"/>
    <p:sldId id="878" r:id="rId70"/>
    <p:sldId id="873" r:id="rId71"/>
    <p:sldId id="879" r:id="rId72"/>
    <p:sldId id="880" r:id="rId73"/>
    <p:sldId id="881" r:id="rId74"/>
    <p:sldId id="882" r:id="rId75"/>
    <p:sldId id="874" r:id="rId76"/>
    <p:sldId id="884" r:id="rId77"/>
    <p:sldId id="875" r:id="rId78"/>
    <p:sldId id="885" r:id="rId79"/>
    <p:sldId id="886" r:id="rId80"/>
    <p:sldId id="876" r:id="rId81"/>
    <p:sldId id="888" r:id="rId82"/>
    <p:sldId id="889" r:id="rId83"/>
    <p:sldId id="890" r:id="rId84"/>
    <p:sldId id="887" r:id="rId85"/>
    <p:sldId id="892" r:id="rId86"/>
    <p:sldId id="891" r:id="rId87"/>
    <p:sldId id="869" r:id="rId88"/>
    <p:sldId id="893" r:id="rId89"/>
    <p:sldId id="894" r:id="rId90"/>
    <p:sldId id="895" r:id="rId91"/>
    <p:sldId id="896" r:id="rId92"/>
    <p:sldId id="897" r:id="rId93"/>
    <p:sldId id="535" r:id="rId9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B00B2A-D4D9-459A-A7DD-96E300579632}">
          <p14:sldIdLst>
            <p14:sldId id="534"/>
            <p14:sldId id="704"/>
          </p14:sldIdLst>
        </p14:section>
        <p14:section name="简介" id="{E1DADE62-B5FF-490B-BD57-108414DBDAC4}">
          <p14:sldIdLst>
            <p14:sldId id="703"/>
            <p14:sldId id="769"/>
            <p14:sldId id="980"/>
            <p14:sldId id="967"/>
            <p14:sldId id="978"/>
            <p14:sldId id="979"/>
            <p14:sldId id="984"/>
            <p14:sldId id="985"/>
            <p14:sldId id="970"/>
            <p14:sldId id="981"/>
            <p14:sldId id="982"/>
            <p14:sldId id="986"/>
            <p14:sldId id="983"/>
            <p14:sldId id="987"/>
          </p14:sldIdLst>
        </p14:section>
        <p14:section name="搭建" id="{3334A401-92E4-4D71-A2EC-AECB600EFDC3}">
          <p14:sldIdLst>
            <p14:sldId id="706"/>
            <p14:sldId id="846"/>
            <p14:sldId id="853"/>
            <p14:sldId id="856"/>
            <p14:sldId id="854"/>
            <p14:sldId id="857"/>
            <p14:sldId id="855"/>
            <p14:sldId id="859"/>
            <p14:sldId id="860"/>
            <p14:sldId id="861"/>
            <p14:sldId id="863"/>
            <p14:sldId id="864"/>
            <p14:sldId id="898"/>
            <p14:sldId id="865"/>
          </p14:sldIdLst>
        </p14:section>
        <p14:section name="shell命令" id="{4A1C3128-F203-4FED-9B5D-E371D7411E4A}">
          <p14:sldIdLst>
            <p14:sldId id="847"/>
            <p14:sldId id="848"/>
            <p14:sldId id="994"/>
            <p14:sldId id="899"/>
            <p14:sldId id="910"/>
            <p14:sldId id="911"/>
            <p14:sldId id="912"/>
            <p14:sldId id="913"/>
            <p14:sldId id="901"/>
            <p14:sldId id="914"/>
            <p14:sldId id="915"/>
            <p14:sldId id="916"/>
            <p14:sldId id="917"/>
            <p14:sldId id="900"/>
            <p14:sldId id="902"/>
            <p14:sldId id="903"/>
            <p14:sldId id="905"/>
            <p14:sldId id="904"/>
            <p14:sldId id="908"/>
            <p14:sldId id="907"/>
            <p14:sldId id="918"/>
            <p14:sldId id="919"/>
            <p14:sldId id="909"/>
          </p14:sldIdLst>
        </p14:section>
        <p14:section name="hadoop HA" id="{25A7721C-14AE-4CDC-A3C5-463F6F792721}">
          <p14:sldIdLst>
            <p14:sldId id="852"/>
            <p14:sldId id="851"/>
            <p14:sldId id="866"/>
            <p14:sldId id="988"/>
            <p14:sldId id="991"/>
            <p14:sldId id="989"/>
            <p14:sldId id="993"/>
            <p14:sldId id="992"/>
            <p14:sldId id="867"/>
            <p14:sldId id="868"/>
            <p14:sldId id="995"/>
            <p14:sldId id="870"/>
            <p14:sldId id="877"/>
            <p14:sldId id="871"/>
            <p14:sldId id="872"/>
            <p14:sldId id="878"/>
            <p14:sldId id="873"/>
            <p14:sldId id="879"/>
            <p14:sldId id="880"/>
            <p14:sldId id="881"/>
            <p14:sldId id="882"/>
            <p14:sldId id="874"/>
            <p14:sldId id="884"/>
            <p14:sldId id="875"/>
            <p14:sldId id="885"/>
            <p14:sldId id="886"/>
            <p14:sldId id="876"/>
            <p14:sldId id="888"/>
            <p14:sldId id="889"/>
            <p14:sldId id="890"/>
            <p14:sldId id="887"/>
            <p14:sldId id="892"/>
            <p14:sldId id="891"/>
            <p14:sldId id="869"/>
            <p14:sldId id="893"/>
            <p14:sldId id="894"/>
            <p14:sldId id="895"/>
            <p14:sldId id="896"/>
            <p14:sldId id="897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>
          <p15:clr>
            <a:srgbClr val="A4A3A4"/>
          </p15:clr>
        </p15:guide>
        <p15:guide id="3" orient="horz" pos="3857">
          <p15:clr>
            <a:srgbClr val="A4A3A4"/>
          </p15:clr>
        </p15:guide>
        <p15:guide id="4" pos="24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2016mac01504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FAFBFD"/>
    <a:srgbClr val="3BBC5D"/>
    <a:srgbClr val="4B9EE9"/>
    <a:srgbClr val="942124"/>
    <a:srgbClr val="1D3F4F"/>
    <a:srgbClr val="C55A11"/>
    <a:srgbClr val="52CC83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11" autoAdjust="0"/>
    <p:restoredTop sz="86802" autoAdjust="0"/>
  </p:normalViewPr>
  <p:slideViewPr>
    <p:cSldViewPr>
      <p:cViewPr varScale="1">
        <p:scale>
          <a:sx n="66" d="100"/>
          <a:sy n="66" d="100"/>
        </p:scale>
        <p:origin x="403" y="58"/>
      </p:cViewPr>
      <p:guideLst>
        <p:guide orient="horz" pos="3494"/>
        <p:guide pos="3749"/>
        <p:guide orient="horz" pos="3857"/>
        <p:guide pos="2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5632" y="1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4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67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Zookeeper</a:t>
            </a:r>
            <a:r>
              <a:rPr kumimoji="1" lang="zh-CN" altLang="en-US" dirty="0"/>
              <a:t>集群也会有</a:t>
            </a:r>
            <a:r>
              <a:rPr kumimoji="1" lang="en-US" altLang="zh-CN" dirty="0"/>
              <a:t>observer</a:t>
            </a:r>
            <a:r>
              <a:rPr kumimoji="1" lang="zh-CN" altLang="en-US" dirty="0"/>
              <a:t>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不参与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zookeeper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的投票活动，只是同步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的状态，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的目的是为了扩展系统，提高读取速度，就是帮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分担压力的，工作原理主要讲解投票机制（选主）和同步流程，所以这里还是主要以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为主，进行讲解。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433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128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这里全新集群指的是，这个集群还没有运行，没有存储的数据；所以非全新集群指的是这个集群已经有存储的数据了，已经执行过客户端发送的请求</a:t>
            </a:r>
            <a:endParaRPr kumimoji="1" lang="en-US" altLang="zh-CN" dirty="0"/>
          </a:p>
          <a:p>
            <a:r>
              <a:rPr kumimoji="1" lang="zh-CN" altLang="en-US" dirty="0"/>
              <a:t>就是因为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的超过半数投票机制，所以一般搭建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选用奇数台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74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之前在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设计目的讲过，事件编号是全局排序的，而且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达到的是最终一致性，所以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更新有一定的延迟，有的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已经更新了，有的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还没有更新，这时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宕机，需要重新选举，要先选择更新最快，即事件编号最大的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为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38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Leader</a:t>
            </a:r>
            <a:r>
              <a:rPr kumimoji="1" lang="zh-CN" altLang="en-US" dirty="0"/>
              <a:t>也有可能会接收到客户端的请求，产生事件编号。但也可以在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中进行设置</a:t>
            </a:r>
            <a:r>
              <a:rPr kumimoji="1" lang="en-US" altLang="zh-CN" dirty="0"/>
              <a:t>:leader</a:t>
            </a:r>
            <a:r>
              <a:rPr kumimoji="1" lang="zh-CN" altLang="en-US" dirty="0"/>
              <a:t>不允许接受客户端的请求，这样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的任务就只负责协调更新同步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1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61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5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Zookeeper</a:t>
            </a:r>
            <a:r>
              <a:rPr kumimoji="1" lang="zh-CN" altLang="en-US" dirty="0"/>
              <a:t>的安装配置很简单，只需要几步，就可以完成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7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1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73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5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一般修改</a:t>
            </a:r>
            <a:r>
              <a:rPr kumimoji="1" lang="en-US" altLang="zh-CN" dirty="0" err="1"/>
              <a:t>dataDir</a:t>
            </a:r>
            <a:r>
              <a:rPr kumimoji="1" lang="zh-CN" altLang="en-US" dirty="0"/>
              <a:t>就可以，其它配置可使用默认值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734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一般</a:t>
            </a:r>
            <a:r>
              <a:rPr kumimoji="1" lang="en-US" altLang="zh-CN" dirty="0"/>
              <a:t>B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</a:t>
            </a:r>
            <a:r>
              <a:rPr kumimoji="1" lang="zh-CN" altLang="en-US" dirty="0"/>
              <a:t>都为</a:t>
            </a:r>
            <a:r>
              <a:rPr kumimoji="1" lang="en-US" altLang="zh-CN" dirty="0"/>
              <a:t>2888</a:t>
            </a:r>
            <a:r>
              <a:rPr kumimoji="1" lang="zh-CN" altLang="en-US" dirty="0"/>
              <a:t>：</a:t>
            </a:r>
            <a:r>
              <a:rPr kumimoji="1" lang="en-US" altLang="zh-CN" dirty="0"/>
              <a:t>3888</a:t>
            </a:r>
            <a:r>
              <a:rPr kumimoji="1" lang="zh-CN" altLang="en-US" dirty="0"/>
              <a:t>，尽量不要修改，避免端口冲突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914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可以说明一下为什么要配置</a:t>
            </a:r>
            <a:r>
              <a:rPr kumimoji="1" lang="en-US" altLang="zh-CN" dirty="0" err="1"/>
              <a:t>myid</a:t>
            </a:r>
            <a:r>
              <a:rPr kumimoji="1" lang="zh-CN" altLang="en-US" dirty="0"/>
              <a:t>：因为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启动时会读取</a:t>
            </a:r>
            <a:r>
              <a:rPr kumimoji="1" lang="en-US" altLang="zh-CN" dirty="0" err="1"/>
              <a:t>myid</a:t>
            </a:r>
            <a:r>
              <a:rPr kumimoji="1" lang="zh-CN" altLang="en-US" dirty="0"/>
              <a:t>文件，拿到</a:t>
            </a:r>
            <a:r>
              <a:rPr kumimoji="1" lang="en-US" altLang="zh-CN" dirty="0" err="1"/>
              <a:t>serverid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zoo.cfg</a:t>
            </a:r>
            <a:r>
              <a:rPr kumimoji="1" lang="zh-CN" altLang="en-US" dirty="0"/>
              <a:t>里面的配置信息比较，从而判断是哪个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myid</a:t>
            </a:r>
            <a:r>
              <a:rPr kumimoji="1" lang="zh-CN" altLang="en-US" dirty="0"/>
              <a:t>文件中的内容为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的一个标识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特别注意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的前后不能有空格，否则启动会出现错误！！！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18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到此为止，</a:t>
            </a:r>
            <a:r>
              <a:rPr kumimoji="1" lang="en-US" altLang="zh-CN" dirty="0" err="1"/>
              <a:t>ZooKeeper</a:t>
            </a:r>
            <a:r>
              <a:rPr kumimoji="1" lang="zh-CN" altLang="en-US" dirty="0"/>
              <a:t>就全部配置完成啦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7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9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1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可以看到，现在</a:t>
            </a:r>
            <a:r>
              <a:rPr kumimoji="1" lang="en-US" altLang="zh-CN" dirty="0"/>
              <a:t>datanode1</a:t>
            </a:r>
            <a:r>
              <a:rPr kumimoji="1" lang="zh-CN" altLang="en-US" dirty="0"/>
              <a:t>是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datanode2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follower</a:t>
            </a:r>
            <a:r>
              <a:rPr kumimoji="1" lang="zh-CN" altLang="en-US" dirty="0"/>
              <a:t>，符合上一节中所讲到的选举机制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69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18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Zookeeper</a:t>
            </a:r>
            <a:r>
              <a:rPr kumimoji="1" lang="zh-CN" altLang="en-US" dirty="0"/>
              <a:t>也可看成一个文件系统，所以进入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的客户端，可对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文件系统中的文件</a:t>
            </a:r>
            <a:r>
              <a:rPr kumimoji="1" lang="en-US" altLang="zh-CN" dirty="0"/>
              <a:t>(</a:t>
            </a:r>
            <a:r>
              <a:rPr kumimoji="1" lang="zh-CN" altLang="en-US" dirty="0"/>
              <a:t>节点</a:t>
            </a:r>
            <a:r>
              <a:rPr kumimoji="1" lang="en-US" altLang="zh-CN" dirty="0"/>
              <a:t>)</a:t>
            </a:r>
            <a:r>
              <a:rPr kumimoji="1" lang="zh-CN" altLang="en-US" dirty="0"/>
              <a:t>进行操作</a:t>
            </a:r>
          </a:p>
          <a:p>
            <a:r>
              <a:rPr kumimoji="1" lang="zh-CN" altLang="en-US" dirty="0"/>
              <a:t>可以大概说一下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各个</a:t>
            </a:r>
            <a:r>
              <a:rPr kumimoji="1" lang="en-US" altLang="zh-CN" dirty="0"/>
              <a:t>shell</a:t>
            </a:r>
            <a:r>
              <a:rPr kumimoji="1" lang="zh-CN" altLang="en-US" dirty="0"/>
              <a:t>命令是什么意思，主要讲解</a:t>
            </a:r>
            <a:r>
              <a:rPr kumimoji="1" lang="en-US" altLang="zh-CN" dirty="0"/>
              <a:t>stat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set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rmr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get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quit </a:t>
            </a:r>
            <a:r>
              <a:rPr kumimoji="1" lang="zh-CN" altLang="en-US" dirty="0"/>
              <a:t>命令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1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37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ZooKeeper</a:t>
            </a:r>
            <a:r>
              <a:rPr kumimoji="1" lang="zh-CN" altLang="en-US" dirty="0"/>
              <a:t>中创建节点，默认创建的是持久节点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2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1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79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751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从这两个例子可以看到两个节点的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是一样的，有编号节点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在无编号节点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之后创建，注意这个编号不是根据创建节点的顺序来编号的，而是根据所有事件的执行来编号的，所以体现的所有事件的执行顺序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96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595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第一张图，修改节点的事件和创建事件一致，是因为此时节点刚被创建，还未发生修改，所以事件的修改和创建编号也是一致的</a:t>
            </a:r>
            <a:endParaRPr kumimoji="1" lang="en-US" altLang="zh-CN" dirty="0"/>
          </a:p>
          <a:p>
            <a:r>
              <a:rPr kumimoji="1" lang="zh-CN" altLang="en-US" dirty="0"/>
              <a:t>从这两个状态信息可知，修改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的内容之后，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修改编号</a:t>
            </a:r>
            <a:r>
              <a:rPr kumimoji="1" lang="en-US" altLang="zh-CN" dirty="0" err="1"/>
              <a:t>mZxid</a:t>
            </a:r>
            <a:r>
              <a:rPr kumimoji="1" lang="zh-CN" altLang="en-US" dirty="0"/>
              <a:t>也发生变化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82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44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7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24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02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13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505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空节点指的是，下面没有子节点，非空节点为，该节点下面还有子节点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97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385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可以从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中，简单解释一下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的一致性服务。若要解决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宕机问题，则需要配置两台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，当一台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宕机时，还可以启动另一台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，此时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就要保证两台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上的状态信息时一致的，所以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可以提供一致性服务，并对</a:t>
            </a:r>
            <a:r>
              <a:rPr kumimoji="1" lang="en-US" altLang="zh-CN" dirty="0"/>
              <a:t>active </a:t>
            </a:r>
            <a:r>
              <a:rPr kumimoji="1" lang="en-US" altLang="zh-CN" dirty="0" err="1"/>
              <a:t>namenode</a:t>
            </a:r>
            <a:r>
              <a:rPr kumimoji="1" lang="zh-CN" altLang="en-US" dirty="0"/>
              <a:t>进行监听</a:t>
            </a:r>
            <a:r>
              <a:rPr kumimoji="1" lang="en-US" altLang="zh-CN" dirty="0"/>
              <a:t>————————</a:t>
            </a:r>
            <a:r>
              <a:rPr kumimoji="1" lang="zh-CN" altLang="en-US" dirty="0"/>
              <a:t>这里可以简单说明一下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在高可用</a:t>
            </a:r>
            <a:r>
              <a:rPr kumimoji="1" lang="en-US" altLang="zh-CN" dirty="0" err="1"/>
              <a:t>hadoop</a:t>
            </a:r>
            <a:r>
              <a:rPr kumimoji="1" lang="zh-CN" altLang="en-US" dirty="0"/>
              <a:t>的作用，后面讲</a:t>
            </a:r>
            <a:r>
              <a:rPr kumimoji="1" lang="en-US" altLang="zh-CN" dirty="0"/>
              <a:t>Hadoop HA</a:t>
            </a:r>
            <a:r>
              <a:rPr kumimoji="1" lang="zh-CN" altLang="en-US" dirty="0"/>
              <a:t>搭建时，会详细介绍</a:t>
            </a:r>
            <a:r>
              <a:rPr kumimoji="1" lang="en-US" altLang="zh-CN" dirty="0" err="1"/>
              <a:t>zooKeeper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Hadoop HA</a:t>
            </a:r>
            <a:r>
              <a:rPr kumimoji="1" lang="zh-CN" altLang="en-US" dirty="0"/>
              <a:t>中的机制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474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855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NodeChildrenChanged</a:t>
            </a:r>
            <a:r>
              <a:rPr kumimoji="1" lang="zh-CN" altLang="en-US" dirty="0"/>
              <a:t>表明，子节点发生变化，这里，对根节点添加监听，在根节点下创建子节点时，会触发子节点发生变化的监听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727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421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016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462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13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1E52CF66-A76A-450A-A9AE-CC3D57FE7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4931E99F-F002-493F-8C14-FA647F82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共享存储系统有好几类：</a:t>
            </a:r>
            <a:r>
              <a:rPr lang="en-US" altLang="zh-CN" dirty="0"/>
              <a:t>shared NAS+NFS</a:t>
            </a:r>
            <a:r>
              <a:rPr lang="zh-CN" altLang="en-US" dirty="0"/>
              <a:t>、</a:t>
            </a:r>
            <a:r>
              <a:rPr lang="en-US" altLang="zh-CN" dirty="0" err="1"/>
              <a:t>BookKeeper</a:t>
            </a:r>
            <a:r>
              <a:rPr lang="zh-CN" altLang="en-US" dirty="0"/>
              <a:t>、</a:t>
            </a:r>
            <a:r>
              <a:rPr lang="en-US" altLang="zh-CN" dirty="0" err="1"/>
              <a:t>BackupNode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Quorum Journal Manager(QJM)</a:t>
            </a:r>
            <a:r>
              <a:rPr lang="zh-CN" altLang="en-US" dirty="0"/>
              <a:t>，这里介绍</a:t>
            </a:r>
            <a:r>
              <a:rPr lang="en-US" altLang="zh-CN" dirty="0"/>
              <a:t>QJM</a:t>
            </a:r>
          </a:p>
          <a:p>
            <a:endParaRPr lang="en-US" altLang="zh-CN" dirty="0"/>
          </a:p>
          <a:p>
            <a:r>
              <a:rPr lang="zh-CN" altLang="en-US" dirty="0"/>
              <a:t>这里注意一下：并不是使用</a:t>
            </a:r>
            <a:r>
              <a:rPr lang="en-US" altLang="zh-CN" dirty="0"/>
              <a:t>zookeeper</a:t>
            </a:r>
            <a:r>
              <a:rPr lang="zh-CN" altLang="en-US" dirty="0"/>
              <a:t>来实现的，元数据文件比较大，而</a:t>
            </a:r>
            <a:r>
              <a:rPr lang="en-US" altLang="zh-CN" dirty="0"/>
              <a:t>zookeeper</a:t>
            </a:r>
            <a:r>
              <a:rPr lang="zh-CN" altLang="en-US" dirty="0"/>
              <a:t>只适合存储小文件，最大不要超过</a:t>
            </a:r>
            <a:r>
              <a:rPr lang="en-US" altLang="zh-CN" dirty="0"/>
              <a:t>1M</a:t>
            </a:r>
            <a:r>
              <a:rPr lang="zh-CN" altLang="en-US" dirty="0"/>
              <a:t>，所已</a:t>
            </a:r>
            <a:r>
              <a:rPr lang="en-US" altLang="zh-CN" dirty="0"/>
              <a:t>zookeeper</a:t>
            </a:r>
            <a:r>
              <a:rPr lang="zh-CN" altLang="en-US" dirty="0"/>
              <a:t>可以存储一些状态信息，用来进行主备切换。在这里，我们用</a:t>
            </a:r>
            <a:r>
              <a:rPr lang="en-US" altLang="zh-CN" dirty="0" err="1"/>
              <a:t>journalnode</a:t>
            </a:r>
            <a:r>
              <a:rPr lang="zh-CN" altLang="en-US" dirty="0"/>
              <a:t>来存储这些比较大的元数据文件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为了让大家更好理解，这里再介绍一下什么是元数据文件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1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4931E99F-F002-493F-8C14-FA647F82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4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94F070B-8995-40FC-B199-474FBA25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2939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94F070B-8995-40FC-B199-474FBA25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048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B94F070B-8995-40FC-B199-474FBA25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83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431E446-9DA7-4952-AADC-004AF865D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可以稍微讲解一下为什么要这么规划</a:t>
            </a:r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52294C7-94EC-4453-BECB-45C0A59EB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后面三项在第一章搭建</a:t>
            </a:r>
            <a:r>
              <a:rPr lang="en-US" altLang="zh-CN" dirty="0" err="1"/>
              <a:t>hadoop</a:t>
            </a:r>
            <a:r>
              <a:rPr lang="zh-CN" altLang="en-US" dirty="0"/>
              <a:t>的时候已经完成，就是确保一下这些步骤已经全部完成。因为配置文件中很多配置都跟之前的不一样，所以可以删除以前的</a:t>
            </a:r>
            <a:r>
              <a:rPr lang="en-US" altLang="zh-CN" dirty="0" err="1"/>
              <a:t>hadoop</a:t>
            </a:r>
            <a:r>
              <a:rPr lang="zh-CN" altLang="en-US" dirty="0"/>
              <a:t>，重新安装。。。。。因为后面启动</a:t>
            </a:r>
            <a:r>
              <a:rPr lang="en-US" altLang="zh-CN" dirty="0" err="1"/>
              <a:t>hadoop</a:t>
            </a:r>
            <a:r>
              <a:rPr lang="zh-CN" altLang="en-US" dirty="0"/>
              <a:t>时，还要再对</a:t>
            </a:r>
            <a:r>
              <a:rPr lang="en-US" altLang="zh-CN" dirty="0" err="1"/>
              <a:t>namenode</a:t>
            </a:r>
            <a:r>
              <a:rPr lang="zh-CN" altLang="en-US" dirty="0"/>
              <a:t>进行格式化，所以要把之前存放</a:t>
            </a:r>
            <a:r>
              <a:rPr lang="en-US" altLang="zh-CN" dirty="0" err="1"/>
              <a:t>hadoop</a:t>
            </a:r>
            <a:r>
              <a:rPr lang="zh-CN" altLang="en-US" dirty="0"/>
              <a:t>数据的文件的全部删除</a:t>
            </a:r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A52294C7-94EC-4453-BECB-45C0A59EB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0316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5B3F3FD-DCBB-4E9E-91EC-6113B60A8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这一步跟第一章相同</a:t>
            </a:r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47FD54C8-FB35-45DE-A396-CEE5ACBFD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这一步也跟第一章相同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3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883EDD9-40BF-4DAF-AD86-001DE8A82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15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B59EC9C-20C8-4B21-9A3E-B78269F8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、因为两个</a:t>
            </a:r>
            <a:r>
              <a:rPr lang="en-US" altLang="zh-CN" dirty="0" err="1"/>
              <a:t>namenode</a:t>
            </a:r>
            <a:r>
              <a:rPr lang="zh-CN" altLang="en-US" dirty="0"/>
              <a:t>是可以相互切换的，所以这里配置的是命名服务，可以理解为，将两个</a:t>
            </a:r>
            <a:r>
              <a:rPr lang="en-US" altLang="zh-CN" dirty="0" err="1"/>
              <a:t>namenode</a:t>
            </a:r>
            <a:r>
              <a:rPr lang="zh-CN" altLang="en-US" dirty="0"/>
              <a:t>放置为一组，组名为</a:t>
            </a:r>
            <a:r>
              <a:rPr lang="en-US" altLang="zh-CN" dirty="0" err="1"/>
              <a:t>nsv</a:t>
            </a:r>
            <a:r>
              <a:rPr lang="zh-CN" altLang="en-US" dirty="0"/>
              <a:t>，在后面的配置中也会指定</a:t>
            </a:r>
            <a:r>
              <a:rPr lang="en-US" altLang="zh-CN" dirty="0" err="1"/>
              <a:t>nsv</a:t>
            </a:r>
            <a:r>
              <a:rPr lang="zh-CN" altLang="en-US" dirty="0"/>
              <a:t>组中的组员有</a:t>
            </a:r>
            <a:r>
              <a:rPr lang="en-US" altLang="zh-CN" dirty="0" err="1"/>
              <a:t>namenode</a:t>
            </a:r>
            <a:r>
              <a:rPr lang="zh-CN" altLang="en-US" dirty="0"/>
              <a:t>和</a:t>
            </a:r>
            <a:r>
              <a:rPr lang="en-US" altLang="zh-CN" dirty="0"/>
              <a:t>datanode1</a:t>
            </a:r>
            <a:r>
              <a:rPr lang="zh-CN" altLang="en-US" dirty="0"/>
              <a:t>，这个组名可以随意起名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15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98862F7E-D844-4081-8868-624992BB6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、三个节点均安装</a:t>
            </a:r>
            <a:r>
              <a:rPr lang="en-US" altLang="zh-CN" dirty="0"/>
              <a:t>zookeeper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description</a:t>
            </a:r>
            <a:r>
              <a:rPr lang="zh-CN" altLang="en-US" dirty="0"/>
              <a:t>中的</a:t>
            </a:r>
            <a:r>
              <a:rPr lang="en-US" altLang="zh-CN" dirty="0" err="1"/>
              <a:t>ms</a:t>
            </a:r>
            <a:r>
              <a:rPr lang="zh-CN" altLang="en-US" dirty="0"/>
              <a:t>表示毫秒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解释第四个：若是单机模式，按照递增的方式生成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，若是在集群中，比如客户端</a:t>
            </a:r>
            <a:r>
              <a:rPr kumimoji="1" lang="en-US" altLang="zh-CN" dirty="0"/>
              <a:t>a</a:t>
            </a:r>
            <a:r>
              <a:rPr kumimoji="1" lang="zh-CN" altLang="en-US" dirty="0"/>
              <a:t>在</a:t>
            </a:r>
            <a:r>
              <a:rPr kumimoji="1" lang="en-US" altLang="zh-CN" dirty="0"/>
              <a:t>server1</a:t>
            </a:r>
            <a:r>
              <a:rPr kumimoji="1" lang="zh-CN" altLang="en-US" dirty="0"/>
              <a:t>上注册信息，这时</a:t>
            </a:r>
            <a:r>
              <a:rPr kumimoji="1" lang="en-US" altLang="zh-CN" dirty="0"/>
              <a:t>server1</a:t>
            </a:r>
            <a:r>
              <a:rPr kumimoji="1" lang="zh-CN" altLang="en-US" dirty="0"/>
              <a:t>会给该客户端生成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，客户端</a:t>
            </a:r>
            <a:r>
              <a:rPr kumimoji="1" lang="en-US" altLang="zh-CN" dirty="0"/>
              <a:t>B</a:t>
            </a:r>
            <a:r>
              <a:rPr kumimoji="1" lang="zh-CN" altLang="en-US" dirty="0"/>
              <a:t>向</a:t>
            </a:r>
            <a:r>
              <a:rPr kumimoji="1" lang="en-US" altLang="zh-CN" dirty="0"/>
              <a:t>server2</a:t>
            </a:r>
            <a:r>
              <a:rPr kumimoji="1" lang="zh-CN" altLang="en-US" dirty="0"/>
              <a:t>上注册信息，也会有一个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，假设现在</a:t>
            </a:r>
            <a:r>
              <a:rPr kumimoji="1" lang="en-US" altLang="zh-CN" dirty="0"/>
              <a:t>server2</a:t>
            </a:r>
            <a:r>
              <a:rPr kumimoji="1" lang="zh-CN" altLang="en-US" dirty="0"/>
              <a:t>并不知道</a:t>
            </a:r>
            <a:r>
              <a:rPr kumimoji="1" lang="en-US" altLang="zh-CN" dirty="0"/>
              <a:t>server1</a:t>
            </a:r>
            <a:r>
              <a:rPr kumimoji="1" lang="zh-CN" altLang="en-US" dirty="0"/>
              <a:t>上生成的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已被使用，也使用了这个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，这时客户端</a:t>
            </a:r>
            <a:r>
              <a:rPr kumimoji="1" lang="en-US" altLang="zh-CN" dirty="0"/>
              <a:t>B</a:t>
            </a:r>
            <a:r>
              <a:rPr kumimoji="1" lang="zh-CN" altLang="en-US" dirty="0"/>
              <a:t>提交的注册信息会覆盖掉客户端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的信息，因为二者的</a:t>
            </a:r>
            <a:r>
              <a:rPr kumimoji="1" lang="en-US" altLang="zh-CN" dirty="0" err="1"/>
              <a:t>userid</a:t>
            </a:r>
            <a:r>
              <a:rPr kumimoji="1" lang="zh-CN" altLang="en-US" dirty="0"/>
              <a:t>是一致的，所以必须要保证每个任务是按照全局排序的，不能只在某个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中排序保持不一致，必须要全局保持不一致！！！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4390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18D46FD-CF61-41CC-86BC-51F54DD8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9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18D46FD-CF61-41CC-86BC-51F54DD8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Nn1</a:t>
            </a:r>
            <a:r>
              <a:rPr lang="zh-CN" altLang="en-US" dirty="0"/>
              <a:t>和</a:t>
            </a:r>
            <a:r>
              <a:rPr lang="en-US" altLang="zh-CN" dirty="0"/>
              <a:t>nn2</a:t>
            </a:r>
            <a:r>
              <a:rPr lang="zh-CN" altLang="en-US" dirty="0"/>
              <a:t>是两个</a:t>
            </a:r>
            <a:r>
              <a:rPr lang="en-US" altLang="zh-CN" dirty="0" err="1"/>
              <a:t>namenode</a:t>
            </a:r>
            <a:r>
              <a:rPr lang="zh-CN" altLang="en-US" dirty="0"/>
              <a:t>的别名，可以随意起名，下方会分别指定</a:t>
            </a:r>
            <a:r>
              <a:rPr lang="en-US" altLang="zh-CN" dirty="0"/>
              <a:t>nn1</a:t>
            </a:r>
            <a:r>
              <a:rPr lang="zh-CN" altLang="en-US" dirty="0"/>
              <a:t>和</a:t>
            </a:r>
            <a:r>
              <a:rPr lang="en-US" altLang="zh-CN" dirty="0"/>
              <a:t>nn2</a:t>
            </a:r>
            <a:r>
              <a:rPr lang="zh-CN" altLang="en-US" dirty="0"/>
              <a:t>对应的是哪个节点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277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18D46FD-CF61-41CC-86BC-51F54DD8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9000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之间的内部通信端口，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50070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页面访问的地址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Clr>
                <a:srgbClr val="0070C0"/>
              </a:buClr>
              <a:buFont typeface="Arial" panose="020B0604020202020204" pitchFamily="34" charset="0"/>
              <a:buNone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这一步配置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address.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组名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组名成员，绑定了别名和主机名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593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18D46FD-CF61-41CC-86BC-51F54DD8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这里因为排版问题，有的没有写到一行，但是在实际配置是，需要将两个</a:t>
            </a:r>
            <a:r>
              <a:rPr lang="en-US" altLang="zh-CN" dirty="0"/>
              <a:t>&lt;&gt;</a:t>
            </a:r>
            <a:r>
              <a:rPr lang="zh-CN" altLang="en-US" dirty="0"/>
              <a:t>括号里的内容写到一行里面</a:t>
            </a:r>
            <a:endParaRPr lang="en-US" altLang="zh-CN" dirty="0"/>
          </a:p>
          <a:p>
            <a:r>
              <a:rPr lang="zh-CN" altLang="en-US" dirty="0"/>
              <a:t>前面讲过，</a:t>
            </a:r>
            <a:r>
              <a:rPr lang="en-US" altLang="zh-CN" dirty="0"/>
              <a:t>edits</a:t>
            </a:r>
            <a:r>
              <a:rPr lang="zh-CN" altLang="en-US" dirty="0"/>
              <a:t>为元数据文件，默认端口</a:t>
            </a:r>
            <a:r>
              <a:rPr lang="en-US" altLang="zh-CN" dirty="0"/>
              <a:t>8485</a:t>
            </a:r>
            <a:r>
              <a:rPr lang="zh-CN" altLang="en-US" dirty="0"/>
              <a:t>不要修改，否则会造成端口冲突</a:t>
            </a:r>
            <a:endParaRPr lang="en-US" altLang="zh-CN" dirty="0"/>
          </a:p>
          <a:p>
            <a:r>
              <a:rPr lang="en-US" dirty="0" err="1">
                <a:solidFill>
                  <a:srgbClr val="204A87"/>
                </a:solidFill>
                <a:latin typeface="Monaco"/>
              </a:rPr>
              <a:t>failover.proxy.provider.nsv</a:t>
            </a:r>
            <a:r>
              <a:rPr lang="zh-CN" altLang="en-US" dirty="0">
                <a:solidFill>
                  <a:srgbClr val="204A87"/>
                </a:solidFill>
                <a:latin typeface="Monaco"/>
              </a:rPr>
              <a:t>是默认的类，不需要更改，记得后面的</a:t>
            </a:r>
            <a:r>
              <a:rPr lang="en-US" altLang="zh-CN" dirty="0" err="1">
                <a:solidFill>
                  <a:srgbClr val="204A87"/>
                </a:solidFill>
                <a:latin typeface="Monaco"/>
              </a:rPr>
              <a:t>nameservice</a:t>
            </a:r>
            <a:r>
              <a:rPr lang="zh-CN" altLang="en-US" dirty="0">
                <a:solidFill>
                  <a:srgbClr val="204A87"/>
                </a:solidFill>
                <a:latin typeface="Monaco"/>
              </a:rPr>
              <a:t>改为自己起的名称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71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18D46FD-CF61-41CC-86BC-51F54DD8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、前面也讲过，在</a:t>
            </a:r>
            <a:r>
              <a:rPr lang="en-US" altLang="zh-CN" dirty="0"/>
              <a:t>standby</a:t>
            </a:r>
            <a:r>
              <a:rPr lang="zh-CN" altLang="en-US" dirty="0"/>
              <a:t>接收到</a:t>
            </a:r>
            <a:r>
              <a:rPr lang="en-US" altLang="zh-CN" dirty="0"/>
              <a:t>active </a:t>
            </a:r>
            <a:r>
              <a:rPr lang="zh-CN" altLang="en-US" dirty="0"/>
              <a:t>主节点宕机的消息后，会向</a:t>
            </a:r>
            <a:r>
              <a:rPr lang="en-US" altLang="zh-CN" dirty="0"/>
              <a:t>active </a:t>
            </a:r>
            <a:r>
              <a:rPr lang="en-US" altLang="zh-CN" dirty="0" err="1"/>
              <a:t>namenode</a:t>
            </a:r>
            <a:r>
              <a:rPr lang="zh-CN" altLang="en-US" dirty="0"/>
              <a:t>发送命令，杀死</a:t>
            </a:r>
            <a:r>
              <a:rPr lang="en-US" altLang="zh-CN" dirty="0"/>
              <a:t>active </a:t>
            </a:r>
            <a:r>
              <a:rPr lang="en-US" altLang="zh-CN" dirty="0" err="1"/>
              <a:t>namenode</a:t>
            </a:r>
            <a:r>
              <a:rPr lang="zh-CN" altLang="en-US" dirty="0"/>
              <a:t>，防止脑裂现象，发送命令有两种方式，</a:t>
            </a:r>
            <a:r>
              <a:rPr lang="en-US" altLang="zh-CN" dirty="0"/>
              <a:t>shell</a:t>
            </a:r>
            <a:r>
              <a:rPr lang="zh-CN" altLang="en-US" dirty="0"/>
              <a:t>脚本和</a:t>
            </a:r>
            <a:r>
              <a:rPr lang="en-US" altLang="zh-CN" dirty="0" err="1"/>
              <a:t>ssh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ssh</a:t>
            </a:r>
            <a:r>
              <a:rPr lang="zh-CN" altLang="en-US" dirty="0"/>
              <a:t>机制需要免密登录，</a:t>
            </a:r>
            <a:r>
              <a:rPr lang="en-US" altLang="zh-CN" dirty="0"/>
              <a:t>value</a:t>
            </a:r>
            <a:r>
              <a:rPr lang="zh-CN" altLang="en-US" dirty="0"/>
              <a:t>值为私钥的存储地址</a:t>
            </a:r>
            <a:r>
              <a:rPr lang="en-US" altLang="zh-CN" dirty="0"/>
              <a:t>(</a:t>
            </a:r>
            <a:r>
              <a:rPr lang="zh-CN" altLang="en-US" dirty="0"/>
              <a:t>根据个人而定，我的在</a:t>
            </a:r>
            <a:r>
              <a:rPr lang="en-US" altLang="zh-CN" dirty="0"/>
              <a:t>/root/.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zh-CN" altLang="en-US" dirty="0"/>
              <a:t>中存放的私钥</a:t>
            </a:r>
            <a:r>
              <a:rPr lang="en-US" altLang="zh-CN" dirty="0"/>
              <a:t>)</a:t>
            </a:r>
            <a:r>
              <a:rPr lang="zh-CN" altLang="en-US" dirty="0"/>
              <a:t>，这个就是第一章中设置三个节点之间免密登录的密钥地址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057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F1381938-E8F7-4B96-A974-31A93F60C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Mapred</a:t>
            </a:r>
            <a:r>
              <a:rPr lang="zh-CN" altLang="en-US" dirty="0"/>
              <a:t>配置文件与第一章一致，同样，</a:t>
            </a:r>
            <a:r>
              <a:rPr lang="en-US" altLang="zh-CN" dirty="0"/>
              <a:t>10020</a:t>
            </a:r>
            <a:r>
              <a:rPr lang="zh-CN" altLang="en-US" dirty="0"/>
              <a:t>为内部端口，</a:t>
            </a:r>
            <a:r>
              <a:rPr lang="en-US" altLang="zh-CN" dirty="0"/>
              <a:t>19888</a:t>
            </a:r>
            <a:r>
              <a:rPr lang="zh-CN" altLang="en-US" dirty="0"/>
              <a:t>为地址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7257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1FD3B6-F8C8-48F3-AAFA-8B05DF18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、于</a:t>
            </a:r>
            <a:r>
              <a:rPr lang="en-US" altLang="zh-CN" dirty="0" err="1"/>
              <a:t>namenode</a:t>
            </a:r>
            <a:r>
              <a:rPr lang="zh-CN" altLang="en-US" dirty="0"/>
              <a:t>的</a:t>
            </a:r>
            <a:r>
              <a:rPr lang="en-US" altLang="zh-CN" dirty="0" err="1"/>
              <a:t>nameservice</a:t>
            </a:r>
            <a:r>
              <a:rPr lang="zh-CN" altLang="en-US" dirty="0"/>
              <a:t>类似，高可用</a:t>
            </a:r>
            <a:r>
              <a:rPr lang="en-US" altLang="zh-CN" dirty="0"/>
              <a:t>yarn</a:t>
            </a:r>
            <a:r>
              <a:rPr lang="zh-CN" altLang="en-US" dirty="0"/>
              <a:t>有两个</a:t>
            </a:r>
            <a:r>
              <a:rPr lang="en-US" altLang="zh-CN" dirty="0" err="1"/>
              <a:t>resoucemanager</a:t>
            </a:r>
            <a:r>
              <a:rPr lang="zh-CN" altLang="en-US" dirty="0"/>
              <a:t>，需要给两个</a:t>
            </a:r>
            <a:r>
              <a:rPr lang="en-US" altLang="zh-CN" dirty="0"/>
              <a:t>resource manager</a:t>
            </a:r>
            <a:r>
              <a:rPr lang="zh-CN" altLang="en-US" dirty="0"/>
              <a:t>设置一个组名，之后也会分别给每个</a:t>
            </a:r>
            <a:r>
              <a:rPr lang="en-US" altLang="zh-CN" dirty="0"/>
              <a:t>resource manager</a:t>
            </a:r>
            <a:r>
              <a:rPr lang="zh-CN" altLang="en-US" dirty="0"/>
              <a:t>起别名，也会把别名与节点名称绑定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87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1FD3B6-F8C8-48F3-AAFA-8B05DF18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98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1FD3B6-F8C8-48F3-AAFA-8B05DF18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、每个节点重新启动时，都会生成一个新的日志，这里开启日志合并，可以放置日志文件过多</a:t>
            </a:r>
            <a:endParaRPr lang="en-US" altLang="zh-CN" dirty="0"/>
          </a:p>
          <a:p>
            <a:r>
              <a:rPr lang="zh-CN" altLang="en-US" dirty="0"/>
              <a:t>最后一点也是默认值，默认调用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ZKRMStateStore</a:t>
            </a:r>
            <a:r>
              <a:rPr lang="zh-CN" altLang="en-US" dirty="0">
                <a:solidFill>
                  <a:srgbClr val="204A87"/>
                </a:solidFill>
                <a:latin typeface="Monaco"/>
              </a:rPr>
              <a:t>来进行存储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805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641FD3B6-F8C8-48F3-AAFA-8B05DF18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因为两个节点已经有</a:t>
            </a:r>
            <a:r>
              <a:rPr lang="en-US" altLang="zh-CN" dirty="0"/>
              <a:t>java</a:t>
            </a:r>
            <a:r>
              <a:rPr lang="zh-CN" altLang="en-US" dirty="0"/>
              <a:t>了，所以不用再拷贝</a:t>
            </a:r>
            <a:r>
              <a:rPr lang="en-US" altLang="zh-CN" dirty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所以</a:t>
            </a:r>
            <a:r>
              <a:rPr kumimoji="1" lang="en-US" altLang="zh-CN" dirty="0"/>
              <a:t>zookeeper</a:t>
            </a:r>
            <a:r>
              <a:rPr kumimoji="1" lang="zh-CN" altLang="en-US" dirty="0"/>
              <a:t>的设计目的就是为了解决上述出现的问题</a:t>
            </a:r>
            <a:endParaRPr kumimoji="1" lang="en-US" altLang="zh-CN" dirty="0"/>
          </a:p>
          <a:p>
            <a:r>
              <a:rPr kumimoji="1" lang="zh-CN" altLang="en-US" dirty="0"/>
              <a:t>一致性：</a:t>
            </a:r>
            <a:r>
              <a:rPr kumimoji="1" lang="en-US" altLang="zh-CN" dirty="0" err="1"/>
              <a:t>ZooKeeper</a:t>
            </a:r>
            <a:r>
              <a:rPr kumimoji="1" lang="zh-CN" altLang="en-US" dirty="0"/>
              <a:t>是保持的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的最终一致性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可复习一下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种一致性的概念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强一致性：实时保持一致（数据安全性最差）</a:t>
            </a:r>
            <a:endParaRPr kumimoji="1" lang="en-US" altLang="zh-CN" dirty="0"/>
          </a:p>
          <a:p>
            <a:r>
              <a:rPr kumimoji="1" lang="zh-CN" altLang="en-US" dirty="0"/>
              <a:t>弱一致性：可定期修改，接受修改时间的延迟</a:t>
            </a:r>
          </a:p>
          <a:p>
            <a:r>
              <a:rPr kumimoji="1" lang="zh-CN" altLang="en-US" dirty="0"/>
              <a:t>最终一致性：最终达到一致即可（</a:t>
            </a:r>
            <a:r>
              <a:rPr kumimoji="1" lang="en-US" altLang="zh-CN" dirty="0"/>
              <a:t>HDFS</a:t>
            </a:r>
            <a:r>
              <a:rPr kumimoji="1" lang="zh-CN" altLang="en-US" dirty="0"/>
              <a:t>的副本，上传的时候只要求一个副本上传成功）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6022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75D367-A3CA-4319-B4CB-14AA720CD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启动时一定按照下列顺序依次执行！！！</a:t>
            </a:r>
            <a:endParaRPr lang="en-US" altLang="zh-CN" sz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3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F3C8D680-CFD9-486F-9F3D-B5B8D08F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、因为</a:t>
            </a:r>
            <a:r>
              <a:rPr lang="en-US" altLang="zh-CN" dirty="0" err="1"/>
              <a:t>namenode</a:t>
            </a:r>
            <a:r>
              <a:rPr lang="zh-CN" altLang="en-US" dirty="0"/>
              <a:t>上的元数据信息要一致，所以只选取一个</a:t>
            </a:r>
            <a:r>
              <a:rPr lang="en-US" altLang="zh-CN" dirty="0" err="1"/>
              <a:t>namenode</a:t>
            </a:r>
            <a:r>
              <a:rPr lang="zh-CN" altLang="en-US" dirty="0"/>
              <a:t>格式化，再将格式化后的信息拷贝到另一个</a:t>
            </a:r>
            <a:r>
              <a:rPr lang="en-US" altLang="zh-CN" dirty="0" err="1"/>
              <a:t>namenode</a:t>
            </a:r>
            <a:r>
              <a:rPr lang="zh-CN" altLang="en-US" dirty="0"/>
              <a:t>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94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F3C8D680-CFD9-486F-9F3D-B5B8D08F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749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F3C8D680-CFD9-486F-9F3D-B5B8D08F1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61197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F8F4B49-05C7-4B50-8884-B28BB2C5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439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F8F4B49-05C7-4B50-8884-B28BB2C5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27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DF8F4B49-05C7-4B50-8884-B28BB2C5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376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153C350-6A21-4D92-814E-4C545CDC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0534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153C350-6A21-4D92-814E-4C545CDC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比如，在右边的文件目录中，</a:t>
            </a:r>
            <a:r>
              <a:rPr kumimoji="1" lang="en-US" altLang="zh-CN" dirty="0"/>
              <a:t>code </a:t>
            </a:r>
            <a:r>
              <a:rPr kumimoji="1" lang="en-US" altLang="zh-CN" dirty="0" err="1"/>
              <a:t>Programe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Zoojeeper-3.4.10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conf</a:t>
            </a:r>
            <a:r>
              <a:rPr kumimoji="1" lang="zh-CN" altLang="en-US" dirty="0"/>
              <a:t>都是文件目录（文件夹），他们下方可以放置文件或者文件目录，比如文件</a:t>
            </a:r>
            <a:r>
              <a:rPr kumimoji="1" lang="en-US" altLang="zh-CN" dirty="0" err="1"/>
              <a:t>zoo.cfg</a:t>
            </a:r>
            <a:r>
              <a:rPr kumimoji="1" lang="zh-CN" altLang="en-US" dirty="0"/>
              <a:t>存储在文件夹</a:t>
            </a:r>
            <a:r>
              <a:rPr kumimoji="1" lang="en-US" altLang="zh-CN" dirty="0"/>
              <a:t>conf</a:t>
            </a:r>
            <a:r>
              <a:rPr kumimoji="1" lang="zh-CN" altLang="en-US" dirty="0"/>
              <a:t>下，但是文件夹是不能直接写入数据的，数据只能写入文件内。而</a:t>
            </a:r>
            <a:r>
              <a:rPr kumimoji="1" lang="en-US" altLang="zh-CN" dirty="0" err="1"/>
              <a:t>Znode</a:t>
            </a:r>
            <a:r>
              <a:rPr kumimoji="1" lang="zh-CN" altLang="en-US" dirty="0"/>
              <a:t>既能写入数据，也能建立子节点（相当于文件夹）。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52125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153C350-6A21-4D92-814E-4C545CDC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600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153C350-6A21-4D92-814E-4C545CDC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604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153C350-6A21-4D92-814E-4C545CDC9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049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画板 2@10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76366"/>
            <a:ext cx="1914436" cy="596994"/>
          </a:xfrm>
          <a:prstGeom prst="rect">
            <a:avLst/>
          </a:prstGeom>
        </p:spPr>
      </p:pic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幻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CB3B0A-32E6-834F-97CE-CA667D0AE97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namenode:50070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node1:50070/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0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2970" y="2204864"/>
            <a:ext cx="74713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 分布式协调服务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ZooKeeper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7F52D9-C813-480A-9B82-A01F0BE1DB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374379"/>
            <a:ext cx="2351584" cy="6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81615" y="836712"/>
            <a:ext cx="11428770" cy="1486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的四种节点类型：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(PERSISTENT)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：可永远存储在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(EPHEMERAL)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退出时，临时节点会被自动删除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持久序列节点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(PERSISTENT_SEQUENTIAL)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临时序列节点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(EPHEMERAL_SEQUENTIAL)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序列节点是系统自动给节点一个编号，比如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/test00000009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，从而得知节点的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创建顺序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79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46164" y="481109"/>
            <a:ext cx="712879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集群一般由多个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主要负责协调和数据同步的操作，并进行投票的发起和决议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用于接收客户端请求，并向客户端返回结果，并在选举过程中，参与投票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的投票和同步机制遵循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A1E6263-A5D3-4B03-9397-E2A58D7C5D9B}"/>
              </a:ext>
            </a:extLst>
          </p:cNvPr>
          <p:cNvGrpSpPr/>
          <p:nvPr/>
        </p:nvGrpSpPr>
        <p:grpSpPr>
          <a:xfrm>
            <a:off x="7104111" y="2509612"/>
            <a:ext cx="6236983" cy="3783546"/>
            <a:chOff x="7815777" y="1844824"/>
            <a:chExt cx="5012847" cy="286411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25E29B2-7F19-451B-A22E-4CEA70A58FE9}"/>
                </a:ext>
              </a:extLst>
            </p:cNvPr>
            <p:cNvSpPr/>
            <p:nvPr/>
          </p:nvSpPr>
          <p:spPr>
            <a:xfrm>
              <a:off x="7815777" y="4339604"/>
              <a:ext cx="50128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Monaco"/>
                </a:rPr>
                <a:t>Ref</a:t>
              </a:r>
              <a:r>
                <a:rPr lang="zh-CN" altLang="en-US" dirty="0">
                  <a:latin typeface="Monaco"/>
                </a:rPr>
                <a:t>：</a:t>
              </a:r>
              <a:r>
                <a:rPr lang="en-US" altLang="zh-CN" dirty="0">
                  <a:latin typeface="Monaco"/>
                </a:rPr>
                <a:t>https://www.infoq.com/articles/apache-kafka</a:t>
              </a:r>
              <a:endParaRPr lang="en-US" dirty="0">
                <a:latin typeface="Monaco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43667D3-6561-4417-8994-9B71DF551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822" y="1844824"/>
              <a:ext cx="3895515" cy="237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4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81424" y="797510"/>
            <a:ext cx="11429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协议有两种模式：恢复模式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和广播模式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时或者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宕机时，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ZAB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进入恢复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被选举出来后，恢复模式结束，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开始进行状态同步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70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55480" y="846288"/>
            <a:ext cx="11836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选举流程：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在配置文件中没有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的指定，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是通过内部选举机制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临时产生的，若重新启动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可能会变更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的选举是由服务器的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和事件的编号决定的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假设现有三台服务器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按顺序开启，且他们都是全新集群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18DCCE1-7C5B-40A0-BEFE-F7D0B23FB714}"/>
              </a:ext>
            </a:extLst>
          </p:cNvPr>
          <p:cNvGrpSpPr/>
          <p:nvPr/>
        </p:nvGrpSpPr>
        <p:grpSpPr>
          <a:xfrm>
            <a:off x="2880094" y="4437112"/>
            <a:ext cx="6787292" cy="2100828"/>
            <a:chOff x="3268349" y="4549263"/>
            <a:chExt cx="6787292" cy="210082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737FAEF-A521-4E43-96D7-C0F556B9346D}"/>
                </a:ext>
              </a:extLst>
            </p:cNvPr>
            <p:cNvGrpSpPr/>
            <p:nvPr/>
          </p:nvGrpSpPr>
          <p:grpSpPr>
            <a:xfrm>
              <a:off x="3287688" y="4549263"/>
              <a:ext cx="4752528" cy="535922"/>
              <a:chOff x="3287688" y="4526501"/>
              <a:chExt cx="4536504" cy="918723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84EC77E-E168-4DA2-AF83-24F14E520734}"/>
                  </a:ext>
                </a:extLst>
              </p:cNvPr>
              <p:cNvSpPr/>
              <p:nvPr/>
            </p:nvSpPr>
            <p:spPr>
              <a:xfrm>
                <a:off x="3287688" y="4581128"/>
                <a:ext cx="1368152" cy="86409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Server1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启动</a:t>
                </a:r>
                <a:endParaRPr 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A86BB79-0F82-492B-BAA9-438358BE5E22}"/>
                  </a:ext>
                </a:extLst>
              </p:cNvPr>
              <p:cNvSpPr txBox="1"/>
              <p:nvPr/>
            </p:nvSpPr>
            <p:spPr>
              <a:xfrm>
                <a:off x="4868591" y="4526501"/>
                <a:ext cx="1915789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发现没有</a:t>
                </a:r>
                <a:r>
                  <a:rPr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leader</a:t>
                </a:r>
              </a:p>
              <a:p>
                <a:endPara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发起投票选举</a:t>
                </a:r>
                <a:endPara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6CEAB22-BDD7-42FF-A674-DA121953A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5840" y="5013176"/>
                <a:ext cx="1800200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7058C1A-3525-4617-86E4-47DE1EA98B3B}"/>
                  </a:ext>
                </a:extLst>
              </p:cNvPr>
              <p:cNvSpPr/>
              <p:nvPr/>
            </p:nvSpPr>
            <p:spPr>
              <a:xfrm>
                <a:off x="6456040" y="4581128"/>
                <a:ext cx="1368152" cy="86409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Server1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1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票</a:t>
                </a:r>
                <a:endParaRPr 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22DA03-4659-42D1-9D7C-8BE3AED01417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24" y="4830959"/>
              <a:ext cx="565307" cy="219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1F63955-EF87-471C-A54B-41A3AB81AAAC}"/>
                </a:ext>
              </a:extLst>
            </p:cNvPr>
            <p:cNvSpPr/>
            <p:nvPr/>
          </p:nvSpPr>
          <p:spPr>
            <a:xfrm>
              <a:off x="8622339" y="4581137"/>
              <a:ext cx="1433302" cy="50404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Server1</a:t>
              </a: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成为</a:t>
              </a:r>
              <a:r>
                <a:rPr lang="en-US" altLang="zh-CN" sz="1200" dirty="0" err="1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rPr>
                <a:t>follwer</a:t>
              </a:r>
              <a:endParaRPr lang="en-US" sz="1200" dirty="0">
                <a:solidFill>
                  <a:schemeClr val="tx1"/>
                </a:solidFill>
                <a:latin typeface="Monaco"/>
                <a:ea typeface="Microsoft YaHei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BA7506E-22C3-4360-AEC3-BE977DF1190E}"/>
                </a:ext>
              </a:extLst>
            </p:cNvPr>
            <p:cNvGrpSpPr/>
            <p:nvPr/>
          </p:nvGrpSpPr>
          <p:grpSpPr>
            <a:xfrm>
              <a:off x="3299229" y="5229969"/>
              <a:ext cx="6756411" cy="830997"/>
              <a:chOff x="3431704" y="5213550"/>
              <a:chExt cx="6756412" cy="830997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6E1E637C-A993-45E3-B166-FD44022499F4}"/>
                  </a:ext>
                </a:extLst>
              </p:cNvPr>
              <p:cNvGrpSpPr/>
              <p:nvPr/>
            </p:nvGrpSpPr>
            <p:grpSpPr>
              <a:xfrm>
                <a:off x="3431704" y="5213550"/>
                <a:ext cx="4752528" cy="830997"/>
                <a:chOff x="3287688" y="4297114"/>
                <a:chExt cx="4536504" cy="1424589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3F630709-F973-4351-A3AB-8151C5D8E26E}"/>
                    </a:ext>
                  </a:extLst>
                </p:cNvPr>
                <p:cNvSpPr/>
                <p:nvPr/>
              </p:nvSpPr>
              <p:spPr>
                <a:xfrm>
                  <a:off x="3287688" y="4581128"/>
                  <a:ext cx="1368152" cy="864096"/>
                </a:xfrm>
                <a:prstGeom prst="ellipse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Monaco"/>
                      <a:ea typeface="Microsoft YaHei" panose="020B0503020204020204" pitchFamily="34" charset="-122"/>
                    </a:rPr>
                    <a:t>Server2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Monaco"/>
                      <a:ea typeface="Microsoft YaHei" panose="020B0503020204020204" pitchFamily="34" charset="-122"/>
                    </a:rPr>
                    <a:t>启动</a:t>
                  </a:r>
                  <a:endParaRPr 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8C01DB8-0C9E-4446-B9FE-DADA2A67405D}"/>
                    </a:ext>
                  </a:extLst>
                </p:cNvPr>
                <p:cNvSpPr txBox="1"/>
                <p:nvPr/>
              </p:nvSpPr>
              <p:spPr>
                <a:xfrm>
                  <a:off x="4626652" y="4297114"/>
                  <a:ext cx="1915789" cy="1424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发现没有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leader</a:t>
                  </a:r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，发起投票</a:t>
                  </a:r>
                  <a:endParaRPr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  <a:p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选举，因为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server2</a:t>
                  </a:r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的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id</a:t>
                  </a:r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号大于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server1</a:t>
                  </a:r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，迫使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server1</a:t>
                  </a:r>
                  <a:r>
                    <a:rPr lang="zh-CN" altLang="en-US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投票给</a:t>
                  </a:r>
                  <a:r>
                    <a:rPr lang="en-US" altLang="zh-CN" sz="1200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server2</a:t>
                  </a:r>
                  <a:endParaRPr 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445ECF3F-DB50-4832-AF15-0FA45C39FA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55840" y="5013176"/>
                  <a:ext cx="1800200" cy="1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8ED61CDB-095C-4C44-BFEE-FA43A7A8BDF0}"/>
                    </a:ext>
                  </a:extLst>
                </p:cNvPr>
                <p:cNvSpPr/>
                <p:nvPr/>
              </p:nvSpPr>
              <p:spPr>
                <a:xfrm>
                  <a:off x="6456040" y="4581128"/>
                  <a:ext cx="1368152" cy="864096"/>
                </a:xfrm>
                <a:prstGeom prst="ellipse">
                  <a:avLst/>
                </a:prstGeom>
                <a:noFill/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Monaco"/>
                      <a:ea typeface="Microsoft YaHei" panose="020B0503020204020204" pitchFamily="34" charset="-122"/>
                    </a:rPr>
                    <a:t>Server2</a:t>
                  </a:r>
                </a:p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Monaco"/>
                      <a:ea typeface="Microsoft YaHei" panose="020B0503020204020204" pitchFamily="34" charset="-122"/>
                    </a:rPr>
                    <a:t>2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Monaco"/>
                      <a:ea typeface="Microsoft YaHei" panose="020B0503020204020204" pitchFamily="34" charset="-122"/>
                    </a:rPr>
                    <a:t>票</a:t>
                  </a:r>
                  <a:endParaRPr 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8C93F6E-7620-43D1-A610-A021EE72C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640" y="5629049"/>
                <a:ext cx="565307" cy="219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AEDCA65-84E2-4419-93A2-7EE15AD9B870}"/>
                  </a:ext>
                </a:extLst>
              </p:cNvPr>
              <p:cNvSpPr/>
              <p:nvPr/>
            </p:nvSpPr>
            <p:spPr>
              <a:xfrm>
                <a:off x="8754814" y="5379223"/>
                <a:ext cx="1433302" cy="504048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Server2</a:t>
                </a:r>
              </a:p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成为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leader</a:t>
                </a:r>
                <a:endParaRPr 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CB14566-CE3C-46BE-938F-D64B14B36929}"/>
                  </a:ext>
                </a:extLst>
              </p:cNvPr>
              <p:cNvSpPr txBox="1"/>
              <p:nvPr/>
            </p:nvSpPr>
            <p:spPr>
              <a:xfrm>
                <a:off x="8153353" y="5389930"/>
                <a:ext cx="2007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得票数</a:t>
                </a:r>
                <a:endPara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过半</a:t>
                </a:r>
                <a:endPara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E00C52-8412-4C37-8160-8B29553DE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683" y="5109069"/>
              <a:ext cx="0" cy="25748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72849C61-EBAE-426D-A782-B473D1300841}"/>
                </a:ext>
              </a:extLst>
            </p:cNvPr>
            <p:cNvGrpSpPr/>
            <p:nvPr/>
          </p:nvGrpSpPr>
          <p:grpSpPr>
            <a:xfrm>
              <a:off x="3268349" y="6114169"/>
              <a:ext cx="4752528" cy="535922"/>
              <a:chOff x="3287688" y="4526501"/>
              <a:chExt cx="4536504" cy="918723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14F9143-C7A6-4D3A-9253-3DA585808302}"/>
                  </a:ext>
                </a:extLst>
              </p:cNvPr>
              <p:cNvSpPr/>
              <p:nvPr/>
            </p:nvSpPr>
            <p:spPr>
              <a:xfrm>
                <a:off x="3287688" y="4581128"/>
                <a:ext cx="1368152" cy="86409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Server3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启动</a:t>
                </a:r>
                <a:endParaRPr 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E4CE37C-91F1-48AF-B2F9-87116ACF0F79}"/>
                  </a:ext>
                </a:extLst>
              </p:cNvPr>
              <p:cNvSpPr txBox="1"/>
              <p:nvPr/>
            </p:nvSpPr>
            <p:spPr>
              <a:xfrm>
                <a:off x="4868591" y="4526501"/>
                <a:ext cx="1915789" cy="791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发现已有</a:t>
                </a:r>
                <a:r>
                  <a:rPr lang="en-US" altLang="zh-CN" sz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leader</a:t>
                </a:r>
              </a:p>
              <a:p>
                <a:endPara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55A32C6-7C25-4EC6-A204-992D78099D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5840" y="5013176"/>
                <a:ext cx="1800200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A4C1CAD-DD8E-4848-963D-62811D3A0B8E}"/>
                  </a:ext>
                </a:extLst>
              </p:cNvPr>
              <p:cNvSpPr/>
              <p:nvPr/>
            </p:nvSpPr>
            <p:spPr>
              <a:xfrm>
                <a:off x="6456040" y="4581128"/>
                <a:ext cx="1368152" cy="864096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Server3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成为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Monaco"/>
                    <a:ea typeface="Microsoft YaHei" panose="020B0503020204020204" pitchFamily="34" charset="-122"/>
                  </a:rPr>
                  <a:t>follower</a:t>
                </a:r>
                <a:endParaRPr lang="en-US" sz="1200" dirty="0">
                  <a:solidFill>
                    <a:schemeClr val="tx1"/>
                  </a:solidFill>
                  <a:latin typeface="Monaco"/>
                  <a:ea typeface="Microsoft YaHei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327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55480" y="846288"/>
            <a:ext cx="11836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选举流程：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假设现有三台服务器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是非新集群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的选举则与三台服务器的更新速度有关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时，优先投票给更新速度最快的服务器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事件编号最大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当事件编号相同时，再按照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 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进行选举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19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888568"/>
            <a:ext cx="11593288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的首要事情就是与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进行同步数据，保证所有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的数据一致，同步结束后，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才开始正式处理客户端的连接请求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同步流程：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被选举出来的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中一定存储着当前最大事件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封包中，并将该封包广播给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得到该封包，对比自己的事件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，若有不同的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发起同步提议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接收到的是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FOLLOWERINFO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封包，该封包中包含了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的事件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1268760"/>
            <a:ext cx="114291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将该事件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下的数据与自身保存的数据做比较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如果数据完全一致，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封包通知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，当前数据为最新数据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若数据有差异，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DIFF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封包通知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进行修改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若数据有残缺，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封包通知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若数据有多余，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TRUNC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封包通知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删除多余数据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以上消息发送完成后，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UPTODATE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封包告知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当前为最新数据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07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1195129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的安装和配置</a:t>
            </a:r>
            <a:endParaRPr lang="en-US" altLang="zh-CN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准备工作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66460" y="1052736"/>
            <a:ext cx="10814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在安装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之前，需要保证：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已经成功安装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三台虚拟机的防火墙均已关闭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安装包，本课程选用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ZooKeeper-3.4.10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网址：</a:t>
            </a:r>
            <a:r>
              <a:rPr lang="en-US" altLang="zh-CN" sz="2000" dirty="0">
                <a:latin typeface="Monaco"/>
                <a:ea typeface="Microsoft YaHei" panose="020B0503020204020204" pitchFamily="34" charset="-122"/>
              </a:rPr>
              <a:t>http://archive.apache.org/dist/zookeeper/zookeeper-3.4.10/zookeeper-3.4.10.tar.gz</a:t>
            </a:r>
            <a:endParaRPr lang="en-US" sz="2000" dirty="0">
              <a:latin typeface="Monaco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2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、上传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的安装包并解压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WinSCP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的安装包上传到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usr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/local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0FB6F2-29D6-456A-87EA-B3F787B56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2" b="5176"/>
          <a:stretch/>
        </p:blipFill>
        <p:spPr>
          <a:xfrm>
            <a:off x="2769418" y="3267303"/>
            <a:ext cx="6498786" cy="34020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A45DF7-0DA6-47A9-A200-78BD33F1F90F}"/>
              </a:ext>
            </a:extLst>
          </p:cNvPr>
          <p:cNvSpPr/>
          <p:nvPr/>
        </p:nvSpPr>
        <p:spPr>
          <a:xfrm>
            <a:off x="3984104" y="2708920"/>
            <a:ext cx="981675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A40000"/>
                </a:solidFill>
                <a:latin typeface="Monaco"/>
              </a:rPr>
              <a:t>~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tar 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xvf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/local/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zookeeper-3.4.10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.tar.gz  -C/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/local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4AC321-3E96-4857-9342-6AA5291D2611}"/>
              </a:ext>
            </a:extLst>
          </p:cNvPr>
          <p:cNvSpPr/>
          <p:nvPr/>
        </p:nvSpPr>
        <p:spPr>
          <a:xfrm>
            <a:off x="6023992" y="5179581"/>
            <a:ext cx="3096344" cy="33765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1384" y="1268760"/>
            <a:ext cx="10081120" cy="4320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的安装和配置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的高可用搭建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4453" y="1120676"/>
            <a:ext cx="10814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、修改配置文件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zookeeper-3.4.10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zoo_sample.cfg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zoo.cfg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zoo.cfg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配置文件，进行修改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3832FC-CE39-4667-B709-36C96125E741}"/>
              </a:ext>
            </a:extLst>
          </p:cNvPr>
          <p:cNvSpPr/>
          <p:nvPr/>
        </p:nvSpPr>
        <p:spPr>
          <a:xfrm>
            <a:off x="767408" y="4077072"/>
            <a:ext cx="96490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zookeeper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3.4.10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cd conf</a:t>
            </a:r>
          </a:p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conf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ls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configuration.xsl  log4j.properties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zoo_sample.cfg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conf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scp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zoo_sample.cfg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zoo.cfg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conf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vi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zoo.cfg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1666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4453" y="1120676"/>
            <a:ext cx="116062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配置文件说明：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tickTime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：基本时间单元，以毫秒为单位，用来控制心跳和超时，默认为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intiLimit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：参数配置在初始化连接时，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之间最长的连接时间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这里参数为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，表明时间限制为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次心跳报告，即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20s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若超过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没有接收到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的返回信息，认为连接失败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694DD2-D3AE-4F3F-B5C9-459458958D7F}"/>
              </a:ext>
            </a:extLst>
          </p:cNvPr>
          <p:cNvGrpSpPr/>
          <p:nvPr/>
        </p:nvGrpSpPr>
        <p:grpSpPr>
          <a:xfrm>
            <a:off x="2423592" y="4869160"/>
            <a:ext cx="5256584" cy="1308799"/>
            <a:chOff x="839416" y="4869160"/>
            <a:chExt cx="5256584" cy="130879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667149A-8546-464D-985D-F9D4A6F43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965" b="75548"/>
            <a:stretch/>
          </p:blipFill>
          <p:spPr>
            <a:xfrm>
              <a:off x="839416" y="4869160"/>
              <a:ext cx="5256584" cy="130879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445B0B7-94A1-484F-9B2C-11185C798ECC}"/>
                </a:ext>
              </a:extLst>
            </p:cNvPr>
            <p:cNvSpPr/>
            <p:nvPr/>
          </p:nvSpPr>
          <p:spPr>
            <a:xfrm>
              <a:off x="839416" y="4869160"/>
              <a:ext cx="5256584" cy="86816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10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4453" y="1120676"/>
            <a:ext cx="1196624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配置文件说明：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syncLimit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之间发送消息，请求和应答的时间长度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syncLimit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之间发送消息的时间限度为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10s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：存放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快照文件的位置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这里不能使用默认的存储位置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tmp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，因为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会定期清理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tmp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目录下的文件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58C592-4165-40F0-8647-798BDE931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8" r="38295" b="61846"/>
          <a:stretch/>
        </p:blipFill>
        <p:spPr>
          <a:xfrm>
            <a:off x="839416" y="4235528"/>
            <a:ext cx="5688632" cy="116840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D2D53FE-29A7-49D6-947E-5A2EC9F5A29A}"/>
              </a:ext>
            </a:extLst>
          </p:cNvPr>
          <p:cNvGrpSpPr/>
          <p:nvPr/>
        </p:nvGrpSpPr>
        <p:grpSpPr>
          <a:xfrm>
            <a:off x="7320136" y="3567499"/>
            <a:ext cx="4176464" cy="1889532"/>
            <a:chOff x="609178" y="4704519"/>
            <a:chExt cx="4176464" cy="18895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EB94AB8-3154-48EC-A1C1-096751BC308F}"/>
                </a:ext>
              </a:extLst>
            </p:cNvPr>
            <p:cNvSpPr/>
            <p:nvPr/>
          </p:nvSpPr>
          <p:spPr>
            <a:xfrm>
              <a:off x="1401266" y="4996001"/>
              <a:ext cx="288032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70C0"/>
                </a:buClr>
              </a:pPr>
              <a:r>
                <a:rPr lang="en-US" altLang="zh-CN" sz="16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ZooKeeper</a:t>
              </a:r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每隔一定时间内，就会将数据节点的数据序列化存入磁盘中，这个就为快照文件。即，快照文件是指定时间间隔对数据的备份</a:t>
              </a:r>
              <a:endPara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" name="思想气泡: 云 2">
              <a:extLst>
                <a:ext uri="{FF2B5EF4-FFF2-40B4-BE49-F238E27FC236}">
                  <a16:creationId xmlns:a16="http://schemas.microsoft.com/office/drawing/2014/main" id="{5EF04772-2144-41AC-BD57-D933D656BAF2}"/>
                </a:ext>
              </a:extLst>
            </p:cNvPr>
            <p:cNvSpPr/>
            <p:nvPr/>
          </p:nvSpPr>
          <p:spPr>
            <a:xfrm>
              <a:off x="609178" y="4704519"/>
              <a:ext cx="4176464" cy="1889532"/>
            </a:xfrm>
            <a:prstGeom prst="cloudCallout">
              <a:avLst>
                <a:gd name="adj1" fmla="val -94774"/>
                <a:gd name="adj2" fmla="val -38440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01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配置文件说明：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clientPort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：客户端连接的端口号，一般使用默认端口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2181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maxClientCnxns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：允许进行连接的客户端数量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一般用于限制连接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的客户端数量，并限制并发连接的数量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58C592-4165-40F0-8647-798BDE931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39004" r="6490" b="27811"/>
          <a:stretch/>
        </p:blipFill>
        <p:spPr>
          <a:xfrm>
            <a:off x="1559496" y="4099264"/>
            <a:ext cx="7560840" cy="17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26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、配置集群中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继续在配置文件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zoo.cfg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中配置集群中的节点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server.x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A:B:C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表示第几台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表示该服务器所在的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为该服务器与集群中的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交换消息所使用的端口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为选举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时所使用的端口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EB76B7-5F71-45C7-8C17-7246F96FD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 b="29625"/>
          <a:stretch/>
        </p:blipFill>
        <p:spPr>
          <a:xfrm>
            <a:off x="7032104" y="3284984"/>
            <a:ext cx="3549613" cy="8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90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1433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系统中，创建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zoo.cfg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的目录，并在该目录下创建文件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myid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文件，在该文件内写入服务器对应的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serverid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号服务器，则在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文件中写入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E8AE3-A02E-4AC0-8EC8-9F97C32C3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356992"/>
            <a:ext cx="2555461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、将配置文件发送到另外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个节点上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、修改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发送后，不需修改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文件，修改为对应的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serverid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应修改为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应修改为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849DCB-E3B3-44B0-BD60-FE09DC99205E}"/>
              </a:ext>
            </a:extLst>
          </p:cNvPr>
          <p:cNvSpPr/>
          <p:nvPr/>
        </p:nvSpPr>
        <p:spPr>
          <a:xfrm>
            <a:off x="371613" y="1988840"/>
            <a:ext cx="11195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F5902"/>
                </a:solidFill>
                <a:latin typeface="Monaco"/>
              </a:rPr>
              <a:t>[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root@namenode </a:t>
            </a:r>
            <a:r>
              <a:rPr lang="pt-BR" dirty="0">
                <a:solidFill>
                  <a:srgbClr val="204A87"/>
                </a:solidFill>
                <a:latin typeface="Monaco"/>
              </a:rPr>
              <a:t>local</a:t>
            </a:r>
            <a:r>
              <a:rPr lang="pt-BR" dirty="0">
                <a:solidFill>
                  <a:srgbClr val="8F5902"/>
                </a:solidFill>
                <a:latin typeface="Monaco"/>
              </a:rPr>
              <a:t>]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# scp -r zookeeper-3.4.10 datanode1:/usr/local/</a:t>
            </a:r>
          </a:p>
          <a:p>
            <a:r>
              <a:rPr lang="pt-BR" dirty="0">
                <a:solidFill>
                  <a:srgbClr val="8F5902"/>
                </a:solidFill>
                <a:latin typeface="Monaco"/>
              </a:rPr>
              <a:t>[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root@namenode </a:t>
            </a:r>
            <a:r>
              <a:rPr lang="pt-BR" dirty="0">
                <a:solidFill>
                  <a:srgbClr val="204A87"/>
                </a:solidFill>
                <a:latin typeface="Monaco"/>
              </a:rPr>
              <a:t>local</a:t>
            </a:r>
            <a:r>
              <a:rPr lang="pt-BR" dirty="0">
                <a:solidFill>
                  <a:srgbClr val="8F5902"/>
                </a:solidFill>
                <a:latin typeface="Monaco"/>
              </a:rPr>
              <a:t>]</a:t>
            </a:r>
            <a:r>
              <a:rPr lang="pt-BR" dirty="0">
                <a:solidFill>
                  <a:srgbClr val="000000"/>
                </a:solidFill>
                <a:latin typeface="Monaco"/>
              </a:rPr>
              <a:t># scp -r zookeeper-3.4.10 datanode2:/usr/local/</a:t>
            </a:r>
          </a:p>
        </p:txBody>
      </p:sp>
    </p:spTree>
    <p:extLst>
      <p:ext uri="{BB962C8B-B14F-4D97-AF65-F5344CB8AC3E}">
        <p14:creationId xmlns:p14="http://schemas.microsoft.com/office/powerpoint/2010/main" val="182045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、配置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/profile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文件中添加以下内容：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A39224-15AA-4A56-B8EB-7EF5C7D4A388}"/>
              </a:ext>
            </a:extLst>
          </p:cNvPr>
          <p:cNvSpPr/>
          <p:nvPr/>
        </p:nvSpPr>
        <p:spPr>
          <a:xfrm>
            <a:off x="720080" y="258174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export ZOOKEEPER_HOME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=/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local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zookeeper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3.4.10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export 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dirty="0">
                <a:solidFill>
                  <a:srgbClr val="A40000"/>
                </a:solidFill>
                <a:latin typeface="Monaco"/>
              </a:rPr>
              <a:t>$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:</a:t>
            </a:r>
            <a:r>
              <a:rPr lang="en-US" dirty="0">
                <a:solidFill>
                  <a:srgbClr val="A40000"/>
                </a:solidFill>
                <a:latin typeface="Monaco"/>
              </a:rPr>
              <a:t>$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ZOOKEEPER_HOME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50461D-2CEE-45FF-B185-348FE3BEE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264000"/>
            <a:ext cx="4320480" cy="24090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A609C7-3774-4BAE-AA56-E816767EEF75}"/>
              </a:ext>
            </a:extLst>
          </p:cNvPr>
          <p:cNvSpPr/>
          <p:nvPr/>
        </p:nvSpPr>
        <p:spPr>
          <a:xfrm>
            <a:off x="6384032" y="3789040"/>
            <a:ext cx="4320480" cy="4320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5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08141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zkServer.sh start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命令，检查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是否启动成功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0BC1BB-68A3-464D-83A5-BBD08555A14B}"/>
              </a:ext>
            </a:extLst>
          </p:cNvPr>
          <p:cNvSpPr/>
          <p:nvPr/>
        </p:nvSpPr>
        <p:spPr>
          <a:xfrm>
            <a:off x="695400" y="2564904"/>
            <a:ext cx="78971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zookeeper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3.4.10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bin/zkServer.sh start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ZooKeeper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JMX enabled by default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Using config: /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/local/zookeeper-3.4.10/bin/../conf/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zoo.cfg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Starting zookeeper ... STARTED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A88D4B-81EA-4891-95EC-2ED3FB0F2BFE}"/>
              </a:ext>
            </a:extLst>
          </p:cNvPr>
          <p:cNvSpPr/>
          <p:nvPr/>
        </p:nvSpPr>
        <p:spPr>
          <a:xfrm>
            <a:off x="767408" y="47499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zookeeper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3.4.10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jps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5795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QuorumPeerMain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5820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Jps</a:t>
            </a:r>
            <a:endParaRPr lang="en-US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41873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184092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、检查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zkServer.sh status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的启动状态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若启动失败，会显示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 is not running,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需要先关闭，再重新启动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注意：至少过半个数节点上的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都已启动，再查看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若未过半，根据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的选举机制，无法选举出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，则会显示失败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98E551-4EF1-4E98-B891-BC5FB22A7873}"/>
              </a:ext>
            </a:extLst>
          </p:cNvPr>
          <p:cNvSpPr/>
          <p:nvPr/>
        </p:nvSpPr>
        <p:spPr>
          <a:xfrm>
            <a:off x="695400" y="32849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zookeeper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3.4.10</a:t>
            </a:r>
            <a:r>
              <a:rPr lang="en-US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# zkServer.sh status</a:t>
            </a:r>
          </a:p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ZooKeeper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JMX enabled by default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Using config: /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/local/zookeeper-3.4.10/bin/../conf/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zoo.cfg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Error contacting service. It is probably not running.</a:t>
            </a:r>
          </a:p>
        </p:txBody>
      </p:sp>
    </p:spTree>
    <p:extLst>
      <p:ext uri="{BB962C8B-B14F-4D97-AF65-F5344CB8AC3E}">
        <p14:creationId xmlns:p14="http://schemas.microsoft.com/office/powerpoint/2010/main" val="10866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的安装和配置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1078" y="1196752"/>
            <a:ext cx="118409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若启动成功，会显示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的配置文件目录地址以及模式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(leader/follower)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              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CE54583-DACA-41B9-94D1-C54B9DC4DA89}"/>
              </a:ext>
            </a:extLst>
          </p:cNvPr>
          <p:cNvGrpSpPr/>
          <p:nvPr/>
        </p:nvGrpSpPr>
        <p:grpSpPr>
          <a:xfrm>
            <a:off x="2769418" y="2564904"/>
            <a:ext cx="6096000" cy="3957909"/>
            <a:chOff x="726740" y="2471620"/>
            <a:chExt cx="6096000" cy="39579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1F3DF43-1A39-492D-A2CD-CACC300B1AA1}"/>
                </a:ext>
              </a:extLst>
            </p:cNvPr>
            <p:cNvSpPr/>
            <p:nvPr/>
          </p:nvSpPr>
          <p:spPr>
            <a:xfrm>
              <a:off x="726740" y="247162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root</a:t>
              </a:r>
              <a:r>
                <a:rPr lang="en-US" dirty="0" err="1">
                  <a:solidFill>
                    <a:srgbClr val="A40000"/>
                  </a:solidFill>
                  <a:latin typeface="Monaco"/>
                </a:rPr>
                <a:t>@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namenode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 zookeeper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-</a:t>
              </a:r>
              <a:r>
                <a:rPr lang="en-US" dirty="0">
                  <a:solidFill>
                    <a:srgbClr val="0000CF"/>
                  </a:solidFill>
                  <a:latin typeface="Monaco"/>
                </a:rPr>
                <a:t>3.4.10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]</a:t>
              </a:r>
              <a:r>
                <a:rPr lang="en-US" dirty="0">
                  <a:solidFill>
                    <a:srgbClr val="A40000"/>
                  </a:solidFill>
                  <a:latin typeface="Monaco"/>
                </a:rPr>
                <a:t># 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bin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zkServer.sh status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ZooKeeper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 JMX enabled by </a:t>
              </a:r>
              <a:r>
                <a:rPr lang="en-US" dirty="0">
                  <a:solidFill>
                    <a:srgbClr val="204A87"/>
                  </a:solidFill>
                  <a:latin typeface="Monaco"/>
                </a:rPr>
                <a:t>default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onaco"/>
                </a:rPr>
                <a:t>Using config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: 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usr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local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zookeeper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-</a:t>
              </a:r>
              <a:r>
                <a:rPr lang="en-US" dirty="0">
                  <a:solidFill>
                    <a:srgbClr val="0000CF"/>
                  </a:solidFill>
                  <a:latin typeface="Monaco"/>
                </a:rPr>
                <a:t>3.4.10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bin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..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conf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zoo.cfg</a:t>
              </a:r>
              <a:endParaRPr lang="en-US" dirty="0">
                <a:solidFill>
                  <a:srgbClr val="000000"/>
                </a:solidFill>
                <a:latin typeface="Monaco"/>
              </a:endParaRPr>
            </a:p>
            <a:p>
              <a:r>
                <a:rPr lang="en-US" dirty="0">
                  <a:solidFill>
                    <a:srgbClr val="F57900"/>
                  </a:solidFill>
                  <a:latin typeface="Monaco"/>
                </a:rPr>
                <a:t>Mode: 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follower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3BC8D5A-A80F-4678-A1E8-41A06F83591A}"/>
                </a:ext>
              </a:extLst>
            </p:cNvPr>
            <p:cNvSpPr/>
            <p:nvPr/>
          </p:nvSpPr>
          <p:spPr>
            <a:xfrm>
              <a:off x="726740" y="522920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8F5902"/>
                  </a:solidFill>
                  <a:latin typeface="Monaco"/>
                </a:rPr>
                <a:t>[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root@datanode1 zookeeper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-</a:t>
              </a:r>
              <a:r>
                <a:rPr lang="en-US" dirty="0">
                  <a:solidFill>
                    <a:srgbClr val="0000CF"/>
                  </a:solidFill>
                  <a:latin typeface="Monaco"/>
                </a:rPr>
                <a:t>3.4.10</a:t>
              </a:r>
              <a:r>
                <a:rPr lang="en-US" dirty="0">
                  <a:solidFill>
                    <a:srgbClr val="8F5902"/>
                  </a:solidFill>
                  <a:latin typeface="Monaco"/>
                </a:rPr>
                <a:t>]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# bin/zkServer.sh status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ZooKeeper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 JMX enabled by default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onaco"/>
                </a:rPr>
                <a:t>Using config: 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usr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/local/zookeeper-3.4.10/bin/../conf/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zoo.cfg</a:t>
              </a:r>
              <a:endParaRPr lang="en-US" dirty="0">
                <a:solidFill>
                  <a:srgbClr val="000000"/>
                </a:solidFill>
                <a:latin typeface="Monaco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Monaco"/>
                </a:rPr>
                <a:t>Mode: leader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AB5BA39-9F99-4354-BDC4-5AABCF22A954}"/>
                </a:ext>
              </a:extLst>
            </p:cNvPr>
            <p:cNvSpPr/>
            <p:nvPr/>
          </p:nvSpPr>
          <p:spPr>
            <a:xfrm>
              <a:off x="726740" y="3850410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8F5902"/>
                  </a:solidFill>
                  <a:latin typeface="Monaco"/>
                </a:rPr>
                <a:t>[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root@datanode2 zookeeper</a:t>
              </a:r>
              <a:r>
                <a:rPr lang="en-US" dirty="0">
                  <a:solidFill>
                    <a:srgbClr val="CE5C00"/>
                  </a:solidFill>
                  <a:latin typeface="Monaco"/>
                </a:rPr>
                <a:t>-</a:t>
              </a:r>
              <a:r>
                <a:rPr lang="en-US" dirty="0">
                  <a:solidFill>
                    <a:srgbClr val="0000CF"/>
                  </a:solidFill>
                  <a:latin typeface="Monaco"/>
                </a:rPr>
                <a:t>3.4.10</a:t>
              </a:r>
              <a:r>
                <a:rPr lang="en-US" dirty="0">
                  <a:solidFill>
                    <a:srgbClr val="8F5902"/>
                  </a:solidFill>
                  <a:latin typeface="Monaco"/>
                </a:rPr>
                <a:t>]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# bin/zkServer.sh status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ZooKeeper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 JMX enabled by default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onaco"/>
                </a:rPr>
                <a:t>Using config: 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usr</a:t>
              </a:r>
              <a:r>
                <a:rPr lang="en-US" dirty="0">
                  <a:solidFill>
                    <a:srgbClr val="000000"/>
                  </a:solidFill>
                  <a:latin typeface="Monaco"/>
                </a:rPr>
                <a:t>/local/zookeeper-3.4.10/bin/../conf/</a:t>
              </a:r>
              <a:r>
                <a:rPr lang="en-US" dirty="0" err="1">
                  <a:solidFill>
                    <a:srgbClr val="000000"/>
                  </a:solidFill>
                  <a:latin typeface="Monaco"/>
                </a:rPr>
                <a:t>zoo.cfg</a:t>
              </a:r>
              <a:endParaRPr lang="en-US" dirty="0">
                <a:solidFill>
                  <a:srgbClr val="000000"/>
                </a:solidFill>
                <a:latin typeface="Monaco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Monaco"/>
                </a:rPr>
                <a:t>Mode: follower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831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79376" y="116632"/>
            <a:ext cx="1195129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8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本节内容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3C5F2D-9B99-43FF-A81F-307203A79099}"/>
              </a:ext>
            </a:extLst>
          </p:cNvPr>
          <p:cNvSpPr txBox="1"/>
          <p:nvPr/>
        </p:nvSpPr>
        <p:spPr>
          <a:xfrm>
            <a:off x="407368" y="620688"/>
            <a:ext cx="63367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获取子节点列表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修改节点内容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查看执行历史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添加监听与触发监听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418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9289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zkCli.sh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的客户端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F621E6-89B8-431B-9837-47FC2F8FC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/>
        </p:blipFill>
        <p:spPr>
          <a:xfrm>
            <a:off x="695400" y="1915248"/>
            <a:ext cx="7614338" cy="11678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04BC9A-0992-4EAA-A231-45E68B1F5F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b="786"/>
          <a:stretch/>
        </p:blipFill>
        <p:spPr>
          <a:xfrm>
            <a:off x="1377655" y="4173235"/>
            <a:ext cx="2846137" cy="208823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87EA7CE2-953C-4E4C-A373-CF2254AC8937}"/>
              </a:ext>
            </a:extLst>
          </p:cNvPr>
          <p:cNvGrpSpPr/>
          <p:nvPr/>
        </p:nvGrpSpPr>
        <p:grpSpPr>
          <a:xfrm>
            <a:off x="5519936" y="4077072"/>
            <a:ext cx="3456384" cy="1992070"/>
            <a:chOff x="5879976" y="3957210"/>
            <a:chExt cx="3456384" cy="1992070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7E161BF8-FAD5-4555-A166-304F332C19C4}"/>
                </a:ext>
              </a:extLst>
            </p:cNvPr>
            <p:cNvSpPr/>
            <p:nvPr/>
          </p:nvSpPr>
          <p:spPr>
            <a:xfrm>
              <a:off x="5879976" y="3957210"/>
              <a:ext cx="3456384" cy="1992070"/>
            </a:xfrm>
            <a:prstGeom prst="cloudCallout">
              <a:avLst>
                <a:gd name="adj1" fmla="val -90024"/>
                <a:gd name="adj2" fmla="val 25191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7E7F020-4EED-4BA1-9645-6B6353B05591}"/>
                </a:ext>
              </a:extLst>
            </p:cNvPr>
            <p:cNvSpPr txBox="1"/>
            <p:nvPr/>
          </p:nvSpPr>
          <p:spPr>
            <a:xfrm>
              <a:off x="6240016" y="4463927"/>
              <a:ext cx="30145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ZooKeeper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的常用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shell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命令：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stat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set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ls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delete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rmr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get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create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、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quit</a:t>
              </a:r>
              <a:endParaRPr lang="en-US" dirty="0">
                <a:latin typeface="Monaco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3717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9433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获取子节点列表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——ls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“/”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的根节点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根节点下存在三个子节点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E1DB8C-4FCE-40F7-86A5-0518223E68DC}"/>
              </a:ext>
            </a:extLst>
          </p:cNvPr>
          <p:cNvSpPr/>
          <p:nvPr/>
        </p:nvSpPr>
        <p:spPr>
          <a:xfrm>
            <a:off x="623392" y="2058100"/>
            <a:ext cx="9649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zk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: localhost: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2181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(CONNECTED) 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3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ls /</a:t>
            </a:r>
          </a:p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zookeeper, </a:t>
            </a:r>
            <a:r>
              <a:rPr lang="en-US" sz="2000" dirty="0">
                <a:latin typeface="Monaco"/>
              </a:rPr>
              <a:t>yarn-leader-election, </a:t>
            </a:r>
            <a:r>
              <a:rPr lang="en-US" sz="2000" dirty="0" err="1">
                <a:latin typeface="Monaco"/>
              </a:rPr>
              <a:t>hadoop</a:t>
            </a:r>
            <a:r>
              <a:rPr lang="en-US" sz="2000" dirty="0">
                <a:latin typeface="Monaco"/>
              </a:rPr>
              <a:t>-ha, </a:t>
            </a:r>
            <a:r>
              <a:rPr lang="en-US" sz="2000" dirty="0" err="1">
                <a:latin typeface="Monaco"/>
              </a:rPr>
              <a:t>rmstore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1FE6A2D-4253-4C28-90CC-AF1DB0B95412}"/>
              </a:ext>
            </a:extLst>
          </p:cNvPr>
          <p:cNvGrpSpPr/>
          <p:nvPr/>
        </p:nvGrpSpPr>
        <p:grpSpPr>
          <a:xfrm>
            <a:off x="6384032" y="3356992"/>
            <a:ext cx="5112568" cy="2801760"/>
            <a:chOff x="6096000" y="3267461"/>
            <a:chExt cx="4855634" cy="274727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895BDBB-085A-46DB-971A-AF7F078D404E}"/>
                </a:ext>
              </a:extLst>
            </p:cNvPr>
            <p:cNvSpPr/>
            <p:nvPr/>
          </p:nvSpPr>
          <p:spPr>
            <a:xfrm>
              <a:off x="6096000" y="4891837"/>
              <a:ext cx="1358340" cy="11229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onaco"/>
                </a:rPr>
                <a:t>Yarn-leader-election</a:t>
              </a:r>
              <a:endParaRPr lang="en-US" dirty="0">
                <a:solidFill>
                  <a:schemeClr val="tx1"/>
                </a:solidFill>
                <a:latin typeface="Monaco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4AC0C0F-0B1C-4FE7-9A54-5BD1953A9A07}"/>
                </a:ext>
              </a:extLst>
            </p:cNvPr>
            <p:cNvSpPr/>
            <p:nvPr/>
          </p:nvSpPr>
          <p:spPr>
            <a:xfrm>
              <a:off x="7824192" y="3267461"/>
              <a:ext cx="1358340" cy="11229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onaco"/>
                </a:rPr>
                <a:t>/</a:t>
              </a:r>
              <a:endParaRPr lang="en-US" dirty="0">
                <a:solidFill>
                  <a:schemeClr val="tx1"/>
                </a:solidFill>
                <a:latin typeface="Monaco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6259B2D-A1F3-4789-A4F4-73035A336D56}"/>
                </a:ext>
              </a:extLst>
            </p:cNvPr>
            <p:cNvSpPr/>
            <p:nvPr/>
          </p:nvSpPr>
          <p:spPr>
            <a:xfrm>
              <a:off x="9593294" y="4891837"/>
              <a:ext cx="1358340" cy="11229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Monaco"/>
                </a:rPr>
                <a:t>rmstore</a:t>
              </a:r>
              <a:endParaRPr lang="en-US" dirty="0">
                <a:solidFill>
                  <a:schemeClr val="tx1"/>
                </a:solidFill>
                <a:latin typeface="Monaco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9FBBE3-2ECA-4EBB-8147-B88794AAECBF}"/>
                </a:ext>
              </a:extLst>
            </p:cNvPr>
            <p:cNvSpPr/>
            <p:nvPr/>
          </p:nvSpPr>
          <p:spPr>
            <a:xfrm>
              <a:off x="7824192" y="4891837"/>
              <a:ext cx="1358340" cy="1122900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onaco"/>
                </a:rPr>
                <a:t>Hadoop-ha</a:t>
              </a:r>
              <a:endParaRPr lang="en-US" dirty="0">
                <a:solidFill>
                  <a:schemeClr val="tx1"/>
                </a:solidFill>
                <a:latin typeface="Monaco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4E09EF4-CC0F-4EC3-B4FA-F3D9486C0D2A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8503362" y="4390361"/>
              <a:ext cx="0" cy="50147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BDB57D4-6F04-492A-B867-93D533BFFF6B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6960096" y="4390361"/>
              <a:ext cx="1543266" cy="49687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D7C49C0-CE25-4ED6-AF43-B0E1CF08B505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>
              <a:off x="8503362" y="4390361"/>
              <a:ext cx="1543266" cy="49687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2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9433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——create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[-e][-s]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 节点内容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中创建节点，必须要添加节点的内容，否则创建失败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DBDE2-857A-47BD-A238-6BA46D20C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811514" y="2780928"/>
            <a:ext cx="3888432" cy="5383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F76952-1438-4D7E-80A1-91EA23AB81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 b="5157"/>
          <a:stretch/>
        </p:blipFill>
        <p:spPr>
          <a:xfrm>
            <a:off x="839416" y="4583929"/>
            <a:ext cx="4032448" cy="4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1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117373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——create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–s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表示创建编号节点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对已经存在的节点名称，可创建编号节点，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会自动给节点分配编号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节点被分配的编号与指令执行的顺序有关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8BE4EE-1428-47A1-8784-E5DE683AC7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0"/>
          <a:stretch/>
        </p:blipFill>
        <p:spPr>
          <a:xfrm>
            <a:off x="767408" y="3933056"/>
            <a:ext cx="3412803" cy="11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2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94330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——create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–e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表示创建临时节点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持久节点可创建子节点，而临时节点不能创建子节点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67B3CC2-C695-4A3A-AC4B-35B21787B50B}"/>
              </a:ext>
            </a:extLst>
          </p:cNvPr>
          <p:cNvGrpSpPr/>
          <p:nvPr/>
        </p:nvGrpSpPr>
        <p:grpSpPr>
          <a:xfrm>
            <a:off x="767408" y="3573017"/>
            <a:ext cx="4752528" cy="1080119"/>
            <a:chOff x="763236" y="3645025"/>
            <a:chExt cx="6215631" cy="19442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641554-1BC3-4A10-99CC-6BF03804D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98" b="5882"/>
            <a:stretch/>
          </p:blipFill>
          <p:spPr>
            <a:xfrm>
              <a:off x="767408" y="3645025"/>
              <a:ext cx="6211459" cy="51845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E1CB67-8176-4298-A171-8F8C4C152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82"/>
            <a:stretch/>
          </p:blipFill>
          <p:spPr>
            <a:xfrm>
              <a:off x="763236" y="4315749"/>
              <a:ext cx="5980836" cy="1273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000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268760"/>
            <a:ext cx="94330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——create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临时节点与当前会话有关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若关闭当前会话，临时节点会被自动删除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已不存在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8F7B9-E9B4-44A5-99F9-254A250710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" b="1"/>
          <a:stretch/>
        </p:blipFill>
        <p:spPr>
          <a:xfrm>
            <a:off x="695400" y="3397776"/>
            <a:ext cx="8496944" cy="6198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762F22-9C1C-44A2-85FD-6BBCAA7C47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" b="7337"/>
          <a:stretch/>
        </p:blipFill>
        <p:spPr>
          <a:xfrm>
            <a:off x="695400" y="4363936"/>
            <a:ext cx="7704856" cy="4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052736"/>
            <a:ext cx="120253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——stat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cZxid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表示创建事件的编号，该编号为全局排序的，用来判断客户端提交事件顺序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xZxid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进制表示，前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的标识，后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位表示事件的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发生变化，事件将重新开始编号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Ctime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表示创建节点的时间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C338C5-6CD9-4246-ACE1-8087B994BE01}"/>
              </a:ext>
            </a:extLst>
          </p:cNvPr>
          <p:cNvGrpSpPr/>
          <p:nvPr/>
        </p:nvGrpSpPr>
        <p:grpSpPr>
          <a:xfrm>
            <a:off x="623393" y="1916832"/>
            <a:ext cx="7200798" cy="1506641"/>
            <a:chOff x="623393" y="1905828"/>
            <a:chExt cx="9416429" cy="174125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3B14BC-4571-4934-9874-195E6811E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"/>
            <a:stretch/>
          </p:blipFill>
          <p:spPr>
            <a:xfrm>
              <a:off x="623393" y="1905828"/>
              <a:ext cx="3794797" cy="16539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1EEC8-986E-463A-889B-1969419DE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026" y="1905828"/>
              <a:ext cx="3794796" cy="1741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21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本节内容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672489"/>
            <a:ext cx="404674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的工作原理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24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96752"/>
            <a:ext cx="1202533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——stat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mZxid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表示修改事件编号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mtime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表示修改节点的事件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pZxid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表示子节点的事件编号，可知对该节点所执行的事务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0994E4-A3AD-4FA2-B9F8-77A5D0BB549D}"/>
              </a:ext>
            </a:extLst>
          </p:cNvPr>
          <p:cNvGrpSpPr/>
          <p:nvPr/>
        </p:nvGrpSpPr>
        <p:grpSpPr>
          <a:xfrm>
            <a:off x="911424" y="3501008"/>
            <a:ext cx="6342388" cy="1353026"/>
            <a:chOff x="1265780" y="3356992"/>
            <a:chExt cx="8635280" cy="18002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2B41A58-B8A0-4D49-AFCB-E3584B5B6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b="2857"/>
            <a:stretch/>
          </p:blipFill>
          <p:spPr>
            <a:xfrm>
              <a:off x="6168008" y="3356992"/>
              <a:ext cx="3733052" cy="18002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EE1D16D-3663-43C5-B812-D3575F310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"/>
            <a:stretch/>
          </p:blipFill>
          <p:spPr>
            <a:xfrm>
              <a:off x="1265780" y="3356992"/>
              <a:ext cx="4019650" cy="175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34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61657" y="1052736"/>
            <a:ext cx="1202533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——stat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mZxid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表示修改事件编号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表示节点的创建版本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表示节点中数据的版本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在节点下创建子节点可改变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，更改节点数据可改变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dataVersion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E98028-DDCA-4D7E-AE59-FB60C1368CC3}"/>
              </a:ext>
            </a:extLst>
          </p:cNvPr>
          <p:cNvGrpSpPr/>
          <p:nvPr/>
        </p:nvGrpSpPr>
        <p:grpSpPr>
          <a:xfrm>
            <a:off x="1343473" y="4653137"/>
            <a:ext cx="7632847" cy="1584176"/>
            <a:chOff x="623393" y="4704517"/>
            <a:chExt cx="8568951" cy="18928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9FEF67A-4D00-48AA-92E0-2A99ED34C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" b="2973"/>
            <a:stretch/>
          </p:blipFill>
          <p:spPr>
            <a:xfrm>
              <a:off x="5519936" y="4704517"/>
              <a:ext cx="3672408" cy="18928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2BAF9D6-6794-4854-A730-AEEDBC9C5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"/>
            <a:stretch/>
          </p:blipFill>
          <p:spPr>
            <a:xfrm>
              <a:off x="623393" y="4714725"/>
              <a:ext cx="3672410" cy="1600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661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27891"/>
            <a:ext cx="1202533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——stat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ephemeralOwner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表示临时节点的拥有者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持久节点的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ephemeralOwner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0x0</a:t>
            </a: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临时节点与当前会话有关，故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ephemeralOwner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sessionID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931851-DF5B-443A-9C48-D5B48874771B}"/>
              </a:ext>
            </a:extLst>
          </p:cNvPr>
          <p:cNvGrpSpPr/>
          <p:nvPr/>
        </p:nvGrpSpPr>
        <p:grpSpPr>
          <a:xfrm>
            <a:off x="983432" y="5058968"/>
            <a:ext cx="10649654" cy="1160794"/>
            <a:chOff x="623392" y="5148526"/>
            <a:chExt cx="10649654" cy="116079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3B2225-F66A-4136-BD1D-EEA64784B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"/>
            <a:stretch/>
          </p:blipFill>
          <p:spPr>
            <a:xfrm>
              <a:off x="623392" y="5148526"/>
              <a:ext cx="10649654" cy="1160794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4DB9894-2004-4AA3-9E84-35E26EC010E6}"/>
                </a:ext>
              </a:extLst>
            </p:cNvPr>
            <p:cNvCxnSpPr/>
            <p:nvPr/>
          </p:nvCxnSpPr>
          <p:spPr>
            <a:xfrm>
              <a:off x="911424" y="6238693"/>
              <a:ext cx="273630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69932D-A685-49A5-A720-133CC93A635D}"/>
              </a:ext>
            </a:extLst>
          </p:cNvPr>
          <p:cNvGrpSpPr/>
          <p:nvPr/>
        </p:nvGrpSpPr>
        <p:grpSpPr>
          <a:xfrm>
            <a:off x="1531069" y="2420774"/>
            <a:ext cx="6509146" cy="1236820"/>
            <a:chOff x="2135560" y="2498462"/>
            <a:chExt cx="7447980" cy="121574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DE0CB9F-DF51-4C3E-9098-76CF0D724B82}"/>
                </a:ext>
              </a:extLst>
            </p:cNvPr>
            <p:cNvGrpSpPr/>
            <p:nvPr/>
          </p:nvGrpSpPr>
          <p:grpSpPr>
            <a:xfrm>
              <a:off x="2135560" y="2498462"/>
              <a:ext cx="7447980" cy="1215741"/>
              <a:chOff x="551384" y="3145149"/>
              <a:chExt cx="8412868" cy="1952094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2BAF9D6-6794-4854-A730-AEEDBC9C51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62"/>
              <a:stretch/>
            </p:blipFill>
            <p:spPr>
              <a:xfrm>
                <a:off x="551384" y="3179055"/>
                <a:ext cx="3960440" cy="1881657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29F8EFE-D088-4CF8-957D-4DAEE6170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93" b="2858"/>
              <a:stretch/>
            </p:blipFill>
            <p:spPr>
              <a:xfrm>
                <a:off x="4795853" y="3145149"/>
                <a:ext cx="4168399" cy="1952094"/>
              </a:xfrm>
              <a:prstGeom prst="rect">
                <a:avLst/>
              </a:prstGeom>
            </p:spPr>
          </p:pic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78DCFB8-6697-4EB6-8EAF-4B3E8D4AEFC8}"/>
                </a:ext>
              </a:extLst>
            </p:cNvPr>
            <p:cNvCxnSpPr/>
            <p:nvPr/>
          </p:nvCxnSpPr>
          <p:spPr>
            <a:xfrm>
              <a:off x="5858510" y="3560286"/>
              <a:ext cx="273630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821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66998" y="1196752"/>
            <a:ext cx="1202533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查看节点状态信息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——stat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dataLength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表示节点存储的数据长度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numChildren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表示该节点下的子节点个数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E0CB9F-DF51-4C3E-9098-76CF0D724B82}"/>
              </a:ext>
            </a:extLst>
          </p:cNvPr>
          <p:cNvGrpSpPr/>
          <p:nvPr/>
        </p:nvGrpSpPr>
        <p:grpSpPr>
          <a:xfrm>
            <a:off x="911425" y="3609449"/>
            <a:ext cx="7056783" cy="1985116"/>
            <a:chOff x="551385" y="3284984"/>
            <a:chExt cx="7703925" cy="150432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2BAF9D6-6794-4854-A730-AEEDBC9C5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"/>
            <a:stretch/>
          </p:blipFill>
          <p:spPr>
            <a:xfrm>
              <a:off x="551385" y="3284985"/>
              <a:ext cx="3451456" cy="150432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9F8EFE-D088-4CF8-957D-4DAEE6170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73" b="2857"/>
            <a:stretch/>
          </p:blipFill>
          <p:spPr>
            <a:xfrm>
              <a:off x="5015883" y="3284984"/>
              <a:ext cx="3239427" cy="1504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3533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9520" y="1196752"/>
            <a:ext cx="94330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查看节点内容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——get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命令格式：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可以查看到节点的内容为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lolo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，以及节点的状态信息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1DB9238-980F-4889-9668-17EDEBAFDEE3}"/>
              </a:ext>
            </a:extLst>
          </p:cNvPr>
          <p:cNvGrpSpPr/>
          <p:nvPr/>
        </p:nvGrpSpPr>
        <p:grpSpPr>
          <a:xfrm>
            <a:off x="839416" y="2852936"/>
            <a:ext cx="2836468" cy="1440160"/>
            <a:chOff x="705906" y="2708920"/>
            <a:chExt cx="4127024" cy="25534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184B601-2E1B-42B2-8B7A-0D2F80FF5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9"/>
            <a:stretch/>
          </p:blipFill>
          <p:spPr>
            <a:xfrm>
              <a:off x="705906" y="2708920"/>
              <a:ext cx="4127024" cy="2553434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539F814-DEB7-40D3-AFCC-C2C04F8A0EE9}"/>
                </a:ext>
              </a:extLst>
            </p:cNvPr>
            <p:cNvCxnSpPr/>
            <p:nvPr/>
          </p:nvCxnSpPr>
          <p:spPr>
            <a:xfrm>
              <a:off x="705906" y="3068960"/>
              <a:ext cx="216024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32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86953" y="1200019"/>
            <a:ext cx="9433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修改节点内容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——set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命令格式：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 “修改的内容”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节点的内容已被修改为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474E88-8AEE-4B83-8B42-89919DD8FEF3}"/>
              </a:ext>
            </a:extLst>
          </p:cNvPr>
          <p:cNvGrpSpPr/>
          <p:nvPr/>
        </p:nvGrpSpPr>
        <p:grpSpPr>
          <a:xfrm>
            <a:off x="911424" y="2924944"/>
            <a:ext cx="3168352" cy="1800200"/>
            <a:chOff x="2423592" y="2647422"/>
            <a:chExt cx="5112568" cy="29418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F3D118E-1BF9-4C99-ADEC-90EA911E0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902"/>
            <a:stretch/>
          </p:blipFill>
          <p:spPr>
            <a:xfrm>
              <a:off x="2495600" y="2647422"/>
              <a:ext cx="5040560" cy="20551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DC2047A-3B60-46C8-98CC-1247EB1AB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92" y="2937274"/>
              <a:ext cx="4583141" cy="2651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499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86953" y="1280329"/>
            <a:ext cx="943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查看执行历史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——history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history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，可以查看到执行过的所有命令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78BC6-B4F9-4E68-827A-165C74726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" b="2130"/>
          <a:stretch/>
        </p:blipFill>
        <p:spPr>
          <a:xfrm>
            <a:off x="881293" y="2767993"/>
            <a:ext cx="3363818" cy="18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77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24007" y="1287453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——delete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命令格式：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只能用于删除空节点，不能递归删除非空节点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52FA24-A05D-4450-AD1D-3A239076C27F}"/>
              </a:ext>
            </a:extLst>
          </p:cNvPr>
          <p:cNvGrpSpPr/>
          <p:nvPr/>
        </p:nvGrpSpPr>
        <p:grpSpPr>
          <a:xfrm>
            <a:off x="911424" y="3631556"/>
            <a:ext cx="7992888" cy="1138224"/>
            <a:chOff x="777276" y="3650250"/>
            <a:chExt cx="7992888" cy="11382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EF438DA-F494-42B5-B0BD-8292D38B8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18" y="4426315"/>
              <a:ext cx="4526988" cy="36215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9CC7918-2DD0-42D1-BF2C-8642CD1744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09"/>
            <a:stretch/>
          </p:blipFill>
          <p:spPr>
            <a:xfrm>
              <a:off x="777276" y="3650250"/>
              <a:ext cx="7992888" cy="505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0355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86953" y="1259094"/>
            <a:ext cx="943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rmr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命令格式：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rmr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rmr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可递归删除非空节点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57313A-52BB-4CD8-AB74-E6ABE3B42164}"/>
              </a:ext>
            </a:extLst>
          </p:cNvPr>
          <p:cNvGrpSpPr/>
          <p:nvPr/>
        </p:nvGrpSpPr>
        <p:grpSpPr>
          <a:xfrm>
            <a:off x="839416" y="3573016"/>
            <a:ext cx="9577064" cy="1404070"/>
            <a:chOff x="664146" y="3531869"/>
            <a:chExt cx="9936530" cy="153887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4F39C82-40B4-47D3-9879-22A8D51B3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8" b="9514"/>
            <a:stretch/>
          </p:blipFill>
          <p:spPr>
            <a:xfrm>
              <a:off x="664147" y="4560571"/>
              <a:ext cx="7769917" cy="51017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6849FFA-3935-47F3-A86A-75D975F0A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9" b="1"/>
            <a:stretch/>
          </p:blipFill>
          <p:spPr>
            <a:xfrm>
              <a:off x="664146" y="3531869"/>
              <a:ext cx="9936530" cy="699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253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275867"/>
            <a:ext cx="11017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添加监听命令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在查看节点状态、列出节点名称、查看节点内容时，可对该节点添加监听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stat/ls/get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节点目录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683531E-9DB4-4599-8B0F-022FAB8BD3BB}"/>
              </a:ext>
            </a:extLst>
          </p:cNvPr>
          <p:cNvGrpSpPr/>
          <p:nvPr/>
        </p:nvGrpSpPr>
        <p:grpSpPr>
          <a:xfrm>
            <a:off x="3647728" y="3363664"/>
            <a:ext cx="4392488" cy="3029560"/>
            <a:chOff x="767408" y="3429000"/>
            <a:chExt cx="3456384" cy="2535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02E4EF9-9DE6-4DAC-8E5F-566EF46EF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9" b="786"/>
            <a:stretch/>
          </p:blipFill>
          <p:spPr>
            <a:xfrm>
              <a:off x="767408" y="3429000"/>
              <a:ext cx="3456384" cy="2535975"/>
            </a:xfrm>
            <a:prstGeom prst="rect">
              <a:avLst/>
            </a:prstGeom>
          </p:spPr>
        </p:pic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FB4C1C6-829B-4DD4-88C9-C5CDFA2B1FD0}"/>
                </a:ext>
              </a:extLst>
            </p:cNvPr>
            <p:cNvCxnSpPr/>
            <p:nvPr/>
          </p:nvCxnSpPr>
          <p:spPr>
            <a:xfrm>
              <a:off x="1271464" y="3645024"/>
              <a:ext cx="165618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0AD75E2-CEB8-4A2D-A539-2F3E59E3770A}"/>
                </a:ext>
              </a:extLst>
            </p:cNvPr>
            <p:cNvCxnSpPr/>
            <p:nvPr/>
          </p:nvCxnSpPr>
          <p:spPr>
            <a:xfrm>
              <a:off x="1271464" y="3861048"/>
              <a:ext cx="165618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EA71C45-18E3-4F22-8B48-5DB2472024A7}"/>
                </a:ext>
              </a:extLst>
            </p:cNvPr>
            <p:cNvCxnSpPr>
              <a:cxnSpLocks/>
            </p:cNvCxnSpPr>
            <p:nvPr/>
          </p:nvCxnSpPr>
          <p:spPr>
            <a:xfrm>
              <a:off x="1271464" y="5301208"/>
              <a:ext cx="165618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9FA361E-C6E9-4B3E-AC10-079FBD023D21}"/>
                </a:ext>
              </a:extLst>
            </p:cNvPr>
            <p:cNvCxnSpPr/>
            <p:nvPr/>
          </p:nvCxnSpPr>
          <p:spPr>
            <a:xfrm>
              <a:off x="1271464" y="4149080"/>
              <a:ext cx="165618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50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什么是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ZooKeeper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79376" y="453424"/>
            <a:ext cx="8497839" cy="840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是一个开源的分布式应用程序协调服务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为分布式应用提供一致性服务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提供监听服务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中，主要是用来解决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的宕机问题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在高可用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使得两台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的元数据保持一致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宕机，可自动进行主备切换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135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55000"/>
            <a:ext cx="108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触发监听命令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添加监听后，当执行修改文件内容，或者创建、删除节点时，会触发监听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当修改文件内容时，会触发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NodeDataChanged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F2358-F670-4DB2-927B-2A020F1E7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57473"/>
            <a:ext cx="3643981" cy="1963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A17D3F-A3AD-4D54-B800-C26AB5032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5733256"/>
            <a:ext cx="5040560" cy="678537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07116F5-DA62-428F-8B77-DC82080CF24B}"/>
              </a:ext>
            </a:extLst>
          </p:cNvPr>
          <p:cNvGrpSpPr/>
          <p:nvPr/>
        </p:nvGrpSpPr>
        <p:grpSpPr>
          <a:xfrm>
            <a:off x="6384032" y="3439294"/>
            <a:ext cx="4752528" cy="2424118"/>
            <a:chOff x="5879976" y="3525162"/>
            <a:chExt cx="4752528" cy="2424118"/>
          </a:xfrm>
        </p:grpSpPr>
        <p:sp>
          <p:nvSpPr>
            <p:cNvPr id="9" name="思想气泡: 云 8">
              <a:extLst>
                <a:ext uri="{FF2B5EF4-FFF2-40B4-BE49-F238E27FC236}">
                  <a16:creationId xmlns:a16="http://schemas.microsoft.com/office/drawing/2014/main" id="{110C58BE-DE80-47B7-8F47-23C54E89E773}"/>
                </a:ext>
              </a:extLst>
            </p:cNvPr>
            <p:cNvSpPr/>
            <p:nvPr/>
          </p:nvSpPr>
          <p:spPr>
            <a:xfrm>
              <a:off x="5879976" y="3525162"/>
              <a:ext cx="4752528" cy="2424118"/>
            </a:xfrm>
            <a:prstGeom prst="cloudCallout">
              <a:avLst>
                <a:gd name="adj1" fmla="val -90024"/>
                <a:gd name="adj2" fmla="val 25191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5EFA2F-5799-4A8C-9DCE-7CE248C0D99E}"/>
                </a:ext>
              </a:extLst>
            </p:cNvPr>
            <p:cNvSpPr txBox="1"/>
            <p:nvPr/>
          </p:nvSpPr>
          <p:spPr>
            <a:xfrm>
              <a:off x="6398084" y="4215766"/>
              <a:ext cx="4234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在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namenode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中添加获取节点数据的监听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在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datanode1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中，使用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set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修改节点数据时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会在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namenode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中，触发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NodeDataChanged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监听</a:t>
              </a:r>
              <a:endParaRPr lang="en-US" dirty="0">
                <a:latin typeface="Monaco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716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65324" y="1209659"/>
            <a:ext cx="1080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触发监听命令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当创建节点时，会触发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NodeChildrenChanged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若添加的是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ls/stat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监听，修改此节点下的子节点内容，并不会触发监听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7116F5-DA62-428F-8B77-DC82080CF24B}"/>
              </a:ext>
            </a:extLst>
          </p:cNvPr>
          <p:cNvGrpSpPr/>
          <p:nvPr/>
        </p:nvGrpSpPr>
        <p:grpSpPr>
          <a:xfrm>
            <a:off x="6571078" y="3040390"/>
            <a:ext cx="4752528" cy="2424118"/>
            <a:chOff x="6139030" y="3496592"/>
            <a:chExt cx="4752528" cy="2424118"/>
          </a:xfrm>
        </p:grpSpPr>
        <p:sp>
          <p:nvSpPr>
            <p:cNvPr id="9" name="思想气泡: 云 8">
              <a:extLst>
                <a:ext uri="{FF2B5EF4-FFF2-40B4-BE49-F238E27FC236}">
                  <a16:creationId xmlns:a16="http://schemas.microsoft.com/office/drawing/2014/main" id="{110C58BE-DE80-47B7-8F47-23C54E89E773}"/>
                </a:ext>
              </a:extLst>
            </p:cNvPr>
            <p:cNvSpPr/>
            <p:nvPr/>
          </p:nvSpPr>
          <p:spPr>
            <a:xfrm>
              <a:off x="6139030" y="3496592"/>
              <a:ext cx="4752528" cy="2424118"/>
            </a:xfrm>
            <a:prstGeom prst="cloudCallout">
              <a:avLst>
                <a:gd name="adj1" fmla="val -74872"/>
                <a:gd name="adj2" fmla="val 28963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5EFA2F-5799-4A8C-9DCE-7CE248C0D99E}"/>
                </a:ext>
              </a:extLst>
            </p:cNvPr>
            <p:cNvSpPr txBox="1"/>
            <p:nvPr/>
          </p:nvSpPr>
          <p:spPr>
            <a:xfrm>
              <a:off x="6600056" y="4136066"/>
              <a:ext cx="42344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在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namenode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中添加获取节点状态或查看节点名字的监听时，在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datanode1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中使用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create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命令创建节点，会触发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NodeChildrenChanged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监听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endParaRPr lang="en-US" dirty="0">
                <a:latin typeface="Monaco"/>
                <a:ea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ACA373F-7D3D-4DE2-B6B4-33F44CA24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" y="2708920"/>
            <a:ext cx="4592378" cy="20882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0A0B730-1AD3-4E0A-A417-8BBD082E7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43" y="5036551"/>
            <a:ext cx="5858008" cy="9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15489" y="1268759"/>
            <a:ext cx="1080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触发监听命令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当删除节点时，会触发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NodeDeleted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NodeChildrenChanged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7116F5-DA62-428F-8B77-DC82080CF24B}"/>
              </a:ext>
            </a:extLst>
          </p:cNvPr>
          <p:cNvGrpSpPr/>
          <p:nvPr/>
        </p:nvGrpSpPr>
        <p:grpSpPr>
          <a:xfrm>
            <a:off x="6571078" y="3040390"/>
            <a:ext cx="4752528" cy="2424118"/>
            <a:chOff x="6139030" y="3496592"/>
            <a:chExt cx="4752528" cy="2424118"/>
          </a:xfrm>
        </p:grpSpPr>
        <p:sp>
          <p:nvSpPr>
            <p:cNvPr id="9" name="思想气泡: 云 8">
              <a:extLst>
                <a:ext uri="{FF2B5EF4-FFF2-40B4-BE49-F238E27FC236}">
                  <a16:creationId xmlns:a16="http://schemas.microsoft.com/office/drawing/2014/main" id="{110C58BE-DE80-47B7-8F47-23C54E89E773}"/>
                </a:ext>
              </a:extLst>
            </p:cNvPr>
            <p:cNvSpPr/>
            <p:nvPr/>
          </p:nvSpPr>
          <p:spPr>
            <a:xfrm>
              <a:off x="6139030" y="3496592"/>
              <a:ext cx="4752528" cy="2424118"/>
            </a:xfrm>
            <a:prstGeom prst="cloudCallout">
              <a:avLst>
                <a:gd name="adj1" fmla="val -76556"/>
                <a:gd name="adj2" fmla="val 29906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5EFA2F-5799-4A8C-9DCE-7CE248C0D99E}"/>
                </a:ext>
              </a:extLst>
            </p:cNvPr>
            <p:cNvSpPr txBox="1"/>
            <p:nvPr/>
          </p:nvSpPr>
          <p:spPr>
            <a:xfrm>
              <a:off x="6563615" y="3969987"/>
              <a:ext cx="42344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对某节点添加</a:t>
              </a:r>
              <a:r>
                <a:rPr lang="en-US" altLang="zh-CN" dirty="0">
                  <a:latin typeface="Monaco"/>
                  <a:ea typeface="Microsoft YaHei" panose="020B0503020204020204" pitchFamily="34" charset="-122"/>
                </a:rPr>
                <a:t>ls</a:t>
              </a:r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监听，删除该节点下的子节点时，两种监听都会触发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endParaRPr lang="en-US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删除该节点时，会触发</a:t>
              </a:r>
              <a:r>
                <a:rPr lang="en-US" altLang="zh-CN" dirty="0" err="1">
                  <a:latin typeface="Monaco"/>
                  <a:ea typeface="Microsoft YaHei" panose="020B0503020204020204" pitchFamily="34" charset="-122"/>
                </a:rPr>
                <a:t>NodeDeleted</a:t>
              </a:r>
              <a:endParaRPr lang="en-US" altLang="zh-CN" dirty="0">
                <a:latin typeface="Monaco"/>
                <a:ea typeface="Microsoft YaHei" panose="020B0503020204020204" pitchFamily="34" charset="-122"/>
              </a:endParaRPr>
            </a:p>
            <a:p>
              <a:r>
                <a:rPr lang="zh-CN" altLang="en-US" dirty="0">
                  <a:latin typeface="Monaco"/>
                  <a:ea typeface="Microsoft YaHei" panose="020B0503020204020204" pitchFamily="34" charset="-122"/>
                </a:rPr>
                <a:t>监听</a:t>
              </a:r>
              <a:endParaRPr lang="en-US" dirty="0">
                <a:latin typeface="Monaco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794C8B-518C-4A2B-88FD-2D475CAF0747}"/>
              </a:ext>
            </a:extLst>
          </p:cNvPr>
          <p:cNvGrpSpPr/>
          <p:nvPr/>
        </p:nvGrpSpPr>
        <p:grpSpPr>
          <a:xfrm>
            <a:off x="868394" y="2642908"/>
            <a:ext cx="5669771" cy="3640263"/>
            <a:chOff x="868394" y="2642908"/>
            <a:chExt cx="5669771" cy="364026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DD2454-4BDB-436C-A3A3-AA3EA459A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94" y="4077072"/>
              <a:ext cx="3497669" cy="220609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56AA87B-BCD1-459E-9168-958FA13F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94" y="2642908"/>
              <a:ext cx="5669771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392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268760"/>
            <a:ext cx="10585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监听只能触发一次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例如，对根节点添加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监听，当在根节点下创建子节点时，会触发监听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继续在根节点下创建子节点，则不会触发监听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若要继续监听，需要重新添加监听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1405A6-8303-48C5-AF96-EA1A69FF68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5"/>
          <a:stretch/>
        </p:blipFill>
        <p:spPr>
          <a:xfrm>
            <a:off x="1199456" y="3409969"/>
            <a:ext cx="7200800" cy="17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15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597463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的高可用搭建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2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本节内容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48029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集群规划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高可用集群搭建的流程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高可用集群检测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2781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37073" y="1052736"/>
            <a:ext cx="12386404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为什么会有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(HA)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机制？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Hadoop1.0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存在单点故障，即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集群中只存在一个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宕机，整个集群将无法使用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如何解决单点故障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主备切换和元数据同步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主备切换：配置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active/standby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宕机时，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元数据同步：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负责集群中的所有客户端操作，并将数据存储到一个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共享存储系统中，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监听该系统，若发现有新的数据写入或者更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改，同步到自己的内存中，保证自己的内存状态与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基本保持一致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401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124744"/>
            <a:ext cx="11596444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数据同步的基本原理：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QJM(Quorum Journal Manager)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共享存储系统来实现元数据同步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中的元数据文件：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元数据存储形式：磁盘镜像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fsimage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、日志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EditLog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启动时，加载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fsimage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的内存中进行管理，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fsimage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主要包括：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节点与数据块的映射关系、命名空间信息、抽象目录树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EditLog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主要记录客户端发送请求的相关信息，存储在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QJM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2412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69039" y="908720"/>
            <a:ext cx="1168428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元数据同步的原理：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为了保证元数据信息的完整性，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fsimage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文件合并到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EditLog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完成写入的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EditLog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finalized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状态，文件名为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edits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QJM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添加监听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QJM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上关于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edits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文件与自己的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fsimage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文件进行合并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，从而使得两个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上的元数据一致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112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56508" y="1124744"/>
            <a:ext cx="1166825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主备切换的基本原理：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主备切换主要由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ZKFC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来控制，具体可分为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HealthMonitor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ZKFailoverController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ActiveStandbyElector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HealthMonitor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监控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的健康状态，若发现状态异常，会触发回调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ZKFailoverController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进行主备切换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C8EE4C5-533A-4719-AC56-4BB7A26F8D8A}"/>
              </a:ext>
            </a:extLst>
          </p:cNvPr>
          <p:cNvGrpSpPr/>
          <p:nvPr/>
        </p:nvGrpSpPr>
        <p:grpSpPr>
          <a:xfrm>
            <a:off x="6816080" y="3711862"/>
            <a:ext cx="4712038" cy="2719589"/>
            <a:chOff x="2229272" y="3104171"/>
            <a:chExt cx="4712038" cy="2719589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EC97C8A-26AC-42B6-AE8C-8E078D92EB4C}"/>
                </a:ext>
              </a:extLst>
            </p:cNvPr>
            <p:cNvSpPr/>
            <p:nvPr/>
          </p:nvSpPr>
          <p:spPr>
            <a:xfrm>
              <a:off x="2601528" y="5239629"/>
              <a:ext cx="1149805" cy="57410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active </a:t>
              </a:r>
            </a:p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namenode</a:t>
              </a:r>
              <a:endParaRPr 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74C3380-3B9F-4E05-B420-0E282641A872}"/>
                </a:ext>
              </a:extLst>
            </p:cNvPr>
            <p:cNvSpPr/>
            <p:nvPr/>
          </p:nvSpPr>
          <p:spPr>
            <a:xfrm>
              <a:off x="5343581" y="5259472"/>
              <a:ext cx="1032103" cy="56428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standby </a:t>
              </a:r>
            </a:p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namenode</a:t>
              </a:r>
              <a:endParaRPr 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A39E103-0426-49F9-BCF0-B61CC1955898}"/>
                </a:ext>
              </a:extLst>
            </p:cNvPr>
            <p:cNvSpPr/>
            <p:nvPr/>
          </p:nvSpPr>
          <p:spPr>
            <a:xfrm>
              <a:off x="2646947" y="3104171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69156A1-F95D-45F9-8740-8B627D56E96B}"/>
                </a:ext>
              </a:extLst>
            </p:cNvPr>
            <p:cNvSpPr/>
            <p:nvPr/>
          </p:nvSpPr>
          <p:spPr>
            <a:xfrm>
              <a:off x="3957912" y="3104171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20FF487-2E91-4E3B-8C05-5FAE7873CD3A}"/>
                </a:ext>
              </a:extLst>
            </p:cNvPr>
            <p:cNvSpPr/>
            <p:nvPr/>
          </p:nvSpPr>
          <p:spPr>
            <a:xfrm>
              <a:off x="5333905" y="3134443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D958414-56FC-4035-8829-8917B10E8CF0}"/>
                </a:ext>
              </a:extLst>
            </p:cNvPr>
            <p:cNvGrpSpPr/>
            <p:nvPr/>
          </p:nvGrpSpPr>
          <p:grpSpPr>
            <a:xfrm>
              <a:off x="2369489" y="4162067"/>
              <a:ext cx="1491019" cy="588589"/>
              <a:chOff x="2438330" y="4603316"/>
              <a:chExt cx="2931180" cy="1624570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56FBF48-F2D1-45B6-801F-EE2115AEF756}"/>
                  </a:ext>
                </a:extLst>
              </p:cNvPr>
              <p:cNvSpPr/>
              <p:nvPr/>
            </p:nvSpPr>
            <p:spPr>
              <a:xfrm>
                <a:off x="2438330" y="4603316"/>
                <a:ext cx="2931180" cy="1624570"/>
              </a:xfrm>
              <a:prstGeom prst="ellipse">
                <a:avLst/>
              </a:prstGeom>
              <a:noFill/>
              <a:ln w="19050">
                <a:solidFill>
                  <a:srgbClr val="2965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75307A9-C238-41B4-92D9-7DA87BEE0BCE}"/>
                  </a:ext>
                </a:extLst>
              </p:cNvPr>
              <p:cNvSpPr/>
              <p:nvPr/>
            </p:nvSpPr>
            <p:spPr>
              <a:xfrm>
                <a:off x="3584185" y="4955707"/>
                <a:ext cx="639469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ZKFC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67ACC05B-627A-4C20-9598-12BBFA9BE9C2}"/>
                </a:ext>
              </a:extLst>
            </p:cNvPr>
            <p:cNvGrpSpPr/>
            <p:nvPr/>
          </p:nvGrpSpPr>
          <p:grpSpPr>
            <a:xfrm>
              <a:off x="5056448" y="4144652"/>
              <a:ext cx="1491019" cy="588589"/>
              <a:chOff x="2438330" y="4603316"/>
              <a:chExt cx="2931180" cy="1624570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5E2D87E-40B8-4C1D-B0DC-84DEFAB7FB46}"/>
                  </a:ext>
                </a:extLst>
              </p:cNvPr>
              <p:cNvSpPr/>
              <p:nvPr/>
            </p:nvSpPr>
            <p:spPr>
              <a:xfrm>
                <a:off x="2438330" y="4603316"/>
                <a:ext cx="2931180" cy="1624570"/>
              </a:xfrm>
              <a:prstGeom prst="ellipse">
                <a:avLst/>
              </a:prstGeom>
              <a:noFill/>
              <a:ln w="19050">
                <a:solidFill>
                  <a:srgbClr val="2965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92D5BCD-36C9-4DD5-9A3B-20026B9EE457}"/>
                  </a:ext>
                </a:extLst>
              </p:cNvPr>
              <p:cNvSpPr/>
              <p:nvPr/>
            </p:nvSpPr>
            <p:spPr>
              <a:xfrm>
                <a:off x="3584185" y="4955707"/>
                <a:ext cx="639469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ZKFC</a:t>
                </a:r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93E4B34C-E359-4A53-9941-ABE5D0EBD1EA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2946519" y="4750656"/>
              <a:ext cx="168480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EA6C770-FCEE-46D1-A3F8-F9F84BD528AC}"/>
                </a:ext>
              </a:extLst>
            </p:cNvPr>
            <p:cNvCxnSpPr>
              <a:cxnSpLocks/>
            </p:cNvCxnSpPr>
            <p:nvPr/>
          </p:nvCxnSpPr>
          <p:spPr>
            <a:xfrm>
              <a:off x="3312527" y="4750656"/>
              <a:ext cx="254725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706A7F-7C0E-47AB-A91E-CACCA485124B}"/>
                </a:ext>
              </a:extLst>
            </p:cNvPr>
            <p:cNvCxnSpPr>
              <a:cxnSpLocks/>
              <a:stCxn id="66" idx="0"/>
              <a:endCxn id="47" idx="4"/>
            </p:cNvCxnSpPr>
            <p:nvPr/>
          </p:nvCxnSpPr>
          <p:spPr>
            <a:xfrm flipV="1">
              <a:off x="3114999" y="3692760"/>
              <a:ext cx="0" cy="469307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EA8F688-5FB4-40E2-96F2-066DC2B3D00B}"/>
                </a:ext>
              </a:extLst>
            </p:cNvPr>
            <p:cNvCxnSpPr>
              <a:cxnSpLocks/>
              <a:stCxn id="64" idx="0"/>
              <a:endCxn id="49" idx="4"/>
            </p:cNvCxnSpPr>
            <p:nvPr/>
          </p:nvCxnSpPr>
          <p:spPr>
            <a:xfrm flipH="1" flipV="1">
              <a:off x="5801957" y="3723032"/>
              <a:ext cx="1" cy="421620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A980FAA-396E-464B-95F9-8994ABDABCBA}"/>
                </a:ext>
              </a:extLst>
            </p:cNvPr>
            <p:cNvSpPr txBox="1"/>
            <p:nvPr/>
          </p:nvSpPr>
          <p:spPr>
            <a:xfrm>
              <a:off x="2370427" y="380862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发送心跳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651C5E7-3D42-4EBA-B1A3-B1E2157EDFE6}"/>
                </a:ext>
              </a:extLst>
            </p:cNvPr>
            <p:cNvSpPr txBox="1"/>
            <p:nvPr/>
          </p:nvSpPr>
          <p:spPr>
            <a:xfrm>
              <a:off x="5812809" y="3803816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发送心跳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C22B2A1-DC23-42A6-BBED-E89E2BB33110}"/>
                </a:ext>
              </a:extLst>
            </p:cNvPr>
            <p:cNvSpPr txBox="1"/>
            <p:nvPr/>
          </p:nvSpPr>
          <p:spPr>
            <a:xfrm>
              <a:off x="2229272" y="4841437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状态切换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8B41465-C103-4311-8A99-B4F73C761655}"/>
                </a:ext>
              </a:extLst>
            </p:cNvPr>
            <p:cNvSpPr txBox="1"/>
            <p:nvPr/>
          </p:nvSpPr>
          <p:spPr>
            <a:xfrm>
              <a:off x="4887557" y="4851428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状态切换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75ABB7E-EF11-4579-B8CB-9288972A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482" y="4780928"/>
              <a:ext cx="168480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B43AB6E-C123-4962-B463-D11A7028B98B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90" y="4780928"/>
              <a:ext cx="254725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0E57234-7192-4435-828D-0E59A8FFF82B}"/>
                </a:ext>
              </a:extLst>
            </p:cNvPr>
            <p:cNvSpPr txBox="1"/>
            <p:nvPr/>
          </p:nvSpPr>
          <p:spPr>
            <a:xfrm>
              <a:off x="3364218" y="4780928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监控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41B5166-FE73-44B3-A6AC-016D4ACF9CF4}"/>
                </a:ext>
              </a:extLst>
            </p:cNvPr>
            <p:cNvSpPr txBox="1"/>
            <p:nvPr/>
          </p:nvSpPr>
          <p:spPr>
            <a:xfrm>
              <a:off x="6026910" y="4841436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监控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00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856357"/>
            <a:ext cx="99284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假设在某集群中存在三个分布式应用程序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server3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A2185B8-083F-4A3A-8868-7FC3F617FD7C}"/>
              </a:ext>
            </a:extLst>
          </p:cNvPr>
          <p:cNvGrpSpPr/>
          <p:nvPr/>
        </p:nvGrpSpPr>
        <p:grpSpPr>
          <a:xfrm>
            <a:off x="3287688" y="3068960"/>
            <a:ext cx="5616624" cy="2304256"/>
            <a:chOff x="3431704" y="2996952"/>
            <a:chExt cx="5616624" cy="230425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1CD2AA5-B59C-4295-9E31-35665BD885F4}"/>
                </a:ext>
              </a:extLst>
            </p:cNvPr>
            <p:cNvGrpSpPr/>
            <p:nvPr/>
          </p:nvGrpSpPr>
          <p:grpSpPr>
            <a:xfrm>
              <a:off x="3431704" y="2996952"/>
              <a:ext cx="5616624" cy="2304256"/>
              <a:chOff x="2567608" y="2624407"/>
              <a:chExt cx="4757125" cy="252028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115E8E6-9C2D-478C-9A1F-8B16A5AFE05E}"/>
                  </a:ext>
                </a:extLst>
              </p:cNvPr>
              <p:cNvGrpSpPr/>
              <p:nvPr/>
            </p:nvGrpSpPr>
            <p:grpSpPr>
              <a:xfrm>
                <a:off x="2567608" y="2624407"/>
                <a:ext cx="2736304" cy="2520280"/>
                <a:chOff x="695400" y="2780928"/>
                <a:chExt cx="2592288" cy="3384376"/>
              </a:xfrm>
            </p:grpSpPr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1384165-8FE4-4A3C-9EBC-7AE41E4A749F}"/>
                    </a:ext>
                  </a:extLst>
                </p:cNvPr>
                <p:cNvSpPr/>
                <p:nvPr/>
              </p:nvSpPr>
              <p:spPr>
                <a:xfrm>
                  <a:off x="1199456" y="2882671"/>
                  <a:ext cx="1368152" cy="936104"/>
                </a:xfrm>
                <a:prstGeom prst="ellipse">
                  <a:avLst/>
                </a:prstGeom>
                <a:noFill/>
                <a:ln w="28575">
                  <a:solidFill>
                    <a:srgbClr val="2965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Monaco"/>
                    </a:rPr>
                    <a:t>server1</a:t>
                  </a:r>
                  <a:endParaRPr lang="en-US" dirty="0">
                    <a:solidFill>
                      <a:schemeClr val="tx1"/>
                    </a:solidFill>
                    <a:latin typeface="Monaco"/>
                  </a:endParaRPr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5125669C-1456-4C3B-BB04-77774BEEA2D0}"/>
                    </a:ext>
                  </a:extLst>
                </p:cNvPr>
                <p:cNvSpPr/>
                <p:nvPr/>
              </p:nvSpPr>
              <p:spPr>
                <a:xfrm>
                  <a:off x="1217834" y="4081651"/>
                  <a:ext cx="1368152" cy="936104"/>
                </a:xfrm>
                <a:prstGeom prst="ellipse">
                  <a:avLst/>
                </a:prstGeom>
                <a:noFill/>
                <a:ln w="28575">
                  <a:solidFill>
                    <a:srgbClr val="2965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Monaco"/>
                    </a:rPr>
                    <a:t>server2</a:t>
                  </a:r>
                  <a:endParaRPr lang="en-US" dirty="0">
                    <a:solidFill>
                      <a:schemeClr val="tx1"/>
                    </a:solidFill>
                    <a:latin typeface="Monaco"/>
                  </a:endParaRPr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A511C37A-10E4-4EA5-9D64-5A05EDD7E478}"/>
                    </a:ext>
                  </a:extLst>
                </p:cNvPr>
                <p:cNvSpPr/>
                <p:nvPr/>
              </p:nvSpPr>
              <p:spPr>
                <a:xfrm>
                  <a:off x="1217834" y="5150956"/>
                  <a:ext cx="1368152" cy="936104"/>
                </a:xfrm>
                <a:prstGeom prst="ellipse">
                  <a:avLst/>
                </a:prstGeom>
                <a:noFill/>
                <a:ln w="28575">
                  <a:solidFill>
                    <a:srgbClr val="2965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Monaco"/>
                    </a:rPr>
                    <a:t>server3</a:t>
                  </a:r>
                  <a:endParaRPr lang="en-US" dirty="0">
                    <a:solidFill>
                      <a:schemeClr val="tx1"/>
                    </a:solidFill>
                    <a:latin typeface="Monaco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41100BE-82AD-4EBF-9D64-F1EBD70A4DBE}"/>
                    </a:ext>
                  </a:extLst>
                </p:cNvPr>
                <p:cNvSpPr/>
                <p:nvPr/>
              </p:nvSpPr>
              <p:spPr>
                <a:xfrm>
                  <a:off x="695400" y="2780928"/>
                  <a:ext cx="2592288" cy="3384376"/>
                </a:xfrm>
                <a:prstGeom prst="rect">
                  <a:avLst/>
                </a:prstGeom>
                <a:noFill/>
                <a:ln w="28575">
                  <a:solidFill>
                    <a:srgbClr val="2965A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53BA2A8-59DA-4B36-85DC-70B8629C0EF8}"/>
                    </a:ext>
                  </a:extLst>
                </p:cNvPr>
                <p:cNvSpPr txBox="1"/>
                <p:nvPr/>
              </p:nvSpPr>
              <p:spPr>
                <a:xfrm>
                  <a:off x="767408" y="3833790"/>
                  <a:ext cx="864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集群</a:t>
                  </a:r>
                  <a:endPara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FEA1B48-590B-46FE-AF28-2B7060EE36E2}"/>
                  </a:ext>
                </a:extLst>
              </p:cNvPr>
              <p:cNvSpPr/>
              <p:nvPr/>
            </p:nvSpPr>
            <p:spPr>
              <a:xfrm>
                <a:off x="6172605" y="3445554"/>
                <a:ext cx="1152128" cy="992051"/>
              </a:xfrm>
              <a:prstGeom prst="ellipse">
                <a:avLst/>
              </a:prstGeom>
              <a:noFill/>
              <a:ln w="28575">
                <a:solidFill>
                  <a:srgbClr val="2965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</a:rPr>
                  <a:t>client</a:t>
                </a:r>
                <a:endParaRPr lang="en-US" dirty="0">
                  <a:solidFill>
                    <a:schemeClr val="tx1"/>
                  </a:solidFill>
                  <a:latin typeface="Monaco"/>
                </a:endParaRP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D4011AC-C450-4B89-8090-6ABAB0D52D7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5897172" y="4201224"/>
              <a:ext cx="1790866" cy="0"/>
            </a:xfrm>
            <a:prstGeom prst="straightConnector1">
              <a:avLst/>
            </a:prstGeom>
            <a:ln w="28575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81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56508" y="1124744"/>
            <a:ext cx="1201476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主备切换的基本原理：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ZKFailoverController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ActiveStandbyElector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需要主备选举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ActiveStandbyElector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进行选举，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完成选举后，通知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ZKFailoverController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选举结果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ZKFailoverController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切换主备状态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F0E64C-63E5-4811-9036-AAD249360CA8}"/>
              </a:ext>
            </a:extLst>
          </p:cNvPr>
          <p:cNvGrpSpPr/>
          <p:nvPr/>
        </p:nvGrpSpPr>
        <p:grpSpPr>
          <a:xfrm>
            <a:off x="6816080" y="3578092"/>
            <a:ext cx="4712038" cy="2719589"/>
            <a:chOff x="2229272" y="3104171"/>
            <a:chExt cx="4712038" cy="271958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EE9659-6276-429A-865A-ECA0FF4CF361}"/>
                </a:ext>
              </a:extLst>
            </p:cNvPr>
            <p:cNvSpPr/>
            <p:nvPr/>
          </p:nvSpPr>
          <p:spPr>
            <a:xfrm>
              <a:off x="2601528" y="5239629"/>
              <a:ext cx="1149805" cy="57410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active </a:t>
              </a:r>
            </a:p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namenode</a:t>
              </a:r>
              <a:endParaRPr 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82206BB-1BAD-4692-A95A-2FA5302FAF08}"/>
                </a:ext>
              </a:extLst>
            </p:cNvPr>
            <p:cNvSpPr/>
            <p:nvPr/>
          </p:nvSpPr>
          <p:spPr>
            <a:xfrm>
              <a:off x="5343581" y="5259472"/>
              <a:ext cx="1032103" cy="56428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standby </a:t>
              </a:r>
            </a:p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namenode</a:t>
              </a:r>
              <a:endParaRPr 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46D3594-7D78-4824-8DB5-07B18E859DBA}"/>
                </a:ext>
              </a:extLst>
            </p:cNvPr>
            <p:cNvSpPr/>
            <p:nvPr/>
          </p:nvSpPr>
          <p:spPr>
            <a:xfrm>
              <a:off x="2646947" y="3104171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92478A8-0CB8-4271-9450-0A100F7BD431}"/>
                </a:ext>
              </a:extLst>
            </p:cNvPr>
            <p:cNvSpPr/>
            <p:nvPr/>
          </p:nvSpPr>
          <p:spPr>
            <a:xfrm>
              <a:off x="3957912" y="3104171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F0FB4B0-204A-46AD-A8EC-F4A381D905F9}"/>
                </a:ext>
              </a:extLst>
            </p:cNvPr>
            <p:cNvSpPr/>
            <p:nvPr/>
          </p:nvSpPr>
          <p:spPr>
            <a:xfrm>
              <a:off x="5333905" y="3134443"/>
              <a:ext cx="936104" cy="588589"/>
            </a:xfrm>
            <a:prstGeom prst="ellipse">
              <a:avLst/>
            </a:prstGeom>
            <a:noFill/>
            <a:ln w="19050">
              <a:solidFill>
                <a:srgbClr val="29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ZK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1DABCD4-7D87-4173-80F2-7F1642DE61E8}"/>
                </a:ext>
              </a:extLst>
            </p:cNvPr>
            <p:cNvGrpSpPr/>
            <p:nvPr/>
          </p:nvGrpSpPr>
          <p:grpSpPr>
            <a:xfrm>
              <a:off x="2369489" y="4162067"/>
              <a:ext cx="1491019" cy="588589"/>
              <a:chOff x="2438330" y="4603316"/>
              <a:chExt cx="2931180" cy="162457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1F6DB8E3-AAA6-4E24-9847-63B99099FBCC}"/>
                  </a:ext>
                </a:extLst>
              </p:cNvPr>
              <p:cNvSpPr/>
              <p:nvPr/>
            </p:nvSpPr>
            <p:spPr>
              <a:xfrm>
                <a:off x="2438330" y="4603316"/>
                <a:ext cx="2931180" cy="1624570"/>
              </a:xfrm>
              <a:prstGeom prst="ellipse">
                <a:avLst/>
              </a:prstGeom>
              <a:noFill/>
              <a:ln w="19050">
                <a:solidFill>
                  <a:srgbClr val="2965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5B547A2-6A47-45B3-97B3-8D316386B773}"/>
                  </a:ext>
                </a:extLst>
              </p:cNvPr>
              <p:cNvSpPr/>
              <p:nvPr/>
            </p:nvSpPr>
            <p:spPr>
              <a:xfrm>
                <a:off x="3584185" y="4955707"/>
                <a:ext cx="639469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ZKFC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73D4F52-18BE-487D-A5F3-20BFFCF16987}"/>
                </a:ext>
              </a:extLst>
            </p:cNvPr>
            <p:cNvGrpSpPr/>
            <p:nvPr/>
          </p:nvGrpSpPr>
          <p:grpSpPr>
            <a:xfrm>
              <a:off x="5056448" y="4144652"/>
              <a:ext cx="1491019" cy="588589"/>
              <a:chOff x="2438330" y="4603316"/>
              <a:chExt cx="2931180" cy="162457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5022B64-037F-44F1-841A-0B406C04EDA4}"/>
                  </a:ext>
                </a:extLst>
              </p:cNvPr>
              <p:cNvSpPr/>
              <p:nvPr/>
            </p:nvSpPr>
            <p:spPr>
              <a:xfrm>
                <a:off x="2438330" y="4603316"/>
                <a:ext cx="2931180" cy="1624570"/>
              </a:xfrm>
              <a:prstGeom prst="ellipse">
                <a:avLst/>
              </a:prstGeom>
              <a:noFill/>
              <a:ln w="19050">
                <a:solidFill>
                  <a:srgbClr val="2965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80C9714-FF4C-4C00-8C68-B8CEB41B0F78}"/>
                  </a:ext>
                </a:extLst>
              </p:cNvPr>
              <p:cNvSpPr/>
              <p:nvPr/>
            </p:nvSpPr>
            <p:spPr>
              <a:xfrm>
                <a:off x="3584185" y="4955707"/>
                <a:ext cx="639469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/>
                  <a:t>ZKFC</a:t>
                </a:r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117E29B-242E-4B0E-B267-2871FB012AA6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V="1">
              <a:off x="2946519" y="4750656"/>
              <a:ext cx="168480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5D1FCF-8E1C-4987-8F0A-D8AE59A4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312527" y="4750656"/>
              <a:ext cx="254725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7E118E1-9DC7-4C4F-AC6B-EDFE9B34F27C}"/>
                </a:ext>
              </a:extLst>
            </p:cNvPr>
            <p:cNvCxnSpPr>
              <a:cxnSpLocks/>
              <a:stCxn id="28" idx="0"/>
              <a:endCxn id="9" idx="4"/>
            </p:cNvCxnSpPr>
            <p:nvPr/>
          </p:nvCxnSpPr>
          <p:spPr>
            <a:xfrm flipV="1">
              <a:off x="3114999" y="3692760"/>
              <a:ext cx="0" cy="469307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5752A6E-F7E8-45CC-8E35-2FF1D98089B6}"/>
                </a:ext>
              </a:extLst>
            </p:cNvPr>
            <p:cNvCxnSpPr>
              <a:cxnSpLocks/>
              <a:stCxn id="26" idx="0"/>
              <a:endCxn id="11" idx="4"/>
            </p:cNvCxnSpPr>
            <p:nvPr/>
          </p:nvCxnSpPr>
          <p:spPr>
            <a:xfrm flipH="1" flipV="1">
              <a:off x="5801957" y="3723032"/>
              <a:ext cx="1" cy="421620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7F8CF23-4352-415F-B3B0-3444151E1FF4}"/>
                </a:ext>
              </a:extLst>
            </p:cNvPr>
            <p:cNvSpPr txBox="1"/>
            <p:nvPr/>
          </p:nvSpPr>
          <p:spPr>
            <a:xfrm>
              <a:off x="2370427" y="380862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发送心跳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1C679E-BDFE-4681-8ED0-67FB6EE3F73F}"/>
                </a:ext>
              </a:extLst>
            </p:cNvPr>
            <p:cNvSpPr txBox="1"/>
            <p:nvPr/>
          </p:nvSpPr>
          <p:spPr>
            <a:xfrm>
              <a:off x="5812809" y="3803816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发送心跳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D9967A-D368-41F4-A279-9F0DAC27D86E}"/>
                </a:ext>
              </a:extLst>
            </p:cNvPr>
            <p:cNvSpPr txBox="1"/>
            <p:nvPr/>
          </p:nvSpPr>
          <p:spPr>
            <a:xfrm>
              <a:off x="2229272" y="4841437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状态切换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3C6DD8-4584-461A-9E7A-4CAD3C31A39C}"/>
                </a:ext>
              </a:extLst>
            </p:cNvPr>
            <p:cNvSpPr txBox="1"/>
            <p:nvPr/>
          </p:nvSpPr>
          <p:spPr>
            <a:xfrm>
              <a:off x="4887557" y="4851428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状态切换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3DCC853-A9FE-4661-BCE7-0D6F052E4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482" y="4780928"/>
              <a:ext cx="168480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D0E2B8D-6913-4381-A36F-752D9090A4AD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90" y="4780928"/>
              <a:ext cx="254725" cy="478544"/>
            </a:xfrm>
            <a:prstGeom prst="straightConnector1">
              <a:avLst/>
            </a:prstGeom>
            <a:ln w="19050">
              <a:solidFill>
                <a:srgbClr val="2965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7841077-E0AC-46BA-A2B5-7A3AB6FB95CF}"/>
                </a:ext>
              </a:extLst>
            </p:cNvPr>
            <p:cNvSpPr txBox="1"/>
            <p:nvPr/>
          </p:nvSpPr>
          <p:spPr>
            <a:xfrm>
              <a:off x="3364218" y="4780928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监控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B00474-A7C0-40FD-BCAF-0E219A4CBC70}"/>
                </a:ext>
              </a:extLst>
            </p:cNvPr>
            <p:cNvSpPr txBox="1"/>
            <p:nvPr/>
          </p:nvSpPr>
          <p:spPr>
            <a:xfrm>
              <a:off x="6026910" y="4841436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监控</a:t>
              </a:r>
              <a:endPara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316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高可用搭建的基本原理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56508" y="1124744"/>
            <a:ext cx="117692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主备切换的基本原理：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脑裂现象：在主备切换时，若因网络延迟或设备故障等问题，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已宕机，此时当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转换为活跃状态时，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集群出现两个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脑裂现象解决方案：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远程调用命令或在每台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中编写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在切换成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状态时，向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发送远程调用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kill -9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杀死相应进程，或使用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脚本强制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73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集群规划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908720"/>
            <a:ext cx="28664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个节点推荐配置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8D4B1B-A824-478E-A9BF-FD4D39E52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82451"/>
              </p:ext>
            </p:extLst>
          </p:nvPr>
        </p:nvGraphicFramePr>
        <p:xfrm>
          <a:off x="983432" y="2060848"/>
          <a:ext cx="9793088" cy="421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91570487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18372375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994335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951696032"/>
                    </a:ext>
                  </a:extLst>
                </a:gridCol>
              </a:tblGrid>
              <a:tr h="647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192.168.137.130</a:t>
                      </a:r>
                    </a:p>
                    <a:p>
                      <a:pPr algn="ctr"/>
                      <a:r>
                        <a:rPr lang="en-US" dirty="0" err="1"/>
                        <a:t>namenode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192.168.137.131</a:t>
                      </a:r>
                    </a:p>
                    <a:p>
                      <a:pPr algn="ctr"/>
                      <a:r>
                        <a:rPr lang="en-US" dirty="0"/>
                        <a:t>datanode1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192.168.137.132</a:t>
                      </a:r>
                    </a:p>
                    <a:p>
                      <a:pPr algn="ctr"/>
                      <a:r>
                        <a:rPr lang="en-US" dirty="0"/>
                        <a:t>datanode2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967100"/>
                  </a:ext>
                </a:extLst>
              </a:tr>
              <a:tr h="4223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NameNode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78612"/>
                  </a:ext>
                </a:extLst>
              </a:tr>
              <a:tr h="369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DataNode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2158"/>
                  </a:ext>
                </a:extLst>
              </a:tr>
              <a:tr h="296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JournalNode</a:t>
                      </a:r>
                      <a:endParaRPr lang="en-US" altLang="zh-CN" dirty="0"/>
                    </a:p>
                    <a:p>
                      <a:pPr algn="ctr"/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</a:p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</a:p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25663"/>
                  </a:ext>
                </a:extLst>
              </a:tr>
              <a:tr h="3699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ZKFC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63356"/>
                  </a:ext>
                </a:extLst>
              </a:tr>
              <a:tr h="480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QuorumPeerMain</a:t>
                      </a: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189476"/>
                  </a:ext>
                </a:extLst>
              </a:tr>
              <a:tr h="430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ResourceManager</a:t>
                      </a:r>
                      <a:endParaRPr lang="en-US" altLang="zh-CN" dirty="0"/>
                    </a:p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76281"/>
                  </a:ext>
                </a:extLst>
              </a:tr>
              <a:tr h="647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NodeManager</a:t>
                      </a:r>
                      <a:endParaRPr lang="en-US" altLang="zh-CN" dirty="0"/>
                    </a:p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√</a:t>
                      </a:r>
                    </a:p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1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5757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45898" y="1052736"/>
            <a:ext cx="11212172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环境之前，确保完成以下事情：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上的所有节点（除了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删除之前安装的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Hadoop-2.6.4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，以及删除存放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数据的目录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hd_space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重新建立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重新将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安装包放入节点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确保已经修改主机名、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地址，添加主机名和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关闭防火墙和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selinux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配置完成三个节点的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免密登录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856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908720"/>
            <a:ext cx="353334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环境包括：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hadoop-env.sh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yarn-env.sh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mapred-site.xml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yarn-site.xml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442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929012"/>
            <a:ext cx="63828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hadoop-env.sh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hadoop-env.sh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JAVA_HOME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1297D5-63E5-4715-BD98-C2D0E4FAAEC0}"/>
              </a:ext>
            </a:extLst>
          </p:cNvPr>
          <p:cNvSpPr/>
          <p:nvPr/>
        </p:nvSpPr>
        <p:spPr>
          <a:xfrm>
            <a:off x="881992" y="2914171"/>
            <a:ext cx="11305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F5902"/>
                </a:solidFill>
                <a:latin typeface="Monaco"/>
              </a:rPr>
              <a:t># The java implementation to use.</a:t>
            </a: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export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JAVA_HOME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=/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usr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jdk1</a:t>
            </a:r>
            <a:r>
              <a:rPr lang="en-US" b="1" dirty="0">
                <a:solidFill>
                  <a:srgbClr val="0000CF"/>
                </a:solidFill>
                <a:latin typeface="Monaco"/>
              </a:rPr>
              <a:t>.8.0</a:t>
            </a:r>
            <a:r>
              <a:rPr lang="en-US" b="1" dirty="0">
                <a:solidFill>
                  <a:srgbClr val="204A87"/>
                </a:solidFill>
                <a:latin typeface="Monaco"/>
              </a:rPr>
              <a:t>_</a:t>
            </a:r>
            <a:r>
              <a:rPr lang="en-US" b="1" dirty="0">
                <a:solidFill>
                  <a:srgbClr val="0000CF"/>
                </a:solidFill>
                <a:latin typeface="Monaco"/>
              </a:rPr>
              <a:t>181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#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The 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jsvc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 implementation to use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.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Jsvc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is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required to run secure </a:t>
            </a:r>
            <a:r>
              <a:rPr lang="en-US" b="1" dirty="0" err="1">
                <a:solidFill>
                  <a:srgbClr val="4E9A06"/>
                </a:solidFill>
                <a:latin typeface="Monaco"/>
              </a:rPr>
              <a:t>datanodes</a:t>
            </a:r>
            <a:endParaRPr lang="en-US" b="1" dirty="0">
              <a:solidFill>
                <a:srgbClr val="4E9A06"/>
              </a:solidFill>
              <a:latin typeface="Monaco"/>
            </a:endParaRP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# that bind to privileged ports to provide authentication of data transfer</a:t>
            </a: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# protocol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.  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Jsvc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is not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required if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SASL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is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configured for authentication of</a:t>
            </a: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# data transfer protocol using non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privileged ports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.</a:t>
            </a:r>
          </a:p>
          <a:p>
            <a:r>
              <a:rPr lang="en-US" dirty="0">
                <a:solidFill>
                  <a:srgbClr val="4E9A06"/>
                </a:solidFill>
                <a:latin typeface="Monaco"/>
              </a:rPr>
              <a:t>#export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JSVC_HOME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=</a:t>
            </a:r>
            <a:r>
              <a:rPr lang="en-US" dirty="0">
                <a:solidFill>
                  <a:srgbClr val="A40000"/>
                </a:solidFill>
                <a:latin typeface="Monaco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{JSVC_HOME}</a:t>
            </a:r>
          </a:p>
          <a:p>
            <a:endParaRPr lang="en-US" dirty="0">
              <a:latin typeface="Monaco"/>
            </a:endParaRPr>
          </a:p>
          <a:p>
            <a:endParaRPr lang="en-US" i="1" dirty="0">
              <a:solidFill>
                <a:srgbClr val="8F590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99940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908720"/>
            <a:ext cx="64928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yarn-env.sh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同样的，在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yarn-env.sh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JAVA_HOME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807954-3238-4DCA-93F5-506F39889671}"/>
              </a:ext>
            </a:extLst>
          </p:cNvPr>
          <p:cNvSpPr/>
          <p:nvPr/>
        </p:nvSpPr>
        <p:spPr>
          <a:xfrm>
            <a:off x="911424" y="2780928"/>
            <a:ext cx="9505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8F5902"/>
                </a:solidFill>
                <a:latin typeface="Monaco"/>
              </a:rPr>
              <a:t># some Java parameters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export JAVA_HOME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=/</a:t>
            </a:r>
            <a:r>
              <a:rPr lang="en-US" b="1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jdk1</a:t>
            </a:r>
            <a:r>
              <a:rPr lang="en-US" b="1" dirty="0">
                <a:solidFill>
                  <a:srgbClr val="0000CF"/>
                </a:solidFill>
                <a:latin typeface="Monaco"/>
              </a:rPr>
              <a:t>.8.0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_181</a:t>
            </a:r>
          </a:p>
          <a:p>
            <a:r>
              <a:rPr lang="en-US" b="1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[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"$JAVA_HOME" 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!= </a:t>
            </a:r>
            <a:r>
              <a:rPr lang="en-US" b="1" dirty="0">
                <a:solidFill>
                  <a:srgbClr val="4E9A06"/>
                </a:solidFill>
                <a:latin typeface="Monaco"/>
              </a:rPr>
              <a:t>"" 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]; then</a:t>
            </a:r>
          </a:p>
          <a:p>
            <a:r>
              <a:rPr lang="en-US" dirty="0">
                <a:latin typeface="Monaco"/>
              </a:rPr>
              <a:t>  </a:t>
            </a:r>
            <a:r>
              <a:rPr lang="en-US" dirty="0">
                <a:solidFill>
                  <a:srgbClr val="A40000"/>
                </a:solidFill>
                <a:latin typeface="Monaco"/>
              </a:rPr>
              <a:t>#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echo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"run java in $JAVA_HOME"</a:t>
            </a:r>
          </a:p>
          <a:p>
            <a:r>
              <a:rPr lang="en-US" dirty="0">
                <a:latin typeface="Monaco"/>
              </a:rPr>
              <a:t>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JAVA_HOME</a:t>
            </a:r>
            <a:r>
              <a:rPr lang="en-US" b="1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b="1" dirty="0">
                <a:solidFill>
                  <a:srgbClr val="A40000"/>
                </a:solidFill>
                <a:latin typeface="Monaco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Monaco"/>
              </a:rPr>
              <a:t>JAVA_HOME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fi</a:t>
            </a:r>
          </a:p>
          <a:p>
            <a:r>
              <a:rPr lang="en-US" dirty="0">
                <a:latin typeface="Monac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48032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77877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根据前面的集群规划，三个节点均开启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558894-C358-425C-BABE-92D3D3269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57" y="3212976"/>
            <a:ext cx="503725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8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68760"/>
            <a:ext cx="70423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nameservice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nsv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hadoop.tmp.dir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数据存储的临时目录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8436AC-AFB4-4F3C-B8C1-FF42D4BFBF42}"/>
              </a:ext>
            </a:extLst>
          </p:cNvPr>
          <p:cNvSpPr/>
          <p:nvPr/>
        </p:nvSpPr>
        <p:spPr>
          <a:xfrm>
            <a:off x="7968208" y="2276872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65AB"/>
                </a:solidFill>
                <a:latin typeface="Monaco"/>
              </a:rPr>
              <a:t>&lt;configuration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fs.defaultFS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&lt;value&gt;hdfs://nsv&lt;/value&gt;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hadoop.tmp.dir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&lt;value&gt;/opt/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hadoop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tmp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316552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351508"/>
            <a:ext cx="42272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的通信地址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的超时时常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8436AC-AFB4-4F3C-B8C1-FF42D4BFBF42}"/>
              </a:ext>
            </a:extLst>
          </p:cNvPr>
          <p:cNvSpPr/>
          <p:nvPr/>
        </p:nvSpPr>
        <p:spPr>
          <a:xfrm>
            <a:off x="5519936" y="2276872"/>
            <a:ext cx="8664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65AB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ha.zookeeper.quorum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&lt;value&gt;namenode:2181,datanode1:2181,datanode2:2181&lt;/value&gt;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&lt;name&gt;ha.zookeeper.session-timeout.ms&lt;/name&gt;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&lt;value&gt;3000&lt;/value&gt;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&lt;description&gt;</a:t>
            </a:r>
            <a:r>
              <a:rPr lang="en-US" dirty="0" err="1">
                <a:solidFill>
                  <a:srgbClr val="2965AB"/>
                </a:solidFill>
                <a:latin typeface="Monaco"/>
              </a:rPr>
              <a:t>ms</a:t>
            </a:r>
            <a:r>
              <a:rPr lang="en-US" dirty="0">
                <a:solidFill>
                  <a:srgbClr val="2965AB"/>
                </a:solidFill>
                <a:latin typeface="Monaco"/>
              </a:rPr>
              <a:t>&lt;/description&gt;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965AB"/>
                </a:solidFill>
                <a:latin typeface="Monaco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204264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87615" y="908720"/>
            <a:ext cx="11871070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思考问题：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客户端随便向某个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发送请求，如何保证每个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处理客户端请求的结果相同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都有一个配置文件，若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中配置文件信息更改，如何保持数据一致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若某个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宕机，如何得知该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已宕机，并将该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上的任务转移到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其它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无论客户端向哪个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发送请求，如何保证每个任务的编号是不相同的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5381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351508"/>
            <a:ext cx="487986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数据块的最小复制份数设置为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的数据存储目录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的数据存储目录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D1AEB9-8A0B-4C42-A661-94D20E91A655}"/>
              </a:ext>
            </a:extLst>
          </p:cNvPr>
          <p:cNvSpPr/>
          <p:nvPr/>
        </p:nvSpPr>
        <p:spPr>
          <a:xfrm>
            <a:off x="6312024" y="227687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&lt;configuration&gt;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dfs.replication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altLang="zh-CN" dirty="0">
                <a:solidFill>
                  <a:srgbClr val="204A87"/>
                </a:solidFill>
                <a:latin typeface="Monaco"/>
              </a:rPr>
              <a:t>2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dfs.namenode.name.dir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&lt;value&gt;/opt/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hadoop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tmp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hdfs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/name&lt;/value&gt;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dfs.datanode.data.dir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&lt;value&gt;/opt/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hadoop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tmp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hdfs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/data&lt;/value&gt;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667285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28575" y="1196752"/>
            <a:ext cx="75227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设置命名服务为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nsv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nsv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下有两个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，分别起名为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nn2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CA5C-2E8C-46AE-B612-0E9326EDCADE}"/>
              </a:ext>
            </a:extLst>
          </p:cNvPr>
          <p:cNvSpPr/>
          <p:nvPr/>
        </p:nvSpPr>
        <p:spPr>
          <a:xfrm>
            <a:off x="7917213" y="193541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dfs.webhdfs.enabled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dfs.nameservices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nsv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dfs.ha.namenodes.nsv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&lt;value&gt;nn1,nn2&lt;/value&gt;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746039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268760"/>
            <a:ext cx="472918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通信地址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nn2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通信地址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E9F49B-AD13-4176-8490-6C47522A6127}"/>
              </a:ext>
            </a:extLst>
          </p:cNvPr>
          <p:cNvSpPr/>
          <p:nvPr/>
        </p:nvSpPr>
        <p:spPr>
          <a:xfrm>
            <a:off x="6384032" y="161802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&lt;name&gt;dfs.namenode.rpc-address.nsv.nn1&lt;/name&gt;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&lt;value&gt;namenode:9000&lt;/value&gt;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&lt;name&gt;dfs.namenode.http-address.nsv.nn1&lt;/name&gt;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&lt;value&gt;namenode:50070&lt;/value&gt;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&lt;name&gt;dfs.namenode.rpc-address.nsv.nn2&lt;/name&gt;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&lt;value&gt;datanode1:9000&lt;/value&gt;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&lt;name&gt;dfs.namenode.http-address.nsv.nn2&lt;/name&gt;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&lt;value&gt;datanode1:50070&lt;/value&gt;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666441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3749"/>
            <a:ext cx="6312369" cy="858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的元数据的共享存储位置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在本地磁盘存储数据位置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的自动切换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配置自动切换的实现方式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2FAC70-BFBE-4FDA-B959-6F41777D2476}"/>
              </a:ext>
            </a:extLst>
          </p:cNvPr>
          <p:cNvSpPr/>
          <p:nvPr/>
        </p:nvSpPr>
        <p:spPr>
          <a:xfrm>
            <a:off x="6744072" y="1233428"/>
            <a:ext cx="5389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dfs.namenode.shared.edits.dir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&lt;value&gt;qjournal://namenode:8485;datanode1:8485;datanode2:8485/nsv&lt;/value&gt;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dfs.journalnode.edits.dir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&lt;value&gt;/opt/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hadoop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/journal&lt;/value&gt;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dfs.ha.automatic-failover.enabled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dfs.client.failover.proxy.provider.nsv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&lt;value&gt;org.apache.hadoop.hdfs.server.namenode.ha.ConfiguredFailoverProxyProvider&lt;/value&gt;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9407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196752"/>
            <a:ext cx="6870471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设置在主备切换时，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的机制，每个机制占用一行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免密登录的密钥文件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连接的超时时间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600DDC-BD93-4D3E-9319-A22F82B0FCAA}"/>
              </a:ext>
            </a:extLst>
          </p:cNvPr>
          <p:cNvSpPr/>
          <p:nvPr/>
        </p:nvSpPr>
        <p:spPr>
          <a:xfrm>
            <a:off x="7155043" y="1435929"/>
            <a:ext cx="50405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dfs.ha.fencing.methods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 err="1">
                <a:latin typeface="Monaco"/>
              </a:rPr>
              <a:t>sshfence</a:t>
            </a:r>
            <a:endParaRPr lang="en-US" dirty="0">
              <a:latin typeface="Monaco"/>
            </a:endParaRPr>
          </a:p>
          <a:p>
            <a:r>
              <a:rPr lang="en-US" dirty="0">
                <a:latin typeface="Monaco"/>
              </a:rPr>
              <a:t>    shell(/bin/true)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dfs.ha.fencing.ssh.private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-key-files&lt;/name&gt;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&lt;value&gt;/root/.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ssh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id_rsa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dfs.ha.fencing.ssh.connect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-timeout&lt;/name&gt;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&lt;value&gt;30000&lt;/value&gt;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5099249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77573" y="1268760"/>
            <a:ext cx="557441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的运行框架为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设置存储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历史任务的地址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设置历史服务器的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ED0951-0ABA-4AF0-B714-6736678AAA1A}"/>
              </a:ext>
            </a:extLst>
          </p:cNvPr>
          <p:cNvSpPr/>
          <p:nvPr/>
        </p:nvSpPr>
        <p:spPr>
          <a:xfrm>
            <a:off x="7129208" y="1616190"/>
            <a:ext cx="5040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&lt;configuration&gt;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&lt;name&gt;mapreduce.framework.name&lt;/name&gt;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&lt;value&gt;yarn&lt;/value&gt;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mapreduce.jobhistory.address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&lt;value&gt;datanode1:10020&lt;/value&gt;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mapreduce.jobhistory.webapp.address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&lt;value&gt;datanode1:19888&lt;/value&gt;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&lt;/configuration&gt;</a:t>
            </a:r>
          </a:p>
          <a:p>
            <a:endParaRPr lang="en-US" dirty="0">
              <a:solidFill>
                <a:srgbClr val="204A87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98309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98055" y="1268760"/>
            <a:ext cx="626254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 id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中两个节点的别名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C278BC-C567-481F-B2A6-73E8B1EFA0ED}"/>
              </a:ext>
            </a:extLst>
          </p:cNvPr>
          <p:cNvSpPr/>
          <p:nvPr/>
        </p:nvSpPr>
        <p:spPr>
          <a:xfrm>
            <a:off x="6740430" y="19168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&lt;configuration&gt;</a:t>
            </a:r>
          </a:p>
          <a:p>
            <a:r>
              <a:rPr lang="en-US" i="1" dirty="0">
                <a:solidFill>
                  <a:srgbClr val="8F5902"/>
                </a:solidFill>
                <a:latin typeface="Monaco"/>
              </a:rPr>
              <a:t>&lt;!-- Site specific YARN configuration properties --&gt;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yarn.resourcemanager.ha.enabled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yarn.resourcemanager.cluster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-id&lt;/name&gt;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yrc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&lt;name&gt;yarn.resourcemanager.ha.rm-ids&lt;/name&gt;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&lt;value&gt;rm1,rm2&lt;/value&gt;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25938499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52901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rm1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rm2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对应的节点名称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上运行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D6DC6E-F9FC-4B51-806D-C1B0FE88CC79}"/>
              </a:ext>
            </a:extLst>
          </p:cNvPr>
          <p:cNvSpPr/>
          <p:nvPr/>
        </p:nvSpPr>
        <p:spPr>
          <a:xfrm>
            <a:off x="5747461" y="1599182"/>
            <a:ext cx="64445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&lt;name&gt;yarn.resourcemanager.hostname.rm1&lt;/name&gt;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&lt;value&gt;datanode1&lt;/value&gt;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&lt;name&gt;yarn.resourcemanager.hostname.rm2&lt;/name&gt;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&lt;value&gt;datanode2&lt;/value&gt;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yarn.resourcemanager.zk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-address&lt;/name&gt;</a:t>
            </a:r>
          </a:p>
          <a:p>
            <a:r>
              <a:rPr lang="pt-BR" dirty="0">
                <a:solidFill>
                  <a:srgbClr val="204A87"/>
                </a:solidFill>
                <a:latin typeface="Monaco"/>
              </a:rPr>
              <a:t>&lt;value&gt;namenode:2181,datanode1:2181,datanode2:2181&lt;/value&gt;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yarn.nodemanager.aux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-services&lt;/name&gt;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mapreduce_shuffle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2897780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35360" y="1124744"/>
            <a:ext cx="626254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上的日志文件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当超过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86400ms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时，开始日志合并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启用两个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之间自动切换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的状态信息存储在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4C0554-E439-48C2-947E-FFED7EFB7CE0}"/>
              </a:ext>
            </a:extLst>
          </p:cNvPr>
          <p:cNvSpPr/>
          <p:nvPr/>
        </p:nvSpPr>
        <p:spPr>
          <a:xfrm>
            <a:off x="6600056" y="1229851"/>
            <a:ext cx="55919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&lt;name&gt;yarn.log-aggregation-enable&lt;/name&gt;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&lt;name&gt;yarn.log-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aggregation.retain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-seconds&lt;/name&gt;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&lt;value&gt;86400&lt;/value&gt;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yarn.resourcemanager.recovery.enabled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yarn.resourcemanager.store.class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&lt;value&gt;org.apache.hadoop.yarn.server.resourcemanager.recovery.ZKRMStateStore&lt;/value&gt;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3441314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668644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将一台节点上的配置文件拷贝到另两台节点上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hadoop-2.6.4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发送到另两个节点上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D89C90-3332-40F8-A6A0-B6CA068DDF6E}"/>
              </a:ext>
            </a:extLst>
          </p:cNvPr>
          <p:cNvSpPr/>
          <p:nvPr/>
        </p:nvSpPr>
        <p:spPr>
          <a:xfrm>
            <a:off x="839416" y="3438528"/>
            <a:ext cx="10009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opt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scp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-r hadoop-2.6.4/ root@datanode1:/opt/</a:t>
            </a:r>
          </a:p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opt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scp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-r hadoop-2.6.4/ root@datanode2:/opt/</a:t>
            </a:r>
          </a:p>
        </p:txBody>
      </p:sp>
    </p:spTree>
    <p:extLst>
      <p:ext uri="{BB962C8B-B14F-4D97-AF65-F5344CB8AC3E}">
        <p14:creationId xmlns:p14="http://schemas.microsoft.com/office/powerpoint/2010/main" val="35249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的来源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548680"/>
            <a:ext cx="11659667" cy="13018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的设计目的：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最终一致性：每个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中的文件保持一致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可靠性：若消息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文件更改等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被某个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接受，则该消息可被所有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接受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实时性：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保证客户端在一个时间间隔内，会接收到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的更新信息，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失效的信息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原子性：更新的信息只有成功或者失败两种，没有中间状态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顺序性：客户端向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发送请求，该请求产生的事件编号是全局排序的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442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1148628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启动三个节点的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，命令为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zkServer.sh start</a:t>
            </a: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查看三个节点的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状态，确保三个节点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启动三个节点的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，命令为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hadoop-daemons.sh start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journalnode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193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11780276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，虽然有两个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但只选取一个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格式化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–format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格式化后，会根据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hadoop.tmp.dir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配置生成目录，将该目录拷贝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目录下，使得集群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的信息保持一致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1FA52-46A8-4B73-B3F2-9522F95D2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0"/>
          <a:stretch/>
        </p:blipFill>
        <p:spPr>
          <a:xfrm>
            <a:off x="945856" y="4581128"/>
            <a:ext cx="10012256" cy="11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85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10020500" cy="858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任选一个节点格式化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zkfc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-ha/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nsv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表示已成功在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BDFE4-2F7C-4476-BD29-E083824D1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5"/>
          <a:stretch/>
        </p:blipFill>
        <p:spPr>
          <a:xfrm>
            <a:off x="919929" y="3469383"/>
            <a:ext cx="8704463" cy="9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39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10594888" cy="932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在任意一个节点启动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都会启动，命令为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start-dfs.sh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的一个主节点上启动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，命令为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start-yarn.sh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时，只有一个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会启动，另一个需要手动启动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手动启动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的命令为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yarn-daemon.sh start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6571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86950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命令，查看三个节点启动的进程与集群规划是否一致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426253-30BE-47FD-A70D-B59A5FAC5D57}"/>
              </a:ext>
            </a:extLst>
          </p:cNvPr>
          <p:cNvGrpSpPr/>
          <p:nvPr/>
        </p:nvGrpSpPr>
        <p:grpSpPr>
          <a:xfrm>
            <a:off x="592331" y="2855281"/>
            <a:ext cx="11007338" cy="2772868"/>
            <a:chOff x="478415" y="2455813"/>
            <a:chExt cx="11007338" cy="277286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CC5CE2F-FE9E-4A8F-A883-AA64B3B77A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12"/>
            <a:stretch/>
          </p:blipFill>
          <p:spPr>
            <a:xfrm>
              <a:off x="507282" y="3198288"/>
              <a:ext cx="3350626" cy="195890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96AAAA1-C79A-4E67-929E-B7ABCAD0C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r="9353"/>
            <a:stretch/>
          </p:blipFill>
          <p:spPr>
            <a:xfrm>
              <a:off x="8046060" y="3198289"/>
              <a:ext cx="3439693" cy="203039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CF324D-A238-449F-8966-8B903506B30F}"/>
                </a:ext>
              </a:extLst>
            </p:cNvPr>
            <p:cNvSpPr txBox="1"/>
            <p:nvPr/>
          </p:nvSpPr>
          <p:spPr>
            <a:xfrm>
              <a:off x="478415" y="2455813"/>
              <a:ext cx="1071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</a:t>
              </a:r>
              <a:r>
                <a:rPr lang="en-US" altLang="zh-CN" sz="2400" dirty="0" err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namenode</a:t>
              </a:r>
              <a:r>
                <a: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datanode1                           datanode2</a:t>
              </a:r>
              <a:endPara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8890B769-120A-43D8-8783-BCD3E1F420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>
          <a:xfrm>
            <a:off x="4007768" y="3597756"/>
            <a:ext cx="3820297" cy="19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608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5735544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网页地址：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http://namenode:50070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DC65453-FE1D-4C1E-AF6D-1FEC9846C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600811"/>
            <a:ext cx="11370025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410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高可用集群搭建流程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5758308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浏览器访问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网页地址：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http://datanode1:50070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主节点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目前状态为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7926B9-6337-4BCA-9AA8-287ADB356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2" y="2636912"/>
            <a:ext cx="11240474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54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196752"/>
            <a:ext cx="101880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的主备切换：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中，执行命令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hadoop-daemon.sh stop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刷新页面，节点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standby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C68681-0A5D-4C4B-B3C0-187A39AA2C65}"/>
              </a:ext>
            </a:extLst>
          </p:cNvPr>
          <p:cNvGrpSpPr/>
          <p:nvPr/>
        </p:nvGrpSpPr>
        <p:grpSpPr>
          <a:xfrm>
            <a:off x="2495600" y="3299885"/>
            <a:ext cx="6832742" cy="3225459"/>
            <a:chOff x="695400" y="3496207"/>
            <a:chExt cx="6832742" cy="322545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DF7B590-3F18-41F0-8B98-1EB0D4C26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3496207"/>
              <a:ext cx="6670065" cy="15954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EDE77B-DA55-4611-B387-F6EA7B78A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5050870"/>
              <a:ext cx="6832742" cy="1670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4424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196752"/>
            <a:ext cx="1135887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状态，在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上传文件时，进行主备切换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上传文件时，输入命令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kill -9 4604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EE4E6F-0DDD-4B78-A688-C566F3328E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7"/>
          <a:stretch/>
        </p:blipFill>
        <p:spPr>
          <a:xfrm>
            <a:off x="911424" y="2636912"/>
            <a:ext cx="3820297" cy="19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1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196752"/>
            <a:ext cx="580319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进程已关闭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中查看文件是否上传成功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017B9B-F6B6-4DBF-B73E-D2C17D5188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"/>
          <a:stretch/>
        </p:blipFill>
        <p:spPr>
          <a:xfrm>
            <a:off x="839416" y="2632982"/>
            <a:ext cx="4147462" cy="16149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17C33-AFA9-4CD1-936A-C0C609BEF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b="3774"/>
          <a:stretch/>
        </p:blipFill>
        <p:spPr>
          <a:xfrm>
            <a:off x="838322" y="5234892"/>
            <a:ext cx="10887737" cy="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 err="1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35360" y="908720"/>
            <a:ext cx="11531234" cy="1228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的数据结构是一个层次化的目录结构，与文件系统类似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每个节点在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ZooKeeper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中被称为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，并有唯一的路径标识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Znode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具有文件系统中文件与文件夹的两种功能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可写入数据，也可有子节点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2D07F99-062F-457F-9256-404525023CA1}"/>
              </a:ext>
            </a:extLst>
          </p:cNvPr>
          <p:cNvGrpSpPr/>
          <p:nvPr/>
        </p:nvGrpSpPr>
        <p:grpSpPr>
          <a:xfrm>
            <a:off x="1770567" y="2946118"/>
            <a:ext cx="1997702" cy="2027729"/>
            <a:chOff x="933214" y="1724056"/>
            <a:chExt cx="3773665" cy="45760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5040C78-4C91-45C0-9A97-A7AF50EADB99}"/>
                </a:ext>
              </a:extLst>
            </p:cNvPr>
            <p:cNvGrpSpPr/>
            <p:nvPr/>
          </p:nvGrpSpPr>
          <p:grpSpPr>
            <a:xfrm>
              <a:off x="933214" y="1724056"/>
              <a:ext cx="3672408" cy="2736304"/>
              <a:chOff x="6096000" y="3267461"/>
              <a:chExt cx="4855634" cy="274727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87E6D37D-AAF2-4EEF-82B2-B3F87C6A32E3}"/>
                  </a:ext>
                </a:extLst>
              </p:cNvPr>
              <p:cNvSpPr/>
              <p:nvPr/>
            </p:nvSpPr>
            <p:spPr>
              <a:xfrm>
                <a:off x="6096000" y="4891837"/>
                <a:ext cx="1358340" cy="11229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</a:rPr>
                  <a:t>A</a:t>
                </a:r>
                <a:endParaRPr lang="en-US" dirty="0">
                  <a:solidFill>
                    <a:schemeClr val="tx1"/>
                  </a:solidFill>
                  <a:latin typeface="Monaco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35D10F53-0948-4394-AA93-06CF5D4558DC}"/>
                  </a:ext>
                </a:extLst>
              </p:cNvPr>
              <p:cNvSpPr/>
              <p:nvPr/>
            </p:nvSpPr>
            <p:spPr>
              <a:xfrm>
                <a:off x="7824192" y="3267461"/>
                <a:ext cx="1358340" cy="11229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</a:rPr>
                  <a:t>/</a:t>
                </a:r>
                <a:endParaRPr lang="en-US" dirty="0">
                  <a:solidFill>
                    <a:schemeClr val="tx1"/>
                  </a:solidFill>
                  <a:latin typeface="Monaco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C4F9503-F311-490A-A1E4-E1166D608CC6}"/>
                  </a:ext>
                </a:extLst>
              </p:cNvPr>
              <p:cNvSpPr/>
              <p:nvPr/>
            </p:nvSpPr>
            <p:spPr>
              <a:xfrm>
                <a:off x="9593294" y="4891837"/>
                <a:ext cx="1358340" cy="11229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</a:rPr>
                  <a:t>C</a:t>
                </a:r>
                <a:endParaRPr lang="en-US" dirty="0">
                  <a:solidFill>
                    <a:schemeClr val="tx1"/>
                  </a:solidFill>
                  <a:latin typeface="Monaco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82AB030-A0A9-4060-8741-B9B3BCFCDBE8}"/>
                  </a:ext>
                </a:extLst>
              </p:cNvPr>
              <p:cNvSpPr/>
              <p:nvPr/>
            </p:nvSpPr>
            <p:spPr>
              <a:xfrm>
                <a:off x="7824192" y="4891837"/>
                <a:ext cx="1358340" cy="1122900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Monaco"/>
                  </a:rPr>
                  <a:t>B</a:t>
                </a:r>
                <a:endParaRPr lang="en-US" dirty="0">
                  <a:solidFill>
                    <a:schemeClr val="tx1"/>
                  </a:solidFill>
                  <a:latin typeface="Monaco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2BDE6A1-2F19-4FD4-8288-733018B53F4C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8503362" y="4390361"/>
                <a:ext cx="0" cy="50147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0DAF102-807D-4F45-85B2-927CC6F0A58A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 flipH="1">
                <a:off x="6960096" y="4390361"/>
                <a:ext cx="1543266" cy="49687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8E2E080-CA8C-4AC6-9EC7-C7D0AF651CD7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8503362" y="4390361"/>
                <a:ext cx="1543266" cy="49687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1C89591-40AB-4FA5-AED3-1CA6011FB3FC}"/>
                </a:ext>
              </a:extLst>
            </p:cNvPr>
            <p:cNvSpPr/>
            <p:nvPr/>
          </p:nvSpPr>
          <p:spPr>
            <a:xfrm>
              <a:off x="3679541" y="5171314"/>
              <a:ext cx="1027338" cy="112881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Monaco"/>
                </a:rPr>
                <a:t>D</a:t>
              </a:r>
              <a:endParaRPr lang="en-US" dirty="0">
                <a:solidFill>
                  <a:schemeClr val="tx1"/>
                </a:solidFill>
                <a:latin typeface="Monaco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F8EBADC-C777-4584-9617-BDD28B97BDC9}"/>
                </a:ext>
              </a:extLst>
            </p:cNvPr>
            <p:cNvCxnSpPr>
              <a:cxnSpLocks/>
            </p:cNvCxnSpPr>
            <p:nvPr/>
          </p:nvCxnSpPr>
          <p:spPr>
            <a:xfrm>
              <a:off x="4193210" y="4486622"/>
              <a:ext cx="0" cy="69635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0185E2E4-DEA8-4876-BEB6-2FFBE18C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85" y="2956713"/>
            <a:ext cx="563928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10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07368" y="1196752"/>
            <a:ext cx="1114920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在登录前端时，只能登录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的页面会跳转成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说明目前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 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的主节点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51A43-B391-48DC-95F6-20A6BA09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953934"/>
            <a:ext cx="9577064" cy="26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801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219235" y="1052736"/>
            <a:ext cx="11972765" cy="8586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在执行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程序时，关闭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datanode2ResourceManager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进程，进行主备切换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kill -9 4628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杀死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30460B-E7ED-4A09-A134-E908CB781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" r="9353"/>
          <a:stretch/>
        </p:blipFill>
        <p:spPr>
          <a:xfrm>
            <a:off x="695400" y="2708920"/>
            <a:ext cx="2903081" cy="17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44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5616624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高可用集群检测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335360" y="1137778"/>
            <a:ext cx="10827451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的高可用：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程序可以成功执行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文件系统，也可查看到运行结果，说明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程序已成功运行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3A7A58-2C44-4023-A6A4-B0145F4D1C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" r="1"/>
          <a:stretch/>
        </p:blipFill>
        <p:spPr>
          <a:xfrm>
            <a:off x="844952" y="2420888"/>
            <a:ext cx="4242936" cy="1440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4C6196-3850-4158-AE34-825A32CF9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4675701"/>
            <a:ext cx="6552728" cy="20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159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6672" y="98072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965A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扫描二维码发现更多</a:t>
            </a:r>
          </a:p>
        </p:txBody>
      </p:sp>
      <p:sp>
        <p:nvSpPr>
          <p:cNvPr id="7" name="矩形 6"/>
          <p:cNvSpPr/>
          <p:nvPr/>
        </p:nvSpPr>
        <p:spPr>
          <a:xfrm>
            <a:off x="3222092" y="486916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数据酷客公众号</a:t>
            </a:r>
          </a:p>
        </p:txBody>
      </p:sp>
      <p:sp>
        <p:nvSpPr>
          <p:cNvPr id="8" name="矩形 7"/>
          <p:cNvSpPr/>
          <p:nvPr/>
        </p:nvSpPr>
        <p:spPr>
          <a:xfrm>
            <a:off x="7523552" y="486916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数据酷客官网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10" y="1988840"/>
            <a:ext cx="2880320" cy="2880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20738"/>
            <a:ext cx="2952328" cy="2952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14527</TotalTime>
  <Words>7532</Words>
  <Application>Microsoft Office PowerPoint</Application>
  <PresentationFormat>宽屏</PresentationFormat>
  <Paragraphs>1734</Paragraphs>
  <Slides>93</Slides>
  <Notes>93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4" baseType="lpstr">
      <vt:lpstr>等线</vt:lpstr>
      <vt:lpstr>Microsoft YaHei</vt:lpstr>
      <vt:lpstr>Microsoft YaHei</vt:lpstr>
      <vt:lpstr>Microsoft YaHei Light</vt:lpstr>
      <vt:lpstr>Monaco</vt:lpstr>
      <vt:lpstr>宋体</vt:lpstr>
      <vt:lpstr>宋体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office2016mac01504</cp:lastModifiedBy>
  <cp:revision>1486</cp:revision>
  <dcterms:created xsi:type="dcterms:W3CDTF">2015-06-09T12:52:00Z</dcterms:created>
  <dcterms:modified xsi:type="dcterms:W3CDTF">2018-09-19T08:58:22Z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