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>
  <p:sldMasterIdLst>
    <p:sldMasterId id="2147483648" r:id="rId1"/>
  </p:sldMasterIdLst>
  <p:notesMasterIdLst>
    <p:notesMasterId r:id="rId97"/>
  </p:notesMasterIdLst>
  <p:handoutMasterIdLst>
    <p:handoutMasterId r:id="rId98"/>
  </p:handoutMasterIdLst>
  <p:sldIdLst>
    <p:sldId id="534" r:id="rId2"/>
    <p:sldId id="704" r:id="rId3"/>
    <p:sldId id="703" r:id="rId4"/>
    <p:sldId id="848" r:id="rId5"/>
    <p:sldId id="952" r:id="rId6"/>
    <p:sldId id="950" r:id="rId7"/>
    <p:sldId id="951" r:id="rId8"/>
    <p:sldId id="949" r:id="rId9"/>
    <p:sldId id="849" r:id="rId10"/>
    <p:sldId id="850" r:id="rId11"/>
    <p:sldId id="851" r:id="rId12"/>
    <p:sldId id="852" r:id="rId13"/>
    <p:sldId id="853" r:id="rId14"/>
    <p:sldId id="854" r:id="rId15"/>
    <p:sldId id="706" r:id="rId16"/>
    <p:sldId id="846" r:id="rId17"/>
    <p:sldId id="855" r:id="rId18"/>
    <p:sldId id="873" r:id="rId19"/>
    <p:sldId id="874" r:id="rId20"/>
    <p:sldId id="875" r:id="rId21"/>
    <p:sldId id="876" r:id="rId22"/>
    <p:sldId id="877" r:id="rId23"/>
    <p:sldId id="878" r:id="rId24"/>
    <p:sldId id="856" r:id="rId25"/>
    <p:sldId id="880" r:id="rId26"/>
    <p:sldId id="881" r:id="rId27"/>
    <p:sldId id="882" r:id="rId28"/>
    <p:sldId id="883" r:id="rId29"/>
    <p:sldId id="885" r:id="rId30"/>
    <p:sldId id="886" r:id="rId31"/>
    <p:sldId id="887" r:id="rId32"/>
    <p:sldId id="888" r:id="rId33"/>
    <p:sldId id="889" r:id="rId34"/>
    <p:sldId id="861" r:id="rId35"/>
    <p:sldId id="953" r:id="rId36"/>
    <p:sldId id="890" r:id="rId37"/>
    <p:sldId id="891" r:id="rId38"/>
    <p:sldId id="892" r:id="rId39"/>
    <p:sldId id="893" r:id="rId40"/>
    <p:sldId id="894" r:id="rId41"/>
    <p:sldId id="895" r:id="rId42"/>
    <p:sldId id="897" r:id="rId43"/>
    <p:sldId id="896" r:id="rId44"/>
    <p:sldId id="898" r:id="rId45"/>
    <p:sldId id="900" r:id="rId46"/>
    <p:sldId id="956" r:id="rId47"/>
    <p:sldId id="899" r:id="rId48"/>
    <p:sldId id="954" r:id="rId49"/>
    <p:sldId id="902" r:id="rId50"/>
    <p:sldId id="901" r:id="rId51"/>
    <p:sldId id="906" r:id="rId52"/>
    <p:sldId id="907" r:id="rId53"/>
    <p:sldId id="905" r:id="rId54"/>
    <p:sldId id="909" r:id="rId55"/>
    <p:sldId id="857" r:id="rId56"/>
    <p:sldId id="955" r:id="rId57"/>
    <p:sldId id="920" r:id="rId58"/>
    <p:sldId id="921" r:id="rId59"/>
    <p:sldId id="922" r:id="rId60"/>
    <p:sldId id="911" r:id="rId61"/>
    <p:sldId id="802" r:id="rId62"/>
    <p:sldId id="912" r:id="rId63"/>
    <p:sldId id="957" r:id="rId64"/>
    <p:sldId id="958" r:id="rId65"/>
    <p:sldId id="913" r:id="rId66"/>
    <p:sldId id="914" r:id="rId67"/>
    <p:sldId id="915" r:id="rId68"/>
    <p:sldId id="943" r:id="rId69"/>
    <p:sldId id="930" r:id="rId70"/>
    <p:sldId id="933" r:id="rId71"/>
    <p:sldId id="959" r:id="rId72"/>
    <p:sldId id="960" r:id="rId73"/>
    <p:sldId id="970" r:id="rId74"/>
    <p:sldId id="948" r:id="rId75"/>
    <p:sldId id="972" r:id="rId76"/>
    <p:sldId id="919" r:id="rId77"/>
    <p:sldId id="961" r:id="rId78"/>
    <p:sldId id="962" r:id="rId79"/>
    <p:sldId id="963" r:id="rId80"/>
    <p:sldId id="928" r:id="rId81"/>
    <p:sldId id="971" r:id="rId82"/>
    <p:sldId id="925" r:id="rId83"/>
    <p:sldId id="932" r:id="rId84"/>
    <p:sldId id="931" r:id="rId85"/>
    <p:sldId id="965" r:id="rId86"/>
    <p:sldId id="966" r:id="rId87"/>
    <p:sldId id="964" r:id="rId88"/>
    <p:sldId id="967" r:id="rId89"/>
    <p:sldId id="968" r:id="rId90"/>
    <p:sldId id="935" r:id="rId91"/>
    <p:sldId id="936" r:id="rId92"/>
    <p:sldId id="969" r:id="rId93"/>
    <p:sldId id="937" r:id="rId94"/>
    <p:sldId id="938" r:id="rId95"/>
    <p:sldId id="535" r:id="rId9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B45CF92-01CC-4B3F-82E8-7B5FE720CD18}">
          <p14:sldIdLst>
            <p14:sldId id="534"/>
            <p14:sldId id="704"/>
            <p14:sldId id="703"/>
            <p14:sldId id="848"/>
            <p14:sldId id="952"/>
            <p14:sldId id="950"/>
            <p14:sldId id="951"/>
            <p14:sldId id="949"/>
            <p14:sldId id="849"/>
            <p14:sldId id="850"/>
            <p14:sldId id="851"/>
            <p14:sldId id="852"/>
            <p14:sldId id="853"/>
            <p14:sldId id="854"/>
            <p14:sldId id="706"/>
            <p14:sldId id="846"/>
            <p14:sldId id="855"/>
            <p14:sldId id="873"/>
            <p14:sldId id="874"/>
            <p14:sldId id="875"/>
            <p14:sldId id="876"/>
            <p14:sldId id="877"/>
            <p14:sldId id="878"/>
            <p14:sldId id="856"/>
            <p14:sldId id="880"/>
            <p14:sldId id="881"/>
            <p14:sldId id="882"/>
            <p14:sldId id="883"/>
            <p14:sldId id="885"/>
            <p14:sldId id="886"/>
            <p14:sldId id="887"/>
            <p14:sldId id="888"/>
            <p14:sldId id="889"/>
            <p14:sldId id="861"/>
            <p14:sldId id="953"/>
            <p14:sldId id="890"/>
            <p14:sldId id="891"/>
            <p14:sldId id="892"/>
            <p14:sldId id="893"/>
            <p14:sldId id="894"/>
            <p14:sldId id="895"/>
            <p14:sldId id="897"/>
            <p14:sldId id="896"/>
            <p14:sldId id="898"/>
            <p14:sldId id="900"/>
            <p14:sldId id="956"/>
            <p14:sldId id="899"/>
            <p14:sldId id="954"/>
            <p14:sldId id="902"/>
            <p14:sldId id="901"/>
            <p14:sldId id="906"/>
            <p14:sldId id="907"/>
            <p14:sldId id="905"/>
            <p14:sldId id="909"/>
            <p14:sldId id="857"/>
            <p14:sldId id="955"/>
            <p14:sldId id="920"/>
            <p14:sldId id="921"/>
            <p14:sldId id="922"/>
            <p14:sldId id="911"/>
            <p14:sldId id="802"/>
            <p14:sldId id="912"/>
          </p14:sldIdLst>
        </p14:section>
        <p14:section name="表的创建" id="{3B88AE73-EA66-41E8-8626-A2D39EB6C7CC}">
          <p14:sldIdLst>
            <p14:sldId id="957"/>
            <p14:sldId id="958"/>
            <p14:sldId id="913"/>
            <p14:sldId id="914"/>
            <p14:sldId id="915"/>
            <p14:sldId id="943"/>
            <p14:sldId id="930"/>
            <p14:sldId id="933"/>
            <p14:sldId id="959"/>
            <p14:sldId id="960"/>
            <p14:sldId id="970"/>
          </p14:sldIdLst>
        </p14:section>
        <p14:section name="数据加载" id="{99F61D93-F835-4B8D-B388-B3A1E0AF6F86}">
          <p14:sldIdLst>
            <p14:sldId id="948"/>
            <p14:sldId id="972"/>
            <p14:sldId id="919"/>
            <p14:sldId id="961"/>
            <p14:sldId id="962"/>
            <p14:sldId id="963"/>
          </p14:sldIdLst>
        </p14:section>
        <p14:section name="数据查询" id="{C0AF2183-649A-4DF4-8168-FFF23BFDFEA4}">
          <p14:sldIdLst>
            <p14:sldId id="928"/>
            <p14:sldId id="971"/>
            <p14:sldId id="925"/>
            <p14:sldId id="932"/>
            <p14:sldId id="931"/>
            <p14:sldId id="965"/>
            <p14:sldId id="966"/>
            <p14:sldId id="964"/>
            <p14:sldId id="967"/>
            <p14:sldId id="968"/>
            <p14:sldId id="935"/>
            <p14:sldId id="936"/>
            <p14:sldId id="969"/>
            <p14:sldId id="937"/>
            <p14:sldId id="938"/>
            <p14:sldId id="53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494">
          <p15:clr>
            <a:srgbClr val="A4A3A4"/>
          </p15:clr>
        </p15:guide>
        <p15:guide id="2" pos="3749">
          <p15:clr>
            <a:srgbClr val="A4A3A4"/>
          </p15:clr>
        </p15:guide>
        <p15:guide id="3" orient="horz" pos="3857">
          <p15:clr>
            <a:srgbClr val="A4A3A4"/>
          </p15:clr>
        </p15:guide>
        <p15:guide id="4" pos="243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ffice2016mac01504" initials="o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65AB"/>
    <a:srgbClr val="FFFF00"/>
    <a:srgbClr val="FAFBFD"/>
    <a:srgbClr val="3BBC5D"/>
    <a:srgbClr val="4B9EE9"/>
    <a:srgbClr val="942124"/>
    <a:srgbClr val="1D3F4F"/>
    <a:srgbClr val="C55A11"/>
    <a:srgbClr val="52CC83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03" autoAdjust="0"/>
    <p:restoredTop sz="87228" autoAdjust="0"/>
  </p:normalViewPr>
  <p:slideViewPr>
    <p:cSldViewPr>
      <p:cViewPr varScale="1">
        <p:scale>
          <a:sx n="65" d="100"/>
          <a:sy n="65" d="100"/>
        </p:scale>
        <p:origin x="562" y="38"/>
      </p:cViewPr>
      <p:guideLst>
        <p:guide orient="horz" pos="3494"/>
        <p:guide pos="3749"/>
        <p:guide orient="horz" pos="3857"/>
        <p:guide pos="24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5838"/>
    </p:cViewPr>
  </p:sorterViewPr>
  <p:notesViewPr>
    <p:cSldViewPr snapToGrid="0">
      <p:cViewPr>
        <p:scale>
          <a:sx n="66" d="100"/>
          <a:sy n="66" d="100"/>
        </p:scale>
        <p:origin x="5632" y="17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commentAuthors" Target="commentAuthors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4F731E-89C4-4E73-A518-E26E46AC2251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B3D8A9-B803-49B7-8826-85E446611AB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156477-A869-4A11-A4FA-B75D94106C96}" type="datetimeFigureOut">
              <a:rPr lang="zh-CN" altLang="en-US" smtClean="0"/>
              <a:t>2018/9/26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8E6889-349A-49E8-AAE1-A1FB1A7B972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8442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>
                <a:solidFill>
                  <a:prstClr val="black"/>
                </a:solidFill>
              </a:rPr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6975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>
                <a:solidFill>
                  <a:prstClr val="black"/>
                </a:solidFill>
              </a:rPr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0532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>
                <a:solidFill>
                  <a:prstClr val="black"/>
                </a:solidFill>
              </a:rPr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8053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>
                <a:solidFill>
                  <a:prstClr val="black"/>
                </a:solidFill>
              </a:rPr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4322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>
                <a:solidFill>
                  <a:prstClr val="black"/>
                </a:solidFill>
              </a:rPr>
              <a:t>13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9763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>
                <a:solidFill>
                  <a:prstClr val="black"/>
                </a:solidFill>
              </a:rPr>
              <a:t>14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7538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>
                <a:solidFill>
                  <a:prstClr val="black"/>
                </a:solidFill>
              </a:rPr>
              <a:t>15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7372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>
                <a:solidFill>
                  <a:prstClr val="black"/>
                </a:solidFill>
              </a:rPr>
              <a:t>16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5758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>
                <a:solidFill>
                  <a:prstClr val="black"/>
                </a:solidFill>
              </a:rPr>
              <a:t>17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2547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>
                <a:solidFill>
                  <a:prstClr val="black"/>
                </a:solidFill>
              </a:rPr>
              <a:t>18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998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>
                <a:solidFill>
                  <a:prstClr val="black"/>
                </a:solidFill>
              </a:rPr>
              <a:t>19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4243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>
                <a:solidFill>
                  <a:prstClr val="black"/>
                </a:solidFill>
              </a:rPr>
              <a:t>20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7624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>
                <a:solidFill>
                  <a:prstClr val="black"/>
                </a:solidFill>
              </a:rPr>
              <a:t>21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5731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>
                <a:solidFill>
                  <a:prstClr val="black"/>
                </a:solidFill>
              </a:rPr>
              <a:t>22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19816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>
                <a:solidFill>
                  <a:prstClr val="black"/>
                </a:solidFill>
              </a:rPr>
              <a:t>23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5469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注：</a:t>
            </a:r>
            <a:r>
              <a:rPr kumimoji="1" lang="en-US" altLang="zh-CN" dirty="0"/>
              <a:t>hive</a:t>
            </a:r>
            <a:r>
              <a:rPr kumimoji="1" lang="zh-CN" altLang="en-US" dirty="0"/>
              <a:t>对大小写不敏感，即</a:t>
            </a:r>
            <a:r>
              <a:rPr kumimoji="1" lang="en-US" altLang="zh-CN" dirty="0"/>
              <a:t>hive</a:t>
            </a:r>
            <a:r>
              <a:rPr kumimoji="1" lang="zh-CN" altLang="en-US" dirty="0"/>
              <a:t>语句可用大写也可用小写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>
                <a:solidFill>
                  <a:prstClr val="black"/>
                </a:solidFill>
              </a:rPr>
              <a:t>24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766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>
                <a:solidFill>
                  <a:prstClr val="black"/>
                </a:solidFill>
              </a:rPr>
              <a:t>25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6396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>
                <a:solidFill>
                  <a:prstClr val="black"/>
                </a:solidFill>
              </a:rPr>
              <a:t>26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8685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>
                <a:solidFill>
                  <a:prstClr val="black"/>
                </a:solidFill>
              </a:rPr>
              <a:t>27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3910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>
                <a:solidFill>
                  <a:prstClr val="black"/>
                </a:solidFill>
              </a:rPr>
              <a:t>28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530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>
                <a:solidFill>
                  <a:prstClr val="black"/>
                </a:solidFill>
              </a:rPr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>
                <a:solidFill>
                  <a:prstClr val="black"/>
                </a:solidFill>
              </a:rPr>
              <a:t>29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6707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>
                <a:solidFill>
                  <a:prstClr val="black"/>
                </a:solidFill>
              </a:rPr>
              <a:t>30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199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>
                <a:solidFill>
                  <a:prstClr val="black"/>
                </a:solidFill>
              </a:rPr>
              <a:t>31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6618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所以，我们要使用</a:t>
            </a:r>
            <a:r>
              <a:rPr kumimoji="1" lang="en-US" altLang="zh-CN" dirty="0" err="1"/>
              <a:t>mysql</a:t>
            </a:r>
            <a:r>
              <a:rPr kumimoji="1" lang="zh-CN" altLang="en-US" dirty="0"/>
              <a:t>存放元数据，后面会将</a:t>
            </a:r>
            <a:r>
              <a:rPr kumimoji="1" lang="en-US" altLang="zh-CN" dirty="0" err="1"/>
              <a:t>mysql</a:t>
            </a:r>
            <a:r>
              <a:rPr kumimoji="1" lang="zh-CN" altLang="en-US"/>
              <a:t>配置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>
                <a:solidFill>
                  <a:prstClr val="black"/>
                </a:solidFill>
              </a:rPr>
              <a:t>32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535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>
                <a:solidFill>
                  <a:prstClr val="black"/>
                </a:solidFill>
              </a:rPr>
              <a:t>33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57617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>
                <a:solidFill>
                  <a:prstClr val="black"/>
                </a:solidFill>
              </a:rPr>
              <a:t>34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3389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>
                <a:solidFill>
                  <a:prstClr val="black"/>
                </a:solidFill>
              </a:rPr>
              <a:t>35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69174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>
                <a:solidFill>
                  <a:prstClr val="black"/>
                </a:solidFill>
              </a:rPr>
              <a:t>36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47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>
                <a:solidFill>
                  <a:prstClr val="black"/>
                </a:solidFill>
              </a:rPr>
              <a:t>37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270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>
                <a:solidFill>
                  <a:prstClr val="black"/>
                </a:solidFill>
              </a:rPr>
              <a:t>38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1738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>
                <a:solidFill>
                  <a:prstClr val="black"/>
                </a:solidFill>
              </a:rPr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97101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>
                <a:solidFill>
                  <a:prstClr val="black"/>
                </a:solidFill>
              </a:rPr>
              <a:t>39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08742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>
                <a:solidFill>
                  <a:prstClr val="black"/>
                </a:solidFill>
              </a:rPr>
              <a:t>40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07100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>
                <a:solidFill>
                  <a:prstClr val="black"/>
                </a:solidFill>
              </a:rPr>
              <a:t>41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14020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>
                <a:solidFill>
                  <a:prstClr val="black"/>
                </a:solidFill>
              </a:rPr>
              <a:t>42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38378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到此为止，</a:t>
            </a:r>
            <a:r>
              <a:rPr kumimoji="1" lang="en-US" altLang="zh-CN" dirty="0" err="1"/>
              <a:t>mysql</a:t>
            </a:r>
            <a:r>
              <a:rPr kumimoji="1" lang="zh-CN" altLang="en-US" dirty="0"/>
              <a:t>就安装好啦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>
                <a:solidFill>
                  <a:prstClr val="black"/>
                </a:solidFill>
              </a:rPr>
              <a:t>43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85079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>
                <a:solidFill>
                  <a:prstClr val="black"/>
                </a:solidFill>
              </a:rPr>
              <a:t>44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51574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>
                <a:solidFill>
                  <a:prstClr val="black"/>
                </a:solidFill>
              </a:rPr>
              <a:t>45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69849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>
                <a:solidFill>
                  <a:prstClr val="black"/>
                </a:solidFill>
              </a:rPr>
              <a:t>46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14391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>
                <a:solidFill>
                  <a:prstClr val="black"/>
                </a:solidFill>
              </a:rPr>
              <a:t>47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49390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>
                <a:solidFill>
                  <a:prstClr val="black"/>
                </a:solidFill>
              </a:rPr>
              <a:t>48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62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>
                <a:solidFill>
                  <a:prstClr val="black"/>
                </a:solidFill>
              </a:rPr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6391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>
                <a:solidFill>
                  <a:prstClr val="black"/>
                </a:solidFill>
              </a:rPr>
              <a:t>49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89405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>
                <a:solidFill>
                  <a:prstClr val="black"/>
                </a:solidFill>
              </a:rPr>
              <a:t>50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89871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>
                <a:solidFill>
                  <a:prstClr val="black"/>
                </a:solidFill>
              </a:rPr>
              <a:t>51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19962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>
                <a:solidFill>
                  <a:prstClr val="black"/>
                </a:solidFill>
              </a:rPr>
              <a:t>52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53955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到此位置</a:t>
            </a:r>
            <a:r>
              <a:rPr kumimoji="1" lang="en-US" altLang="zh-CN" dirty="0"/>
              <a:t>Hive</a:t>
            </a:r>
            <a:r>
              <a:rPr kumimoji="1" lang="zh-CN" altLang="en-US" dirty="0"/>
              <a:t>的</a:t>
            </a:r>
            <a:r>
              <a:rPr kumimoji="1" lang="en-US" altLang="zh-CN" dirty="0" err="1"/>
              <a:t>Mysql</a:t>
            </a:r>
            <a:r>
              <a:rPr kumimoji="1" lang="zh-CN" altLang="en-US" dirty="0"/>
              <a:t>安装就成功啦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>
                <a:solidFill>
                  <a:prstClr val="black"/>
                </a:solidFill>
              </a:rPr>
              <a:t>53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07105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>
                <a:solidFill>
                  <a:prstClr val="black"/>
                </a:solidFill>
              </a:rPr>
              <a:t>54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72519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>
                <a:solidFill>
                  <a:prstClr val="black"/>
                </a:solidFill>
              </a:rPr>
              <a:t>55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18286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>
                <a:solidFill>
                  <a:prstClr val="black"/>
                </a:solidFill>
              </a:rPr>
              <a:t>56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26876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>
                <a:solidFill>
                  <a:prstClr val="black"/>
                </a:solidFill>
              </a:rPr>
              <a:t>57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1076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>
                <a:solidFill>
                  <a:prstClr val="black"/>
                </a:solidFill>
              </a:rPr>
              <a:t>58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696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>
                <a:solidFill>
                  <a:prstClr val="black"/>
                </a:solidFill>
              </a:rPr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49539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>
                <a:solidFill>
                  <a:prstClr val="black"/>
                </a:solidFill>
              </a:rPr>
              <a:t>59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52898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>
                <a:solidFill>
                  <a:prstClr val="black"/>
                </a:solidFill>
              </a:rPr>
              <a:t>60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37682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>
                <a:solidFill>
                  <a:prstClr val="black"/>
                </a:solidFill>
              </a:rPr>
              <a:t>61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69350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>
                <a:solidFill>
                  <a:prstClr val="black"/>
                </a:solidFill>
              </a:rPr>
              <a:t>62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96037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>
                <a:solidFill>
                  <a:prstClr val="black"/>
                </a:solidFill>
              </a:rPr>
              <a:t>63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17467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>
                <a:solidFill>
                  <a:prstClr val="black"/>
                </a:solidFill>
              </a:rPr>
              <a:t>64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57806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>
                <a:solidFill>
                  <a:prstClr val="black"/>
                </a:solidFill>
              </a:rPr>
              <a:t>65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62445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>
                <a:solidFill>
                  <a:prstClr val="black"/>
                </a:solidFill>
              </a:rPr>
              <a:t>66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020701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>
                <a:solidFill>
                  <a:prstClr val="black"/>
                </a:solidFill>
              </a:rPr>
              <a:t>67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38185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>
                <a:solidFill>
                  <a:prstClr val="black"/>
                </a:solidFill>
              </a:rPr>
              <a:t>68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168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>
                <a:solidFill>
                  <a:prstClr val="black"/>
                </a:solidFill>
              </a:rPr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30063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>
                <a:solidFill>
                  <a:prstClr val="black"/>
                </a:solidFill>
              </a:rPr>
              <a:t>69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7441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>
                <a:solidFill>
                  <a:prstClr val="black"/>
                </a:solidFill>
              </a:rPr>
              <a:t>70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97277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>
                <a:solidFill>
                  <a:prstClr val="black"/>
                </a:solidFill>
              </a:rPr>
              <a:t>71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55405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到这里，表的创建就结束啦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>
                <a:solidFill>
                  <a:prstClr val="black"/>
                </a:solidFill>
              </a:rPr>
              <a:t>72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47521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>
                <a:solidFill>
                  <a:prstClr val="black"/>
                </a:solidFill>
              </a:rPr>
              <a:t>73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73894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>
                <a:solidFill>
                  <a:prstClr val="black"/>
                </a:solidFill>
              </a:rPr>
              <a:t>74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25539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>
                <a:solidFill>
                  <a:prstClr val="black"/>
                </a:solidFill>
              </a:rPr>
              <a:t>75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63746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>
                <a:solidFill>
                  <a:prstClr val="black"/>
                </a:solidFill>
              </a:rPr>
              <a:t>76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31381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>
                <a:solidFill>
                  <a:prstClr val="black"/>
                </a:solidFill>
              </a:rPr>
              <a:t>77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405524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>
                <a:solidFill>
                  <a:prstClr val="black"/>
                </a:solidFill>
              </a:rPr>
              <a:t>78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147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>
                <a:solidFill>
                  <a:prstClr val="black"/>
                </a:solidFill>
              </a:rPr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13301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>
                <a:solidFill>
                  <a:prstClr val="black"/>
                </a:solidFill>
              </a:rPr>
              <a:t>79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240689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>
                <a:solidFill>
                  <a:prstClr val="black"/>
                </a:solidFill>
              </a:rPr>
              <a:t>80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19271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>
                <a:solidFill>
                  <a:prstClr val="black"/>
                </a:solidFill>
              </a:rPr>
              <a:t>81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3589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>
                <a:solidFill>
                  <a:prstClr val="black"/>
                </a:solidFill>
              </a:rPr>
              <a:t>82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238984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>
                <a:solidFill>
                  <a:prstClr val="black"/>
                </a:solidFill>
              </a:rPr>
              <a:t>83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262067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>
                <a:solidFill>
                  <a:prstClr val="black"/>
                </a:solidFill>
              </a:rPr>
              <a:t>84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290094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>
                <a:solidFill>
                  <a:prstClr val="black"/>
                </a:solidFill>
              </a:rPr>
              <a:t>85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182619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>
                <a:solidFill>
                  <a:prstClr val="black"/>
                </a:solidFill>
              </a:rPr>
              <a:t>86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231404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>
                <a:solidFill>
                  <a:prstClr val="black"/>
                </a:solidFill>
              </a:rPr>
              <a:t>87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523409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>
                <a:solidFill>
                  <a:prstClr val="black"/>
                </a:solidFill>
              </a:rPr>
              <a:t>88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013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>
                <a:solidFill>
                  <a:prstClr val="black"/>
                </a:solidFill>
              </a:rPr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05227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>
                <a:solidFill>
                  <a:prstClr val="black"/>
                </a:solidFill>
              </a:rPr>
              <a:t>89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28391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>
                <a:solidFill>
                  <a:prstClr val="black"/>
                </a:solidFill>
              </a:rPr>
              <a:t>90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164848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>
                <a:solidFill>
                  <a:prstClr val="black"/>
                </a:solidFill>
              </a:rPr>
              <a:t>91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819204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>
                <a:solidFill>
                  <a:prstClr val="black"/>
                </a:solidFill>
              </a:rPr>
              <a:t>92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2504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>
                <a:solidFill>
                  <a:prstClr val="black"/>
                </a:solidFill>
              </a:rPr>
              <a:t>93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384403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8E6889-349A-49E8-AAE1-A1FB1A7B9723}" type="slidenum">
              <a:rPr lang="zh-CN" altLang="en-US" smtClean="0"/>
              <a:t>94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编号占位符 3"/>
          <p:cNvSpPr>
            <a:spLocks noGrp="1"/>
          </p:cNvSpPr>
          <p:nvPr>
            <p:ph type="sldNum" sz="quarter" idx="4"/>
          </p:nvPr>
        </p:nvSpPr>
        <p:spPr>
          <a:xfrm>
            <a:off x="9120336" y="638132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7C6C06A-6A1C-2E45-A070-5E5418E076A2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画板 2@10x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6440" y="76366"/>
            <a:ext cx="1914436" cy="596994"/>
          </a:xfrm>
          <a:prstGeom prst="rect">
            <a:avLst/>
          </a:prstGeom>
        </p:spPr>
      </p:pic>
      <p:cxnSp>
        <p:nvCxnSpPr>
          <p:cNvPr id="17" name="直线连接符 16"/>
          <p:cNvCxnSpPr/>
          <p:nvPr userDrawn="1"/>
        </p:nvCxnSpPr>
        <p:spPr>
          <a:xfrm>
            <a:off x="0" y="764704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幻灯片编号占位符 11"/>
          <p:cNvSpPr>
            <a:spLocks noGrp="1"/>
          </p:cNvSpPr>
          <p:nvPr>
            <p:ph type="sldNum" sz="quarter" idx="4"/>
          </p:nvPr>
        </p:nvSpPr>
        <p:spPr>
          <a:xfrm>
            <a:off x="9120336" y="638132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FCB3B0A-32E6-834F-97CE-CA667D0AE97F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YaHei Light" panose="020B0502040204020203" pitchFamily="34" charset="-122"/>
          <a:ea typeface="Microsoft YaHei Light" panose="020B0502040204020203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 Light" panose="020B0502040204020203" pitchFamily="34" charset="-122"/>
          <a:ea typeface="Microsoft YaHei Light" panose="020B0502040204020203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Light" panose="020B0502040204020203" pitchFamily="34" charset="-122"/>
          <a:ea typeface="Microsoft YaHei Light" panose="020B0502040204020203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Light" panose="020B0502040204020203" pitchFamily="34" charset="-122"/>
          <a:ea typeface="Microsoft YaHei Light" panose="020B0502040204020203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Light" panose="020B0502040204020203" pitchFamily="34" charset="-122"/>
          <a:ea typeface="Microsoft YaHei Light" panose="020B0502040204020203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Light" panose="020B0502040204020203" pitchFamily="34" charset="-122"/>
          <a:ea typeface="Microsoft YaHei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datanode2:8088/cluster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6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1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5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7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9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2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4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6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9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1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画板 8@10x-100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680" y="0"/>
            <a:ext cx="12269407" cy="6912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176814" y="2204864"/>
            <a:ext cx="61236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第五章</a:t>
            </a:r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分布式查询引擎</a:t>
            </a:r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Hive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07F52D9-C813-480A-9B82-A01F0BE1DB3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368" y="374379"/>
            <a:ext cx="2351584" cy="67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411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E9FA7E0C-2D2D-446A-B8BE-ED972D9FAA51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Hive</a:t>
            </a: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简介</a:t>
            </a:r>
            <a:endParaRPr kumimoji="1" lang="en-US" altLang="zh-CN" b="1" dirty="0">
              <a:solidFill>
                <a:srgbClr val="2965AB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3CA4011-4303-4AD9-A9CF-8000B9AB9FE3}"/>
              </a:ext>
            </a:extLst>
          </p:cNvPr>
          <p:cNvSpPr txBox="1"/>
          <p:nvPr/>
        </p:nvSpPr>
        <p:spPr>
          <a:xfrm>
            <a:off x="407368" y="1219283"/>
            <a:ext cx="1231336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普通表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(Managed Table)</a:t>
            </a: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Hive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的普通表与数据库中的表在概念上是一致的，每个表都有相应的存储目录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表在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HDFS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中的路径为：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datawarehouse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/table</a:t>
            </a: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Datawarehouse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hive-site.xml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配置文件中由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${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hive.metastore.warehouse.dir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}</a:t>
            </a:r>
          </a:p>
          <a:p>
            <a:pPr>
              <a:buClr>
                <a:srgbClr val="0070C0"/>
              </a:buClr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指定的数据仓库的目录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除了外部表，所有表数据都存储在这个目录中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9117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E9FA7E0C-2D2D-446A-B8BE-ED972D9FAA51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Hive</a:t>
            </a: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简介</a:t>
            </a:r>
            <a:endParaRPr kumimoji="1" lang="en-US" altLang="zh-CN" b="1" dirty="0">
              <a:solidFill>
                <a:srgbClr val="2965AB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3CA4011-4303-4AD9-A9CF-8000B9AB9FE3}"/>
              </a:ext>
            </a:extLst>
          </p:cNvPr>
          <p:cNvSpPr txBox="1"/>
          <p:nvPr/>
        </p:nvSpPr>
        <p:spPr>
          <a:xfrm>
            <a:off x="479376" y="1124744"/>
            <a:ext cx="12313368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外部表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(External Table)</a:t>
            </a: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外部表是指已经在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HDFS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中存在的数据、也可以创建分区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外部表和表在元数据的组织上是相同的，而实际数据的存储则存在较大的差异：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在表中加载数据，实际数据会移动到数据仓库目录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(/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datawarehouse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/)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删除表时，表中的数据和元数据将同时被删除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在外部表加载数据时，实际数据存储在创建语句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LOCATION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指定的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HDFS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路径中，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buClr>
                <a:srgbClr val="0070C0"/>
              </a:buClr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不会移动到数据仓库目录中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若删除一个外部表，仅删除元数据、表中的数据不会删除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9048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E9FA7E0C-2D2D-446A-B8BE-ED972D9FAA51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Hive</a:t>
            </a: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简介</a:t>
            </a:r>
            <a:endParaRPr kumimoji="1" lang="en-US" altLang="zh-CN" b="1" dirty="0">
              <a:solidFill>
                <a:srgbClr val="2965AB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3CA4011-4303-4AD9-A9CF-8000B9AB9FE3}"/>
              </a:ext>
            </a:extLst>
          </p:cNvPr>
          <p:cNvSpPr txBox="1"/>
          <p:nvPr/>
        </p:nvSpPr>
        <p:spPr>
          <a:xfrm>
            <a:off x="407368" y="1124744"/>
            <a:ext cx="1231336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分区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(Partition)</a:t>
            </a: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在创建表时，可对表进行分区操作，每个分区都对应一个索引，一个分区对应表下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的一个目录，所有分区数据都存储在对应的目录中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例如，学生表中包含两个分区：入学年份、班级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不同分区的数据存储在不同的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HDFS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目录中：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         </a:t>
            </a: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D2C8698-BD0F-4AF1-BF1F-0A846DE334D8}"/>
              </a:ext>
            </a:extLst>
          </p:cNvPr>
          <p:cNvSpPr/>
          <p:nvPr/>
        </p:nvSpPr>
        <p:spPr>
          <a:xfrm>
            <a:off x="1775520" y="4409817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rgbClr val="0070C0"/>
              </a:buClr>
            </a:pP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datawarehouse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/table/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入学年份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=1998/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班级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=1</a:t>
            </a:r>
          </a:p>
          <a:p>
            <a:pPr>
              <a:buClr>
                <a:srgbClr val="0070C0"/>
              </a:buClr>
            </a:pP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datawarehouse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/table/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入学年份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=1998/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班级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=2</a:t>
            </a:r>
          </a:p>
          <a:p>
            <a:pPr>
              <a:buClr>
                <a:srgbClr val="0070C0"/>
              </a:buClr>
            </a:pP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datawarehouse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/table/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入学年份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=2000/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班级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=1</a:t>
            </a:r>
          </a:p>
          <a:p>
            <a:pPr>
              <a:buClr>
                <a:srgbClr val="0070C0"/>
              </a:buClr>
            </a:pP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0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datawarehouse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/table/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入学年份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=2000/</a:t>
            </a:r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班级</a:t>
            </a:r>
            <a:r>
              <a:rPr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=2</a:t>
            </a:r>
          </a:p>
        </p:txBody>
      </p:sp>
    </p:spTree>
    <p:extLst>
      <p:ext uri="{BB962C8B-B14F-4D97-AF65-F5344CB8AC3E}">
        <p14:creationId xmlns:p14="http://schemas.microsoft.com/office/powerpoint/2010/main" val="1357699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E9FA7E0C-2D2D-446A-B8BE-ED972D9FAA51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Hive</a:t>
            </a: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简介</a:t>
            </a:r>
            <a:endParaRPr kumimoji="1" lang="en-US" altLang="zh-CN" b="1" dirty="0">
              <a:solidFill>
                <a:srgbClr val="2965AB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3CA4011-4303-4AD9-A9CF-8000B9AB9FE3}"/>
                  </a:ext>
                </a:extLst>
              </p:cNvPr>
              <p:cNvSpPr txBox="1"/>
              <p:nvPr/>
            </p:nvSpPr>
            <p:spPr>
              <a:xfrm>
                <a:off x="479376" y="1207614"/>
                <a:ext cx="12313368" cy="6740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rgbClr val="0070C0"/>
                  </a:buClr>
                </a:pPr>
                <a:r>
                  <a:rPr lang="zh-CN" altLang="en-US" sz="24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桶</a:t>
                </a:r>
                <a:r>
                  <a:rPr lang="en-US" altLang="zh-CN" sz="24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(Bucket)</a:t>
                </a:r>
              </a:p>
              <a:p>
                <a:pPr marL="285750" indent="-285750">
                  <a:buClr>
                    <a:srgbClr val="0070C0"/>
                  </a:buClr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marL="285750" indent="-285750">
                  <a:buClr>
                    <a:srgbClr val="0070C0"/>
                  </a:buClr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对指定列进行</a:t>
                </a:r>
                <a:r>
                  <a:rPr lang="en-US" altLang="zh-CN" sz="24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Hash</a:t>
                </a:r>
                <a:r>
                  <a:rPr lang="zh-CN" altLang="en-US" sz="24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计算</a:t>
                </a:r>
                <a:r>
                  <a:rPr lang="en-US" altLang="zh-CN" sz="24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,</a:t>
                </a:r>
                <a:r>
                  <a:rPr lang="zh-CN" altLang="en-US" sz="24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对桶的个数进行求模取余，确定每个桶应对应的文件</a:t>
                </a:r>
                <a:endParaRPr lang="en-US" altLang="zh-CN" sz="24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>
                  <a:buClr>
                    <a:srgbClr val="0070C0"/>
                  </a:buClr>
                </a:pPr>
                <a:endParaRPr lang="en-US" altLang="zh-CN" sz="24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marL="342900" indent="-342900">
                  <a:buClr>
                    <a:srgbClr val="0070C0"/>
                  </a:buClr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例如，根据字段年龄，将数据分散到</a:t>
                </a:r>
                <a:r>
                  <a:rPr lang="en-US" altLang="zh-CN" sz="24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3</a:t>
                </a:r>
                <a:r>
                  <a:rPr lang="zh-CN" altLang="en-US" sz="24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个桶中，年龄的值有：</a:t>
                </a:r>
                <a:r>
                  <a:rPr lang="en-US" altLang="zh-CN" sz="24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10</a:t>
                </a:r>
                <a:r>
                  <a:rPr lang="zh-CN" altLang="en-US" sz="24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、</a:t>
                </a:r>
                <a:r>
                  <a:rPr lang="en-US" altLang="zh-CN" sz="24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11</a:t>
                </a:r>
                <a:r>
                  <a:rPr lang="zh-CN" altLang="en-US" sz="24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、</a:t>
                </a:r>
                <a:r>
                  <a:rPr lang="en-US" altLang="zh-CN" sz="24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12</a:t>
                </a:r>
              </a:p>
              <a:p>
                <a:pPr marL="342900" indent="-342900">
                  <a:buClr>
                    <a:srgbClr val="0070C0"/>
                  </a:buClr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>
                  <a:buClr>
                    <a:srgbClr val="0070C0"/>
                  </a:buClr>
                </a:pPr>
                <a:r>
                  <a:rPr lang="zh-CN" altLang="en-US" sz="24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             求模取余运算：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1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0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zh-CN" alt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、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11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÷3=3⋯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、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Microsoft YaHei" panose="020B0503020204020204" pitchFamily="34" charset="-122"/>
                      </a:rPr>
                      <m:t>12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÷3=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sz="24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>
                  <a:buClr>
                    <a:srgbClr val="0070C0"/>
                  </a:buClr>
                </a:pPr>
                <a:endParaRPr lang="en-US" altLang="zh-CN" sz="24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>
                  <a:buClr>
                    <a:srgbClr val="0070C0"/>
                  </a:buClr>
                </a:pPr>
                <a:r>
                  <a:rPr lang="en-US" altLang="zh-CN" sz="24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             </a:t>
                </a:r>
                <a:r>
                  <a:rPr lang="zh-CN" altLang="en-US" sz="24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若某行数据中的年龄为</a:t>
                </a:r>
                <a:r>
                  <a:rPr lang="en-US" altLang="zh-CN" sz="24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12</a:t>
                </a:r>
                <a:r>
                  <a:rPr lang="zh-CN" altLang="en-US" sz="24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，其存储目录为：</a:t>
                </a:r>
                <a:r>
                  <a:rPr lang="en-US" altLang="zh-CN" sz="24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/table/part-00000</a:t>
                </a:r>
              </a:p>
              <a:p>
                <a:pPr>
                  <a:buClr>
                    <a:srgbClr val="0070C0"/>
                  </a:buClr>
                </a:pPr>
                <a:endParaRPr lang="en-US" altLang="zh-CN" sz="24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>
                  <a:buClr>
                    <a:srgbClr val="0070C0"/>
                  </a:buClr>
                </a:pPr>
                <a:r>
                  <a:rPr lang="zh-CN" altLang="en-US" sz="24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             若某行数据中的年龄为</a:t>
                </a:r>
                <a:r>
                  <a:rPr lang="en-US" altLang="zh-CN" sz="24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10</a:t>
                </a:r>
                <a:r>
                  <a:rPr lang="zh-CN" altLang="en-US" sz="24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，其存储目录为：</a:t>
                </a:r>
                <a:r>
                  <a:rPr lang="en-US" altLang="zh-CN" sz="24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/table/part-00001</a:t>
                </a:r>
              </a:p>
              <a:p>
                <a:pPr>
                  <a:buClr>
                    <a:srgbClr val="0070C0"/>
                  </a:buClr>
                </a:pPr>
                <a:endParaRPr lang="en-US" altLang="zh-CN" sz="24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>
                  <a:buClr>
                    <a:srgbClr val="0070C0"/>
                  </a:buClr>
                </a:pPr>
                <a:r>
                  <a:rPr lang="en-US" altLang="zh-CN" sz="24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             </a:t>
                </a:r>
                <a:r>
                  <a:rPr lang="zh-CN" altLang="en-US" sz="24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若某行数据中的年龄为</a:t>
                </a:r>
                <a:r>
                  <a:rPr lang="en-US" altLang="zh-CN" sz="24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11</a:t>
                </a:r>
                <a:r>
                  <a:rPr lang="zh-CN" altLang="en-US" sz="24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，其存储目录为：</a:t>
                </a:r>
                <a:r>
                  <a:rPr lang="en-US" altLang="zh-CN" sz="24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/table/part-00002</a:t>
                </a:r>
              </a:p>
              <a:p>
                <a:pPr>
                  <a:buClr>
                    <a:srgbClr val="0070C0"/>
                  </a:buClr>
                </a:pPr>
                <a:endParaRPr lang="en-US" altLang="zh-CN" sz="24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>
                  <a:buClr>
                    <a:srgbClr val="0070C0"/>
                  </a:buClr>
                </a:pPr>
                <a:endParaRPr lang="en-US" altLang="zh-CN" sz="24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marL="342900" indent="-342900">
                  <a:buClr>
                    <a:srgbClr val="0070C0"/>
                  </a:buClr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>
                  <a:buClr>
                    <a:srgbClr val="0070C0"/>
                  </a:buClr>
                </a:pPr>
                <a:r>
                  <a:rPr lang="en-US" altLang="zh-CN" sz="24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             </a:t>
                </a:r>
              </a:p>
              <a:p>
                <a:pPr marL="285750" indent="-285750">
                  <a:buClr>
                    <a:srgbClr val="0070C0"/>
                  </a:buClr>
                  <a:buFont typeface="Arial" panose="020B0604020202020204" pitchFamily="34" charset="0"/>
                  <a:buChar char="•"/>
                </a:pPr>
                <a:endParaRPr lang="en-US" sz="24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3CA4011-4303-4AD9-A9CF-8000B9AB9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76" y="1207614"/>
                <a:ext cx="12313368" cy="6740307"/>
              </a:xfrm>
              <a:prstGeom prst="rect">
                <a:avLst/>
              </a:prstGeom>
              <a:blipFill>
                <a:blip r:embed="rId3"/>
                <a:stretch>
                  <a:fillRect l="-792" t="-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5672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E9FA7E0C-2D2D-446A-B8BE-ED972D9FAA51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Hive</a:t>
            </a: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简介</a:t>
            </a:r>
            <a:endParaRPr kumimoji="1" lang="en-US" altLang="zh-CN" b="1" dirty="0">
              <a:solidFill>
                <a:srgbClr val="2965AB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3CA4011-4303-4AD9-A9CF-8000B9AB9FE3}"/>
              </a:ext>
            </a:extLst>
          </p:cNvPr>
          <p:cNvSpPr txBox="1"/>
          <p:nvPr/>
        </p:nvSpPr>
        <p:spPr>
          <a:xfrm>
            <a:off x="335360" y="1124744"/>
            <a:ext cx="1231336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Hive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的数据存储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与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SQL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类似，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Hive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的数据分为实际数据与元数据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实际数据是真实的数据内容，元数据是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Hive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中库和表的基本信息，如表的名称、表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的类型、表中包含的字段等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Hive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的实际数据文件较大，所以一般存储在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HDFS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而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Hive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的元数据需要不断更新，修改和读取操作，所以不适用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Hadoop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文件系统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进行操作（因为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HDFS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只能一次写入，不能修改）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故元数据存储在关系型数据库管理系统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(RDBMS)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比如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Hive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自带的数据库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Derby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也可存储在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MySQL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4284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81406" y="116655"/>
            <a:ext cx="4866358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3600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Hive</a:t>
            </a:r>
            <a:r>
              <a:rPr kumimoji="1" lang="zh-CN" altLang="en-US" sz="3600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的安装</a:t>
            </a:r>
            <a:endParaRPr kumimoji="1" lang="en-US" altLang="zh-CN" sz="3600" b="1" dirty="0">
              <a:solidFill>
                <a:srgbClr val="2965AB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kumimoji="1" lang="zh-CN" altLang="en-US" sz="3600" b="1" dirty="0">
              <a:solidFill>
                <a:srgbClr val="2965AB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" y="764704"/>
            <a:ext cx="12187592" cy="609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259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E9FA7E0C-2D2D-446A-B8BE-ED972D9FAA51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Hive</a:t>
            </a: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的安装和配置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3CA4011-4303-4AD9-A9CF-8000B9AB9FE3}"/>
              </a:ext>
            </a:extLst>
          </p:cNvPr>
          <p:cNvSpPr txBox="1"/>
          <p:nvPr/>
        </p:nvSpPr>
        <p:spPr>
          <a:xfrm>
            <a:off x="479376" y="1268760"/>
            <a:ext cx="561662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本节内容：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初步安装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Hive</a:t>
            </a: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Hive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的初步体验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MySQL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的安装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Hive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的配置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查看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Hive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的元数据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查看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Hive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的实际数据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1622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E9FA7E0C-2D2D-446A-B8BE-ED972D9FAA51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初步安装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Hive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3CA4011-4303-4AD9-A9CF-8000B9AB9FE3}"/>
              </a:ext>
            </a:extLst>
          </p:cNvPr>
          <p:cNvSpPr txBox="1"/>
          <p:nvPr/>
        </p:nvSpPr>
        <p:spPr>
          <a:xfrm>
            <a:off x="355694" y="1196752"/>
            <a:ext cx="102048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下载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Hive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安装包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进入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Hive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官网：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http://hive.apache.org/downloads.html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7542635-72ED-489C-8201-169FECEFF3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88"/>
          <a:stretch/>
        </p:blipFill>
        <p:spPr>
          <a:xfrm>
            <a:off x="571548" y="2741739"/>
            <a:ext cx="11048904" cy="294910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B19B8CD3-F8B2-4CB7-A66D-3366E73AEADD}"/>
              </a:ext>
            </a:extLst>
          </p:cNvPr>
          <p:cNvSpPr/>
          <p:nvPr/>
        </p:nvSpPr>
        <p:spPr>
          <a:xfrm>
            <a:off x="695400" y="4221088"/>
            <a:ext cx="1800200" cy="21602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948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73CA4011-4303-4AD9-A9CF-8000B9AB9FE3}"/>
              </a:ext>
            </a:extLst>
          </p:cNvPr>
          <p:cNvSpPr txBox="1"/>
          <p:nvPr/>
        </p:nvSpPr>
        <p:spPr>
          <a:xfrm>
            <a:off x="355694" y="1196752"/>
            <a:ext cx="102048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下载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Hive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安装包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进入到下载界面，选择稳定版本下载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2539415-2C72-40A7-82AA-03B8E76D34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2708920"/>
            <a:ext cx="10204802" cy="281180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8DB42CA-6658-4FEA-BE68-40F03C8253FC}"/>
              </a:ext>
            </a:extLst>
          </p:cNvPr>
          <p:cNvSpPr/>
          <p:nvPr/>
        </p:nvSpPr>
        <p:spPr>
          <a:xfrm>
            <a:off x="2927648" y="4509120"/>
            <a:ext cx="2088232" cy="36004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874AEDAF-96DC-4F62-8EDB-33839BB8C47D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初步安装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Hive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8157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73CA4011-4303-4AD9-A9CF-8000B9AB9FE3}"/>
              </a:ext>
            </a:extLst>
          </p:cNvPr>
          <p:cNvSpPr txBox="1"/>
          <p:nvPr/>
        </p:nvSpPr>
        <p:spPr>
          <a:xfrm>
            <a:off x="355694" y="1196752"/>
            <a:ext cx="102048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下载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Hive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安装包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可选择推荐镜像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http://apache.mirrors.hoobly.com/hive/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F642F2C-5185-4CA2-82AB-2A7C189211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57" y="2492896"/>
            <a:ext cx="9236240" cy="3429297"/>
          </a:xfrm>
          <a:prstGeom prst="rect">
            <a:avLst/>
          </a:prstGeom>
        </p:spPr>
      </p:pic>
      <p:sp>
        <p:nvSpPr>
          <p:cNvPr id="6" name="文本占位符 1">
            <a:extLst>
              <a:ext uri="{FF2B5EF4-FFF2-40B4-BE49-F238E27FC236}">
                <a16:creationId xmlns:a16="http://schemas.microsoft.com/office/drawing/2014/main" id="{AF8F9C84-FB56-4AEF-82DD-4B39265F39B3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初步安装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Hive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0511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 txBox="1"/>
          <p:nvPr/>
        </p:nvSpPr>
        <p:spPr>
          <a:xfrm>
            <a:off x="479376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目录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51384" y="1628800"/>
            <a:ext cx="10081120" cy="381642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2965AB"/>
              </a:buClr>
              <a:buSzPct val="50000"/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Hive</a:t>
            </a:r>
            <a:r>
              <a:rPr lang="zh-CN" altLang="en-US" sz="2400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简介</a:t>
            </a:r>
            <a:endParaRPr lang="en-US" altLang="zh-CN" sz="2400" b="1" dirty="0">
              <a:solidFill>
                <a:srgbClr val="2965AB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2965AB"/>
              </a:buClr>
              <a:buSzPct val="50000"/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Hive</a:t>
            </a:r>
            <a:r>
              <a:rPr lang="zh-CN" altLang="en-US" sz="2400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的安装</a:t>
            </a:r>
            <a:endParaRPr lang="en-US" altLang="zh-CN" sz="2400" b="1" dirty="0">
              <a:solidFill>
                <a:srgbClr val="2965AB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  <a:buClr>
                <a:srgbClr val="2965AB"/>
              </a:buClr>
              <a:buSzPct val="50000"/>
              <a:buFont typeface="Wingdings" panose="05000000000000000000" pitchFamily="2" charset="2"/>
              <a:buChar char="l"/>
            </a:pPr>
            <a:r>
              <a:rPr lang="en-US" altLang="zh-CN" sz="2400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Hive</a:t>
            </a:r>
            <a:r>
              <a:rPr lang="zh-CN" altLang="en-US" sz="2400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的简单操作</a:t>
            </a:r>
            <a:endParaRPr lang="en-US" altLang="zh-CN" sz="2400" b="1" dirty="0">
              <a:solidFill>
                <a:srgbClr val="2965AB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73CA4011-4303-4AD9-A9CF-8000B9AB9FE3}"/>
              </a:ext>
            </a:extLst>
          </p:cNvPr>
          <p:cNvSpPr txBox="1"/>
          <p:nvPr/>
        </p:nvSpPr>
        <p:spPr>
          <a:xfrm>
            <a:off x="355694" y="1196752"/>
            <a:ext cx="102048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下载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Hive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安装包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Hive1.X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版本：只能使用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MapReduce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执行引擎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Hive2.X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版本：可使用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MapReduce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Spark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Tez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等执行引擎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F5815E7-B234-4E99-AA99-8B8E12CBB8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5640" y="3284984"/>
            <a:ext cx="4968552" cy="296619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C5CB56F6-F786-402F-813C-34ED5695AB2C}"/>
              </a:ext>
            </a:extLst>
          </p:cNvPr>
          <p:cNvSpPr/>
          <p:nvPr/>
        </p:nvSpPr>
        <p:spPr>
          <a:xfrm>
            <a:off x="2855640" y="4581128"/>
            <a:ext cx="2088232" cy="21602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D5CBF25D-9F44-44B9-8DD3-30B7A9FEB5E1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初步安装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Hive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24424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73CA4011-4303-4AD9-A9CF-8000B9AB9FE3}"/>
              </a:ext>
            </a:extLst>
          </p:cNvPr>
          <p:cNvSpPr txBox="1"/>
          <p:nvPr/>
        </p:nvSpPr>
        <p:spPr>
          <a:xfrm>
            <a:off x="355694" y="1196752"/>
            <a:ext cx="102048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下载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Hive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安装包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选择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apache-hive-2.3.3-bin.tar.gz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B47C040-B169-4960-956A-77A32DADE7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26" y="2780928"/>
            <a:ext cx="6624736" cy="252912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B0294F70-FFC6-4DBD-8D97-E5FFA71BEE29}"/>
              </a:ext>
            </a:extLst>
          </p:cNvPr>
          <p:cNvSpPr/>
          <p:nvPr/>
        </p:nvSpPr>
        <p:spPr>
          <a:xfrm>
            <a:off x="2164392" y="4221088"/>
            <a:ext cx="4814370" cy="28803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726CE2E3-163B-4DF0-9362-1EABE059C609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初步安装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Hive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3809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73CA4011-4303-4AD9-A9CF-8000B9AB9FE3}"/>
              </a:ext>
            </a:extLst>
          </p:cNvPr>
          <p:cNvSpPr txBox="1"/>
          <p:nvPr/>
        </p:nvSpPr>
        <p:spPr>
          <a:xfrm>
            <a:off x="355694" y="1196752"/>
            <a:ext cx="102048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安装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Hive</a:t>
            </a: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通过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WinSCP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，将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Hive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的安装包复制到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Linux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系统中的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/opt/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目录下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0355D96-9CD9-4606-A3CC-3F322EC0DB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608" y="2518608"/>
            <a:ext cx="6060374" cy="388462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F338D4C-1C9B-4C8A-B4D3-B54073BD079C}"/>
              </a:ext>
            </a:extLst>
          </p:cNvPr>
          <p:cNvSpPr/>
          <p:nvPr/>
        </p:nvSpPr>
        <p:spPr>
          <a:xfrm>
            <a:off x="5458094" y="4077072"/>
            <a:ext cx="2798146" cy="7200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07095BF4-43CC-4028-BA38-1432523270AA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初步安装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Hive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1085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73CA4011-4303-4AD9-A9CF-8000B9AB9FE3}"/>
              </a:ext>
            </a:extLst>
          </p:cNvPr>
          <p:cNvSpPr txBox="1"/>
          <p:nvPr/>
        </p:nvSpPr>
        <p:spPr>
          <a:xfrm>
            <a:off x="355694" y="1196752"/>
            <a:ext cx="1164496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安装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Hive</a:t>
            </a: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解压安装包：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进入到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/opt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目录下，找到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apache-hive-2.3.3-bin.tar.gz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安装包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使用命令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tar –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xvzf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apache-hive-2.3.3-bin.tar.gz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将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hive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安装包解压到当前目录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1A6A999-851E-401C-B01F-A9968D1124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425" y="3356992"/>
            <a:ext cx="5243276" cy="79208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B131E46-F149-49B9-B75B-66FB650B45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464" y="5143354"/>
            <a:ext cx="8338253" cy="635185"/>
          </a:xfrm>
          <a:prstGeom prst="rect">
            <a:avLst/>
          </a:prstGeom>
        </p:spPr>
      </p:pic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BF65236-F368-42B1-BFAA-5CC327F89416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初步安装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Hive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56499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73CA4011-4303-4AD9-A9CF-8000B9AB9FE3}"/>
              </a:ext>
            </a:extLst>
          </p:cNvPr>
          <p:cNvSpPr txBox="1"/>
          <p:nvPr/>
        </p:nvSpPr>
        <p:spPr>
          <a:xfrm>
            <a:off x="479376" y="1124744"/>
            <a:ext cx="1058517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启动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Hive</a:t>
            </a:r>
          </a:p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Hive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bin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目录下，输入指令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./hive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可启动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Hive</a:t>
            </a: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Hive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已安装成功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53C28A7-3C3C-4F9C-B4B0-A696D76DF5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2636912"/>
            <a:ext cx="8710415" cy="2149026"/>
          </a:xfrm>
          <a:prstGeom prst="rect">
            <a:avLst/>
          </a:prstGeom>
        </p:spPr>
      </p:pic>
      <p:sp>
        <p:nvSpPr>
          <p:cNvPr id="6" name="文本占位符 1">
            <a:extLst>
              <a:ext uri="{FF2B5EF4-FFF2-40B4-BE49-F238E27FC236}">
                <a16:creationId xmlns:a16="http://schemas.microsoft.com/office/drawing/2014/main" id="{B5BE4205-2AFA-453C-B918-C6DEAEBDBC0E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初步安装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Hive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26583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E9FA7E0C-2D2D-446A-B8BE-ED972D9FAA51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Hive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的初步体验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3CA4011-4303-4AD9-A9CF-8000B9AB9FE3}"/>
              </a:ext>
            </a:extLst>
          </p:cNvPr>
          <p:cNvSpPr txBox="1"/>
          <p:nvPr/>
        </p:nvSpPr>
        <p:spPr>
          <a:xfrm>
            <a:off x="479376" y="1196752"/>
            <a:ext cx="11953328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查看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Hive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中的数据库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输入语句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show databases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；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查看数据库时，出现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Unable to instantiate 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org.apache.hadoop.hive.ql.metadata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的错误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则在使用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Hive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之前，必须先初始化元数据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E4790FC-4EBD-4F12-A92E-0D40616A01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67" y="2564904"/>
            <a:ext cx="10832065" cy="648072"/>
          </a:xfrm>
          <a:prstGeom prst="rect">
            <a:avLst/>
          </a:prstGeom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6C2108E-93F0-419E-BB6A-FF11FEED6CD7}"/>
              </a:ext>
            </a:extLst>
          </p:cNvPr>
          <p:cNvCxnSpPr>
            <a:cxnSpLocks/>
          </p:cNvCxnSpPr>
          <p:nvPr/>
        </p:nvCxnSpPr>
        <p:spPr>
          <a:xfrm>
            <a:off x="7680176" y="3068960"/>
            <a:ext cx="374441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0302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73CA4011-4303-4AD9-A9CF-8000B9AB9FE3}"/>
              </a:ext>
            </a:extLst>
          </p:cNvPr>
          <p:cNvSpPr txBox="1"/>
          <p:nvPr/>
        </p:nvSpPr>
        <p:spPr>
          <a:xfrm>
            <a:off x="479376" y="1124744"/>
            <a:ext cx="1152128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初始化元数据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在启动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Hive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时，会自动生成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derby.log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metastore_db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文件，先删除这两个文件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输入命令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./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schematool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–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dbType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derby –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initSchema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初始化元数据库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dbType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C001E5C-FF19-4828-B214-4404E3DEBB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46"/>
          <a:stretch/>
        </p:blipFill>
        <p:spPr>
          <a:xfrm>
            <a:off x="983432" y="2420888"/>
            <a:ext cx="7344816" cy="108307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0734ACF-A8A9-4608-ADC2-5BB3D9D2B3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06" y="4231986"/>
            <a:ext cx="8009314" cy="1501270"/>
          </a:xfrm>
          <a:prstGeom prst="rect">
            <a:avLst/>
          </a:prstGeom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FBE9442-E51C-4500-8081-0B3699BCDDDC}"/>
              </a:ext>
            </a:extLst>
          </p:cNvPr>
          <p:cNvCxnSpPr/>
          <p:nvPr/>
        </p:nvCxnSpPr>
        <p:spPr>
          <a:xfrm>
            <a:off x="983432" y="5733256"/>
            <a:ext cx="1152128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占位符 1">
            <a:extLst>
              <a:ext uri="{FF2B5EF4-FFF2-40B4-BE49-F238E27FC236}">
                <a16:creationId xmlns:a16="http://schemas.microsoft.com/office/drawing/2014/main" id="{AFE095BF-7565-4563-BA79-65026E9C8BCA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Hive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的初步体验</a:t>
            </a:r>
          </a:p>
        </p:txBody>
      </p:sp>
    </p:spTree>
    <p:extLst>
      <p:ext uri="{BB962C8B-B14F-4D97-AF65-F5344CB8AC3E}">
        <p14:creationId xmlns:p14="http://schemas.microsoft.com/office/powerpoint/2010/main" val="3349732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73CA4011-4303-4AD9-A9CF-8000B9AB9FE3}"/>
              </a:ext>
            </a:extLst>
          </p:cNvPr>
          <p:cNvSpPr txBox="1"/>
          <p:nvPr/>
        </p:nvSpPr>
        <p:spPr>
          <a:xfrm>
            <a:off x="479376" y="1124744"/>
            <a:ext cx="1058517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初始化元数据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初始化元数据后，重新出现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derby.log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metastore_db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两个文件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derby.log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存储的是日志信息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metastore_db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存储的是元数据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47E114B-2E61-42B9-83C4-2D8BCD4925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8" b="5281"/>
          <a:stretch/>
        </p:blipFill>
        <p:spPr>
          <a:xfrm>
            <a:off x="983432" y="2636912"/>
            <a:ext cx="5933428" cy="360040"/>
          </a:xfrm>
          <a:prstGeom prst="rect">
            <a:avLst/>
          </a:prstGeom>
        </p:spPr>
      </p:pic>
      <p:sp>
        <p:nvSpPr>
          <p:cNvPr id="6" name="文本占位符 1">
            <a:extLst>
              <a:ext uri="{FF2B5EF4-FFF2-40B4-BE49-F238E27FC236}">
                <a16:creationId xmlns:a16="http://schemas.microsoft.com/office/drawing/2014/main" id="{11245FEE-6BF4-414B-B43A-533BD91B0E53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Hive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的初步体验</a:t>
            </a:r>
          </a:p>
        </p:txBody>
      </p:sp>
    </p:spTree>
    <p:extLst>
      <p:ext uri="{BB962C8B-B14F-4D97-AF65-F5344CB8AC3E}">
        <p14:creationId xmlns:p14="http://schemas.microsoft.com/office/powerpoint/2010/main" val="15533008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73CA4011-4303-4AD9-A9CF-8000B9AB9FE3}"/>
              </a:ext>
            </a:extLst>
          </p:cNvPr>
          <p:cNvSpPr txBox="1"/>
          <p:nvPr/>
        </p:nvSpPr>
        <p:spPr>
          <a:xfrm>
            <a:off x="438624" y="1124744"/>
            <a:ext cx="1058517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Derby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数据库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再次进入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Hive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，输入语句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show databases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；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可以成功查看数据库，当前只有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Hive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默认的数据库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default</a:t>
            </a: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Hive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中创建库：输入语句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create database test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；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8AFFF92-D7C4-4E61-B96F-FF319D9CEC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77"/>
          <a:stretch/>
        </p:blipFill>
        <p:spPr>
          <a:xfrm>
            <a:off x="983432" y="3284984"/>
            <a:ext cx="4747780" cy="64807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C8FCBC7-27CE-4879-856D-837F86FE223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" b="1955"/>
          <a:stretch/>
        </p:blipFill>
        <p:spPr>
          <a:xfrm>
            <a:off x="983432" y="5013176"/>
            <a:ext cx="3024337" cy="1048912"/>
          </a:xfrm>
          <a:prstGeom prst="rect">
            <a:avLst/>
          </a:prstGeom>
        </p:spPr>
      </p:pic>
      <p:sp>
        <p:nvSpPr>
          <p:cNvPr id="6" name="文本占位符 1">
            <a:extLst>
              <a:ext uri="{FF2B5EF4-FFF2-40B4-BE49-F238E27FC236}">
                <a16:creationId xmlns:a16="http://schemas.microsoft.com/office/drawing/2014/main" id="{3DDE62A3-C35E-455B-8456-1D56A278D963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Hive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的初步体验</a:t>
            </a:r>
          </a:p>
        </p:txBody>
      </p:sp>
    </p:spTree>
    <p:extLst>
      <p:ext uri="{BB962C8B-B14F-4D97-AF65-F5344CB8AC3E}">
        <p14:creationId xmlns:p14="http://schemas.microsoft.com/office/powerpoint/2010/main" val="36981085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73CA4011-4303-4AD9-A9CF-8000B9AB9FE3}"/>
              </a:ext>
            </a:extLst>
          </p:cNvPr>
          <p:cNvSpPr txBox="1"/>
          <p:nvPr/>
        </p:nvSpPr>
        <p:spPr>
          <a:xfrm>
            <a:off x="479376" y="1124744"/>
            <a:ext cx="10585176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Derby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数据库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test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库中创建表，表中包含三个字段：姓名、年龄、性别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输入：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use test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；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输入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create table student(name string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age int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sex string);</a:t>
            </a: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3FCAE13-9A57-4ED3-AD39-28449A2C7F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00"/>
          <a:stretch/>
        </p:blipFill>
        <p:spPr>
          <a:xfrm>
            <a:off x="1470068" y="3212976"/>
            <a:ext cx="3733409" cy="716342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21AA359D-9F06-4E59-9DC3-9C6C37E665C5}"/>
              </a:ext>
            </a:extLst>
          </p:cNvPr>
          <p:cNvGrpSpPr/>
          <p:nvPr/>
        </p:nvGrpSpPr>
        <p:grpSpPr>
          <a:xfrm>
            <a:off x="1470068" y="5048895"/>
            <a:ext cx="3459780" cy="1108709"/>
            <a:chOff x="1487488" y="5223693"/>
            <a:chExt cx="3459780" cy="1108709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383CCC1E-DD38-45C3-A3FD-67BDF3B771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7488" y="5223693"/>
              <a:ext cx="3459780" cy="358171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C1688147-F9F7-453C-B0BC-4C5EC5F478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0"/>
            <a:stretch/>
          </p:blipFill>
          <p:spPr>
            <a:xfrm>
              <a:off x="1496411" y="5644396"/>
              <a:ext cx="2465692" cy="688006"/>
            </a:xfrm>
            <a:prstGeom prst="rect">
              <a:avLst/>
            </a:prstGeom>
          </p:spPr>
        </p:pic>
      </p:grp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538DC93B-1421-46E1-8223-8813ADBDA50E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Hive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的初步体验</a:t>
            </a:r>
          </a:p>
        </p:txBody>
      </p:sp>
    </p:spTree>
    <p:extLst>
      <p:ext uri="{BB962C8B-B14F-4D97-AF65-F5344CB8AC3E}">
        <p14:creationId xmlns:p14="http://schemas.microsoft.com/office/powerpoint/2010/main" val="3107122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81406" y="116655"/>
            <a:ext cx="4866358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3600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Hive</a:t>
            </a:r>
            <a:r>
              <a:rPr kumimoji="1" lang="zh-CN" altLang="en-US" sz="3600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简介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" y="764704"/>
            <a:ext cx="12187592" cy="6090248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73CA4011-4303-4AD9-A9CF-8000B9AB9FE3}"/>
              </a:ext>
            </a:extLst>
          </p:cNvPr>
          <p:cNvSpPr txBox="1"/>
          <p:nvPr/>
        </p:nvSpPr>
        <p:spPr>
          <a:xfrm>
            <a:off x="479376" y="1124744"/>
            <a:ext cx="11593288" cy="1043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Derby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数据库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student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表中插入数据：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insert into student values(“Tom”,22,“man”)</a:t>
            </a: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Hive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在表中插入数据时，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Hive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利用了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MapReduce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执行引擎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872FB74-F2AA-47E7-B042-81734C90A7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2492896"/>
            <a:ext cx="8276037" cy="2735817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CD520067-7428-42F6-B582-1D0BE76F4493}"/>
              </a:ext>
            </a:extLst>
          </p:cNvPr>
          <p:cNvSpPr/>
          <p:nvPr/>
        </p:nvSpPr>
        <p:spPr>
          <a:xfrm>
            <a:off x="983432" y="3645024"/>
            <a:ext cx="4608512" cy="21602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78E530F6-C66E-4C26-BA25-3F86FC37A346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Hive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的初步体验</a:t>
            </a:r>
          </a:p>
        </p:txBody>
      </p:sp>
    </p:spTree>
    <p:extLst>
      <p:ext uri="{BB962C8B-B14F-4D97-AF65-F5344CB8AC3E}">
        <p14:creationId xmlns:p14="http://schemas.microsoft.com/office/powerpoint/2010/main" val="10020350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73CA4011-4303-4AD9-A9CF-8000B9AB9FE3}"/>
              </a:ext>
            </a:extLst>
          </p:cNvPr>
          <p:cNvSpPr txBox="1"/>
          <p:nvPr/>
        </p:nvSpPr>
        <p:spPr>
          <a:xfrm>
            <a:off x="479376" y="1124744"/>
            <a:ext cx="11593288" cy="13388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Derby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数据库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登录前端：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3"/>
              </a:rPr>
              <a:t>http://datanode2:8088/cluster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Hive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执行了插入数据的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MapReduce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任务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EC2EB55-57A5-4A32-9B51-CA1017CB47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2492896"/>
            <a:ext cx="7992888" cy="2588891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6CFFF2DC-EB52-4F26-AF1C-27D83AE4FFD2}"/>
              </a:ext>
            </a:extLst>
          </p:cNvPr>
          <p:cNvSpPr/>
          <p:nvPr/>
        </p:nvSpPr>
        <p:spPr>
          <a:xfrm>
            <a:off x="1919536" y="3933056"/>
            <a:ext cx="6840760" cy="36004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89CBF70B-B3D3-434D-871D-DEFA0DA96C10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Hive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的初步体验</a:t>
            </a:r>
          </a:p>
        </p:txBody>
      </p:sp>
    </p:spTree>
    <p:extLst>
      <p:ext uri="{BB962C8B-B14F-4D97-AF65-F5344CB8AC3E}">
        <p14:creationId xmlns:p14="http://schemas.microsoft.com/office/powerpoint/2010/main" val="7524204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73CA4011-4303-4AD9-A9CF-8000B9AB9FE3}"/>
              </a:ext>
            </a:extLst>
          </p:cNvPr>
          <p:cNvSpPr txBox="1"/>
          <p:nvPr/>
        </p:nvSpPr>
        <p:spPr>
          <a:xfrm>
            <a:off x="392542" y="1124744"/>
            <a:ext cx="11712624" cy="1634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Derby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数据库的缺点：不支持不同目录共享元数据文件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/opt/apache-hive-2.3.3-bin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目录下启动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hive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时，创建了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derby.log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metastore_db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两个元数据文件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现切换到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/opt/apache-hive-2.3.3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目录下启动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hive</a:t>
            </a: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仍然会出现“元数据未初始化”的错误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77A04AC-E2FD-4D95-B814-57721D37ED6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43"/>
          <a:stretch/>
        </p:blipFill>
        <p:spPr>
          <a:xfrm>
            <a:off x="911424" y="2924944"/>
            <a:ext cx="7042996" cy="41093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306C87A-A2D9-4F5B-B70E-30F184E634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81" y="4365104"/>
            <a:ext cx="10220038" cy="611455"/>
          </a:xfrm>
          <a:prstGeom prst="rect">
            <a:avLst/>
          </a:prstGeom>
        </p:spPr>
      </p:pic>
      <p:sp>
        <p:nvSpPr>
          <p:cNvPr id="6" name="文本占位符 1">
            <a:extLst>
              <a:ext uri="{FF2B5EF4-FFF2-40B4-BE49-F238E27FC236}">
                <a16:creationId xmlns:a16="http://schemas.microsoft.com/office/drawing/2014/main" id="{AF3B6A85-AC87-4C9E-89CC-22C0526DA739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Hive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的初步体验</a:t>
            </a:r>
          </a:p>
        </p:txBody>
      </p:sp>
    </p:spTree>
    <p:extLst>
      <p:ext uri="{BB962C8B-B14F-4D97-AF65-F5344CB8AC3E}">
        <p14:creationId xmlns:p14="http://schemas.microsoft.com/office/powerpoint/2010/main" val="28127340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73CA4011-4303-4AD9-A9CF-8000B9AB9FE3}"/>
              </a:ext>
            </a:extLst>
          </p:cNvPr>
          <p:cNvSpPr txBox="1"/>
          <p:nvPr/>
        </p:nvSpPr>
        <p:spPr>
          <a:xfrm>
            <a:off x="479376" y="1124744"/>
            <a:ext cx="11712624" cy="1855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Derby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数据库的缺点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因为启动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Hive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前，在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/opt/apache-hive-2.3.3-bin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目录下，没有元数据文件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若在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/opt/apache-hive-2.3.3-bin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目录下初始化元数据，并重新启动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Hive</a:t>
            </a: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Derby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数据库中没有之前创建的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test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库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所以，使用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Hive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的默认数据库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Derby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，必须在同一个目录下启动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Hive</a:t>
            </a: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123452A-1800-4AE7-8A74-13F320EB76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2564904"/>
            <a:ext cx="6104149" cy="3505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3F36785-57B5-48DC-9D9F-E4203E10E19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77"/>
          <a:stretch/>
        </p:blipFill>
        <p:spPr>
          <a:xfrm>
            <a:off x="1014726" y="3942547"/>
            <a:ext cx="4747780" cy="648072"/>
          </a:xfrm>
          <a:prstGeom prst="rect">
            <a:avLst/>
          </a:prstGeom>
        </p:spPr>
      </p:pic>
      <p:sp>
        <p:nvSpPr>
          <p:cNvPr id="6" name="文本占位符 1">
            <a:extLst>
              <a:ext uri="{FF2B5EF4-FFF2-40B4-BE49-F238E27FC236}">
                <a16:creationId xmlns:a16="http://schemas.microsoft.com/office/drawing/2014/main" id="{819D06C9-4165-4057-B142-8410FE729AE3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Hive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的初步体验</a:t>
            </a:r>
          </a:p>
        </p:txBody>
      </p:sp>
    </p:spTree>
    <p:extLst>
      <p:ext uri="{BB962C8B-B14F-4D97-AF65-F5344CB8AC3E}">
        <p14:creationId xmlns:p14="http://schemas.microsoft.com/office/powerpoint/2010/main" val="29506169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E9FA7E0C-2D2D-446A-B8BE-ED972D9FAA51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3CA4011-4303-4AD9-A9CF-8000B9AB9FE3}"/>
              </a:ext>
            </a:extLst>
          </p:cNvPr>
          <p:cNvSpPr txBox="1"/>
          <p:nvPr/>
        </p:nvSpPr>
        <p:spPr>
          <a:xfrm>
            <a:off x="335360" y="1196752"/>
            <a:ext cx="8064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14D1660-8AB4-4772-A8B2-2213B2EE6A05}"/>
              </a:ext>
            </a:extLst>
          </p:cNvPr>
          <p:cNvSpPr txBox="1"/>
          <p:nvPr/>
        </p:nvSpPr>
        <p:spPr>
          <a:xfrm>
            <a:off x="479376" y="1196752"/>
            <a:ext cx="1188132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为了支持不同目录共享元数据文件，可使用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MySQL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数据库存储元数据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Ubuntu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系统中，可直接使用命令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sudo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apt install 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mysql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-server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安装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MySQL</a:t>
            </a: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若操作系统为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Centos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，可用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yum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安装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MySQL</a:t>
            </a: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但是在使用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yum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命令前，需要先对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yum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进行配置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yum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配置完成后，可直接输入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yum install –y 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mysql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-server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安装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MySQL</a:t>
            </a: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文本占位符 1">
            <a:extLst>
              <a:ext uri="{FF2B5EF4-FFF2-40B4-BE49-F238E27FC236}">
                <a16:creationId xmlns:a16="http://schemas.microsoft.com/office/drawing/2014/main" id="{6114C688-8CF4-4315-9424-42A82C440273}"/>
              </a:ext>
            </a:extLst>
          </p:cNvPr>
          <p:cNvSpPr txBox="1"/>
          <p:nvPr/>
        </p:nvSpPr>
        <p:spPr>
          <a:xfrm>
            <a:off x="335359" y="197494"/>
            <a:ext cx="5760641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MySQL</a:t>
            </a: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的安装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2542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E9FA7E0C-2D2D-446A-B8BE-ED972D9FAA51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3CA4011-4303-4AD9-A9CF-8000B9AB9FE3}"/>
              </a:ext>
            </a:extLst>
          </p:cNvPr>
          <p:cNvSpPr txBox="1"/>
          <p:nvPr/>
        </p:nvSpPr>
        <p:spPr>
          <a:xfrm>
            <a:off x="335360" y="1196752"/>
            <a:ext cx="8064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14D1660-8AB4-4772-A8B2-2213B2EE6A05}"/>
              </a:ext>
            </a:extLst>
          </p:cNvPr>
          <p:cNvSpPr txBox="1"/>
          <p:nvPr/>
        </p:nvSpPr>
        <p:spPr>
          <a:xfrm>
            <a:off x="407368" y="1138333"/>
            <a:ext cx="118813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配置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yum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源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在虚拟机设置中，确保使用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ISO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映像文件进行虚拟机连接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并在设备状态中，勾选“已连接”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C2D9820-9E0C-4F2C-BD5F-88F56B2AA3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9"/>
          <a:stretch/>
        </p:blipFill>
        <p:spPr>
          <a:xfrm>
            <a:off x="6209607" y="2348880"/>
            <a:ext cx="4381298" cy="4297813"/>
          </a:xfrm>
          <a:prstGeom prst="rect">
            <a:avLst/>
          </a:prstGeom>
        </p:spPr>
      </p:pic>
      <p:sp>
        <p:nvSpPr>
          <p:cNvPr id="9" name="文本占位符 1">
            <a:extLst>
              <a:ext uri="{FF2B5EF4-FFF2-40B4-BE49-F238E27FC236}">
                <a16:creationId xmlns:a16="http://schemas.microsoft.com/office/drawing/2014/main" id="{6114C688-8CF4-4315-9424-42A82C440273}"/>
              </a:ext>
            </a:extLst>
          </p:cNvPr>
          <p:cNvSpPr txBox="1"/>
          <p:nvPr/>
        </p:nvSpPr>
        <p:spPr>
          <a:xfrm>
            <a:off x="335359" y="197494"/>
            <a:ext cx="5760641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MySQL</a:t>
            </a: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的安装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13817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73CA4011-4303-4AD9-A9CF-8000B9AB9FE3}"/>
              </a:ext>
            </a:extLst>
          </p:cNvPr>
          <p:cNvSpPr txBox="1"/>
          <p:nvPr/>
        </p:nvSpPr>
        <p:spPr>
          <a:xfrm>
            <a:off x="335360" y="1196752"/>
            <a:ext cx="8064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14D1660-8AB4-4772-A8B2-2213B2EE6A05}"/>
              </a:ext>
            </a:extLst>
          </p:cNvPr>
          <p:cNvSpPr txBox="1"/>
          <p:nvPr/>
        </p:nvSpPr>
        <p:spPr>
          <a:xfrm>
            <a:off x="479376" y="1166842"/>
            <a:ext cx="108732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配置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yum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源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系统安装盘在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/dev/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cdrom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目录中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mnt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目录下创建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cdrom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文件夹，并挂载系统安装盘到这个目录下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-o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表示挂载模式，选用只读模式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B5CBE79-AC7C-4B6A-B27A-0678ECA655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03"/>
          <a:stretch/>
        </p:blipFill>
        <p:spPr>
          <a:xfrm>
            <a:off x="957371" y="3403483"/>
            <a:ext cx="6218749" cy="719431"/>
          </a:xfrm>
          <a:prstGeom prst="rect">
            <a:avLst/>
          </a:prstGeom>
        </p:spPr>
      </p:pic>
      <p:sp>
        <p:nvSpPr>
          <p:cNvPr id="6" name="文本占位符 1">
            <a:extLst>
              <a:ext uri="{FF2B5EF4-FFF2-40B4-BE49-F238E27FC236}">
                <a16:creationId xmlns:a16="http://schemas.microsoft.com/office/drawing/2014/main" id="{4E3A9FD6-B9EE-41BF-A8B1-C5DB2B1E3166}"/>
              </a:ext>
            </a:extLst>
          </p:cNvPr>
          <p:cNvSpPr txBox="1"/>
          <p:nvPr/>
        </p:nvSpPr>
        <p:spPr>
          <a:xfrm>
            <a:off x="335359" y="197494"/>
            <a:ext cx="5760641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MySQL</a:t>
            </a: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的安装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49597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73CA4011-4303-4AD9-A9CF-8000B9AB9FE3}"/>
              </a:ext>
            </a:extLst>
          </p:cNvPr>
          <p:cNvSpPr txBox="1"/>
          <p:nvPr/>
        </p:nvSpPr>
        <p:spPr>
          <a:xfrm>
            <a:off x="335360" y="1196752"/>
            <a:ext cx="8064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14D1660-8AB4-4772-A8B2-2213B2EE6A05}"/>
              </a:ext>
            </a:extLst>
          </p:cNvPr>
          <p:cNvSpPr txBox="1"/>
          <p:nvPr/>
        </p:nvSpPr>
        <p:spPr>
          <a:xfrm>
            <a:off x="407368" y="1023119"/>
            <a:ext cx="10009112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配置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yum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源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etc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目录下，可查看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yum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的两个配置文件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Main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Repository</a:t>
            </a: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Main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定义了全局配置选项，位于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yum.conf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Repository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定义了每个源的具体配置，位于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yum.repos.d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配置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yum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源时，只用修改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yum.repos.d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967775B-FE70-4322-B4BE-142EE5BF3696}"/>
              </a:ext>
            </a:extLst>
          </p:cNvPr>
          <p:cNvGrpSpPr/>
          <p:nvPr/>
        </p:nvGrpSpPr>
        <p:grpSpPr>
          <a:xfrm>
            <a:off x="2855640" y="3822140"/>
            <a:ext cx="5897079" cy="2199148"/>
            <a:chOff x="1623320" y="3138280"/>
            <a:chExt cx="6768752" cy="328768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E9954095-3D83-4894-A84E-2D10CC34C4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3320" y="3138280"/>
              <a:ext cx="6768752" cy="3287680"/>
            </a:xfrm>
            <a:prstGeom prst="rect">
              <a:avLst/>
            </a:prstGeom>
          </p:spPr>
        </p:pic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5E270615-BA5D-47A4-852D-AF187AFBDB30}"/>
                </a:ext>
              </a:extLst>
            </p:cNvPr>
            <p:cNvSpPr/>
            <p:nvPr/>
          </p:nvSpPr>
          <p:spPr>
            <a:xfrm>
              <a:off x="7320136" y="6090399"/>
              <a:ext cx="864096" cy="304910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28575">
                  <a:solidFill>
                    <a:srgbClr val="C00000"/>
                  </a:solidFill>
                </a:ln>
                <a:noFill/>
              </a:endParaRPr>
            </a:p>
          </p:txBody>
        </p:sp>
      </p:grpSp>
      <p:sp>
        <p:nvSpPr>
          <p:cNvPr id="8" name="文本占位符 1">
            <a:extLst>
              <a:ext uri="{FF2B5EF4-FFF2-40B4-BE49-F238E27FC236}">
                <a16:creationId xmlns:a16="http://schemas.microsoft.com/office/drawing/2014/main" id="{9DB2141B-553B-4D7F-B6F3-D115766C6376}"/>
              </a:ext>
            </a:extLst>
          </p:cNvPr>
          <p:cNvSpPr txBox="1"/>
          <p:nvPr/>
        </p:nvSpPr>
        <p:spPr>
          <a:xfrm>
            <a:off x="335359" y="197494"/>
            <a:ext cx="5760641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MySQL</a:t>
            </a: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的安装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07242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73CA4011-4303-4AD9-A9CF-8000B9AB9FE3}"/>
              </a:ext>
            </a:extLst>
          </p:cNvPr>
          <p:cNvSpPr txBox="1"/>
          <p:nvPr/>
        </p:nvSpPr>
        <p:spPr>
          <a:xfrm>
            <a:off x="335360" y="1196752"/>
            <a:ext cx="8064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14D1660-8AB4-4772-A8B2-2213B2EE6A05}"/>
              </a:ext>
            </a:extLst>
          </p:cNvPr>
          <p:cNvSpPr txBox="1"/>
          <p:nvPr/>
        </p:nvSpPr>
        <p:spPr>
          <a:xfrm>
            <a:off x="407368" y="1023119"/>
            <a:ext cx="1159328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配置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yum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源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yum.repos.d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中有五个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repo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只使用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Media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本地源，禁止默认的其它源，所以除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Centos-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Media.repo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文件之外，将其它文件后缀均改为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repo.bak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FCBB67D-6028-45CE-98D4-6F70F78FE8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101"/>
          <a:stretch/>
        </p:blipFill>
        <p:spPr>
          <a:xfrm>
            <a:off x="839416" y="2520817"/>
            <a:ext cx="7824192" cy="34672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DB9BA6D-3E5E-46E6-A54C-74FE2BA96B5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2"/>
          <a:stretch/>
        </p:blipFill>
        <p:spPr>
          <a:xfrm>
            <a:off x="839416" y="4336458"/>
            <a:ext cx="7344816" cy="1123388"/>
          </a:xfrm>
          <a:prstGeom prst="rect">
            <a:avLst/>
          </a:prstGeom>
        </p:spPr>
      </p:pic>
      <p:sp>
        <p:nvSpPr>
          <p:cNvPr id="8" name="文本占位符 1">
            <a:extLst>
              <a:ext uri="{FF2B5EF4-FFF2-40B4-BE49-F238E27FC236}">
                <a16:creationId xmlns:a16="http://schemas.microsoft.com/office/drawing/2014/main" id="{EE766934-1BC8-4E88-AA56-42E2A1C7EB51}"/>
              </a:ext>
            </a:extLst>
          </p:cNvPr>
          <p:cNvSpPr txBox="1"/>
          <p:nvPr/>
        </p:nvSpPr>
        <p:spPr>
          <a:xfrm>
            <a:off x="335359" y="197494"/>
            <a:ext cx="5760641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MySQL</a:t>
            </a: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的安装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86497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73CA4011-4303-4AD9-A9CF-8000B9AB9FE3}"/>
              </a:ext>
            </a:extLst>
          </p:cNvPr>
          <p:cNvSpPr txBox="1"/>
          <p:nvPr/>
        </p:nvSpPr>
        <p:spPr>
          <a:xfrm>
            <a:off x="335360" y="1196752"/>
            <a:ext cx="8064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14D1660-8AB4-4772-A8B2-2213B2EE6A05}"/>
              </a:ext>
            </a:extLst>
          </p:cNvPr>
          <p:cNvSpPr txBox="1"/>
          <p:nvPr/>
        </p:nvSpPr>
        <p:spPr>
          <a:xfrm>
            <a:off x="407368" y="1023119"/>
            <a:ext cx="10945216" cy="10802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配置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yum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源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修改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Centos-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Media.repo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将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baseur1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修改为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mnt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cdrom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目录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enabled=1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，启动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Media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本地源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F182BA5-B0BA-456E-A231-7FC2813F4E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24" y="2497438"/>
            <a:ext cx="5441152" cy="1928027"/>
          </a:xfrm>
          <a:prstGeom prst="rect">
            <a:avLst/>
          </a:prstGeom>
        </p:spPr>
      </p:pic>
      <p:sp>
        <p:nvSpPr>
          <p:cNvPr id="6" name="文本占位符 1">
            <a:extLst>
              <a:ext uri="{FF2B5EF4-FFF2-40B4-BE49-F238E27FC236}">
                <a16:creationId xmlns:a16="http://schemas.microsoft.com/office/drawing/2014/main" id="{4EBB981B-BAFC-44BA-A943-BDCBD4E1F8ED}"/>
              </a:ext>
            </a:extLst>
          </p:cNvPr>
          <p:cNvSpPr txBox="1"/>
          <p:nvPr/>
        </p:nvSpPr>
        <p:spPr>
          <a:xfrm>
            <a:off x="335359" y="197494"/>
            <a:ext cx="5760641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MySQL</a:t>
            </a: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的安装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5207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E9FA7E0C-2D2D-446A-B8BE-ED972D9FAA51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Hive</a:t>
            </a: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简介</a:t>
            </a:r>
            <a:endParaRPr kumimoji="1" lang="en-US" altLang="zh-CN" b="1" dirty="0">
              <a:solidFill>
                <a:srgbClr val="2965AB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3CA4011-4303-4AD9-A9CF-8000B9AB9FE3}"/>
              </a:ext>
            </a:extLst>
          </p:cNvPr>
          <p:cNvSpPr txBox="1"/>
          <p:nvPr/>
        </p:nvSpPr>
        <p:spPr>
          <a:xfrm>
            <a:off x="407368" y="1196752"/>
            <a:ext cx="123133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本节内容：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Hive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是什么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Hive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和数据库的区别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Hive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中表的类型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Hive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的数据存储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47947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73CA4011-4303-4AD9-A9CF-8000B9AB9FE3}"/>
              </a:ext>
            </a:extLst>
          </p:cNvPr>
          <p:cNvSpPr txBox="1"/>
          <p:nvPr/>
        </p:nvSpPr>
        <p:spPr>
          <a:xfrm>
            <a:off x="335360" y="1196752"/>
            <a:ext cx="8064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14D1660-8AB4-4772-A8B2-2213B2EE6A05}"/>
              </a:ext>
            </a:extLst>
          </p:cNvPr>
          <p:cNvSpPr txBox="1"/>
          <p:nvPr/>
        </p:nvSpPr>
        <p:spPr>
          <a:xfrm>
            <a:off x="479376" y="1154251"/>
            <a:ext cx="10945216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配置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yum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源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清理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yum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源的缓存信息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获取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yum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的仓库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repolist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，查看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yum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源是否挂载成功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81C3C16-1528-4B21-BF23-5F54602DB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150" y="2607960"/>
            <a:ext cx="5391604" cy="67521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B784AD1-50FE-4B43-B4A4-9757AC6C1DE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16"/>
          <a:stretch/>
        </p:blipFill>
        <p:spPr>
          <a:xfrm>
            <a:off x="918696" y="4538591"/>
            <a:ext cx="9281760" cy="830997"/>
          </a:xfrm>
          <a:prstGeom prst="rect">
            <a:avLst/>
          </a:prstGeom>
        </p:spPr>
      </p:pic>
      <p:sp>
        <p:nvSpPr>
          <p:cNvPr id="8" name="文本占位符 1">
            <a:extLst>
              <a:ext uri="{FF2B5EF4-FFF2-40B4-BE49-F238E27FC236}">
                <a16:creationId xmlns:a16="http://schemas.microsoft.com/office/drawing/2014/main" id="{3A31AAC4-B24B-4449-B2E3-87E979C63015}"/>
              </a:ext>
            </a:extLst>
          </p:cNvPr>
          <p:cNvSpPr txBox="1"/>
          <p:nvPr/>
        </p:nvSpPr>
        <p:spPr>
          <a:xfrm>
            <a:off x="335359" y="197494"/>
            <a:ext cx="5760641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MySQL</a:t>
            </a: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的安装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55894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73CA4011-4303-4AD9-A9CF-8000B9AB9FE3}"/>
              </a:ext>
            </a:extLst>
          </p:cNvPr>
          <p:cNvSpPr txBox="1"/>
          <p:nvPr/>
        </p:nvSpPr>
        <p:spPr>
          <a:xfrm>
            <a:off x="335360" y="1196752"/>
            <a:ext cx="8064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14D1660-8AB4-4772-A8B2-2213B2EE6A05}"/>
              </a:ext>
            </a:extLst>
          </p:cNvPr>
          <p:cNvSpPr txBox="1"/>
          <p:nvPr/>
        </p:nvSpPr>
        <p:spPr>
          <a:xfrm>
            <a:off x="407368" y="1196752"/>
            <a:ext cx="10945216" cy="1043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安装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MySQL</a:t>
            </a: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yum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命令安装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MySQL</a:t>
            </a: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出现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complete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，表示安装成功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FBDC903-D5D9-4737-999D-FFF2A7D52F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2497438"/>
            <a:ext cx="7125317" cy="162320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0052A3F-D259-4DC5-B8EF-123F51DB7D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6"/>
          <a:stretch/>
        </p:blipFill>
        <p:spPr>
          <a:xfrm>
            <a:off x="5445214" y="4710069"/>
            <a:ext cx="5910084" cy="1803179"/>
          </a:xfrm>
          <a:prstGeom prst="rect">
            <a:avLst/>
          </a:prstGeom>
        </p:spPr>
      </p:pic>
      <p:sp>
        <p:nvSpPr>
          <p:cNvPr id="8" name="文本占位符 1">
            <a:extLst>
              <a:ext uri="{FF2B5EF4-FFF2-40B4-BE49-F238E27FC236}">
                <a16:creationId xmlns:a16="http://schemas.microsoft.com/office/drawing/2014/main" id="{B61898FE-4771-48CB-90F9-2921D7AA6234}"/>
              </a:ext>
            </a:extLst>
          </p:cNvPr>
          <p:cNvSpPr txBox="1"/>
          <p:nvPr/>
        </p:nvSpPr>
        <p:spPr>
          <a:xfrm>
            <a:off x="335359" y="197494"/>
            <a:ext cx="5760641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MySQL</a:t>
            </a: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的安装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15723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73CA4011-4303-4AD9-A9CF-8000B9AB9FE3}"/>
              </a:ext>
            </a:extLst>
          </p:cNvPr>
          <p:cNvSpPr txBox="1"/>
          <p:nvPr/>
        </p:nvSpPr>
        <p:spPr>
          <a:xfrm>
            <a:off x="335360" y="1196752"/>
            <a:ext cx="8064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14D1660-8AB4-4772-A8B2-2213B2EE6A05}"/>
              </a:ext>
            </a:extLst>
          </p:cNvPr>
          <p:cNvSpPr txBox="1"/>
          <p:nvPr/>
        </p:nvSpPr>
        <p:spPr>
          <a:xfrm>
            <a:off x="407368" y="1178677"/>
            <a:ext cx="10945216" cy="10064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安装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MySQL</a:t>
            </a: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启动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MySQL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服务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——service 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mysqld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start</a:t>
            </a: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5D77944-4EB0-4625-B287-6EAF402232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9"/>
          <a:stretch/>
        </p:blipFill>
        <p:spPr>
          <a:xfrm>
            <a:off x="896364" y="2600298"/>
            <a:ext cx="5415660" cy="3610526"/>
          </a:xfrm>
          <a:prstGeom prst="rect">
            <a:avLst/>
          </a:prstGeom>
        </p:spPr>
      </p:pic>
      <p:sp>
        <p:nvSpPr>
          <p:cNvPr id="6" name="文本占位符 1">
            <a:extLst>
              <a:ext uri="{FF2B5EF4-FFF2-40B4-BE49-F238E27FC236}">
                <a16:creationId xmlns:a16="http://schemas.microsoft.com/office/drawing/2014/main" id="{4D9A907D-714B-4B20-8DB5-6C9C0B94A8C2}"/>
              </a:ext>
            </a:extLst>
          </p:cNvPr>
          <p:cNvSpPr txBox="1"/>
          <p:nvPr/>
        </p:nvSpPr>
        <p:spPr>
          <a:xfrm>
            <a:off x="335359" y="197494"/>
            <a:ext cx="5760641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MySQL</a:t>
            </a: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的安装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37342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73CA4011-4303-4AD9-A9CF-8000B9AB9FE3}"/>
              </a:ext>
            </a:extLst>
          </p:cNvPr>
          <p:cNvSpPr txBox="1"/>
          <p:nvPr/>
        </p:nvSpPr>
        <p:spPr>
          <a:xfrm>
            <a:off x="335360" y="1196752"/>
            <a:ext cx="8064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14D1660-8AB4-4772-A8B2-2213B2EE6A05}"/>
              </a:ext>
            </a:extLst>
          </p:cNvPr>
          <p:cNvSpPr txBox="1"/>
          <p:nvPr/>
        </p:nvSpPr>
        <p:spPr>
          <a:xfrm>
            <a:off x="407368" y="1196752"/>
            <a:ext cx="10945216" cy="1043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安装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MySQL</a:t>
            </a: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使用命令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mysql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–u root -p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进入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MySQL</a:t>
            </a: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第一次进入不需要输入密码，按两次回车即可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E5451DB-5472-4EA0-AD7B-76A289E33C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18" y="3405755"/>
            <a:ext cx="6030670" cy="1584176"/>
          </a:xfrm>
          <a:prstGeom prst="rect">
            <a:avLst/>
          </a:prstGeom>
        </p:spPr>
      </p:pic>
      <p:sp>
        <p:nvSpPr>
          <p:cNvPr id="6" name="文本占位符 1">
            <a:extLst>
              <a:ext uri="{FF2B5EF4-FFF2-40B4-BE49-F238E27FC236}">
                <a16:creationId xmlns:a16="http://schemas.microsoft.com/office/drawing/2014/main" id="{5A574B89-120D-47B8-9933-415758D98473}"/>
              </a:ext>
            </a:extLst>
          </p:cNvPr>
          <p:cNvSpPr txBox="1"/>
          <p:nvPr/>
        </p:nvSpPr>
        <p:spPr>
          <a:xfrm>
            <a:off x="335359" y="197494"/>
            <a:ext cx="5760641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MySQL</a:t>
            </a: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的安装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97430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73CA4011-4303-4AD9-A9CF-8000B9AB9FE3}"/>
              </a:ext>
            </a:extLst>
          </p:cNvPr>
          <p:cNvSpPr txBox="1"/>
          <p:nvPr/>
        </p:nvSpPr>
        <p:spPr>
          <a:xfrm>
            <a:off x="335360" y="1196752"/>
            <a:ext cx="8064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14D1660-8AB4-4772-A8B2-2213B2EE6A05}"/>
              </a:ext>
            </a:extLst>
          </p:cNvPr>
          <p:cNvSpPr txBox="1"/>
          <p:nvPr/>
        </p:nvSpPr>
        <p:spPr>
          <a:xfrm>
            <a:off x="407368" y="1190891"/>
            <a:ext cx="10945216" cy="11541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安装下载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MySQL</a:t>
            </a: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Mysql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相关的用户信息在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user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表下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user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表中，修改用户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root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的密码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修改完成后，使用命令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service 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mysqld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restart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重启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MySQL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服务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B357E7E-4CB2-4353-B140-E0050EB38B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24" y="4152013"/>
            <a:ext cx="5282320" cy="1509235"/>
          </a:xfrm>
          <a:prstGeom prst="rect">
            <a:avLst/>
          </a:prstGeom>
        </p:spPr>
      </p:pic>
      <p:sp>
        <p:nvSpPr>
          <p:cNvPr id="8" name="文本占位符 1">
            <a:extLst>
              <a:ext uri="{FF2B5EF4-FFF2-40B4-BE49-F238E27FC236}">
                <a16:creationId xmlns:a16="http://schemas.microsoft.com/office/drawing/2014/main" id="{780CC5DF-56CB-4769-B73F-CE10E7DE694A}"/>
              </a:ext>
            </a:extLst>
          </p:cNvPr>
          <p:cNvSpPr txBox="1"/>
          <p:nvPr/>
        </p:nvSpPr>
        <p:spPr>
          <a:xfrm>
            <a:off x="335359" y="197494"/>
            <a:ext cx="5760641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MySQL</a:t>
            </a: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的安装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90573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E9FA7E0C-2D2D-446A-B8BE-ED972D9FAA51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Hive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的</a:t>
            </a: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配置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3CA4011-4303-4AD9-A9CF-8000B9AB9FE3}"/>
              </a:ext>
            </a:extLst>
          </p:cNvPr>
          <p:cNvSpPr txBox="1"/>
          <p:nvPr/>
        </p:nvSpPr>
        <p:spPr>
          <a:xfrm>
            <a:off x="407368" y="1196752"/>
            <a:ext cx="11633085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Hive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的配置包括：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添加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Hive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的环境变量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Hive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工程的配置文档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hive-site.xml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中，添加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MySQL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数据库、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MySQL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数据库的驱动，以及设置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MySQL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数据库的用户名和密码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Hive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lib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库中添加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MySQL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数据库的驱动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初始化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MySQL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数据库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46205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E9FA7E0C-2D2D-446A-B8BE-ED972D9FAA51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Hive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的</a:t>
            </a: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配置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3CA4011-4303-4AD9-A9CF-8000B9AB9FE3}"/>
              </a:ext>
            </a:extLst>
          </p:cNvPr>
          <p:cNvSpPr txBox="1"/>
          <p:nvPr/>
        </p:nvSpPr>
        <p:spPr>
          <a:xfrm>
            <a:off x="367570" y="1196752"/>
            <a:ext cx="1163308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配置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Hive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的环境变量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修改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etc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/profile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文件，添加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HIVE_HOME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以及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Hive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bin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目录的路径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修改完成后，使用命令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source /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etc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/profile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使其生效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58F84F5A-7472-4F08-85E4-1B3D043F58F1}"/>
              </a:ext>
            </a:extLst>
          </p:cNvPr>
          <p:cNvGrpSpPr/>
          <p:nvPr/>
        </p:nvGrpSpPr>
        <p:grpSpPr>
          <a:xfrm>
            <a:off x="911424" y="2780928"/>
            <a:ext cx="5040560" cy="2143505"/>
            <a:chOff x="839416" y="2780928"/>
            <a:chExt cx="5040560" cy="2143505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55367364-6AA6-4668-9C31-813C874770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20"/>
            <a:stretch/>
          </p:blipFill>
          <p:spPr>
            <a:xfrm>
              <a:off x="839416" y="2780928"/>
              <a:ext cx="5040560" cy="2143505"/>
            </a:xfrm>
            <a:prstGeom prst="rect">
              <a:avLst/>
            </a:prstGeom>
          </p:spPr>
        </p:pic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229343F0-09B7-45B0-9943-441DAC8F7FBB}"/>
                </a:ext>
              </a:extLst>
            </p:cNvPr>
            <p:cNvSpPr/>
            <p:nvPr/>
          </p:nvSpPr>
          <p:spPr>
            <a:xfrm>
              <a:off x="839416" y="3212976"/>
              <a:ext cx="3744416" cy="504056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94052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73CA4011-4303-4AD9-A9CF-8000B9AB9FE3}"/>
              </a:ext>
            </a:extLst>
          </p:cNvPr>
          <p:cNvSpPr txBox="1"/>
          <p:nvPr/>
        </p:nvSpPr>
        <p:spPr>
          <a:xfrm>
            <a:off x="479376" y="1164766"/>
            <a:ext cx="1180931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修改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hive-site.xml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配置文件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使用命令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cd $HIVE_HOME conf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进入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Hive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conf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目录下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当前目录不存在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Hive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工程的配置文档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hive-site.xml</a:t>
            </a: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先创建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hive-site.xml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文档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B43206F-E01E-4AC9-8976-4EAEF0E7AC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5" b="6128"/>
          <a:stretch/>
        </p:blipFill>
        <p:spPr>
          <a:xfrm>
            <a:off x="997344" y="2708920"/>
            <a:ext cx="7608168" cy="63036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2802053-976F-4607-922F-A455526CD2B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1" b="6287"/>
          <a:stretch/>
        </p:blipFill>
        <p:spPr>
          <a:xfrm>
            <a:off x="980288" y="5153706"/>
            <a:ext cx="8356072" cy="539528"/>
          </a:xfrm>
          <a:prstGeom prst="rect">
            <a:avLst/>
          </a:prstGeom>
        </p:spPr>
      </p:pic>
      <p:sp>
        <p:nvSpPr>
          <p:cNvPr id="6" name="文本占位符 1">
            <a:extLst>
              <a:ext uri="{FF2B5EF4-FFF2-40B4-BE49-F238E27FC236}">
                <a16:creationId xmlns:a16="http://schemas.microsoft.com/office/drawing/2014/main" id="{1881DE91-F879-4FCF-A3BC-4913D0D74563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Hive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的</a:t>
            </a: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配置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03313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73CA4011-4303-4AD9-A9CF-8000B9AB9FE3}"/>
              </a:ext>
            </a:extLst>
          </p:cNvPr>
          <p:cNvSpPr txBox="1"/>
          <p:nvPr/>
        </p:nvSpPr>
        <p:spPr>
          <a:xfrm>
            <a:off x="382688" y="1124744"/>
            <a:ext cx="1180931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修改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hive-site.xml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配置文件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Clr>
                <a:srgbClr val="0070C0"/>
              </a:buClr>
              <a:buFont typeface="+mj-lt"/>
              <a:buAutoNum type="arabicParenR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配置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Hive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MySQL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中的元数据库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若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MySQL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与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Hive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安装在同一节点上，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javax.jdo.option.ConnectionURL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的值为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buClr>
                <a:srgbClr val="0070C0"/>
              </a:buClr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jdbc:mysql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://localhost:3306/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myhive?createDatabaseIfNotExist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=true</a:t>
            </a:r>
          </a:p>
          <a:p>
            <a:pPr lvl="1"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若二者安装在不同节点上，将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localhost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改为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datanode1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（比如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MySQL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安装在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datanode1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上）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7B69445-8D91-4FF1-90A9-6723DFE644D6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Hive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的</a:t>
            </a: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配置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0E767B3-317D-4ECF-B2B0-1F4D35410EB7}"/>
              </a:ext>
            </a:extLst>
          </p:cNvPr>
          <p:cNvSpPr/>
          <p:nvPr/>
        </p:nvSpPr>
        <p:spPr>
          <a:xfrm>
            <a:off x="1271464" y="4653136"/>
            <a:ext cx="93610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4A87"/>
                </a:solidFill>
                <a:latin typeface="Monaco"/>
              </a:rPr>
              <a:t>&lt;property&gt;</a:t>
            </a: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&lt;name&gt;</a:t>
            </a:r>
            <a:r>
              <a:rPr lang="en-US" dirty="0" err="1">
                <a:solidFill>
                  <a:srgbClr val="204A87"/>
                </a:solidFill>
                <a:latin typeface="Monaco"/>
              </a:rPr>
              <a:t>javax.jdo.option.ConnectionURL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&lt;/name&gt;</a:t>
            </a: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&lt;value&gt;</a:t>
            </a:r>
            <a:r>
              <a:rPr lang="en-US" dirty="0" err="1">
                <a:solidFill>
                  <a:srgbClr val="204A87"/>
                </a:solidFill>
                <a:latin typeface="Monaco"/>
              </a:rPr>
              <a:t>jdbc:mysql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://localhost:3306/</a:t>
            </a:r>
            <a:r>
              <a:rPr lang="en-US" dirty="0" err="1">
                <a:solidFill>
                  <a:srgbClr val="204A87"/>
                </a:solidFill>
                <a:latin typeface="Monaco"/>
              </a:rPr>
              <a:t>myhive?createDatabaseIfNotExist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=true&lt;/value&gt;</a:t>
            </a: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&lt;description&gt;JDBC connect string for a JDBC </a:t>
            </a:r>
            <a:r>
              <a:rPr lang="en-US" dirty="0" err="1">
                <a:solidFill>
                  <a:srgbClr val="204A87"/>
                </a:solidFill>
                <a:latin typeface="Monaco"/>
              </a:rPr>
              <a:t>metastore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&lt;/description&gt;</a:t>
            </a: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&lt;/property&gt;</a:t>
            </a:r>
          </a:p>
        </p:txBody>
      </p:sp>
    </p:spTree>
    <p:extLst>
      <p:ext uri="{BB962C8B-B14F-4D97-AF65-F5344CB8AC3E}">
        <p14:creationId xmlns:p14="http://schemas.microsoft.com/office/powerpoint/2010/main" val="28198816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73CA4011-4303-4AD9-A9CF-8000B9AB9FE3}"/>
              </a:ext>
            </a:extLst>
          </p:cNvPr>
          <p:cNvSpPr txBox="1"/>
          <p:nvPr/>
        </p:nvSpPr>
        <p:spPr>
          <a:xfrm>
            <a:off x="382688" y="1124744"/>
            <a:ext cx="118093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修改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hive-site.xml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配置文件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en-US" altLang="zh-CN" sz="2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2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添加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MySQL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数据库的驱动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若使用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Derby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数据库，则不用添加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MySQL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数据库的驱动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若使用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MySQL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数据库，则需在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MySQL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中添加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Hive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的元数据库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E7B69445-8D91-4FF1-90A9-6723DFE644D6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Hive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的</a:t>
            </a: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配置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6424F35-A4CD-4546-B0F1-0D62D3C0DC69}"/>
              </a:ext>
            </a:extLst>
          </p:cNvPr>
          <p:cNvSpPr/>
          <p:nvPr/>
        </p:nvSpPr>
        <p:spPr>
          <a:xfrm>
            <a:off x="1271464" y="3933056"/>
            <a:ext cx="87129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4A87"/>
                </a:solidFill>
                <a:latin typeface="Monaco"/>
              </a:rPr>
              <a:t>&lt;property&gt;</a:t>
            </a: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&lt;name&gt;</a:t>
            </a:r>
            <a:r>
              <a:rPr lang="en-US" dirty="0" err="1">
                <a:solidFill>
                  <a:srgbClr val="204A87"/>
                </a:solidFill>
                <a:latin typeface="Monaco"/>
              </a:rPr>
              <a:t>javax.jdo.option.ConnectionDriverName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&lt;/name&gt;</a:t>
            </a: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&lt;value&gt;</a:t>
            </a:r>
            <a:r>
              <a:rPr lang="en-US" dirty="0" err="1">
                <a:solidFill>
                  <a:srgbClr val="204A87"/>
                </a:solidFill>
                <a:latin typeface="Monaco"/>
              </a:rPr>
              <a:t>com.mysql.jdbc.Driver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&lt;/value&gt;</a:t>
            </a: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&lt;description&gt;Driver class name for a JDBC </a:t>
            </a:r>
            <a:r>
              <a:rPr lang="en-US" dirty="0" err="1">
                <a:solidFill>
                  <a:srgbClr val="204A87"/>
                </a:solidFill>
                <a:latin typeface="Monaco"/>
              </a:rPr>
              <a:t>metastore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&lt;/description&gt;</a:t>
            </a: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&lt;/property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334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E9FA7E0C-2D2D-446A-B8BE-ED972D9FAA51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Hive</a:t>
            </a: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简介</a:t>
            </a:r>
            <a:endParaRPr kumimoji="1" lang="en-US" altLang="zh-CN" b="1" dirty="0">
              <a:solidFill>
                <a:srgbClr val="2965AB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3CA4011-4303-4AD9-A9CF-8000B9AB9FE3}"/>
              </a:ext>
            </a:extLst>
          </p:cNvPr>
          <p:cNvSpPr txBox="1"/>
          <p:nvPr/>
        </p:nvSpPr>
        <p:spPr>
          <a:xfrm>
            <a:off x="335360" y="1124744"/>
            <a:ext cx="1231336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Hive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是什么？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Hive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是一个基于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Hadoop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文件系统之上的数据仓库架构。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Hive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支持数据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ETL(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抽取、转换、加载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工具、数据存储管理和大型数据集的查询和分析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Hive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使用类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SQL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语言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——Hive QL</a:t>
            </a: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Hive QL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允许用户进行和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SQL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相似的操作，也可使用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Mapper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Reducer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操作，是对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MapReduce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框架的强有力支持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87904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73CA4011-4303-4AD9-A9CF-8000B9AB9FE3}"/>
              </a:ext>
            </a:extLst>
          </p:cNvPr>
          <p:cNvSpPr txBox="1"/>
          <p:nvPr/>
        </p:nvSpPr>
        <p:spPr>
          <a:xfrm>
            <a:off x="479376" y="1124744"/>
            <a:ext cx="118093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修改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hive-site.xml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配置文件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en-US" altLang="zh-CN" sz="2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sz="2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设置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MySQL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的用户名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en-US" altLang="zh-CN" sz="2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sz="2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设置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MySQL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的密码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4BEA9015-7881-4C33-B185-DB0948574DCE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Hive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的</a:t>
            </a: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配置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2FDDAE4-D377-4B51-927D-BAD11DAFD088}"/>
              </a:ext>
            </a:extLst>
          </p:cNvPr>
          <p:cNvSpPr/>
          <p:nvPr/>
        </p:nvSpPr>
        <p:spPr>
          <a:xfrm>
            <a:off x="983432" y="3212976"/>
            <a:ext cx="1101722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4A87"/>
                </a:solidFill>
                <a:latin typeface="Monaco"/>
              </a:rPr>
              <a:t>&lt;property&gt;</a:t>
            </a: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&lt;name&gt;</a:t>
            </a:r>
            <a:r>
              <a:rPr lang="en-US" dirty="0" err="1">
                <a:solidFill>
                  <a:srgbClr val="204A87"/>
                </a:solidFill>
                <a:latin typeface="Monaco"/>
              </a:rPr>
              <a:t>javax.jdo.option.ConnectionUserName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&lt;/name&gt;</a:t>
            </a: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&lt;value&gt;root&lt;/value&gt;</a:t>
            </a: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&lt;description&gt;username to use against </a:t>
            </a:r>
            <a:r>
              <a:rPr lang="en-US" dirty="0" err="1">
                <a:solidFill>
                  <a:srgbClr val="204A87"/>
                </a:solidFill>
                <a:latin typeface="Monaco"/>
              </a:rPr>
              <a:t>metastore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 database&lt;/description&gt;</a:t>
            </a: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&lt;/property&gt;</a:t>
            </a: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&lt;property&gt;</a:t>
            </a: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&lt;name&gt;</a:t>
            </a:r>
            <a:r>
              <a:rPr lang="en-US" dirty="0" err="1">
                <a:solidFill>
                  <a:srgbClr val="204A87"/>
                </a:solidFill>
                <a:latin typeface="Monaco"/>
              </a:rPr>
              <a:t>javax.jdo.option.ConnectionPassword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&lt;/name&gt;</a:t>
            </a: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&lt;value&gt;</a:t>
            </a:r>
            <a:r>
              <a:rPr lang="en-US" dirty="0" err="1">
                <a:solidFill>
                  <a:srgbClr val="204A87"/>
                </a:solidFill>
                <a:latin typeface="Monaco"/>
              </a:rPr>
              <a:t>mysql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&lt;/value&gt;</a:t>
            </a: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&lt;description&gt;password to use against </a:t>
            </a:r>
            <a:r>
              <a:rPr lang="en-US" dirty="0" err="1">
                <a:solidFill>
                  <a:srgbClr val="204A87"/>
                </a:solidFill>
                <a:latin typeface="Monaco"/>
              </a:rPr>
              <a:t>metastore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 database&lt;/description&gt;</a:t>
            </a:r>
          </a:p>
          <a:p>
            <a:r>
              <a:rPr lang="en-US" dirty="0">
                <a:solidFill>
                  <a:srgbClr val="204A87"/>
                </a:solidFill>
                <a:latin typeface="Monaco"/>
              </a:rPr>
              <a:t>&lt;/property&gt;</a:t>
            </a:r>
          </a:p>
        </p:txBody>
      </p:sp>
    </p:spTree>
    <p:extLst>
      <p:ext uri="{BB962C8B-B14F-4D97-AF65-F5344CB8AC3E}">
        <p14:creationId xmlns:p14="http://schemas.microsoft.com/office/powerpoint/2010/main" val="27874992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73CA4011-4303-4AD9-A9CF-8000B9AB9FE3}"/>
              </a:ext>
            </a:extLst>
          </p:cNvPr>
          <p:cNvSpPr txBox="1"/>
          <p:nvPr/>
        </p:nvSpPr>
        <p:spPr>
          <a:xfrm>
            <a:off x="397257" y="1196752"/>
            <a:ext cx="1180931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添加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MySQL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驱动包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进入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MySQL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官网，选择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MySQL  Connectors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MySQL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驱动）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下载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JDBC Driver for MySQL</a:t>
            </a:r>
          </a:p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6841F9E-B201-48DC-91B7-EFF6E37DED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418" y="3140968"/>
            <a:ext cx="5976663" cy="3196819"/>
          </a:xfrm>
          <a:prstGeom prst="rect">
            <a:avLst/>
          </a:prstGeom>
        </p:spPr>
      </p:pic>
      <p:sp>
        <p:nvSpPr>
          <p:cNvPr id="6" name="文本占位符 1">
            <a:extLst>
              <a:ext uri="{FF2B5EF4-FFF2-40B4-BE49-F238E27FC236}">
                <a16:creationId xmlns:a16="http://schemas.microsoft.com/office/drawing/2014/main" id="{C381FB45-29D2-4205-A7D1-34EEF3862DD2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Hive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的</a:t>
            </a: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配置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88731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73CA4011-4303-4AD9-A9CF-8000B9AB9FE3}"/>
              </a:ext>
            </a:extLst>
          </p:cNvPr>
          <p:cNvSpPr txBox="1"/>
          <p:nvPr/>
        </p:nvSpPr>
        <p:spPr>
          <a:xfrm>
            <a:off x="479376" y="1268760"/>
            <a:ext cx="118093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本课程使用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5.1.47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版本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TAR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压缩文档和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ZIP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压缩文档任选其一下载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4896B05-A1A5-42FD-A945-8341FCF80A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624" y="2708920"/>
            <a:ext cx="5321015" cy="3675915"/>
          </a:xfrm>
          <a:prstGeom prst="rect">
            <a:avLst/>
          </a:prstGeom>
        </p:spPr>
      </p:pic>
      <p:sp>
        <p:nvSpPr>
          <p:cNvPr id="6" name="文本占位符 1">
            <a:extLst>
              <a:ext uri="{FF2B5EF4-FFF2-40B4-BE49-F238E27FC236}">
                <a16:creationId xmlns:a16="http://schemas.microsoft.com/office/drawing/2014/main" id="{623AF99B-A526-4249-95FA-09DF7871B0FE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Hive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的</a:t>
            </a: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配置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56761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73CA4011-4303-4AD9-A9CF-8000B9AB9FE3}"/>
              </a:ext>
            </a:extLst>
          </p:cNvPr>
          <p:cNvSpPr txBox="1"/>
          <p:nvPr/>
        </p:nvSpPr>
        <p:spPr>
          <a:xfrm>
            <a:off x="479376" y="1268760"/>
            <a:ext cx="1180931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解压下载的压缩文档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将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mysql-connector-java-5.1.47-bin.jar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放入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Hive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lib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目录中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6DF82E2-887D-4445-A4E0-8F67B452C8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2852936"/>
            <a:ext cx="6866215" cy="1790855"/>
          </a:xfrm>
          <a:prstGeom prst="rect">
            <a:avLst/>
          </a:prstGeom>
        </p:spPr>
      </p:pic>
      <p:sp>
        <p:nvSpPr>
          <p:cNvPr id="6" name="文本占位符 1">
            <a:extLst>
              <a:ext uri="{FF2B5EF4-FFF2-40B4-BE49-F238E27FC236}">
                <a16:creationId xmlns:a16="http://schemas.microsoft.com/office/drawing/2014/main" id="{F6FFFD77-4EC5-41B5-A33C-1A315A7879E6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Hive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的</a:t>
            </a: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配置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25416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73CA4011-4303-4AD9-A9CF-8000B9AB9FE3}"/>
              </a:ext>
            </a:extLst>
          </p:cNvPr>
          <p:cNvSpPr txBox="1"/>
          <p:nvPr/>
        </p:nvSpPr>
        <p:spPr>
          <a:xfrm>
            <a:off x="382688" y="1268760"/>
            <a:ext cx="11809312" cy="13757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初始化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MySQL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数据库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命令：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schematool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–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dbType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mysql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–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initSchema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出现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schemaTool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completed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，说明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MySQL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数据库初始化成功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353988D-74AD-4EF4-B1B3-49A1DF4CC9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24" y="2780737"/>
            <a:ext cx="9304826" cy="1295512"/>
          </a:xfrm>
          <a:prstGeom prst="rect">
            <a:avLst/>
          </a:prstGeom>
        </p:spPr>
      </p:pic>
      <p:sp>
        <p:nvSpPr>
          <p:cNvPr id="6" name="文本占位符 1">
            <a:extLst>
              <a:ext uri="{FF2B5EF4-FFF2-40B4-BE49-F238E27FC236}">
                <a16:creationId xmlns:a16="http://schemas.microsoft.com/office/drawing/2014/main" id="{C628FCAF-599F-462C-9E22-1D15C00E5A1A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Hive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的</a:t>
            </a: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配置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2965AB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55513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73CA4011-4303-4AD9-A9CF-8000B9AB9FE3}"/>
              </a:ext>
            </a:extLst>
          </p:cNvPr>
          <p:cNvSpPr txBox="1"/>
          <p:nvPr/>
        </p:nvSpPr>
        <p:spPr>
          <a:xfrm>
            <a:off x="362232" y="718209"/>
            <a:ext cx="11422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Hive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中的元数据存储在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MySQL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可使用软件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Navicat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for MySQL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查看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Hive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中表的元数据信息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主机选择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namenode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，端口号为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3360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，用户为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root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，密码与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MySQL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密码相同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C413115-D188-44C3-B257-8F0A1C84BD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5" r="600" b="1"/>
          <a:stretch/>
        </p:blipFill>
        <p:spPr>
          <a:xfrm>
            <a:off x="3791744" y="3119991"/>
            <a:ext cx="2985536" cy="3573016"/>
          </a:xfrm>
          <a:prstGeom prst="rect">
            <a:avLst/>
          </a:prstGeom>
        </p:spPr>
      </p:pic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0B40F26B-1B64-42D0-A004-E90A7A257C84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查看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Hive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的元数据</a:t>
            </a:r>
          </a:p>
        </p:txBody>
      </p:sp>
    </p:spTree>
    <p:extLst>
      <p:ext uri="{BB962C8B-B14F-4D97-AF65-F5344CB8AC3E}">
        <p14:creationId xmlns:p14="http://schemas.microsoft.com/office/powerpoint/2010/main" val="26714975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73CA4011-4303-4AD9-A9CF-8000B9AB9FE3}"/>
              </a:ext>
            </a:extLst>
          </p:cNvPr>
          <p:cNvSpPr txBox="1"/>
          <p:nvPr/>
        </p:nvSpPr>
        <p:spPr>
          <a:xfrm>
            <a:off x="382688" y="805563"/>
            <a:ext cx="11809312" cy="9694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MySQL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数据库初始化完成后，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MySQL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会自动创建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myhive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库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Hive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的元数据存储在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MySQL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myhive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库中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30C1494-FB2D-4760-AE4F-08258E47A1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560" y="2755279"/>
            <a:ext cx="7128792" cy="3284303"/>
          </a:xfrm>
          <a:prstGeom prst="rect">
            <a:avLst/>
          </a:prstGeom>
        </p:spPr>
      </p:pic>
      <p:sp>
        <p:nvSpPr>
          <p:cNvPr id="5" name="文本占位符 1">
            <a:extLst>
              <a:ext uri="{FF2B5EF4-FFF2-40B4-BE49-F238E27FC236}">
                <a16:creationId xmlns:a16="http://schemas.microsoft.com/office/drawing/2014/main" id="{D5C3BA25-1FB4-4867-B228-7C7216A861B2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查看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Hive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的元数据</a:t>
            </a:r>
          </a:p>
        </p:txBody>
      </p:sp>
    </p:spTree>
    <p:extLst>
      <p:ext uri="{BB962C8B-B14F-4D97-AF65-F5344CB8AC3E}">
        <p14:creationId xmlns:p14="http://schemas.microsoft.com/office/powerpoint/2010/main" val="31556532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FE88885-ACE6-42D0-82E6-A45382FE44E4}"/>
              </a:ext>
            </a:extLst>
          </p:cNvPr>
          <p:cNvSpPr txBox="1"/>
          <p:nvPr/>
        </p:nvSpPr>
        <p:spPr>
          <a:xfrm>
            <a:off x="417458" y="1120676"/>
            <a:ext cx="9927014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进入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myhive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库，表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TBLS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存储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hive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中所有表的名称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CREATE_TIME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表示表创建的时间戳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TBL_NAME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是表的名称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TBL_TYPE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是表的类型，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MANAGED_TABLE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student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是普通表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16523CA-84BD-4A62-975B-311CC18B9B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1916832"/>
            <a:ext cx="7544454" cy="1722269"/>
          </a:xfrm>
          <a:prstGeom prst="rect">
            <a:avLst/>
          </a:prstGeom>
        </p:spPr>
      </p:pic>
      <p:sp>
        <p:nvSpPr>
          <p:cNvPr id="5" name="文本占位符 1">
            <a:extLst>
              <a:ext uri="{FF2B5EF4-FFF2-40B4-BE49-F238E27FC236}">
                <a16:creationId xmlns:a16="http://schemas.microsoft.com/office/drawing/2014/main" id="{945CC63C-0EBE-4AB7-ABB3-60ADB67E7AB2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查看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Hive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的元数据</a:t>
            </a:r>
          </a:p>
        </p:txBody>
      </p:sp>
    </p:spTree>
    <p:extLst>
      <p:ext uri="{BB962C8B-B14F-4D97-AF65-F5344CB8AC3E}">
        <p14:creationId xmlns:p14="http://schemas.microsoft.com/office/powerpoint/2010/main" val="25646642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FE88885-ACE6-42D0-82E6-A45382FE44E4}"/>
              </a:ext>
            </a:extLst>
          </p:cNvPr>
          <p:cNvSpPr txBox="1"/>
          <p:nvPr/>
        </p:nvSpPr>
        <p:spPr>
          <a:xfrm>
            <a:off x="407368" y="908719"/>
            <a:ext cx="9927014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COLUMNS_V2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存放的是所有表中包含的字段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CD_ID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是表的识别编号，当前只创建了一个表，故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CD_ID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显示为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COLUMN_NAME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是表中包含的字段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TYPE_NAME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是每个字段对应的数据类型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INTEGER_IDX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是每个字段对应的列编号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3FB773E-8EAD-40FB-8BAE-C648128CAE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24" y="2132856"/>
            <a:ext cx="5570703" cy="1508891"/>
          </a:xfrm>
          <a:prstGeom prst="rect">
            <a:avLst/>
          </a:prstGeom>
        </p:spPr>
      </p:pic>
      <p:sp>
        <p:nvSpPr>
          <p:cNvPr id="7" name="文本占位符 1">
            <a:extLst>
              <a:ext uri="{FF2B5EF4-FFF2-40B4-BE49-F238E27FC236}">
                <a16:creationId xmlns:a16="http://schemas.microsoft.com/office/drawing/2014/main" id="{EBE4B02F-4EF6-41C4-971A-6FE057B5D344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查看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Hive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的元数据</a:t>
            </a:r>
          </a:p>
        </p:txBody>
      </p:sp>
    </p:spTree>
    <p:extLst>
      <p:ext uri="{BB962C8B-B14F-4D97-AF65-F5344CB8AC3E}">
        <p14:creationId xmlns:p14="http://schemas.microsoft.com/office/powerpoint/2010/main" val="14874390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FE88885-ACE6-42D0-82E6-A45382FE44E4}"/>
              </a:ext>
            </a:extLst>
          </p:cNvPr>
          <p:cNvSpPr txBox="1"/>
          <p:nvPr/>
        </p:nvSpPr>
        <p:spPr>
          <a:xfrm>
            <a:off x="551384" y="980728"/>
            <a:ext cx="9927014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DBS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存放的是库的信息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DB_ID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是每个库的编号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DB_LOCATION_URI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是库在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HDFS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中的存储位置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NAME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是库的名称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ED4EEF6-52A2-44B0-8564-C7D9F25B27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2195296"/>
            <a:ext cx="6027942" cy="1265030"/>
          </a:xfrm>
          <a:prstGeom prst="rect">
            <a:avLst/>
          </a:prstGeom>
        </p:spPr>
      </p:pic>
      <p:sp>
        <p:nvSpPr>
          <p:cNvPr id="7" name="文本占位符 1">
            <a:extLst>
              <a:ext uri="{FF2B5EF4-FFF2-40B4-BE49-F238E27FC236}">
                <a16:creationId xmlns:a16="http://schemas.microsoft.com/office/drawing/2014/main" id="{BF4BD20E-9ADC-4B7F-B34E-66A1571C19DC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查看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Hive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的元数据</a:t>
            </a:r>
          </a:p>
        </p:txBody>
      </p:sp>
    </p:spTree>
    <p:extLst>
      <p:ext uri="{BB962C8B-B14F-4D97-AF65-F5344CB8AC3E}">
        <p14:creationId xmlns:p14="http://schemas.microsoft.com/office/powerpoint/2010/main" val="1967545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E9FA7E0C-2D2D-446A-B8BE-ED972D9FAA51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Hive</a:t>
            </a: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简介</a:t>
            </a:r>
            <a:endParaRPr kumimoji="1" lang="en-US" altLang="zh-CN" b="1" dirty="0">
              <a:solidFill>
                <a:srgbClr val="2965AB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3CA4011-4303-4AD9-A9CF-8000B9AB9FE3}"/>
              </a:ext>
            </a:extLst>
          </p:cNvPr>
          <p:cNvSpPr txBox="1"/>
          <p:nvPr/>
        </p:nvSpPr>
        <p:spPr>
          <a:xfrm>
            <a:off x="335360" y="1124744"/>
            <a:ext cx="1231336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Hive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和数据库的区别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数据格式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Hive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没有特定的数据格式，通常通过行分隔符和列分隔符创建表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在数据加载中，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Hive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不会对数据本身进行任何修改，只将数据内容复制或移动到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buClr>
                <a:srgbClr val="0070C0"/>
              </a:buClr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相应的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HDFS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目录中，所以加载速度较快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在数据库中，不同的数据库有不同的存储引擎，也有不同的数据格式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在数据加载中，数据库会将数据按照一定的格式进行存储，所以加载速度较慢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0870888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73CA4011-4303-4AD9-A9CF-8000B9AB9FE3}"/>
              </a:ext>
            </a:extLst>
          </p:cNvPr>
          <p:cNvSpPr txBox="1"/>
          <p:nvPr/>
        </p:nvSpPr>
        <p:spPr>
          <a:xfrm>
            <a:off x="382688" y="1268760"/>
            <a:ext cx="11809312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Hive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的实际数据内容存储在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HDFS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默认路径为：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/user/hive/warehouse/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库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数据文件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4B99E2E-B54B-40A6-B3F1-0294C749F2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43"/>
          <a:stretch/>
        </p:blipFill>
        <p:spPr>
          <a:xfrm>
            <a:off x="623392" y="2564904"/>
            <a:ext cx="9677489" cy="2376264"/>
          </a:xfrm>
          <a:prstGeom prst="rect">
            <a:avLst/>
          </a:prstGeom>
        </p:spPr>
      </p:pic>
      <p:sp>
        <p:nvSpPr>
          <p:cNvPr id="5" name="文本占位符 1">
            <a:extLst>
              <a:ext uri="{FF2B5EF4-FFF2-40B4-BE49-F238E27FC236}">
                <a16:creationId xmlns:a16="http://schemas.microsoft.com/office/drawing/2014/main" id="{FA803DD0-3FB3-4A5D-94C2-89ADFF66E74B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查看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Hive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的</a:t>
            </a: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实际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965AB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rPr>
              <a:t>数据</a:t>
            </a:r>
          </a:p>
        </p:txBody>
      </p:sp>
    </p:spTree>
    <p:extLst>
      <p:ext uri="{BB962C8B-B14F-4D97-AF65-F5344CB8AC3E}">
        <p14:creationId xmlns:p14="http://schemas.microsoft.com/office/powerpoint/2010/main" val="151384677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81406" y="116655"/>
            <a:ext cx="4866358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3600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Hive</a:t>
            </a:r>
            <a:r>
              <a:rPr kumimoji="1" lang="zh-CN" altLang="en-US" sz="3600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的简单操作</a:t>
            </a:r>
            <a:endParaRPr kumimoji="1" lang="en-US" altLang="zh-CN" sz="3600" b="1" dirty="0">
              <a:solidFill>
                <a:srgbClr val="2965AB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kumimoji="1" lang="zh-CN" altLang="en-US" sz="3600" b="1" dirty="0">
              <a:solidFill>
                <a:srgbClr val="2965AB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" y="764704"/>
            <a:ext cx="12187592" cy="609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94946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07368" y="188640"/>
            <a:ext cx="4866358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本节内容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FE88885-ACE6-42D0-82E6-A45382FE44E4}"/>
              </a:ext>
            </a:extLst>
          </p:cNvPr>
          <p:cNvSpPr txBox="1"/>
          <p:nvPr/>
        </p:nvSpPr>
        <p:spPr>
          <a:xfrm>
            <a:off x="491168" y="548680"/>
            <a:ext cx="56166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表的创建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数据加载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数据查询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114428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07368" y="188640"/>
            <a:ext cx="4866358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表的创建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FE88885-ACE6-42D0-82E6-A45382FE44E4}"/>
              </a:ext>
            </a:extLst>
          </p:cNvPr>
          <p:cNvSpPr txBox="1"/>
          <p:nvPr/>
        </p:nvSpPr>
        <p:spPr>
          <a:xfrm>
            <a:off x="551384" y="453424"/>
            <a:ext cx="11089232" cy="11541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创建表的基本语句：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indent="-457200">
              <a:buClr>
                <a:srgbClr val="0070C0"/>
              </a:buClr>
              <a:buFont typeface="+mj-lt"/>
              <a:buAutoNum type="arabicParenR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输入表的创建类型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若创建普通表，直接输入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create table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库名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表名（字段 字段类型）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若创建外部表，输入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create 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externall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table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库名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表名（字段 字段类型）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若要创建分区表，输入语句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partitioned by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（字段 字段类型）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若要创建分桶表，输入语句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clustered by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（字段）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into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桶的个数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buckets</a:t>
            </a:r>
          </a:p>
          <a:p>
            <a:pPr marL="800100" lvl="1" indent="-342900"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buClr>
                <a:srgbClr val="0070C0"/>
              </a:buClr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Clr>
                <a:srgbClr val="0070C0"/>
              </a:buClr>
              <a:buFont typeface="+mj-lt"/>
              <a:buAutoNum type="arabicParenR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Clr>
                <a:srgbClr val="0070C0"/>
              </a:buClr>
              <a:buFont typeface="+mj-lt"/>
              <a:buAutoNum type="arabicParenR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      </a:t>
            </a: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8C63706-A1E4-4DA3-A746-A303C763569A}"/>
              </a:ext>
            </a:extLst>
          </p:cNvPr>
          <p:cNvSpPr/>
          <p:nvPr/>
        </p:nvSpPr>
        <p:spPr>
          <a:xfrm>
            <a:off x="1055440" y="2492896"/>
            <a:ext cx="65527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Monaco"/>
              </a:rPr>
              <a:t>CREATE [EXTERNAL] TABLE [</a:t>
            </a:r>
            <a:r>
              <a:rPr lang="en-US" sz="1200" dirty="0" err="1">
                <a:latin typeface="Monaco"/>
              </a:rPr>
              <a:t>db_name</a:t>
            </a:r>
            <a:r>
              <a:rPr lang="en-US" sz="1200" dirty="0">
                <a:latin typeface="Monaco"/>
              </a:rPr>
              <a:t>.]</a:t>
            </a:r>
            <a:r>
              <a:rPr lang="en-US" sz="1200" dirty="0" err="1">
                <a:latin typeface="Monaco"/>
              </a:rPr>
              <a:t>table_name</a:t>
            </a:r>
            <a:r>
              <a:rPr lang="en-US" sz="1200" dirty="0">
                <a:latin typeface="Monaco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Monaco"/>
              </a:rPr>
              <a:t>[(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Monaco"/>
              </a:rPr>
              <a:t>col_name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Monaco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Monaco"/>
              </a:rPr>
              <a:t>data_type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Monaco"/>
              </a:rPr>
              <a:t>)]</a:t>
            </a:r>
          </a:p>
          <a:p>
            <a:r>
              <a:rPr lang="en-US" sz="1200" dirty="0">
                <a:latin typeface="Monaco"/>
              </a:rPr>
              <a:t>  [PARTITIONED BY (</a:t>
            </a:r>
            <a:r>
              <a:rPr lang="en-US" sz="1200" dirty="0" err="1">
                <a:latin typeface="Monaco"/>
              </a:rPr>
              <a:t>col_name</a:t>
            </a:r>
            <a:r>
              <a:rPr lang="en-US" sz="1200" dirty="0">
                <a:latin typeface="Monaco"/>
              </a:rPr>
              <a:t> </a:t>
            </a:r>
            <a:r>
              <a:rPr lang="en-US" sz="1200" dirty="0" err="1">
                <a:latin typeface="Monaco"/>
              </a:rPr>
              <a:t>data_type</a:t>
            </a:r>
            <a:r>
              <a:rPr lang="en-US" sz="1200" dirty="0">
                <a:latin typeface="Monaco"/>
              </a:rPr>
              <a:t>)]</a:t>
            </a:r>
          </a:p>
          <a:p>
            <a:r>
              <a:rPr lang="en-US" sz="1200" dirty="0">
                <a:latin typeface="Monaco"/>
              </a:rPr>
              <a:t>  [CLUSTERED BY (</a:t>
            </a:r>
            <a:r>
              <a:rPr lang="en-US" sz="1200" dirty="0" err="1">
                <a:latin typeface="Monaco"/>
              </a:rPr>
              <a:t>col_name</a:t>
            </a:r>
            <a:r>
              <a:rPr lang="en-US" sz="1200" dirty="0">
                <a:latin typeface="Monaco"/>
              </a:rPr>
              <a:t>, </a:t>
            </a:r>
            <a:r>
              <a:rPr lang="en-US" sz="1200" dirty="0" err="1">
                <a:latin typeface="Monaco"/>
              </a:rPr>
              <a:t>col_name</a:t>
            </a:r>
            <a:r>
              <a:rPr lang="en-US" sz="1200" dirty="0">
                <a:latin typeface="Monaco"/>
              </a:rPr>
              <a:t>, ...) INTO </a:t>
            </a:r>
            <a:r>
              <a:rPr lang="en-US" sz="1200" dirty="0" err="1">
                <a:latin typeface="Monaco"/>
              </a:rPr>
              <a:t>num_buckets</a:t>
            </a:r>
            <a:r>
              <a:rPr lang="en-US" sz="1200" dirty="0">
                <a:latin typeface="Monaco"/>
              </a:rPr>
              <a:t> BUCKETS]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Monaco"/>
              </a:rPr>
              <a:t>  [ROW FORMAT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Monaco"/>
              </a:rPr>
              <a:t>row_format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Monaco"/>
              </a:rPr>
              <a:t>] 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Monaco"/>
              </a:rPr>
              <a:t>  [STORED AS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Monaco"/>
              </a:rPr>
              <a:t>file_format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Monaco"/>
              </a:rPr>
              <a:t>]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Monaco"/>
              </a:rPr>
              <a:t>  [LOCATION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Monaco"/>
              </a:rPr>
              <a:t>hdfs_path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Monaco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16395665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07368" y="188640"/>
            <a:ext cx="4866358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表的创建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FE88885-ACE6-42D0-82E6-A45382FE44E4}"/>
              </a:ext>
            </a:extLst>
          </p:cNvPr>
          <p:cNvSpPr txBox="1"/>
          <p:nvPr/>
        </p:nvSpPr>
        <p:spPr>
          <a:xfrm>
            <a:off x="551384" y="453424"/>
            <a:ext cx="11089232" cy="10802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en-US" altLang="zh-CN" sz="2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2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输入表中包含的字段以及字段类型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在表名后，输入表中所包含的字段以及字段类型，常用的字段类型有整型、浮点型、字符型、布尔型、日期、数组、键值对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en-US" altLang="zh-CN" sz="2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sz="2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输入表的创建格式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row format delimited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表示按照行存储数据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fields terminated by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表示字段之间的分割方式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Clr>
                <a:srgbClr val="0070C0"/>
              </a:buClr>
              <a:buFont typeface="+mj-lt"/>
              <a:buAutoNum type="arabicParenR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914400" lvl="1" indent="-457200">
              <a:buClr>
                <a:srgbClr val="0070C0"/>
              </a:buClr>
              <a:buFont typeface="+mj-lt"/>
              <a:buAutoNum type="arabicParenR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                </a:t>
            </a: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FD005F0-E07C-4E65-872F-63C2909B29FF}"/>
              </a:ext>
            </a:extLst>
          </p:cNvPr>
          <p:cNvSpPr/>
          <p:nvPr/>
        </p:nvSpPr>
        <p:spPr>
          <a:xfrm>
            <a:off x="551384" y="982993"/>
            <a:ext cx="65527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Monaco"/>
              </a:rPr>
              <a:t>CREATE [EXTERNAL] TABLE [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Monaco"/>
              </a:rPr>
              <a:t>db_name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Monaco"/>
              </a:rPr>
              <a:t>.]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Monaco"/>
              </a:rPr>
              <a:t>table_name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Monaco"/>
              </a:rPr>
              <a:t> </a:t>
            </a:r>
            <a:r>
              <a:rPr lang="en-US" sz="1200" dirty="0">
                <a:latin typeface="Monaco"/>
              </a:rPr>
              <a:t>[(</a:t>
            </a:r>
            <a:r>
              <a:rPr lang="en-US" sz="1200" dirty="0" err="1">
                <a:latin typeface="Monaco"/>
              </a:rPr>
              <a:t>col_name</a:t>
            </a:r>
            <a:r>
              <a:rPr lang="en-US" sz="1200" dirty="0">
                <a:latin typeface="Monaco"/>
              </a:rPr>
              <a:t> </a:t>
            </a:r>
            <a:r>
              <a:rPr lang="en-US" sz="1200" dirty="0" err="1">
                <a:latin typeface="Monaco"/>
              </a:rPr>
              <a:t>data_type</a:t>
            </a:r>
            <a:r>
              <a:rPr lang="en-US" sz="1200" dirty="0">
                <a:latin typeface="Monaco"/>
              </a:rPr>
              <a:t>)]</a:t>
            </a:r>
          </a:p>
          <a:p>
            <a:r>
              <a:rPr lang="en-US" sz="1200" dirty="0">
                <a:latin typeface="Monaco"/>
              </a:rPr>
              <a:t> 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Monaco"/>
              </a:rPr>
              <a:t>[PARTITIONED BY (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Monaco"/>
              </a:rPr>
              <a:t>col_name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Monaco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Monaco"/>
              </a:rPr>
              <a:t>data_type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Monaco"/>
              </a:rPr>
              <a:t>)]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Monaco"/>
              </a:rPr>
              <a:t>  [CLUSTERED BY (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Monaco"/>
              </a:rPr>
              <a:t>col_name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Monaco"/>
              </a:rPr>
              <a:t>,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Monaco"/>
              </a:rPr>
              <a:t>col_name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Monaco"/>
              </a:rPr>
              <a:t>, ...) INTO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Monaco"/>
              </a:rPr>
              <a:t>num_buckets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Monaco"/>
              </a:rPr>
              <a:t> BUCKETS]</a:t>
            </a:r>
          </a:p>
          <a:p>
            <a:r>
              <a:rPr lang="en-US" sz="1200" dirty="0">
                <a:latin typeface="Monaco"/>
              </a:rPr>
              <a:t>  [ROW FORMAT </a:t>
            </a:r>
            <a:r>
              <a:rPr lang="en-US" sz="1200" dirty="0" err="1">
                <a:latin typeface="Monaco"/>
              </a:rPr>
              <a:t>row_format</a:t>
            </a:r>
            <a:r>
              <a:rPr lang="en-US" sz="1200" dirty="0">
                <a:latin typeface="Monaco"/>
              </a:rPr>
              <a:t>] 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Monaco"/>
              </a:rPr>
              <a:t>  [STORED AS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Monaco"/>
              </a:rPr>
              <a:t>file_format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Monaco"/>
              </a:rPr>
              <a:t>]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Monaco"/>
              </a:rPr>
              <a:t>  [LOCATION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Monaco"/>
              </a:rPr>
              <a:t>hdfs_path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Monaco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14786597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FE88885-ACE6-42D0-82E6-A45382FE44E4}"/>
              </a:ext>
            </a:extLst>
          </p:cNvPr>
          <p:cNvSpPr txBox="1"/>
          <p:nvPr/>
        </p:nvSpPr>
        <p:spPr>
          <a:xfrm>
            <a:off x="479376" y="908720"/>
            <a:ext cx="10369152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en-US" altLang="zh-CN" sz="2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sz="2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输入表的创建格式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比如，在学生表中存储数据：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Tom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98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分，男，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班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则创建学生表时，需要按照‘，’对字段进行分割，所以应该输入：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buClr>
                <a:srgbClr val="0070C0"/>
              </a:buClr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  <a:p>
            <a:pPr lvl="1">
              <a:buClr>
                <a:srgbClr val="0070C0"/>
              </a:buClr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fields terminated by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‘，’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en-US" altLang="zh-CN" sz="2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sz="2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输入表的存储格式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stored as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用来设置表的存储格式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textfile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：将表格数据存储位纯文本文件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869056F5-115F-483A-A208-6D8EA94DF1F0}"/>
              </a:ext>
            </a:extLst>
          </p:cNvPr>
          <p:cNvSpPr txBox="1"/>
          <p:nvPr/>
        </p:nvSpPr>
        <p:spPr>
          <a:xfrm>
            <a:off x="407368" y="188640"/>
            <a:ext cx="4866358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表的创建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F7377A4-61F3-465F-A960-4BB15D41AC58}"/>
              </a:ext>
            </a:extLst>
          </p:cNvPr>
          <p:cNvSpPr/>
          <p:nvPr/>
        </p:nvSpPr>
        <p:spPr>
          <a:xfrm>
            <a:off x="6816080" y="4748951"/>
            <a:ext cx="65527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Monaco"/>
              </a:rPr>
              <a:t>CREATE [EXTERNAL] TABLE [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Monaco"/>
              </a:rPr>
              <a:t>db_name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Monaco"/>
              </a:rPr>
              <a:t>.]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Monaco"/>
              </a:rPr>
              <a:t>table_name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Monaco"/>
              </a:rPr>
              <a:t> [(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Monaco"/>
              </a:rPr>
              <a:t>col_name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Monaco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Monaco"/>
              </a:rPr>
              <a:t>data_type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Monaco"/>
              </a:rPr>
              <a:t>)]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Monaco"/>
              </a:rPr>
              <a:t>  [PARTITIONED BY (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Monaco"/>
              </a:rPr>
              <a:t>col_name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Monaco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Monaco"/>
              </a:rPr>
              <a:t>data_type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Monaco"/>
              </a:rPr>
              <a:t>)]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Monaco"/>
              </a:rPr>
              <a:t>  [CLUSTERED BY (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Monaco"/>
              </a:rPr>
              <a:t>col_name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Monaco"/>
              </a:rPr>
              <a:t>,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Monaco"/>
              </a:rPr>
              <a:t>col_name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Monaco"/>
              </a:rPr>
              <a:t>, ...) INTO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Monaco"/>
              </a:rPr>
              <a:t>num_buckets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Monaco"/>
              </a:rPr>
              <a:t> BUCKETS]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Monaco"/>
              </a:rPr>
              <a:t>  [ROW FORMAT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Monaco"/>
              </a:rPr>
              <a:t>row_format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Monaco"/>
              </a:rPr>
              <a:t>] 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Monaco"/>
              </a:rPr>
              <a:t>  </a:t>
            </a:r>
            <a:r>
              <a:rPr lang="en-US" sz="1200" dirty="0">
                <a:latin typeface="Monaco"/>
              </a:rPr>
              <a:t>[STORED AS </a:t>
            </a:r>
            <a:r>
              <a:rPr lang="en-US" sz="1200" dirty="0" err="1">
                <a:latin typeface="Monaco"/>
              </a:rPr>
              <a:t>file_format</a:t>
            </a:r>
            <a:r>
              <a:rPr lang="en-US" sz="1200" dirty="0">
                <a:latin typeface="Monaco"/>
              </a:rPr>
              <a:t>]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Monaco"/>
              </a:rPr>
              <a:t>  [LOCATION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Monaco"/>
              </a:rPr>
              <a:t>hdfs_path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Monaco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00688758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FE88885-ACE6-42D0-82E6-A45382FE44E4}"/>
              </a:ext>
            </a:extLst>
          </p:cNvPr>
          <p:cNvSpPr txBox="1"/>
          <p:nvPr/>
        </p:nvSpPr>
        <p:spPr>
          <a:xfrm>
            <a:off x="407368" y="980728"/>
            <a:ext cx="11439182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en-US" altLang="zh-CN" sz="2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sz="2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输入表格存储格式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sequencefile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：将表格数据存储为二进制文件，该存储格式适用于数据的压缩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Inputformat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outputformat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：定义文件的存储格式和读取格式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en-US" altLang="zh-CN" sz="2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en-US" sz="2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输入表在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HDFS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中的存储位置：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location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用来设置表在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HDFS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的存储位置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默认的存储位置：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/user/hive/warehouse/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库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表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en-US" altLang="zh-CN" sz="2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lang="zh-CN" altLang="en-US" sz="2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也可使用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like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关键字创建空表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文本占位符 1">
            <a:extLst>
              <a:ext uri="{FF2B5EF4-FFF2-40B4-BE49-F238E27FC236}">
                <a16:creationId xmlns:a16="http://schemas.microsoft.com/office/drawing/2014/main" id="{A5609322-1370-4DB5-8FCD-E15C05A050E6}"/>
              </a:ext>
            </a:extLst>
          </p:cNvPr>
          <p:cNvSpPr txBox="1"/>
          <p:nvPr/>
        </p:nvSpPr>
        <p:spPr>
          <a:xfrm>
            <a:off x="407368" y="188640"/>
            <a:ext cx="4866358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表的创建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29BAD67-DBC0-402C-960C-D7B5E2ACFF76}"/>
              </a:ext>
            </a:extLst>
          </p:cNvPr>
          <p:cNvSpPr/>
          <p:nvPr/>
        </p:nvSpPr>
        <p:spPr>
          <a:xfrm>
            <a:off x="7104112" y="3573016"/>
            <a:ext cx="65527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Monaco"/>
              </a:rPr>
              <a:t>CREATE [EXTERNAL] TABLE [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Monaco"/>
              </a:rPr>
              <a:t>db_name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Monaco"/>
              </a:rPr>
              <a:t>.]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Monaco"/>
              </a:rPr>
              <a:t>table_name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Monaco"/>
              </a:rPr>
              <a:t> [(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Monaco"/>
              </a:rPr>
              <a:t>col_name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Monaco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Monaco"/>
              </a:rPr>
              <a:t>data_type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Monaco"/>
              </a:rPr>
              <a:t>)]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Monaco"/>
              </a:rPr>
              <a:t>  [PARTITIONED BY (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Monaco"/>
              </a:rPr>
              <a:t>col_name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Monaco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Monaco"/>
              </a:rPr>
              <a:t>data_type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Monaco"/>
              </a:rPr>
              <a:t>)]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Monaco"/>
              </a:rPr>
              <a:t>  [CLUSTERED BY (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Monaco"/>
              </a:rPr>
              <a:t>col_name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Monaco"/>
              </a:rPr>
              <a:t>,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Monaco"/>
              </a:rPr>
              <a:t>col_name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Monaco"/>
              </a:rPr>
              <a:t>, ...) INTO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Monaco"/>
              </a:rPr>
              <a:t>num_buckets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Monaco"/>
              </a:rPr>
              <a:t> BUCKETS]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Monaco"/>
              </a:rPr>
              <a:t>  [ROW FORMAT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Monaco"/>
              </a:rPr>
              <a:t>row_format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Monaco"/>
              </a:rPr>
              <a:t>] 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Monaco"/>
              </a:rPr>
              <a:t>  [STORED AS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Monaco"/>
              </a:rPr>
              <a:t>file_format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Monaco"/>
              </a:rPr>
              <a:t>]</a:t>
            </a:r>
          </a:p>
          <a:p>
            <a:r>
              <a:rPr lang="en-US" sz="1200" dirty="0">
                <a:latin typeface="Monaco"/>
              </a:rPr>
              <a:t>  [LOCATION </a:t>
            </a:r>
            <a:r>
              <a:rPr lang="en-US" sz="1200" dirty="0" err="1">
                <a:latin typeface="Monaco"/>
              </a:rPr>
              <a:t>hdfs_path</a:t>
            </a:r>
            <a:r>
              <a:rPr lang="en-US" sz="1200" dirty="0">
                <a:latin typeface="Monaco"/>
              </a:rPr>
              <a:t>]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0024AE7-75D7-41ED-BE7A-54496982B72C}"/>
              </a:ext>
            </a:extLst>
          </p:cNvPr>
          <p:cNvSpPr/>
          <p:nvPr/>
        </p:nvSpPr>
        <p:spPr>
          <a:xfrm>
            <a:off x="7104112" y="573499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latin typeface="Monaco"/>
              </a:rPr>
              <a:t>CREATE [EXTERNAL] TABLE  [</a:t>
            </a:r>
            <a:r>
              <a:rPr lang="en-US" sz="1200" dirty="0" err="1">
                <a:latin typeface="Monaco"/>
              </a:rPr>
              <a:t>db_name</a:t>
            </a:r>
            <a:r>
              <a:rPr lang="en-US" sz="1200" dirty="0">
                <a:latin typeface="Monaco"/>
              </a:rPr>
              <a:t>.]</a:t>
            </a:r>
            <a:r>
              <a:rPr lang="en-US" sz="1200" dirty="0" err="1">
                <a:latin typeface="Monaco"/>
              </a:rPr>
              <a:t>table_name</a:t>
            </a:r>
            <a:endParaRPr lang="en-US" sz="1200" dirty="0">
              <a:latin typeface="Monaco"/>
            </a:endParaRPr>
          </a:p>
          <a:p>
            <a:r>
              <a:rPr lang="en-US" sz="1200" dirty="0">
                <a:latin typeface="Monaco"/>
              </a:rPr>
              <a:t>  LIKE </a:t>
            </a:r>
            <a:r>
              <a:rPr lang="en-US" sz="1200" dirty="0" err="1">
                <a:latin typeface="Monaco"/>
              </a:rPr>
              <a:t>existing_table_or_view_name</a:t>
            </a:r>
            <a:endParaRPr lang="en-US" sz="1200" dirty="0">
              <a:latin typeface="Monaco"/>
            </a:endParaRPr>
          </a:p>
          <a:p>
            <a:r>
              <a:rPr lang="en-US" sz="1200" dirty="0">
                <a:latin typeface="Monaco"/>
              </a:rPr>
              <a:t>  [LOCATION </a:t>
            </a:r>
            <a:r>
              <a:rPr lang="en-US" sz="1200" dirty="0" err="1">
                <a:latin typeface="Monaco"/>
              </a:rPr>
              <a:t>hdfs_path</a:t>
            </a:r>
            <a:r>
              <a:rPr lang="en-US" sz="1200" dirty="0">
                <a:latin typeface="Monaco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274353989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FE88885-ACE6-42D0-82E6-A45382FE44E4}"/>
              </a:ext>
            </a:extLst>
          </p:cNvPr>
          <p:cNvSpPr txBox="1"/>
          <p:nvPr/>
        </p:nvSpPr>
        <p:spPr>
          <a:xfrm>
            <a:off x="417763" y="1173749"/>
            <a:ext cx="11089232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创建表实例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en-US" altLang="zh-CN" sz="2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2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创建一个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student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表，表中包含字段：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name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age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grade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sex</a:t>
            </a: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字段之间的分隔符为‘，’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15AA45C-F224-4663-832C-94B55DF12E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" t="2428" r="16426"/>
          <a:stretch/>
        </p:blipFill>
        <p:spPr>
          <a:xfrm>
            <a:off x="1281877" y="4733512"/>
            <a:ext cx="6280685" cy="1475464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FD6885A-58DA-43E3-9E75-15F5BB10B16B}"/>
              </a:ext>
            </a:extLst>
          </p:cNvPr>
          <p:cNvSpPr/>
          <p:nvPr/>
        </p:nvSpPr>
        <p:spPr>
          <a:xfrm>
            <a:off x="895435" y="2564904"/>
            <a:ext cx="87849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onaco"/>
              </a:rPr>
              <a:t>hive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&gt;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create table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student(name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string,age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204A87"/>
                </a:solidFill>
                <a:latin typeface="Monaco"/>
              </a:rPr>
              <a:t>int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,grade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204A87"/>
                </a:solidFill>
                <a:latin typeface="Monaco"/>
              </a:rPr>
              <a:t>int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,sex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string)</a:t>
            </a:r>
          </a:p>
          <a:p>
            <a:r>
              <a:rPr lang="en-US" dirty="0">
                <a:latin typeface="Monaco"/>
              </a:rPr>
              <a:t>      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&gt;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row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format delimited</a:t>
            </a:r>
          </a:p>
          <a:p>
            <a:r>
              <a:rPr lang="en-US" dirty="0">
                <a:latin typeface="Monaco"/>
              </a:rPr>
              <a:t>      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&gt;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fields terminated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by </a:t>
            </a:r>
            <a:r>
              <a:rPr lang="en-US" dirty="0">
                <a:solidFill>
                  <a:srgbClr val="4E9A06"/>
                </a:solidFill>
                <a:latin typeface="Monaco"/>
              </a:rPr>
              <a:t>','</a:t>
            </a:r>
          </a:p>
          <a:p>
            <a:r>
              <a:rPr lang="en-US" dirty="0">
                <a:latin typeface="Monaco"/>
              </a:rPr>
              <a:t>      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&gt;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;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54FBAD0-8A27-409B-8CB1-6DAA075C75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781" y="2677055"/>
            <a:ext cx="3078747" cy="2408129"/>
          </a:xfrm>
          <a:prstGeom prst="rect">
            <a:avLst/>
          </a:prstGeom>
        </p:spPr>
      </p:pic>
      <p:sp>
        <p:nvSpPr>
          <p:cNvPr id="7" name="文本占位符 1">
            <a:extLst>
              <a:ext uri="{FF2B5EF4-FFF2-40B4-BE49-F238E27FC236}">
                <a16:creationId xmlns:a16="http://schemas.microsoft.com/office/drawing/2014/main" id="{2FE1EB6C-71FF-4259-BB6F-C7D61B7A5252}"/>
              </a:ext>
            </a:extLst>
          </p:cNvPr>
          <p:cNvSpPr txBox="1"/>
          <p:nvPr/>
        </p:nvSpPr>
        <p:spPr>
          <a:xfrm>
            <a:off x="407368" y="188640"/>
            <a:ext cx="4866358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表的创建</a:t>
            </a:r>
          </a:p>
        </p:txBody>
      </p:sp>
    </p:spTree>
    <p:extLst>
      <p:ext uri="{BB962C8B-B14F-4D97-AF65-F5344CB8AC3E}">
        <p14:creationId xmlns:p14="http://schemas.microsoft.com/office/powerpoint/2010/main" val="195071689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FE88885-ACE6-42D0-82E6-A45382FE44E4}"/>
              </a:ext>
            </a:extLst>
          </p:cNvPr>
          <p:cNvSpPr txBox="1"/>
          <p:nvPr/>
        </p:nvSpPr>
        <p:spPr>
          <a:xfrm>
            <a:off x="479376" y="836712"/>
            <a:ext cx="11367174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使用语句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desc formatted student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可查看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student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表的信息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可看到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student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表的创建时间、存储位置、表的大小、表中文件数量等信息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0524322-1097-4F0C-8B57-791422D2A8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432" y="1826820"/>
            <a:ext cx="3384376" cy="3118709"/>
          </a:xfrm>
          <a:prstGeom prst="rect">
            <a:avLst/>
          </a:prstGeom>
        </p:spPr>
      </p:pic>
      <p:sp>
        <p:nvSpPr>
          <p:cNvPr id="5" name="文本占位符 1">
            <a:extLst>
              <a:ext uri="{FF2B5EF4-FFF2-40B4-BE49-F238E27FC236}">
                <a16:creationId xmlns:a16="http://schemas.microsoft.com/office/drawing/2014/main" id="{11763080-991A-444D-B6BB-2E5696C1E757}"/>
              </a:ext>
            </a:extLst>
          </p:cNvPr>
          <p:cNvSpPr txBox="1"/>
          <p:nvPr/>
        </p:nvSpPr>
        <p:spPr>
          <a:xfrm>
            <a:off x="407368" y="188640"/>
            <a:ext cx="4866358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表的创建</a:t>
            </a:r>
          </a:p>
        </p:txBody>
      </p:sp>
    </p:spTree>
    <p:extLst>
      <p:ext uri="{BB962C8B-B14F-4D97-AF65-F5344CB8AC3E}">
        <p14:creationId xmlns:p14="http://schemas.microsoft.com/office/powerpoint/2010/main" val="90013098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FE88885-ACE6-42D0-82E6-A45382FE44E4}"/>
              </a:ext>
            </a:extLst>
          </p:cNvPr>
          <p:cNvSpPr txBox="1"/>
          <p:nvPr/>
        </p:nvSpPr>
        <p:spPr>
          <a:xfrm>
            <a:off x="551384" y="1268760"/>
            <a:ext cx="85689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17ED1EF-30A2-4E8B-98DE-6454ECA677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105" y="4566092"/>
            <a:ext cx="4771498" cy="102314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DBCFE66-5867-414A-A7B5-475CB886B8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679" y="2682175"/>
            <a:ext cx="4221846" cy="149364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1AEB1BD-E193-4F14-8BE6-211E06D4D6E9}"/>
              </a:ext>
            </a:extLst>
          </p:cNvPr>
          <p:cNvSpPr txBox="1"/>
          <p:nvPr/>
        </p:nvSpPr>
        <p:spPr>
          <a:xfrm>
            <a:off x="521198" y="980728"/>
            <a:ext cx="9505056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en-US" altLang="zh-CN" sz="2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2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创建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order_array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表，表中的字段包含数组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food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以及整型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price</a:t>
            </a: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字段之间的分隔符为‘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\t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’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array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数组之间的分隔符为‘，’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6E435A5-80F9-4C85-94C4-FBECE4040206}"/>
              </a:ext>
            </a:extLst>
          </p:cNvPr>
          <p:cNvSpPr/>
          <p:nvPr/>
        </p:nvSpPr>
        <p:spPr>
          <a:xfrm>
            <a:off x="1111586" y="208201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onaco"/>
              </a:rPr>
              <a:t>hive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&gt;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create table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order_array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(food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array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&lt;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string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&gt;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,price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int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)</a:t>
            </a:r>
          </a:p>
          <a:p>
            <a:r>
              <a:rPr lang="en-US" dirty="0">
                <a:latin typeface="Monaco"/>
              </a:rPr>
              <a:t>      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&gt;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row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format delimited</a:t>
            </a:r>
          </a:p>
          <a:p>
            <a:r>
              <a:rPr lang="en-US" dirty="0">
                <a:latin typeface="Monaco"/>
              </a:rPr>
              <a:t>      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&gt;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fields terminated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by </a:t>
            </a:r>
            <a:r>
              <a:rPr lang="en-US" dirty="0">
                <a:solidFill>
                  <a:srgbClr val="4E9A06"/>
                </a:solidFill>
                <a:latin typeface="Monaco"/>
              </a:rPr>
              <a:t>'\t'</a:t>
            </a:r>
          </a:p>
          <a:p>
            <a:r>
              <a:rPr lang="en-US" dirty="0">
                <a:latin typeface="Monaco"/>
              </a:rPr>
              <a:t>      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&gt;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collection items terminated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by </a:t>
            </a:r>
            <a:r>
              <a:rPr lang="en-US" dirty="0">
                <a:solidFill>
                  <a:srgbClr val="4E9A06"/>
                </a:solidFill>
                <a:latin typeface="Monaco"/>
              </a:rPr>
              <a:t>','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;</a:t>
            </a:r>
          </a:p>
        </p:txBody>
      </p:sp>
      <p:sp>
        <p:nvSpPr>
          <p:cNvPr id="9" name="文本占位符 1">
            <a:extLst>
              <a:ext uri="{FF2B5EF4-FFF2-40B4-BE49-F238E27FC236}">
                <a16:creationId xmlns:a16="http://schemas.microsoft.com/office/drawing/2014/main" id="{1CB9FF73-CB04-447E-B731-6CB6D449BE22}"/>
              </a:ext>
            </a:extLst>
          </p:cNvPr>
          <p:cNvSpPr txBox="1"/>
          <p:nvPr/>
        </p:nvSpPr>
        <p:spPr>
          <a:xfrm>
            <a:off x="407368" y="188640"/>
            <a:ext cx="4866358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表的创建</a:t>
            </a:r>
          </a:p>
        </p:txBody>
      </p:sp>
    </p:spTree>
    <p:extLst>
      <p:ext uri="{BB962C8B-B14F-4D97-AF65-F5344CB8AC3E}">
        <p14:creationId xmlns:p14="http://schemas.microsoft.com/office/powerpoint/2010/main" val="2469881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E9FA7E0C-2D2D-446A-B8BE-ED972D9FAA51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Hive</a:t>
            </a: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简介</a:t>
            </a:r>
            <a:endParaRPr kumimoji="1" lang="en-US" altLang="zh-CN" b="1" dirty="0">
              <a:solidFill>
                <a:srgbClr val="2965AB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3CA4011-4303-4AD9-A9CF-8000B9AB9FE3}"/>
              </a:ext>
            </a:extLst>
          </p:cNvPr>
          <p:cNvSpPr txBox="1"/>
          <p:nvPr/>
        </p:nvSpPr>
        <p:spPr>
          <a:xfrm>
            <a:off x="354197" y="1196752"/>
            <a:ext cx="1231336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Hive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和数据库的区别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数据更新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Hive0.8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版本后，支持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insert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语句插入数据，但不支持数据的修改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数据库的数据通常需要修改，因此支持添加数据和修改数据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数据索引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Hive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不能建立数据索引，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Hive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访问数据中满足条件的特定值时，需要扫描整个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buClr>
                <a:srgbClr val="0070C0"/>
              </a:buClr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数据，所以访问延迟较高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数据库会对数据中的某些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key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建立索引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Wingdings" panose="05000000000000000000" pitchFamily="2" charset="2"/>
              <a:buChar char="Ø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967577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FE88885-ACE6-42D0-82E6-A45382FE44E4}"/>
              </a:ext>
            </a:extLst>
          </p:cNvPr>
          <p:cNvSpPr txBox="1"/>
          <p:nvPr/>
        </p:nvSpPr>
        <p:spPr>
          <a:xfrm>
            <a:off x="407368" y="980728"/>
            <a:ext cx="11640616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en-US" altLang="zh-CN" sz="2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sz="2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创建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info_map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表，表中的字段包含字符串类型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name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以及键值对类型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information</a:t>
            </a: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字段之间的分隔符为‘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\t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’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各个键值对之间的分隔符为‘，’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键值对中，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key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与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value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的分隔符为‘：’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AD7D532-D6FB-40E9-BD26-26C196E122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576" y="2465977"/>
            <a:ext cx="4922947" cy="208044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E5C4631-53C9-4B35-93FD-D3C20BA0469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753" b="27454"/>
          <a:stretch/>
        </p:blipFill>
        <p:spPr>
          <a:xfrm>
            <a:off x="6599576" y="4653136"/>
            <a:ext cx="5553123" cy="835817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82DA422-514D-4332-ACDF-D166055FE106}"/>
              </a:ext>
            </a:extLst>
          </p:cNvPr>
          <p:cNvSpPr/>
          <p:nvPr/>
        </p:nvSpPr>
        <p:spPr>
          <a:xfrm>
            <a:off x="934642" y="2002460"/>
            <a:ext cx="890577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onaco"/>
              </a:rPr>
              <a:t>hive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&gt;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create table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info_map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(name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string,information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map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&lt;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string,string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&gt;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)</a:t>
            </a:r>
          </a:p>
          <a:p>
            <a:r>
              <a:rPr lang="en-US" dirty="0">
                <a:latin typeface="Monaco"/>
              </a:rPr>
              <a:t>      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&gt;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row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format delimited</a:t>
            </a:r>
          </a:p>
          <a:p>
            <a:r>
              <a:rPr lang="en-US" dirty="0">
                <a:latin typeface="Monaco"/>
              </a:rPr>
              <a:t>      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&gt;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fields terminated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by </a:t>
            </a:r>
            <a:r>
              <a:rPr lang="en-US" dirty="0">
                <a:solidFill>
                  <a:srgbClr val="4E9A06"/>
                </a:solidFill>
                <a:latin typeface="Monaco"/>
              </a:rPr>
              <a:t>'\t'</a:t>
            </a:r>
          </a:p>
          <a:p>
            <a:r>
              <a:rPr lang="en-US" dirty="0">
                <a:latin typeface="Monaco"/>
              </a:rPr>
              <a:t>      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&gt;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collection items terminated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by </a:t>
            </a:r>
            <a:r>
              <a:rPr lang="en-US" dirty="0">
                <a:solidFill>
                  <a:srgbClr val="4E9A06"/>
                </a:solidFill>
                <a:latin typeface="Monaco"/>
              </a:rPr>
              <a:t>','</a:t>
            </a:r>
          </a:p>
          <a:p>
            <a:r>
              <a:rPr lang="en-US" dirty="0">
                <a:latin typeface="Monaco"/>
              </a:rPr>
              <a:t>      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&gt;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map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keys terminated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by </a:t>
            </a:r>
            <a:r>
              <a:rPr lang="en-US" dirty="0">
                <a:solidFill>
                  <a:srgbClr val="4E9A06"/>
                </a:solidFill>
                <a:latin typeface="Monaco"/>
              </a:rPr>
              <a:t>':'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;</a:t>
            </a: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397BDB3C-DC65-4CB2-84FD-D43E45536074}"/>
              </a:ext>
            </a:extLst>
          </p:cNvPr>
          <p:cNvSpPr txBox="1"/>
          <p:nvPr/>
        </p:nvSpPr>
        <p:spPr>
          <a:xfrm>
            <a:off x="407368" y="188640"/>
            <a:ext cx="4866358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表的创建</a:t>
            </a:r>
          </a:p>
        </p:txBody>
      </p:sp>
    </p:spTree>
    <p:extLst>
      <p:ext uri="{BB962C8B-B14F-4D97-AF65-F5344CB8AC3E}">
        <p14:creationId xmlns:p14="http://schemas.microsoft.com/office/powerpoint/2010/main" val="280110911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FE88885-ACE6-42D0-82E6-A45382FE44E4}"/>
              </a:ext>
            </a:extLst>
          </p:cNvPr>
          <p:cNvSpPr txBox="1"/>
          <p:nvPr/>
        </p:nvSpPr>
        <p:spPr>
          <a:xfrm>
            <a:off x="407368" y="980728"/>
            <a:ext cx="11640616" cy="10064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en-US" altLang="zh-CN" sz="2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sz="2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创建外部表，表中包含字段：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name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age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grade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sex</a:t>
            </a: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en-US" altLang="zh-CN" sz="2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CN" altLang="en-US" sz="2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创建分区表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按照某字段对表进行分区时，该字段可以是表中的字段，也可以不在表中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397BDB3C-DC65-4CB2-84FD-D43E45536074}"/>
              </a:ext>
            </a:extLst>
          </p:cNvPr>
          <p:cNvSpPr txBox="1"/>
          <p:nvPr/>
        </p:nvSpPr>
        <p:spPr>
          <a:xfrm>
            <a:off x="407368" y="188640"/>
            <a:ext cx="4866358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表的创建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37C7C7A-5A29-4CE1-AE77-CD840872EF6E}"/>
              </a:ext>
            </a:extLst>
          </p:cNvPr>
          <p:cNvSpPr/>
          <p:nvPr/>
        </p:nvSpPr>
        <p:spPr>
          <a:xfrm>
            <a:off x="983432" y="1973033"/>
            <a:ext cx="118093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onaco"/>
              </a:rPr>
              <a:t>hive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&gt;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create external table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stu_external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(name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string,age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204A87"/>
                </a:solidFill>
                <a:latin typeface="Monaco"/>
              </a:rPr>
              <a:t>int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,grade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204A87"/>
                </a:solidFill>
                <a:latin typeface="Monaco"/>
              </a:rPr>
              <a:t>int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,sex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string)</a:t>
            </a:r>
          </a:p>
          <a:p>
            <a:r>
              <a:rPr lang="en-US" dirty="0">
                <a:latin typeface="Monaco"/>
              </a:rPr>
              <a:t>   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&gt;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row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format delimited</a:t>
            </a:r>
          </a:p>
          <a:p>
            <a:r>
              <a:rPr lang="en-US" dirty="0">
                <a:latin typeface="Monaco"/>
              </a:rPr>
              <a:t>   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&gt;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fields terminated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by </a:t>
            </a:r>
            <a:r>
              <a:rPr lang="en-US" dirty="0">
                <a:solidFill>
                  <a:srgbClr val="4E9A06"/>
                </a:solidFill>
                <a:latin typeface="Monaco"/>
              </a:rPr>
              <a:t>‘,'</a:t>
            </a:r>
          </a:p>
          <a:p>
            <a:r>
              <a:rPr lang="en-US" dirty="0">
                <a:latin typeface="Monaco"/>
              </a:rPr>
              <a:t>   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&gt;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location </a:t>
            </a:r>
            <a:r>
              <a:rPr lang="en-US" dirty="0">
                <a:solidFill>
                  <a:srgbClr val="4E9A06"/>
                </a:solidFill>
                <a:latin typeface="Monaco"/>
              </a:rPr>
              <a:t>'/external'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F6BCF2-B3E4-426A-8018-A86BA4C13E70}"/>
              </a:ext>
            </a:extLst>
          </p:cNvPr>
          <p:cNvSpPr/>
          <p:nvPr/>
        </p:nvSpPr>
        <p:spPr>
          <a:xfrm>
            <a:off x="983432" y="4213088"/>
            <a:ext cx="109205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onaco"/>
              </a:rPr>
              <a:t>hive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&gt;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create table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stu_partition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(name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string,age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204A87"/>
                </a:solidFill>
                <a:latin typeface="Monaco"/>
              </a:rPr>
              <a:t>int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,grade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204A87"/>
                </a:solidFill>
                <a:latin typeface="Monaco"/>
              </a:rPr>
              <a:t>int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,sex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string)</a:t>
            </a:r>
          </a:p>
          <a:p>
            <a:r>
              <a:rPr lang="en-US" dirty="0">
                <a:latin typeface="Monaco"/>
              </a:rPr>
              <a:t>   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&gt;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partitioned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by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class int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)</a:t>
            </a:r>
          </a:p>
          <a:p>
            <a:r>
              <a:rPr lang="en-US" dirty="0">
                <a:latin typeface="Monaco"/>
              </a:rPr>
              <a:t>   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&gt;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row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format delimited</a:t>
            </a:r>
          </a:p>
          <a:p>
            <a:r>
              <a:rPr lang="en-US" dirty="0">
                <a:latin typeface="Monaco"/>
              </a:rPr>
              <a:t>   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&gt;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fields terminated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by </a:t>
            </a:r>
            <a:r>
              <a:rPr lang="en-US" dirty="0">
                <a:solidFill>
                  <a:srgbClr val="4E9A06"/>
                </a:solidFill>
                <a:latin typeface="Monaco"/>
              </a:rPr>
              <a:t>','</a:t>
            </a:r>
          </a:p>
        </p:txBody>
      </p:sp>
    </p:spTree>
    <p:extLst>
      <p:ext uri="{BB962C8B-B14F-4D97-AF65-F5344CB8AC3E}">
        <p14:creationId xmlns:p14="http://schemas.microsoft.com/office/powerpoint/2010/main" val="119335806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FE88885-ACE6-42D0-82E6-A45382FE44E4}"/>
              </a:ext>
            </a:extLst>
          </p:cNvPr>
          <p:cNvSpPr txBox="1"/>
          <p:nvPr/>
        </p:nvSpPr>
        <p:spPr>
          <a:xfrm>
            <a:off x="405709" y="736578"/>
            <a:ext cx="11640616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en-US" altLang="zh-CN" sz="2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lang="zh-CN" altLang="en-US" sz="2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创建分桶表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根据字段年龄创建分桶表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查看分桶表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stu_bucket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的信息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397BDB3C-DC65-4CB2-84FD-D43E45536074}"/>
              </a:ext>
            </a:extLst>
          </p:cNvPr>
          <p:cNvSpPr txBox="1"/>
          <p:nvPr/>
        </p:nvSpPr>
        <p:spPr>
          <a:xfrm>
            <a:off x="407368" y="188640"/>
            <a:ext cx="4866358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表的创建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DF831C8-9477-46B9-9E38-DFFA0ECECA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088" y="3068960"/>
            <a:ext cx="3748832" cy="354446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27DC26E-71E9-42EE-8CEA-3050A20CD2BB}"/>
              </a:ext>
            </a:extLst>
          </p:cNvPr>
          <p:cNvSpPr/>
          <p:nvPr/>
        </p:nvSpPr>
        <p:spPr>
          <a:xfrm>
            <a:off x="1271464" y="2420888"/>
            <a:ext cx="928903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onaco"/>
              </a:rPr>
              <a:t>hive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&gt;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create table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stu_bucket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(name 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string,age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204A87"/>
                </a:solidFill>
                <a:latin typeface="Monaco"/>
              </a:rPr>
              <a:t>int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,grade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dirty="0" err="1">
                <a:solidFill>
                  <a:srgbClr val="204A87"/>
                </a:solidFill>
                <a:latin typeface="Monaco"/>
              </a:rPr>
              <a:t>int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,sex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 string)</a:t>
            </a:r>
          </a:p>
          <a:p>
            <a:r>
              <a:rPr lang="en-US" dirty="0">
                <a:latin typeface="Monaco"/>
              </a:rPr>
              <a:t>      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&gt;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clustered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by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(age)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into </a:t>
            </a:r>
            <a:r>
              <a:rPr lang="en-US" dirty="0">
                <a:solidFill>
                  <a:srgbClr val="0000CF"/>
                </a:solidFill>
                <a:latin typeface="Monaco"/>
              </a:rPr>
              <a:t>3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buckets</a:t>
            </a:r>
          </a:p>
          <a:p>
            <a:r>
              <a:rPr lang="en-US" dirty="0">
                <a:latin typeface="Monaco"/>
              </a:rPr>
              <a:t>      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&gt;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row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format delimited</a:t>
            </a:r>
          </a:p>
          <a:p>
            <a:r>
              <a:rPr lang="en-US" dirty="0">
                <a:latin typeface="Monaco"/>
              </a:rPr>
              <a:t>      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&gt;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fields terminated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by </a:t>
            </a:r>
            <a:r>
              <a:rPr lang="en-US" dirty="0">
                <a:solidFill>
                  <a:srgbClr val="4E9A06"/>
                </a:solidFill>
                <a:latin typeface="Monaco"/>
              </a:rPr>
              <a:t>','</a:t>
            </a:r>
          </a:p>
          <a:p>
            <a:r>
              <a:rPr lang="en-US" dirty="0">
                <a:latin typeface="Monac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8299710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FE88885-ACE6-42D0-82E6-A45382FE44E4}"/>
              </a:ext>
            </a:extLst>
          </p:cNvPr>
          <p:cNvSpPr txBox="1"/>
          <p:nvPr/>
        </p:nvSpPr>
        <p:spPr>
          <a:xfrm>
            <a:off x="407368" y="1124744"/>
            <a:ext cx="1164061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en-US" altLang="zh-CN" sz="2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7</a:t>
            </a:r>
            <a:r>
              <a:rPr lang="zh-CN" altLang="en-US" sz="2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like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关键字建立空表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创建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student01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表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查看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student01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表信息，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student01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表中的字段与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student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表中的字段相同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397BDB3C-DC65-4CB2-84FD-D43E45536074}"/>
              </a:ext>
            </a:extLst>
          </p:cNvPr>
          <p:cNvSpPr txBox="1"/>
          <p:nvPr/>
        </p:nvSpPr>
        <p:spPr>
          <a:xfrm>
            <a:off x="407368" y="188640"/>
            <a:ext cx="4866358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表的创建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F6F4B7E-FBAD-485B-98F3-5EE6B7A8DDDB}"/>
              </a:ext>
            </a:extLst>
          </p:cNvPr>
          <p:cNvSpPr/>
          <p:nvPr/>
        </p:nvSpPr>
        <p:spPr>
          <a:xfrm>
            <a:off x="1271464" y="2492896"/>
            <a:ext cx="4069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onaco"/>
              </a:rPr>
              <a:t>hive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&gt;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create table 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student01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like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student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8D31411-DBEE-4921-965B-7570A8E473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480" y="3501008"/>
            <a:ext cx="3246001" cy="299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85899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FAD8DAD5-9772-41FC-99E3-B8CB7E61DC70}"/>
              </a:ext>
            </a:extLst>
          </p:cNvPr>
          <p:cNvSpPr txBox="1"/>
          <p:nvPr/>
        </p:nvSpPr>
        <p:spPr>
          <a:xfrm>
            <a:off x="439987" y="1260330"/>
            <a:ext cx="100811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数据加载主要内容：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向普通表中加载数据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向分区表中加载数据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向分桶表中加载数据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138EB049-1F00-4EDF-B2A0-2A9A25525A3D}"/>
              </a:ext>
            </a:extLst>
          </p:cNvPr>
          <p:cNvSpPr txBox="1"/>
          <p:nvPr/>
        </p:nvSpPr>
        <p:spPr>
          <a:xfrm>
            <a:off x="407368" y="188640"/>
            <a:ext cx="4866358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数据加载</a:t>
            </a:r>
          </a:p>
        </p:txBody>
      </p:sp>
    </p:spTree>
    <p:extLst>
      <p:ext uri="{BB962C8B-B14F-4D97-AF65-F5344CB8AC3E}">
        <p14:creationId xmlns:p14="http://schemas.microsoft.com/office/powerpoint/2010/main" val="110047896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FAD8DAD5-9772-41FC-99E3-B8CB7E61DC70}"/>
              </a:ext>
            </a:extLst>
          </p:cNvPr>
          <p:cNvSpPr txBox="1"/>
          <p:nvPr/>
        </p:nvSpPr>
        <p:spPr>
          <a:xfrm>
            <a:off x="439987" y="1260330"/>
            <a:ext cx="100811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2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向普通表中加载数据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基本语句：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load data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local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inpath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路径 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into table 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表名称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local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是本地路径，表示将本地的数据存储到表中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也可直接将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HDFS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中的数据加载到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student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表中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138EB049-1F00-4EDF-B2A0-2A9A25525A3D}"/>
              </a:ext>
            </a:extLst>
          </p:cNvPr>
          <p:cNvSpPr txBox="1"/>
          <p:nvPr/>
        </p:nvSpPr>
        <p:spPr>
          <a:xfrm>
            <a:off x="407368" y="188640"/>
            <a:ext cx="4866358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数据加载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8556A04-B87C-447E-89C5-2A9D4F8FD7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472" y="3439870"/>
            <a:ext cx="6232144" cy="62508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60B6239-2699-40EB-B139-A5D3FD477FE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1"/>
          <a:stretch/>
        </p:blipFill>
        <p:spPr>
          <a:xfrm>
            <a:off x="1343472" y="5215918"/>
            <a:ext cx="6942530" cy="76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86616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FE88885-ACE6-42D0-82E6-A45382FE44E4}"/>
              </a:ext>
            </a:extLst>
          </p:cNvPr>
          <p:cNvSpPr txBox="1"/>
          <p:nvPr/>
        </p:nvSpPr>
        <p:spPr>
          <a:xfrm>
            <a:off x="536449" y="1340768"/>
            <a:ext cx="1165520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HDFS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/user/hive/warehouse/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test.db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/student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目录下，查看上传的数据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向表中加载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HDFS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中的数据，只是将数据文件移动到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/warehouse/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的目录下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A6FBBE6-D1CE-4DF3-94C6-21034379F8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4828288"/>
            <a:ext cx="5616624" cy="188665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204901F-D59C-4D1E-AF34-64D275B749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49" y="1880607"/>
            <a:ext cx="8424936" cy="2139748"/>
          </a:xfrm>
          <a:prstGeom prst="rect">
            <a:avLst/>
          </a:prstGeom>
        </p:spPr>
      </p:pic>
      <p:sp>
        <p:nvSpPr>
          <p:cNvPr id="6" name="文本占位符 1">
            <a:extLst>
              <a:ext uri="{FF2B5EF4-FFF2-40B4-BE49-F238E27FC236}">
                <a16:creationId xmlns:a16="http://schemas.microsoft.com/office/drawing/2014/main" id="{8DBB6873-A9AA-417E-872D-36883C1ADEFE}"/>
              </a:ext>
            </a:extLst>
          </p:cNvPr>
          <p:cNvSpPr txBox="1"/>
          <p:nvPr/>
        </p:nvSpPr>
        <p:spPr>
          <a:xfrm>
            <a:off x="407368" y="188640"/>
            <a:ext cx="4866358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数据加载</a:t>
            </a:r>
          </a:p>
        </p:txBody>
      </p:sp>
    </p:spTree>
    <p:extLst>
      <p:ext uri="{BB962C8B-B14F-4D97-AF65-F5344CB8AC3E}">
        <p14:creationId xmlns:p14="http://schemas.microsoft.com/office/powerpoint/2010/main" val="296692565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FE88885-ACE6-42D0-82E6-A45382FE44E4}"/>
              </a:ext>
            </a:extLst>
          </p:cNvPr>
          <p:cNvSpPr txBox="1"/>
          <p:nvPr/>
        </p:nvSpPr>
        <p:spPr>
          <a:xfrm>
            <a:off x="479376" y="908720"/>
            <a:ext cx="11640616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en-US" altLang="zh-CN" sz="2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2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向外部表中加载数据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将数据加载到普通表中时，会改变数据的路径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使用外部表，从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HDFS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中加载数据时，只建立表和数据文件的连接，而不会将数据文件移动到外部表的目录下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与普通表数据加载的语句相同，输入以下语句：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40BAE5CD-9EF8-4270-8379-916BF251B257}"/>
              </a:ext>
            </a:extLst>
          </p:cNvPr>
          <p:cNvSpPr txBox="1"/>
          <p:nvPr/>
        </p:nvSpPr>
        <p:spPr>
          <a:xfrm>
            <a:off x="407368" y="188640"/>
            <a:ext cx="4866358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数据加载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16DA63E-D5A9-4B33-B1E5-94A6ED2198A5}"/>
              </a:ext>
            </a:extLst>
          </p:cNvPr>
          <p:cNvSpPr/>
          <p:nvPr/>
        </p:nvSpPr>
        <p:spPr>
          <a:xfrm>
            <a:off x="1271464" y="4509120"/>
            <a:ext cx="64148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hive</a:t>
            </a:r>
            <a:r>
              <a:rPr lang="en-US" sz="2000" dirty="0">
                <a:solidFill>
                  <a:srgbClr val="CE5C00"/>
                </a:solidFill>
                <a:latin typeface="Monaco"/>
              </a:rPr>
              <a:t>&gt;</a:t>
            </a:r>
            <a:r>
              <a:rPr lang="en-US" sz="2000" dirty="0">
                <a:solidFill>
                  <a:srgbClr val="204A87"/>
                </a:solidFill>
                <a:latin typeface="Monaco"/>
              </a:rPr>
              <a:t>load data 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inpath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>
                <a:solidFill>
                  <a:srgbClr val="4E9A06"/>
                </a:solidFill>
                <a:latin typeface="Monaco"/>
              </a:rPr>
              <a:t>'/student.txt' </a:t>
            </a:r>
            <a:r>
              <a:rPr lang="en-US" sz="2000" dirty="0">
                <a:solidFill>
                  <a:srgbClr val="204A87"/>
                </a:solidFill>
                <a:latin typeface="Monaco"/>
              </a:rPr>
              <a:t>into table 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stu_external</a:t>
            </a:r>
            <a:endParaRPr lang="en-US" sz="2000" dirty="0">
              <a:solidFill>
                <a:srgbClr val="000000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92692458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FE88885-ACE6-42D0-82E6-A45382FE44E4}"/>
              </a:ext>
            </a:extLst>
          </p:cNvPr>
          <p:cNvSpPr txBox="1"/>
          <p:nvPr/>
        </p:nvSpPr>
        <p:spPr>
          <a:xfrm>
            <a:off x="479376" y="908720"/>
            <a:ext cx="11640616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en-US" altLang="zh-CN" sz="2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sz="2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向分区表中加载数据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将数据加载到分区表时，需要指定分区目录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在表的目录下增加了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/class=1/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的分区目录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40BAE5CD-9EF8-4270-8379-916BF251B257}"/>
              </a:ext>
            </a:extLst>
          </p:cNvPr>
          <p:cNvSpPr txBox="1"/>
          <p:nvPr/>
        </p:nvSpPr>
        <p:spPr>
          <a:xfrm>
            <a:off x="407368" y="188640"/>
            <a:ext cx="4866358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数据加载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37B95FB-9CFD-4E1A-9DE5-9B10096747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472" y="2749359"/>
            <a:ext cx="7200800" cy="57948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F7FE6C8-E414-440D-9EB3-7B65B29302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12" y="4457532"/>
            <a:ext cx="8280920" cy="213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03286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FE88885-ACE6-42D0-82E6-A45382FE44E4}"/>
              </a:ext>
            </a:extLst>
          </p:cNvPr>
          <p:cNvSpPr txBox="1"/>
          <p:nvPr/>
        </p:nvSpPr>
        <p:spPr>
          <a:xfrm>
            <a:off x="479376" y="908720"/>
            <a:ext cx="11640616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en-US" altLang="zh-CN" sz="2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sz="2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向分桶表中加载数据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分桶表不允许使用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load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语句加载数据，因为分桶表的输出文件是通过分桶个数确定的，而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load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不能按照分桶规则进行文件的分配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先建立普通表，再使用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insert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语句向分桶表中加载数据，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40BAE5CD-9EF8-4270-8379-916BF251B257}"/>
              </a:ext>
            </a:extLst>
          </p:cNvPr>
          <p:cNvSpPr txBox="1"/>
          <p:nvPr/>
        </p:nvSpPr>
        <p:spPr>
          <a:xfrm>
            <a:off x="407368" y="188640"/>
            <a:ext cx="4866358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数据加载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50A9152-CAD8-4481-8836-E51772C771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32"/>
          <a:stretch/>
        </p:blipFill>
        <p:spPr>
          <a:xfrm>
            <a:off x="1121799" y="2996952"/>
            <a:ext cx="10998193" cy="529569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907077D0-EB93-4B22-975E-E73AA731BAA3}"/>
              </a:ext>
            </a:extLst>
          </p:cNvPr>
          <p:cNvSpPr/>
          <p:nvPr/>
        </p:nvSpPr>
        <p:spPr>
          <a:xfrm>
            <a:off x="1343472" y="4509120"/>
            <a:ext cx="70048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Monaco"/>
              </a:rPr>
              <a:t>hive</a:t>
            </a:r>
            <a:r>
              <a:rPr lang="en-US" sz="2400" dirty="0">
                <a:solidFill>
                  <a:srgbClr val="CE5C00"/>
                </a:solidFill>
                <a:latin typeface="Monaco"/>
              </a:rPr>
              <a:t>&gt;</a:t>
            </a:r>
            <a:r>
              <a:rPr lang="en-US" sz="2400" dirty="0">
                <a:solidFill>
                  <a:srgbClr val="204A87"/>
                </a:solidFill>
                <a:latin typeface="Monaco"/>
              </a:rPr>
              <a:t>insert into table </a:t>
            </a:r>
            <a:r>
              <a:rPr lang="en-US" sz="2400" dirty="0" err="1">
                <a:solidFill>
                  <a:srgbClr val="000000"/>
                </a:solidFill>
                <a:latin typeface="Monaco"/>
              </a:rPr>
              <a:t>stu_bucket</a:t>
            </a:r>
            <a:r>
              <a:rPr lang="en-US" sz="24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400" dirty="0">
                <a:solidFill>
                  <a:srgbClr val="204A87"/>
                </a:solidFill>
                <a:latin typeface="Monaco"/>
              </a:rPr>
              <a:t>select </a:t>
            </a:r>
            <a:r>
              <a:rPr lang="en-US" sz="2400" dirty="0">
                <a:solidFill>
                  <a:srgbClr val="CE5C00"/>
                </a:solidFill>
                <a:latin typeface="Monaco"/>
              </a:rPr>
              <a:t>* </a:t>
            </a:r>
            <a:r>
              <a:rPr lang="en-US" sz="2400" dirty="0">
                <a:solidFill>
                  <a:srgbClr val="204A87"/>
                </a:solidFill>
                <a:latin typeface="Monaco"/>
              </a:rPr>
              <a:t>from </a:t>
            </a:r>
            <a:r>
              <a:rPr lang="en-US" sz="2400" dirty="0">
                <a:solidFill>
                  <a:srgbClr val="000000"/>
                </a:solidFill>
                <a:latin typeface="Monaco"/>
              </a:rPr>
              <a:t>student</a:t>
            </a:r>
          </a:p>
        </p:txBody>
      </p:sp>
    </p:spTree>
    <p:extLst>
      <p:ext uri="{BB962C8B-B14F-4D97-AF65-F5344CB8AC3E}">
        <p14:creationId xmlns:p14="http://schemas.microsoft.com/office/powerpoint/2010/main" val="1413009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E9FA7E0C-2D2D-446A-B8BE-ED972D9FAA51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Hive</a:t>
            </a: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简介</a:t>
            </a:r>
            <a:endParaRPr kumimoji="1" lang="en-US" altLang="zh-CN" b="1" dirty="0">
              <a:solidFill>
                <a:srgbClr val="2965AB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3CA4011-4303-4AD9-A9CF-8000B9AB9FE3}"/>
              </a:ext>
            </a:extLst>
          </p:cNvPr>
          <p:cNvSpPr txBox="1"/>
          <p:nvPr/>
        </p:nvSpPr>
        <p:spPr>
          <a:xfrm>
            <a:off x="335360" y="1124744"/>
            <a:ext cx="12313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Hive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和数据库的区别汇总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6C0A6F6-A8CE-4976-92A0-0EF2D0655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658382"/>
              </p:ext>
            </p:extLst>
          </p:nvPr>
        </p:nvGraphicFramePr>
        <p:xfrm>
          <a:off x="1209570" y="1988840"/>
          <a:ext cx="9772860" cy="4032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7620">
                  <a:extLst>
                    <a:ext uri="{9D8B030D-6E8A-4147-A177-3AD203B41FA5}">
                      <a16:colId xmlns:a16="http://schemas.microsoft.com/office/drawing/2014/main" val="3660388104"/>
                    </a:ext>
                  </a:extLst>
                </a:gridCol>
                <a:gridCol w="3257620">
                  <a:extLst>
                    <a:ext uri="{9D8B030D-6E8A-4147-A177-3AD203B41FA5}">
                      <a16:colId xmlns:a16="http://schemas.microsoft.com/office/drawing/2014/main" val="2876841834"/>
                    </a:ext>
                  </a:extLst>
                </a:gridCol>
                <a:gridCol w="3257620">
                  <a:extLst>
                    <a:ext uri="{9D8B030D-6E8A-4147-A177-3AD203B41FA5}">
                      <a16:colId xmlns:a16="http://schemas.microsoft.com/office/drawing/2014/main" val="1488316604"/>
                    </a:ext>
                  </a:extLst>
                </a:gridCol>
              </a:tblGrid>
              <a:tr h="57216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查询语言</a:t>
                      </a:r>
                      <a:endParaRPr lang="en-US" sz="20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solidFill>
                      <a:srgbClr val="2965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Hive QL</a:t>
                      </a:r>
                      <a:endParaRPr lang="en-US" sz="20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solidFill>
                      <a:srgbClr val="2965A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SQL</a:t>
                      </a:r>
                      <a:endParaRPr lang="en-US" sz="20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solidFill>
                      <a:srgbClr val="2965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137054"/>
                  </a:ext>
                </a:extLst>
              </a:tr>
              <a:tr h="8718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数据存储位置</a:t>
                      </a:r>
                      <a:endParaRPr lang="en-US" sz="20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HDFS</a:t>
                      </a:r>
                      <a:endParaRPr lang="en-US" sz="20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Raw Device/Local FS</a:t>
                      </a:r>
                      <a:endParaRPr lang="en-US" sz="20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659355"/>
                  </a:ext>
                </a:extLst>
              </a:tr>
              <a:tr h="57216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数据格式</a:t>
                      </a:r>
                      <a:endParaRPr lang="en-US" sz="20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用户定义</a:t>
                      </a:r>
                      <a:endParaRPr lang="en-US" sz="20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系统决定</a:t>
                      </a:r>
                      <a:endParaRPr lang="en-US" sz="20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019680"/>
                  </a:ext>
                </a:extLst>
              </a:tr>
              <a:tr h="57216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数据更新</a:t>
                      </a:r>
                      <a:endParaRPr lang="en-US" sz="20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不支持</a:t>
                      </a:r>
                      <a:endParaRPr lang="en-US" sz="20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支持</a:t>
                      </a:r>
                      <a:endParaRPr lang="en-US" sz="20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95587"/>
                  </a:ext>
                </a:extLst>
              </a:tr>
              <a:tr h="57216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索引</a:t>
                      </a:r>
                      <a:endParaRPr lang="en-US" sz="20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无</a:t>
                      </a:r>
                      <a:endParaRPr lang="en-US" sz="20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有</a:t>
                      </a:r>
                      <a:endParaRPr lang="en-US" sz="20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332274"/>
                  </a:ext>
                </a:extLst>
              </a:tr>
              <a:tr h="87188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执行</a:t>
                      </a:r>
                      <a:endParaRPr lang="en-US" sz="20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MapReduce/Spark/</a:t>
                      </a:r>
                      <a:r>
                        <a:rPr lang="en-US" altLang="zh-CN" sz="2000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Tez</a:t>
                      </a:r>
                      <a:endParaRPr lang="en-US" sz="20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Executor</a:t>
                      </a:r>
                      <a:endParaRPr lang="en-US" sz="20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068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215877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07368" y="188640"/>
            <a:ext cx="4866358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数据查询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0282109-B4A1-4A36-99A6-28F4A0F8A5F2}"/>
              </a:ext>
            </a:extLst>
          </p:cNvPr>
          <p:cNvSpPr txBox="1"/>
          <p:nvPr/>
        </p:nvSpPr>
        <p:spPr>
          <a:xfrm>
            <a:off x="479376" y="1268760"/>
            <a:ext cx="114492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数据查询的主要内容：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查询各个表中的数据内容：普通表、包含数组类型字段的表、包含键值对类型字段的表、分区表、分桶表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查询中的排序与聚合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805029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07368" y="188640"/>
            <a:ext cx="4866358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数据查询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FE88885-ACE6-42D0-82E6-A45382FE44E4}"/>
              </a:ext>
            </a:extLst>
          </p:cNvPr>
          <p:cNvSpPr txBox="1"/>
          <p:nvPr/>
        </p:nvSpPr>
        <p:spPr>
          <a:xfrm>
            <a:off x="488993" y="1271855"/>
            <a:ext cx="8568952" cy="1043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en-US" altLang="zh-CN" sz="2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2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查询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student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表中的数据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9D8A95C-7807-4938-8926-CB04D3B827E6}"/>
              </a:ext>
            </a:extLst>
          </p:cNvPr>
          <p:cNvGrpSpPr/>
          <p:nvPr/>
        </p:nvGrpSpPr>
        <p:grpSpPr>
          <a:xfrm>
            <a:off x="488993" y="2060848"/>
            <a:ext cx="11298068" cy="3785652"/>
            <a:chOff x="618240" y="2204864"/>
            <a:chExt cx="11298068" cy="3785652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48DBE88B-BF6B-4365-8C5A-500F4D5434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49"/>
            <a:stretch/>
          </p:blipFill>
          <p:spPr>
            <a:xfrm>
              <a:off x="1520666" y="3026295"/>
              <a:ext cx="3528392" cy="2865633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6A19603-2CF2-4D46-8F46-2254F8AB3EB5}"/>
                </a:ext>
              </a:extLst>
            </p:cNvPr>
            <p:cNvSpPr/>
            <p:nvPr/>
          </p:nvSpPr>
          <p:spPr>
            <a:xfrm>
              <a:off x="618240" y="2204864"/>
              <a:ext cx="6096000" cy="378565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800100" lvl="1" indent="-34290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sz="2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查询表中的所有数据内容                                         </a:t>
              </a:r>
              <a:endPara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800100" lvl="1" indent="-34290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800100" lvl="1" indent="-34290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800100" lvl="1" indent="-34290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800100" lvl="1" indent="-34290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800100" lvl="1" indent="-34290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800100" lvl="1" indent="-34290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800100" lvl="1" indent="-34290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800100" lvl="1" indent="-34290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800100" lvl="1" indent="-34290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C627799-9AB6-48DA-8922-8E4CC5600497}"/>
                </a:ext>
              </a:extLst>
            </p:cNvPr>
            <p:cNvSpPr/>
            <p:nvPr/>
          </p:nvSpPr>
          <p:spPr>
            <a:xfrm>
              <a:off x="5375920" y="2204864"/>
              <a:ext cx="6096000" cy="378565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800100" lvl="1" indent="-34290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r>
                <a:rPr lang="zh-CN" altLang="en-US" sz="2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统计表中数据的数量</a:t>
              </a:r>
              <a:r>
                <a:rPr lang="en-US" altLang="zh-CN" sz="2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(</a:t>
              </a:r>
              <a:r>
                <a:rPr lang="zh-CN" altLang="en-US" sz="2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行数</a:t>
              </a:r>
              <a:r>
                <a:rPr lang="en-US" altLang="zh-CN" sz="2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)</a:t>
              </a:r>
              <a:r>
                <a:rPr lang="zh-CN" altLang="en-US" sz="2400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                                         </a:t>
              </a:r>
              <a:endPara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800100" lvl="1" indent="-34290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800100" lvl="1" indent="-34290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800100" lvl="1" indent="-34290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800100" lvl="1" indent="-34290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800100" lvl="1" indent="-34290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800100" lvl="1" indent="-34290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800100" lvl="1" indent="-34290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800100" lvl="1" indent="-34290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  <a:p>
              <a:pPr marL="800100" lvl="1" indent="-342900">
                <a:buClr>
                  <a:srgbClr val="0070C0"/>
                </a:buClr>
                <a:buFont typeface="Arial" panose="020B0604020202020204" pitchFamily="34" charset="0"/>
                <a:buChar char="•"/>
              </a:pPr>
              <a:endPara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35D6DC78-3137-4BFE-96E5-1A5EE8313A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4" t="1216" r="1" b="879"/>
            <a:stretch/>
          </p:blipFill>
          <p:spPr>
            <a:xfrm>
              <a:off x="4859524" y="3090152"/>
              <a:ext cx="7056784" cy="22471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3705473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FE88885-ACE6-42D0-82E6-A45382FE44E4}"/>
              </a:ext>
            </a:extLst>
          </p:cNvPr>
          <p:cNvSpPr txBox="1"/>
          <p:nvPr/>
        </p:nvSpPr>
        <p:spPr>
          <a:xfrm>
            <a:off x="404452" y="996236"/>
            <a:ext cx="1127016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可查询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student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表中的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name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age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字段的数据，并将其存储在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stu_simple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表中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stu_simple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表中包含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student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表中字段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name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age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的数据内容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49D6393-13BD-41CB-9C12-F2D1EA6EB9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"/>
          <a:stretch/>
        </p:blipFill>
        <p:spPr>
          <a:xfrm>
            <a:off x="839416" y="2243292"/>
            <a:ext cx="5400600" cy="58003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CCD42B8-EBAA-4D76-854C-0080BFF5AF7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082"/>
          <a:stretch/>
        </p:blipFill>
        <p:spPr>
          <a:xfrm>
            <a:off x="1127448" y="4087327"/>
            <a:ext cx="2682472" cy="1728192"/>
          </a:xfrm>
          <a:prstGeom prst="rect">
            <a:avLst/>
          </a:prstGeom>
        </p:spPr>
      </p:pic>
      <p:sp>
        <p:nvSpPr>
          <p:cNvPr id="7" name="文本占位符 1">
            <a:extLst>
              <a:ext uri="{FF2B5EF4-FFF2-40B4-BE49-F238E27FC236}">
                <a16:creationId xmlns:a16="http://schemas.microsoft.com/office/drawing/2014/main" id="{4D1E6306-20D5-4349-B1F4-1FC44952DE3D}"/>
              </a:ext>
            </a:extLst>
          </p:cNvPr>
          <p:cNvSpPr txBox="1"/>
          <p:nvPr/>
        </p:nvSpPr>
        <p:spPr>
          <a:xfrm>
            <a:off x="407368" y="188640"/>
            <a:ext cx="4866358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数据查询</a:t>
            </a:r>
          </a:p>
        </p:txBody>
      </p:sp>
    </p:spTree>
    <p:extLst>
      <p:ext uri="{BB962C8B-B14F-4D97-AF65-F5344CB8AC3E}">
        <p14:creationId xmlns:p14="http://schemas.microsoft.com/office/powerpoint/2010/main" val="304802477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FE88885-ACE6-42D0-82E6-A45382FE44E4}"/>
              </a:ext>
            </a:extLst>
          </p:cNvPr>
          <p:cNvSpPr txBox="1"/>
          <p:nvPr/>
        </p:nvSpPr>
        <p:spPr>
          <a:xfrm>
            <a:off x="479376" y="1260516"/>
            <a:ext cx="856895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en-US" altLang="zh-CN" sz="2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2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查询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stu_array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表中的数据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stu_array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表中包含了数组类型的字段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food</a:t>
            </a: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输出数组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food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的第一列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food[0]</a:t>
            </a: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输出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food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数组中包含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bread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的数据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9286F26-31AD-4D67-8EC9-D78ADB3EC7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138" y="4232014"/>
            <a:ext cx="2979678" cy="173751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1BAF68A-98CD-411C-8557-A0649C1D2D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584" y="4582565"/>
            <a:ext cx="4176122" cy="1036410"/>
          </a:xfrm>
          <a:prstGeom prst="rect">
            <a:avLst/>
          </a:prstGeom>
        </p:spPr>
      </p:pic>
      <p:sp>
        <p:nvSpPr>
          <p:cNvPr id="6" name="文本占位符 1">
            <a:extLst>
              <a:ext uri="{FF2B5EF4-FFF2-40B4-BE49-F238E27FC236}">
                <a16:creationId xmlns:a16="http://schemas.microsoft.com/office/drawing/2014/main" id="{0A9A4229-6F01-466E-9E77-F812E4065153}"/>
              </a:ext>
            </a:extLst>
          </p:cNvPr>
          <p:cNvSpPr txBox="1"/>
          <p:nvPr/>
        </p:nvSpPr>
        <p:spPr>
          <a:xfrm>
            <a:off x="407368" y="188640"/>
            <a:ext cx="4866358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数据查询</a:t>
            </a:r>
          </a:p>
        </p:txBody>
      </p:sp>
    </p:spTree>
    <p:extLst>
      <p:ext uri="{BB962C8B-B14F-4D97-AF65-F5344CB8AC3E}">
        <p14:creationId xmlns:p14="http://schemas.microsoft.com/office/powerpoint/2010/main" val="382473403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FE88885-ACE6-42D0-82E6-A45382FE44E4}"/>
              </a:ext>
            </a:extLst>
          </p:cNvPr>
          <p:cNvSpPr txBox="1"/>
          <p:nvPr/>
        </p:nvSpPr>
        <p:spPr>
          <a:xfrm>
            <a:off x="551384" y="1268760"/>
            <a:ext cx="11640616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en-US" altLang="zh-CN" sz="2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sz="2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查询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info_map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表中的数据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info_mao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表中包含键值对类型的字段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information</a:t>
            </a: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查询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info_map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表中的全部数据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第一列表示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name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、第二列表示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information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键值对，每个键值对用‘，’隔开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8F68172-A10E-4F55-953D-C1D37601B7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225" y="3474362"/>
            <a:ext cx="4550765" cy="2114878"/>
          </a:xfrm>
          <a:prstGeom prst="rect">
            <a:avLst/>
          </a:prstGeom>
        </p:spPr>
      </p:pic>
      <p:sp>
        <p:nvSpPr>
          <p:cNvPr id="6" name="文本占位符 1">
            <a:extLst>
              <a:ext uri="{FF2B5EF4-FFF2-40B4-BE49-F238E27FC236}">
                <a16:creationId xmlns:a16="http://schemas.microsoft.com/office/drawing/2014/main" id="{7EF80EA6-8BFB-46D7-94F4-F2143F40C77F}"/>
              </a:ext>
            </a:extLst>
          </p:cNvPr>
          <p:cNvSpPr txBox="1"/>
          <p:nvPr/>
        </p:nvSpPr>
        <p:spPr>
          <a:xfrm>
            <a:off x="407368" y="188640"/>
            <a:ext cx="4866358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数据查询</a:t>
            </a:r>
          </a:p>
        </p:txBody>
      </p:sp>
    </p:spTree>
    <p:extLst>
      <p:ext uri="{BB962C8B-B14F-4D97-AF65-F5344CB8AC3E}">
        <p14:creationId xmlns:p14="http://schemas.microsoft.com/office/powerpoint/2010/main" val="421402842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FE88885-ACE6-42D0-82E6-A45382FE44E4}"/>
              </a:ext>
            </a:extLst>
          </p:cNvPr>
          <p:cNvSpPr txBox="1"/>
          <p:nvPr/>
        </p:nvSpPr>
        <p:spPr>
          <a:xfrm>
            <a:off x="551384" y="1268760"/>
            <a:ext cx="11640616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en-US" altLang="zh-CN" sz="2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sz="2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查询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info_map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表中的数据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查找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Lucy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的数据内容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查找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information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键值对中年龄的取值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A3D0C648-F19E-418A-8458-642DBFADF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2651554"/>
            <a:ext cx="4680520" cy="70543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E032B0D-77A9-4243-8B0D-A1E1EF3B85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452" y="4358682"/>
            <a:ext cx="4252508" cy="2382686"/>
          </a:xfrm>
          <a:prstGeom prst="rect">
            <a:avLst/>
          </a:prstGeom>
        </p:spPr>
      </p:pic>
      <p:sp>
        <p:nvSpPr>
          <p:cNvPr id="7" name="文本占位符 1">
            <a:extLst>
              <a:ext uri="{FF2B5EF4-FFF2-40B4-BE49-F238E27FC236}">
                <a16:creationId xmlns:a16="http://schemas.microsoft.com/office/drawing/2014/main" id="{FB1D0754-770B-445F-A768-3EFE946E94E4}"/>
              </a:ext>
            </a:extLst>
          </p:cNvPr>
          <p:cNvSpPr txBox="1"/>
          <p:nvPr/>
        </p:nvSpPr>
        <p:spPr>
          <a:xfrm>
            <a:off x="407368" y="188640"/>
            <a:ext cx="4866358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数据查询</a:t>
            </a:r>
          </a:p>
        </p:txBody>
      </p:sp>
    </p:spTree>
    <p:extLst>
      <p:ext uri="{BB962C8B-B14F-4D97-AF65-F5344CB8AC3E}">
        <p14:creationId xmlns:p14="http://schemas.microsoft.com/office/powerpoint/2010/main" val="191834518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FE88885-ACE6-42D0-82E6-A45382FE44E4}"/>
              </a:ext>
            </a:extLst>
          </p:cNvPr>
          <p:cNvSpPr txBox="1"/>
          <p:nvPr/>
        </p:nvSpPr>
        <p:spPr>
          <a:xfrm>
            <a:off x="551384" y="1268760"/>
            <a:ext cx="11640616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en-US" altLang="zh-CN" sz="2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sz="2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查询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info_map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表中的数据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查找年龄为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的学生数据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查找年龄为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的男生数据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0DE5F9-DF70-4094-87DE-E073F7124E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4577025"/>
            <a:ext cx="5976664" cy="1004004"/>
          </a:xfrm>
          <a:prstGeom prst="rect">
            <a:avLst/>
          </a:prstGeom>
        </p:spPr>
      </p:pic>
      <p:sp>
        <p:nvSpPr>
          <p:cNvPr id="8" name="文本占位符 1">
            <a:extLst>
              <a:ext uri="{FF2B5EF4-FFF2-40B4-BE49-F238E27FC236}">
                <a16:creationId xmlns:a16="http://schemas.microsoft.com/office/drawing/2014/main" id="{D8803028-7BA8-4345-B50A-773EACAC18E0}"/>
              </a:ext>
            </a:extLst>
          </p:cNvPr>
          <p:cNvSpPr txBox="1"/>
          <p:nvPr/>
        </p:nvSpPr>
        <p:spPr>
          <a:xfrm>
            <a:off x="407368" y="188640"/>
            <a:ext cx="4866358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数据查询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892B29B-60A9-4B8D-82F0-9B3FE3F480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2636912"/>
            <a:ext cx="3885414" cy="100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3136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07368" y="188640"/>
            <a:ext cx="4866358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数据查询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FE88885-ACE6-42D0-82E6-A45382FE44E4}"/>
              </a:ext>
            </a:extLst>
          </p:cNvPr>
          <p:cNvSpPr txBox="1"/>
          <p:nvPr/>
        </p:nvSpPr>
        <p:spPr>
          <a:xfrm>
            <a:off x="417458" y="1120676"/>
            <a:ext cx="85689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en-US" altLang="zh-CN" sz="2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sz="2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查找</a:t>
            </a:r>
            <a:r>
              <a:rPr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stu_partition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分区表中的数据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统计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class=1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中的数据个数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4F302E7-ED30-4EA9-AEAC-1E815C6CD3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472" y="2490344"/>
            <a:ext cx="7416824" cy="314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55577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"/>
          <p:cNvSpPr txBox="1"/>
          <p:nvPr/>
        </p:nvSpPr>
        <p:spPr>
          <a:xfrm>
            <a:off x="407368" y="188640"/>
            <a:ext cx="4866358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数据查询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FE88885-ACE6-42D0-82E6-A45382FE44E4}"/>
                  </a:ext>
                </a:extLst>
              </p:cNvPr>
              <p:cNvSpPr txBox="1"/>
              <p:nvPr/>
            </p:nvSpPr>
            <p:spPr>
              <a:xfrm>
                <a:off x="417458" y="1120676"/>
                <a:ext cx="12015246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buClr>
                    <a:srgbClr val="0070C0"/>
                  </a:buClr>
                </a:pPr>
                <a:r>
                  <a:rPr lang="en-US" altLang="zh-CN" sz="2400" dirty="0">
                    <a:solidFill>
                      <a:srgbClr val="0070C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5</a:t>
                </a:r>
                <a:r>
                  <a:rPr lang="zh-CN" altLang="en-US" sz="2400" dirty="0">
                    <a:solidFill>
                      <a:srgbClr val="0070C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）</a:t>
                </a:r>
                <a:r>
                  <a:rPr lang="zh-CN" altLang="en-US" sz="24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查找</a:t>
                </a:r>
                <a:r>
                  <a:rPr lang="en-US" altLang="zh-CN" sz="2400" dirty="0" err="1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stu_bucket</a:t>
                </a:r>
                <a:r>
                  <a:rPr lang="zh-CN" altLang="en-US" sz="24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分桶表中的数据</a:t>
                </a:r>
                <a:endParaRPr lang="en-US" altLang="zh-CN" sz="24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>
                  <a:buClr>
                    <a:srgbClr val="0070C0"/>
                  </a:buClr>
                </a:pPr>
                <a:endParaRPr lang="en-US" altLang="zh-CN" sz="24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marL="800100" lvl="1" indent="-342900">
                  <a:buClr>
                    <a:srgbClr val="0070C0"/>
                  </a:buClr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可利用分桶表，进行数据抽样</a:t>
                </a:r>
                <a:endParaRPr lang="en-US" altLang="zh-CN" sz="24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marL="800100" lvl="1" indent="-342900">
                  <a:buClr>
                    <a:srgbClr val="0070C0"/>
                  </a:buClr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marL="800100" lvl="1" indent="-342900">
                  <a:buClr>
                    <a:srgbClr val="0070C0"/>
                  </a:buClr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基本语句：</a:t>
                </a:r>
                <a:endParaRPr lang="en-US" altLang="zh-CN" sz="24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marL="800100" lvl="1" indent="-342900">
                  <a:buClr>
                    <a:srgbClr val="0070C0"/>
                  </a:buClr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marL="800100" lvl="1" indent="-342900">
                  <a:buClr>
                    <a:srgbClr val="0070C0"/>
                  </a:buClr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marL="800100" lvl="1" indent="-342900">
                  <a:buClr>
                    <a:srgbClr val="0070C0"/>
                  </a:buClr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marL="800100" lvl="1" indent="-342900">
                  <a:buClr>
                    <a:srgbClr val="0070C0"/>
                  </a:buClr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y</a:t>
                </a:r>
                <a:r>
                  <a:rPr lang="zh-CN" altLang="en-US" sz="24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表示抽样的比例，必须为总桶数的倍数或者因子，则会抽取（总桶数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</m:oMath>
                </a14:m>
                <a:r>
                  <a:rPr lang="en-US" altLang="zh-CN" sz="24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y</a:t>
                </a:r>
                <a:r>
                  <a:rPr lang="zh-CN" altLang="en-US" sz="24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）个</a:t>
                </a:r>
                <a:endParaRPr lang="en-US" altLang="zh-CN" sz="24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lvl="1">
                  <a:buClr>
                    <a:srgbClr val="0070C0"/>
                  </a:buClr>
                </a:pPr>
                <a:r>
                  <a:rPr lang="en-US" altLang="zh-CN" sz="24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    </a:t>
                </a:r>
                <a:r>
                  <a:rPr lang="zh-CN" altLang="en-US" sz="24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桶的数据</a:t>
                </a:r>
                <a:endParaRPr lang="en-US" altLang="zh-CN" sz="24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lvl="1">
                  <a:buClr>
                    <a:srgbClr val="0070C0"/>
                  </a:buClr>
                </a:pPr>
                <a:endParaRPr lang="en-US" altLang="zh-CN" sz="24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marL="800100" lvl="1" indent="-342900">
                  <a:buClr>
                    <a:srgbClr val="0070C0"/>
                  </a:buClr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x</a:t>
                </a:r>
                <a:r>
                  <a:rPr lang="zh-CN" altLang="en-US" sz="24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表示从第</a:t>
                </a:r>
                <a:r>
                  <a:rPr lang="en-US" altLang="zh-CN" sz="24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x</a:t>
                </a:r>
                <a:r>
                  <a:rPr lang="zh-CN" altLang="en-US" sz="2400" dirty="0"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桶开始抽取</a:t>
                </a:r>
                <a:endParaRPr lang="en-US" altLang="zh-CN" sz="24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marL="800100" lvl="1" indent="-342900">
                  <a:buClr>
                    <a:srgbClr val="0070C0"/>
                  </a:buClr>
                  <a:buFont typeface="Arial" panose="020B0604020202020204" pitchFamily="34" charset="0"/>
                  <a:buChar char="•"/>
                </a:pPr>
                <a:endParaRPr lang="en-US" altLang="zh-CN" sz="24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lvl="1">
                  <a:buClr>
                    <a:srgbClr val="0070C0"/>
                  </a:buClr>
                </a:pPr>
                <a:endParaRPr lang="en-US" altLang="zh-CN" sz="24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pPr marL="342900" indent="-342900">
                  <a:buClr>
                    <a:srgbClr val="0070C0"/>
                  </a:buClr>
                  <a:buFont typeface="Arial" panose="020B0604020202020204" pitchFamily="34" charset="0"/>
                  <a:buChar char="•"/>
                </a:pPr>
                <a:endParaRPr lang="en-US" sz="24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8FE88885-ACE6-42D0-82E6-A45382FE44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458" y="1120676"/>
                <a:ext cx="12015246" cy="5632311"/>
              </a:xfrm>
              <a:prstGeom prst="rect">
                <a:avLst/>
              </a:prstGeom>
              <a:blipFill>
                <a:blip r:embed="rId3"/>
                <a:stretch>
                  <a:fillRect l="-761" t="-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FA6E66A1-36F9-40B2-8A5E-ADED733D94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264" y="5165771"/>
            <a:ext cx="2530059" cy="114309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A3B25D9-C454-4C2C-8BC9-1F0643E69D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896" y="5241803"/>
            <a:ext cx="2948126" cy="99103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B0559DCC-5F2C-4356-9A4B-2180812CD47A}"/>
              </a:ext>
            </a:extLst>
          </p:cNvPr>
          <p:cNvSpPr/>
          <p:nvPr/>
        </p:nvSpPr>
        <p:spPr>
          <a:xfrm>
            <a:off x="1253893" y="3212976"/>
            <a:ext cx="7344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onaco"/>
              </a:rPr>
              <a:t>hive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&gt;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select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*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from </a:t>
            </a:r>
            <a:r>
              <a:rPr lang="en-US" dirty="0" err="1">
                <a:solidFill>
                  <a:srgbClr val="204A87"/>
                </a:solidFill>
                <a:latin typeface="Monaco"/>
              </a:rPr>
              <a:t>table_name</a:t>
            </a:r>
            <a:endParaRPr lang="en-US" dirty="0">
              <a:solidFill>
                <a:srgbClr val="204A87"/>
              </a:solidFill>
              <a:latin typeface="Monaco"/>
            </a:endParaRPr>
          </a:p>
          <a:p>
            <a:r>
              <a:rPr lang="en-US" dirty="0">
                <a:latin typeface="Monaco"/>
              </a:rPr>
              <a:t>       </a:t>
            </a:r>
            <a:r>
              <a:rPr lang="en-US" dirty="0">
                <a:solidFill>
                  <a:srgbClr val="CE5C00"/>
                </a:solidFill>
                <a:latin typeface="Monaco"/>
              </a:rPr>
              <a:t>&gt;</a:t>
            </a:r>
            <a:r>
              <a:rPr lang="en-US" dirty="0" err="1">
                <a:solidFill>
                  <a:srgbClr val="000000"/>
                </a:solidFill>
                <a:latin typeface="Monaco"/>
              </a:rPr>
              <a:t>tablesample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(bucket x </a:t>
            </a:r>
            <a:r>
              <a:rPr lang="en-US" dirty="0">
                <a:solidFill>
                  <a:srgbClr val="204A87"/>
                </a:solidFill>
                <a:latin typeface="Monaco"/>
              </a:rPr>
              <a:t>out of </a:t>
            </a:r>
            <a:r>
              <a:rPr lang="en-US" dirty="0">
                <a:solidFill>
                  <a:srgbClr val="000000"/>
                </a:solidFill>
                <a:latin typeface="Monaco"/>
              </a:rPr>
              <a:t>y);</a:t>
            </a:r>
          </a:p>
        </p:txBody>
      </p:sp>
    </p:spTree>
    <p:extLst>
      <p:ext uri="{BB962C8B-B14F-4D97-AF65-F5344CB8AC3E}">
        <p14:creationId xmlns:p14="http://schemas.microsoft.com/office/powerpoint/2010/main" val="240254851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FE88885-ACE6-42D0-82E6-A45382FE44E4}"/>
              </a:ext>
            </a:extLst>
          </p:cNvPr>
          <p:cNvSpPr txBox="1"/>
          <p:nvPr/>
        </p:nvSpPr>
        <p:spPr>
          <a:xfrm>
            <a:off x="479376" y="1180629"/>
            <a:ext cx="1065718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en-US" altLang="zh-CN" sz="2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lang="zh-CN" altLang="en-US" sz="2400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数据查询中的排序与聚合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257300" lvl="2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order by</a:t>
            </a:r>
          </a:p>
          <a:p>
            <a:pPr marL="1257300" lvl="2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257300" lvl="2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sort by</a:t>
            </a:r>
          </a:p>
          <a:p>
            <a:pPr marL="1257300" lvl="2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257300" lvl="2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distribute by</a:t>
            </a:r>
          </a:p>
          <a:p>
            <a:pPr marL="1257300" lvl="2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257300" lvl="2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cluster by</a:t>
            </a: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占位符 1">
            <a:extLst>
              <a:ext uri="{FF2B5EF4-FFF2-40B4-BE49-F238E27FC236}">
                <a16:creationId xmlns:a16="http://schemas.microsoft.com/office/drawing/2014/main" id="{E937EA9E-B33F-437B-A07B-D78DA85E9364}"/>
              </a:ext>
            </a:extLst>
          </p:cNvPr>
          <p:cNvSpPr txBox="1"/>
          <p:nvPr/>
        </p:nvSpPr>
        <p:spPr>
          <a:xfrm>
            <a:off x="407368" y="188640"/>
            <a:ext cx="4866358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数据查询</a:t>
            </a:r>
          </a:p>
        </p:txBody>
      </p:sp>
    </p:spTree>
    <p:extLst>
      <p:ext uri="{BB962C8B-B14F-4D97-AF65-F5344CB8AC3E}">
        <p14:creationId xmlns:p14="http://schemas.microsoft.com/office/powerpoint/2010/main" val="3862631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1">
            <a:extLst>
              <a:ext uri="{FF2B5EF4-FFF2-40B4-BE49-F238E27FC236}">
                <a16:creationId xmlns:a16="http://schemas.microsoft.com/office/drawing/2014/main" id="{E9FA7E0C-2D2D-446A-B8BE-ED972D9FAA51}"/>
              </a:ext>
            </a:extLst>
          </p:cNvPr>
          <p:cNvSpPr txBox="1"/>
          <p:nvPr/>
        </p:nvSpPr>
        <p:spPr>
          <a:xfrm>
            <a:off x="335360" y="188640"/>
            <a:ext cx="4868117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Hive</a:t>
            </a: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简介</a:t>
            </a:r>
            <a:endParaRPr kumimoji="1" lang="en-US" altLang="zh-CN" b="1" dirty="0">
              <a:solidFill>
                <a:srgbClr val="2965AB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3CA4011-4303-4AD9-A9CF-8000B9AB9FE3}"/>
              </a:ext>
            </a:extLst>
          </p:cNvPr>
          <p:cNvSpPr txBox="1"/>
          <p:nvPr/>
        </p:nvSpPr>
        <p:spPr>
          <a:xfrm>
            <a:off x="479376" y="1166087"/>
            <a:ext cx="1231336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Hive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中表的类型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普通表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(Managed Table)</a:t>
            </a: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外部表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(External Table)</a:t>
            </a: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分区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(Partition)</a:t>
            </a: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桶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(Bucket)</a:t>
            </a: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40EE5E9-2F7B-4574-9826-E47590B71D77}"/>
              </a:ext>
            </a:extLst>
          </p:cNvPr>
          <p:cNvGrpSpPr/>
          <p:nvPr/>
        </p:nvGrpSpPr>
        <p:grpSpPr>
          <a:xfrm>
            <a:off x="6636060" y="2564904"/>
            <a:ext cx="4608512" cy="3732064"/>
            <a:chOff x="5092086" y="1962538"/>
            <a:chExt cx="4441381" cy="3522291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D13ECABE-AF56-4C5D-9579-63AE3996CDF4}"/>
                </a:ext>
              </a:extLst>
            </p:cNvPr>
            <p:cNvSpPr/>
            <p:nvPr/>
          </p:nvSpPr>
          <p:spPr>
            <a:xfrm>
              <a:off x="5092086" y="1962538"/>
              <a:ext cx="4417096" cy="86409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Hive</a:t>
              </a:r>
              <a:endParaRPr lang="en-US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5B6B3A85-1214-431D-847D-E6531BAE4EA2}"/>
                </a:ext>
              </a:extLst>
            </p:cNvPr>
            <p:cNvSpPr/>
            <p:nvPr/>
          </p:nvSpPr>
          <p:spPr>
            <a:xfrm>
              <a:off x="5115435" y="2852936"/>
              <a:ext cx="2204701" cy="864096"/>
            </a:xfrm>
            <a:prstGeom prst="roundRect">
              <a:avLst/>
            </a:prstGeom>
            <a:solidFill>
              <a:srgbClr val="FFFF0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普通表</a:t>
              </a:r>
              <a:endParaRPr lang="en-US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4F940A99-558C-4DD5-9880-407D41C06BDC}"/>
                </a:ext>
              </a:extLst>
            </p:cNvPr>
            <p:cNvSpPr/>
            <p:nvPr/>
          </p:nvSpPr>
          <p:spPr>
            <a:xfrm>
              <a:off x="7320136" y="2854388"/>
              <a:ext cx="2184848" cy="864096"/>
            </a:xfrm>
            <a:prstGeom prst="roundRect">
              <a:avLst/>
            </a:prstGeom>
            <a:solidFill>
              <a:srgbClr val="FFFF0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外部表</a:t>
              </a:r>
              <a:endParaRPr lang="en-US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D2F07903-1C89-4E71-9C13-5B51DD725632}"/>
                </a:ext>
              </a:extLst>
            </p:cNvPr>
            <p:cNvSpPr/>
            <p:nvPr/>
          </p:nvSpPr>
          <p:spPr>
            <a:xfrm>
              <a:off x="5115279" y="3717032"/>
              <a:ext cx="604399" cy="1767797"/>
            </a:xfrm>
            <a:prstGeom prst="roundRect">
              <a:avLst/>
            </a:prstGeom>
            <a:solidFill>
              <a:schemeClr val="accent4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桶</a:t>
              </a:r>
              <a:endParaRPr lang="en-US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3BC3DE85-02FB-4DAB-8C2C-C55E79CEE335}"/>
                </a:ext>
              </a:extLst>
            </p:cNvPr>
            <p:cNvSpPr/>
            <p:nvPr/>
          </p:nvSpPr>
          <p:spPr>
            <a:xfrm>
              <a:off x="5731012" y="3717032"/>
              <a:ext cx="604399" cy="1767797"/>
            </a:xfrm>
            <a:prstGeom prst="roundRect">
              <a:avLst/>
            </a:prstGeom>
            <a:solidFill>
              <a:srgbClr val="92D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分区</a:t>
              </a:r>
              <a:endParaRPr lang="en-US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31EEB958-85A4-4488-8993-EF25149B2D36}"/>
                </a:ext>
              </a:extLst>
            </p:cNvPr>
            <p:cNvSpPr/>
            <p:nvPr/>
          </p:nvSpPr>
          <p:spPr>
            <a:xfrm>
              <a:off x="6335567" y="3717032"/>
              <a:ext cx="1003696" cy="648072"/>
            </a:xfrm>
            <a:prstGeom prst="roundRect">
              <a:avLst/>
            </a:prstGeom>
            <a:solidFill>
              <a:srgbClr val="92D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分区</a:t>
              </a:r>
              <a:endParaRPr lang="en-US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608E30AA-ADA7-4FB7-87F0-3A35AAF8E310}"/>
                </a:ext>
              </a:extLst>
            </p:cNvPr>
            <p:cNvSpPr/>
            <p:nvPr/>
          </p:nvSpPr>
          <p:spPr>
            <a:xfrm>
              <a:off x="6866452" y="4391406"/>
              <a:ext cx="520701" cy="1093423"/>
            </a:xfrm>
            <a:prstGeom prst="roundRect">
              <a:avLst/>
            </a:prstGeom>
            <a:solidFill>
              <a:schemeClr val="accent4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桶</a:t>
              </a:r>
              <a:endParaRPr lang="en-US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6AF09ACE-A665-4E9F-8BFA-A381115F93AE}"/>
                </a:ext>
              </a:extLst>
            </p:cNvPr>
            <p:cNvSpPr/>
            <p:nvPr/>
          </p:nvSpPr>
          <p:spPr>
            <a:xfrm>
              <a:off x="6363426" y="4391406"/>
              <a:ext cx="520701" cy="1093423"/>
            </a:xfrm>
            <a:prstGeom prst="roundRect">
              <a:avLst/>
            </a:prstGeom>
            <a:solidFill>
              <a:schemeClr val="accent4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桶</a:t>
              </a:r>
              <a:endParaRPr lang="en-US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50A1DC13-EDD6-4A4E-863E-5569A30BF513}"/>
                </a:ext>
              </a:extLst>
            </p:cNvPr>
            <p:cNvSpPr/>
            <p:nvPr/>
          </p:nvSpPr>
          <p:spPr>
            <a:xfrm>
              <a:off x="7368919" y="3717032"/>
              <a:ext cx="548716" cy="1767797"/>
            </a:xfrm>
            <a:prstGeom prst="roundRect">
              <a:avLst/>
            </a:prstGeom>
            <a:solidFill>
              <a:schemeClr val="accent4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桶</a:t>
              </a:r>
              <a:endParaRPr lang="en-US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764B1EC3-E36E-4D74-8CD1-210924B274F7}"/>
                </a:ext>
              </a:extLst>
            </p:cNvPr>
            <p:cNvSpPr/>
            <p:nvPr/>
          </p:nvSpPr>
          <p:spPr>
            <a:xfrm>
              <a:off x="7933009" y="3717032"/>
              <a:ext cx="548716" cy="1767797"/>
            </a:xfrm>
            <a:prstGeom prst="roundRect">
              <a:avLst/>
            </a:prstGeom>
            <a:solidFill>
              <a:srgbClr val="92D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分区</a:t>
              </a:r>
              <a:endParaRPr lang="en-US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0DD0F0B9-07D4-4C68-8BF7-A49055C9B9E6}"/>
                </a:ext>
              </a:extLst>
            </p:cNvPr>
            <p:cNvSpPr/>
            <p:nvPr/>
          </p:nvSpPr>
          <p:spPr>
            <a:xfrm>
              <a:off x="8481881" y="3717032"/>
              <a:ext cx="1051586" cy="648072"/>
            </a:xfrm>
            <a:prstGeom prst="roundRect">
              <a:avLst/>
            </a:prstGeom>
            <a:solidFill>
              <a:srgbClr val="92D050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分区</a:t>
              </a:r>
              <a:endParaRPr lang="en-US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0B9B00FF-1A60-418D-B4DB-EB941143EA3E}"/>
                </a:ext>
              </a:extLst>
            </p:cNvPr>
            <p:cNvSpPr/>
            <p:nvPr/>
          </p:nvSpPr>
          <p:spPr>
            <a:xfrm>
              <a:off x="9012766" y="4391406"/>
              <a:ext cx="520701" cy="1093423"/>
            </a:xfrm>
            <a:prstGeom prst="roundRect">
              <a:avLst/>
            </a:prstGeom>
            <a:solidFill>
              <a:schemeClr val="accent4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桶</a:t>
              </a:r>
              <a:endParaRPr lang="en-US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5E69A99A-526E-459D-ADAE-86F3AE36FDEB}"/>
                </a:ext>
              </a:extLst>
            </p:cNvPr>
            <p:cNvSpPr/>
            <p:nvPr/>
          </p:nvSpPr>
          <p:spPr>
            <a:xfrm>
              <a:off x="8509740" y="4391406"/>
              <a:ext cx="520701" cy="1093423"/>
            </a:xfrm>
            <a:prstGeom prst="roundRect">
              <a:avLst/>
            </a:prstGeom>
            <a:solidFill>
              <a:schemeClr val="accent4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桶</a:t>
              </a:r>
              <a:endParaRPr lang="en-US" sz="2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075717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FE88885-ACE6-42D0-82E6-A45382FE44E4}"/>
              </a:ext>
            </a:extLst>
          </p:cNvPr>
          <p:cNvSpPr txBox="1"/>
          <p:nvPr/>
        </p:nvSpPr>
        <p:spPr>
          <a:xfrm>
            <a:off x="479376" y="1124744"/>
            <a:ext cx="8568952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order by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：输出查询数据时，按照某列的值进行全局排序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语句：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查询出的数据按照年龄从小到大的顺序进行排序输出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112004F-DEB3-4CC4-8D9C-5406B67DEE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78" b="630"/>
          <a:stretch/>
        </p:blipFill>
        <p:spPr>
          <a:xfrm>
            <a:off x="918357" y="3071735"/>
            <a:ext cx="7848872" cy="2661521"/>
          </a:xfrm>
          <a:prstGeom prst="rect">
            <a:avLst/>
          </a:prstGeom>
        </p:spPr>
      </p:pic>
      <p:sp>
        <p:nvSpPr>
          <p:cNvPr id="7" name="文本占位符 1">
            <a:extLst>
              <a:ext uri="{FF2B5EF4-FFF2-40B4-BE49-F238E27FC236}">
                <a16:creationId xmlns:a16="http://schemas.microsoft.com/office/drawing/2014/main" id="{E937EA9E-B33F-437B-A07B-D78DA85E9364}"/>
              </a:ext>
            </a:extLst>
          </p:cNvPr>
          <p:cNvSpPr txBox="1"/>
          <p:nvPr/>
        </p:nvSpPr>
        <p:spPr>
          <a:xfrm>
            <a:off x="407368" y="188640"/>
            <a:ext cx="4866358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数据查询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1E7B2AF-7FC0-42AB-A480-7C7FA356FD92}"/>
              </a:ext>
            </a:extLst>
          </p:cNvPr>
          <p:cNvSpPr/>
          <p:nvPr/>
        </p:nvSpPr>
        <p:spPr>
          <a:xfrm>
            <a:off x="879568" y="2492896"/>
            <a:ext cx="49284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hive</a:t>
            </a:r>
            <a:r>
              <a:rPr lang="en-US" sz="2000" dirty="0">
                <a:solidFill>
                  <a:srgbClr val="CE5C00"/>
                </a:solidFill>
                <a:latin typeface="Monaco"/>
              </a:rPr>
              <a:t>&gt;</a:t>
            </a:r>
            <a:r>
              <a:rPr lang="en-US" sz="2000" dirty="0">
                <a:solidFill>
                  <a:srgbClr val="204A87"/>
                </a:solidFill>
                <a:latin typeface="Monaco"/>
              </a:rPr>
              <a:t>select </a:t>
            </a:r>
            <a:r>
              <a:rPr lang="en-US" sz="2000" dirty="0">
                <a:solidFill>
                  <a:srgbClr val="CE5C00"/>
                </a:solidFill>
                <a:latin typeface="Monaco"/>
              </a:rPr>
              <a:t>* </a:t>
            </a:r>
            <a:r>
              <a:rPr lang="en-US" sz="2000" dirty="0">
                <a:solidFill>
                  <a:srgbClr val="204A87"/>
                </a:solidFill>
                <a:latin typeface="Monaco"/>
              </a:rPr>
              <a:t>from 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stu_external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Monaco"/>
              </a:rPr>
              <a:t>order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>
                <a:solidFill>
                  <a:srgbClr val="204A87"/>
                </a:solidFill>
                <a:latin typeface="Monaco"/>
              </a:rPr>
              <a:t>by 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age;</a:t>
            </a:r>
          </a:p>
        </p:txBody>
      </p:sp>
    </p:spTree>
    <p:extLst>
      <p:ext uri="{BB962C8B-B14F-4D97-AF65-F5344CB8AC3E}">
        <p14:creationId xmlns:p14="http://schemas.microsoft.com/office/powerpoint/2010/main" val="257485735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FE88885-ACE6-42D0-82E6-A45382FE44E4}"/>
              </a:ext>
            </a:extLst>
          </p:cNvPr>
          <p:cNvSpPr txBox="1"/>
          <p:nvPr/>
        </p:nvSpPr>
        <p:spPr>
          <a:xfrm>
            <a:off x="479376" y="836712"/>
            <a:ext cx="1152128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sort by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：针对一个输出文件进行排序，排序只发生在一个数据文件内部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数据查询操作是由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MapReduce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执行的，若只设置一个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Reducer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sort by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的输出结果与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order by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相同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若设置多个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Reducer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，排序只发生在每个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Reducer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合并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Reducer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输出结果时，输出结果不是全局排序的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例如，现设置三个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Reducer</a:t>
            </a: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48606AE2-EF22-49CA-84A9-AE0A896B75F9}"/>
              </a:ext>
            </a:extLst>
          </p:cNvPr>
          <p:cNvSpPr txBox="1"/>
          <p:nvPr/>
        </p:nvSpPr>
        <p:spPr>
          <a:xfrm>
            <a:off x="407368" y="188640"/>
            <a:ext cx="4866358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数据查询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CA09141-608F-4016-B20F-B37E33909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244" y="5157192"/>
            <a:ext cx="4868724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23278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FE88885-ACE6-42D0-82E6-A45382FE44E4}"/>
              </a:ext>
            </a:extLst>
          </p:cNvPr>
          <p:cNvSpPr txBox="1"/>
          <p:nvPr/>
        </p:nvSpPr>
        <p:spPr>
          <a:xfrm>
            <a:off x="479376" y="836712"/>
            <a:ext cx="11521280" cy="12280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输出的查询结果如下：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每个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Reducer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对数据进行了排序，在合并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Reducer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后，不会对数据再次排序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48606AE2-EF22-49CA-84A9-AE0A896B75F9}"/>
              </a:ext>
            </a:extLst>
          </p:cNvPr>
          <p:cNvSpPr txBox="1"/>
          <p:nvPr/>
        </p:nvSpPr>
        <p:spPr>
          <a:xfrm>
            <a:off x="407368" y="188640"/>
            <a:ext cx="4866358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数据查询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0EC0475-2B6C-43BA-96B6-75AAD085B349}"/>
              </a:ext>
            </a:extLst>
          </p:cNvPr>
          <p:cNvGrpSpPr/>
          <p:nvPr/>
        </p:nvGrpSpPr>
        <p:grpSpPr>
          <a:xfrm>
            <a:off x="932519" y="2822797"/>
            <a:ext cx="6984776" cy="2184650"/>
            <a:chOff x="974993" y="3675877"/>
            <a:chExt cx="4593978" cy="2002208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C49A59B2-FB26-450F-8B6A-0BC436AE7A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798" r="15092" b="1092"/>
            <a:stretch/>
          </p:blipFill>
          <p:spPr>
            <a:xfrm>
              <a:off x="983432" y="3675877"/>
              <a:ext cx="4585539" cy="2002208"/>
            </a:xfrm>
            <a:prstGeom prst="rect">
              <a:avLst/>
            </a:prstGeom>
          </p:spPr>
        </p:pic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E9455CAF-6130-4291-89FC-C22374E151B4}"/>
                </a:ext>
              </a:extLst>
            </p:cNvPr>
            <p:cNvSpPr/>
            <p:nvPr/>
          </p:nvSpPr>
          <p:spPr>
            <a:xfrm>
              <a:off x="983432" y="4221088"/>
              <a:ext cx="1440160" cy="576064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F6A1D527-47B6-4F03-B67A-99ABD7977B59}"/>
                </a:ext>
              </a:extLst>
            </p:cNvPr>
            <p:cNvSpPr/>
            <p:nvPr/>
          </p:nvSpPr>
          <p:spPr>
            <a:xfrm>
              <a:off x="974993" y="4813920"/>
              <a:ext cx="1440160" cy="576064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9EF8C22F-0C30-4434-8A0B-DFC293BB4569}"/>
                </a:ext>
              </a:extLst>
            </p:cNvPr>
            <p:cNvSpPr/>
            <p:nvPr/>
          </p:nvSpPr>
          <p:spPr>
            <a:xfrm>
              <a:off x="974993" y="5389984"/>
              <a:ext cx="1440160" cy="207640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137854EF-D3F7-4223-B321-8D5314751E05}"/>
              </a:ext>
            </a:extLst>
          </p:cNvPr>
          <p:cNvSpPr/>
          <p:nvPr/>
        </p:nvSpPr>
        <p:spPr>
          <a:xfrm>
            <a:off x="839416" y="1988840"/>
            <a:ext cx="48151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hive</a:t>
            </a:r>
            <a:r>
              <a:rPr lang="en-US" sz="2000" dirty="0">
                <a:solidFill>
                  <a:srgbClr val="CE5C00"/>
                </a:solidFill>
                <a:latin typeface="Monaco"/>
              </a:rPr>
              <a:t>&gt;</a:t>
            </a:r>
            <a:r>
              <a:rPr lang="en-US" sz="2000" dirty="0">
                <a:solidFill>
                  <a:srgbClr val="204A87"/>
                </a:solidFill>
                <a:latin typeface="Monaco"/>
              </a:rPr>
              <a:t>select </a:t>
            </a:r>
            <a:r>
              <a:rPr lang="en-US" sz="2000" dirty="0">
                <a:solidFill>
                  <a:srgbClr val="CE5C00"/>
                </a:solidFill>
                <a:latin typeface="Monaco"/>
              </a:rPr>
              <a:t>* </a:t>
            </a:r>
            <a:r>
              <a:rPr lang="en-US" sz="2000" dirty="0">
                <a:solidFill>
                  <a:srgbClr val="204A87"/>
                </a:solidFill>
                <a:latin typeface="Monaco"/>
              </a:rPr>
              <a:t>from 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stu_external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sort </a:t>
            </a:r>
            <a:r>
              <a:rPr lang="en-US" sz="2000" dirty="0">
                <a:solidFill>
                  <a:srgbClr val="204A87"/>
                </a:solidFill>
                <a:latin typeface="Monaco"/>
              </a:rPr>
              <a:t>by 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age;</a:t>
            </a:r>
          </a:p>
        </p:txBody>
      </p:sp>
    </p:spTree>
    <p:extLst>
      <p:ext uri="{BB962C8B-B14F-4D97-AF65-F5344CB8AC3E}">
        <p14:creationId xmlns:p14="http://schemas.microsoft.com/office/powerpoint/2010/main" val="388514627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FE88885-ACE6-42D0-82E6-A45382FE44E4}"/>
              </a:ext>
            </a:extLst>
          </p:cNvPr>
          <p:cNvSpPr txBox="1"/>
          <p:nvPr/>
        </p:nvSpPr>
        <p:spPr>
          <a:xfrm>
            <a:off x="277948" y="805701"/>
            <a:ext cx="10639628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distribute by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：根据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Reducer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的个数对查询结果进行分桶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现在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Reducer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的个数为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，则会对查询结果分成三个桶进行输出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根据桶的个数进行求模取余进行分桶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distribute by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只是对查询结果分桶，并没有对其排序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文本占位符 1">
            <a:extLst>
              <a:ext uri="{FF2B5EF4-FFF2-40B4-BE49-F238E27FC236}">
                <a16:creationId xmlns:a16="http://schemas.microsoft.com/office/drawing/2014/main" id="{25D53B5C-4EA0-407F-87B8-005F842303FC}"/>
              </a:ext>
            </a:extLst>
          </p:cNvPr>
          <p:cNvSpPr txBox="1"/>
          <p:nvPr/>
        </p:nvSpPr>
        <p:spPr>
          <a:xfrm>
            <a:off x="407368" y="188640"/>
            <a:ext cx="4866358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数据查询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781BCA7-4FDD-4324-A588-6C3249F82606}"/>
              </a:ext>
            </a:extLst>
          </p:cNvPr>
          <p:cNvGrpSpPr/>
          <p:nvPr/>
        </p:nvGrpSpPr>
        <p:grpSpPr>
          <a:xfrm>
            <a:off x="1199456" y="3748919"/>
            <a:ext cx="7632848" cy="2210395"/>
            <a:chOff x="1336094" y="4294882"/>
            <a:chExt cx="5373353" cy="1985631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D56E5328-0E63-4A3F-876D-19CCB6C7E1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496"/>
            <a:stretch/>
          </p:blipFill>
          <p:spPr>
            <a:xfrm>
              <a:off x="1343472" y="4294882"/>
              <a:ext cx="5365975" cy="1985631"/>
            </a:xfrm>
            <a:prstGeom prst="rect">
              <a:avLst/>
            </a:prstGeom>
          </p:spPr>
        </p:pic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8E2D4F0E-51E2-4FBA-8C57-00097ADD3C0C}"/>
                </a:ext>
              </a:extLst>
            </p:cNvPr>
            <p:cNvSpPr/>
            <p:nvPr/>
          </p:nvSpPr>
          <p:spPr>
            <a:xfrm>
              <a:off x="1336095" y="4846288"/>
              <a:ext cx="1246191" cy="598936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0DB22B99-E5F0-4C65-9E62-0D3DD21942CB}"/>
                </a:ext>
              </a:extLst>
            </p:cNvPr>
            <p:cNvSpPr/>
            <p:nvPr/>
          </p:nvSpPr>
          <p:spPr>
            <a:xfrm>
              <a:off x="1336094" y="5445225"/>
              <a:ext cx="1246191" cy="345674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2963D202-C890-4A65-BC6F-AFEDC07B7B43}"/>
                </a:ext>
              </a:extLst>
            </p:cNvPr>
            <p:cNvSpPr/>
            <p:nvPr/>
          </p:nvSpPr>
          <p:spPr>
            <a:xfrm>
              <a:off x="1345261" y="5819706"/>
              <a:ext cx="1246191" cy="345674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7ACA885D-8B55-4827-8F16-685DDF0080BD}"/>
              </a:ext>
            </a:extLst>
          </p:cNvPr>
          <p:cNvSpPr/>
          <p:nvPr/>
        </p:nvSpPr>
        <p:spPr>
          <a:xfrm>
            <a:off x="1127448" y="3166982"/>
            <a:ext cx="54278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hive</a:t>
            </a:r>
            <a:r>
              <a:rPr lang="en-US" sz="2000" dirty="0">
                <a:solidFill>
                  <a:srgbClr val="CE5C00"/>
                </a:solidFill>
                <a:latin typeface="Monaco"/>
              </a:rPr>
              <a:t>&gt;</a:t>
            </a:r>
            <a:r>
              <a:rPr lang="en-US" sz="2000" dirty="0">
                <a:solidFill>
                  <a:srgbClr val="204A87"/>
                </a:solidFill>
                <a:latin typeface="Monaco"/>
              </a:rPr>
              <a:t>select </a:t>
            </a:r>
            <a:r>
              <a:rPr lang="en-US" sz="2000" dirty="0">
                <a:solidFill>
                  <a:srgbClr val="CE5C00"/>
                </a:solidFill>
                <a:latin typeface="Monaco"/>
              </a:rPr>
              <a:t>* </a:t>
            </a:r>
            <a:r>
              <a:rPr lang="en-US" sz="2000" dirty="0">
                <a:solidFill>
                  <a:srgbClr val="204A87"/>
                </a:solidFill>
                <a:latin typeface="Monaco"/>
              </a:rPr>
              <a:t>from 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stu_external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distribute </a:t>
            </a:r>
            <a:r>
              <a:rPr lang="en-US" sz="2000" dirty="0">
                <a:solidFill>
                  <a:srgbClr val="204A87"/>
                </a:solidFill>
                <a:latin typeface="Monaco"/>
              </a:rPr>
              <a:t>by 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age;</a:t>
            </a:r>
          </a:p>
        </p:txBody>
      </p:sp>
    </p:spTree>
    <p:extLst>
      <p:ext uri="{BB962C8B-B14F-4D97-AF65-F5344CB8AC3E}">
        <p14:creationId xmlns:p14="http://schemas.microsoft.com/office/powerpoint/2010/main" val="239781973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FE88885-ACE6-42D0-82E6-A45382FE44E4}"/>
              </a:ext>
            </a:extLst>
          </p:cNvPr>
          <p:cNvSpPr txBox="1"/>
          <p:nvPr/>
        </p:nvSpPr>
        <p:spPr>
          <a:xfrm>
            <a:off x="479376" y="809345"/>
            <a:ext cx="8568952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cluster by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：对查询结果现分桶，再排序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buClr>
                <a:srgbClr val="0070C0"/>
              </a:buClr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注意：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cluster by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与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sort by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不可同时使用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在每个桶中，数据按照年龄从小到大进行排列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F6A3E64E-6DF3-4162-BAD8-0710E5250AE2}"/>
              </a:ext>
            </a:extLst>
          </p:cNvPr>
          <p:cNvSpPr txBox="1"/>
          <p:nvPr/>
        </p:nvSpPr>
        <p:spPr>
          <a:xfrm>
            <a:off x="407368" y="188640"/>
            <a:ext cx="4866358" cy="529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zh-CN" altLang="en-US" b="1" dirty="0">
                <a:solidFill>
                  <a:srgbClr val="2965AB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数据查询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9A3CE89A-71E2-4292-BD7B-DFBEFBAB3410}"/>
              </a:ext>
            </a:extLst>
          </p:cNvPr>
          <p:cNvGrpSpPr/>
          <p:nvPr/>
        </p:nvGrpSpPr>
        <p:grpSpPr>
          <a:xfrm>
            <a:off x="983432" y="3284984"/>
            <a:ext cx="6840760" cy="2141021"/>
            <a:chOff x="911424" y="4497736"/>
            <a:chExt cx="6336704" cy="2054974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6668C2F2-7FDB-4151-9C06-2ED0F9F110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469" b="-1"/>
            <a:stretch/>
          </p:blipFill>
          <p:spPr>
            <a:xfrm>
              <a:off x="983432" y="4497736"/>
              <a:ext cx="6264696" cy="2054974"/>
            </a:xfrm>
            <a:prstGeom prst="rect">
              <a:avLst/>
            </a:prstGeom>
          </p:spPr>
        </p:pic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C2F803C4-EB35-402B-B839-4B2FB3E03F25}"/>
                </a:ext>
              </a:extLst>
            </p:cNvPr>
            <p:cNvSpPr/>
            <p:nvPr/>
          </p:nvSpPr>
          <p:spPr>
            <a:xfrm>
              <a:off x="911424" y="5103761"/>
              <a:ext cx="1368152" cy="557487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A65C03B5-AB64-4F7C-9B4F-1000DF8ABD00}"/>
                </a:ext>
              </a:extLst>
            </p:cNvPr>
            <p:cNvSpPr/>
            <p:nvPr/>
          </p:nvSpPr>
          <p:spPr>
            <a:xfrm>
              <a:off x="911424" y="5661248"/>
              <a:ext cx="1368152" cy="409389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矩形: 圆角 16">
              <a:extLst>
                <a:ext uri="{FF2B5EF4-FFF2-40B4-BE49-F238E27FC236}">
                  <a16:creationId xmlns:a16="http://schemas.microsoft.com/office/drawing/2014/main" id="{D639F7C0-1E1B-4995-AB5E-A96B2CABAA49}"/>
                </a:ext>
              </a:extLst>
            </p:cNvPr>
            <p:cNvSpPr/>
            <p:nvPr/>
          </p:nvSpPr>
          <p:spPr>
            <a:xfrm>
              <a:off x="911424" y="6070637"/>
              <a:ext cx="1368152" cy="409389"/>
            </a:xfrm>
            <a:prstGeom prst="round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8E71AAE3-C1BA-46A2-932B-74797B8F7C82}"/>
              </a:ext>
            </a:extLst>
          </p:cNvPr>
          <p:cNvSpPr/>
          <p:nvPr/>
        </p:nvSpPr>
        <p:spPr>
          <a:xfrm>
            <a:off x="839416" y="2581740"/>
            <a:ext cx="51088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Monaco"/>
              </a:rPr>
              <a:t>hive</a:t>
            </a:r>
            <a:r>
              <a:rPr lang="en-US" sz="2000" dirty="0">
                <a:solidFill>
                  <a:srgbClr val="CE5C00"/>
                </a:solidFill>
                <a:latin typeface="Monaco"/>
              </a:rPr>
              <a:t>&gt;</a:t>
            </a:r>
            <a:r>
              <a:rPr lang="en-US" sz="2000" dirty="0">
                <a:solidFill>
                  <a:srgbClr val="204A87"/>
                </a:solidFill>
                <a:latin typeface="Monaco"/>
              </a:rPr>
              <a:t>select </a:t>
            </a:r>
            <a:r>
              <a:rPr lang="en-US" sz="2000" dirty="0">
                <a:solidFill>
                  <a:srgbClr val="CE5C00"/>
                </a:solidFill>
                <a:latin typeface="Monaco"/>
              </a:rPr>
              <a:t>* </a:t>
            </a:r>
            <a:r>
              <a:rPr lang="en-US" sz="2000" dirty="0">
                <a:solidFill>
                  <a:srgbClr val="204A87"/>
                </a:solidFill>
                <a:latin typeface="Monaco"/>
              </a:rPr>
              <a:t>from </a:t>
            </a:r>
            <a:r>
              <a:rPr lang="en-US" sz="2000" dirty="0" err="1">
                <a:solidFill>
                  <a:srgbClr val="000000"/>
                </a:solidFill>
                <a:latin typeface="Monaco"/>
              </a:rPr>
              <a:t>stu_external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 </a:t>
            </a:r>
            <a:r>
              <a:rPr lang="en-US" sz="2000" dirty="0">
                <a:solidFill>
                  <a:srgbClr val="204A87"/>
                </a:solidFill>
                <a:latin typeface="Monaco"/>
              </a:rPr>
              <a:t>cluster by </a:t>
            </a:r>
            <a:r>
              <a:rPr lang="en-US" sz="2000" dirty="0">
                <a:solidFill>
                  <a:srgbClr val="000000"/>
                </a:solidFill>
                <a:latin typeface="Monaco"/>
              </a:rPr>
              <a:t>age;</a:t>
            </a:r>
          </a:p>
        </p:txBody>
      </p:sp>
    </p:spTree>
    <p:extLst>
      <p:ext uri="{BB962C8B-B14F-4D97-AF65-F5344CB8AC3E}">
        <p14:creationId xmlns:p14="http://schemas.microsoft.com/office/powerpoint/2010/main" val="194921083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886672" y="980728"/>
            <a:ext cx="24929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2965AB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  <a:cs typeface="Microsoft YaHei Light" panose="020B0502040204020203" pitchFamily="34" charset="-122"/>
              </a:rPr>
              <a:t>扫描二维码发现更多</a:t>
            </a:r>
          </a:p>
        </p:txBody>
      </p:sp>
      <p:sp>
        <p:nvSpPr>
          <p:cNvPr id="7" name="矩形 6"/>
          <p:cNvSpPr/>
          <p:nvPr/>
        </p:nvSpPr>
        <p:spPr>
          <a:xfrm>
            <a:off x="3222092" y="4869160"/>
            <a:ext cx="16209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数据酷客公众号</a:t>
            </a:r>
          </a:p>
        </p:txBody>
      </p:sp>
      <p:sp>
        <p:nvSpPr>
          <p:cNvPr id="8" name="矩形 7"/>
          <p:cNvSpPr/>
          <p:nvPr/>
        </p:nvSpPr>
        <p:spPr>
          <a:xfrm>
            <a:off x="7523552" y="4869160"/>
            <a:ext cx="14157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数据酷客官网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410" y="1988840"/>
            <a:ext cx="2880320" cy="288032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072" y="1920738"/>
            <a:ext cx="2952328" cy="295232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1B59A"/>
      </a:accent1>
      <a:accent2>
        <a:srgbClr val="ED7D31"/>
      </a:accent2>
      <a:accent3>
        <a:srgbClr val="A5A5A5"/>
      </a:accent3>
      <a:accent4>
        <a:srgbClr val="FFC000"/>
      </a:accent4>
      <a:accent5>
        <a:srgbClr val="3DB39E"/>
      </a:accent5>
      <a:accent6>
        <a:srgbClr val="70AD47"/>
      </a:accent6>
      <a:hlink>
        <a:srgbClr val="3DB39E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13754</TotalTime>
  <Words>5075</Words>
  <Application>Microsoft Office PowerPoint</Application>
  <PresentationFormat>宽屏</PresentationFormat>
  <Paragraphs>1756</Paragraphs>
  <Slides>95</Slides>
  <Notes>95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95</vt:i4>
      </vt:variant>
    </vt:vector>
  </HeadingPairs>
  <TitlesOfParts>
    <vt:vector size="106" baseType="lpstr">
      <vt:lpstr>等线</vt:lpstr>
      <vt:lpstr>Microsoft YaHei</vt:lpstr>
      <vt:lpstr>Microsoft YaHei</vt:lpstr>
      <vt:lpstr>Microsoft YaHei Light</vt:lpstr>
      <vt:lpstr>Monaco</vt:lpstr>
      <vt:lpstr>宋体</vt:lpstr>
      <vt:lpstr>Arial</vt:lpstr>
      <vt:lpstr>Calibri</vt:lpstr>
      <vt:lpstr>Cambria Math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Tonna Tang</dc:creator>
  <cp:lastModifiedBy>office2016mac01504</cp:lastModifiedBy>
  <cp:revision>1417</cp:revision>
  <dcterms:created xsi:type="dcterms:W3CDTF">2015-06-09T12:52:00Z</dcterms:created>
  <dcterms:modified xsi:type="dcterms:W3CDTF">2018-09-26T09:21:46Z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2052-11.1.0.7720</vt:lpwstr>
  </property>
</Properties>
</file>