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64"/>
  </p:notesMasterIdLst>
  <p:handoutMasterIdLst>
    <p:handoutMasterId r:id="rId65"/>
  </p:handoutMasterIdLst>
  <p:sldIdLst>
    <p:sldId id="534" r:id="rId2"/>
    <p:sldId id="704" r:id="rId3"/>
    <p:sldId id="703" r:id="rId4"/>
    <p:sldId id="848" r:id="rId5"/>
    <p:sldId id="952" r:id="rId6"/>
    <p:sldId id="973" r:id="rId7"/>
    <p:sldId id="1011" r:id="rId8"/>
    <p:sldId id="1012" r:id="rId9"/>
    <p:sldId id="1017" r:id="rId10"/>
    <p:sldId id="1018" r:id="rId11"/>
    <p:sldId id="1019" r:id="rId12"/>
    <p:sldId id="1020" r:id="rId13"/>
    <p:sldId id="1013" r:id="rId14"/>
    <p:sldId id="1014" r:id="rId15"/>
    <p:sldId id="1015" r:id="rId16"/>
    <p:sldId id="706" r:id="rId17"/>
    <p:sldId id="846" r:id="rId18"/>
    <p:sldId id="974" r:id="rId19"/>
    <p:sldId id="975" r:id="rId20"/>
    <p:sldId id="976" r:id="rId21"/>
    <p:sldId id="977" r:id="rId22"/>
    <p:sldId id="855" r:id="rId23"/>
    <p:sldId id="873" r:id="rId24"/>
    <p:sldId id="874" r:id="rId25"/>
    <p:sldId id="877" r:id="rId26"/>
    <p:sldId id="878" r:id="rId27"/>
    <p:sldId id="856" r:id="rId28"/>
    <p:sldId id="880" r:id="rId29"/>
    <p:sldId id="978" r:id="rId30"/>
    <p:sldId id="979" r:id="rId31"/>
    <p:sldId id="980" r:id="rId32"/>
    <p:sldId id="982" r:id="rId33"/>
    <p:sldId id="983" r:id="rId34"/>
    <p:sldId id="984" r:id="rId35"/>
    <p:sldId id="985" r:id="rId36"/>
    <p:sldId id="881" r:id="rId37"/>
    <p:sldId id="986" r:id="rId38"/>
    <p:sldId id="987" r:id="rId39"/>
    <p:sldId id="988" r:id="rId40"/>
    <p:sldId id="989" r:id="rId41"/>
    <p:sldId id="990" r:id="rId42"/>
    <p:sldId id="991" r:id="rId43"/>
    <p:sldId id="992" r:id="rId44"/>
    <p:sldId id="993" r:id="rId45"/>
    <p:sldId id="996" r:id="rId46"/>
    <p:sldId id="998" r:id="rId47"/>
    <p:sldId id="1021" r:id="rId48"/>
    <p:sldId id="997" r:id="rId49"/>
    <p:sldId id="999" r:id="rId50"/>
    <p:sldId id="1022" r:id="rId51"/>
    <p:sldId id="1003" r:id="rId52"/>
    <p:sldId id="1000" r:id="rId53"/>
    <p:sldId id="1005" r:id="rId54"/>
    <p:sldId id="1023" r:id="rId55"/>
    <p:sldId id="1006" r:id="rId56"/>
    <p:sldId id="1007" r:id="rId57"/>
    <p:sldId id="1004" r:id="rId58"/>
    <p:sldId id="1009" r:id="rId59"/>
    <p:sldId id="1010" r:id="rId60"/>
    <p:sldId id="1008" r:id="rId61"/>
    <p:sldId id="995" r:id="rId62"/>
    <p:sldId id="535"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B45CF92-01CC-4B3F-82E8-7B5FE720CD18}">
          <p14:sldIdLst>
            <p14:sldId id="534"/>
            <p14:sldId id="704"/>
            <p14:sldId id="703"/>
            <p14:sldId id="848"/>
            <p14:sldId id="952"/>
            <p14:sldId id="973"/>
            <p14:sldId id="1011"/>
            <p14:sldId id="1012"/>
            <p14:sldId id="1017"/>
            <p14:sldId id="1018"/>
            <p14:sldId id="1019"/>
            <p14:sldId id="1020"/>
            <p14:sldId id="1013"/>
            <p14:sldId id="1014"/>
            <p14:sldId id="1015"/>
            <p14:sldId id="706"/>
            <p14:sldId id="846"/>
            <p14:sldId id="974"/>
            <p14:sldId id="975"/>
            <p14:sldId id="976"/>
            <p14:sldId id="977"/>
            <p14:sldId id="855"/>
            <p14:sldId id="873"/>
            <p14:sldId id="874"/>
            <p14:sldId id="877"/>
            <p14:sldId id="878"/>
            <p14:sldId id="856"/>
            <p14:sldId id="880"/>
            <p14:sldId id="978"/>
            <p14:sldId id="979"/>
            <p14:sldId id="980"/>
            <p14:sldId id="982"/>
            <p14:sldId id="983"/>
            <p14:sldId id="984"/>
            <p14:sldId id="985"/>
            <p14:sldId id="881"/>
            <p14:sldId id="986"/>
            <p14:sldId id="987"/>
            <p14:sldId id="988"/>
            <p14:sldId id="989"/>
            <p14:sldId id="990"/>
            <p14:sldId id="991"/>
            <p14:sldId id="992"/>
            <p14:sldId id="993"/>
            <p14:sldId id="996"/>
            <p14:sldId id="998"/>
            <p14:sldId id="1021"/>
            <p14:sldId id="997"/>
            <p14:sldId id="999"/>
            <p14:sldId id="1022"/>
            <p14:sldId id="1003"/>
            <p14:sldId id="1000"/>
            <p14:sldId id="1005"/>
            <p14:sldId id="1023"/>
            <p14:sldId id="1006"/>
            <p14:sldId id="1007"/>
            <p14:sldId id="1004"/>
            <p14:sldId id="1009"/>
            <p14:sldId id="1010"/>
            <p14:sldId id="1008"/>
            <p14:sldId id="995"/>
            <p14:sldId id="535"/>
          </p14:sldIdLst>
        </p14:section>
      </p14:sectionLst>
    </p:ext>
    <p:ext uri="{EFAFB233-063F-42B5-8137-9DF3F51BA10A}">
      <p15:sldGuideLst xmlns:p15="http://schemas.microsoft.com/office/powerpoint/2012/main">
        <p15:guide id="1" orient="horz" pos="3494">
          <p15:clr>
            <a:srgbClr val="A4A3A4"/>
          </p15:clr>
        </p15:guide>
        <p15:guide id="2" pos="3749">
          <p15:clr>
            <a:srgbClr val="A4A3A4"/>
          </p15:clr>
        </p15:guide>
        <p15:guide id="3" orient="horz" pos="3857">
          <p15:clr>
            <a:srgbClr val="A4A3A4"/>
          </p15:clr>
        </p15:guide>
        <p15:guide id="4" pos="243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ffice2016mac01504" initials="o"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65AB"/>
    <a:srgbClr val="FFFF00"/>
    <a:srgbClr val="FAFBFD"/>
    <a:srgbClr val="3BBC5D"/>
    <a:srgbClr val="4B9EE9"/>
    <a:srgbClr val="942124"/>
    <a:srgbClr val="1D3F4F"/>
    <a:srgbClr val="C55A11"/>
    <a:srgbClr val="52CC83"/>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02" autoAdjust="0"/>
    <p:restoredTop sz="94444" autoAdjust="0"/>
  </p:normalViewPr>
  <p:slideViewPr>
    <p:cSldViewPr>
      <p:cViewPr varScale="1">
        <p:scale>
          <a:sx n="76" d="100"/>
          <a:sy n="76" d="100"/>
        </p:scale>
        <p:origin x="835" y="58"/>
      </p:cViewPr>
      <p:guideLst>
        <p:guide orient="horz" pos="3494"/>
        <p:guide pos="3749"/>
        <p:guide orient="horz" pos="3857"/>
        <p:guide pos="2434"/>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5838"/>
    </p:cViewPr>
  </p:sorterViewPr>
  <p:notesViewPr>
    <p:cSldViewPr snapToGrid="0">
      <p:cViewPr>
        <p:scale>
          <a:sx n="66" d="100"/>
          <a:sy n="66" d="100"/>
        </p:scale>
        <p:origin x="5632" y="172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4F731E-89C4-4E73-A518-E26E46AC2251}" type="datetimeFigureOut">
              <a:rPr lang="zh-CN" altLang="en-US" smtClean="0"/>
              <a:t>2018/10/22</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B3D8A9-B803-49B7-8826-85E446611AB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56477-A869-4A11-A4FA-B75D94106C96}" type="datetimeFigureOut">
              <a:rPr lang="zh-CN" altLang="en-US" smtClean="0"/>
              <a:t>2018/10/22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8E6889-349A-49E8-AAE1-A1FB1A7B972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9</a:t>
            </a:fld>
            <a:endParaRPr lang="zh-CN" altLang="en-US">
              <a:solidFill>
                <a:prstClr val="black"/>
              </a:solidFill>
            </a:endParaRPr>
          </a:p>
        </p:txBody>
      </p:sp>
    </p:spTree>
    <p:extLst>
      <p:ext uri="{BB962C8B-B14F-4D97-AF65-F5344CB8AC3E}">
        <p14:creationId xmlns:p14="http://schemas.microsoft.com/office/powerpoint/2010/main" val="2251777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10</a:t>
            </a:fld>
            <a:endParaRPr lang="zh-CN" altLang="en-US">
              <a:solidFill>
                <a:prstClr val="black"/>
              </a:solidFill>
            </a:endParaRPr>
          </a:p>
        </p:txBody>
      </p:sp>
    </p:spTree>
    <p:extLst>
      <p:ext uri="{BB962C8B-B14F-4D97-AF65-F5344CB8AC3E}">
        <p14:creationId xmlns:p14="http://schemas.microsoft.com/office/powerpoint/2010/main" val="136827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11</a:t>
            </a:fld>
            <a:endParaRPr lang="zh-CN" altLang="en-US">
              <a:solidFill>
                <a:prstClr val="black"/>
              </a:solidFill>
            </a:endParaRPr>
          </a:p>
        </p:txBody>
      </p:sp>
    </p:spTree>
    <p:extLst>
      <p:ext uri="{BB962C8B-B14F-4D97-AF65-F5344CB8AC3E}">
        <p14:creationId xmlns:p14="http://schemas.microsoft.com/office/powerpoint/2010/main" val="2827310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12</a:t>
            </a:fld>
            <a:endParaRPr lang="zh-CN" altLang="en-US">
              <a:solidFill>
                <a:prstClr val="black"/>
              </a:solidFill>
            </a:endParaRPr>
          </a:p>
        </p:txBody>
      </p:sp>
    </p:spTree>
    <p:extLst>
      <p:ext uri="{BB962C8B-B14F-4D97-AF65-F5344CB8AC3E}">
        <p14:creationId xmlns:p14="http://schemas.microsoft.com/office/powerpoint/2010/main" val="157284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13</a:t>
            </a:fld>
            <a:endParaRPr lang="zh-CN" altLang="en-US">
              <a:solidFill>
                <a:prstClr val="black"/>
              </a:solidFill>
            </a:endParaRPr>
          </a:p>
        </p:txBody>
      </p:sp>
    </p:spTree>
    <p:extLst>
      <p:ext uri="{BB962C8B-B14F-4D97-AF65-F5344CB8AC3E}">
        <p14:creationId xmlns:p14="http://schemas.microsoft.com/office/powerpoint/2010/main" val="31690773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14</a:t>
            </a:fld>
            <a:endParaRPr lang="zh-CN" altLang="en-US">
              <a:solidFill>
                <a:prstClr val="black"/>
              </a:solidFill>
            </a:endParaRPr>
          </a:p>
        </p:txBody>
      </p:sp>
    </p:spTree>
    <p:extLst>
      <p:ext uri="{BB962C8B-B14F-4D97-AF65-F5344CB8AC3E}">
        <p14:creationId xmlns:p14="http://schemas.microsoft.com/office/powerpoint/2010/main" val="42895209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15</a:t>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16</a:t>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17</a:t>
            </a:fld>
            <a:endParaRPr lang="zh-CN" altLang="en-US">
              <a:solidFill>
                <a:prstClr val="black"/>
              </a:solidFill>
            </a:endParaRPr>
          </a:p>
        </p:txBody>
      </p:sp>
    </p:spTree>
    <p:extLst>
      <p:ext uri="{BB962C8B-B14F-4D97-AF65-F5344CB8AC3E}">
        <p14:creationId xmlns:p14="http://schemas.microsoft.com/office/powerpoint/2010/main" val="37152098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因为之前安装</a:t>
            </a:r>
            <a:r>
              <a:rPr kumimoji="1" lang="en-US" altLang="zh-CN" dirty="0"/>
              <a:t>Hadoop</a:t>
            </a:r>
            <a:r>
              <a:rPr kumimoji="1" lang="zh-CN" altLang="en-US" dirty="0"/>
              <a:t>时的</a:t>
            </a:r>
            <a:r>
              <a:rPr kumimoji="1" lang="en-US" altLang="zh-CN" dirty="0"/>
              <a:t>JDK</a:t>
            </a:r>
            <a:r>
              <a:rPr kumimoji="1" lang="zh-CN" altLang="en-US" dirty="0"/>
              <a:t>是</a:t>
            </a:r>
            <a:r>
              <a:rPr kumimoji="1" lang="en-US" altLang="zh-CN" dirty="0"/>
              <a:t>1.8</a:t>
            </a:r>
            <a:r>
              <a:rPr kumimoji="1" lang="zh-CN" altLang="en-US" dirty="0"/>
              <a:t>，所以这里还是安装</a:t>
            </a:r>
            <a:r>
              <a:rPr kumimoji="1" lang="en-US" altLang="zh-CN" dirty="0"/>
              <a:t>1.2</a:t>
            </a:r>
            <a:r>
              <a:rPr kumimoji="1" lang="zh-CN" altLang="en-US" dirty="0"/>
              <a:t>版本以上的</a:t>
            </a:r>
            <a:r>
              <a:rPr kumimoji="1" lang="en-US" altLang="zh-CN" dirty="0"/>
              <a:t>HBase</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18</a:t>
            </a:fld>
            <a:endParaRPr lang="zh-CN" altLang="en-US">
              <a:solidFill>
                <a:prstClr val="black"/>
              </a:solidFill>
            </a:endParaRPr>
          </a:p>
        </p:txBody>
      </p:sp>
    </p:spTree>
    <p:extLst>
      <p:ext uri="{BB962C8B-B14F-4D97-AF65-F5344CB8AC3E}">
        <p14:creationId xmlns:p14="http://schemas.microsoft.com/office/powerpoint/2010/main" val="3631409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19</a:t>
            </a:fld>
            <a:endParaRPr lang="zh-CN" altLang="en-US">
              <a:solidFill>
                <a:prstClr val="black"/>
              </a:solidFill>
            </a:endParaRPr>
          </a:p>
        </p:txBody>
      </p:sp>
    </p:spTree>
    <p:extLst>
      <p:ext uri="{BB962C8B-B14F-4D97-AF65-F5344CB8AC3E}">
        <p14:creationId xmlns:p14="http://schemas.microsoft.com/office/powerpoint/2010/main" val="618513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20</a:t>
            </a:fld>
            <a:endParaRPr lang="zh-CN" altLang="en-US">
              <a:solidFill>
                <a:prstClr val="black"/>
              </a:solidFill>
            </a:endParaRPr>
          </a:p>
        </p:txBody>
      </p:sp>
    </p:spTree>
    <p:extLst>
      <p:ext uri="{BB962C8B-B14F-4D97-AF65-F5344CB8AC3E}">
        <p14:creationId xmlns:p14="http://schemas.microsoft.com/office/powerpoint/2010/main" val="7975883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21</a:t>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22</a:t>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23</a:t>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24</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25</a:t>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26</a:t>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27</a:t>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28</a:t>
            </a:fld>
            <a:endParaRPr lang="zh-CN" altLang="en-US">
              <a:solidFill>
                <a:prstClr val="black"/>
              </a:solidFill>
            </a:endParaRPr>
          </a:p>
        </p:txBody>
      </p:sp>
    </p:spTree>
    <p:extLst>
      <p:ext uri="{BB962C8B-B14F-4D97-AF65-F5344CB8AC3E}">
        <p14:creationId xmlns:p14="http://schemas.microsoft.com/office/powerpoint/2010/main" val="362563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a:t>
            </a:fld>
            <a:endParaRPr lang="zh-CN" alt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29</a:t>
            </a:fld>
            <a:endParaRPr lang="zh-CN" altLang="en-US">
              <a:solidFill>
                <a:prstClr val="black"/>
              </a:solidFill>
            </a:endParaRPr>
          </a:p>
        </p:txBody>
      </p:sp>
    </p:spTree>
    <p:extLst>
      <p:ext uri="{BB962C8B-B14F-4D97-AF65-F5344CB8AC3E}">
        <p14:creationId xmlns:p14="http://schemas.microsoft.com/office/powerpoint/2010/main" val="38927973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30</a:t>
            </a:fld>
            <a:endParaRPr lang="zh-CN" altLang="en-US">
              <a:solidFill>
                <a:prstClr val="black"/>
              </a:solidFill>
            </a:endParaRPr>
          </a:p>
        </p:txBody>
      </p:sp>
    </p:spTree>
    <p:extLst>
      <p:ext uri="{BB962C8B-B14F-4D97-AF65-F5344CB8AC3E}">
        <p14:creationId xmlns:p14="http://schemas.microsoft.com/office/powerpoint/2010/main" val="11492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31</a:t>
            </a:fld>
            <a:endParaRPr lang="zh-CN" altLang="en-US">
              <a:solidFill>
                <a:prstClr val="black"/>
              </a:solidFill>
            </a:endParaRPr>
          </a:p>
        </p:txBody>
      </p:sp>
    </p:spTree>
    <p:extLst>
      <p:ext uri="{BB962C8B-B14F-4D97-AF65-F5344CB8AC3E}">
        <p14:creationId xmlns:p14="http://schemas.microsoft.com/office/powerpoint/2010/main" val="38298033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32</a:t>
            </a:fld>
            <a:endParaRPr lang="zh-CN" altLang="en-US">
              <a:solidFill>
                <a:prstClr val="black"/>
              </a:solidFill>
            </a:endParaRPr>
          </a:p>
        </p:txBody>
      </p:sp>
    </p:spTree>
    <p:extLst>
      <p:ext uri="{BB962C8B-B14F-4D97-AF65-F5344CB8AC3E}">
        <p14:creationId xmlns:p14="http://schemas.microsoft.com/office/powerpoint/2010/main" val="26263363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33</a:t>
            </a:fld>
            <a:endParaRPr lang="zh-CN" altLang="en-US">
              <a:solidFill>
                <a:prstClr val="black"/>
              </a:solidFill>
            </a:endParaRPr>
          </a:p>
        </p:txBody>
      </p:sp>
    </p:spTree>
    <p:extLst>
      <p:ext uri="{BB962C8B-B14F-4D97-AF65-F5344CB8AC3E}">
        <p14:creationId xmlns:p14="http://schemas.microsoft.com/office/powerpoint/2010/main" val="2398164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34</a:t>
            </a:fld>
            <a:endParaRPr lang="zh-CN" altLang="en-US">
              <a:solidFill>
                <a:prstClr val="black"/>
              </a:solidFill>
            </a:endParaRPr>
          </a:p>
        </p:txBody>
      </p:sp>
    </p:spTree>
    <p:extLst>
      <p:ext uri="{BB962C8B-B14F-4D97-AF65-F5344CB8AC3E}">
        <p14:creationId xmlns:p14="http://schemas.microsoft.com/office/powerpoint/2010/main" val="29475969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意思就是   在哪个节点上启动，哪个节点就是</a:t>
            </a:r>
            <a:r>
              <a:rPr kumimoji="1" lang="en-US" altLang="zh-CN" dirty="0" err="1"/>
              <a:t>HMaster</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35</a:t>
            </a:fld>
            <a:endParaRPr lang="zh-CN" altLang="en-US">
              <a:solidFill>
                <a:prstClr val="black"/>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36</a:t>
            </a:fld>
            <a:endParaRPr lang="zh-CN" altLang="en-US">
              <a:solidFill>
                <a:prstClr val="black"/>
              </a:solidFill>
            </a:endParaRPr>
          </a:p>
        </p:txBody>
      </p:sp>
    </p:spTree>
    <p:extLst>
      <p:ext uri="{BB962C8B-B14F-4D97-AF65-F5344CB8AC3E}">
        <p14:creationId xmlns:p14="http://schemas.microsoft.com/office/powerpoint/2010/main" val="33281951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37</a:t>
            </a:fld>
            <a:endParaRPr lang="zh-CN" altLang="en-US">
              <a:solidFill>
                <a:prstClr val="black"/>
              </a:solidFill>
            </a:endParaRPr>
          </a:p>
        </p:txBody>
      </p:sp>
    </p:spTree>
    <p:extLst>
      <p:ext uri="{BB962C8B-B14F-4D97-AF65-F5344CB8AC3E}">
        <p14:creationId xmlns:p14="http://schemas.microsoft.com/office/powerpoint/2010/main" val="1537334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38</a:t>
            </a:fld>
            <a:endParaRPr lang="zh-CN" altLang="en-US">
              <a:solidFill>
                <a:prstClr val="black"/>
              </a:solidFill>
            </a:endParaRPr>
          </a:p>
        </p:txBody>
      </p:sp>
    </p:spTree>
    <p:extLst>
      <p:ext uri="{BB962C8B-B14F-4D97-AF65-F5344CB8AC3E}">
        <p14:creationId xmlns:p14="http://schemas.microsoft.com/office/powerpoint/2010/main" val="374080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a:t>
            </a:fld>
            <a:endParaRPr lang="zh-CN" altLang="en-US">
              <a:solidFill>
                <a:prstClr val="black"/>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39</a:t>
            </a:fld>
            <a:endParaRPr lang="zh-CN" altLang="en-US">
              <a:solidFill>
                <a:prstClr val="black"/>
              </a:solidFill>
            </a:endParaRPr>
          </a:p>
        </p:txBody>
      </p:sp>
    </p:spTree>
    <p:extLst>
      <p:ext uri="{BB962C8B-B14F-4D97-AF65-F5344CB8AC3E}">
        <p14:creationId xmlns:p14="http://schemas.microsoft.com/office/powerpoint/2010/main" val="20544785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40</a:t>
            </a:fld>
            <a:endParaRPr lang="zh-CN" altLang="en-US">
              <a:solidFill>
                <a:prstClr val="black"/>
              </a:solidFill>
            </a:endParaRPr>
          </a:p>
        </p:txBody>
      </p:sp>
    </p:spTree>
    <p:extLst>
      <p:ext uri="{BB962C8B-B14F-4D97-AF65-F5344CB8AC3E}">
        <p14:creationId xmlns:p14="http://schemas.microsoft.com/office/powerpoint/2010/main" val="2232342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41</a:t>
            </a:fld>
            <a:endParaRPr lang="zh-CN" altLang="en-US">
              <a:solidFill>
                <a:prstClr val="black"/>
              </a:solidFill>
            </a:endParaRPr>
          </a:p>
        </p:txBody>
      </p:sp>
    </p:spTree>
    <p:extLst>
      <p:ext uri="{BB962C8B-B14F-4D97-AF65-F5344CB8AC3E}">
        <p14:creationId xmlns:p14="http://schemas.microsoft.com/office/powerpoint/2010/main" val="4753991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42</a:t>
            </a:fld>
            <a:endParaRPr lang="zh-CN" altLang="en-US">
              <a:solidFill>
                <a:prstClr val="black"/>
              </a:solidFill>
            </a:endParaRPr>
          </a:p>
        </p:txBody>
      </p:sp>
    </p:spTree>
    <p:extLst>
      <p:ext uri="{BB962C8B-B14F-4D97-AF65-F5344CB8AC3E}">
        <p14:creationId xmlns:p14="http://schemas.microsoft.com/office/powerpoint/2010/main" val="218155086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在</a:t>
            </a:r>
            <a:r>
              <a:rPr kumimoji="1" lang="en-US" altLang="zh-CN" dirty="0" err="1"/>
              <a:t>hbase</a:t>
            </a:r>
            <a:r>
              <a:rPr kumimoji="1" lang="zh-CN" altLang="en-US" dirty="0"/>
              <a:t>客户端中，不能使用</a:t>
            </a:r>
            <a:r>
              <a:rPr kumimoji="1" lang="en-US" altLang="zh-CN" dirty="0"/>
              <a:t>backspace</a:t>
            </a:r>
            <a:r>
              <a:rPr kumimoji="1" lang="zh-CN" altLang="en-US" dirty="0"/>
              <a:t>键删除，需用：</a:t>
            </a:r>
            <a:r>
              <a:rPr kumimoji="1" lang="en-US" altLang="zh-CN" dirty="0" err="1"/>
              <a:t>ctrl+backspace</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43</a:t>
            </a:fld>
            <a:endParaRPr lang="zh-CN" altLang="en-US">
              <a:solidFill>
                <a:prstClr val="black"/>
              </a:solidFill>
            </a:endParaRPr>
          </a:p>
        </p:txBody>
      </p:sp>
    </p:spTree>
    <p:extLst>
      <p:ext uri="{BB962C8B-B14F-4D97-AF65-F5344CB8AC3E}">
        <p14:creationId xmlns:p14="http://schemas.microsoft.com/office/powerpoint/2010/main" val="379704373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44</a:t>
            </a:fld>
            <a:endParaRPr lang="zh-CN" altLang="en-US">
              <a:solidFill>
                <a:prstClr val="black"/>
              </a:solidFill>
            </a:endParaRPr>
          </a:p>
        </p:txBody>
      </p:sp>
    </p:spTree>
    <p:extLst>
      <p:ext uri="{BB962C8B-B14F-4D97-AF65-F5344CB8AC3E}">
        <p14:creationId xmlns:p14="http://schemas.microsoft.com/office/powerpoint/2010/main" val="34200576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注意：</a:t>
            </a:r>
            <a:r>
              <a:rPr kumimoji="1" lang="en-US" altLang="zh-CN" dirty="0" err="1"/>
              <a:t>hbase</a:t>
            </a:r>
            <a:r>
              <a:rPr kumimoji="1" lang="zh-CN" altLang="en-US" dirty="0"/>
              <a:t>和关系型数据库创建表时的区别</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45</a:t>
            </a:fld>
            <a:endParaRPr lang="zh-CN" altLang="en-US">
              <a:solidFill>
                <a:prstClr val="black"/>
              </a:solidFill>
            </a:endParaRPr>
          </a:p>
        </p:txBody>
      </p:sp>
    </p:spTree>
    <p:extLst>
      <p:ext uri="{BB962C8B-B14F-4D97-AF65-F5344CB8AC3E}">
        <p14:creationId xmlns:p14="http://schemas.microsoft.com/office/powerpoint/2010/main" val="41275661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46</a:t>
            </a:fld>
            <a:endParaRPr lang="zh-CN" altLang="en-US">
              <a:solidFill>
                <a:prstClr val="black"/>
              </a:solidFill>
            </a:endParaRPr>
          </a:p>
        </p:txBody>
      </p:sp>
    </p:spTree>
    <p:extLst>
      <p:ext uri="{BB962C8B-B14F-4D97-AF65-F5344CB8AC3E}">
        <p14:creationId xmlns:p14="http://schemas.microsoft.com/office/powerpoint/2010/main" val="106982898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47</a:t>
            </a:fld>
            <a:endParaRPr lang="zh-CN" altLang="en-US">
              <a:solidFill>
                <a:prstClr val="black"/>
              </a:solidFill>
            </a:endParaRPr>
          </a:p>
        </p:txBody>
      </p:sp>
    </p:spTree>
    <p:extLst>
      <p:ext uri="{BB962C8B-B14F-4D97-AF65-F5344CB8AC3E}">
        <p14:creationId xmlns:p14="http://schemas.microsoft.com/office/powerpoint/2010/main" val="6752173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48</a:t>
            </a:fld>
            <a:endParaRPr lang="zh-CN" altLang="en-US">
              <a:solidFill>
                <a:prstClr val="black"/>
              </a:solidFill>
            </a:endParaRPr>
          </a:p>
        </p:txBody>
      </p:sp>
    </p:spTree>
    <p:extLst>
      <p:ext uri="{BB962C8B-B14F-4D97-AF65-F5344CB8AC3E}">
        <p14:creationId xmlns:p14="http://schemas.microsoft.com/office/powerpoint/2010/main" val="2594096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a:t>
            </a:fld>
            <a:endParaRPr lang="zh-CN" altLang="en-US">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49</a:t>
            </a:fld>
            <a:endParaRPr lang="zh-CN" altLang="en-US">
              <a:solidFill>
                <a:prstClr val="black"/>
              </a:solidFill>
            </a:endParaRPr>
          </a:p>
        </p:txBody>
      </p:sp>
    </p:spTree>
    <p:extLst>
      <p:ext uri="{BB962C8B-B14F-4D97-AF65-F5344CB8AC3E}">
        <p14:creationId xmlns:p14="http://schemas.microsoft.com/office/powerpoint/2010/main" val="30516566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en-US" altLang="zh-CN" dirty="0" err="1"/>
              <a:t>Hbase</a:t>
            </a:r>
            <a:r>
              <a:rPr kumimoji="1" lang="zh-CN" altLang="en-US" dirty="0"/>
              <a:t>先将数据存储到缓存中，重启以下</a:t>
            </a:r>
            <a:r>
              <a:rPr kumimoji="1" lang="en-US" altLang="zh-CN" dirty="0" err="1"/>
              <a:t>hbase</a:t>
            </a:r>
            <a:r>
              <a:rPr kumimoji="1" lang="zh-CN" altLang="en-US" dirty="0"/>
              <a:t>才能在</a:t>
            </a:r>
            <a:r>
              <a:rPr kumimoji="1" lang="en-US" altLang="zh-CN" dirty="0" err="1"/>
              <a:t>hdfs</a:t>
            </a:r>
            <a:r>
              <a:rPr kumimoji="1" lang="zh-CN" altLang="en-US" dirty="0"/>
              <a:t>中查看到</a:t>
            </a:r>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50</a:t>
            </a:fld>
            <a:endParaRPr lang="zh-CN" altLang="en-US">
              <a:solidFill>
                <a:prstClr val="black"/>
              </a:solidFill>
            </a:endParaRPr>
          </a:p>
        </p:txBody>
      </p:sp>
    </p:spTree>
    <p:extLst>
      <p:ext uri="{BB962C8B-B14F-4D97-AF65-F5344CB8AC3E}">
        <p14:creationId xmlns:p14="http://schemas.microsoft.com/office/powerpoint/2010/main" val="2694947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kumimoji="1" lang="zh-CN" altLang="en-US" dirty="0"/>
              <a:t>之前</a:t>
            </a:r>
            <a:r>
              <a:rPr kumimoji="1" lang="en-US" altLang="zh-CN" dirty="0"/>
              <a:t>name</a:t>
            </a:r>
            <a:r>
              <a:rPr kumimoji="1" lang="zh-CN" altLang="en-US" dirty="0"/>
              <a:t>是</a:t>
            </a:r>
            <a:r>
              <a:rPr kumimoji="1" lang="en-US" altLang="zh-CN" dirty="0"/>
              <a:t>tom</a:t>
            </a:r>
            <a:r>
              <a:rPr kumimoji="1" lang="zh-CN" altLang="en-US" dirty="0"/>
              <a:t>，现在又插入了一个</a:t>
            </a:r>
            <a:r>
              <a:rPr kumimoji="1" lang="en-US" altLang="zh-CN" dirty="0" err="1"/>
              <a:t>mary</a:t>
            </a:r>
            <a:r>
              <a:rPr kumimoji="1" lang="zh-CN" altLang="en-US" dirty="0"/>
              <a:t>，可以问问学生，若是用</a:t>
            </a:r>
            <a:r>
              <a:rPr kumimoji="1" lang="en-US" altLang="zh-CN" dirty="0"/>
              <a:t>get</a:t>
            </a:r>
            <a:r>
              <a:rPr kumimoji="1" lang="zh-CN" altLang="en-US" dirty="0"/>
              <a:t>查询数据，会输出的</a:t>
            </a:r>
            <a:r>
              <a:rPr kumimoji="1" lang="en-US" altLang="zh-CN" dirty="0"/>
              <a:t>tom</a:t>
            </a:r>
            <a:r>
              <a:rPr kumimoji="1" lang="zh-CN" altLang="en-US" dirty="0"/>
              <a:t>还是</a:t>
            </a:r>
            <a:r>
              <a:rPr kumimoji="1" lang="en-US" altLang="zh-CN" dirty="0" err="1"/>
              <a:t>mary</a:t>
            </a:r>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51</a:t>
            </a:fld>
            <a:endParaRPr lang="zh-CN" altLang="en-US">
              <a:solidFill>
                <a:prstClr val="black"/>
              </a:solidFill>
            </a:endParaRPr>
          </a:p>
        </p:txBody>
      </p:sp>
    </p:spTree>
    <p:extLst>
      <p:ext uri="{BB962C8B-B14F-4D97-AF65-F5344CB8AC3E}">
        <p14:creationId xmlns:p14="http://schemas.microsoft.com/office/powerpoint/2010/main" val="377597276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52</a:t>
            </a:fld>
            <a:endParaRPr lang="zh-CN" altLang="en-US">
              <a:solidFill>
                <a:prstClr val="black"/>
              </a:solidFill>
            </a:endParaRPr>
          </a:p>
        </p:txBody>
      </p:sp>
    </p:spTree>
    <p:extLst>
      <p:ext uri="{BB962C8B-B14F-4D97-AF65-F5344CB8AC3E}">
        <p14:creationId xmlns:p14="http://schemas.microsoft.com/office/powerpoint/2010/main" val="225002898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53</a:t>
            </a:fld>
            <a:endParaRPr lang="zh-CN" altLang="en-US">
              <a:solidFill>
                <a:prstClr val="black"/>
              </a:solidFill>
            </a:endParaRPr>
          </a:p>
        </p:txBody>
      </p:sp>
    </p:spTree>
    <p:extLst>
      <p:ext uri="{BB962C8B-B14F-4D97-AF65-F5344CB8AC3E}">
        <p14:creationId xmlns:p14="http://schemas.microsoft.com/office/powerpoint/2010/main" val="146409027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54</a:t>
            </a:fld>
            <a:endParaRPr lang="zh-CN" altLang="en-US">
              <a:solidFill>
                <a:prstClr val="black"/>
              </a:solidFill>
            </a:endParaRPr>
          </a:p>
        </p:txBody>
      </p:sp>
    </p:spTree>
    <p:extLst>
      <p:ext uri="{BB962C8B-B14F-4D97-AF65-F5344CB8AC3E}">
        <p14:creationId xmlns:p14="http://schemas.microsoft.com/office/powerpoint/2010/main" val="1412892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55</a:t>
            </a:fld>
            <a:endParaRPr lang="zh-CN" altLang="en-US">
              <a:solidFill>
                <a:prstClr val="black"/>
              </a:solidFill>
            </a:endParaRPr>
          </a:p>
        </p:txBody>
      </p:sp>
    </p:spTree>
    <p:extLst>
      <p:ext uri="{BB962C8B-B14F-4D97-AF65-F5344CB8AC3E}">
        <p14:creationId xmlns:p14="http://schemas.microsoft.com/office/powerpoint/2010/main" val="252889555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56</a:t>
            </a:fld>
            <a:endParaRPr lang="zh-CN" altLang="en-US">
              <a:solidFill>
                <a:prstClr val="black"/>
              </a:solidFill>
            </a:endParaRPr>
          </a:p>
        </p:txBody>
      </p:sp>
    </p:spTree>
    <p:extLst>
      <p:ext uri="{BB962C8B-B14F-4D97-AF65-F5344CB8AC3E}">
        <p14:creationId xmlns:p14="http://schemas.microsoft.com/office/powerpoint/2010/main" val="356660500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57</a:t>
            </a:fld>
            <a:endParaRPr lang="zh-CN" altLang="en-US">
              <a:solidFill>
                <a:prstClr val="black"/>
              </a:solidFill>
            </a:endParaRPr>
          </a:p>
        </p:txBody>
      </p:sp>
    </p:spTree>
    <p:extLst>
      <p:ext uri="{BB962C8B-B14F-4D97-AF65-F5344CB8AC3E}">
        <p14:creationId xmlns:p14="http://schemas.microsoft.com/office/powerpoint/2010/main" val="21621601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58</a:t>
            </a:fld>
            <a:endParaRPr lang="zh-CN" altLang="en-US">
              <a:solidFill>
                <a:prstClr val="black"/>
              </a:solidFill>
            </a:endParaRPr>
          </a:p>
        </p:txBody>
      </p:sp>
    </p:spTree>
    <p:extLst>
      <p:ext uri="{BB962C8B-B14F-4D97-AF65-F5344CB8AC3E}">
        <p14:creationId xmlns:p14="http://schemas.microsoft.com/office/powerpoint/2010/main" val="53304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a:t>
            </a:fld>
            <a:endParaRPr lang="zh-CN" altLang="en-US">
              <a:solidFill>
                <a:prstClr val="black"/>
              </a:solidFill>
            </a:endParaRPr>
          </a:p>
        </p:txBody>
      </p:sp>
    </p:spTree>
    <p:extLst>
      <p:ext uri="{BB962C8B-B14F-4D97-AF65-F5344CB8AC3E}">
        <p14:creationId xmlns:p14="http://schemas.microsoft.com/office/powerpoint/2010/main" val="347902723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59</a:t>
            </a:fld>
            <a:endParaRPr lang="zh-CN" altLang="en-US">
              <a:solidFill>
                <a:prstClr val="black"/>
              </a:solidFill>
            </a:endParaRPr>
          </a:p>
        </p:txBody>
      </p:sp>
    </p:spTree>
    <p:extLst>
      <p:ext uri="{BB962C8B-B14F-4D97-AF65-F5344CB8AC3E}">
        <p14:creationId xmlns:p14="http://schemas.microsoft.com/office/powerpoint/2010/main" val="13433668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60</a:t>
            </a:fld>
            <a:endParaRPr lang="zh-CN" altLang="en-US">
              <a:solidFill>
                <a:prstClr val="black"/>
              </a:solidFill>
            </a:endParaRPr>
          </a:p>
        </p:txBody>
      </p:sp>
    </p:spTree>
    <p:extLst>
      <p:ext uri="{BB962C8B-B14F-4D97-AF65-F5344CB8AC3E}">
        <p14:creationId xmlns:p14="http://schemas.microsoft.com/office/powerpoint/2010/main" val="84957593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t>61</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6</a:t>
            </a:fld>
            <a:endParaRPr lang="zh-CN" altLang="en-US">
              <a:solidFill>
                <a:prstClr val="black"/>
              </a:solidFill>
            </a:endParaRPr>
          </a:p>
        </p:txBody>
      </p:sp>
    </p:spTree>
    <p:extLst>
      <p:ext uri="{BB962C8B-B14F-4D97-AF65-F5344CB8AC3E}">
        <p14:creationId xmlns:p14="http://schemas.microsoft.com/office/powerpoint/2010/main" val="2154997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7</a:t>
            </a:fld>
            <a:endParaRPr lang="zh-CN" altLang="en-US">
              <a:solidFill>
                <a:prstClr val="black"/>
              </a:solidFill>
            </a:endParaRPr>
          </a:p>
        </p:txBody>
      </p:sp>
    </p:spTree>
    <p:extLst>
      <p:ext uri="{BB962C8B-B14F-4D97-AF65-F5344CB8AC3E}">
        <p14:creationId xmlns:p14="http://schemas.microsoft.com/office/powerpoint/2010/main" val="3143090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858E6889-349A-49E8-AAE1-A1FB1A7B9723}" type="slidenum">
              <a:rPr lang="zh-CN" altLang="en-US" smtClean="0">
                <a:solidFill>
                  <a:prstClr val="black"/>
                </a:solidFill>
              </a:rPr>
              <a:t>8</a:t>
            </a:fld>
            <a:endParaRPr lang="zh-CN" altLang="en-US">
              <a:solidFill>
                <a:prstClr val="black"/>
              </a:solidFill>
            </a:endParaRPr>
          </a:p>
        </p:txBody>
      </p:sp>
    </p:spTree>
    <p:extLst>
      <p:ext uri="{BB962C8B-B14F-4D97-AF65-F5344CB8AC3E}">
        <p14:creationId xmlns:p14="http://schemas.microsoft.com/office/powerpoint/2010/main" val="81523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幻灯片编号占位符 3"/>
          <p:cNvSpPr>
            <a:spLocks noGrp="1"/>
          </p:cNvSpPr>
          <p:nvPr>
            <p:ph type="sldNum" sz="quarter" idx="4"/>
          </p:nvPr>
        </p:nvSpPr>
        <p:spPr>
          <a:xfrm>
            <a:off x="9120336" y="6381328"/>
            <a:ext cx="2743200" cy="365125"/>
          </a:xfrm>
          <a:prstGeom prst="rect">
            <a:avLst/>
          </a:prstGeom>
        </p:spPr>
        <p:txBody>
          <a:bodyPr vert="horz" lIns="91440" tIns="45720" rIns="91440" bIns="45720" rtlCol="0" anchor="ctr"/>
          <a:lstStyle>
            <a:lvl1pPr algn="r">
              <a:defRPr sz="1200">
                <a:solidFill>
                  <a:schemeClr val="tx1"/>
                </a:solidFill>
              </a:defRPr>
            </a:lvl1pPr>
          </a:lstStyle>
          <a:p>
            <a:fld id="{D7C6C06A-6A1C-2E45-A070-5E5418E076A2}" type="slidenum">
              <a:rPr kumimoji="1" lang="zh-CN" altLang="en-US" smtClean="0"/>
              <a:t>‹#›</a:t>
            </a:fld>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4" name="图片 13" descr="画板 2@10x.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056440" y="76366"/>
            <a:ext cx="1914436" cy="596994"/>
          </a:xfrm>
          <a:prstGeom prst="rect">
            <a:avLst/>
          </a:prstGeom>
        </p:spPr>
      </p:pic>
      <p:cxnSp>
        <p:nvCxnSpPr>
          <p:cNvPr id="17" name="直线连接符 16"/>
          <p:cNvCxnSpPr/>
          <p:nvPr userDrawn="1"/>
        </p:nvCxnSpPr>
        <p:spPr>
          <a:xfrm>
            <a:off x="0" y="764704"/>
            <a:ext cx="12192000"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幻灯片编号占位符 11"/>
          <p:cNvSpPr>
            <a:spLocks noGrp="1"/>
          </p:cNvSpPr>
          <p:nvPr>
            <p:ph type="sldNum" sz="quarter" idx="4"/>
          </p:nvPr>
        </p:nvSpPr>
        <p:spPr>
          <a:xfrm>
            <a:off x="9120336" y="6381328"/>
            <a:ext cx="2743200" cy="365125"/>
          </a:xfrm>
          <a:prstGeom prst="rect">
            <a:avLst/>
          </a:prstGeom>
        </p:spPr>
        <p:txBody>
          <a:bodyPr vert="horz" lIns="91440" tIns="45720" rIns="91440" bIns="45720" rtlCol="0" anchor="ctr"/>
          <a:lstStyle>
            <a:lvl1pPr algn="r">
              <a:defRPr sz="1200">
                <a:solidFill>
                  <a:schemeClr val="tx1"/>
                </a:solidFill>
              </a:defRPr>
            </a:lvl1pPr>
          </a:lstStyle>
          <a:p>
            <a:fld id="{CFCB3B0A-32E6-834F-97CE-CA667D0AE97F}"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icrosoft YaHei Light" panose="020B0502040204020203" pitchFamily="34" charset="-122"/>
          <a:ea typeface="Microsoft YaHei Light" panose="020B0502040204020203"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hbase.apache.org/1.2/book.html#basic.prerequisite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archive.apache.org/"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37.xml.rels><?xml version="1.0" encoding="UTF-8" standalone="yes"?>
<Relationships xmlns="http://schemas.openxmlformats.org/package/2006/relationships"><Relationship Id="rId3" Type="http://schemas.openxmlformats.org/officeDocument/2006/relationships/hyperlink" Target="http://datanode2:16010/" TargetMode="External"/><Relationship Id="rId2" Type="http://schemas.openxmlformats.org/officeDocument/2006/relationships/notesSlide" Target="../notesSlides/notesSlide37.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datanode1:16010/"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7.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56.png"/></Relationships>
</file>

<file path=ppt/slides/_rels/slide5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5.xml"/><Relationship Id="rId1" Type="http://schemas.openxmlformats.org/officeDocument/2006/relationships/slideLayout" Target="../slideLayouts/slideLayout1.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62.png"/></Relationships>
</file>

<file path=ppt/slides/_rels/slide5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58.xml"/><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5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6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1.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69.png"/></Relationships>
</file>

<file path=ppt/slides/_rels/slide6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2.xml"/><Relationship Id="rId1" Type="http://schemas.openxmlformats.org/officeDocument/2006/relationships/slideLayout" Target="../slideLayouts/slideLayout1.xml"/><Relationship Id="rId4" Type="http://schemas.openxmlformats.org/officeDocument/2006/relationships/image" Target="../media/image7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3" name="图片 12" descr="画板 8@10x-100.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680" y="0"/>
            <a:ext cx="12269407" cy="6912000"/>
          </a:xfrm>
          <a:prstGeom prst="rect">
            <a:avLst/>
          </a:prstGeom>
        </p:spPr>
      </p:pic>
      <p:sp>
        <p:nvSpPr>
          <p:cNvPr id="3" name="矩形 2"/>
          <p:cNvSpPr/>
          <p:nvPr/>
        </p:nvSpPr>
        <p:spPr>
          <a:xfrm>
            <a:off x="3232238" y="2204864"/>
            <a:ext cx="6012815" cy="645160"/>
          </a:xfrm>
          <a:prstGeom prst="rect">
            <a:avLst/>
          </a:prstGeom>
        </p:spPr>
        <p:txBody>
          <a:bodyPr wrap="none">
            <a:spAutoFit/>
          </a:bodyPr>
          <a:lstStyle/>
          <a:p>
            <a:pPr algn="ctr"/>
            <a:r>
              <a:rPr lang="zh-CN" altLang="en-US" sz="3600" b="1" dirty="0">
                <a:solidFill>
                  <a:schemeClr val="bg1"/>
                </a:solidFill>
                <a:latin typeface="Microsoft YaHei" panose="020B0503020204020204" pitchFamily="34" charset="-122"/>
                <a:ea typeface="Microsoft YaHei" panose="020B0503020204020204" pitchFamily="34" charset="-122"/>
              </a:rPr>
              <a:t>第六章</a:t>
            </a:r>
            <a:r>
              <a:rPr lang="en-US" altLang="zh-CN" sz="3600" b="1" dirty="0">
                <a:solidFill>
                  <a:schemeClr val="bg1"/>
                </a:solidFill>
                <a:latin typeface="Microsoft YaHei" panose="020B0503020204020204" pitchFamily="34" charset="-122"/>
                <a:ea typeface="Microsoft YaHei" panose="020B0503020204020204" pitchFamily="34" charset="-122"/>
              </a:rPr>
              <a:t>  </a:t>
            </a:r>
            <a:r>
              <a:rPr lang="zh-CN" altLang="en-US" sz="3600" b="1" dirty="0">
                <a:solidFill>
                  <a:schemeClr val="bg1"/>
                </a:solidFill>
                <a:latin typeface="Microsoft YaHei" panose="020B0503020204020204" pitchFamily="34" charset="-122"/>
                <a:ea typeface="Microsoft YaHei" panose="020B0503020204020204" pitchFamily="34" charset="-122"/>
              </a:rPr>
              <a:t>分布式数据库</a:t>
            </a:r>
            <a:r>
              <a:rPr lang="en-US" altLang="zh-CN" sz="3600" b="1" dirty="0">
                <a:solidFill>
                  <a:schemeClr val="bg1"/>
                </a:solidFill>
                <a:latin typeface="Microsoft YaHei" panose="020B0503020204020204" pitchFamily="34" charset="-122"/>
                <a:ea typeface="Microsoft YaHei" panose="020B0503020204020204" pitchFamily="34" charset="-122"/>
              </a:rPr>
              <a:t>HBase</a:t>
            </a:r>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08368" y="374379"/>
            <a:ext cx="2351584" cy="67835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71364" y="1114153"/>
            <a:ext cx="12313368" cy="6370975"/>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什么是行键？</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行键是每一行的识别，完全是由用户指定的一串不重复的字符串</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行键决定了每一行的存储位置</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表根据字典排序法，对行进行排序存储</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例如：三个行对应的行键分别为</a:t>
            </a:r>
            <a:r>
              <a:rPr lang="en-US" altLang="zh-CN" sz="2400" dirty="0">
                <a:latin typeface="Microsoft YaHei" panose="020B0503020204020204" pitchFamily="34" charset="-122"/>
                <a:ea typeface="Microsoft YaHei" panose="020B0503020204020204" pitchFamily="34" charset="-122"/>
              </a:rPr>
              <a:t>row-1</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row-2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row-12</a:t>
            </a: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则三个行的排序结果为：</a:t>
            </a: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4" name="文本占位符 1">
            <a:extLst>
              <a:ext uri="{FF2B5EF4-FFF2-40B4-BE49-F238E27FC236}">
                <a16:creationId xmlns:a16="http://schemas.microsoft.com/office/drawing/2014/main" id="{7D3723C0-FA8D-4535-9413-81148F500DEA}"/>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的基本概念</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048442FE-1378-4DFE-AD5D-B455BF2B229F}"/>
              </a:ext>
            </a:extLst>
          </p:cNvPr>
          <p:cNvSpPr/>
          <p:nvPr/>
        </p:nvSpPr>
        <p:spPr>
          <a:xfrm>
            <a:off x="4356706" y="4725144"/>
            <a:ext cx="1693541" cy="1200329"/>
          </a:xfrm>
          <a:prstGeom prst="rect">
            <a:avLst/>
          </a:prstGeom>
        </p:spPr>
        <p:txBody>
          <a:bodyPr wrap="none">
            <a:spAutoFit/>
          </a:bodyPr>
          <a:lstStyle/>
          <a:p>
            <a:pPr lvl="1">
              <a:buClr>
                <a:srgbClr val="0070C0"/>
              </a:buClr>
            </a:pPr>
            <a:r>
              <a:rPr lang="en-US" altLang="zh-CN" sz="2400" dirty="0">
                <a:latin typeface="Microsoft YaHei" panose="020B0503020204020204" pitchFamily="34" charset="-122"/>
                <a:ea typeface="Microsoft YaHei" panose="020B0503020204020204" pitchFamily="34" charset="-122"/>
              </a:rPr>
              <a:t>row-1</a:t>
            </a:r>
          </a:p>
          <a:p>
            <a:pPr lvl="1">
              <a:buClr>
                <a:srgbClr val="0070C0"/>
              </a:buClr>
            </a:pPr>
            <a:r>
              <a:rPr lang="en-US" altLang="zh-CN" sz="2400" dirty="0">
                <a:latin typeface="Microsoft YaHei" panose="020B0503020204020204" pitchFamily="34" charset="-122"/>
                <a:ea typeface="Microsoft YaHei" panose="020B0503020204020204" pitchFamily="34" charset="-122"/>
              </a:rPr>
              <a:t>row-12</a:t>
            </a:r>
          </a:p>
          <a:p>
            <a:pPr lvl="1">
              <a:buClr>
                <a:srgbClr val="0070C0"/>
              </a:buClr>
            </a:pPr>
            <a:r>
              <a:rPr lang="en-US" altLang="zh-CN" sz="2400" dirty="0">
                <a:latin typeface="Microsoft YaHei" panose="020B0503020204020204" pitchFamily="34" charset="-122"/>
                <a:ea typeface="Microsoft YaHei" panose="020B0503020204020204" pitchFamily="34" charset="-122"/>
              </a:rPr>
              <a:t>row-2</a:t>
            </a:r>
          </a:p>
        </p:txBody>
      </p:sp>
    </p:spTree>
    <p:extLst>
      <p:ext uri="{BB962C8B-B14F-4D97-AF65-F5344CB8AC3E}">
        <p14:creationId xmlns:p14="http://schemas.microsoft.com/office/powerpoint/2010/main" val="399965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5360" y="980728"/>
            <a:ext cx="12313368" cy="8956298"/>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什么是列族？</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中建表时，不需提前输入列，因为列是可变的，每一行的列的个数和名称</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都可以不同</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列族就是列的集合，它需要在建表时制定</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中，每列名称的规范写法是</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列族：列，列前必须要有它所属的列族</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列族的意义：</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是列式存储的，即将列分散到不同的机器上存储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若某些列具有相同的属性，可对这些列定义相同的列族，</a:t>
            </a:r>
            <a:r>
              <a:rPr lang="en-US" altLang="zh-CN" sz="2400" dirty="0" err="1">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优先把相同列族</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的列放在一台机器上存储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4" name="文本占位符 1">
            <a:extLst>
              <a:ext uri="{FF2B5EF4-FFF2-40B4-BE49-F238E27FC236}">
                <a16:creationId xmlns:a16="http://schemas.microsoft.com/office/drawing/2014/main" id="{7D3723C0-FA8D-4535-9413-81148F500DEA}"/>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的基本概念</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061476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7368" y="1196752"/>
            <a:ext cx="12313368" cy="8956298"/>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什么是版本值？</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唯一确定的值是由行键：列族：列：版本值决定的，版本值是</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的最小存储单位</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版本值其实就是不同时间在相同行：列族：列中存储的数据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若不规定版本，</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在每一列中默认只存储一个值，若再对该列赋值，该列的值</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会被更新</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若规定某列的版本为</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，则该列可以存储两个值</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4" name="文本占位符 1">
            <a:extLst>
              <a:ext uri="{FF2B5EF4-FFF2-40B4-BE49-F238E27FC236}">
                <a16:creationId xmlns:a16="http://schemas.microsoft.com/office/drawing/2014/main" id="{7D3723C0-FA8D-4535-9413-81148F500DEA}"/>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的基本概念</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5835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err="1">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的基本概念</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395174" y="1257431"/>
            <a:ext cx="12313368" cy="6740307"/>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的部署架构</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有两种服务器：</a:t>
            </a:r>
            <a:r>
              <a:rPr lang="en-US" altLang="zh-CN" sz="2400" dirty="0" err="1">
                <a:latin typeface="Microsoft YaHei" panose="020B0503020204020204" pitchFamily="34" charset="-122"/>
                <a:ea typeface="Microsoft YaHei" panose="020B0503020204020204" pitchFamily="34" charset="-122"/>
              </a:rPr>
              <a:t>HMaster</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RegionServer</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HMaster</a:t>
            </a:r>
            <a:r>
              <a:rPr lang="zh-CN" altLang="en-US" sz="2400" dirty="0">
                <a:latin typeface="Microsoft YaHei" panose="020B0503020204020204" pitchFamily="34" charset="-122"/>
                <a:ea typeface="Microsoft YaHei" panose="020B0503020204020204" pitchFamily="34" charset="-122"/>
              </a:rPr>
              <a:t>负责维护表的结构信息</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存储实际数据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保存的表数据存储在</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HDFS</a:t>
            </a:r>
            <a:r>
              <a:rPr lang="zh-CN" altLang="en-US" sz="2400" dirty="0">
                <a:latin typeface="Microsoft YaHei" panose="020B0503020204020204" pitchFamily="34" charset="-122"/>
                <a:ea typeface="Microsoft YaHei" panose="020B0503020204020204" pitchFamily="34" charset="-122"/>
              </a:rPr>
              <a:t>中</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对</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的信息进行管理，比如具体的数据存放在哪个</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上</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grpSp>
        <p:nvGrpSpPr>
          <p:cNvPr id="95" name="组合 94">
            <a:extLst>
              <a:ext uri="{FF2B5EF4-FFF2-40B4-BE49-F238E27FC236}">
                <a16:creationId xmlns:a16="http://schemas.microsoft.com/office/drawing/2014/main" id="{68E7D826-D844-40AF-BFCA-0FE92B9FA359}"/>
              </a:ext>
            </a:extLst>
          </p:cNvPr>
          <p:cNvGrpSpPr/>
          <p:nvPr/>
        </p:nvGrpSpPr>
        <p:grpSpPr>
          <a:xfrm>
            <a:off x="5951984" y="2492896"/>
            <a:ext cx="6412118" cy="2623986"/>
            <a:chOff x="2468772" y="2173373"/>
            <a:chExt cx="7486216" cy="3488083"/>
          </a:xfrm>
        </p:grpSpPr>
        <p:grpSp>
          <p:nvGrpSpPr>
            <p:cNvPr id="24" name="组合 23">
              <a:extLst>
                <a:ext uri="{FF2B5EF4-FFF2-40B4-BE49-F238E27FC236}">
                  <a16:creationId xmlns:a16="http://schemas.microsoft.com/office/drawing/2014/main" id="{BD30AB74-BFA9-4F9A-BCBE-86C9EEC1539B}"/>
                </a:ext>
              </a:extLst>
            </p:cNvPr>
            <p:cNvGrpSpPr/>
            <p:nvPr/>
          </p:nvGrpSpPr>
          <p:grpSpPr>
            <a:xfrm>
              <a:off x="2777918" y="2566820"/>
              <a:ext cx="1418054" cy="1008112"/>
              <a:chOff x="2711624" y="2492896"/>
              <a:chExt cx="1418054" cy="1008112"/>
            </a:xfrm>
          </p:grpSpPr>
          <p:sp>
            <p:nvSpPr>
              <p:cNvPr id="2" name="椭圆 1">
                <a:extLst>
                  <a:ext uri="{FF2B5EF4-FFF2-40B4-BE49-F238E27FC236}">
                    <a16:creationId xmlns:a16="http://schemas.microsoft.com/office/drawing/2014/main" id="{B9EEB41C-1FCC-46AC-A884-859134A8318C}"/>
                  </a:ext>
                </a:extLst>
              </p:cNvPr>
              <p:cNvSpPr/>
              <p:nvPr/>
            </p:nvSpPr>
            <p:spPr>
              <a:xfrm>
                <a:off x="2711624" y="2492896"/>
                <a:ext cx="1080121" cy="1008112"/>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文本框 14">
                <a:extLst>
                  <a:ext uri="{FF2B5EF4-FFF2-40B4-BE49-F238E27FC236}">
                    <a16:creationId xmlns:a16="http://schemas.microsoft.com/office/drawing/2014/main" id="{E6F3405B-FA64-4417-B9A7-9CA97E0FD158}"/>
                  </a:ext>
                </a:extLst>
              </p:cNvPr>
              <p:cNvSpPr txBox="1"/>
              <p:nvPr/>
            </p:nvSpPr>
            <p:spPr>
              <a:xfrm>
                <a:off x="2841918" y="2815888"/>
                <a:ext cx="1287760" cy="409130"/>
              </a:xfrm>
              <a:prstGeom prst="rect">
                <a:avLst/>
              </a:prstGeom>
              <a:noFill/>
            </p:spPr>
            <p:txBody>
              <a:bodyPr wrap="square" rtlCol="0">
                <a:spAutoFit/>
              </a:bodyPr>
              <a:lstStyle/>
              <a:p>
                <a:r>
                  <a:rPr lang="en-US" altLang="zh-CN" sz="1400" dirty="0" err="1">
                    <a:latin typeface="Monaco"/>
                  </a:rPr>
                  <a:t>HMaster</a:t>
                </a:r>
                <a:endParaRPr lang="en-US" sz="1400" dirty="0">
                  <a:latin typeface="Monaco"/>
                </a:endParaRPr>
              </a:p>
            </p:txBody>
          </p:sp>
        </p:grpSp>
        <p:grpSp>
          <p:nvGrpSpPr>
            <p:cNvPr id="17" name="组合 16">
              <a:extLst>
                <a:ext uri="{FF2B5EF4-FFF2-40B4-BE49-F238E27FC236}">
                  <a16:creationId xmlns:a16="http://schemas.microsoft.com/office/drawing/2014/main" id="{50B22148-B330-4BA6-97F3-7C3AF16AB755}"/>
                </a:ext>
              </a:extLst>
            </p:cNvPr>
            <p:cNvGrpSpPr/>
            <p:nvPr/>
          </p:nvGrpSpPr>
          <p:grpSpPr>
            <a:xfrm>
              <a:off x="4808240" y="2173373"/>
              <a:ext cx="1930494" cy="409130"/>
              <a:chOff x="4808240" y="2172645"/>
              <a:chExt cx="1930494" cy="399755"/>
            </a:xfrm>
          </p:grpSpPr>
          <p:sp>
            <p:nvSpPr>
              <p:cNvPr id="6" name="矩形: 圆角 5">
                <a:extLst>
                  <a:ext uri="{FF2B5EF4-FFF2-40B4-BE49-F238E27FC236}">
                    <a16:creationId xmlns:a16="http://schemas.microsoft.com/office/drawing/2014/main" id="{33B1AE4E-B383-4D11-8F60-32C587C29882}"/>
                  </a:ext>
                </a:extLst>
              </p:cNvPr>
              <p:cNvSpPr/>
              <p:nvPr/>
            </p:nvSpPr>
            <p:spPr>
              <a:xfrm>
                <a:off x="4808240" y="2172645"/>
                <a:ext cx="1503784" cy="369333"/>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文本框 15">
                <a:extLst>
                  <a:ext uri="{FF2B5EF4-FFF2-40B4-BE49-F238E27FC236}">
                    <a16:creationId xmlns:a16="http://schemas.microsoft.com/office/drawing/2014/main" id="{C9B762AC-806B-4D0F-ADEB-2C8B50FA10A8}"/>
                  </a:ext>
                </a:extLst>
              </p:cNvPr>
              <p:cNvSpPr txBox="1"/>
              <p:nvPr/>
            </p:nvSpPr>
            <p:spPr>
              <a:xfrm>
                <a:off x="4870718" y="2172645"/>
                <a:ext cx="1868016" cy="399755"/>
              </a:xfrm>
              <a:prstGeom prst="rect">
                <a:avLst/>
              </a:prstGeom>
              <a:noFill/>
            </p:spPr>
            <p:txBody>
              <a:bodyPr wrap="square" rtlCol="0">
                <a:spAutoFit/>
              </a:bodyPr>
              <a:lstStyle/>
              <a:p>
                <a:r>
                  <a:rPr lang="en-US" altLang="zh-CN" sz="1400" dirty="0" err="1">
                    <a:latin typeface="Monaco"/>
                  </a:rPr>
                  <a:t>RegionServer</a:t>
                </a:r>
                <a:endParaRPr lang="en-US" sz="1400" dirty="0">
                  <a:latin typeface="Monaco"/>
                </a:endParaRPr>
              </a:p>
            </p:txBody>
          </p:sp>
        </p:grpSp>
        <p:grpSp>
          <p:nvGrpSpPr>
            <p:cNvPr id="25" name="组合 24">
              <a:extLst>
                <a:ext uri="{FF2B5EF4-FFF2-40B4-BE49-F238E27FC236}">
                  <a16:creationId xmlns:a16="http://schemas.microsoft.com/office/drawing/2014/main" id="{925D2B22-F079-4784-9F1B-2557D0BAE019}"/>
                </a:ext>
              </a:extLst>
            </p:cNvPr>
            <p:cNvGrpSpPr/>
            <p:nvPr/>
          </p:nvGrpSpPr>
          <p:grpSpPr>
            <a:xfrm>
              <a:off x="4901957" y="4718449"/>
              <a:ext cx="1930494" cy="409130"/>
              <a:chOff x="4808240" y="2172645"/>
              <a:chExt cx="1930494" cy="399755"/>
            </a:xfrm>
          </p:grpSpPr>
          <p:sp>
            <p:nvSpPr>
              <p:cNvPr id="26" name="矩形: 圆角 25">
                <a:extLst>
                  <a:ext uri="{FF2B5EF4-FFF2-40B4-BE49-F238E27FC236}">
                    <a16:creationId xmlns:a16="http://schemas.microsoft.com/office/drawing/2014/main" id="{D1C5E423-E8B8-4EE1-9141-76B6FCA3A627}"/>
                  </a:ext>
                </a:extLst>
              </p:cNvPr>
              <p:cNvSpPr/>
              <p:nvPr/>
            </p:nvSpPr>
            <p:spPr>
              <a:xfrm>
                <a:off x="4808240" y="2172645"/>
                <a:ext cx="1503784" cy="369333"/>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7" name="文本框 26">
                <a:extLst>
                  <a:ext uri="{FF2B5EF4-FFF2-40B4-BE49-F238E27FC236}">
                    <a16:creationId xmlns:a16="http://schemas.microsoft.com/office/drawing/2014/main" id="{E1B757FF-89D4-4425-B9A2-75FEBEFE6230}"/>
                  </a:ext>
                </a:extLst>
              </p:cNvPr>
              <p:cNvSpPr txBox="1"/>
              <p:nvPr/>
            </p:nvSpPr>
            <p:spPr>
              <a:xfrm>
                <a:off x="4870718" y="2172645"/>
                <a:ext cx="1868016" cy="399755"/>
              </a:xfrm>
              <a:prstGeom prst="rect">
                <a:avLst/>
              </a:prstGeom>
              <a:noFill/>
            </p:spPr>
            <p:txBody>
              <a:bodyPr wrap="square" rtlCol="0">
                <a:spAutoFit/>
              </a:bodyPr>
              <a:lstStyle/>
              <a:p>
                <a:r>
                  <a:rPr lang="en-US" sz="1400" dirty="0">
                    <a:latin typeface="Monaco"/>
                  </a:rPr>
                  <a:t>     Client</a:t>
                </a:r>
              </a:p>
            </p:txBody>
          </p:sp>
        </p:grpSp>
        <p:grpSp>
          <p:nvGrpSpPr>
            <p:cNvPr id="28" name="组合 27">
              <a:extLst>
                <a:ext uri="{FF2B5EF4-FFF2-40B4-BE49-F238E27FC236}">
                  <a16:creationId xmlns:a16="http://schemas.microsoft.com/office/drawing/2014/main" id="{BC379779-34EC-4D35-90C3-CCD375FE141B}"/>
                </a:ext>
              </a:extLst>
            </p:cNvPr>
            <p:cNvGrpSpPr/>
            <p:nvPr/>
          </p:nvGrpSpPr>
          <p:grpSpPr>
            <a:xfrm>
              <a:off x="4839479" y="2818663"/>
              <a:ext cx="1930494" cy="409130"/>
              <a:chOff x="4808240" y="2172645"/>
              <a:chExt cx="1930494" cy="399755"/>
            </a:xfrm>
          </p:grpSpPr>
          <p:sp>
            <p:nvSpPr>
              <p:cNvPr id="29" name="矩形: 圆角 28">
                <a:extLst>
                  <a:ext uri="{FF2B5EF4-FFF2-40B4-BE49-F238E27FC236}">
                    <a16:creationId xmlns:a16="http://schemas.microsoft.com/office/drawing/2014/main" id="{FB02B3CF-39EC-441E-9BB4-85B39B163FFE}"/>
                  </a:ext>
                </a:extLst>
              </p:cNvPr>
              <p:cNvSpPr/>
              <p:nvPr/>
            </p:nvSpPr>
            <p:spPr>
              <a:xfrm>
                <a:off x="4808240" y="2172645"/>
                <a:ext cx="1503784" cy="369333"/>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文本框 29">
                <a:extLst>
                  <a:ext uri="{FF2B5EF4-FFF2-40B4-BE49-F238E27FC236}">
                    <a16:creationId xmlns:a16="http://schemas.microsoft.com/office/drawing/2014/main" id="{9F9D7554-9F12-475E-8061-CFC74622AACF}"/>
                  </a:ext>
                </a:extLst>
              </p:cNvPr>
              <p:cNvSpPr txBox="1"/>
              <p:nvPr/>
            </p:nvSpPr>
            <p:spPr>
              <a:xfrm>
                <a:off x="4870718" y="2172645"/>
                <a:ext cx="1868016" cy="399755"/>
              </a:xfrm>
              <a:prstGeom prst="rect">
                <a:avLst/>
              </a:prstGeom>
              <a:noFill/>
            </p:spPr>
            <p:txBody>
              <a:bodyPr wrap="square" rtlCol="0">
                <a:spAutoFit/>
              </a:bodyPr>
              <a:lstStyle/>
              <a:p>
                <a:r>
                  <a:rPr lang="en-US" altLang="zh-CN" sz="1400" dirty="0" err="1">
                    <a:latin typeface="Monaco"/>
                  </a:rPr>
                  <a:t>RegionServer</a:t>
                </a:r>
                <a:endParaRPr lang="en-US" sz="1400" dirty="0">
                  <a:latin typeface="Monaco"/>
                </a:endParaRPr>
              </a:p>
            </p:txBody>
          </p:sp>
        </p:grpSp>
        <p:grpSp>
          <p:nvGrpSpPr>
            <p:cNvPr id="90" name="组合 89">
              <a:extLst>
                <a:ext uri="{FF2B5EF4-FFF2-40B4-BE49-F238E27FC236}">
                  <a16:creationId xmlns:a16="http://schemas.microsoft.com/office/drawing/2014/main" id="{9CA9381E-83A9-451E-A7DB-FBBC2ED6BB3D}"/>
                </a:ext>
              </a:extLst>
            </p:cNvPr>
            <p:cNvGrpSpPr/>
            <p:nvPr/>
          </p:nvGrpSpPr>
          <p:grpSpPr>
            <a:xfrm>
              <a:off x="2468772" y="3717243"/>
              <a:ext cx="1938503" cy="1944213"/>
              <a:chOff x="1919536" y="3861051"/>
              <a:chExt cx="1938503" cy="1944213"/>
            </a:xfrm>
          </p:grpSpPr>
          <p:sp>
            <p:nvSpPr>
              <p:cNvPr id="11" name="矩形: 圆角 10">
                <a:extLst>
                  <a:ext uri="{FF2B5EF4-FFF2-40B4-BE49-F238E27FC236}">
                    <a16:creationId xmlns:a16="http://schemas.microsoft.com/office/drawing/2014/main" id="{DC9B95AA-36E6-4CD6-AAA4-4D2F7E3279D3}"/>
                  </a:ext>
                </a:extLst>
              </p:cNvPr>
              <p:cNvSpPr/>
              <p:nvPr/>
            </p:nvSpPr>
            <p:spPr>
              <a:xfrm>
                <a:off x="1919536" y="3861051"/>
                <a:ext cx="1938503" cy="1944213"/>
              </a:xfrm>
              <a:prstGeom prst="roundRect">
                <a:avLst/>
              </a:prstGeom>
              <a:solidFill>
                <a:schemeClr val="bg1"/>
              </a:solidFill>
              <a:ln w="1270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32" name="组合 31">
                <a:extLst>
                  <a:ext uri="{FF2B5EF4-FFF2-40B4-BE49-F238E27FC236}">
                    <a16:creationId xmlns:a16="http://schemas.microsoft.com/office/drawing/2014/main" id="{E766703A-341E-4B9A-9701-4584E44484A0}"/>
                  </a:ext>
                </a:extLst>
              </p:cNvPr>
              <p:cNvGrpSpPr/>
              <p:nvPr/>
            </p:nvGrpSpPr>
            <p:grpSpPr>
              <a:xfrm>
                <a:off x="2152128" y="4036080"/>
                <a:ext cx="1495600" cy="409131"/>
                <a:chOff x="2152128" y="4036080"/>
                <a:chExt cx="1495600" cy="409131"/>
              </a:xfrm>
            </p:grpSpPr>
            <p:sp>
              <p:nvSpPr>
                <p:cNvPr id="12" name="矩形: 圆角 11">
                  <a:extLst>
                    <a:ext uri="{FF2B5EF4-FFF2-40B4-BE49-F238E27FC236}">
                      <a16:creationId xmlns:a16="http://schemas.microsoft.com/office/drawing/2014/main" id="{6B8D080E-2D2C-47EC-9BB9-52ED71F3071A}"/>
                    </a:ext>
                  </a:extLst>
                </p:cNvPr>
                <p:cNvSpPr/>
                <p:nvPr/>
              </p:nvSpPr>
              <p:spPr>
                <a:xfrm>
                  <a:off x="2152128" y="4055589"/>
                  <a:ext cx="1495600" cy="35370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1" name="文本框 30">
                  <a:extLst>
                    <a:ext uri="{FF2B5EF4-FFF2-40B4-BE49-F238E27FC236}">
                      <a16:creationId xmlns:a16="http://schemas.microsoft.com/office/drawing/2014/main" id="{FF21C075-F17D-48F8-A0FE-F1739BCC4F79}"/>
                    </a:ext>
                  </a:extLst>
                </p:cNvPr>
                <p:cNvSpPr txBox="1"/>
                <p:nvPr/>
              </p:nvSpPr>
              <p:spPr>
                <a:xfrm>
                  <a:off x="2305714" y="4036080"/>
                  <a:ext cx="1287760" cy="409131"/>
                </a:xfrm>
                <a:prstGeom prst="rect">
                  <a:avLst/>
                </a:prstGeom>
                <a:noFill/>
              </p:spPr>
              <p:txBody>
                <a:bodyPr wrap="square" rtlCol="0">
                  <a:spAutoFit/>
                </a:bodyPr>
                <a:lstStyle/>
                <a:p>
                  <a:r>
                    <a:rPr lang="en-US" altLang="zh-CN" sz="1400" dirty="0" err="1">
                      <a:latin typeface="Monaco"/>
                    </a:rPr>
                    <a:t>ZooKeeper</a:t>
                  </a:r>
                  <a:endParaRPr lang="en-US" sz="1400" dirty="0">
                    <a:latin typeface="Monaco"/>
                  </a:endParaRPr>
                </a:p>
              </p:txBody>
            </p:sp>
          </p:grpSp>
          <p:grpSp>
            <p:nvGrpSpPr>
              <p:cNvPr id="33" name="组合 32">
                <a:extLst>
                  <a:ext uri="{FF2B5EF4-FFF2-40B4-BE49-F238E27FC236}">
                    <a16:creationId xmlns:a16="http://schemas.microsoft.com/office/drawing/2014/main" id="{0DEF8A39-5B9F-463D-8913-6B6CA2A20C23}"/>
                  </a:ext>
                </a:extLst>
              </p:cNvPr>
              <p:cNvGrpSpPr/>
              <p:nvPr/>
            </p:nvGrpSpPr>
            <p:grpSpPr>
              <a:xfrm>
                <a:off x="2152128" y="4636718"/>
                <a:ext cx="1495600" cy="409131"/>
                <a:chOff x="2152128" y="4036080"/>
                <a:chExt cx="1495600" cy="409131"/>
              </a:xfrm>
            </p:grpSpPr>
            <p:sp>
              <p:nvSpPr>
                <p:cNvPr id="34" name="矩形: 圆角 33">
                  <a:extLst>
                    <a:ext uri="{FF2B5EF4-FFF2-40B4-BE49-F238E27FC236}">
                      <a16:creationId xmlns:a16="http://schemas.microsoft.com/office/drawing/2014/main" id="{A79144EB-9F1A-48D4-8DEB-23452103F9D7}"/>
                    </a:ext>
                  </a:extLst>
                </p:cNvPr>
                <p:cNvSpPr/>
                <p:nvPr/>
              </p:nvSpPr>
              <p:spPr>
                <a:xfrm>
                  <a:off x="2152128" y="4055589"/>
                  <a:ext cx="1495600" cy="35370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文本框 34">
                  <a:extLst>
                    <a:ext uri="{FF2B5EF4-FFF2-40B4-BE49-F238E27FC236}">
                      <a16:creationId xmlns:a16="http://schemas.microsoft.com/office/drawing/2014/main" id="{1324DDAC-508D-4DA9-A3B0-397DDA3BE87E}"/>
                    </a:ext>
                  </a:extLst>
                </p:cNvPr>
                <p:cNvSpPr txBox="1"/>
                <p:nvPr/>
              </p:nvSpPr>
              <p:spPr>
                <a:xfrm>
                  <a:off x="2305714" y="4036080"/>
                  <a:ext cx="1287760" cy="409131"/>
                </a:xfrm>
                <a:prstGeom prst="rect">
                  <a:avLst/>
                </a:prstGeom>
                <a:noFill/>
              </p:spPr>
              <p:txBody>
                <a:bodyPr wrap="square" rtlCol="0">
                  <a:spAutoFit/>
                </a:bodyPr>
                <a:lstStyle/>
                <a:p>
                  <a:r>
                    <a:rPr lang="en-US" altLang="zh-CN" sz="1400" dirty="0" err="1">
                      <a:latin typeface="Monaco"/>
                    </a:rPr>
                    <a:t>ZooKeeper</a:t>
                  </a:r>
                  <a:endParaRPr lang="en-US" sz="1400" dirty="0">
                    <a:latin typeface="Monaco"/>
                  </a:endParaRPr>
                </a:p>
              </p:txBody>
            </p:sp>
          </p:grpSp>
          <p:grpSp>
            <p:nvGrpSpPr>
              <p:cNvPr id="36" name="组合 35">
                <a:extLst>
                  <a:ext uri="{FF2B5EF4-FFF2-40B4-BE49-F238E27FC236}">
                    <a16:creationId xmlns:a16="http://schemas.microsoft.com/office/drawing/2014/main" id="{BB7689B7-F6F9-4BF6-BC31-D901D14ED2E9}"/>
                  </a:ext>
                </a:extLst>
              </p:cNvPr>
              <p:cNvGrpSpPr/>
              <p:nvPr/>
            </p:nvGrpSpPr>
            <p:grpSpPr>
              <a:xfrm>
                <a:off x="2160412" y="5186783"/>
                <a:ext cx="1495600" cy="409131"/>
                <a:chOff x="2152128" y="4036080"/>
                <a:chExt cx="1495600" cy="409131"/>
              </a:xfrm>
            </p:grpSpPr>
            <p:sp>
              <p:nvSpPr>
                <p:cNvPr id="37" name="矩形: 圆角 36">
                  <a:extLst>
                    <a:ext uri="{FF2B5EF4-FFF2-40B4-BE49-F238E27FC236}">
                      <a16:creationId xmlns:a16="http://schemas.microsoft.com/office/drawing/2014/main" id="{3E6CC505-0B91-49C9-B707-AD13EB112C70}"/>
                    </a:ext>
                  </a:extLst>
                </p:cNvPr>
                <p:cNvSpPr/>
                <p:nvPr/>
              </p:nvSpPr>
              <p:spPr>
                <a:xfrm>
                  <a:off x="2152128" y="4055589"/>
                  <a:ext cx="1495600" cy="353704"/>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文本框 37">
                  <a:extLst>
                    <a:ext uri="{FF2B5EF4-FFF2-40B4-BE49-F238E27FC236}">
                      <a16:creationId xmlns:a16="http://schemas.microsoft.com/office/drawing/2014/main" id="{1F52923B-E80C-489E-8BA4-F1C3A3D3E481}"/>
                    </a:ext>
                  </a:extLst>
                </p:cNvPr>
                <p:cNvSpPr txBox="1"/>
                <p:nvPr/>
              </p:nvSpPr>
              <p:spPr>
                <a:xfrm>
                  <a:off x="2305714" y="4036080"/>
                  <a:ext cx="1287760" cy="409131"/>
                </a:xfrm>
                <a:prstGeom prst="rect">
                  <a:avLst/>
                </a:prstGeom>
                <a:noFill/>
              </p:spPr>
              <p:txBody>
                <a:bodyPr wrap="square" rtlCol="0">
                  <a:spAutoFit/>
                </a:bodyPr>
                <a:lstStyle/>
                <a:p>
                  <a:r>
                    <a:rPr lang="en-US" altLang="zh-CN" sz="1400" dirty="0" err="1">
                      <a:latin typeface="Monaco"/>
                    </a:rPr>
                    <a:t>ZooKeeper</a:t>
                  </a:r>
                  <a:endParaRPr lang="en-US" sz="1400" dirty="0">
                    <a:latin typeface="Monaco"/>
                  </a:endParaRPr>
                </a:p>
              </p:txBody>
            </p:sp>
          </p:grpSp>
        </p:grpSp>
        <p:cxnSp>
          <p:nvCxnSpPr>
            <p:cNvPr id="40" name="直接箭头连接符 39">
              <a:extLst>
                <a:ext uri="{FF2B5EF4-FFF2-40B4-BE49-F238E27FC236}">
                  <a16:creationId xmlns:a16="http://schemas.microsoft.com/office/drawing/2014/main" id="{00F34291-E31A-4510-B003-B6ECE9DB7C81}"/>
                </a:ext>
              </a:extLst>
            </p:cNvPr>
            <p:cNvCxnSpPr/>
            <p:nvPr/>
          </p:nvCxnSpPr>
          <p:spPr>
            <a:xfrm flipV="1">
              <a:off x="3935760" y="2446040"/>
              <a:ext cx="792088" cy="62483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B891CF70-91E1-4D85-9E35-1D795AA61B7F}"/>
                </a:ext>
              </a:extLst>
            </p:cNvPr>
            <p:cNvCxnSpPr>
              <a:cxnSpLocks/>
            </p:cNvCxnSpPr>
            <p:nvPr/>
          </p:nvCxnSpPr>
          <p:spPr>
            <a:xfrm flipV="1">
              <a:off x="3935760" y="3104622"/>
              <a:ext cx="813797" cy="72633"/>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430A10AF-C783-48CD-BD2D-FAF92C5A0232}"/>
                </a:ext>
              </a:extLst>
            </p:cNvPr>
            <p:cNvCxnSpPr>
              <a:cxnSpLocks/>
              <a:endCxn id="26" idx="1"/>
            </p:cNvCxnSpPr>
            <p:nvPr/>
          </p:nvCxnSpPr>
          <p:spPr>
            <a:xfrm flipV="1">
              <a:off x="4469753" y="4907450"/>
              <a:ext cx="432204" cy="155034"/>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72FF6690-4A74-475D-B037-19994D5907D0}"/>
                </a:ext>
              </a:extLst>
            </p:cNvPr>
            <p:cNvCxnSpPr>
              <a:cxnSpLocks/>
              <a:stCxn id="11" idx="3"/>
              <a:endCxn id="6" idx="1"/>
            </p:cNvCxnSpPr>
            <p:nvPr/>
          </p:nvCxnSpPr>
          <p:spPr>
            <a:xfrm flipV="1">
              <a:off x="4407275" y="2362374"/>
              <a:ext cx="400965" cy="232697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接箭头连接符 52">
              <a:extLst>
                <a:ext uri="{FF2B5EF4-FFF2-40B4-BE49-F238E27FC236}">
                  <a16:creationId xmlns:a16="http://schemas.microsoft.com/office/drawing/2014/main" id="{85FBCC93-AFB4-46CF-8856-379925EC7AAB}"/>
                </a:ext>
              </a:extLst>
            </p:cNvPr>
            <p:cNvCxnSpPr>
              <a:cxnSpLocks/>
              <a:stCxn id="11" idx="3"/>
              <a:endCxn id="29" idx="1"/>
            </p:cNvCxnSpPr>
            <p:nvPr/>
          </p:nvCxnSpPr>
          <p:spPr>
            <a:xfrm flipV="1">
              <a:off x="4407275" y="3007664"/>
              <a:ext cx="432204" cy="1681686"/>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id="{5BE4BBC2-E8A6-44ED-A207-EAA68763ECEB}"/>
                </a:ext>
              </a:extLst>
            </p:cNvPr>
            <p:cNvCxnSpPr>
              <a:cxnSpLocks/>
              <a:stCxn id="11" idx="3"/>
              <a:endCxn id="58" idx="1"/>
            </p:cNvCxnSpPr>
            <p:nvPr/>
          </p:nvCxnSpPr>
          <p:spPr>
            <a:xfrm flipV="1">
              <a:off x="4407275" y="3770398"/>
              <a:ext cx="602518" cy="91895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nvGrpSpPr>
            <p:cNvPr id="57" name="组合 56">
              <a:extLst>
                <a:ext uri="{FF2B5EF4-FFF2-40B4-BE49-F238E27FC236}">
                  <a16:creationId xmlns:a16="http://schemas.microsoft.com/office/drawing/2014/main" id="{BCC95415-AD14-453A-9D59-43B9DE4C00EF}"/>
                </a:ext>
              </a:extLst>
            </p:cNvPr>
            <p:cNvGrpSpPr/>
            <p:nvPr/>
          </p:nvGrpSpPr>
          <p:grpSpPr>
            <a:xfrm>
              <a:off x="5009793" y="3581397"/>
              <a:ext cx="1930494" cy="409130"/>
              <a:chOff x="4808240" y="2172645"/>
              <a:chExt cx="1930494" cy="399755"/>
            </a:xfrm>
          </p:grpSpPr>
          <p:sp>
            <p:nvSpPr>
              <p:cNvPr id="58" name="矩形: 圆角 57">
                <a:extLst>
                  <a:ext uri="{FF2B5EF4-FFF2-40B4-BE49-F238E27FC236}">
                    <a16:creationId xmlns:a16="http://schemas.microsoft.com/office/drawing/2014/main" id="{78CB6DBE-E49B-440C-9049-34592D4F45F3}"/>
                  </a:ext>
                </a:extLst>
              </p:cNvPr>
              <p:cNvSpPr/>
              <p:nvPr/>
            </p:nvSpPr>
            <p:spPr>
              <a:xfrm>
                <a:off x="4808240" y="2172645"/>
                <a:ext cx="1503784" cy="369333"/>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文本框 58">
                <a:extLst>
                  <a:ext uri="{FF2B5EF4-FFF2-40B4-BE49-F238E27FC236}">
                    <a16:creationId xmlns:a16="http://schemas.microsoft.com/office/drawing/2014/main" id="{674A6544-2580-4556-98EB-83F02FB0E0DF}"/>
                  </a:ext>
                </a:extLst>
              </p:cNvPr>
              <p:cNvSpPr txBox="1"/>
              <p:nvPr/>
            </p:nvSpPr>
            <p:spPr>
              <a:xfrm>
                <a:off x="4870718" y="2172645"/>
                <a:ext cx="1868016" cy="399755"/>
              </a:xfrm>
              <a:prstGeom prst="rect">
                <a:avLst/>
              </a:prstGeom>
              <a:noFill/>
            </p:spPr>
            <p:txBody>
              <a:bodyPr wrap="square" rtlCol="0">
                <a:spAutoFit/>
              </a:bodyPr>
              <a:lstStyle/>
              <a:p>
                <a:r>
                  <a:rPr lang="en-US" altLang="zh-CN" sz="1400" dirty="0" err="1">
                    <a:latin typeface="Monaco"/>
                  </a:rPr>
                  <a:t>RegionServer</a:t>
                </a:r>
                <a:endParaRPr lang="en-US" sz="1400" dirty="0">
                  <a:latin typeface="Monaco"/>
                </a:endParaRPr>
              </a:p>
            </p:txBody>
          </p:sp>
        </p:grpSp>
        <p:grpSp>
          <p:nvGrpSpPr>
            <p:cNvPr id="82" name="组合 81">
              <a:extLst>
                <a:ext uri="{FF2B5EF4-FFF2-40B4-BE49-F238E27FC236}">
                  <a16:creationId xmlns:a16="http://schemas.microsoft.com/office/drawing/2014/main" id="{F15D7CE6-9513-4E5F-8020-F58CB05EDA7D}"/>
                </a:ext>
              </a:extLst>
            </p:cNvPr>
            <p:cNvGrpSpPr/>
            <p:nvPr/>
          </p:nvGrpSpPr>
          <p:grpSpPr>
            <a:xfrm>
              <a:off x="7518749" y="2210565"/>
              <a:ext cx="2436239" cy="1886174"/>
              <a:chOff x="7753145" y="4021498"/>
              <a:chExt cx="2436239" cy="1886174"/>
            </a:xfrm>
          </p:grpSpPr>
          <p:sp>
            <p:nvSpPr>
              <p:cNvPr id="72" name="矩形: 圆角 71">
                <a:extLst>
                  <a:ext uri="{FF2B5EF4-FFF2-40B4-BE49-F238E27FC236}">
                    <a16:creationId xmlns:a16="http://schemas.microsoft.com/office/drawing/2014/main" id="{01E32E75-F7BA-45AE-8B52-0CF95617B594}"/>
                  </a:ext>
                </a:extLst>
              </p:cNvPr>
              <p:cNvSpPr/>
              <p:nvPr/>
            </p:nvSpPr>
            <p:spPr>
              <a:xfrm>
                <a:off x="7753145" y="4021498"/>
                <a:ext cx="1938503" cy="1762283"/>
              </a:xfrm>
              <a:prstGeom prst="roundRect">
                <a:avLst/>
              </a:prstGeom>
              <a:solidFill>
                <a:schemeClr val="bg1"/>
              </a:solidFill>
              <a:ln w="12700">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73" name="组合 72">
                <a:extLst>
                  <a:ext uri="{FF2B5EF4-FFF2-40B4-BE49-F238E27FC236}">
                    <a16:creationId xmlns:a16="http://schemas.microsoft.com/office/drawing/2014/main" id="{D6CBF46E-5A9C-4339-9EBB-150EE46FF652}"/>
                  </a:ext>
                </a:extLst>
              </p:cNvPr>
              <p:cNvGrpSpPr/>
              <p:nvPr/>
            </p:nvGrpSpPr>
            <p:grpSpPr>
              <a:xfrm>
                <a:off x="8352647" y="5009931"/>
                <a:ext cx="1339001" cy="897741"/>
                <a:chOff x="8400256" y="2180760"/>
                <a:chExt cx="1339001" cy="897741"/>
              </a:xfrm>
            </p:grpSpPr>
            <p:sp>
              <p:nvSpPr>
                <p:cNvPr id="74" name="圆柱形 73">
                  <a:extLst>
                    <a:ext uri="{FF2B5EF4-FFF2-40B4-BE49-F238E27FC236}">
                      <a16:creationId xmlns:a16="http://schemas.microsoft.com/office/drawing/2014/main" id="{733373D3-05A0-4BE9-8CAC-B1D0A7F225DA}"/>
                    </a:ext>
                  </a:extLst>
                </p:cNvPr>
                <p:cNvSpPr/>
                <p:nvPr/>
              </p:nvSpPr>
              <p:spPr>
                <a:xfrm>
                  <a:off x="8400256" y="2180760"/>
                  <a:ext cx="740658" cy="646331"/>
                </a:xfrm>
                <a:prstGeom prst="can">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5" name="文本框 74">
                  <a:extLst>
                    <a:ext uri="{FF2B5EF4-FFF2-40B4-BE49-F238E27FC236}">
                      <a16:creationId xmlns:a16="http://schemas.microsoft.com/office/drawing/2014/main" id="{A3096C98-E1B8-45E7-B652-AED974B61F80}"/>
                    </a:ext>
                  </a:extLst>
                </p:cNvPr>
                <p:cNvSpPr txBox="1"/>
                <p:nvPr/>
              </p:nvSpPr>
              <p:spPr>
                <a:xfrm>
                  <a:off x="8451497" y="2382981"/>
                  <a:ext cx="1287760" cy="695520"/>
                </a:xfrm>
                <a:prstGeom prst="rect">
                  <a:avLst/>
                </a:prstGeom>
                <a:noFill/>
              </p:spPr>
              <p:txBody>
                <a:bodyPr wrap="square" rtlCol="0">
                  <a:spAutoFit/>
                </a:bodyPr>
                <a:lstStyle/>
                <a:p>
                  <a:r>
                    <a:rPr lang="en-US" sz="1400" dirty="0">
                      <a:latin typeface="Monaco"/>
                    </a:rPr>
                    <a:t>HDFS</a:t>
                  </a:r>
                </a:p>
                <a:p>
                  <a:endParaRPr lang="en-US" sz="1400" dirty="0">
                    <a:latin typeface="Monaco"/>
                  </a:endParaRPr>
                </a:p>
              </p:txBody>
            </p:sp>
          </p:grpSp>
          <p:grpSp>
            <p:nvGrpSpPr>
              <p:cNvPr id="76" name="组合 75">
                <a:extLst>
                  <a:ext uri="{FF2B5EF4-FFF2-40B4-BE49-F238E27FC236}">
                    <a16:creationId xmlns:a16="http://schemas.microsoft.com/office/drawing/2014/main" id="{CCF43EC9-EEF8-4E9A-8BF3-5D8DAA72C017}"/>
                  </a:ext>
                </a:extLst>
              </p:cNvPr>
              <p:cNvGrpSpPr/>
              <p:nvPr/>
            </p:nvGrpSpPr>
            <p:grpSpPr>
              <a:xfrm>
                <a:off x="8850383" y="4242740"/>
                <a:ext cx="1339001" cy="897741"/>
                <a:chOff x="8400256" y="2180760"/>
                <a:chExt cx="1339001" cy="897741"/>
              </a:xfrm>
            </p:grpSpPr>
            <p:sp>
              <p:nvSpPr>
                <p:cNvPr id="77" name="圆柱形 76">
                  <a:extLst>
                    <a:ext uri="{FF2B5EF4-FFF2-40B4-BE49-F238E27FC236}">
                      <a16:creationId xmlns:a16="http://schemas.microsoft.com/office/drawing/2014/main" id="{10230B77-F1AD-4596-8FA5-544B668CCC62}"/>
                    </a:ext>
                  </a:extLst>
                </p:cNvPr>
                <p:cNvSpPr/>
                <p:nvPr/>
              </p:nvSpPr>
              <p:spPr>
                <a:xfrm>
                  <a:off x="8400256" y="2180760"/>
                  <a:ext cx="740658" cy="646331"/>
                </a:xfrm>
                <a:prstGeom prst="can">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8" name="文本框 77">
                  <a:extLst>
                    <a:ext uri="{FF2B5EF4-FFF2-40B4-BE49-F238E27FC236}">
                      <a16:creationId xmlns:a16="http://schemas.microsoft.com/office/drawing/2014/main" id="{05B87D16-4BDB-4E3F-AA71-6AC6A2B13C65}"/>
                    </a:ext>
                  </a:extLst>
                </p:cNvPr>
                <p:cNvSpPr txBox="1"/>
                <p:nvPr/>
              </p:nvSpPr>
              <p:spPr>
                <a:xfrm>
                  <a:off x="8451497" y="2382981"/>
                  <a:ext cx="1287760" cy="695520"/>
                </a:xfrm>
                <a:prstGeom prst="rect">
                  <a:avLst/>
                </a:prstGeom>
                <a:noFill/>
              </p:spPr>
              <p:txBody>
                <a:bodyPr wrap="square" rtlCol="0">
                  <a:spAutoFit/>
                </a:bodyPr>
                <a:lstStyle/>
                <a:p>
                  <a:r>
                    <a:rPr lang="en-US" sz="1400" dirty="0">
                      <a:latin typeface="Monaco"/>
                    </a:rPr>
                    <a:t>HDFS</a:t>
                  </a:r>
                </a:p>
                <a:p>
                  <a:endParaRPr lang="en-US" sz="1400" dirty="0">
                    <a:latin typeface="Monaco"/>
                  </a:endParaRPr>
                </a:p>
              </p:txBody>
            </p:sp>
          </p:grpSp>
          <p:grpSp>
            <p:nvGrpSpPr>
              <p:cNvPr id="79" name="组合 78">
                <a:extLst>
                  <a:ext uri="{FF2B5EF4-FFF2-40B4-BE49-F238E27FC236}">
                    <a16:creationId xmlns:a16="http://schemas.microsoft.com/office/drawing/2014/main" id="{B0A65C4E-3B08-4255-ABF2-A9A8A683844F}"/>
                  </a:ext>
                </a:extLst>
              </p:cNvPr>
              <p:cNvGrpSpPr/>
              <p:nvPr/>
            </p:nvGrpSpPr>
            <p:grpSpPr>
              <a:xfrm>
                <a:off x="7931435" y="4242740"/>
                <a:ext cx="1339001" cy="897741"/>
                <a:chOff x="8400256" y="2180760"/>
                <a:chExt cx="1339001" cy="897741"/>
              </a:xfrm>
            </p:grpSpPr>
            <p:sp>
              <p:nvSpPr>
                <p:cNvPr id="80" name="圆柱形 79">
                  <a:extLst>
                    <a:ext uri="{FF2B5EF4-FFF2-40B4-BE49-F238E27FC236}">
                      <a16:creationId xmlns:a16="http://schemas.microsoft.com/office/drawing/2014/main" id="{F89D0AE9-4123-48A4-97AE-4F25DBB971FD}"/>
                    </a:ext>
                  </a:extLst>
                </p:cNvPr>
                <p:cNvSpPr/>
                <p:nvPr/>
              </p:nvSpPr>
              <p:spPr>
                <a:xfrm>
                  <a:off x="8400256" y="2180760"/>
                  <a:ext cx="740658" cy="646331"/>
                </a:xfrm>
                <a:prstGeom prst="can">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1" name="文本框 80">
                  <a:extLst>
                    <a:ext uri="{FF2B5EF4-FFF2-40B4-BE49-F238E27FC236}">
                      <a16:creationId xmlns:a16="http://schemas.microsoft.com/office/drawing/2014/main" id="{767ED173-F508-4338-8E29-B1F3E66B2470}"/>
                    </a:ext>
                  </a:extLst>
                </p:cNvPr>
                <p:cNvSpPr txBox="1"/>
                <p:nvPr/>
              </p:nvSpPr>
              <p:spPr>
                <a:xfrm>
                  <a:off x="8451497" y="2382981"/>
                  <a:ext cx="1287760" cy="695520"/>
                </a:xfrm>
                <a:prstGeom prst="rect">
                  <a:avLst/>
                </a:prstGeom>
                <a:noFill/>
              </p:spPr>
              <p:txBody>
                <a:bodyPr wrap="square" rtlCol="0">
                  <a:spAutoFit/>
                </a:bodyPr>
                <a:lstStyle/>
                <a:p>
                  <a:r>
                    <a:rPr lang="en-US" sz="1400" dirty="0">
                      <a:latin typeface="Monaco"/>
                    </a:rPr>
                    <a:t>HDFS</a:t>
                  </a:r>
                </a:p>
                <a:p>
                  <a:endParaRPr lang="en-US" sz="1400" dirty="0">
                    <a:latin typeface="Monaco"/>
                  </a:endParaRPr>
                </a:p>
              </p:txBody>
            </p:sp>
          </p:grpSp>
        </p:grpSp>
        <p:cxnSp>
          <p:nvCxnSpPr>
            <p:cNvPr id="83" name="直接箭头连接符 82">
              <a:extLst>
                <a:ext uri="{FF2B5EF4-FFF2-40B4-BE49-F238E27FC236}">
                  <a16:creationId xmlns:a16="http://schemas.microsoft.com/office/drawing/2014/main" id="{231A9FE6-59DB-4A68-B4EC-AF9AA1BA6780}"/>
                </a:ext>
              </a:extLst>
            </p:cNvPr>
            <p:cNvCxnSpPr>
              <a:cxnSpLocks/>
              <a:endCxn id="72" idx="1"/>
            </p:cNvCxnSpPr>
            <p:nvPr/>
          </p:nvCxnSpPr>
          <p:spPr>
            <a:xfrm>
              <a:off x="6355069" y="2373960"/>
              <a:ext cx="1163680" cy="717747"/>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5CE4D857-EED7-43D6-A81C-97DD2D930C9E}"/>
                </a:ext>
              </a:extLst>
            </p:cNvPr>
            <p:cNvCxnSpPr>
              <a:cxnSpLocks/>
              <a:endCxn id="72" idx="1"/>
            </p:cNvCxnSpPr>
            <p:nvPr/>
          </p:nvCxnSpPr>
          <p:spPr>
            <a:xfrm flipV="1">
              <a:off x="6546902" y="3091707"/>
              <a:ext cx="971847" cy="661622"/>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4C2ACB5D-B354-4C1A-A55F-9F961E1B7C7D}"/>
                </a:ext>
              </a:extLst>
            </p:cNvPr>
            <p:cNvCxnSpPr>
              <a:cxnSpLocks/>
              <a:endCxn id="72" idx="1"/>
            </p:cNvCxnSpPr>
            <p:nvPr/>
          </p:nvCxnSpPr>
          <p:spPr>
            <a:xfrm>
              <a:off x="6355221" y="3037778"/>
              <a:ext cx="1163528" cy="53929"/>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7428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的基本概念</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407368" y="1124744"/>
            <a:ext cx="12313368" cy="8217634"/>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什么是</a:t>
            </a:r>
            <a:r>
              <a:rPr lang="en-US" altLang="zh-CN" sz="2400" dirty="0" err="1">
                <a:latin typeface="Microsoft YaHei" panose="020B0503020204020204" pitchFamily="34" charset="-122"/>
                <a:ea typeface="Microsoft YaHei" panose="020B0503020204020204" pitchFamily="34" charset="-122"/>
              </a:rPr>
              <a:t>HMaster</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中有主节点</a:t>
            </a: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和从节点</a:t>
            </a:r>
            <a:r>
              <a:rPr lang="en-US" altLang="zh-CN" sz="2400" dirty="0" err="1">
                <a:latin typeface="Microsoft YaHei" panose="020B0503020204020204" pitchFamily="34" charset="-122"/>
                <a:ea typeface="Microsoft YaHei" panose="020B0503020204020204" pitchFamily="34" charset="-122"/>
              </a:rPr>
              <a:t>datanode</a:t>
            </a:r>
            <a:r>
              <a:rPr lang="zh-CN" altLang="en-US" sz="2400" dirty="0">
                <a:latin typeface="Microsoft YaHei" panose="020B0503020204020204" pitchFamily="34" charset="-122"/>
                <a:ea typeface="Microsoft YaHei" panose="020B0503020204020204" pitchFamily="34" charset="-122"/>
              </a:rPr>
              <a:t>，客户端访问数据时，必须先</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得到主节点</a:t>
            </a: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的允许</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也是主从结构，</a:t>
            </a:r>
            <a:r>
              <a:rPr lang="en-US" altLang="zh-CN" sz="2400" dirty="0" err="1">
                <a:latin typeface="Microsoft YaHei" panose="020B0503020204020204" pitchFamily="34" charset="-122"/>
                <a:ea typeface="Microsoft YaHei" panose="020B0503020204020204" pitchFamily="34" charset="-122"/>
              </a:rPr>
              <a:t>Hmaster</a:t>
            </a:r>
            <a:r>
              <a:rPr lang="zh-CN" altLang="en-US" sz="2400" dirty="0">
                <a:latin typeface="Microsoft YaHei" panose="020B0503020204020204" pitchFamily="34" charset="-122"/>
                <a:ea typeface="Microsoft YaHei" panose="020B0503020204020204" pitchFamily="34" charset="-122"/>
              </a:rPr>
              <a:t>为主节点，</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是从节点</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但是在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中，</a:t>
            </a:r>
            <a:r>
              <a:rPr lang="en-US" altLang="zh-CN" sz="2400" dirty="0" err="1">
                <a:latin typeface="Microsoft YaHei" panose="020B0503020204020204" pitchFamily="34" charset="-122"/>
                <a:ea typeface="Microsoft YaHei" panose="020B0503020204020204" pitchFamily="34" charset="-122"/>
              </a:rPr>
              <a:t>HMaster</a:t>
            </a:r>
            <a:r>
              <a:rPr lang="zh-CN" altLang="en-US" sz="2400" dirty="0">
                <a:latin typeface="Microsoft YaHei" panose="020B0503020204020204" pitchFamily="34" charset="-122"/>
                <a:ea typeface="Microsoft YaHei" panose="020B0503020204020204" pitchFamily="34" charset="-122"/>
              </a:rPr>
              <a:t>只负责表的结构信息，不对从节点进行管理</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客户端可直接通过</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查询数据，所以当主节点宕机时，客户端依然</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可以查询数据，只是不能创建或删除表</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这种架构降低了集群对</a:t>
            </a:r>
            <a:r>
              <a:rPr lang="en-US" altLang="zh-CN" sz="2400" dirty="0" err="1">
                <a:latin typeface="Microsoft YaHei" panose="020B0503020204020204" pitchFamily="34" charset="-122"/>
                <a:ea typeface="Microsoft YaHei" panose="020B0503020204020204" pitchFamily="34" charset="-122"/>
              </a:rPr>
              <a:t>HMaster</a:t>
            </a:r>
            <a:r>
              <a:rPr lang="zh-CN" altLang="en-US" sz="2400" dirty="0">
                <a:latin typeface="Microsoft YaHei" panose="020B0503020204020204" pitchFamily="34" charset="-122"/>
                <a:ea typeface="Microsoft YaHei" panose="020B0503020204020204" pitchFamily="34" charset="-122"/>
              </a:rPr>
              <a:t>的依赖，不会产生单点故障问题</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93006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的基本概念</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407368" y="1210861"/>
            <a:ext cx="12313368" cy="5632311"/>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什么是</a:t>
            </a:r>
            <a:r>
              <a:rPr lang="en-US" altLang="zh-CN" sz="2400" dirty="0">
                <a:latin typeface="Microsoft YaHei" panose="020B0503020204020204" pitchFamily="34" charset="-122"/>
                <a:ea typeface="Microsoft YaHei" panose="020B0503020204020204" pitchFamily="34" charset="-122"/>
              </a:rPr>
              <a:t>Region</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Region</a:t>
            </a:r>
            <a:r>
              <a:rPr lang="zh-CN" altLang="en-US" sz="2400" dirty="0">
                <a:latin typeface="Microsoft YaHei" panose="020B0503020204020204" pitchFamily="34" charset="-122"/>
                <a:ea typeface="Microsoft YaHei" panose="020B0503020204020204" pitchFamily="34" charset="-122"/>
              </a:rPr>
              <a:t>是多个行的集合</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一个</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上可有多个</a:t>
            </a:r>
            <a:r>
              <a:rPr lang="en-US" altLang="zh-CN" sz="2400" dirty="0">
                <a:latin typeface="Microsoft YaHei" panose="020B0503020204020204" pitchFamily="34" charset="-122"/>
                <a:ea typeface="Microsoft YaHei" panose="020B0503020204020204" pitchFamily="34" charset="-122"/>
              </a:rPr>
              <a:t>Region</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zh-CN" altLang="en-US" sz="2400" dirty="0">
                <a:latin typeface="Microsoft YaHei" panose="020B0503020204020204" pitchFamily="34" charset="-122"/>
                <a:ea typeface="Microsoft YaHei" panose="020B0503020204020204" pitchFamily="34" charset="-122"/>
              </a:rPr>
              <a:t>什么是</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是存放</a:t>
            </a:r>
            <a:r>
              <a:rPr lang="en-US" altLang="zh-CN" sz="2400" dirty="0">
                <a:latin typeface="Microsoft YaHei" panose="020B0503020204020204" pitchFamily="34" charset="-122"/>
                <a:ea typeface="Microsoft YaHei" panose="020B0503020204020204" pitchFamily="34" charset="-122"/>
              </a:rPr>
              <a:t>Region</a:t>
            </a:r>
            <a:r>
              <a:rPr lang="zh-CN" altLang="en-US" sz="2400" dirty="0">
                <a:latin typeface="Microsoft YaHei" panose="020B0503020204020204" pitchFamily="34" charset="-122"/>
                <a:ea typeface="Microsoft YaHei" panose="020B0503020204020204" pitchFamily="34" charset="-122"/>
              </a:rPr>
              <a:t>的容器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可被视为一台服务器，即每个节点上都存储多个</a:t>
            </a:r>
            <a:r>
              <a:rPr lang="en-US" altLang="zh-CN" sz="2400" dirty="0">
                <a:latin typeface="Microsoft YaHei" panose="020B0503020204020204" pitchFamily="34" charset="-122"/>
                <a:ea typeface="Microsoft YaHei" panose="020B0503020204020204" pitchFamily="34" charset="-122"/>
              </a:rPr>
              <a:t>Region</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客户端可以通过</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直接获取</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的地址，从而获取数据</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102333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1"/>
          <p:cNvSpPr txBox="1"/>
          <p:nvPr/>
        </p:nvSpPr>
        <p:spPr>
          <a:xfrm>
            <a:off x="481406" y="116655"/>
            <a:ext cx="4866358"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3600" b="1" dirty="0">
                <a:solidFill>
                  <a:srgbClr val="2965AB"/>
                </a:solidFill>
                <a:latin typeface="Microsoft YaHei" panose="020B0503020204020204" pitchFamily="34" charset="-122"/>
                <a:ea typeface="Microsoft YaHei" panose="020B0503020204020204" pitchFamily="34" charset="-122"/>
              </a:rPr>
              <a:t>HBase</a:t>
            </a:r>
            <a:r>
              <a:rPr kumimoji="1" lang="zh-CN" altLang="en-US" sz="3600" b="1" dirty="0">
                <a:solidFill>
                  <a:srgbClr val="2965AB"/>
                </a:solidFill>
                <a:latin typeface="Microsoft YaHei" panose="020B0503020204020204" pitchFamily="34" charset="-122"/>
                <a:ea typeface="Microsoft YaHei" panose="020B0503020204020204" pitchFamily="34" charset="-122"/>
              </a:rPr>
              <a:t>的安装</a:t>
            </a:r>
            <a:endParaRPr kumimoji="1" lang="en-US" altLang="zh-CN" sz="3600" b="1" dirty="0">
              <a:solidFill>
                <a:srgbClr val="2965AB"/>
              </a:solidFill>
              <a:latin typeface="Microsoft YaHei" panose="020B0503020204020204" pitchFamily="34" charset="-122"/>
              <a:ea typeface="Microsoft YaHei" panose="020B0503020204020204" pitchFamily="34" charset="-122"/>
            </a:endParaRPr>
          </a:p>
          <a:p>
            <a:pPr marL="0" indent="0">
              <a:buNone/>
            </a:pPr>
            <a:endParaRPr kumimoji="1" lang="zh-CN" altLang="en-US" sz="3600" b="1" dirty="0">
              <a:solidFill>
                <a:srgbClr val="2965AB"/>
              </a:solidFill>
              <a:latin typeface="Microsoft YaHei" panose="020B0503020204020204" pitchFamily="34" charset="-122"/>
              <a:ea typeface="Microsoft YaHei" panose="020B0503020204020204" pitchFamily="34" charset="-12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 y="764704"/>
            <a:ext cx="12187592" cy="609024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的安装</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79376" y="1196752"/>
            <a:ext cx="5616624" cy="3416320"/>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本节内容：</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准备工作</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安装</a:t>
            </a:r>
            <a:r>
              <a:rPr lang="en-US" altLang="zh-CN" sz="2400" dirty="0">
                <a:latin typeface="Microsoft YaHei" panose="020B0503020204020204" pitchFamily="34" charset="-122"/>
                <a:ea typeface="Microsoft YaHei" panose="020B0503020204020204" pitchFamily="34" charset="-122"/>
              </a:rPr>
              <a:t>HBase</a:t>
            </a: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修改配置文件</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启动</a:t>
            </a:r>
            <a:r>
              <a:rPr lang="en-US" altLang="zh-CN" sz="2400" dirty="0">
                <a:latin typeface="Microsoft YaHei" panose="020B0503020204020204" pitchFamily="34" charset="-122"/>
                <a:ea typeface="Microsoft YaHei" panose="020B0503020204020204" pitchFamily="34" charset="-122"/>
              </a:rPr>
              <a:t>HBase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rPr>
              <a:t>准备工作</a:t>
            </a:r>
          </a:p>
        </p:txBody>
      </p:sp>
      <p:sp>
        <p:nvSpPr>
          <p:cNvPr id="7" name="文本框 6"/>
          <p:cNvSpPr txBox="1"/>
          <p:nvPr/>
        </p:nvSpPr>
        <p:spPr>
          <a:xfrm>
            <a:off x="371364" y="1170612"/>
            <a:ext cx="12925436" cy="5570756"/>
          </a:xfrm>
          <a:prstGeom prst="rect">
            <a:avLst/>
          </a:prstGeom>
          <a:noFill/>
        </p:spPr>
        <p:txBody>
          <a:bodyPr wrap="square" rtlCol="0">
            <a:spAutoFit/>
          </a:bodyPr>
          <a:lstStyle/>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确保</a:t>
            </a:r>
            <a:r>
              <a:rPr lang="en-US" altLang="zh-CN" sz="2400" dirty="0">
                <a:latin typeface="Microsoft YaHei" panose="020B0503020204020204" pitchFamily="34" charset="-122"/>
                <a:ea typeface="Microsoft YaHei" panose="020B0503020204020204" pitchFamily="34" charset="-122"/>
              </a:rPr>
              <a:t>JDK</a:t>
            </a:r>
            <a:r>
              <a:rPr lang="zh-CN" altLang="en-US" sz="2400" dirty="0">
                <a:latin typeface="Microsoft YaHei" panose="020B0503020204020204" pitchFamily="34" charset="-122"/>
                <a:ea typeface="Microsoft YaHei" panose="020B0503020204020204" pitchFamily="34" charset="-122"/>
              </a:rPr>
              <a:t>的安装：</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的底层是由</a:t>
            </a:r>
            <a:r>
              <a:rPr lang="en-US" altLang="zh-CN" sz="2400" dirty="0">
                <a:latin typeface="Microsoft YaHei" panose="020B0503020204020204" pitchFamily="34" charset="-122"/>
                <a:ea typeface="Microsoft YaHei" panose="020B0503020204020204" pitchFamily="34" charset="-122"/>
              </a:rPr>
              <a:t>JAVA</a:t>
            </a:r>
            <a:r>
              <a:rPr lang="zh-CN" altLang="en-US" sz="2400" dirty="0">
                <a:latin typeface="Microsoft YaHei" panose="020B0503020204020204" pitchFamily="34" charset="-122"/>
                <a:ea typeface="Microsoft YaHei" panose="020B0503020204020204" pitchFamily="34" charset="-122"/>
              </a:rPr>
              <a:t>实现的</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确保</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的安装：</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的数据存储在</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中，且</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的查询由</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MapReduce</a:t>
            </a:r>
            <a:r>
              <a:rPr lang="zh-CN" altLang="en-US" sz="2400" dirty="0">
                <a:latin typeface="Microsoft YaHei" panose="020B0503020204020204" pitchFamily="34" charset="-122"/>
                <a:ea typeface="Microsoft YaHei" panose="020B0503020204020204" pitchFamily="34" charset="-122"/>
              </a:rPr>
              <a:t>执行</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确保</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的安装：</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是主从结构，</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为</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提供自动选主</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为</a:t>
            </a:r>
            <a:r>
              <a:rPr lang="en-US" altLang="zh-CN" sz="2400" dirty="0" err="1">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存储寻主入口</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索引最高级别表的位置</a:t>
            </a:r>
            <a:r>
              <a:rPr lang="en-US" altLang="zh-CN" sz="2400" dirty="0">
                <a:latin typeface="Microsoft YaHei" panose="020B0503020204020204" pitchFamily="34" charset="-122"/>
                <a:ea typeface="Microsoft YaHei" panose="020B0503020204020204" pitchFamily="34" charset="-122"/>
              </a:rPr>
              <a:t>)</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安装</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时，需注意版本兼容性问题，查看版本兼容信息可进入网址：</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zh-CN" altLang="en-US" sz="24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hlinkClick r:id="rId3"/>
              </a:rPr>
              <a:t>http://hbase.apache.org/1.2/book.html#basic.prerequisites</a:t>
            </a:r>
            <a:endParaRPr lang="en-US" altLang="zh-CN" sz="2000" dirty="0">
              <a:latin typeface="Microsoft YaHei" panose="020B0503020204020204" pitchFamily="34" charset="-122"/>
              <a:ea typeface="Microsoft YaHei" panose="020B0503020204020204" pitchFamily="34" charset="-122"/>
            </a:endParaRPr>
          </a:p>
          <a:p>
            <a:pPr>
              <a:buClr>
                <a:srgbClr val="0070C0"/>
              </a:buClr>
            </a:pPr>
            <a:endParaRPr lang="en-US" altLang="zh-CN" sz="20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983697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3372" y="1196752"/>
            <a:ext cx="11305256" cy="5262979"/>
          </a:xfrm>
          <a:prstGeom prst="rect">
            <a:avLst/>
          </a:prstGeom>
          <a:noFill/>
        </p:spPr>
        <p:txBody>
          <a:bodyPr wrap="square" rtlCol="0">
            <a:spAutoFit/>
          </a:bodyPr>
          <a:lstStyle/>
          <a:p>
            <a:pPr marL="457200" indent="-457200">
              <a:buClr>
                <a:srgbClr val="0070C0"/>
              </a:buClr>
              <a:buFont typeface="+mj-lt"/>
              <a:buAutoNum type="arabicParenR"/>
            </a:pPr>
            <a:r>
              <a:rPr lang="en-US" altLang="zh-CN" sz="2400" dirty="0">
                <a:latin typeface="Microsoft YaHei" panose="020B0503020204020204" pitchFamily="34" charset="-122"/>
                <a:ea typeface="Microsoft YaHei" panose="020B0503020204020204" pitchFamily="34" charset="-122"/>
              </a:rPr>
              <a:t>JDK</a:t>
            </a:r>
            <a:r>
              <a:rPr lang="zh-CN" altLang="en-US" sz="2400" dirty="0">
                <a:latin typeface="Microsoft YaHei" panose="020B0503020204020204" pitchFamily="34" charset="-122"/>
                <a:ea typeface="Microsoft YaHei" panose="020B0503020204020204" pitchFamily="34" charset="-122"/>
              </a:rPr>
              <a:t>的版本</a:t>
            </a: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JDK1.8</a:t>
            </a:r>
            <a:r>
              <a:rPr lang="zh-CN" altLang="en-US" sz="2400" dirty="0">
                <a:latin typeface="Microsoft YaHei" panose="020B0503020204020204" pitchFamily="34" charset="-122"/>
                <a:ea typeface="Microsoft YaHei" panose="020B0503020204020204" pitchFamily="34" charset="-122"/>
              </a:rPr>
              <a:t>只支持</a:t>
            </a:r>
            <a:r>
              <a:rPr lang="en-US" altLang="zh-CN" sz="2400" dirty="0">
                <a:latin typeface="Microsoft YaHei" panose="020B0503020204020204" pitchFamily="34" charset="-122"/>
                <a:ea typeface="Microsoft YaHei" panose="020B0503020204020204" pitchFamily="34" charset="-122"/>
              </a:rPr>
              <a:t>1.2</a:t>
            </a:r>
            <a:r>
              <a:rPr lang="zh-CN" altLang="en-US" sz="2400" dirty="0">
                <a:latin typeface="Microsoft YaHei" panose="020B0503020204020204" pitchFamily="34" charset="-122"/>
                <a:ea typeface="Microsoft YaHei" panose="020B0503020204020204" pitchFamily="34" charset="-122"/>
              </a:rPr>
              <a:t>版本以上的</a:t>
            </a:r>
            <a:r>
              <a:rPr lang="en-US" altLang="zh-CN" sz="2400" dirty="0">
                <a:latin typeface="Microsoft YaHei" panose="020B0503020204020204" pitchFamily="34" charset="-122"/>
                <a:ea typeface="Microsoft YaHei" panose="020B0503020204020204" pitchFamily="34" charset="-122"/>
              </a:rPr>
              <a:t>HBase</a:t>
            </a:r>
          </a:p>
        </p:txBody>
      </p:sp>
      <p:pic>
        <p:nvPicPr>
          <p:cNvPr id="3" name="图片 2">
            <a:extLst>
              <a:ext uri="{FF2B5EF4-FFF2-40B4-BE49-F238E27FC236}">
                <a16:creationId xmlns:a16="http://schemas.microsoft.com/office/drawing/2014/main" id="{145BA974-FC69-4DA8-AC4C-E1C994D382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1876002"/>
            <a:ext cx="8136904" cy="3904477"/>
          </a:xfrm>
          <a:prstGeom prst="rect">
            <a:avLst/>
          </a:prstGeom>
        </p:spPr>
      </p:pic>
      <p:sp>
        <p:nvSpPr>
          <p:cNvPr id="6" name="文本占位符 1">
            <a:extLst>
              <a:ext uri="{FF2B5EF4-FFF2-40B4-BE49-F238E27FC236}">
                <a16:creationId xmlns:a16="http://schemas.microsoft.com/office/drawing/2014/main" id="{105E0698-C626-4160-8F2A-11E9266E0831}"/>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rPr>
              <a:t>准备工作</a:t>
            </a:r>
          </a:p>
        </p:txBody>
      </p:sp>
    </p:spTree>
    <p:extLst>
      <p:ext uri="{BB962C8B-B14F-4D97-AF65-F5344CB8AC3E}">
        <p14:creationId xmlns:p14="http://schemas.microsoft.com/office/powerpoint/2010/main" val="3634756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文本占位符 1"/>
          <p:cNvSpPr txBox="1"/>
          <p:nvPr/>
        </p:nvSpPr>
        <p:spPr>
          <a:xfrm>
            <a:off x="479376"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zh-CN" altLang="en-US" b="1" dirty="0">
                <a:solidFill>
                  <a:srgbClr val="2965AB"/>
                </a:solidFill>
                <a:latin typeface="Microsoft YaHei" panose="020B0503020204020204" pitchFamily="34" charset="-122"/>
                <a:ea typeface="Microsoft YaHei" panose="020B0503020204020204" pitchFamily="34" charset="-122"/>
              </a:rPr>
              <a:t>目录</a:t>
            </a:r>
          </a:p>
        </p:txBody>
      </p:sp>
      <p:sp>
        <p:nvSpPr>
          <p:cNvPr id="3" name="Rectangle 3"/>
          <p:cNvSpPr txBox="1">
            <a:spLocks noChangeArrowheads="1"/>
          </p:cNvSpPr>
          <p:nvPr/>
        </p:nvSpPr>
        <p:spPr>
          <a:xfrm>
            <a:off x="551384" y="1628800"/>
            <a:ext cx="10081120" cy="381642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Clr>
                <a:srgbClr val="2965AB"/>
              </a:buClr>
              <a:buSzPct val="50000"/>
              <a:buFont typeface="Wingdings" panose="05000000000000000000" pitchFamily="2" charset="2"/>
              <a:buChar char="l"/>
            </a:pPr>
            <a:r>
              <a:rPr lang="en-US" altLang="zh-CN" sz="2400" b="1" dirty="0">
                <a:solidFill>
                  <a:srgbClr val="2965AB"/>
                </a:solidFill>
                <a:latin typeface="Microsoft YaHei" panose="020B0503020204020204" pitchFamily="34" charset="-122"/>
                <a:ea typeface="Microsoft YaHei" panose="020B0503020204020204" pitchFamily="34" charset="-122"/>
              </a:rPr>
              <a:t>HBase</a:t>
            </a:r>
            <a:r>
              <a:rPr lang="zh-CN" altLang="en-US" sz="2400" b="1" dirty="0">
                <a:solidFill>
                  <a:srgbClr val="2965AB"/>
                </a:solidFill>
                <a:latin typeface="Microsoft YaHei" panose="020B0503020204020204" pitchFamily="34" charset="-122"/>
                <a:ea typeface="Microsoft YaHei" panose="020B0503020204020204" pitchFamily="34" charset="-122"/>
              </a:rPr>
              <a:t>简介</a:t>
            </a:r>
            <a:endParaRPr lang="en-US" altLang="zh-CN" sz="2400" b="1" dirty="0">
              <a:solidFill>
                <a:srgbClr val="2965AB"/>
              </a:solidFill>
              <a:latin typeface="Microsoft YaHei" panose="020B0503020204020204" pitchFamily="34" charset="-122"/>
              <a:ea typeface="Microsoft YaHei" panose="020B0503020204020204" pitchFamily="34" charset="-122"/>
            </a:endParaRPr>
          </a:p>
          <a:p>
            <a:pPr>
              <a:lnSpc>
                <a:spcPct val="150000"/>
              </a:lnSpc>
              <a:buClr>
                <a:srgbClr val="2965AB"/>
              </a:buClr>
              <a:buSzPct val="50000"/>
              <a:buFont typeface="Wingdings" panose="05000000000000000000" pitchFamily="2" charset="2"/>
              <a:buChar char="l"/>
            </a:pPr>
            <a:r>
              <a:rPr lang="en-US" altLang="zh-CN" sz="2400" b="1" dirty="0">
                <a:solidFill>
                  <a:srgbClr val="2965AB"/>
                </a:solidFill>
                <a:latin typeface="Microsoft YaHei" panose="020B0503020204020204" pitchFamily="34" charset="-122"/>
                <a:ea typeface="Microsoft YaHei" panose="020B0503020204020204" pitchFamily="34" charset="-122"/>
              </a:rPr>
              <a:t>HBase</a:t>
            </a:r>
            <a:r>
              <a:rPr lang="zh-CN" altLang="en-US" sz="2400" b="1" dirty="0">
                <a:solidFill>
                  <a:srgbClr val="2965AB"/>
                </a:solidFill>
                <a:latin typeface="Microsoft YaHei" panose="020B0503020204020204" pitchFamily="34" charset="-122"/>
                <a:ea typeface="Microsoft YaHei" panose="020B0503020204020204" pitchFamily="34" charset="-122"/>
              </a:rPr>
              <a:t>的安装</a:t>
            </a:r>
            <a:endParaRPr lang="en-US" altLang="zh-CN" sz="2400" b="1" dirty="0">
              <a:solidFill>
                <a:srgbClr val="2965AB"/>
              </a:solidFill>
              <a:latin typeface="Microsoft YaHei" panose="020B0503020204020204" pitchFamily="34" charset="-122"/>
              <a:ea typeface="Microsoft YaHei" panose="020B0503020204020204" pitchFamily="34" charset="-122"/>
            </a:endParaRPr>
          </a:p>
          <a:p>
            <a:pPr>
              <a:lnSpc>
                <a:spcPct val="150000"/>
              </a:lnSpc>
              <a:buClr>
                <a:srgbClr val="2965AB"/>
              </a:buClr>
              <a:buSzPct val="50000"/>
              <a:buFont typeface="Wingdings" panose="05000000000000000000" pitchFamily="2" charset="2"/>
              <a:buChar char="l"/>
            </a:pPr>
            <a:r>
              <a:rPr lang="en-US" altLang="zh-CN" sz="2400" b="1" dirty="0">
                <a:solidFill>
                  <a:srgbClr val="2965AB"/>
                </a:solidFill>
                <a:latin typeface="Microsoft YaHei" panose="020B0503020204020204" pitchFamily="34" charset="-122"/>
                <a:ea typeface="Microsoft YaHei" panose="020B0503020204020204" pitchFamily="34" charset="-122"/>
              </a:rPr>
              <a:t>HBase</a:t>
            </a:r>
            <a:r>
              <a:rPr lang="zh-CN" altLang="en-US" sz="2400" b="1" dirty="0">
                <a:solidFill>
                  <a:srgbClr val="2965AB"/>
                </a:solidFill>
                <a:latin typeface="Microsoft YaHei" panose="020B0503020204020204" pitchFamily="34" charset="-122"/>
                <a:ea typeface="Microsoft YaHei" panose="020B0503020204020204" pitchFamily="34" charset="-122"/>
              </a:rPr>
              <a:t>的</a:t>
            </a:r>
            <a:r>
              <a:rPr lang="en-US" altLang="zh-CN" sz="2400" b="1" dirty="0">
                <a:solidFill>
                  <a:srgbClr val="2965AB"/>
                </a:solidFill>
                <a:latin typeface="Microsoft YaHei" panose="020B0503020204020204" pitchFamily="34" charset="-122"/>
                <a:ea typeface="Microsoft YaHei" panose="020B0503020204020204" pitchFamily="34" charset="-122"/>
              </a:rPr>
              <a:t>shell</a:t>
            </a:r>
            <a:r>
              <a:rPr lang="zh-CN" altLang="en-US" sz="2400" b="1" dirty="0">
                <a:solidFill>
                  <a:srgbClr val="2965AB"/>
                </a:solidFill>
                <a:latin typeface="Microsoft YaHei" panose="020B0503020204020204" pitchFamily="34" charset="-122"/>
                <a:ea typeface="Microsoft YaHei" panose="020B0503020204020204" pitchFamily="34" charset="-122"/>
              </a:rPr>
              <a:t>命令</a:t>
            </a:r>
            <a:endParaRPr lang="en-US" altLang="zh-CN" sz="2400" b="1" dirty="0">
              <a:solidFill>
                <a:srgbClr val="2965AB"/>
              </a:solidFill>
              <a:latin typeface="Microsoft YaHei" panose="020B0503020204020204" pitchFamily="34" charset="-122"/>
              <a:ea typeface="Microsoft YaHei"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7368" y="1340768"/>
            <a:ext cx="11305256" cy="2677656"/>
          </a:xfrm>
          <a:prstGeom prst="rect">
            <a:avLst/>
          </a:prstGeom>
          <a:noFill/>
        </p:spPr>
        <p:txBody>
          <a:bodyPr wrap="square" rtlCol="0">
            <a:spAutoFit/>
          </a:bodyPr>
          <a:lstStyle/>
          <a:p>
            <a:pPr>
              <a:buClr>
                <a:srgbClr val="0070C0"/>
              </a:buClr>
            </a:pPr>
            <a:r>
              <a:rPr lang="en-US" altLang="zh-CN" sz="2400" dirty="0">
                <a:solidFill>
                  <a:srgbClr val="0070C0"/>
                </a:solidFill>
                <a:latin typeface="Microsoft YaHei" panose="020B0503020204020204" pitchFamily="34" charset="-122"/>
                <a:ea typeface="Microsoft YaHei" panose="020B0503020204020204" pitchFamily="34" charset="-122"/>
              </a:rPr>
              <a:t>2</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的版本</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X</a:t>
            </a:r>
            <a:r>
              <a:rPr lang="zh-CN" altLang="en-US" sz="2400" dirty="0">
                <a:latin typeface="Microsoft YaHei" panose="020B0503020204020204" pitchFamily="34" charset="-122"/>
                <a:ea typeface="Microsoft YaHei" panose="020B0503020204020204" pitchFamily="34" charset="-122"/>
              </a:rPr>
              <a:t>代表不支持，</a:t>
            </a:r>
            <a:r>
              <a:rPr lang="en-US" altLang="zh-CN" sz="2400" dirty="0">
                <a:latin typeface="Microsoft YaHei" panose="020B0503020204020204" pitchFamily="34" charset="-122"/>
                <a:ea typeface="Microsoft YaHei" panose="020B0503020204020204" pitchFamily="34" charset="-122"/>
              </a:rPr>
              <a:t>S</a:t>
            </a:r>
            <a:r>
              <a:rPr lang="zh-CN" altLang="en-US" sz="2400" dirty="0">
                <a:latin typeface="Microsoft YaHei" panose="020B0503020204020204" pitchFamily="34" charset="-122"/>
                <a:ea typeface="Microsoft YaHei" panose="020B0503020204020204" pitchFamily="34" charset="-122"/>
              </a:rPr>
              <a:t>代表支持</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r>
              <a:rPr lang="en-US" altLang="zh-CN" sz="2400" dirty="0">
                <a:latin typeface="Microsoft YaHei" panose="020B0503020204020204" pitchFamily="34" charset="-122"/>
                <a:ea typeface="Microsoft YaHei" panose="020B0503020204020204" pitchFamily="34" charset="-122"/>
              </a:rPr>
              <a:t>    NT</a:t>
            </a:r>
            <a:r>
              <a:rPr lang="zh-CN" altLang="en-US" sz="2400" dirty="0">
                <a:latin typeface="Microsoft YaHei" panose="020B0503020204020204" pitchFamily="34" charset="-122"/>
                <a:ea typeface="Microsoft YaHei" panose="020B0503020204020204" pitchFamily="34" charset="-122"/>
              </a:rPr>
              <a:t>是未被测试过</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可根据已安装的</a:t>
            </a:r>
            <a:r>
              <a:rPr lang="en-US" altLang="zh-CN" sz="2400" dirty="0">
                <a:latin typeface="Microsoft YaHei" panose="020B0503020204020204" pitchFamily="34" charset="-122"/>
                <a:ea typeface="Microsoft YaHei" panose="020B0503020204020204" pitchFamily="34" charset="-122"/>
              </a:rPr>
              <a:t>Hadoop</a:t>
            </a:r>
          </a:p>
          <a:p>
            <a:pPr lvl="1">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版本选择相应的</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版本</a:t>
            </a:r>
            <a:endParaRPr lang="en-US" altLang="zh-CN" sz="2400" dirty="0">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7DB24694-5F5C-4DEA-881E-1C0F77BE3B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4701" y="1802433"/>
            <a:ext cx="6768011" cy="4572167"/>
          </a:xfrm>
          <a:prstGeom prst="rect">
            <a:avLst/>
          </a:prstGeom>
        </p:spPr>
      </p:pic>
      <p:sp>
        <p:nvSpPr>
          <p:cNvPr id="8" name="文本占位符 1">
            <a:extLst>
              <a:ext uri="{FF2B5EF4-FFF2-40B4-BE49-F238E27FC236}">
                <a16:creationId xmlns:a16="http://schemas.microsoft.com/office/drawing/2014/main" id="{A731E0A2-80EF-4A71-9C7D-8E0252203EA9}"/>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rPr>
              <a:t>准备工作</a:t>
            </a:r>
          </a:p>
        </p:txBody>
      </p:sp>
    </p:spTree>
    <p:extLst>
      <p:ext uri="{BB962C8B-B14F-4D97-AF65-F5344CB8AC3E}">
        <p14:creationId xmlns:p14="http://schemas.microsoft.com/office/powerpoint/2010/main" val="2572208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43372" y="1268760"/>
            <a:ext cx="11305256" cy="4524315"/>
          </a:xfrm>
          <a:prstGeom prst="rect">
            <a:avLst/>
          </a:prstGeom>
          <a:noFill/>
        </p:spPr>
        <p:txBody>
          <a:bodyPr wrap="square" rtlCol="0">
            <a:spAutoFit/>
          </a:bodyPr>
          <a:lstStyle/>
          <a:p>
            <a:pPr>
              <a:buClr>
                <a:srgbClr val="0070C0"/>
              </a:buClr>
            </a:pPr>
            <a:r>
              <a:rPr lang="en-US" altLang="zh-CN" sz="2400" dirty="0">
                <a:solidFill>
                  <a:srgbClr val="0070C0"/>
                </a:solidFill>
                <a:latin typeface="Microsoft YaHei" panose="020B0503020204020204" pitchFamily="34" charset="-122"/>
                <a:ea typeface="Microsoft YaHei" panose="020B0503020204020204" pitchFamily="34" charset="-122"/>
              </a:rPr>
              <a:t>3</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的版本</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，必须选择</a:t>
            </a:r>
            <a:r>
              <a:rPr lang="en-US" altLang="zh-CN" sz="2400" dirty="0">
                <a:latin typeface="Microsoft YaHei" panose="020B0503020204020204" pitchFamily="34" charset="-122"/>
                <a:ea typeface="Microsoft YaHei" panose="020B0503020204020204" pitchFamily="34" charset="-122"/>
              </a:rPr>
              <a:t>ZooKeeper3.4.X</a:t>
            </a:r>
            <a:r>
              <a:rPr lang="zh-CN" altLang="en-US" sz="2400" dirty="0">
                <a:latin typeface="Microsoft YaHei" panose="020B0503020204020204" pitchFamily="34" charset="-122"/>
                <a:ea typeface="Microsoft YaHei" panose="020B0503020204020204" pitchFamily="34" charset="-122"/>
              </a:rPr>
              <a:t>版本</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下载</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时，需下载与</a:t>
            </a:r>
            <a:r>
              <a:rPr lang="en-US" altLang="zh-CN" sz="2400" dirty="0">
                <a:latin typeface="Microsoft YaHei" panose="020B0503020204020204" pitchFamily="34" charset="-122"/>
                <a:ea typeface="Microsoft YaHei" panose="020B0503020204020204" pitchFamily="34" charset="-122"/>
              </a:rPr>
              <a:t>JDK</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相兼容的版本</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r>
              <a:rPr lang="en-US" altLang="zh-CN" sz="2400" dirty="0">
                <a:latin typeface="Microsoft YaHei" panose="020B0503020204020204" pitchFamily="34" charset="-122"/>
                <a:ea typeface="Microsoft YaHei" panose="020B0503020204020204" pitchFamily="34" charset="-122"/>
              </a:rPr>
              <a:t>  </a:t>
            </a:r>
          </a:p>
        </p:txBody>
      </p:sp>
      <p:pic>
        <p:nvPicPr>
          <p:cNvPr id="3" name="图片 2">
            <a:extLst>
              <a:ext uri="{FF2B5EF4-FFF2-40B4-BE49-F238E27FC236}">
                <a16:creationId xmlns:a16="http://schemas.microsoft.com/office/drawing/2014/main" id="{958A466E-7791-48DC-8C71-2B99AFD409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1988840"/>
            <a:ext cx="9419136" cy="2027096"/>
          </a:xfrm>
          <a:prstGeom prst="rect">
            <a:avLst/>
          </a:prstGeom>
        </p:spPr>
      </p:pic>
      <p:sp>
        <p:nvSpPr>
          <p:cNvPr id="6" name="文本占位符 1">
            <a:extLst>
              <a:ext uri="{FF2B5EF4-FFF2-40B4-BE49-F238E27FC236}">
                <a16:creationId xmlns:a16="http://schemas.microsoft.com/office/drawing/2014/main" id="{8981D4B8-5BB2-4061-950A-0CD4BE350E59}"/>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rPr>
              <a:t>准备工作</a:t>
            </a:r>
          </a:p>
        </p:txBody>
      </p:sp>
    </p:spTree>
    <p:extLst>
      <p:ext uri="{BB962C8B-B14F-4D97-AF65-F5344CB8AC3E}">
        <p14:creationId xmlns:p14="http://schemas.microsoft.com/office/powerpoint/2010/main" val="1589478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安装</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355694" y="1196752"/>
            <a:ext cx="10204801" cy="4524315"/>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下载</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安装包</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进入</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官网：</a:t>
            </a:r>
            <a:r>
              <a:rPr lang="en-US" altLang="zh-CN" sz="2400" dirty="0">
                <a:latin typeface="Microsoft YaHei" panose="020B0503020204020204" pitchFamily="34" charset="-122"/>
                <a:ea typeface="Microsoft YaHei" panose="020B0503020204020204" pitchFamily="34" charset="-122"/>
                <a:hlinkClick r:id="rId3"/>
              </a:rPr>
              <a:t>http://archive.apache.org/</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选择</a:t>
            </a:r>
            <a:r>
              <a:rPr lang="en-US" altLang="zh-CN" sz="2400" dirty="0">
                <a:latin typeface="Microsoft YaHei" panose="020B0503020204020204" pitchFamily="34" charset="-122"/>
                <a:ea typeface="Microsoft YaHei" panose="020B0503020204020204" pitchFamily="34" charset="-122"/>
              </a:rPr>
              <a:t>Download</a:t>
            </a:r>
            <a:r>
              <a:rPr lang="zh-CN" altLang="en-US" sz="2400" dirty="0">
                <a:latin typeface="Microsoft YaHei" panose="020B0503020204020204" pitchFamily="34" charset="-122"/>
                <a:ea typeface="Microsoft YaHei" panose="020B0503020204020204" pitchFamily="34" charset="-122"/>
              </a:rPr>
              <a:t>，进入下载界面</a:t>
            </a:r>
            <a:endParaRPr lang="en-US" sz="2400" dirty="0">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460A1950-18A9-4FF8-BBFE-2F48A5B8E9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5360" y="2752940"/>
            <a:ext cx="11305256" cy="2151228"/>
          </a:xfrm>
          <a:prstGeom prst="rect">
            <a:avLst/>
          </a:prstGeom>
        </p:spPr>
      </p:pic>
      <p:sp>
        <p:nvSpPr>
          <p:cNvPr id="8" name="矩形 7">
            <a:extLst>
              <a:ext uri="{FF2B5EF4-FFF2-40B4-BE49-F238E27FC236}">
                <a16:creationId xmlns:a16="http://schemas.microsoft.com/office/drawing/2014/main" id="{5F636E35-4693-471B-918D-3B3D715972FE}"/>
              </a:ext>
            </a:extLst>
          </p:cNvPr>
          <p:cNvSpPr/>
          <p:nvPr/>
        </p:nvSpPr>
        <p:spPr>
          <a:xfrm>
            <a:off x="427702" y="4221088"/>
            <a:ext cx="3220026" cy="6830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355694" y="1196752"/>
            <a:ext cx="10204801" cy="1200329"/>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下载</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安装包</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进入到下载界面，点击‘</a:t>
            </a:r>
            <a:r>
              <a:rPr lang="en-US" altLang="zh-CN" sz="2400" dirty="0">
                <a:latin typeface="Microsoft YaHei" panose="020B0503020204020204" pitchFamily="34" charset="-122"/>
                <a:ea typeface="Microsoft YaHei" panose="020B0503020204020204" pitchFamily="34" charset="-122"/>
              </a:rPr>
              <a:t>Apache Archive</a:t>
            </a:r>
            <a:r>
              <a:rPr lang="zh-CN" altLang="en-US" sz="2400" dirty="0">
                <a:latin typeface="Microsoft YaHei" panose="020B0503020204020204" pitchFamily="34" charset="-122"/>
                <a:ea typeface="Microsoft YaHei" panose="020B0503020204020204" pitchFamily="34" charset="-122"/>
              </a:rPr>
              <a:t>’</a:t>
            </a:r>
            <a:endParaRPr lang="en-US"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3759DE4D-71AB-4FC6-BA8A-379846BF6B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408" y="2708920"/>
            <a:ext cx="10081120" cy="3192355"/>
          </a:xfrm>
          <a:prstGeom prst="rect">
            <a:avLst/>
          </a:prstGeom>
        </p:spPr>
      </p:pic>
      <p:sp>
        <p:nvSpPr>
          <p:cNvPr id="9" name="矩形 8">
            <a:extLst>
              <a:ext uri="{FF2B5EF4-FFF2-40B4-BE49-F238E27FC236}">
                <a16:creationId xmlns:a16="http://schemas.microsoft.com/office/drawing/2014/main" id="{AF67208C-0B32-4234-A445-D088D26C9211}"/>
              </a:ext>
            </a:extLst>
          </p:cNvPr>
          <p:cNvSpPr/>
          <p:nvPr/>
        </p:nvSpPr>
        <p:spPr>
          <a:xfrm>
            <a:off x="797786" y="5445224"/>
            <a:ext cx="6162310" cy="68308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占位符 1">
            <a:extLst>
              <a:ext uri="{FF2B5EF4-FFF2-40B4-BE49-F238E27FC236}">
                <a16:creationId xmlns:a16="http://schemas.microsoft.com/office/drawing/2014/main" id="{181C512D-D345-4CF4-8803-6204F6B28335}"/>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安装</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355694" y="1196752"/>
            <a:ext cx="10204801" cy="1200329"/>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下载</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安装包</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选择</a:t>
            </a:r>
            <a:r>
              <a:rPr lang="en-US" altLang="zh-CN" sz="2400" dirty="0">
                <a:latin typeface="Microsoft YaHei" panose="020B0503020204020204" pitchFamily="34" charset="-122"/>
                <a:ea typeface="Microsoft YaHei" panose="020B0503020204020204" pitchFamily="34" charset="-122"/>
              </a:rPr>
              <a:t>hbase-1.2.6-bin.tar.gz</a:t>
            </a:r>
            <a:r>
              <a:rPr lang="zh-CN" altLang="en-US" sz="2400" dirty="0">
                <a:latin typeface="Microsoft YaHei" panose="020B0503020204020204" pitchFamily="34" charset="-122"/>
                <a:ea typeface="Microsoft YaHei" panose="020B0503020204020204" pitchFamily="34" charset="-122"/>
              </a:rPr>
              <a:t>进行下载</a:t>
            </a:r>
            <a:endParaRPr lang="en-US" sz="2400" dirty="0">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E7161C84-89E9-4882-9EBA-67BAF589EC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680" y="2559565"/>
            <a:ext cx="5593565" cy="3802710"/>
          </a:xfrm>
          <a:prstGeom prst="rect">
            <a:avLst/>
          </a:prstGeom>
        </p:spPr>
      </p:pic>
      <p:sp>
        <p:nvSpPr>
          <p:cNvPr id="9" name="矩形 8">
            <a:extLst>
              <a:ext uri="{FF2B5EF4-FFF2-40B4-BE49-F238E27FC236}">
                <a16:creationId xmlns:a16="http://schemas.microsoft.com/office/drawing/2014/main" id="{1ABD91D4-56D5-4398-966E-501AB326253B}"/>
              </a:ext>
            </a:extLst>
          </p:cNvPr>
          <p:cNvSpPr/>
          <p:nvPr/>
        </p:nvSpPr>
        <p:spPr>
          <a:xfrm>
            <a:off x="3287688" y="4119380"/>
            <a:ext cx="4464496" cy="17371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文本占位符 1">
            <a:extLst>
              <a:ext uri="{FF2B5EF4-FFF2-40B4-BE49-F238E27FC236}">
                <a16:creationId xmlns:a16="http://schemas.microsoft.com/office/drawing/2014/main" id="{CB03BD21-3924-4CD7-A99D-69CCA624602F}"/>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安装</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407368" y="908720"/>
            <a:ext cx="10204801" cy="830997"/>
          </a:xfrm>
          <a:prstGeom prst="rect">
            <a:avLst/>
          </a:prstGeom>
          <a:noFill/>
        </p:spPr>
        <p:txBody>
          <a:bodyPr wrap="square" rtlCol="0">
            <a:spAutoFit/>
          </a:bodyPr>
          <a:lstStyle/>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zh-CN" altLang="en-US" sz="2400" dirty="0">
                <a:latin typeface="Microsoft YaHei" panose="020B0503020204020204" pitchFamily="34" charset="-122"/>
                <a:ea typeface="Microsoft YaHei" panose="020B0503020204020204" pitchFamily="34" charset="-122"/>
              </a:rPr>
              <a:t>通过</a:t>
            </a:r>
            <a:r>
              <a:rPr lang="en-US" altLang="zh-CN" sz="2400" dirty="0">
                <a:latin typeface="Microsoft YaHei" panose="020B0503020204020204" pitchFamily="34" charset="-122"/>
                <a:ea typeface="Microsoft YaHei" panose="020B0503020204020204" pitchFamily="34" charset="-122"/>
              </a:rPr>
              <a:t>WinSCP</a:t>
            </a:r>
            <a:r>
              <a:rPr lang="zh-CN" altLang="en-US" sz="2400" dirty="0">
                <a:latin typeface="Microsoft YaHei" panose="020B0503020204020204" pitchFamily="34" charset="-122"/>
                <a:ea typeface="Microsoft YaHei" panose="020B0503020204020204" pitchFamily="34" charset="-122"/>
              </a:rPr>
              <a:t>，将</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的安装包复制到</a:t>
            </a:r>
            <a:r>
              <a:rPr lang="en-US" altLang="zh-CN" sz="2400" dirty="0">
                <a:latin typeface="Microsoft YaHei" panose="020B0503020204020204" pitchFamily="34" charset="-122"/>
                <a:ea typeface="Microsoft YaHei" panose="020B0503020204020204" pitchFamily="34" charset="-122"/>
              </a:rPr>
              <a:t>Linux</a:t>
            </a:r>
            <a:r>
              <a:rPr lang="zh-CN" altLang="en-US" sz="2400" dirty="0">
                <a:latin typeface="Microsoft YaHei" panose="020B0503020204020204" pitchFamily="34" charset="-122"/>
                <a:ea typeface="Microsoft YaHei" panose="020B0503020204020204" pitchFamily="34" charset="-122"/>
              </a:rPr>
              <a:t>系统中的</a:t>
            </a:r>
            <a:r>
              <a:rPr lang="en-US" altLang="zh-CN" sz="2400" dirty="0">
                <a:latin typeface="Microsoft YaHei" panose="020B0503020204020204" pitchFamily="34" charset="-122"/>
                <a:ea typeface="Microsoft YaHei" panose="020B0503020204020204" pitchFamily="34" charset="-122"/>
              </a:rPr>
              <a:t>/opt/</a:t>
            </a:r>
            <a:r>
              <a:rPr lang="zh-CN" altLang="en-US" sz="2400" dirty="0">
                <a:latin typeface="Microsoft YaHei" panose="020B0503020204020204" pitchFamily="34" charset="-122"/>
                <a:ea typeface="Microsoft YaHei" panose="020B0503020204020204" pitchFamily="34" charset="-122"/>
              </a:rPr>
              <a:t>目录下</a:t>
            </a:r>
            <a:endParaRPr lang="en-US" altLang="zh-CN" sz="2400" dirty="0">
              <a:latin typeface="Microsoft YaHei" panose="020B0503020204020204" pitchFamily="34" charset="-122"/>
              <a:ea typeface="Microsoft YaHei" panose="020B0503020204020204" pitchFamily="34" charset="-122"/>
            </a:endParaRPr>
          </a:p>
        </p:txBody>
      </p:sp>
      <p:grpSp>
        <p:nvGrpSpPr>
          <p:cNvPr id="4" name="组合 3">
            <a:extLst>
              <a:ext uri="{FF2B5EF4-FFF2-40B4-BE49-F238E27FC236}">
                <a16:creationId xmlns:a16="http://schemas.microsoft.com/office/drawing/2014/main" id="{E62BDD4E-32BA-480F-AEDB-67BE7CF8350E}"/>
              </a:ext>
            </a:extLst>
          </p:cNvPr>
          <p:cNvGrpSpPr/>
          <p:nvPr/>
        </p:nvGrpSpPr>
        <p:grpSpPr>
          <a:xfrm>
            <a:off x="2207568" y="2060848"/>
            <a:ext cx="7200800" cy="4320480"/>
            <a:chOff x="2927648" y="2613105"/>
            <a:chExt cx="6048672" cy="3874055"/>
          </a:xfrm>
        </p:grpSpPr>
        <p:pic>
          <p:nvPicPr>
            <p:cNvPr id="3" name="图片 2">
              <a:extLst>
                <a:ext uri="{FF2B5EF4-FFF2-40B4-BE49-F238E27FC236}">
                  <a16:creationId xmlns:a16="http://schemas.microsoft.com/office/drawing/2014/main" id="{3530A43D-07E5-41DA-9FF9-70412B422B48}"/>
                </a:ext>
              </a:extLst>
            </p:cNvPr>
            <p:cNvPicPr>
              <a:picLocks noChangeAspect="1"/>
            </p:cNvPicPr>
            <p:nvPr/>
          </p:nvPicPr>
          <p:blipFill rotWithShape="1">
            <a:blip r:embed="rId3">
              <a:extLst>
                <a:ext uri="{28A0092B-C50C-407E-A947-70E740481C1C}">
                  <a14:useLocalDpi xmlns:a14="http://schemas.microsoft.com/office/drawing/2010/main" val="0"/>
                </a:ext>
              </a:extLst>
            </a:blip>
            <a:srcRect l="-113" r="-125"/>
            <a:stretch/>
          </p:blipFill>
          <p:spPr>
            <a:xfrm>
              <a:off x="2927648" y="2613105"/>
              <a:ext cx="6048672" cy="3874055"/>
            </a:xfrm>
            <a:prstGeom prst="rect">
              <a:avLst/>
            </a:prstGeom>
          </p:spPr>
        </p:pic>
        <p:sp>
          <p:nvSpPr>
            <p:cNvPr id="9" name="矩形 8">
              <a:extLst>
                <a:ext uri="{FF2B5EF4-FFF2-40B4-BE49-F238E27FC236}">
                  <a16:creationId xmlns:a16="http://schemas.microsoft.com/office/drawing/2014/main" id="{5CD897F1-32F8-45F1-87BD-F1C47A01564A}"/>
                </a:ext>
              </a:extLst>
            </p:cNvPr>
            <p:cNvSpPr/>
            <p:nvPr/>
          </p:nvSpPr>
          <p:spPr>
            <a:xfrm>
              <a:off x="5807968" y="4556036"/>
              <a:ext cx="2880320" cy="169108"/>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文本占位符 1">
            <a:extLst>
              <a:ext uri="{FF2B5EF4-FFF2-40B4-BE49-F238E27FC236}">
                <a16:creationId xmlns:a16="http://schemas.microsoft.com/office/drawing/2014/main" id="{FE376704-1F5A-4BA2-BDC4-6CE4831E9F40}"/>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安装</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479376" y="963295"/>
            <a:ext cx="11644962" cy="3416320"/>
          </a:xfrm>
          <a:prstGeom prst="rect">
            <a:avLst/>
          </a:prstGeom>
          <a:noFill/>
        </p:spPr>
        <p:txBody>
          <a:bodyPr wrap="square" rtlCol="0">
            <a:spAutoFit/>
          </a:bodyPr>
          <a:lstStyle/>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zh-CN" altLang="en-US" sz="2400" dirty="0">
                <a:latin typeface="Microsoft YaHei" panose="020B0503020204020204" pitchFamily="34" charset="-122"/>
                <a:ea typeface="Microsoft YaHei" panose="020B0503020204020204" pitchFamily="34" charset="-122"/>
              </a:rPr>
              <a:t>解压安装包：</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进入到</a:t>
            </a:r>
            <a:r>
              <a:rPr lang="en-US" altLang="zh-CN" sz="2400" dirty="0">
                <a:latin typeface="Microsoft YaHei" panose="020B0503020204020204" pitchFamily="34" charset="-122"/>
                <a:ea typeface="Microsoft YaHei" panose="020B0503020204020204" pitchFamily="34" charset="-122"/>
              </a:rPr>
              <a:t>/opt</a:t>
            </a:r>
            <a:r>
              <a:rPr lang="zh-CN" altLang="en-US" sz="2400" dirty="0">
                <a:latin typeface="Microsoft YaHei" panose="020B0503020204020204" pitchFamily="34" charset="-122"/>
                <a:ea typeface="Microsoft YaHei" panose="020B0503020204020204" pitchFamily="34" charset="-122"/>
              </a:rPr>
              <a:t>目录下，找到</a:t>
            </a:r>
            <a:r>
              <a:rPr lang="en-US" altLang="zh-CN" sz="2400" dirty="0">
                <a:latin typeface="Microsoft YaHei" panose="020B0503020204020204" pitchFamily="34" charset="-122"/>
                <a:ea typeface="Microsoft YaHei" panose="020B0503020204020204" pitchFamily="34" charset="-122"/>
              </a:rPr>
              <a:t>hbase-1.2.6-bin.tar.gz</a:t>
            </a:r>
            <a:r>
              <a:rPr lang="zh-CN" altLang="en-US" sz="2400" dirty="0">
                <a:latin typeface="Microsoft YaHei" panose="020B0503020204020204" pitchFamily="34" charset="-122"/>
                <a:ea typeface="Microsoft YaHei" panose="020B0503020204020204" pitchFamily="34" charset="-122"/>
              </a:rPr>
              <a:t>安装包</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使用命令</a:t>
            </a:r>
            <a:r>
              <a:rPr lang="en-US" altLang="zh-CN" sz="2400" dirty="0">
                <a:latin typeface="Microsoft YaHei" panose="020B0503020204020204" pitchFamily="34" charset="-122"/>
                <a:ea typeface="Microsoft YaHei" panose="020B0503020204020204" pitchFamily="34" charset="-122"/>
              </a:rPr>
              <a:t>tar –</a:t>
            </a:r>
            <a:r>
              <a:rPr lang="en-US" altLang="zh-CN" sz="2400" dirty="0" err="1">
                <a:latin typeface="Microsoft YaHei" panose="020B0503020204020204" pitchFamily="34" charset="-122"/>
                <a:ea typeface="Microsoft YaHei" panose="020B0503020204020204" pitchFamily="34" charset="-122"/>
              </a:rPr>
              <a:t>xvzf</a:t>
            </a:r>
            <a:r>
              <a:rPr lang="en-US" altLang="zh-CN" sz="2400" dirty="0">
                <a:latin typeface="Microsoft YaHei" panose="020B0503020204020204" pitchFamily="34" charset="-122"/>
                <a:ea typeface="Microsoft YaHei" panose="020B0503020204020204" pitchFamily="34" charset="-122"/>
              </a:rPr>
              <a:t> hbase-1.2.6-bin.tar.gz</a:t>
            </a:r>
            <a:r>
              <a:rPr lang="zh-CN" altLang="en-US" sz="2400" dirty="0">
                <a:latin typeface="Microsoft YaHei" panose="020B0503020204020204" pitchFamily="34" charset="-122"/>
                <a:ea typeface="Microsoft YaHei" panose="020B0503020204020204" pitchFamily="34" charset="-122"/>
              </a:rPr>
              <a:t>将</a:t>
            </a:r>
            <a:r>
              <a:rPr lang="en-US" altLang="zh-CN" sz="2400" dirty="0" err="1">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安装包解压到当前目录</a:t>
            </a:r>
            <a:r>
              <a:rPr lang="en-US" altLang="zh-CN" sz="2400" dirty="0">
                <a:latin typeface="Microsoft YaHei" panose="020B0503020204020204" pitchFamily="34" charset="-122"/>
                <a:ea typeface="Microsoft YaHei" panose="020B0503020204020204" pitchFamily="34" charset="-122"/>
              </a:rPr>
              <a:t> </a:t>
            </a:r>
          </a:p>
        </p:txBody>
      </p:sp>
      <p:grpSp>
        <p:nvGrpSpPr>
          <p:cNvPr id="17" name="组合 16">
            <a:extLst>
              <a:ext uri="{FF2B5EF4-FFF2-40B4-BE49-F238E27FC236}">
                <a16:creationId xmlns:a16="http://schemas.microsoft.com/office/drawing/2014/main" id="{A4530600-7B93-4708-8917-8C250D680FA8}"/>
              </a:ext>
            </a:extLst>
          </p:cNvPr>
          <p:cNvGrpSpPr/>
          <p:nvPr/>
        </p:nvGrpSpPr>
        <p:grpSpPr>
          <a:xfrm>
            <a:off x="1427908" y="2821553"/>
            <a:ext cx="8608396" cy="948680"/>
            <a:chOff x="1427908" y="2821553"/>
            <a:chExt cx="8608396" cy="948680"/>
          </a:xfrm>
        </p:grpSpPr>
        <p:pic>
          <p:nvPicPr>
            <p:cNvPr id="4" name="图片 3">
              <a:extLst>
                <a:ext uri="{FF2B5EF4-FFF2-40B4-BE49-F238E27FC236}">
                  <a16:creationId xmlns:a16="http://schemas.microsoft.com/office/drawing/2014/main" id="{FCF1C95C-8C01-498F-BB3A-A747EFF03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7908" y="2821553"/>
              <a:ext cx="8608396" cy="948680"/>
            </a:xfrm>
            <a:prstGeom prst="rect">
              <a:avLst/>
            </a:prstGeom>
          </p:spPr>
        </p:pic>
        <p:cxnSp>
          <p:nvCxnSpPr>
            <p:cNvPr id="8" name="直接连接符 7">
              <a:extLst>
                <a:ext uri="{FF2B5EF4-FFF2-40B4-BE49-F238E27FC236}">
                  <a16:creationId xmlns:a16="http://schemas.microsoft.com/office/drawing/2014/main" id="{C6C40F6D-6EBE-4897-990C-B04E5E665DCB}"/>
                </a:ext>
              </a:extLst>
            </p:cNvPr>
            <p:cNvCxnSpPr>
              <a:cxnSpLocks/>
            </p:cNvCxnSpPr>
            <p:nvPr/>
          </p:nvCxnSpPr>
          <p:spPr>
            <a:xfrm>
              <a:off x="7680176" y="3356992"/>
              <a:ext cx="13681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6" name="组合 15">
            <a:extLst>
              <a:ext uri="{FF2B5EF4-FFF2-40B4-BE49-F238E27FC236}">
                <a16:creationId xmlns:a16="http://schemas.microsoft.com/office/drawing/2014/main" id="{5BCD1D2C-5584-4D29-BA41-3862343980EB}"/>
              </a:ext>
            </a:extLst>
          </p:cNvPr>
          <p:cNvGrpSpPr/>
          <p:nvPr/>
        </p:nvGrpSpPr>
        <p:grpSpPr>
          <a:xfrm>
            <a:off x="1055440" y="4688741"/>
            <a:ext cx="10920536" cy="582234"/>
            <a:chOff x="1055440" y="4688741"/>
            <a:chExt cx="10920536" cy="582234"/>
          </a:xfrm>
        </p:grpSpPr>
        <p:pic>
          <p:nvPicPr>
            <p:cNvPr id="13" name="图片 12">
              <a:extLst>
                <a:ext uri="{FF2B5EF4-FFF2-40B4-BE49-F238E27FC236}">
                  <a16:creationId xmlns:a16="http://schemas.microsoft.com/office/drawing/2014/main" id="{5AFD6077-1BB1-4554-A503-B80C6457EA31}"/>
                </a:ext>
              </a:extLst>
            </p:cNvPr>
            <p:cNvPicPr>
              <a:picLocks noChangeAspect="1"/>
            </p:cNvPicPr>
            <p:nvPr/>
          </p:nvPicPr>
          <p:blipFill rotWithShape="1">
            <a:blip r:embed="rId4">
              <a:extLst>
                <a:ext uri="{28A0092B-C50C-407E-A947-70E740481C1C}">
                  <a14:useLocalDpi xmlns:a14="http://schemas.microsoft.com/office/drawing/2010/main" val="0"/>
                </a:ext>
              </a:extLst>
            </a:blip>
            <a:srcRect r="1316" b="11873"/>
            <a:stretch/>
          </p:blipFill>
          <p:spPr>
            <a:xfrm>
              <a:off x="1055440" y="4688741"/>
              <a:ext cx="10920536" cy="582234"/>
            </a:xfrm>
            <a:prstGeom prst="rect">
              <a:avLst/>
            </a:prstGeom>
          </p:spPr>
        </p:pic>
        <p:cxnSp>
          <p:nvCxnSpPr>
            <p:cNvPr id="14" name="直接连接符 13">
              <a:extLst>
                <a:ext uri="{FF2B5EF4-FFF2-40B4-BE49-F238E27FC236}">
                  <a16:creationId xmlns:a16="http://schemas.microsoft.com/office/drawing/2014/main" id="{223F69E3-6C58-4B64-AE64-107703A126B4}"/>
                </a:ext>
              </a:extLst>
            </p:cNvPr>
            <p:cNvCxnSpPr>
              <a:cxnSpLocks/>
            </p:cNvCxnSpPr>
            <p:nvPr/>
          </p:nvCxnSpPr>
          <p:spPr>
            <a:xfrm>
              <a:off x="8760296" y="5085184"/>
              <a:ext cx="13681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文本占位符 1">
            <a:extLst>
              <a:ext uri="{FF2B5EF4-FFF2-40B4-BE49-F238E27FC236}">
                <a16:creationId xmlns:a16="http://schemas.microsoft.com/office/drawing/2014/main" id="{021DDA77-E941-43C8-BF94-728AB17627FF}"/>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安装</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479376" y="1124744"/>
            <a:ext cx="10585176" cy="4524315"/>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配置环境变量</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编辑</a:t>
            </a:r>
            <a:r>
              <a:rPr lang="en-US" altLang="zh-CN"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etc</a:t>
            </a:r>
            <a:r>
              <a:rPr lang="en-US" altLang="zh-CN" sz="2400" dirty="0">
                <a:latin typeface="Microsoft YaHei" panose="020B0503020204020204" pitchFamily="34" charset="-122"/>
                <a:ea typeface="Microsoft YaHei" panose="020B0503020204020204" pitchFamily="34" charset="-122"/>
              </a:rPr>
              <a:t>/profile</a:t>
            </a:r>
            <a:r>
              <a:rPr lang="zh-CN" altLang="en-US" sz="2400" dirty="0">
                <a:latin typeface="Microsoft YaHei" panose="020B0503020204020204" pitchFamily="34" charset="-122"/>
                <a:ea typeface="Microsoft YaHei" panose="020B0503020204020204" pitchFamily="34" charset="-122"/>
              </a:rPr>
              <a:t>文件，添加</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的环境变量</a:t>
            </a: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a:latin typeface="Microsoft YaHei" panose="020B0503020204020204" pitchFamily="34" charset="-122"/>
                <a:ea typeface="Microsoft YaHei" panose="020B0503020204020204" pitchFamily="34" charset="-122"/>
              </a:rPr>
              <a:t>source /</a:t>
            </a:r>
            <a:r>
              <a:rPr lang="en-US" altLang="zh-CN" sz="2400" dirty="0" err="1">
                <a:latin typeface="Microsoft YaHei" panose="020B0503020204020204" pitchFamily="34" charset="-122"/>
                <a:ea typeface="Microsoft YaHei" panose="020B0503020204020204" pitchFamily="34" charset="-122"/>
              </a:rPr>
              <a:t>etc</a:t>
            </a:r>
            <a:r>
              <a:rPr lang="en-US" altLang="zh-CN" sz="2400" dirty="0">
                <a:latin typeface="Microsoft YaHei" panose="020B0503020204020204" pitchFamily="34" charset="-122"/>
                <a:ea typeface="Microsoft YaHei" panose="020B0503020204020204" pitchFamily="34" charset="-122"/>
              </a:rPr>
              <a:t>/profile</a:t>
            </a:r>
            <a:r>
              <a:rPr lang="zh-CN" altLang="en-US" sz="2400" dirty="0">
                <a:latin typeface="Microsoft YaHei" panose="020B0503020204020204" pitchFamily="34" charset="-122"/>
                <a:ea typeface="Microsoft YaHei" panose="020B0503020204020204" pitchFamily="34" charset="-122"/>
              </a:rPr>
              <a:t>使配置生效</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err="1">
                <a:latin typeface="Microsoft YaHei" panose="020B0503020204020204" pitchFamily="34" charset="-122"/>
                <a:ea typeface="Microsoft YaHei" panose="020B0503020204020204" pitchFamily="34" charset="-122"/>
              </a:rPr>
              <a:t>hbase</a:t>
            </a:r>
            <a:r>
              <a:rPr lang="en-US" altLang="zh-CN" sz="2400" dirty="0">
                <a:latin typeface="Microsoft YaHei" panose="020B0503020204020204" pitchFamily="34" charset="-122"/>
                <a:ea typeface="Microsoft YaHei" panose="020B0503020204020204" pitchFamily="34" charset="-122"/>
              </a:rPr>
              <a:t> version</a:t>
            </a:r>
            <a:r>
              <a:rPr lang="zh-CN" altLang="en-US" sz="2400" dirty="0">
                <a:latin typeface="Microsoft YaHei" panose="020B0503020204020204" pitchFamily="34" charset="-122"/>
                <a:ea typeface="Microsoft YaHei" panose="020B0503020204020204" pitchFamily="34" charset="-122"/>
              </a:rPr>
              <a:t>检验</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是否安装成功</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AF18403D-AC11-4B10-A1D6-946443D94D36}"/>
              </a:ext>
            </a:extLst>
          </p:cNvPr>
          <p:cNvPicPr>
            <a:picLocks noChangeAspect="1"/>
          </p:cNvPicPr>
          <p:nvPr/>
        </p:nvPicPr>
        <p:blipFill rotWithShape="1">
          <a:blip r:embed="rId3">
            <a:extLst>
              <a:ext uri="{28A0092B-C50C-407E-A947-70E740481C1C}">
                <a14:useLocalDpi xmlns:a14="http://schemas.microsoft.com/office/drawing/2010/main" val="0"/>
              </a:ext>
            </a:extLst>
          </a:blip>
          <a:srcRect b="47505"/>
          <a:stretch/>
        </p:blipFill>
        <p:spPr>
          <a:xfrm>
            <a:off x="983432" y="2492896"/>
            <a:ext cx="3446443" cy="1296144"/>
          </a:xfrm>
          <a:prstGeom prst="rect">
            <a:avLst/>
          </a:prstGeom>
        </p:spPr>
      </p:pic>
      <p:sp>
        <p:nvSpPr>
          <p:cNvPr id="8" name="矩形 7">
            <a:extLst>
              <a:ext uri="{FF2B5EF4-FFF2-40B4-BE49-F238E27FC236}">
                <a16:creationId xmlns:a16="http://schemas.microsoft.com/office/drawing/2014/main" id="{CD8C279A-992E-4BC8-A3E9-172AB7F5F960}"/>
              </a:ext>
            </a:extLst>
          </p:cNvPr>
          <p:cNvSpPr/>
          <p:nvPr/>
        </p:nvSpPr>
        <p:spPr>
          <a:xfrm>
            <a:off x="949134" y="3386901"/>
            <a:ext cx="3024336" cy="36004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图片 13">
            <a:extLst>
              <a:ext uri="{FF2B5EF4-FFF2-40B4-BE49-F238E27FC236}">
                <a16:creationId xmlns:a16="http://schemas.microsoft.com/office/drawing/2014/main" id="{A144AF56-0EAD-46AF-8838-22E11E13AE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134" y="5424493"/>
            <a:ext cx="7774891" cy="759952"/>
          </a:xfrm>
          <a:prstGeom prst="rect">
            <a:avLst/>
          </a:prstGeom>
        </p:spPr>
      </p:pic>
      <p:sp>
        <p:nvSpPr>
          <p:cNvPr id="15" name="文本占位符 1">
            <a:extLst>
              <a:ext uri="{FF2B5EF4-FFF2-40B4-BE49-F238E27FC236}">
                <a16:creationId xmlns:a16="http://schemas.microsoft.com/office/drawing/2014/main" id="{3CF81AAB-3D54-4DB5-B8D1-CA9AE6708EF5}"/>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安装</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07368" y="783857"/>
            <a:ext cx="11953328" cy="7848302"/>
          </a:xfrm>
          <a:prstGeom prst="rect">
            <a:avLst/>
          </a:prstGeom>
          <a:noFill/>
        </p:spPr>
        <p:txBody>
          <a:bodyPr wrap="square" rtlCol="0">
            <a:spAutoFit/>
          </a:bodyPr>
          <a:lstStyle/>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进入</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a:t>
            </a:r>
            <a:r>
              <a:rPr lang="en-US" altLang="zh-CN" sz="2400" dirty="0">
                <a:latin typeface="Microsoft YaHei" panose="020B0503020204020204" pitchFamily="34" charset="-122"/>
                <a:ea typeface="Microsoft YaHei" panose="020B0503020204020204" pitchFamily="34" charset="-122"/>
              </a:rPr>
              <a:t>conf</a:t>
            </a:r>
            <a:r>
              <a:rPr lang="zh-CN" altLang="en-US" sz="2400" dirty="0">
                <a:latin typeface="Microsoft YaHei" panose="020B0503020204020204" pitchFamily="34" charset="-122"/>
                <a:ea typeface="Microsoft YaHei" panose="020B0503020204020204" pitchFamily="34" charset="-122"/>
              </a:rPr>
              <a:t>目录下</a:t>
            </a: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需要修改四个配置文件：</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的环境：</a:t>
            </a:r>
            <a:r>
              <a:rPr lang="en-US" altLang="zh-CN" sz="2400" dirty="0">
                <a:latin typeface="Microsoft YaHei" panose="020B0503020204020204" pitchFamily="34" charset="-122"/>
                <a:ea typeface="Microsoft YaHei" panose="020B0503020204020204" pitchFamily="34" charset="-122"/>
              </a:rPr>
              <a:t>hbase-env.sh</a:t>
            </a:r>
          </a:p>
          <a:p>
            <a:pPr marL="800100" lvl="1"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的核心配置文件：</a:t>
            </a:r>
            <a:r>
              <a:rPr lang="en-US" sz="2400" dirty="0">
                <a:latin typeface="Microsoft YaHei" panose="020B0503020204020204" pitchFamily="34" charset="-122"/>
                <a:ea typeface="Microsoft YaHei" panose="020B0503020204020204" pitchFamily="34" charset="-122"/>
              </a:rPr>
              <a:t>hbase-site.xml</a:t>
            </a:r>
          </a:p>
          <a:p>
            <a:pPr marL="800100" lvl="1"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数据管理节点：</a:t>
            </a:r>
            <a:r>
              <a:rPr lang="en-US" sz="2400" dirty="0" err="1">
                <a:latin typeface="Microsoft YaHei" panose="020B0503020204020204" pitchFamily="34" charset="-122"/>
                <a:ea typeface="Microsoft YaHei" panose="020B0503020204020204" pitchFamily="34" charset="-122"/>
              </a:rPr>
              <a:t>regionservers</a:t>
            </a:r>
            <a:endParaRPr lang="en-US"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standby</a:t>
            </a:r>
            <a:r>
              <a:rPr lang="zh-CN" altLang="en-US" sz="2400" dirty="0">
                <a:latin typeface="Microsoft YaHei" panose="020B0503020204020204" pitchFamily="34" charset="-122"/>
                <a:ea typeface="Microsoft YaHei" panose="020B0503020204020204" pitchFamily="34" charset="-122"/>
              </a:rPr>
              <a:t>主节点：</a:t>
            </a:r>
            <a:r>
              <a:rPr lang="en-US" altLang="zh-CN" sz="2400" dirty="0">
                <a:latin typeface="Microsoft YaHei" panose="020B0503020204020204" pitchFamily="34" charset="-122"/>
                <a:ea typeface="Microsoft YaHei" panose="020B0503020204020204" pitchFamily="34" charset="-122"/>
              </a:rPr>
              <a:t>backup-masters</a:t>
            </a: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8226C160-EB80-48AE-B158-F198AEF4EF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1772816"/>
            <a:ext cx="8406777" cy="100811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1216784"/>
            <a:ext cx="11953328" cy="7109639"/>
          </a:xfrm>
          <a:prstGeom prst="rect">
            <a:avLst/>
          </a:prstGeom>
          <a:noFill/>
        </p:spPr>
        <p:txBody>
          <a:bodyPr wrap="square" rtlCol="0">
            <a:spAutoFit/>
          </a:bodyPr>
          <a:lstStyle/>
          <a:p>
            <a:pPr lvl="1">
              <a:buClr>
                <a:srgbClr val="0070C0"/>
              </a:buClr>
            </a:pPr>
            <a:r>
              <a:rPr lang="en-US" altLang="zh-CN" sz="2400" dirty="0">
                <a:latin typeface="Microsoft YaHei" panose="020B0503020204020204" pitchFamily="34" charset="-122"/>
                <a:ea typeface="Microsoft YaHei" panose="020B0503020204020204" pitchFamily="34" charset="-122"/>
              </a:rPr>
              <a:t>hbase-env.sh</a:t>
            </a: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修改</a:t>
            </a:r>
            <a:r>
              <a:rPr lang="en-US" altLang="zh-CN" sz="2400" dirty="0">
                <a:latin typeface="Microsoft YaHei" panose="020B0503020204020204" pitchFamily="34" charset="-122"/>
                <a:ea typeface="Microsoft YaHei" panose="020B0503020204020204" pitchFamily="34" charset="-122"/>
              </a:rPr>
              <a:t>JDK</a:t>
            </a:r>
            <a:r>
              <a:rPr lang="zh-CN" altLang="en-US" sz="2400" dirty="0">
                <a:latin typeface="Microsoft YaHei" panose="020B0503020204020204" pitchFamily="34" charset="-122"/>
                <a:ea typeface="Microsoft YaHei" panose="020B0503020204020204" pitchFamily="34" charset="-122"/>
              </a:rPr>
              <a:t>的目录，其中</a:t>
            </a:r>
            <a:r>
              <a:rPr lang="en-US" altLang="zh-CN" sz="2400" dirty="0">
                <a:latin typeface="Microsoft YaHei" panose="020B0503020204020204" pitchFamily="34" charset="-122"/>
                <a:ea typeface="Microsoft YaHei" panose="020B0503020204020204" pitchFamily="34" charset="-122"/>
              </a:rPr>
              <a:t>JDK</a:t>
            </a:r>
            <a:r>
              <a:rPr lang="zh-CN" altLang="en-US" sz="2400" dirty="0">
                <a:latin typeface="Microsoft YaHei" panose="020B0503020204020204" pitchFamily="34" charset="-122"/>
                <a:ea typeface="Microsoft YaHei" panose="020B0503020204020204" pitchFamily="34" charset="-122"/>
              </a:rPr>
              <a:t>的目录可输入指令</a:t>
            </a:r>
            <a:r>
              <a:rPr lang="en-US" altLang="zh-CN" sz="2400" dirty="0">
                <a:latin typeface="Microsoft YaHei" panose="020B0503020204020204" pitchFamily="34" charset="-122"/>
                <a:ea typeface="Microsoft YaHei" panose="020B0503020204020204" pitchFamily="34" charset="-122"/>
              </a:rPr>
              <a:t>echo $JAVA_HOME</a:t>
            </a:r>
            <a:r>
              <a:rPr lang="zh-CN" altLang="en-US" sz="2400" dirty="0">
                <a:latin typeface="Microsoft YaHei" panose="020B0503020204020204" pitchFamily="34" charset="-122"/>
                <a:ea typeface="Microsoft YaHei" panose="020B0503020204020204" pitchFamily="34" charset="-122"/>
              </a:rPr>
              <a:t>查看</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关闭</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自带的</a:t>
            </a:r>
            <a:r>
              <a:rPr lang="en-US" altLang="zh-CN" sz="2400" dirty="0" err="1">
                <a:latin typeface="Microsoft YaHei" panose="020B0503020204020204" pitchFamily="34" charset="-122"/>
                <a:ea typeface="Microsoft YaHei" panose="020B0503020204020204" pitchFamily="34" charset="-122"/>
              </a:rPr>
              <a:t>ZooKeeper</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因为</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自带的</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只适用于单机或伪分布模式</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false</a:t>
            </a:r>
            <a:r>
              <a:rPr lang="zh-CN" altLang="en-US" sz="2400" dirty="0">
                <a:latin typeface="Microsoft YaHei" panose="020B0503020204020204" pitchFamily="34" charset="-122"/>
                <a:ea typeface="Microsoft YaHei" panose="020B0503020204020204" pitchFamily="34" charset="-122"/>
              </a:rPr>
              <a:t>表示不使用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自带的</a:t>
            </a:r>
            <a:r>
              <a:rPr lang="en-US" altLang="zh-CN" sz="2400" dirty="0" err="1">
                <a:latin typeface="Microsoft YaHei" panose="020B0503020204020204" pitchFamily="34" charset="-122"/>
                <a:ea typeface="Microsoft YaHei" panose="020B0503020204020204" pitchFamily="34" charset="-122"/>
              </a:rPr>
              <a:t>ZooKeeper</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grpSp>
        <p:nvGrpSpPr>
          <p:cNvPr id="13" name="组合 12">
            <a:extLst>
              <a:ext uri="{FF2B5EF4-FFF2-40B4-BE49-F238E27FC236}">
                <a16:creationId xmlns:a16="http://schemas.microsoft.com/office/drawing/2014/main" id="{1B7FAF6E-0BB7-4A70-9A2D-0D930E5BA432}"/>
              </a:ext>
            </a:extLst>
          </p:cNvPr>
          <p:cNvGrpSpPr/>
          <p:nvPr/>
        </p:nvGrpSpPr>
        <p:grpSpPr>
          <a:xfrm>
            <a:off x="911424" y="2559241"/>
            <a:ext cx="4782538" cy="783579"/>
            <a:chOff x="911424" y="2585130"/>
            <a:chExt cx="4782538" cy="783579"/>
          </a:xfrm>
        </p:grpSpPr>
        <p:pic>
          <p:nvPicPr>
            <p:cNvPr id="10" name="图片 9">
              <a:extLst>
                <a:ext uri="{FF2B5EF4-FFF2-40B4-BE49-F238E27FC236}">
                  <a16:creationId xmlns:a16="http://schemas.microsoft.com/office/drawing/2014/main" id="{5808E775-1DC5-4891-9DE2-0BBFA1B44D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2585130"/>
              <a:ext cx="4782538" cy="783579"/>
            </a:xfrm>
            <a:prstGeom prst="rect">
              <a:avLst/>
            </a:prstGeom>
          </p:spPr>
        </p:pic>
        <p:cxnSp>
          <p:nvCxnSpPr>
            <p:cNvPr id="12" name="直接连接符 11">
              <a:extLst>
                <a:ext uri="{FF2B5EF4-FFF2-40B4-BE49-F238E27FC236}">
                  <a16:creationId xmlns:a16="http://schemas.microsoft.com/office/drawing/2014/main" id="{3379300F-08C5-4665-94AD-6C85BB5E45CB}"/>
                </a:ext>
              </a:extLst>
            </p:cNvPr>
            <p:cNvCxnSpPr>
              <a:cxnSpLocks/>
            </p:cNvCxnSpPr>
            <p:nvPr/>
          </p:nvCxnSpPr>
          <p:spPr>
            <a:xfrm>
              <a:off x="911424" y="2924944"/>
              <a:ext cx="244827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F00C6A5E-8C8A-482B-9158-07645E631C5B}"/>
              </a:ext>
            </a:extLst>
          </p:cNvPr>
          <p:cNvGrpSpPr/>
          <p:nvPr/>
        </p:nvGrpSpPr>
        <p:grpSpPr>
          <a:xfrm>
            <a:off x="5693962" y="2598448"/>
            <a:ext cx="4144397" cy="601214"/>
            <a:chOff x="5768027" y="2684628"/>
            <a:chExt cx="4144397" cy="601214"/>
          </a:xfrm>
        </p:grpSpPr>
        <p:pic>
          <p:nvPicPr>
            <p:cNvPr id="15" name="图片 14">
              <a:extLst>
                <a:ext uri="{FF2B5EF4-FFF2-40B4-BE49-F238E27FC236}">
                  <a16:creationId xmlns:a16="http://schemas.microsoft.com/office/drawing/2014/main" id="{A7B6AC6C-D932-49DB-9C22-C3376F6919A3}"/>
                </a:ext>
              </a:extLst>
            </p:cNvPr>
            <p:cNvPicPr>
              <a:picLocks noChangeAspect="1"/>
            </p:cNvPicPr>
            <p:nvPr/>
          </p:nvPicPr>
          <p:blipFill rotWithShape="1">
            <a:blip r:embed="rId4">
              <a:extLst>
                <a:ext uri="{28A0092B-C50C-407E-A947-70E740481C1C}">
                  <a14:useLocalDpi xmlns:a14="http://schemas.microsoft.com/office/drawing/2010/main" val="0"/>
                </a:ext>
              </a:extLst>
            </a:blip>
            <a:srcRect t="6626"/>
            <a:stretch/>
          </p:blipFill>
          <p:spPr>
            <a:xfrm>
              <a:off x="5768027" y="2684628"/>
              <a:ext cx="4144397" cy="601214"/>
            </a:xfrm>
            <a:prstGeom prst="rect">
              <a:avLst/>
            </a:prstGeom>
          </p:spPr>
        </p:pic>
        <p:cxnSp>
          <p:nvCxnSpPr>
            <p:cNvPr id="16" name="直接连接符 15">
              <a:extLst>
                <a:ext uri="{FF2B5EF4-FFF2-40B4-BE49-F238E27FC236}">
                  <a16:creationId xmlns:a16="http://schemas.microsoft.com/office/drawing/2014/main" id="{B0273F64-173D-43E7-87EC-F84FED04BA24}"/>
                </a:ext>
              </a:extLst>
            </p:cNvPr>
            <p:cNvCxnSpPr>
              <a:cxnSpLocks/>
            </p:cNvCxnSpPr>
            <p:nvPr/>
          </p:nvCxnSpPr>
          <p:spPr>
            <a:xfrm>
              <a:off x="6960096" y="2852936"/>
              <a:ext cx="122413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21" name="图片 20">
            <a:extLst>
              <a:ext uri="{FF2B5EF4-FFF2-40B4-BE49-F238E27FC236}">
                <a16:creationId xmlns:a16="http://schemas.microsoft.com/office/drawing/2014/main" id="{088EAB1D-5FCE-45BA-A31C-4FCEBC0CFE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1424" y="4652304"/>
            <a:ext cx="5540220" cy="845893"/>
          </a:xfrm>
          <a:prstGeom prst="rect">
            <a:avLst/>
          </a:prstGeom>
        </p:spPr>
      </p:pic>
      <p:sp>
        <p:nvSpPr>
          <p:cNvPr id="22" name="文本占位符 1">
            <a:extLst>
              <a:ext uri="{FF2B5EF4-FFF2-40B4-BE49-F238E27FC236}">
                <a16:creationId xmlns:a16="http://schemas.microsoft.com/office/drawing/2014/main" id="{4C8FE9E2-90A9-4280-BF1E-D198DCA035C4}"/>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228060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文本占位符 1"/>
          <p:cNvSpPr txBox="1"/>
          <p:nvPr/>
        </p:nvSpPr>
        <p:spPr>
          <a:xfrm>
            <a:off x="481406" y="116655"/>
            <a:ext cx="4866358"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3600" b="1" dirty="0">
                <a:solidFill>
                  <a:srgbClr val="2965AB"/>
                </a:solidFill>
                <a:latin typeface="Microsoft YaHei" panose="020B0503020204020204" pitchFamily="34" charset="-122"/>
                <a:ea typeface="Microsoft YaHei" panose="020B0503020204020204" pitchFamily="34" charset="-122"/>
              </a:rPr>
              <a:t>HBase</a:t>
            </a:r>
            <a:r>
              <a:rPr kumimoji="1" lang="zh-CN" altLang="en-US" sz="3600" b="1" dirty="0">
                <a:solidFill>
                  <a:srgbClr val="2965AB"/>
                </a:solidFill>
                <a:latin typeface="Microsoft YaHei" panose="020B0503020204020204" pitchFamily="34" charset="-122"/>
                <a:ea typeface="Microsoft YaHei" panose="020B0503020204020204" pitchFamily="34" charset="-122"/>
              </a:rPr>
              <a:t>简介</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 y="764704"/>
            <a:ext cx="12187592" cy="609024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1196752"/>
            <a:ext cx="11953328" cy="11541621"/>
          </a:xfrm>
          <a:prstGeom prst="rect">
            <a:avLst/>
          </a:prstGeom>
          <a:noFill/>
        </p:spPr>
        <p:txBody>
          <a:bodyPr wrap="square" rtlCol="0">
            <a:spAutoFit/>
          </a:bodyPr>
          <a:lstStyle/>
          <a:p>
            <a:pPr lvl="1">
              <a:buClr>
                <a:srgbClr val="0070C0"/>
              </a:buClr>
            </a:pPr>
            <a:r>
              <a:rPr lang="en-US" altLang="zh-CN" sz="2400" dirty="0">
                <a:latin typeface="Microsoft YaHei" panose="020B0503020204020204" pitchFamily="34" charset="-122"/>
                <a:ea typeface="Microsoft YaHei" panose="020B0503020204020204" pitchFamily="34" charset="-122"/>
              </a:rPr>
              <a:t>hbase-site.xml</a:t>
            </a: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指定</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上的存储路径</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与</a:t>
            </a:r>
            <a:r>
              <a:rPr lang="en-US" altLang="zh-CN" sz="2400" dirty="0">
                <a:latin typeface="Microsoft YaHei" panose="020B0503020204020204" pitchFamily="34" charset="-122"/>
                <a:ea typeface="Microsoft YaHei" panose="020B0503020204020204" pitchFamily="34" charset="-122"/>
              </a:rPr>
              <a:t>Hive</a:t>
            </a:r>
            <a:r>
              <a:rPr lang="zh-CN" altLang="en-US" sz="2400" dirty="0">
                <a:latin typeface="Microsoft YaHei" panose="020B0503020204020204" pitchFamily="34" charset="-122"/>
                <a:ea typeface="Microsoft YaHei" panose="020B0503020204020204" pitchFamily="34" charset="-122"/>
              </a:rPr>
              <a:t>不同，</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上的存储路径设置的是</a:t>
            </a:r>
            <a:r>
              <a:rPr lang="en-US" altLang="zh-CN" sz="2400" dirty="0">
                <a:latin typeface="Microsoft YaHei" panose="020B0503020204020204" pitchFamily="34" charset="-122"/>
                <a:ea typeface="Microsoft YaHei" panose="020B0503020204020204" pitchFamily="34" charset="-122"/>
              </a:rPr>
              <a:t>URL</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若</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是完全分布式的，</a:t>
            </a:r>
            <a:r>
              <a:rPr lang="en-US" altLang="zh-CN" sz="2400" dirty="0">
                <a:latin typeface="Microsoft YaHei" panose="020B0503020204020204" pitchFamily="34" charset="-122"/>
                <a:ea typeface="Microsoft YaHei" panose="020B0503020204020204" pitchFamily="34" charset="-122"/>
              </a:rPr>
              <a:t>URL</a:t>
            </a:r>
            <a:r>
              <a:rPr lang="zh-CN" altLang="en-US" sz="2400" dirty="0">
                <a:latin typeface="Microsoft YaHei" panose="020B0503020204020204" pitchFamily="34" charset="-122"/>
                <a:ea typeface="Microsoft YaHei" panose="020B0503020204020204" pitchFamily="34" charset="-122"/>
              </a:rPr>
              <a:t>应为</a:t>
            </a:r>
            <a:r>
              <a:rPr lang="en-US" altLang="zh-CN" sz="2400" dirty="0">
                <a:latin typeface="Microsoft YaHei" panose="020B0503020204020204" pitchFamily="34" charset="-122"/>
                <a:ea typeface="Microsoft YaHei" panose="020B0503020204020204" pitchFamily="34" charset="-122"/>
              </a:rPr>
              <a:t>hdfs://namenode:9000/hbase</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若</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是高可用的，</a:t>
            </a:r>
            <a:r>
              <a:rPr lang="en-US" altLang="zh-CN" sz="2400" dirty="0">
                <a:latin typeface="Microsoft YaHei" panose="020B0503020204020204" pitchFamily="34" charset="-122"/>
                <a:ea typeface="Microsoft YaHei" panose="020B0503020204020204" pitchFamily="34" charset="-122"/>
              </a:rPr>
              <a:t>URL</a:t>
            </a:r>
            <a:r>
              <a:rPr lang="zh-CN" altLang="en-US" sz="2400" dirty="0">
                <a:latin typeface="Microsoft YaHei" panose="020B0503020204020204" pitchFamily="34" charset="-122"/>
                <a:ea typeface="Microsoft YaHei" panose="020B0503020204020204" pitchFamily="34" charset="-122"/>
              </a:rPr>
              <a:t>为</a:t>
            </a:r>
            <a:r>
              <a:rPr lang="en-US" altLang="zh-CN" sz="2400" dirty="0">
                <a:latin typeface="Microsoft YaHei" panose="020B0503020204020204" pitchFamily="34" charset="-122"/>
                <a:ea typeface="Microsoft YaHei" panose="020B0503020204020204" pitchFamily="34" charset="-122"/>
              </a:rPr>
              <a:t>hdfs://nameservice/hbase</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CFE6A443-3D2D-4F90-8682-F28658E93664}"/>
              </a:ext>
            </a:extLst>
          </p:cNvPr>
          <p:cNvSpPr/>
          <p:nvPr/>
        </p:nvSpPr>
        <p:spPr>
          <a:xfrm>
            <a:off x="839416" y="2420888"/>
            <a:ext cx="10729192" cy="1200329"/>
          </a:xfrm>
          <a:prstGeom prst="rect">
            <a:avLst/>
          </a:prstGeom>
        </p:spPr>
        <p:txBody>
          <a:bodyPr wrap="square">
            <a:spAutoFit/>
          </a:bodyPr>
          <a:lstStyle/>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r>
              <a:rPr lang="en-US" dirty="0" err="1">
                <a:solidFill>
                  <a:srgbClr val="000000"/>
                </a:solidFill>
                <a:latin typeface="Monaco"/>
              </a:rPr>
              <a:t>hbase.rootdir</a:t>
            </a:r>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r>
              <a:rPr lang="en-US" dirty="0">
                <a:solidFill>
                  <a:srgbClr val="000000"/>
                </a:solidFill>
                <a:latin typeface="Monaco"/>
              </a:rPr>
              <a:t>hdfs:</a:t>
            </a:r>
            <a:r>
              <a:rPr lang="en-US" dirty="0">
                <a:solidFill>
                  <a:srgbClr val="CE5C00"/>
                </a:solidFill>
                <a:latin typeface="Monaco"/>
              </a:rPr>
              <a:t>//</a:t>
            </a:r>
            <a:r>
              <a:rPr lang="en-US" altLang="zh-CN" dirty="0">
                <a:solidFill>
                  <a:srgbClr val="000000"/>
                </a:solidFill>
                <a:latin typeface="Monaco"/>
              </a:rPr>
              <a:t>nsv</a:t>
            </a:r>
            <a:r>
              <a:rPr lang="en-US" dirty="0">
                <a:solidFill>
                  <a:srgbClr val="CE5C00"/>
                </a:solidFill>
                <a:latin typeface="Monaco"/>
              </a:rPr>
              <a:t>/</a:t>
            </a:r>
            <a:r>
              <a:rPr lang="en-US" dirty="0">
                <a:solidFill>
                  <a:srgbClr val="000000"/>
                </a:solidFill>
                <a:latin typeface="Monaco"/>
              </a:rPr>
              <a:t>hbase</a:t>
            </a:r>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endParaRPr lang="en-US" dirty="0">
              <a:solidFill>
                <a:srgbClr val="000000"/>
              </a:solidFill>
              <a:latin typeface="Monaco"/>
            </a:endParaRPr>
          </a:p>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p:txBody>
      </p:sp>
      <p:sp>
        <p:nvSpPr>
          <p:cNvPr id="14" name="文本占位符 1">
            <a:extLst>
              <a:ext uri="{FF2B5EF4-FFF2-40B4-BE49-F238E27FC236}">
                <a16:creationId xmlns:a16="http://schemas.microsoft.com/office/drawing/2014/main" id="{C21A73F5-2AFD-4BD4-95A4-ADB985F19029}"/>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0534630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24680" y="1052736"/>
            <a:ext cx="11953328" cy="6001643"/>
          </a:xfrm>
          <a:prstGeom prst="rect">
            <a:avLst/>
          </a:prstGeom>
          <a:noFill/>
        </p:spPr>
        <p:txBody>
          <a:bodyPr wrap="square" rtlCol="0">
            <a:spAutoFit/>
          </a:bodyPr>
          <a:lstStyle/>
          <a:p>
            <a:pPr lvl="1">
              <a:buClr>
                <a:srgbClr val="0070C0"/>
              </a:buClr>
            </a:pPr>
            <a:r>
              <a:rPr lang="en-US" altLang="zh-CN" sz="2400" dirty="0">
                <a:latin typeface="Microsoft YaHei" panose="020B0503020204020204" pitchFamily="34" charset="-122"/>
                <a:ea typeface="Microsoft YaHei" panose="020B0503020204020204" pitchFamily="34" charset="-122"/>
              </a:rPr>
              <a:t>hbase-site.xml</a:t>
            </a: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指定</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是分布式的，若要搭建伪分布式</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，将</a:t>
            </a:r>
            <a:r>
              <a:rPr lang="en-US" altLang="zh-CN" sz="2400" dirty="0">
                <a:latin typeface="Microsoft YaHei" panose="020B0503020204020204" pitchFamily="34" charset="-122"/>
                <a:ea typeface="Microsoft YaHei" panose="020B0503020204020204" pitchFamily="34" charset="-122"/>
              </a:rPr>
              <a:t>true</a:t>
            </a:r>
            <a:r>
              <a:rPr lang="zh-CN" altLang="en-US" sz="2400" dirty="0">
                <a:latin typeface="Microsoft YaHei" panose="020B0503020204020204" pitchFamily="34" charset="-122"/>
                <a:ea typeface="Microsoft YaHei" panose="020B0503020204020204" pitchFamily="34" charset="-122"/>
              </a:rPr>
              <a:t>改为</a:t>
            </a:r>
            <a:r>
              <a:rPr lang="en-US" altLang="zh-CN" sz="2400" dirty="0">
                <a:latin typeface="Microsoft YaHei" panose="020B0503020204020204" pitchFamily="34" charset="-122"/>
                <a:ea typeface="Microsoft YaHei" panose="020B0503020204020204" pitchFamily="34" charset="-122"/>
              </a:rPr>
              <a:t>false</a:t>
            </a:r>
            <a:r>
              <a:rPr lang="zh-CN" altLang="en-US" sz="2400" dirty="0">
                <a:latin typeface="Microsoft YaHei" panose="020B0503020204020204" pitchFamily="34" charset="-122"/>
                <a:ea typeface="Microsoft YaHei" panose="020B0503020204020204" pitchFamily="34" charset="-122"/>
              </a:rPr>
              <a:t>即可</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指定</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的地址，多个</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之间用‘，’分割</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3" name="矩形 2">
            <a:extLst>
              <a:ext uri="{FF2B5EF4-FFF2-40B4-BE49-F238E27FC236}">
                <a16:creationId xmlns:a16="http://schemas.microsoft.com/office/drawing/2014/main" id="{800FEA66-4667-4BB5-A3EF-DFD3B245DB2C}"/>
              </a:ext>
            </a:extLst>
          </p:cNvPr>
          <p:cNvSpPr/>
          <p:nvPr/>
        </p:nvSpPr>
        <p:spPr>
          <a:xfrm>
            <a:off x="839416" y="4101172"/>
            <a:ext cx="8856984" cy="1200329"/>
          </a:xfrm>
          <a:prstGeom prst="rect">
            <a:avLst/>
          </a:prstGeom>
        </p:spPr>
        <p:txBody>
          <a:bodyPr wrap="square">
            <a:spAutoFit/>
          </a:bodyPr>
          <a:lstStyle/>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r>
              <a:rPr lang="en-US" dirty="0" err="1">
                <a:solidFill>
                  <a:srgbClr val="000000"/>
                </a:solidFill>
                <a:latin typeface="Monaco"/>
              </a:rPr>
              <a:t>hbase.zookeeper.quorum</a:t>
            </a:r>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p>
          <a:p>
            <a:r>
              <a:rPr lang="nl-NL" dirty="0">
                <a:solidFill>
                  <a:srgbClr val="CE5C00"/>
                </a:solidFill>
                <a:latin typeface="Monaco"/>
              </a:rPr>
              <a:t>&lt;</a:t>
            </a:r>
            <a:r>
              <a:rPr lang="nl-NL" dirty="0">
                <a:solidFill>
                  <a:srgbClr val="000000"/>
                </a:solidFill>
                <a:latin typeface="Monaco"/>
              </a:rPr>
              <a:t>value</a:t>
            </a:r>
            <a:r>
              <a:rPr lang="nl-NL" dirty="0">
                <a:solidFill>
                  <a:srgbClr val="CE5C00"/>
                </a:solidFill>
                <a:latin typeface="Monaco"/>
              </a:rPr>
              <a:t>&gt;</a:t>
            </a:r>
            <a:r>
              <a:rPr lang="en-US" altLang="zh-CN" dirty="0" err="1">
                <a:solidFill>
                  <a:srgbClr val="000000"/>
                </a:solidFill>
                <a:latin typeface="Monaco"/>
              </a:rPr>
              <a:t>namenode</a:t>
            </a:r>
            <a:r>
              <a:rPr lang="nl-NL" dirty="0">
                <a:solidFill>
                  <a:srgbClr val="000000"/>
                </a:solidFill>
                <a:latin typeface="Monaco"/>
              </a:rPr>
              <a:t>:</a:t>
            </a:r>
            <a:r>
              <a:rPr lang="nl-NL" dirty="0">
                <a:solidFill>
                  <a:srgbClr val="0000CF"/>
                </a:solidFill>
                <a:latin typeface="Monaco"/>
              </a:rPr>
              <a:t>2181</a:t>
            </a:r>
            <a:r>
              <a:rPr lang="nl-NL" dirty="0">
                <a:solidFill>
                  <a:srgbClr val="000000"/>
                </a:solidFill>
                <a:latin typeface="Monaco"/>
              </a:rPr>
              <a:t>,</a:t>
            </a:r>
            <a:r>
              <a:rPr lang="en-US" altLang="zh-CN" dirty="0">
                <a:solidFill>
                  <a:srgbClr val="000000"/>
                </a:solidFill>
                <a:latin typeface="Monaco"/>
              </a:rPr>
              <a:t>datanode1</a:t>
            </a:r>
            <a:r>
              <a:rPr lang="nl-NL" dirty="0">
                <a:solidFill>
                  <a:srgbClr val="000000"/>
                </a:solidFill>
                <a:latin typeface="Monaco"/>
              </a:rPr>
              <a:t>:</a:t>
            </a:r>
            <a:r>
              <a:rPr lang="nl-NL" dirty="0">
                <a:solidFill>
                  <a:srgbClr val="0000CF"/>
                </a:solidFill>
                <a:latin typeface="Monaco"/>
              </a:rPr>
              <a:t>2181</a:t>
            </a:r>
            <a:r>
              <a:rPr lang="nl-NL" dirty="0">
                <a:solidFill>
                  <a:srgbClr val="000000"/>
                </a:solidFill>
                <a:latin typeface="Monaco"/>
              </a:rPr>
              <a:t>,</a:t>
            </a:r>
            <a:r>
              <a:rPr lang="en-US" altLang="zh-CN" dirty="0">
                <a:solidFill>
                  <a:srgbClr val="000000"/>
                </a:solidFill>
                <a:latin typeface="Monaco"/>
              </a:rPr>
              <a:t>datanode2</a:t>
            </a:r>
            <a:r>
              <a:rPr lang="nl-NL" dirty="0">
                <a:solidFill>
                  <a:srgbClr val="000000"/>
                </a:solidFill>
                <a:latin typeface="Monaco"/>
              </a:rPr>
              <a:t>:</a:t>
            </a:r>
            <a:r>
              <a:rPr lang="nl-NL" dirty="0">
                <a:solidFill>
                  <a:srgbClr val="0000CF"/>
                </a:solidFill>
                <a:latin typeface="Monaco"/>
              </a:rPr>
              <a:t>2181</a:t>
            </a:r>
            <a:r>
              <a:rPr lang="nl-NL" dirty="0">
                <a:solidFill>
                  <a:srgbClr val="CE5C00"/>
                </a:solidFill>
                <a:latin typeface="Monaco"/>
              </a:rPr>
              <a:t>&lt;/</a:t>
            </a:r>
            <a:r>
              <a:rPr lang="nl-NL" dirty="0">
                <a:solidFill>
                  <a:srgbClr val="000000"/>
                </a:solidFill>
                <a:latin typeface="Monaco"/>
              </a:rPr>
              <a:t>value</a:t>
            </a:r>
            <a:r>
              <a:rPr lang="nl-NL"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p:txBody>
      </p:sp>
      <p:sp>
        <p:nvSpPr>
          <p:cNvPr id="4" name="矩形 3">
            <a:extLst>
              <a:ext uri="{FF2B5EF4-FFF2-40B4-BE49-F238E27FC236}">
                <a16:creationId xmlns:a16="http://schemas.microsoft.com/office/drawing/2014/main" id="{F374DB84-E2D8-471C-B20B-E33DBB21EB9A}"/>
              </a:ext>
            </a:extLst>
          </p:cNvPr>
          <p:cNvSpPr/>
          <p:nvPr/>
        </p:nvSpPr>
        <p:spPr>
          <a:xfrm>
            <a:off x="795736" y="2228671"/>
            <a:ext cx="6096000" cy="1200329"/>
          </a:xfrm>
          <a:prstGeom prst="rect">
            <a:avLst/>
          </a:prstGeom>
        </p:spPr>
        <p:txBody>
          <a:bodyPr>
            <a:spAutoFit/>
          </a:bodyPr>
          <a:lstStyle/>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r>
              <a:rPr lang="en-US" dirty="0" err="1">
                <a:solidFill>
                  <a:srgbClr val="000000"/>
                </a:solidFill>
                <a:latin typeface="Monaco"/>
              </a:rPr>
              <a:t>hbase.</a:t>
            </a:r>
            <a:r>
              <a:rPr lang="en-US" dirty="0" err="1">
                <a:solidFill>
                  <a:srgbClr val="204A87"/>
                </a:solidFill>
                <a:latin typeface="Monaco"/>
              </a:rPr>
              <a:t>cluster</a:t>
            </a:r>
            <a:r>
              <a:rPr lang="en-US" dirty="0" err="1">
                <a:solidFill>
                  <a:srgbClr val="000000"/>
                </a:solidFill>
                <a:latin typeface="Monaco"/>
              </a:rPr>
              <a:t>.distributed</a:t>
            </a:r>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r>
              <a:rPr lang="en-US" dirty="0">
                <a:solidFill>
                  <a:srgbClr val="204A87"/>
                </a:solidFill>
                <a:latin typeface="Monaco"/>
              </a:rPr>
              <a:t>true</a:t>
            </a:r>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p:txBody>
      </p:sp>
      <p:sp>
        <p:nvSpPr>
          <p:cNvPr id="8" name="文本占位符 1">
            <a:extLst>
              <a:ext uri="{FF2B5EF4-FFF2-40B4-BE49-F238E27FC236}">
                <a16:creationId xmlns:a16="http://schemas.microsoft.com/office/drawing/2014/main" id="{04F3E0EF-AF0D-47B1-8106-482DD56CC897}"/>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35336168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1124744"/>
            <a:ext cx="11953328" cy="7478970"/>
          </a:xfrm>
          <a:prstGeom prst="rect">
            <a:avLst/>
          </a:prstGeom>
          <a:noFill/>
        </p:spPr>
        <p:txBody>
          <a:bodyPr wrap="square" rtlCol="0">
            <a:spAutoFit/>
          </a:bodyPr>
          <a:lstStyle/>
          <a:p>
            <a:pPr lvl="1">
              <a:buClr>
                <a:srgbClr val="0070C0"/>
              </a:buClr>
            </a:pPr>
            <a:r>
              <a:rPr lang="en-US" sz="2400" dirty="0" err="1">
                <a:latin typeface="Microsoft YaHei" panose="020B0503020204020204" pitchFamily="34" charset="-122"/>
                <a:ea typeface="Microsoft YaHei" panose="020B0503020204020204" pitchFamily="34" charset="-122"/>
              </a:rPr>
              <a:t>regionservers</a:t>
            </a:r>
            <a:endParaRPr lang="en-US"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是多个</a:t>
            </a:r>
            <a:r>
              <a:rPr lang="en-US" altLang="zh-CN" sz="2400" dirty="0">
                <a:latin typeface="Microsoft YaHei" panose="020B0503020204020204" pitchFamily="34" charset="-122"/>
                <a:ea typeface="Microsoft YaHei" panose="020B0503020204020204" pitchFamily="34" charset="-122"/>
              </a:rPr>
              <a:t>region</a:t>
            </a:r>
            <a:r>
              <a:rPr lang="zh-CN" altLang="en-US" sz="2400" dirty="0">
                <a:latin typeface="Microsoft YaHei" panose="020B0503020204020204" pitchFamily="34" charset="-122"/>
                <a:ea typeface="Microsoft YaHei" panose="020B0503020204020204" pitchFamily="34" charset="-122"/>
              </a:rPr>
              <a:t>的管理者</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一个</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对应一个从节点，故设置三个</a:t>
            </a:r>
            <a:r>
              <a:rPr lang="en-US" altLang="zh-CN" sz="2400" dirty="0" err="1">
                <a:latin typeface="Microsoft YaHei" panose="020B0503020204020204" pitchFamily="34" charset="-122"/>
                <a:ea typeface="Microsoft YaHei" panose="020B0503020204020204" pitchFamily="34" charset="-122"/>
              </a:rPr>
              <a:t>regionserver</a:t>
            </a:r>
            <a:r>
              <a:rPr lang="zh-CN" altLang="en-US" sz="2400" dirty="0">
                <a:latin typeface="Microsoft YaHei" panose="020B0503020204020204" pitchFamily="34" charset="-122"/>
                <a:ea typeface="Microsoft YaHei" panose="020B0503020204020204" pitchFamily="34" charset="-122"/>
              </a:rPr>
              <a:t>，分别为：</a:t>
            </a: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datanode1</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datanode2</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76F46CAA-6069-4964-90A6-657711929B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3789040"/>
            <a:ext cx="2702502" cy="1856821"/>
          </a:xfrm>
          <a:prstGeom prst="rect">
            <a:avLst/>
          </a:prstGeom>
        </p:spPr>
      </p:pic>
      <p:sp>
        <p:nvSpPr>
          <p:cNvPr id="6" name="文本占位符 1">
            <a:extLst>
              <a:ext uri="{FF2B5EF4-FFF2-40B4-BE49-F238E27FC236}">
                <a16:creationId xmlns:a16="http://schemas.microsoft.com/office/drawing/2014/main" id="{5104C1CD-748E-4753-B54E-D2BD5D6BEB30}"/>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426739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1124744"/>
            <a:ext cx="11953328" cy="9325630"/>
          </a:xfrm>
          <a:prstGeom prst="rect">
            <a:avLst/>
          </a:prstGeom>
          <a:noFill/>
        </p:spPr>
        <p:txBody>
          <a:bodyPr wrap="square" rtlCol="0">
            <a:spAutoFit/>
          </a:bodyPr>
          <a:lstStyle/>
          <a:p>
            <a:pPr lvl="1">
              <a:buClr>
                <a:srgbClr val="0070C0"/>
              </a:buClr>
            </a:pPr>
            <a:r>
              <a:rPr lang="en-US" altLang="zh-CN" sz="2400" dirty="0">
                <a:latin typeface="Microsoft YaHei" panose="020B0503020204020204" pitchFamily="34" charset="-122"/>
                <a:ea typeface="Microsoft YaHei" panose="020B0503020204020204" pitchFamily="34" charset="-122"/>
              </a:rPr>
              <a:t>backup-masters</a:t>
            </a:r>
            <a:endParaRPr lang="en-US"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是多主多从结构</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backup-masters</a:t>
            </a:r>
            <a:r>
              <a:rPr lang="zh-CN" altLang="en-US" sz="2400" dirty="0">
                <a:latin typeface="Microsoft YaHei" panose="020B0503020204020204" pitchFamily="34" charset="-122"/>
                <a:ea typeface="Microsoft YaHei" panose="020B0503020204020204" pitchFamily="34" charset="-122"/>
              </a:rPr>
              <a:t>配置</a:t>
            </a:r>
            <a:r>
              <a:rPr lang="en-US" altLang="zh-CN" sz="2400" dirty="0">
                <a:latin typeface="Microsoft YaHei" panose="020B0503020204020204" pitchFamily="34" charset="-122"/>
                <a:ea typeface="Microsoft YaHei" panose="020B0503020204020204" pitchFamily="34" charset="-122"/>
              </a:rPr>
              <a:t>standby master</a:t>
            </a:r>
            <a:r>
              <a:rPr lang="zh-CN" altLang="en-US" sz="2400" dirty="0">
                <a:latin typeface="Microsoft YaHei" panose="020B0503020204020204" pitchFamily="34" charset="-122"/>
                <a:ea typeface="Microsoft YaHei" panose="020B0503020204020204" pitchFamily="34" charset="-122"/>
              </a:rPr>
              <a:t>的节点</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当</a:t>
            </a:r>
            <a:r>
              <a:rPr lang="en-US" altLang="zh-CN" sz="2400" dirty="0">
                <a:latin typeface="Microsoft YaHei" panose="020B0503020204020204" pitchFamily="34" charset="-122"/>
                <a:ea typeface="Microsoft YaHei" panose="020B0503020204020204" pitchFamily="34" charset="-122"/>
              </a:rPr>
              <a:t>active master</a:t>
            </a:r>
            <a:r>
              <a:rPr lang="zh-CN" altLang="en-US" sz="2400" dirty="0">
                <a:latin typeface="Microsoft YaHei" panose="020B0503020204020204" pitchFamily="34" charset="-122"/>
                <a:ea typeface="Microsoft YaHei" panose="020B0503020204020204" pitchFamily="34" charset="-122"/>
              </a:rPr>
              <a:t>宕机时，</a:t>
            </a:r>
            <a:r>
              <a:rPr lang="en-US" altLang="zh-CN" sz="2400" dirty="0">
                <a:latin typeface="Microsoft YaHei" panose="020B0503020204020204" pitchFamily="34" charset="-122"/>
                <a:ea typeface="Microsoft YaHei" panose="020B0503020204020204" pitchFamily="34" charset="-122"/>
              </a:rPr>
              <a:t>standby master</a:t>
            </a:r>
            <a:r>
              <a:rPr lang="zh-CN" altLang="en-US" sz="2400" dirty="0">
                <a:latin typeface="Microsoft YaHei" panose="020B0503020204020204" pitchFamily="34" charset="-122"/>
                <a:ea typeface="Microsoft YaHei" panose="020B0503020204020204" pitchFamily="34" charset="-122"/>
              </a:rPr>
              <a:t>能够主动切换</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B490A838-A81B-43ED-830B-8709B11A9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3444992"/>
            <a:ext cx="2301439" cy="1280271"/>
          </a:xfrm>
          <a:prstGeom prst="rect">
            <a:avLst/>
          </a:prstGeom>
        </p:spPr>
      </p:pic>
      <p:sp>
        <p:nvSpPr>
          <p:cNvPr id="8" name="文本占位符 1">
            <a:extLst>
              <a:ext uri="{FF2B5EF4-FFF2-40B4-BE49-F238E27FC236}">
                <a16:creationId xmlns:a16="http://schemas.microsoft.com/office/drawing/2014/main" id="{0BB3622B-40D8-4483-9728-46072F56D7B1}"/>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297306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1124744"/>
            <a:ext cx="11953328" cy="12649617"/>
          </a:xfrm>
          <a:prstGeom prst="rect">
            <a:avLst/>
          </a:prstGeom>
          <a:noFill/>
        </p:spPr>
        <p:txBody>
          <a:bodyPr wrap="square" rtlCol="0">
            <a:spAutoFit/>
          </a:bodyPr>
          <a:lstStyle/>
          <a:p>
            <a:pPr lvl="1">
              <a:buClr>
                <a:srgbClr val="0070C0"/>
              </a:buClr>
            </a:pPr>
            <a:r>
              <a:rPr lang="zh-CN" altLang="en-US" sz="2400" dirty="0">
                <a:latin typeface="Microsoft YaHei" panose="020B0503020204020204" pitchFamily="34" charset="-122"/>
                <a:ea typeface="Microsoft YaHei" panose="020B0503020204020204" pitchFamily="34" charset="-122"/>
              </a:rPr>
              <a:t>拷贝配置文件</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将</a:t>
            </a:r>
            <a:r>
              <a:rPr lang="en-US" altLang="zh-CN" sz="2400" dirty="0" err="1">
                <a:latin typeface="Microsoft YaHei" panose="020B0503020204020204" pitchFamily="34" charset="-122"/>
                <a:ea typeface="Microsoft YaHei" panose="020B0503020204020204" pitchFamily="34" charset="-122"/>
              </a:rPr>
              <a:t>Hadop</a:t>
            </a:r>
            <a:r>
              <a:rPr lang="zh-CN" altLang="en-US" sz="2400" dirty="0">
                <a:latin typeface="Microsoft YaHei" panose="020B0503020204020204" pitchFamily="34" charset="-122"/>
                <a:ea typeface="Microsoft YaHei" panose="020B0503020204020204" pitchFamily="34" charset="-122"/>
              </a:rPr>
              <a:t>的</a:t>
            </a:r>
            <a:r>
              <a:rPr lang="en-US" altLang="zh-CN" sz="2400" dirty="0">
                <a:latin typeface="Microsoft YaHei" panose="020B0503020204020204" pitchFamily="34" charset="-122"/>
                <a:ea typeface="Microsoft YaHei" panose="020B0503020204020204" pitchFamily="34" charset="-122"/>
              </a:rPr>
              <a:t>core-site.xml</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hdfs-site.xml</a:t>
            </a:r>
            <a:r>
              <a:rPr lang="zh-CN" altLang="en-US" sz="2400" dirty="0">
                <a:latin typeface="Microsoft YaHei" panose="020B0503020204020204" pitchFamily="34" charset="-122"/>
                <a:ea typeface="Microsoft YaHei" panose="020B0503020204020204" pitchFamily="34" charset="-122"/>
              </a:rPr>
              <a:t>拷贝到</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a:t>
            </a:r>
            <a:r>
              <a:rPr lang="en-US" altLang="zh-CN" sz="2400" dirty="0">
                <a:latin typeface="Microsoft YaHei" panose="020B0503020204020204" pitchFamily="34" charset="-122"/>
                <a:ea typeface="Microsoft YaHei" panose="020B0503020204020204" pitchFamily="34" charset="-122"/>
              </a:rPr>
              <a:t>conf</a:t>
            </a:r>
            <a:r>
              <a:rPr lang="zh-CN" altLang="en-US" sz="2400" dirty="0">
                <a:latin typeface="Microsoft YaHei" panose="020B0503020204020204" pitchFamily="34" charset="-122"/>
                <a:ea typeface="Microsoft YaHei" panose="020B0503020204020204" pitchFamily="34" charset="-122"/>
              </a:rPr>
              <a:t>目录下</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将</a:t>
            </a:r>
            <a:r>
              <a:rPr lang="en-US" altLang="zh-CN" sz="2400" dirty="0">
                <a:latin typeface="Microsoft YaHei" panose="020B0503020204020204" pitchFamily="34" charset="-122"/>
                <a:ea typeface="Microsoft YaHei" panose="020B0503020204020204" pitchFamily="34" charset="-122"/>
              </a:rPr>
              <a:t>hbase-1.2.6</a:t>
            </a:r>
            <a:r>
              <a:rPr lang="zh-CN" altLang="en-US" sz="2400" dirty="0">
                <a:latin typeface="Microsoft YaHei" panose="020B0503020204020204" pitchFamily="34" charset="-122"/>
                <a:ea typeface="Microsoft YaHei" panose="020B0503020204020204" pitchFamily="34" charset="-122"/>
              </a:rPr>
              <a:t>发送到</a:t>
            </a:r>
            <a:r>
              <a:rPr lang="en-US" altLang="zh-CN" sz="2400" dirty="0">
                <a:latin typeface="Microsoft YaHei" panose="020B0503020204020204" pitchFamily="34" charset="-122"/>
                <a:ea typeface="Microsoft YaHei" panose="020B0503020204020204" pitchFamily="34" charset="-122"/>
              </a:rPr>
              <a:t>datanode1</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datanode2</a:t>
            </a:r>
            <a:r>
              <a:rPr lang="zh-CN" altLang="en-US" sz="2400" dirty="0">
                <a:latin typeface="Microsoft YaHei" panose="020B0503020204020204" pitchFamily="34" charset="-122"/>
                <a:ea typeface="Microsoft YaHei" panose="020B0503020204020204" pitchFamily="34" charset="-122"/>
              </a:rPr>
              <a:t>的</a:t>
            </a:r>
            <a:r>
              <a:rPr lang="en-US" altLang="zh-CN" sz="2400" dirty="0">
                <a:latin typeface="Microsoft YaHei" panose="020B0503020204020204" pitchFamily="34" charset="-122"/>
                <a:ea typeface="Microsoft YaHei" panose="020B0503020204020204" pitchFamily="34" charset="-122"/>
              </a:rPr>
              <a:t>opt</a:t>
            </a:r>
            <a:r>
              <a:rPr lang="zh-CN" altLang="en-US" sz="2400" dirty="0">
                <a:latin typeface="Microsoft YaHei" panose="020B0503020204020204" pitchFamily="34" charset="-122"/>
                <a:ea typeface="Microsoft YaHei" panose="020B0503020204020204" pitchFamily="34" charset="-122"/>
              </a:rPr>
              <a:t>目录下</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err="1">
                <a:latin typeface="Microsoft YaHei" panose="020B0503020204020204" pitchFamily="34" charset="-122"/>
                <a:ea typeface="Microsoft YaHei" panose="020B0503020204020204" pitchFamily="34" charset="-122"/>
              </a:rPr>
              <a:t>scp</a:t>
            </a:r>
            <a:r>
              <a:rPr lang="en-US" altLang="zh-CN" sz="2400" dirty="0">
                <a:latin typeface="Microsoft YaHei" panose="020B0503020204020204" pitchFamily="34" charset="-122"/>
                <a:ea typeface="Microsoft YaHei" panose="020B0503020204020204" pitchFamily="34" charset="-122"/>
              </a:rPr>
              <a:t> -r /opt/hbase-1.2.6 datanode1:/opt/</a:t>
            </a:r>
          </a:p>
          <a:p>
            <a:pPr lvl="1">
              <a:buClr>
                <a:srgbClr val="0070C0"/>
              </a:buClr>
            </a:pPr>
            <a:r>
              <a:rPr lang="en-US" altLang="zh-CN" sz="2400" dirty="0">
                <a:latin typeface="Microsoft YaHei" panose="020B0503020204020204" pitchFamily="34" charset="-122"/>
                <a:ea typeface="Microsoft YaHei" panose="020B0503020204020204" pitchFamily="34" charset="-122"/>
              </a:rPr>
              <a:t>                 </a:t>
            </a:r>
            <a:r>
              <a:rPr lang="en-US" altLang="zh-CN" sz="2400" dirty="0" err="1">
                <a:latin typeface="Microsoft YaHei" panose="020B0503020204020204" pitchFamily="34" charset="-122"/>
                <a:ea typeface="Microsoft YaHei" panose="020B0503020204020204" pitchFamily="34" charset="-122"/>
              </a:rPr>
              <a:t>scp</a:t>
            </a:r>
            <a:r>
              <a:rPr lang="en-US" altLang="zh-CN" sz="2400" dirty="0">
                <a:latin typeface="Microsoft YaHei" panose="020B0503020204020204" pitchFamily="34" charset="-122"/>
                <a:ea typeface="Microsoft YaHei" panose="020B0503020204020204" pitchFamily="34" charset="-122"/>
              </a:rPr>
              <a:t> –r /opt/hbase-1.2.6 datanode2:/opt/</a:t>
            </a: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grpSp>
        <p:nvGrpSpPr>
          <p:cNvPr id="10" name="组合 9">
            <a:extLst>
              <a:ext uri="{FF2B5EF4-FFF2-40B4-BE49-F238E27FC236}">
                <a16:creationId xmlns:a16="http://schemas.microsoft.com/office/drawing/2014/main" id="{A0D64C8D-1F22-430F-B8AC-A127296D2C03}"/>
              </a:ext>
            </a:extLst>
          </p:cNvPr>
          <p:cNvGrpSpPr/>
          <p:nvPr/>
        </p:nvGrpSpPr>
        <p:grpSpPr>
          <a:xfrm>
            <a:off x="911424" y="2672916"/>
            <a:ext cx="9554538" cy="1512168"/>
            <a:chOff x="911424" y="2564904"/>
            <a:chExt cx="9554538" cy="1512168"/>
          </a:xfrm>
        </p:grpSpPr>
        <p:pic>
          <p:nvPicPr>
            <p:cNvPr id="3" name="图片 2">
              <a:extLst>
                <a:ext uri="{FF2B5EF4-FFF2-40B4-BE49-F238E27FC236}">
                  <a16:creationId xmlns:a16="http://schemas.microsoft.com/office/drawing/2014/main" id="{88D6509D-145B-45E1-A332-466659029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2564904"/>
              <a:ext cx="9554538" cy="1512168"/>
            </a:xfrm>
            <a:prstGeom prst="rect">
              <a:avLst/>
            </a:prstGeom>
          </p:spPr>
        </p:pic>
        <p:cxnSp>
          <p:nvCxnSpPr>
            <p:cNvPr id="8" name="直接连接符 7">
              <a:extLst>
                <a:ext uri="{FF2B5EF4-FFF2-40B4-BE49-F238E27FC236}">
                  <a16:creationId xmlns:a16="http://schemas.microsoft.com/office/drawing/2014/main" id="{210E08C8-1190-4415-88D0-B63C238A8D05}"/>
                </a:ext>
              </a:extLst>
            </p:cNvPr>
            <p:cNvCxnSpPr>
              <a:cxnSpLocks/>
            </p:cNvCxnSpPr>
            <p:nvPr/>
          </p:nvCxnSpPr>
          <p:spPr>
            <a:xfrm>
              <a:off x="2207568" y="3933056"/>
              <a:ext cx="348112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5" name="文本占位符 1">
            <a:extLst>
              <a:ext uri="{FF2B5EF4-FFF2-40B4-BE49-F238E27FC236}">
                <a16:creationId xmlns:a16="http://schemas.microsoft.com/office/drawing/2014/main" id="{FDACF80F-E334-4033-BCFD-28E50DBFD9C4}"/>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7308875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0" y="1124744"/>
            <a:ext cx="11953328" cy="13757612"/>
          </a:xfrm>
          <a:prstGeom prst="rect">
            <a:avLst/>
          </a:prstGeom>
          <a:noFill/>
        </p:spPr>
        <p:txBody>
          <a:bodyPr wrap="square" rtlCol="0">
            <a:spAutoFit/>
          </a:bodyPr>
          <a:lstStyle/>
          <a:p>
            <a:pPr lvl="1">
              <a:buClr>
                <a:srgbClr val="0070C0"/>
              </a:buClr>
            </a:pPr>
            <a:r>
              <a:rPr lang="zh-CN" altLang="en-US" sz="2400" dirty="0">
                <a:latin typeface="Microsoft YaHei" panose="020B0503020204020204" pitchFamily="34" charset="-122"/>
                <a:ea typeface="Microsoft YaHei" panose="020B0503020204020204" pitchFamily="34" charset="-122"/>
              </a:rPr>
              <a:t>拷贝配置文件</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将</a:t>
            </a:r>
            <a:r>
              <a:rPr lang="en-US" altLang="zh-CN"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etc</a:t>
            </a:r>
            <a:r>
              <a:rPr lang="en-US" altLang="zh-CN" sz="2400" dirty="0">
                <a:latin typeface="Microsoft YaHei" panose="020B0503020204020204" pitchFamily="34" charset="-122"/>
                <a:ea typeface="Microsoft YaHei" panose="020B0503020204020204" pitchFamily="34" charset="-122"/>
              </a:rPr>
              <a:t>/profile</a:t>
            </a:r>
            <a:r>
              <a:rPr lang="zh-CN" altLang="en-US" sz="2400" dirty="0">
                <a:latin typeface="Microsoft YaHei" panose="020B0503020204020204" pitchFamily="34" charset="-122"/>
                <a:ea typeface="Microsoft YaHei" panose="020B0503020204020204" pitchFamily="34" charset="-122"/>
              </a:rPr>
              <a:t>文件发送到</a:t>
            </a:r>
            <a:r>
              <a:rPr lang="en-US" altLang="zh-CN" sz="2400" dirty="0">
                <a:latin typeface="Microsoft YaHei" panose="020B0503020204020204" pitchFamily="34" charset="-122"/>
                <a:ea typeface="Microsoft YaHei" panose="020B0503020204020204" pitchFamily="34" charset="-122"/>
              </a:rPr>
              <a:t>datanode1</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datanode2</a:t>
            </a:r>
            <a:r>
              <a:rPr lang="zh-CN" altLang="en-US" sz="2400" dirty="0">
                <a:latin typeface="Microsoft YaHei" panose="020B0503020204020204" pitchFamily="34" charset="-122"/>
                <a:ea typeface="Microsoft YaHei" panose="020B0503020204020204" pitchFamily="34" charset="-122"/>
              </a:rPr>
              <a:t>上</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分别在</a:t>
            </a:r>
            <a:r>
              <a:rPr lang="en-US" altLang="zh-CN" sz="2400" dirty="0">
                <a:latin typeface="Microsoft YaHei" panose="020B0503020204020204" pitchFamily="34" charset="-122"/>
                <a:ea typeface="Microsoft YaHei" panose="020B0503020204020204" pitchFamily="34" charset="-122"/>
              </a:rPr>
              <a:t>datanode1</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datanode2</a:t>
            </a:r>
            <a:r>
              <a:rPr lang="zh-CN" altLang="en-US" sz="2400" dirty="0">
                <a:latin typeface="Microsoft YaHei" panose="020B0503020204020204" pitchFamily="34" charset="-122"/>
                <a:ea typeface="Microsoft YaHei" panose="020B0503020204020204" pitchFamily="34" charset="-122"/>
              </a:rPr>
              <a:t>上输入命令</a:t>
            </a:r>
            <a:r>
              <a:rPr lang="en-US" altLang="zh-CN" sz="2400" dirty="0">
                <a:latin typeface="Microsoft YaHei" panose="020B0503020204020204" pitchFamily="34" charset="-122"/>
                <a:ea typeface="Microsoft YaHei" panose="020B0503020204020204" pitchFamily="34" charset="-122"/>
              </a:rPr>
              <a:t>source /</a:t>
            </a:r>
            <a:r>
              <a:rPr lang="en-US" altLang="zh-CN" sz="2400" dirty="0" err="1">
                <a:latin typeface="Microsoft YaHei" panose="020B0503020204020204" pitchFamily="34" charset="-122"/>
                <a:ea typeface="Microsoft YaHei" panose="020B0503020204020204" pitchFamily="34" charset="-122"/>
              </a:rPr>
              <a:t>etc</a:t>
            </a:r>
            <a:r>
              <a:rPr lang="en-US" altLang="zh-CN" sz="2400" dirty="0">
                <a:latin typeface="Microsoft YaHei" panose="020B0503020204020204" pitchFamily="34" charset="-122"/>
                <a:ea typeface="Microsoft YaHei" panose="020B0503020204020204" pitchFamily="34" charset="-122"/>
              </a:rPr>
              <a:t>/profile</a:t>
            </a:r>
            <a:r>
              <a:rPr lang="zh-CN" altLang="en-US" sz="2400" dirty="0">
                <a:latin typeface="Microsoft YaHei" panose="020B0503020204020204" pitchFamily="34" charset="-122"/>
                <a:ea typeface="Microsoft YaHei" panose="020B0503020204020204" pitchFamily="34" charset="-122"/>
              </a:rPr>
              <a:t>使之生效</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err="1">
                <a:latin typeface="Microsoft YaHei" panose="020B0503020204020204" pitchFamily="34" charset="-122"/>
                <a:ea typeface="Microsoft YaHei" panose="020B0503020204020204" pitchFamily="34" charset="-122"/>
              </a:rPr>
              <a:t>hbase</a:t>
            </a:r>
            <a:r>
              <a:rPr lang="en-US" altLang="zh-CN" sz="2400" dirty="0">
                <a:latin typeface="Microsoft YaHei" panose="020B0503020204020204" pitchFamily="34" charset="-122"/>
                <a:ea typeface="Microsoft YaHei" panose="020B0503020204020204" pitchFamily="34" charset="-122"/>
              </a:rPr>
              <a:t> version</a:t>
            </a:r>
            <a:r>
              <a:rPr lang="zh-CN" altLang="en-US" sz="2400" dirty="0">
                <a:latin typeface="Microsoft YaHei" panose="020B0503020204020204" pitchFamily="34" charset="-122"/>
                <a:ea typeface="Microsoft YaHei" panose="020B0503020204020204" pitchFamily="34" charset="-122"/>
              </a:rPr>
              <a:t>检验是否配置文件发送成功</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1FA69314-6B7C-4432-AC48-9199AF14006F}"/>
              </a:ext>
            </a:extLst>
          </p:cNvPr>
          <p:cNvPicPr>
            <a:picLocks noChangeAspect="1"/>
          </p:cNvPicPr>
          <p:nvPr/>
        </p:nvPicPr>
        <p:blipFill rotWithShape="1">
          <a:blip r:embed="rId3">
            <a:extLst>
              <a:ext uri="{28A0092B-C50C-407E-A947-70E740481C1C}">
                <a14:useLocalDpi xmlns:a14="http://schemas.microsoft.com/office/drawing/2010/main" val="0"/>
              </a:ext>
            </a:extLst>
          </a:blip>
          <a:srcRect b="10000"/>
          <a:stretch/>
        </p:blipFill>
        <p:spPr>
          <a:xfrm>
            <a:off x="905704" y="2540529"/>
            <a:ext cx="9533429" cy="548688"/>
          </a:xfrm>
          <a:prstGeom prst="rect">
            <a:avLst/>
          </a:prstGeom>
        </p:spPr>
      </p:pic>
      <p:grpSp>
        <p:nvGrpSpPr>
          <p:cNvPr id="13" name="组合 12">
            <a:extLst>
              <a:ext uri="{FF2B5EF4-FFF2-40B4-BE49-F238E27FC236}">
                <a16:creationId xmlns:a16="http://schemas.microsoft.com/office/drawing/2014/main" id="{034F842C-7E1C-4803-8C4D-8FBC02AC4188}"/>
              </a:ext>
            </a:extLst>
          </p:cNvPr>
          <p:cNvGrpSpPr/>
          <p:nvPr/>
        </p:nvGrpSpPr>
        <p:grpSpPr>
          <a:xfrm>
            <a:off x="952858" y="4725144"/>
            <a:ext cx="6583302" cy="1512168"/>
            <a:chOff x="935448" y="5055017"/>
            <a:chExt cx="6379716" cy="1359118"/>
          </a:xfrm>
        </p:grpSpPr>
        <p:pic>
          <p:nvPicPr>
            <p:cNvPr id="9" name="图片 8">
              <a:extLst>
                <a:ext uri="{FF2B5EF4-FFF2-40B4-BE49-F238E27FC236}">
                  <a16:creationId xmlns:a16="http://schemas.microsoft.com/office/drawing/2014/main" id="{96B5D682-2D82-4D7E-B35B-9D52A5CAA5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5448" y="5055017"/>
              <a:ext cx="5989839" cy="678239"/>
            </a:xfrm>
            <a:prstGeom prst="rect">
              <a:avLst/>
            </a:prstGeom>
          </p:spPr>
        </p:pic>
        <p:pic>
          <p:nvPicPr>
            <p:cNvPr id="12" name="图片 11">
              <a:extLst>
                <a:ext uri="{FF2B5EF4-FFF2-40B4-BE49-F238E27FC236}">
                  <a16:creationId xmlns:a16="http://schemas.microsoft.com/office/drawing/2014/main" id="{25E9E7FA-125A-45BC-B89F-E4F38ACC16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9533" y="5865447"/>
              <a:ext cx="6355631" cy="548688"/>
            </a:xfrm>
            <a:prstGeom prst="rect">
              <a:avLst/>
            </a:prstGeom>
          </p:spPr>
        </p:pic>
      </p:grpSp>
      <p:sp>
        <p:nvSpPr>
          <p:cNvPr id="14" name="文本占位符 1">
            <a:extLst>
              <a:ext uri="{FF2B5EF4-FFF2-40B4-BE49-F238E27FC236}">
                <a16:creationId xmlns:a16="http://schemas.microsoft.com/office/drawing/2014/main" id="{9880DFD8-C43E-4B99-A4D1-626DFF330EF2}"/>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修改配置文件</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2420613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文本框 6"/>
          <p:cNvSpPr txBox="1"/>
          <p:nvPr/>
        </p:nvSpPr>
        <p:spPr>
          <a:xfrm>
            <a:off x="479376" y="718209"/>
            <a:ext cx="11521280" cy="11172289"/>
          </a:xfrm>
          <a:prstGeom prst="rect">
            <a:avLst/>
          </a:prstGeom>
          <a:noFill/>
        </p:spPr>
        <p:txBody>
          <a:bodyPr wrap="square" rtlCol="0">
            <a:spAutoFit/>
          </a:bodyPr>
          <a:lstStyle/>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按照以下顺序启动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a:buClr>
                <a:srgbClr val="0070C0"/>
              </a:buClr>
            </a:pPr>
            <a:r>
              <a:rPr lang="en-US" sz="2400" dirty="0">
                <a:latin typeface="Microsoft YaHei" panose="020B0503020204020204" pitchFamily="34" charset="-122"/>
                <a:ea typeface="Microsoft YaHei" panose="020B0503020204020204" pitchFamily="34" charset="-122"/>
              </a:rPr>
              <a:t>           </a:t>
            </a:r>
            <a:r>
              <a:rPr lang="en-US" altLang="zh-CN" sz="2400" dirty="0" err="1">
                <a:latin typeface="Microsoft YaHei" panose="020B0503020204020204" pitchFamily="34" charset="-122"/>
                <a:ea typeface="Microsoft YaHei" panose="020B0503020204020204" pitchFamily="34" charset="-122"/>
              </a:rPr>
              <a:t>ZooKeeper</a:t>
            </a:r>
            <a:r>
              <a:rPr lang="en-US" altLang="zh-CN"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JournalNode</a:t>
            </a:r>
            <a:r>
              <a:rPr lang="en-US" altLang="zh-CN" sz="2400" dirty="0">
                <a:latin typeface="Microsoft YaHei" panose="020B0503020204020204" pitchFamily="34" charset="-122"/>
                <a:ea typeface="Microsoft YaHei" panose="020B0503020204020204" pitchFamily="34" charset="-122"/>
              </a:rPr>
              <a:t>——HDFS——YARN——HBase</a:t>
            </a: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没有配置</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的主节点，所以</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的主节点为启动节点</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9"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启动</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grpSp>
        <p:nvGrpSpPr>
          <p:cNvPr id="21" name="组合 20">
            <a:extLst>
              <a:ext uri="{FF2B5EF4-FFF2-40B4-BE49-F238E27FC236}">
                <a16:creationId xmlns:a16="http://schemas.microsoft.com/office/drawing/2014/main" id="{236C742D-B94A-4911-AD8A-2B3F21A550F8}"/>
              </a:ext>
            </a:extLst>
          </p:cNvPr>
          <p:cNvGrpSpPr/>
          <p:nvPr/>
        </p:nvGrpSpPr>
        <p:grpSpPr>
          <a:xfrm>
            <a:off x="1487488" y="2636912"/>
            <a:ext cx="7992888" cy="2088232"/>
            <a:chOff x="1559496" y="4077072"/>
            <a:chExt cx="7687891" cy="1653869"/>
          </a:xfrm>
        </p:grpSpPr>
        <p:sp>
          <p:nvSpPr>
            <p:cNvPr id="13" name="矩形 12">
              <a:extLst>
                <a:ext uri="{FF2B5EF4-FFF2-40B4-BE49-F238E27FC236}">
                  <a16:creationId xmlns:a16="http://schemas.microsoft.com/office/drawing/2014/main" id="{8597E13A-2454-487A-AAA8-118870AFA8D1}"/>
                </a:ext>
              </a:extLst>
            </p:cNvPr>
            <p:cNvSpPr/>
            <p:nvPr/>
          </p:nvSpPr>
          <p:spPr>
            <a:xfrm>
              <a:off x="1559496" y="4077072"/>
              <a:ext cx="7593745" cy="461665"/>
            </a:xfrm>
            <a:prstGeom prst="rect">
              <a:avLst/>
            </a:prstGeom>
          </p:spPr>
          <p:txBody>
            <a:bodyPr wrap="none">
              <a:spAutoFit/>
            </a:bodyPr>
            <a:lstStyle/>
            <a:p>
              <a:pPr>
                <a:buClr>
                  <a:srgbClr val="0070C0"/>
                </a:buClr>
              </a:pPr>
              <a:r>
                <a:rPr lang="en-US" altLang="zh-CN" sz="2400" dirty="0" err="1">
                  <a:latin typeface="Microsoft YaHei" panose="020B0503020204020204" pitchFamily="34" charset="-122"/>
                  <a:ea typeface="Microsoft YaHei" panose="020B0503020204020204" pitchFamily="34" charset="-122"/>
                </a:rPr>
                <a:t>namenode</a:t>
              </a:r>
              <a:r>
                <a:rPr lang="en-US" altLang="zh-CN" sz="2400" dirty="0">
                  <a:latin typeface="Microsoft YaHei" panose="020B0503020204020204" pitchFamily="34" charset="-122"/>
                  <a:ea typeface="Microsoft YaHei" panose="020B0503020204020204" pitchFamily="34" charset="-122"/>
                </a:rPr>
                <a:t>                 datanode1            datanode2</a:t>
              </a:r>
              <a:endParaRPr lang="en-US" sz="2400" dirty="0">
                <a:latin typeface="Microsoft YaHei" panose="020B0503020204020204" pitchFamily="34" charset="-122"/>
                <a:ea typeface="Microsoft YaHei" panose="020B0503020204020204" pitchFamily="34" charset="-122"/>
              </a:endParaRPr>
            </a:p>
          </p:txBody>
        </p:sp>
        <p:pic>
          <p:nvPicPr>
            <p:cNvPr id="16" name="图片 15">
              <a:extLst>
                <a:ext uri="{FF2B5EF4-FFF2-40B4-BE49-F238E27FC236}">
                  <a16:creationId xmlns:a16="http://schemas.microsoft.com/office/drawing/2014/main" id="{0A9371F7-4881-497C-9148-6783F4A477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1101" y="4578136"/>
              <a:ext cx="2027096" cy="922100"/>
            </a:xfrm>
            <a:prstGeom prst="rect">
              <a:avLst/>
            </a:prstGeom>
          </p:spPr>
        </p:pic>
        <p:pic>
          <p:nvPicPr>
            <p:cNvPr id="18" name="图片 17">
              <a:extLst>
                <a:ext uri="{FF2B5EF4-FFF2-40B4-BE49-F238E27FC236}">
                  <a16:creationId xmlns:a16="http://schemas.microsoft.com/office/drawing/2014/main" id="{2D41EB29-4071-46A1-A756-0F2F5D1BD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37388" y="4580221"/>
              <a:ext cx="1943268" cy="1150720"/>
            </a:xfrm>
            <a:prstGeom prst="rect">
              <a:avLst/>
            </a:prstGeom>
          </p:spPr>
        </p:pic>
        <p:pic>
          <p:nvPicPr>
            <p:cNvPr id="20" name="图片 19">
              <a:extLst>
                <a:ext uri="{FF2B5EF4-FFF2-40B4-BE49-F238E27FC236}">
                  <a16:creationId xmlns:a16="http://schemas.microsoft.com/office/drawing/2014/main" id="{5F4D3464-55B8-4FBB-BBAD-AC1236560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64152" y="4578136"/>
              <a:ext cx="1783235" cy="807790"/>
            </a:xfrm>
            <a:prstGeom prst="rect">
              <a:avLst/>
            </a:prstGeom>
          </p:spPr>
        </p:pic>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7368" y="1166842"/>
            <a:ext cx="11521280" cy="12280285"/>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前端查看</a:t>
            </a:r>
            <a:r>
              <a:rPr lang="en-US" altLang="zh-CN" sz="2400" dirty="0">
                <a:latin typeface="Microsoft YaHei" panose="020B0503020204020204" pitchFamily="34" charset="-122"/>
                <a:ea typeface="Microsoft YaHei" panose="020B0503020204020204" pitchFamily="34" charset="-122"/>
              </a:rPr>
              <a:t>HBase</a:t>
            </a: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网址：</a:t>
            </a:r>
            <a:r>
              <a:rPr lang="en-US" altLang="zh-CN" sz="2400" dirty="0">
                <a:latin typeface="Microsoft YaHei" panose="020B0503020204020204" pitchFamily="34" charset="-122"/>
                <a:ea typeface="Microsoft YaHei" panose="020B0503020204020204" pitchFamily="34" charset="-122"/>
                <a:hlinkClick r:id="rId3"/>
              </a:rPr>
              <a:t>http://datanode2:16010</a:t>
            </a:r>
            <a:r>
              <a:rPr lang="zh-CN" altLang="en-US" sz="2400" dirty="0">
                <a:latin typeface="Microsoft YaHei" panose="020B0503020204020204" pitchFamily="34" charset="-122"/>
                <a:ea typeface="Microsoft YaHei" panose="020B0503020204020204" pitchFamily="34" charset="-122"/>
              </a:rPr>
              <a:t>或</a:t>
            </a:r>
            <a:r>
              <a:rPr lang="en-US" altLang="zh-CN" sz="2400" dirty="0">
                <a:latin typeface="Microsoft YaHei" panose="020B0503020204020204" pitchFamily="34" charset="-122"/>
                <a:ea typeface="Microsoft YaHei" panose="020B0503020204020204" pitchFamily="34" charset="-122"/>
                <a:hlinkClick r:id="rId4"/>
              </a:rPr>
              <a:t>http://datanode1:16010</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登录前端查看时发现，</a:t>
            </a:r>
            <a:r>
              <a:rPr lang="en-US" altLang="zh-CN" sz="2400" dirty="0">
                <a:latin typeface="Microsoft YaHei" panose="020B0503020204020204" pitchFamily="34" charset="-122"/>
                <a:ea typeface="Microsoft YaHei" panose="020B0503020204020204" pitchFamily="34" charset="-122"/>
              </a:rPr>
              <a:t>Region Servers</a:t>
            </a:r>
            <a:r>
              <a:rPr lang="zh-CN" altLang="en-US" sz="2400" dirty="0">
                <a:latin typeface="Microsoft YaHei" panose="020B0503020204020204" pitchFamily="34" charset="-122"/>
                <a:ea typeface="Microsoft YaHei" panose="020B0503020204020204" pitchFamily="34" charset="-122"/>
              </a:rPr>
              <a:t>只有两个节点</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29DBE0B5-C900-4595-897D-38D1701922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416" y="2564904"/>
            <a:ext cx="9577064" cy="3155097"/>
          </a:xfrm>
          <a:prstGeom prst="rect">
            <a:avLst/>
          </a:prstGeom>
        </p:spPr>
      </p:pic>
      <p:sp>
        <p:nvSpPr>
          <p:cNvPr id="11" name="文本占位符 1">
            <a:extLst>
              <a:ext uri="{FF2B5EF4-FFF2-40B4-BE49-F238E27FC236}">
                <a16:creationId xmlns:a16="http://schemas.microsoft.com/office/drawing/2014/main" id="{68BF3719-69AA-4EFC-B838-B99E20DBA6EC}"/>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启动</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Tree>
    <p:extLst>
      <p:ext uri="{BB962C8B-B14F-4D97-AF65-F5344CB8AC3E}">
        <p14:creationId xmlns:p14="http://schemas.microsoft.com/office/powerpoint/2010/main" val="18003957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5360" y="1066760"/>
            <a:ext cx="12538544" cy="16342935"/>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解决方案：</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进入</a:t>
            </a: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检查</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的日志</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查看</a:t>
            </a:r>
            <a:r>
              <a:rPr lang="en-US" altLang="zh-CN" sz="2400" dirty="0">
                <a:latin typeface="Microsoft YaHei" panose="020B0503020204020204" pitchFamily="34" charset="-122"/>
                <a:ea typeface="Microsoft YaHei" panose="020B0503020204020204" pitchFamily="34" charset="-122"/>
              </a:rPr>
              <a:t>Hbase-root-regionserver-namenode.log</a:t>
            </a:r>
            <a:r>
              <a:rPr lang="zh-CN" altLang="en-US" sz="2400" dirty="0">
                <a:latin typeface="Microsoft YaHei" panose="020B0503020204020204" pitchFamily="34" charset="-122"/>
                <a:ea typeface="Microsoft YaHei" panose="020B0503020204020204" pitchFamily="34" charset="-122"/>
              </a:rPr>
              <a:t>文件</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与</a:t>
            </a:r>
            <a:r>
              <a:rPr lang="en-US" altLang="zh-CN" sz="2400" dirty="0">
                <a:latin typeface="Microsoft YaHei" panose="020B0503020204020204" pitchFamily="34" charset="-122"/>
                <a:ea typeface="Microsoft YaHei" panose="020B0503020204020204" pitchFamily="34" charset="-122"/>
              </a:rPr>
              <a:t>master</a:t>
            </a:r>
            <a:r>
              <a:rPr lang="zh-CN" altLang="en-US" sz="2400" dirty="0">
                <a:latin typeface="Microsoft YaHei" panose="020B0503020204020204" pitchFamily="34" charset="-122"/>
                <a:ea typeface="Microsoft YaHei" panose="020B0503020204020204" pitchFamily="34" charset="-122"/>
              </a:rPr>
              <a:t>的时间差大于了</a:t>
            </a:r>
            <a:r>
              <a:rPr lang="en-US" altLang="zh-CN" sz="2400" dirty="0">
                <a:latin typeface="Microsoft YaHei" panose="020B0503020204020204" pitchFamily="34" charset="-122"/>
                <a:ea typeface="Microsoft YaHei" panose="020B0503020204020204" pitchFamily="34" charset="-122"/>
              </a:rPr>
              <a:t>30000ms</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无法启动</a:t>
            </a:r>
            <a:r>
              <a:rPr lang="en-US" altLang="zh-CN" sz="2400" dirty="0" err="1">
                <a:latin typeface="Microsoft YaHei" panose="020B0503020204020204" pitchFamily="34" charset="-122"/>
                <a:ea typeface="Microsoft YaHei" panose="020B0503020204020204" pitchFamily="34" charset="-122"/>
              </a:rPr>
              <a:t>regionserver</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11" name="文本占位符 1">
            <a:extLst>
              <a:ext uri="{FF2B5EF4-FFF2-40B4-BE49-F238E27FC236}">
                <a16:creationId xmlns:a16="http://schemas.microsoft.com/office/drawing/2014/main" id="{68BF3719-69AA-4EFC-B838-B99E20DBA6EC}"/>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启动</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pic>
        <p:nvPicPr>
          <p:cNvPr id="4" name="图片 3">
            <a:extLst>
              <a:ext uri="{FF2B5EF4-FFF2-40B4-BE49-F238E27FC236}">
                <a16:creationId xmlns:a16="http://schemas.microsoft.com/office/drawing/2014/main" id="{32B84635-6CE7-48C3-AD98-036F3BC7D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2635317"/>
            <a:ext cx="9092086" cy="793683"/>
          </a:xfrm>
          <a:prstGeom prst="rect">
            <a:avLst/>
          </a:prstGeom>
        </p:spPr>
      </p:pic>
      <p:pic>
        <p:nvPicPr>
          <p:cNvPr id="6" name="图片 5">
            <a:extLst>
              <a:ext uri="{FF2B5EF4-FFF2-40B4-BE49-F238E27FC236}">
                <a16:creationId xmlns:a16="http://schemas.microsoft.com/office/drawing/2014/main" id="{D7315F18-426B-468F-B4B1-EF0E973DC4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544" y="4366158"/>
            <a:ext cx="9670618" cy="1409822"/>
          </a:xfrm>
          <a:prstGeom prst="rect">
            <a:avLst/>
          </a:prstGeom>
        </p:spPr>
      </p:pic>
    </p:spTree>
    <p:extLst>
      <p:ext uri="{BB962C8B-B14F-4D97-AF65-F5344CB8AC3E}">
        <p14:creationId xmlns:p14="http://schemas.microsoft.com/office/powerpoint/2010/main" val="15132140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5360" y="1066760"/>
            <a:ext cx="12538544" cy="17081599"/>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解决方案：</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457200" indent="-457200">
              <a:buClr>
                <a:srgbClr val="0070C0"/>
              </a:buClr>
              <a:buFont typeface="+mj-lt"/>
              <a:buAutoNum type="arabicParenR"/>
            </a:pP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hbase-site.xml</a:t>
            </a:r>
            <a:r>
              <a:rPr lang="zh-CN" altLang="en-US" sz="2400" dirty="0">
                <a:latin typeface="Microsoft YaHei" panose="020B0503020204020204" pitchFamily="34" charset="-122"/>
                <a:ea typeface="Microsoft YaHei" panose="020B0503020204020204" pitchFamily="34" charset="-122"/>
              </a:rPr>
              <a:t>中设置主从的最大时间差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solidFill>
                  <a:srgbClr val="0070C0"/>
                </a:solidFill>
                <a:latin typeface="Microsoft YaHei" panose="020B0503020204020204" pitchFamily="34" charset="-122"/>
                <a:ea typeface="Microsoft YaHei" panose="020B0503020204020204" pitchFamily="34" charset="-122"/>
              </a:rPr>
              <a:t>2</a:t>
            </a:r>
            <a:r>
              <a:rPr lang="zh-CN" altLang="en-US" sz="2400"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统一三个节点的系统时间</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a:latin typeface="Microsoft YaHei" panose="020B0503020204020204" pitchFamily="34" charset="-122"/>
                <a:ea typeface="Microsoft YaHei" panose="020B0503020204020204" pitchFamily="34" charset="-122"/>
              </a:rPr>
              <a:t>date</a:t>
            </a:r>
            <a:r>
              <a:rPr lang="zh-CN" altLang="en-US" sz="2400" dirty="0">
                <a:latin typeface="Microsoft YaHei" panose="020B0503020204020204" pitchFamily="34" charset="-122"/>
                <a:ea typeface="Microsoft YaHei" panose="020B0503020204020204" pitchFamily="34" charset="-122"/>
              </a:rPr>
              <a:t>查看三个节点的系统时间</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使用命令</a:t>
            </a:r>
            <a:r>
              <a:rPr lang="en-US" altLang="zh-CN" sz="2400" dirty="0">
                <a:latin typeface="Microsoft YaHei" panose="020B0503020204020204" pitchFamily="34" charset="-122"/>
                <a:ea typeface="Microsoft YaHei" panose="020B0503020204020204" pitchFamily="34" charset="-122"/>
              </a:rPr>
              <a:t>date –s </a:t>
            </a:r>
            <a:r>
              <a:rPr lang="zh-CN" altLang="en-US" sz="2400" dirty="0">
                <a:latin typeface="Microsoft YaHei" panose="020B0503020204020204" pitchFamily="34" charset="-122"/>
                <a:ea typeface="Microsoft YaHei" panose="020B0503020204020204" pitchFamily="34" charset="-122"/>
              </a:rPr>
              <a:t>更改</a:t>
            </a: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的时间</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11" name="文本占位符 1">
            <a:extLst>
              <a:ext uri="{FF2B5EF4-FFF2-40B4-BE49-F238E27FC236}">
                <a16:creationId xmlns:a16="http://schemas.microsoft.com/office/drawing/2014/main" id="{68BF3719-69AA-4EFC-B838-B99E20DBA6EC}"/>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启动</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2" name="矩形 1">
            <a:extLst>
              <a:ext uri="{FF2B5EF4-FFF2-40B4-BE49-F238E27FC236}">
                <a16:creationId xmlns:a16="http://schemas.microsoft.com/office/drawing/2014/main" id="{A4EF2272-1358-48A7-9AFE-AACBCEB8D26E}"/>
              </a:ext>
            </a:extLst>
          </p:cNvPr>
          <p:cNvSpPr/>
          <p:nvPr/>
        </p:nvSpPr>
        <p:spPr>
          <a:xfrm>
            <a:off x="767408" y="2341372"/>
            <a:ext cx="6096000" cy="1200329"/>
          </a:xfrm>
          <a:prstGeom prst="rect">
            <a:avLst/>
          </a:prstGeom>
        </p:spPr>
        <p:txBody>
          <a:bodyPr>
            <a:spAutoFit/>
          </a:bodyPr>
          <a:lstStyle/>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r>
              <a:rPr lang="en-US" dirty="0" err="1">
                <a:solidFill>
                  <a:srgbClr val="000000"/>
                </a:solidFill>
                <a:latin typeface="Monaco"/>
              </a:rPr>
              <a:t>hbase.master.maxclockskew</a:t>
            </a:r>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r>
              <a:rPr lang="en-US" dirty="0">
                <a:solidFill>
                  <a:srgbClr val="0000CF"/>
                </a:solidFill>
                <a:latin typeface="Monaco"/>
              </a:rPr>
              <a:t>50000</a:t>
            </a:r>
            <a:r>
              <a:rPr lang="en-US" altLang="zh-CN" dirty="0">
                <a:solidFill>
                  <a:srgbClr val="0000CF"/>
                </a:solidFill>
                <a:latin typeface="Monaco"/>
              </a:rPr>
              <a:t>00000</a:t>
            </a:r>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p:txBody>
      </p:sp>
      <p:pic>
        <p:nvPicPr>
          <p:cNvPr id="9" name="图片 8">
            <a:extLst>
              <a:ext uri="{FF2B5EF4-FFF2-40B4-BE49-F238E27FC236}">
                <a16:creationId xmlns:a16="http://schemas.microsoft.com/office/drawing/2014/main" id="{64D72F04-C662-4AC4-987A-54F0F3B17D42}"/>
              </a:ext>
            </a:extLst>
          </p:cNvPr>
          <p:cNvPicPr>
            <a:picLocks noChangeAspect="1"/>
          </p:cNvPicPr>
          <p:nvPr/>
        </p:nvPicPr>
        <p:blipFill rotWithShape="1">
          <a:blip r:embed="rId3">
            <a:extLst>
              <a:ext uri="{28A0092B-C50C-407E-A947-70E740481C1C}">
                <a14:useLocalDpi xmlns:a14="http://schemas.microsoft.com/office/drawing/2010/main" val="0"/>
              </a:ext>
            </a:extLst>
          </a:blip>
          <a:srcRect b="14846"/>
          <a:stretch/>
        </p:blipFill>
        <p:spPr>
          <a:xfrm>
            <a:off x="1280233" y="6037606"/>
            <a:ext cx="4815767" cy="393861"/>
          </a:xfrm>
          <a:prstGeom prst="rect">
            <a:avLst/>
          </a:prstGeom>
        </p:spPr>
      </p:pic>
      <p:grpSp>
        <p:nvGrpSpPr>
          <p:cNvPr id="15" name="组合 14">
            <a:extLst>
              <a:ext uri="{FF2B5EF4-FFF2-40B4-BE49-F238E27FC236}">
                <a16:creationId xmlns:a16="http://schemas.microsoft.com/office/drawing/2014/main" id="{40DC432E-C2B0-4BF2-BCCD-246B9E41BFA6}"/>
              </a:ext>
            </a:extLst>
          </p:cNvPr>
          <p:cNvGrpSpPr/>
          <p:nvPr/>
        </p:nvGrpSpPr>
        <p:grpSpPr>
          <a:xfrm>
            <a:off x="1234658" y="4869160"/>
            <a:ext cx="9757886" cy="420614"/>
            <a:chOff x="1217057" y="5364882"/>
            <a:chExt cx="9757886" cy="420614"/>
          </a:xfrm>
        </p:grpSpPr>
        <p:pic>
          <p:nvPicPr>
            <p:cNvPr id="5" name="图片 4">
              <a:extLst>
                <a:ext uri="{FF2B5EF4-FFF2-40B4-BE49-F238E27FC236}">
                  <a16:creationId xmlns:a16="http://schemas.microsoft.com/office/drawing/2014/main" id="{CB1CE546-AC28-4B06-8311-C08E203A302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7057" y="5372486"/>
              <a:ext cx="4507711" cy="413010"/>
            </a:xfrm>
            <a:prstGeom prst="rect">
              <a:avLst/>
            </a:prstGeom>
          </p:spPr>
        </p:pic>
        <p:pic>
          <p:nvPicPr>
            <p:cNvPr id="12" name="图片 11">
              <a:extLst>
                <a:ext uri="{FF2B5EF4-FFF2-40B4-BE49-F238E27FC236}">
                  <a16:creationId xmlns:a16="http://schemas.microsoft.com/office/drawing/2014/main" id="{14D1899D-CFD9-4958-AB2B-615E29C48B19}"/>
                </a:ext>
              </a:extLst>
            </p:cNvPr>
            <p:cNvPicPr>
              <a:picLocks noChangeAspect="1"/>
            </p:cNvPicPr>
            <p:nvPr/>
          </p:nvPicPr>
          <p:blipFill rotWithShape="1">
            <a:blip r:embed="rId5">
              <a:extLst>
                <a:ext uri="{28A0092B-C50C-407E-A947-70E740481C1C}">
                  <a14:useLocalDpi xmlns:a14="http://schemas.microsoft.com/office/drawing/2010/main" val="0"/>
                </a:ext>
              </a:extLst>
            </a:blip>
            <a:srcRect b="17087"/>
            <a:stretch/>
          </p:blipFill>
          <p:spPr>
            <a:xfrm>
              <a:off x="4151784" y="5372486"/>
              <a:ext cx="3628827" cy="378654"/>
            </a:xfrm>
            <a:prstGeom prst="rect">
              <a:avLst/>
            </a:prstGeom>
          </p:spPr>
        </p:pic>
        <p:pic>
          <p:nvPicPr>
            <p:cNvPr id="14" name="图片 13">
              <a:extLst>
                <a:ext uri="{FF2B5EF4-FFF2-40B4-BE49-F238E27FC236}">
                  <a16:creationId xmlns:a16="http://schemas.microsoft.com/office/drawing/2014/main" id="{32006E8F-0908-43E0-B880-5DA45F3725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11712" y="5364882"/>
              <a:ext cx="3963231" cy="393861"/>
            </a:xfrm>
            <a:prstGeom prst="rect">
              <a:avLst/>
            </a:prstGeom>
          </p:spPr>
        </p:pic>
      </p:grpSp>
    </p:spTree>
    <p:extLst>
      <p:ext uri="{BB962C8B-B14F-4D97-AF65-F5344CB8AC3E}">
        <p14:creationId xmlns:p14="http://schemas.microsoft.com/office/powerpoint/2010/main" val="415569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简介</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479376" y="1196752"/>
            <a:ext cx="12313368" cy="3785652"/>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本节内容：</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是什么</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的来源</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的基本概念</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407368" y="1052736"/>
            <a:ext cx="12538544" cy="20405586"/>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解决方案：</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再次进入前端验证：</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namenode</a:t>
            </a:r>
            <a:r>
              <a:rPr lang="zh-CN" altLang="en-US" sz="2400" dirty="0">
                <a:latin typeface="Microsoft YaHei" panose="020B0503020204020204" pitchFamily="34" charset="-122"/>
                <a:ea typeface="Microsoft YaHei" panose="020B0503020204020204" pitchFamily="34" charset="-122"/>
              </a:rPr>
              <a:t>已成功启动</a:t>
            </a:r>
            <a:r>
              <a:rPr lang="en-US" altLang="zh-CN" sz="2400" dirty="0">
                <a:latin typeface="Microsoft YaHei" panose="020B0503020204020204" pitchFamily="34" charset="-122"/>
                <a:ea typeface="Microsoft YaHei" panose="020B0503020204020204" pitchFamily="34" charset="-122"/>
              </a:rPr>
              <a:t>region server</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a:buClr>
                <a:srgbClr val="0070C0"/>
              </a:buCl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11" name="文本占位符 1">
            <a:extLst>
              <a:ext uri="{FF2B5EF4-FFF2-40B4-BE49-F238E27FC236}">
                <a16:creationId xmlns:a16="http://schemas.microsoft.com/office/drawing/2014/main" id="{68BF3719-69AA-4EFC-B838-B99E20DBA6EC}"/>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zh-CN" altLang="en-US" b="1" dirty="0">
                <a:solidFill>
                  <a:srgbClr val="2965AB"/>
                </a:solidFill>
                <a:latin typeface="Microsoft YaHei" panose="020B0503020204020204" pitchFamily="34" charset="-122"/>
                <a:ea typeface="Microsoft YaHei" panose="020B0503020204020204" pitchFamily="34" charset="-122"/>
              </a:rPr>
              <a:t>启动</a:t>
            </a:r>
            <a:r>
              <a:rPr kumimoji="1" lang="en-US" altLang="zh-CN" b="1" dirty="0">
                <a:solidFill>
                  <a:srgbClr val="2965AB"/>
                </a:solidFill>
                <a:latin typeface="Microsoft YaHei" panose="020B0503020204020204" pitchFamily="34" charset="-122"/>
                <a:ea typeface="Microsoft YaHei" panose="020B0503020204020204" pitchFamily="34" charset="-122"/>
              </a:rPr>
              <a:t>HBase</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pic>
        <p:nvPicPr>
          <p:cNvPr id="4" name="图片 3">
            <a:extLst>
              <a:ext uri="{FF2B5EF4-FFF2-40B4-BE49-F238E27FC236}">
                <a16:creationId xmlns:a16="http://schemas.microsoft.com/office/drawing/2014/main" id="{0FB1539B-EFB7-4D85-AFCD-1EA4B8981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2564904"/>
            <a:ext cx="10801200" cy="2966044"/>
          </a:xfrm>
          <a:prstGeom prst="rect">
            <a:avLst/>
          </a:prstGeom>
        </p:spPr>
      </p:pic>
    </p:spTree>
    <p:extLst>
      <p:ext uri="{BB962C8B-B14F-4D97-AF65-F5344CB8AC3E}">
        <p14:creationId xmlns:p14="http://schemas.microsoft.com/office/powerpoint/2010/main" val="9236613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1"/>
          <p:cNvSpPr txBox="1"/>
          <p:nvPr/>
        </p:nvSpPr>
        <p:spPr>
          <a:xfrm>
            <a:off x="481406" y="116655"/>
            <a:ext cx="4866358"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kumimoji="1" lang="en-US" altLang="zh-CN" sz="3600" b="1" dirty="0">
                <a:solidFill>
                  <a:srgbClr val="2965AB"/>
                </a:solidFill>
                <a:latin typeface="Microsoft YaHei" panose="020B0503020204020204" pitchFamily="34" charset="-122"/>
                <a:ea typeface="Microsoft YaHei" panose="020B0503020204020204" pitchFamily="34" charset="-122"/>
              </a:rPr>
              <a:t>HBase</a:t>
            </a:r>
            <a:r>
              <a:rPr kumimoji="1" lang="zh-CN" altLang="en-US" sz="3600" b="1" dirty="0">
                <a:solidFill>
                  <a:srgbClr val="2965AB"/>
                </a:solidFill>
                <a:latin typeface="Microsoft YaHei" panose="020B0503020204020204" pitchFamily="34" charset="-122"/>
                <a:ea typeface="Microsoft YaHei" panose="020B0503020204020204" pitchFamily="34" charset="-122"/>
              </a:rPr>
              <a:t>的</a:t>
            </a:r>
            <a:r>
              <a:rPr kumimoji="1" lang="en-US" altLang="zh-CN" sz="3600" b="1" dirty="0">
                <a:solidFill>
                  <a:srgbClr val="2965AB"/>
                </a:solidFill>
                <a:latin typeface="Microsoft YaHei" panose="020B0503020204020204" pitchFamily="34" charset="-122"/>
                <a:ea typeface="Microsoft YaHei" panose="020B0503020204020204" pitchFamily="34" charset="-122"/>
              </a:rPr>
              <a:t>shell</a:t>
            </a:r>
            <a:r>
              <a:rPr kumimoji="1" lang="zh-CN" altLang="en-US" sz="3600" b="1" dirty="0">
                <a:solidFill>
                  <a:srgbClr val="2965AB"/>
                </a:solidFill>
                <a:latin typeface="Microsoft YaHei" panose="020B0503020204020204" pitchFamily="34" charset="-122"/>
                <a:ea typeface="Microsoft YaHei" panose="020B0503020204020204" pitchFamily="34" charset="-122"/>
              </a:rPr>
              <a:t>命令</a:t>
            </a:r>
            <a:endParaRPr kumimoji="1" lang="en-US" altLang="zh-CN" sz="3600" b="1" dirty="0">
              <a:solidFill>
                <a:srgbClr val="2965AB"/>
              </a:solidFill>
              <a:latin typeface="Microsoft YaHei" panose="020B0503020204020204" pitchFamily="34" charset="-122"/>
              <a:ea typeface="Microsoft YaHei" panose="020B0503020204020204" pitchFamily="34" charset="-122"/>
            </a:endParaRPr>
          </a:p>
          <a:p>
            <a:pPr marL="0" indent="0">
              <a:buNone/>
            </a:pPr>
            <a:endParaRPr kumimoji="1" lang="zh-CN" altLang="en-US" sz="3600" b="1" dirty="0">
              <a:solidFill>
                <a:srgbClr val="2965AB"/>
              </a:solidFill>
              <a:latin typeface="Microsoft YaHei" panose="020B0503020204020204" pitchFamily="34" charset="-122"/>
              <a:ea typeface="Microsoft YaHei" panose="020B0503020204020204" pitchFamily="34" charset="-122"/>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6" y="764704"/>
            <a:ext cx="12187592" cy="6090248"/>
          </a:xfrm>
          <a:prstGeom prst="rect">
            <a:avLst/>
          </a:prstGeom>
        </p:spPr>
      </p:pic>
    </p:spTree>
    <p:extLst>
      <p:ext uri="{BB962C8B-B14F-4D97-AF65-F5344CB8AC3E}">
        <p14:creationId xmlns:p14="http://schemas.microsoft.com/office/powerpoint/2010/main" val="2028495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79376" y="1196752"/>
            <a:ext cx="5616624" cy="5632311"/>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本节内容：</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create</a:t>
            </a:r>
            <a:r>
              <a:rPr lang="zh-CN" altLang="en-US" sz="2400" dirty="0">
                <a:latin typeface="Microsoft YaHei" panose="020B0503020204020204" pitchFamily="34" charset="-122"/>
                <a:ea typeface="Microsoft YaHei" panose="020B0503020204020204" pitchFamily="34" charset="-122"/>
              </a:rPr>
              <a:t>创建表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desc</a:t>
            </a:r>
            <a:r>
              <a:rPr lang="zh-CN" altLang="en-US" sz="2400" dirty="0">
                <a:latin typeface="Microsoft YaHei" panose="020B0503020204020204" pitchFamily="34" charset="-122"/>
                <a:ea typeface="Microsoft YaHei" panose="020B0503020204020204" pitchFamily="34" charset="-122"/>
              </a:rPr>
              <a:t>查看表信息</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put</a:t>
            </a:r>
            <a:r>
              <a:rPr lang="zh-CN" altLang="en-US" sz="2400" dirty="0">
                <a:latin typeface="Microsoft YaHei" panose="020B0503020204020204" pitchFamily="34" charset="-122"/>
                <a:ea typeface="Microsoft YaHei" panose="020B0503020204020204" pitchFamily="34" charset="-122"/>
              </a:rPr>
              <a:t>插入数据</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B68E68C8-EBF4-4BD3-9C3C-46FAFC264721}"/>
              </a:ext>
            </a:extLst>
          </p:cNvPr>
          <p:cNvSpPr/>
          <p:nvPr/>
        </p:nvSpPr>
        <p:spPr>
          <a:xfrm>
            <a:off x="4536504" y="1916832"/>
            <a:ext cx="6096000" cy="3046988"/>
          </a:xfrm>
          <a:prstGeom prst="rect">
            <a:avLst/>
          </a:prstGeom>
        </p:spPr>
        <p:txBody>
          <a:bodyPr>
            <a:spAutoFit/>
          </a:bodyPr>
          <a:lstStyle/>
          <a:p>
            <a:pPr marL="285750" indent="-28575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scan</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alter</a:t>
            </a:r>
            <a:r>
              <a:rPr lang="zh-CN" altLang="en-US" sz="2400" dirty="0">
                <a:latin typeface="Microsoft YaHei" panose="020B0503020204020204" pitchFamily="34" charset="-122"/>
                <a:ea typeface="Microsoft YaHei" panose="020B0503020204020204" pitchFamily="34" charset="-122"/>
              </a:rPr>
              <a:t>修改表</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truncate</a:t>
            </a:r>
            <a:r>
              <a:rPr lang="zh-CN" altLang="en-US" sz="2400" dirty="0">
                <a:latin typeface="Microsoft YaHei" panose="020B0503020204020204" pitchFamily="34" charset="-122"/>
                <a:ea typeface="Microsoft YaHei" panose="020B0503020204020204" pitchFamily="34" charset="-122"/>
              </a:rPr>
              <a:t>清空表数据</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drop</a:t>
            </a:r>
            <a:r>
              <a:rPr lang="zh-CN" altLang="en-US" sz="2400" dirty="0">
                <a:latin typeface="Microsoft YaHei" panose="020B0503020204020204" pitchFamily="34" charset="-122"/>
                <a:ea typeface="Microsoft YaHei" panose="020B0503020204020204" pitchFamily="34" charset="-122"/>
              </a:rPr>
              <a:t>删除表</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9451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14945" y="1268760"/>
            <a:ext cx="9577064" cy="3416320"/>
          </a:xfrm>
          <a:prstGeom prst="rect">
            <a:avLst/>
          </a:prstGeom>
          <a:noFill/>
        </p:spPr>
        <p:txBody>
          <a:bodyPr wrap="square" rtlCol="0">
            <a:spAutoFit/>
          </a:bodyPr>
          <a:lstStyle/>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err="1">
                <a:latin typeface="Monaco"/>
                <a:ea typeface="Microsoft YaHei" panose="020B0503020204020204" pitchFamily="34" charset="-122"/>
              </a:rPr>
              <a:t>hbase</a:t>
            </a:r>
            <a:r>
              <a:rPr lang="en-US" altLang="zh-CN" sz="2400" dirty="0">
                <a:latin typeface="Monaco"/>
                <a:ea typeface="Microsoft YaHei" panose="020B0503020204020204" pitchFamily="34" charset="-122"/>
              </a:rPr>
              <a:t> shell</a:t>
            </a:r>
            <a:r>
              <a:rPr lang="zh-CN" altLang="en-US" sz="2400" dirty="0">
                <a:latin typeface="Microsoft YaHei" panose="020B0503020204020204" pitchFamily="34" charset="-122"/>
                <a:ea typeface="Microsoft YaHei" panose="020B0503020204020204" pitchFamily="34" charset="-122"/>
              </a:rPr>
              <a:t>进入到</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的客户端</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a:latin typeface="Monaco"/>
                <a:ea typeface="Microsoft YaHei" panose="020B0503020204020204" pitchFamily="34" charset="-122"/>
              </a:rPr>
              <a:t>help</a:t>
            </a:r>
            <a:r>
              <a:rPr lang="zh-CN" altLang="en-US" sz="2400" dirty="0">
                <a:latin typeface="Microsoft YaHei" panose="020B0503020204020204" pitchFamily="34" charset="-122"/>
                <a:ea typeface="Microsoft YaHei" panose="020B0503020204020204" pitchFamily="34" charset="-122"/>
              </a:rPr>
              <a:t>，查看</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a:t>
            </a:r>
            <a:r>
              <a:rPr lang="en-US" altLang="zh-CN" sz="2400" dirty="0">
                <a:latin typeface="Microsoft YaHei" panose="020B0503020204020204" pitchFamily="34" charset="-122"/>
                <a:ea typeface="Microsoft YaHei" panose="020B0503020204020204" pitchFamily="34" charset="-122"/>
              </a:rPr>
              <a:t>shell</a:t>
            </a:r>
            <a:r>
              <a:rPr lang="zh-CN" altLang="en-US" sz="2400" dirty="0">
                <a:latin typeface="Microsoft YaHei" panose="020B0503020204020204" pitchFamily="34" charset="-122"/>
                <a:ea typeface="Microsoft YaHei" panose="020B0503020204020204" pitchFamily="34" charset="-122"/>
              </a:rPr>
              <a:t>命令</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6EC9D9F7-25FE-4B44-912E-4BCA0A0A5C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1988840"/>
            <a:ext cx="9870518" cy="1542787"/>
          </a:xfrm>
          <a:prstGeom prst="rect">
            <a:avLst/>
          </a:prstGeom>
        </p:spPr>
      </p:pic>
      <p:pic>
        <p:nvPicPr>
          <p:cNvPr id="9" name="图片 8">
            <a:extLst>
              <a:ext uri="{FF2B5EF4-FFF2-40B4-BE49-F238E27FC236}">
                <a16:creationId xmlns:a16="http://schemas.microsoft.com/office/drawing/2014/main" id="{6FEFA3F6-020E-4E97-800D-9A9624D60A20}"/>
              </a:ext>
            </a:extLst>
          </p:cNvPr>
          <p:cNvPicPr>
            <a:picLocks noChangeAspect="1"/>
          </p:cNvPicPr>
          <p:nvPr/>
        </p:nvPicPr>
        <p:blipFill rotWithShape="1">
          <a:blip r:embed="rId4">
            <a:extLst>
              <a:ext uri="{28A0092B-C50C-407E-A947-70E740481C1C}">
                <a14:useLocalDpi xmlns:a14="http://schemas.microsoft.com/office/drawing/2010/main" val="0"/>
              </a:ext>
            </a:extLst>
          </a:blip>
          <a:srcRect l="227"/>
          <a:stretch/>
        </p:blipFill>
        <p:spPr>
          <a:xfrm>
            <a:off x="767408" y="4509120"/>
            <a:ext cx="10919407" cy="1296144"/>
          </a:xfrm>
          <a:prstGeom prst="rect">
            <a:avLst/>
          </a:prstGeom>
        </p:spPr>
      </p:pic>
    </p:spTree>
    <p:extLst>
      <p:ext uri="{BB962C8B-B14F-4D97-AF65-F5344CB8AC3E}">
        <p14:creationId xmlns:p14="http://schemas.microsoft.com/office/powerpoint/2010/main" val="3675724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14945" y="1052736"/>
            <a:ext cx="9577064" cy="6370975"/>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create</a:t>
            </a:r>
            <a:r>
              <a:rPr lang="zh-CN" altLang="en-US" sz="2400" dirty="0">
                <a:latin typeface="Microsoft YaHei" panose="020B0503020204020204" pitchFamily="34" charset="-122"/>
                <a:ea typeface="Microsoft YaHei" panose="020B0503020204020204" pitchFamily="34" charset="-122"/>
              </a:rPr>
              <a:t>创建表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sz="2400" dirty="0">
                <a:latin typeface="Monaco"/>
              </a:rPr>
              <a:t>help 'create' </a:t>
            </a:r>
            <a:r>
              <a:rPr lang="zh-CN" altLang="en-US" sz="2400" dirty="0">
                <a:latin typeface="Microsoft YaHei" panose="020B0503020204020204" pitchFamily="34" charset="-122"/>
                <a:ea typeface="Microsoft YaHei" panose="020B0503020204020204" pitchFamily="34" charset="-122"/>
              </a:rPr>
              <a:t>查看建表语句</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基本语句：</a:t>
            </a:r>
            <a:r>
              <a:rPr lang="en-US" altLang="zh-CN" sz="2400" dirty="0">
                <a:latin typeface="Microsoft YaHei" panose="020B0503020204020204" pitchFamily="34" charset="-122"/>
                <a:ea typeface="Microsoft YaHei" panose="020B0503020204020204" pitchFamily="34" charset="-122"/>
              </a:rPr>
              <a:t>create </a:t>
            </a:r>
            <a:r>
              <a:rPr lang="zh-CN" altLang="en-US" sz="2400" dirty="0">
                <a:latin typeface="Microsoft YaHei" panose="020B0503020204020204" pitchFamily="34" charset="-122"/>
                <a:ea typeface="Microsoft YaHei" panose="020B0503020204020204" pitchFamily="34" charset="-122"/>
              </a:rPr>
              <a:t>‘表名’，‘列族名’</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E956260B-92AD-4232-8FFC-65C3F92E5E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5600" y="2420888"/>
            <a:ext cx="6552728" cy="2249066"/>
          </a:xfrm>
          <a:prstGeom prst="rect">
            <a:avLst/>
          </a:prstGeom>
        </p:spPr>
      </p:pic>
    </p:spTree>
    <p:extLst>
      <p:ext uri="{BB962C8B-B14F-4D97-AF65-F5344CB8AC3E}">
        <p14:creationId xmlns:p14="http://schemas.microsoft.com/office/powerpoint/2010/main" val="36709019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07368" y="980728"/>
            <a:ext cx="11873743" cy="9694962"/>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create</a:t>
            </a:r>
            <a:r>
              <a:rPr lang="zh-CN" altLang="en-US" sz="2400" dirty="0">
                <a:latin typeface="Microsoft YaHei" panose="020B0503020204020204" pitchFamily="34" charset="-122"/>
                <a:ea typeface="Microsoft YaHei" panose="020B0503020204020204" pitchFamily="34" charset="-122"/>
              </a:rPr>
              <a:t>创建表</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a:t>
            </a:r>
            <a:r>
              <a:rPr lang="en-US" altLang="zh-CN" sz="2400" dirty="0">
                <a:latin typeface="Microsoft YaHei" panose="020B0503020204020204" pitchFamily="34" charset="-122"/>
                <a:ea typeface="Microsoft YaHei" panose="020B0503020204020204" pitchFamily="34" charset="-122"/>
              </a:rPr>
              <a:t>HBase shell</a:t>
            </a:r>
            <a:r>
              <a:rPr lang="zh-CN" altLang="en-US" sz="2400" dirty="0">
                <a:latin typeface="Microsoft YaHei" panose="020B0503020204020204" pitchFamily="34" charset="-122"/>
                <a:ea typeface="Microsoft YaHei" panose="020B0503020204020204" pitchFamily="34" charset="-122"/>
              </a:rPr>
              <a:t>命令时，可能会出现</a:t>
            </a:r>
            <a:r>
              <a:rPr lang="en-US" altLang="zh-CN" sz="2400" dirty="0" err="1">
                <a:latin typeface="Microsoft YaHei" panose="020B0503020204020204" pitchFamily="34" charset="-122"/>
                <a:ea typeface="Microsoft YaHei" panose="020B0503020204020204" pitchFamily="34" charset="-122"/>
              </a:rPr>
              <a:t>znode</a:t>
            </a:r>
            <a:r>
              <a:rPr lang="en-US" altLang="zh-CN" sz="2400" dirty="0">
                <a:latin typeface="Microsoft YaHei" panose="020B0503020204020204" pitchFamily="34" charset="-122"/>
                <a:ea typeface="Microsoft YaHei" panose="020B0503020204020204" pitchFamily="34" charset="-122"/>
              </a:rPr>
              <a:t> data == null</a:t>
            </a:r>
            <a:r>
              <a:rPr lang="zh-CN" altLang="en-US" sz="2400" dirty="0">
                <a:latin typeface="Microsoft YaHei" panose="020B0503020204020204" pitchFamily="34" charset="-122"/>
                <a:ea typeface="Microsoft YaHei" panose="020B0503020204020204" pitchFamily="34" charset="-122"/>
              </a:rPr>
              <a:t>的问题</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这是因为运行</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的用户无法将文件写入</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，导致</a:t>
            </a:r>
            <a:r>
              <a:rPr lang="en-US" altLang="zh-CN" sz="2400" dirty="0" err="1">
                <a:latin typeface="Microsoft YaHei" panose="020B0503020204020204" pitchFamily="34" charset="-122"/>
                <a:ea typeface="Microsoft YaHei" panose="020B0503020204020204" pitchFamily="34" charset="-122"/>
              </a:rPr>
              <a:t>znode</a:t>
            </a:r>
            <a:r>
              <a:rPr lang="zh-CN" altLang="en-US" sz="2400" dirty="0">
                <a:latin typeface="Microsoft YaHei" panose="020B0503020204020204" pitchFamily="34" charset="-122"/>
                <a:ea typeface="Microsoft YaHei" panose="020B0503020204020204" pitchFamily="34" charset="-122"/>
              </a:rPr>
              <a:t>为空</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解决方案在</a:t>
            </a:r>
            <a:r>
              <a:rPr lang="en-US" altLang="zh-CN" sz="2400" dirty="0">
                <a:latin typeface="Microsoft YaHei" panose="020B0503020204020204" pitchFamily="34" charset="-122"/>
                <a:ea typeface="Microsoft YaHei" panose="020B0503020204020204" pitchFamily="34" charset="-122"/>
              </a:rPr>
              <a:t>hbase-site.xml</a:t>
            </a:r>
            <a:r>
              <a:rPr lang="zh-CN" altLang="en-US" sz="2400" dirty="0">
                <a:latin typeface="Microsoft YaHei" panose="020B0503020204020204" pitchFamily="34" charset="-122"/>
                <a:ea typeface="Microsoft YaHei" panose="020B0503020204020204" pitchFamily="34" charset="-122"/>
              </a:rPr>
              <a:t>指定</a:t>
            </a:r>
            <a:r>
              <a:rPr lang="en-US" altLang="zh-CN" sz="2400" dirty="0" err="1">
                <a:latin typeface="Microsoft YaHei" panose="020B0503020204020204" pitchFamily="34" charset="-122"/>
                <a:ea typeface="Microsoft YaHei" panose="020B0503020204020204" pitchFamily="34" charset="-122"/>
              </a:rPr>
              <a:t>ZooKeeper</a:t>
            </a:r>
            <a:r>
              <a:rPr lang="zh-CN" altLang="en-US" sz="2400" dirty="0">
                <a:latin typeface="Microsoft YaHei" panose="020B0503020204020204" pitchFamily="34" charset="-122"/>
                <a:ea typeface="Microsoft YaHei" panose="020B0503020204020204" pitchFamily="34" charset="-122"/>
              </a:rPr>
              <a:t>的文件目录即可</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grpSp>
        <p:nvGrpSpPr>
          <p:cNvPr id="10" name="组合 9">
            <a:extLst>
              <a:ext uri="{FF2B5EF4-FFF2-40B4-BE49-F238E27FC236}">
                <a16:creationId xmlns:a16="http://schemas.microsoft.com/office/drawing/2014/main" id="{B391D73A-2EE8-4584-B693-BECBCB133455}"/>
              </a:ext>
            </a:extLst>
          </p:cNvPr>
          <p:cNvGrpSpPr/>
          <p:nvPr/>
        </p:nvGrpSpPr>
        <p:grpSpPr>
          <a:xfrm>
            <a:off x="906520" y="2420888"/>
            <a:ext cx="5723249" cy="1303061"/>
            <a:chOff x="911424" y="2636912"/>
            <a:chExt cx="5723249" cy="1303061"/>
          </a:xfrm>
        </p:grpSpPr>
        <p:pic>
          <p:nvPicPr>
            <p:cNvPr id="3" name="图片 2">
              <a:extLst>
                <a:ext uri="{FF2B5EF4-FFF2-40B4-BE49-F238E27FC236}">
                  <a16:creationId xmlns:a16="http://schemas.microsoft.com/office/drawing/2014/main" id="{FD1D5631-CC10-4E08-85BF-E58E3FCE8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2636912"/>
              <a:ext cx="5723249" cy="1303061"/>
            </a:xfrm>
            <a:prstGeom prst="rect">
              <a:avLst/>
            </a:prstGeom>
          </p:spPr>
        </p:pic>
        <p:cxnSp>
          <p:nvCxnSpPr>
            <p:cNvPr id="8" name="直接连接符 7">
              <a:extLst>
                <a:ext uri="{FF2B5EF4-FFF2-40B4-BE49-F238E27FC236}">
                  <a16:creationId xmlns:a16="http://schemas.microsoft.com/office/drawing/2014/main" id="{6A28180C-61FB-47A1-9EFE-92351E5B55C8}"/>
                </a:ext>
              </a:extLst>
            </p:cNvPr>
            <p:cNvCxnSpPr/>
            <p:nvPr/>
          </p:nvCxnSpPr>
          <p:spPr>
            <a:xfrm>
              <a:off x="983432" y="3068960"/>
              <a:ext cx="4104456"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9" name="矩形 8">
            <a:extLst>
              <a:ext uri="{FF2B5EF4-FFF2-40B4-BE49-F238E27FC236}">
                <a16:creationId xmlns:a16="http://schemas.microsoft.com/office/drawing/2014/main" id="{D943D565-2EAC-4283-8F7D-6C441874CE6B}"/>
              </a:ext>
            </a:extLst>
          </p:cNvPr>
          <p:cNvSpPr/>
          <p:nvPr/>
        </p:nvSpPr>
        <p:spPr>
          <a:xfrm>
            <a:off x="839416" y="5172845"/>
            <a:ext cx="6096000" cy="1200329"/>
          </a:xfrm>
          <a:prstGeom prst="rect">
            <a:avLst/>
          </a:prstGeom>
        </p:spPr>
        <p:txBody>
          <a:bodyPr>
            <a:spAutoFit/>
          </a:bodyPr>
          <a:lstStyle/>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r>
              <a:rPr lang="en-US" dirty="0" err="1">
                <a:solidFill>
                  <a:srgbClr val="000000"/>
                </a:solidFill>
                <a:latin typeface="Monaco"/>
              </a:rPr>
              <a:t>hbase.zookeeper.property.dataDir</a:t>
            </a:r>
            <a:r>
              <a:rPr lang="en-US" dirty="0">
                <a:solidFill>
                  <a:srgbClr val="CE5C00"/>
                </a:solidFill>
                <a:latin typeface="Monaco"/>
              </a:rPr>
              <a:t>&lt;/</a:t>
            </a:r>
            <a:r>
              <a:rPr lang="en-US" dirty="0">
                <a:solidFill>
                  <a:srgbClr val="000000"/>
                </a:solidFill>
                <a:latin typeface="Monaco"/>
              </a:rPr>
              <a:t>name</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r>
              <a:rPr lang="en-US" dirty="0">
                <a:solidFill>
                  <a:srgbClr val="000000"/>
                </a:solidFill>
                <a:latin typeface="Monaco"/>
              </a:rPr>
              <a:t>opt</a:t>
            </a:r>
            <a:r>
              <a:rPr lang="en-US" dirty="0">
                <a:solidFill>
                  <a:srgbClr val="CE5C00"/>
                </a:solidFill>
                <a:latin typeface="Monaco"/>
              </a:rPr>
              <a:t>/</a:t>
            </a:r>
            <a:r>
              <a:rPr lang="en-US" dirty="0" err="1">
                <a:solidFill>
                  <a:srgbClr val="204A87"/>
                </a:solidFill>
                <a:latin typeface="Monaco"/>
              </a:rPr>
              <a:t>data</a:t>
            </a:r>
            <a:r>
              <a:rPr lang="en-US" dirty="0" err="1">
                <a:solidFill>
                  <a:srgbClr val="000000"/>
                </a:solidFill>
                <a:latin typeface="Monaco"/>
              </a:rPr>
              <a:t>.zk</a:t>
            </a:r>
            <a:r>
              <a:rPr lang="en-US" dirty="0">
                <a:solidFill>
                  <a:srgbClr val="CE5C00"/>
                </a:solidFill>
                <a:latin typeface="Monaco"/>
              </a:rPr>
              <a:t>&lt;/</a:t>
            </a:r>
            <a:r>
              <a:rPr lang="en-US" dirty="0">
                <a:solidFill>
                  <a:srgbClr val="000000"/>
                </a:solidFill>
                <a:latin typeface="Monaco"/>
              </a:rPr>
              <a:t>value</a:t>
            </a:r>
            <a:r>
              <a:rPr lang="en-US" dirty="0">
                <a:solidFill>
                  <a:srgbClr val="CE5C00"/>
                </a:solidFill>
                <a:latin typeface="Monaco"/>
              </a:rPr>
              <a:t>&gt;</a:t>
            </a:r>
          </a:p>
          <a:p>
            <a:r>
              <a:rPr lang="en-US" dirty="0">
                <a:solidFill>
                  <a:srgbClr val="CE5C00"/>
                </a:solidFill>
                <a:latin typeface="Monaco"/>
              </a:rPr>
              <a:t>&lt;/</a:t>
            </a:r>
            <a:r>
              <a:rPr lang="en-US" dirty="0">
                <a:solidFill>
                  <a:srgbClr val="000000"/>
                </a:solidFill>
                <a:latin typeface="Monaco"/>
              </a:rPr>
              <a:t>property</a:t>
            </a:r>
            <a:r>
              <a:rPr lang="en-US" dirty="0">
                <a:solidFill>
                  <a:srgbClr val="CE5C00"/>
                </a:solidFill>
                <a:latin typeface="Monaco"/>
              </a:rPr>
              <a:t>&gt;</a:t>
            </a:r>
          </a:p>
        </p:txBody>
      </p:sp>
    </p:spTree>
    <p:extLst>
      <p:ext uri="{BB962C8B-B14F-4D97-AF65-F5344CB8AC3E}">
        <p14:creationId xmlns:p14="http://schemas.microsoft.com/office/powerpoint/2010/main" val="7257667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07368" y="980728"/>
            <a:ext cx="11873743" cy="13018949"/>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create</a:t>
            </a:r>
            <a:r>
              <a:rPr lang="zh-CN" altLang="en-US" sz="2400" dirty="0">
                <a:latin typeface="Microsoft YaHei" panose="020B0503020204020204" pitchFamily="34" charset="-122"/>
                <a:ea typeface="Microsoft YaHei" panose="020B0503020204020204" pitchFamily="34" charset="-122"/>
              </a:rPr>
              <a:t>创建表</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命令：</a:t>
            </a:r>
            <a:r>
              <a:rPr lang="en-US" altLang="zh-CN" sz="2400" dirty="0">
                <a:latin typeface="Microsoft YaHei" panose="020B0503020204020204" pitchFamily="34" charset="-122"/>
                <a:ea typeface="Microsoft YaHei" panose="020B0503020204020204" pitchFamily="34" charset="-122"/>
              </a:rPr>
              <a:t>create </a:t>
            </a:r>
            <a:r>
              <a:rPr lang="zh-CN" altLang="en-US" sz="2400" dirty="0">
                <a:latin typeface="Microsoft YaHei" panose="020B0503020204020204" pitchFamily="34" charset="-122"/>
                <a:ea typeface="Microsoft YaHei" panose="020B0503020204020204" pitchFamily="34" charset="-122"/>
              </a:rPr>
              <a:t>‘表名’，‘列族名’</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创建表时，只指定表的名称和列族名称，不指定列的名称和类型</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sz="2400" dirty="0">
                <a:latin typeface="Monaco"/>
              </a:rPr>
              <a:t>create 'student1', 'cf1'</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创建一个名为</a:t>
            </a:r>
            <a:r>
              <a:rPr lang="en-US" altLang="zh-CN" sz="2400" dirty="0">
                <a:latin typeface="Microsoft YaHei" panose="020B0503020204020204" pitchFamily="34" charset="-122"/>
                <a:ea typeface="Microsoft YaHei" panose="020B0503020204020204" pitchFamily="34" charset="-122"/>
              </a:rPr>
              <a:t>student1</a:t>
            </a:r>
            <a:r>
              <a:rPr lang="zh-CN" altLang="en-US" sz="2400" dirty="0">
                <a:latin typeface="Microsoft YaHei" panose="020B0503020204020204" pitchFamily="34" charset="-122"/>
                <a:ea typeface="Microsoft YaHei" panose="020B0503020204020204" pitchFamily="34" charset="-122"/>
              </a:rPr>
              <a:t>，列族名为</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的表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7DB0749E-84F8-4CCB-979A-0189B9498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476" y="4653136"/>
            <a:ext cx="4968552" cy="744235"/>
          </a:xfrm>
          <a:prstGeom prst="rect">
            <a:avLst/>
          </a:prstGeom>
        </p:spPr>
      </p:pic>
    </p:spTree>
    <p:extLst>
      <p:ext uri="{BB962C8B-B14F-4D97-AF65-F5344CB8AC3E}">
        <p14:creationId xmlns:p14="http://schemas.microsoft.com/office/powerpoint/2010/main" val="23337457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07368" y="980728"/>
            <a:ext cx="11873743" cy="5632311"/>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create</a:t>
            </a:r>
            <a:r>
              <a:rPr lang="zh-CN" altLang="en-US" sz="2400" dirty="0">
                <a:latin typeface="Microsoft YaHei" panose="020B0503020204020204" pitchFamily="34" charset="-122"/>
                <a:ea typeface="Microsoft YaHei" panose="020B0503020204020204" pitchFamily="34" charset="-122"/>
              </a:rPr>
              <a:t>创建表</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若创建有多个列族的表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dirty="0"/>
              <a:t>create 'student1', 'cf1', 'cf2'</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创建一个名为</a:t>
            </a:r>
            <a:r>
              <a:rPr lang="en-US" altLang="zh-CN" sz="2400" dirty="0">
                <a:latin typeface="Microsoft YaHei" panose="020B0503020204020204" pitchFamily="34" charset="-122"/>
                <a:ea typeface="Microsoft YaHei" panose="020B0503020204020204" pitchFamily="34" charset="-122"/>
              </a:rPr>
              <a:t>student2, </a:t>
            </a:r>
            <a:r>
              <a:rPr lang="zh-CN" altLang="en-US" sz="2400" dirty="0">
                <a:latin typeface="Microsoft YaHei" panose="020B0503020204020204" pitchFamily="34" charset="-122"/>
                <a:ea typeface="Microsoft YaHei" panose="020B0503020204020204" pitchFamily="34" charset="-122"/>
              </a:rPr>
              <a:t>列族名为</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cf2</a:t>
            </a:r>
            <a:r>
              <a:rPr lang="zh-CN" altLang="en-US" sz="2400" dirty="0">
                <a:latin typeface="Microsoft YaHei" panose="020B0503020204020204" pitchFamily="34" charset="-122"/>
                <a:ea typeface="Microsoft YaHei" panose="020B0503020204020204" pitchFamily="34" charset="-122"/>
              </a:rPr>
              <a:t>的表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a:t>
            </a:r>
            <a:r>
              <a:rPr lang="en-US" altLang="zh-CN" sz="2400" dirty="0">
                <a:latin typeface="Monaco"/>
                <a:ea typeface="Microsoft YaHei" panose="020B0503020204020204" pitchFamily="34" charset="-122"/>
              </a:rPr>
              <a:t>list</a:t>
            </a:r>
            <a:r>
              <a:rPr lang="zh-CN" altLang="en-US" sz="2400" dirty="0">
                <a:latin typeface="Microsoft YaHei" panose="020B0503020204020204" pitchFamily="34" charset="-122"/>
                <a:ea typeface="Microsoft YaHei" panose="020B0503020204020204" pitchFamily="34" charset="-122"/>
              </a:rPr>
              <a:t>命令，查看</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中的表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6" name="图片 5">
            <a:extLst>
              <a:ext uri="{FF2B5EF4-FFF2-40B4-BE49-F238E27FC236}">
                <a16:creationId xmlns:a16="http://schemas.microsoft.com/office/drawing/2014/main" id="{691CD3EA-5BFB-4B5C-8853-1A8E0D3BE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3472" y="3717032"/>
            <a:ext cx="4752528" cy="717774"/>
          </a:xfrm>
          <a:prstGeom prst="rect">
            <a:avLst/>
          </a:prstGeom>
        </p:spPr>
      </p:pic>
      <p:pic>
        <p:nvPicPr>
          <p:cNvPr id="9" name="图片 8">
            <a:extLst>
              <a:ext uri="{FF2B5EF4-FFF2-40B4-BE49-F238E27FC236}">
                <a16:creationId xmlns:a16="http://schemas.microsoft.com/office/drawing/2014/main" id="{D7797C14-93A2-48F0-9531-2FCF4BA04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4413" y="5197892"/>
            <a:ext cx="4464496" cy="1358759"/>
          </a:xfrm>
          <a:prstGeom prst="rect">
            <a:avLst/>
          </a:prstGeom>
        </p:spPr>
      </p:pic>
    </p:spTree>
    <p:extLst>
      <p:ext uri="{BB962C8B-B14F-4D97-AF65-F5344CB8AC3E}">
        <p14:creationId xmlns:p14="http://schemas.microsoft.com/office/powerpoint/2010/main" val="18567384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07368" y="980728"/>
            <a:ext cx="11873743" cy="11541621"/>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desc</a:t>
            </a:r>
            <a:r>
              <a:rPr lang="zh-CN" altLang="en-US" sz="2400" dirty="0">
                <a:latin typeface="Microsoft YaHei" panose="020B0503020204020204" pitchFamily="34" charset="-122"/>
                <a:ea typeface="Microsoft YaHei" panose="020B0503020204020204" pitchFamily="34" charset="-122"/>
              </a:rPr>
              <a:t>查看表信息</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使用命令：</a:t>
            </a:r>
            <a:r>
              <a:rPr lang="en-US" altLang="zh-CN" sz="2400" dirty="0">
                <a:latin typeface="Microsoft YaHei" panose="020B0503020204020204" pitchFamily="34" charset="-122"/>
                <a:ea typeface="Microsoft YaHei" panose="020B0503020204020204" pitchFamily="34" charset="-122"/>
              </a:rPr>
              <a:t>desc </a:t>
            </a:r>
            <a:r>
              <a:rPr lang="zh-CN" altLang="en-US" sz="2400" dirty="0">
                <a:latin typeface="Microsoft YaHei" panose="020B0503020204020204" pitchFamily="34" charset="-122"/>
                <a:ea typeface="Microsoft YaHei" panose="020B0503020204020204" pitchFamily="34" charset="-122"/>
              </a:rPr>
              <a:t>‘表名’ 查看</a:t>
            </a:r>
            <a:r>
              <a:rPr lang="en-US" altLang="zh-CN" sz="2400" dirty="0">
                <a:latin typeface="Microsoft YaHei" panose="020B0503020204020204" pitchFamily="34" charset="-122"/>
                <a:ea typeface="Microsoft YaHei" panose="020B0503020204020204" pitchFamily="34" charset="-122"/>
              </a:rPr>
              <a:t>student1</a:t>
            </a:r>
            <a:r>
              <a:rPr lang="zh-CN" altLang="en-US" sz="2400" dirty="0">
                <a:latin typeface="Microsoft YaHei" panose="020B0503020204020204" pitchFamily="34" charset="-122"/>
                <a:ea typeface="Microsoft YaHei" panose="020B0503020204020204" pitchFamily="34" charset="-122"/>
              </a:rPr>
              <a:t>表的详细信息</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中的内容是列族的信息，</a:t>
            </a:r>
            <a:r>
              <a:rPr lang="en-US" altLang="zh-CN" sz="2400" dirty="0">
                <a:latin typeface="Microsoft YaHei" panose="020B0503020204020204" pitchFamily="34" charset="-122"/>
                <a:ea typeface="Microsoft YaHei" panose="020B0503020204020204" pitchFamily="34" charset="-122"/>
              </a:rPr>
              <a:t>NAME</a:t>
            </a:r>
            <a:r>
              <a:rPr lang="zh-CN" altLang="en-US" sz="2400" dirty="0">
                <a:latin typeface="Microsoft YaHei" panose="020B0503020204020204" pitchFamily="34" charset="-122"/>
                <a:ea typeface="Microsoft YaHei" panose="020B0503020204020204" pitchFamily="34" charset="-122"/>
              </a:rPr>
              <a:t>是名称、</a:t>
            </a:r>
            <a:r>
              <a:rPr lang="en-US" altLang="zh-CN" sz="2400" dirty="0">
                <a:latin typeface="Microsoft YaHei" panose="020B0503020204020204" pitchFamily="34" charset="-122"/>
                <a:ea typeface="Microsoft YaHei" panose="020B0503020204020204" pitchFamily="34" charset="-122"/>
              </a:rPr>
              <a:t>VERSION</a:t>
            </a:r>
            <a:r>
              <a:rPr lang="zh-CN" altLang="en-US" sz="2400" dirty="0">
                <a:latin typeface="Microsoft YaHei" panose="020B0503020204020204" pitchFamily="34" charset="-122"/>
                <a:ea typeface="Microsoft YaHei" panose="020B0503020204020204" pitchFamily="34" charset="-122"/>
              </a:rPr>
              <a:t>是版本号、</a:t>
            </a:r>
            <a:r>
              <a:rPr lang="en-US" altLang="zh-CN" sz="2400" dirty="0">
                <a:latin typeface="Microsoft YaHei" panose="020B0503020204020204" pitchFamily="34" charset="-122"/>
                <a:ea typeface="Microsoft YaHei" panose="020B0503020204020204" pitchFamily="34" charset="-122"/>
              </a:rPr>
              <a:t>IN_MEMORY</a:t>
            </a:r>
            <a:r>
              <a:rPr lang="zh-CN" altLang="en-US" sz="2400" dirty="0">
                <a:latin typeface="Microsoft YaHei" panose="020B0503020204020204" pitchFamily="34" charset="-122"/>
                <a:ea typeface="Microsoft YaHei" panose="020B0503020204020204" pitchFamily="34" charset="-122"/>
              </a:rPr>
              <a:t>表示</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是否将数据在内存中存储、</a:t>
            </a:r>
            <a:r>
              <a:rPr lang="en-US" altLang="zh-CN" sz="2400" dirty="0">
                <a:latin typeface="Microsoft YaHei" panose="020B0503020204020204" pitchFamily="34" charset="-122"/>
                <a:ea typeface="Microsoft YaHei" panose="020B0503020204020204" pitchFamily="34" charset="-122"/>
              </a:rPr>
              <a:t>TTL</a:t>
            </a:r>
            <a:r>
              <a:rPr lang="zh-CN" altLang="en-US" sz="2400" dirty="0">
                <a:latin typeface="Microsoft YaHei" panose="020B0503020204020204" pitchFamily="34" charset="-122"/>
                <a:ea typeface="Microsoft YaHei" panose="020B0503020204020204" pitchFamily="34" charset="-122"/>
              </a:rPr>
              <a:t>是创建时间、</a:t>
            </a:r>
            <a:r>
              <a:rPr lang="en-US" altLang="zh-CN" sz="2400" dirty="0">
                <a:latin typeface="Microsoft YaHei" panose="020B0503020204020204" pitchFamily="34" charset="-122"/>
                <a:ea typeface="Microsoft YaHei" panose="020B0503020204020204" pitchFamily="34" charset="-122"/>
              </a:rPr>
              <a:t>BLOCKSIZE</a:t>
            </a:r>
            <a:r>
              <a:rPr lang="zh-CN" altLang="en-US" sz="2400" dirty="0">
                <a:latin typeface="Microsoft YaHei" panose="020B0503020204020204" pitchFamily="34" charset="-122"/>
                <a:ea typeface="Microsoft YaHei" panose="020B0503020204020204" pitchFamily="34" charset="-122"/>
              </a:rPr>
              <a:t>是列族的大小</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查看</a:t>
            </a:r>
            <a:r>
              <a:rPr lang="en-US" altLang="zh-CN" sz="2400" dirty="0">
                <a:latin typeface="Microsoft YaHei" panose="020B0503020204020204" pitchFamily="34" charset="-122"/>
                <a:ea typeface="Microsoft YaHei" panose="020B0503020204020204" pitchFamily="34" charset="-122"/>
              </a:rPr>
              <a:t>student2</a:t>
            </a:r>
            <a:r>
              <a:rPr lang="zh-CN" altLang="en-US" sz="2400" dirty="0">
                <a:latin typeface="Microsoft YaHei" panose="020B0503020204020204" pitchFamily="34" charset="-122"/>
                <a:ea typeface="Microsoft YaHei" panose="020B0503020204020204" pitchFamily="34" charset="-122"/>
              </a:rPr>
              <a:t>表的信息，</a:t>
            </a:r>
            <a:r>
              <a:rPr lang="en-US" altLang="zh-CN" sz="2400" dirty="0">
                <a:latin typeface="Microsoft YaHei" panose="020B0503020204020204" pitchFamily="34" charset="-122"/>
                <a:ea typeface="Microsoft YaHei" panose="020B0503020204020204" pitchFamily="34" charset="-122"/>
              </a:rPr>
              <a:t>student2</a:t>
            </a:r>
            <a:r>
              <a:rPr lang="zh-CN" altLang="en-US" sz="2400" dirty="0">
                <a:latin typeface="Microsoft YaHei" panose="020B0503020204020204" pitchFamily="34" charset="-122"/>
                <a:ea typeface="Microsoft YaHei" panose="020B0503020204020204" pitchFamily="34" charset="-122"/>
              </a:rPr>
              <a:t>表有两个列族，故有两个</a:t>
            </a:r>
            <a:r>
              <a:rPr lang="en-US" altLang="zh-CN" sz="2400" dirty="0">
                <a:latin typeface="Microsoft YaHei" panose="020B0503020204020204" pitchFamily="34" charset="-122"/>
                <a:ea typeface="Microsoft YaHei" panose="020B0503020204020204" pitchFamily="34" charset="-122"/>
              </a:rPr>
              <a:t>{}</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F4A0FFF5-26DF-40E2-A750-36C0374A77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9416" y="2276872"/>
            <a:ext cx="10692709" cy="953590"/>
          </a:xfrm>
          <a:prstGeom prst="rect">
            <a:avLst/>
          </a:prstGeom>
        </p:spPr>
      </p:pic>
      <p:grpSp>
        <p:nvGrpSpPr>
          <p:cNvPr id="8" name="组合 7">
            <a:extLst>
              <a:ext uri="{FF2B5EF4-FFF2-40B4-BE49-F238E27FC236}">
                <a16:creationId xmlns:a16="http://schemas.microsoft.com/office/drawing/2014/main" id="{BEFA1739-07FC-4D2A-BAD9-BDD39BA54228}"/>
              </a:ext>
            </a:extLst>
          </p:cNvPr>
          <p:cNvGrpSpPr/>
          <p:nvPr/>
        </p:nvGrpSpPr>
        <p:grpSpPr>
          <a:xfrm>
            <a:off x="839416" y="5297122"/>
            <a:ext cx="9361040" cy="940190"/>
            <a:chOff x="839416" y="5276541"/>
            <a:chExt cx="9361040" cy="940190"/>
          </a:xfrm>
        </p:grpSpPr>
        <p:pic>
          <p:nvPicPr>
            <p:cNvPr id="6" name="图片 5">
              <a:extLst>
                <a:ext uri="{FF2B5EF4-FFF2-40B4-BE49-F238E27FC236}">
                  <a16:creationId xmlns:a16="http://schemas.microsoft.com/office/drawing/2014/main" id="{7650E76D-D8DF-412D-AABB-039397661BB8}"/>
                </a:ext>
              </a:extLst>
            </p:cNvPr>
            <p:cNvPicPr>
              <a:picLocks noChangeAspect="1"/>
            </p:cNvPicPr>
            <p:nvPr/>
          </p:nvPicPr>
          <p:blipFill rotWithShape="1">
            <a:blip r:embed="rId4">
              <a:extLst>
                <a:ext uri="{28A0092B-C50C-407E-A947-70E740481C1C}">
                  <a14:useLocalDpi xmlns:a14="http://schemas.microsoft.com/office/drawing/2010/main" val="0"/>
                </a:ext>
              </a:extLst>
            </a:blip>
            <a:srcRect r="315"/>
            <a:stretch/>
          </p:blipFill>
          <p:spPr>
            <a:xfrm>
              <a:off x="839416" y="5276541"/>
              <a:ext cx="9001000" cy="940190"/>
            </a:xfrm>
            <a:prstGeom prst="rect">
              <a:avLst/>
            </a:prstGeom>
          </p:spPr>
        </p:pic>
        <p:sp>
          <p:nvSpPr>
            <p:cNvPr id="14" name="矩形 13">
              <a:extLst>
                <a:ext uri="{FF2B5EF4-FFF2-40B4-BE49-F238E27FC236}">
                  <a16:creationId xmlns:a16="http://schemas.microsoft.com/office/drawing/2014/main" id="{C2375E7A-CE1E-4F7B-BB89-14CC436E6106}"/>
                </a:ext>
              </a:extLst>
            </p:cNvPr>
            <p:cNvSpPr/>
            <p:nvPr/>
          </p:nvSpPr>
          <p:spPr>
            <a:xfrm>
              <a:off x="839416" y="5638624"/>
              <a:ext cx="9361040" cy="2135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3FFE8485-064F-4DB1-AB8B-F5193E0999E0}"/>
                </a:ext>
              </a:extLst>
            </p:cNvPr>
            <p:cNvSpPr/>
            <p:nvPr/>
          </p:nvSpPr>
          <p:spPr>
            <a:xfrm>
              <a:off x="839416" y="5869974"/>
              <a:ext cx="9361040" cy="21353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16874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513303" y="1124744"/>
            <a:ext cx="11873743" cy="16712267"/>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put</a:t>
            </a:r>
            <a:r>
              <a:rPr lang="zh-CN" altLang="en-US" sz="2400" dirty="0">
                <a:latin typeface="Microsoft YaHei" panose="020B0503020204020204" pitchFamily="34" charset="-122"/>
                <a:ea typeface="Microsoft YaHei" panose="020B0503020204020204" pitchFamily="34" charset="-122"/>
              </a:rPr>
              <a:t>插入数据</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sz="2400" dirty="0">
                <a:latin typeface="Monaco"/>
              </a:rPr>
              <a:t>help 'put'</a:t>
            </a:r>
            <a:r>
              <a:rPr lang="zh-CN" altLang="en-US" sz="2400" dirty="0">
                <a:latin typeface="Microsoft YaHei" panose="020B0503020204020204" pitchFamily="34" charset="-122"/>
                <a:ea typeface="Microsoft YaHei" panose="020B0503020204020204" pitchFamily="34" charset="-122"/>
              </a:rPr>
              <a:t>，查看</a:t>
            </a:r>
            <a:r>
              <a:rPr lang="en-US" altLang="zh-CN" sz="2400" dirty="0">
                <a:latin typeface="Microsoft YaHei" panose="020B0503020204020204" pitchFamily="34" charset="-122"/>
                <a:ea typeface="Microsoft YaHei" panose="020B0503020204020204" pitchFamily="34" charset="-122"/>
              </a:rPr>
              <a:t>put</a:t>
            </a:r>
            <a:r>
              <a:rPr lang="zh-CN" altLang="en-US" sz="2400" dirty="0">
                <a:latin typeface="Microsoft YaHei" panose="020B0503020204020204" pitchFamily="34" charset="-122"/>
                <a:ea typeface="Microsoft YaHei" panose="020B0503020204020204" pitchFamily="34" charset="-122"/>
              </a:rPr>
              <a:t>命令的用法</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put</a:t>
            </a:r>
            <a:r>
              <a:rPr lang="zh-CN" altLang="en-US" sz="2400" dirty="0">
                <a:latin typeface="Microsoft YaHei" panose="020B0503020204020204" pitchFamily="34" charset="-122"/>
                <a:ea typeface="Microsoft YaHei" panose="020B0503020204020204" pitchFamily="34" charset="-122"/>
              </a:rPr>
              <a:t>命令：</a:t>
            </a:r>
            <a:r>
              <a:rPr lang="en-US" altLang="zh-CN" sz="2400" dirty="0">
                <a:latin typeface="Microsoft YaHei" panose="020B0503020204020204" pitchFamily="34" charset="-122"/>
                <a:ea typeface="Microsoft YaHei" panose="020B0503020204020204" pitchFamily="34" charset="-122"/>
              </a:rPr>
              <a:t>put ‘</a:t>
            </a:r>
            <a:r>
              <a:rPr lang="zh-CN" altLang="en-US" sz="2400" dirty="0">
                <a:latin typeface="Microsoft YaHei" panose="020B0503020204020204" pitchFamily="34" charset="-122"/>
                <a:ea typeface="Microsoft YaHei" panose="020B0503020204020204" pitchFamily="34" charset="-122"/>
              </a:rPr>
              <a:t>表名’</a:t>
            </a:r>
            <a:r>
              <a:rPr lang="en-US" altLang="zh-CN" sz="2400" dirty="0">
                <a:latin typeface="Microsoft YaHei" panose="020B0503020204020204" pitchFamily="34" charset="-122"/>
                <a:ea typeface="Microsoft YaHei" panose="020B0503020204020204" pitchFamily="34" charset="-122"/>
              </a:rPr>
              <a:t> , ‘</a:t>
            </a:r>
            <a:r>
              <a:rPr lang="zh-CN" altLang="en-US" sz="2400" dirty="0">
                <a:latin typeface="Microsoft YaHei" panose="020B0503020204020204" pitchFamily="34" charset="-122"/>
                <a:ea typeface="Microsoft YaHei" panose="020B0503020204020204" pitchFamily="34" charset="-122"/>
              </a:rPr>
              <a:t>行键</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列族</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列名</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数据内容</a:t>
            </a:r>
            <a:r>
              <a:rPr lang="en-US" altLang="zh-CN" sz="2400" dirty="0">
                <a:latin typeface="Microsoft YaHei" panose="020B0503020204020204" pitchFamily="34" charset="-122"/>
                <a:ea typeface="Microsoft YaHei" panose="020B0503020204020204" pitchFamily="34" charset="-122"/>
              </a:rPr>
              <a:t>’</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1EFF77A1-D5DA-4275-830B-B9BE6777D0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409" y="2492896"/>
            <a:ext cx="5469639" cy="2198580"/>
          </a:xfrm>
          <a:prstGeom prst="rect">
            <a:avLst/>
          </a:prstGeom>
        </p:spPr>
      </p:pic>
    </p:spTree>
    <p:extLst>
      <p:ext uri="{BB962C8B-B14F-4D97-AF65-F5344CB8AC3E}">
        <p14:creationId xmlns:p14="http://schemas.microsoft.com/office/powerpoint/2010/main" val="2109187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是什么</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356284" y="1196752"/>
            <a:ext cx="12601400" cy="4524315"/>
          </a:xfrm>
          <a:prstGeom prst="rect">
            <a:avLst/>
          </a:prstGeom>
          <a:noFill/>
        </p:spPr>
        <p:txBody>
          <a:bodyPr wrap="square" rtlCol="0">
            <a:spAutoFit/>
          </a:bodyPr>
          <a:lstStyle/>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en-US" altLang="zh-CN" sz="2400" dirty="0" err="1">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是</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建立在</a:t>
            </a:r>
            <a:r>
              <a:rPr lang="en-US" altLang="zh-CN" sz="2000" dirty="0">
                <a:latin typeface="Microsoft YaHei" panose="020B0503020204020204" pitchFamily="34" charset="-122"/>
                <a:ea typeface="Microsoft YaHei" panose="020B0503020204020204" pitchFamily="34" charset="-122"/>
              </a:rPr>
              <a:t>Hadoop</a:t>
            </a:r>
            <a:r>
              <a:rPr lang="zh-CN" altLang="en-US" sz="2000" dirty="0">
                <a:latin typeface="Microsoft YaHei" panose="020B0503020204020204" pitchFamily="34" charset="-122"/>
                <a:ea typeface="Microsoft YaHei" panose="020B0503020204020204" pitchFamily="34" charset="-122"/>
              </a:rPr>
              <a:t>文件系统之上的分布式面向列的数据库</a:t>
            </a:r>
            <a:endParaRPr lang="en-US" altLang="zh-CN" sz="20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谷歌</a:t>
            </a:r>
            <a:r>
              <a:rPr lang="en-US" altLang="zh-CN" sz="2000" dirty="0">
                <a:latin typeface="Microsoft YaHei" panose="020B0503020204020204" pitchFamily="34" charset="-122"/>
                <a:ea typeface="Microsoft YaHei" panose="020B0503020204020204" pitchFamily="34" charset="-122"/>
              </a:rPr>
              <a:t>BIGTABLE</a:t>
            </a:r>
            <a:r>
              <a:rPr lang="zh-CN" altLang="en-US" sz="2000" dirty="0">
                <a:latin typeface="Microsoft YaHei" panose="020B0503020204020204" pitchFamily="34" charset="-122"/>
                <a:ea typeface="Microsoft YaHei" panose="020B0503020204020204" pitchFamily="34" charset="-122"/>
              </a:rPr>
              <a:t>的开源实现，可提供快速随机访问海量的结构化数据</a:t>
            </a:r>
            <a:endParaRPr lang="en-US" altLang="zh-CN" sz="2000" dirty="0">
              <a:latin typeface="Microsoft YaHei" panose="020B0503020204020204" pitchFamily="34" charset="-122"/>
              <a:ea typeface="Microsoft YaHei" panose="020B0503020204020204" pitchFamily="34" charset="-122"/>
            </a:endParaRPr>
          </a:p>
          <a:p>
            <a:pPr lvl="1">
              <a:buClr>
                <a:srgbClr val="0070C0"/>
              </a:buClr>
            </a:pPr>
            <a:endParaRPr lang="en-US" altLang="zh-CN" sz="20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Hadoop</a:t>
            </a:r>
            <a:r>
              <a:rPr lang="zh-CN" altLang="en-US" sz="2000" dirty="0">
                <a:latin typeface="Microsoft YaHei" panose="020B0503020204020204" pitchFamily="34" charset="-122"/>
                <a:ea typeface="Microsoft YaHei" panose="020B0503020204020204" pitchFamily="34" charset="-122"/>
              </a:rPr>
              <a:t>文件系统的一部分，拥有分布式文件系统</a:t>
            </a:r>
            <a:r>
              <a:rPr lang="en-US" altLang="zh-CN" sz="2000" dirty="0">
                <a:latin typeface="Microsoft YaHei" panose="020B0503020204020204" pitchFamily="34" charset="-122"/>
                <a:ea typeface="Microsoft YaHei" panose="020B0503020204020204" pitchFamily="34" charset="-122"/>
              </a:rPr>
              <a:t>(HDFS)</a:t>
            </a:r>
            <a:r>
              <a:rPr lang="zh-CN" altLang="en-US" sz="2000" dirty="0">
                <a:latin typeface="Microsoft YaHei" panose="020B0503020204020204" pitchFamily="34" charset="-122"/>
                <a:ea typeface="Microsoft YaHei" panose="020B0503020204020204" pitchFamily="34" charset="-122"/>
              </a:rPr>
              <a:t>的容错能力</a:t>
            </a:r>
            <a:endParaRPr lang="en-US" altLang="zh-CN" sz="2000" dirty="0">
              <a:latin typeface="Microsoft YaHei" panose="020B0503020204020204" pitchFamily="34" charset="-122"/>
              <a:ea typeface="Microsoft YaHei" panose="020B0503020204020204" pitchFamily="34" charset="-122"/>
            </a:endParaRPr>
          </a:p>
          <a:p>
            <a:pPr lvl="1">
              <a:buClr>
                <a:srgbClr val="0070C0"/>
              </a:buClr>
            </a:pPr>
            <a:r>
              <a:rPr lang="zh-CN" altLang="en-US" sz="2000" dirty="0">
                <a:latin typeface="Microsoft YaHei" panose="020B0503020204020204" pitchFamily="34" charset="-122"/>
                <a:ea typeface="Microsoft YaHei" panose="020B0503020204020204" pitchFamily="34" charset="-122"/>
              </a:rPr>
              <a:t>     对数据进行随机实时读</a:t>
            </a:r>
            <a:r>
              <a:rPr lang="en-US" altLang="zh-CN" sz="2000" dirty="0">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写操作</a:t>
            </a:r>
            <a:endParaRPr lang="en-US" altLang="zh-CN" sz="20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客户端可通过</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存储数据，并使用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中读写数据</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0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513303" y="1124744"/>
            <a:ext cx="11873743" cy="16712267"/>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put</a:t>
            </a:r>
            <a:r>
              <a:rPr lang="zh-CN" altLang="en-US" sz="2400" dirty="0">
                <a:latin typeface="Microsoft YaHei" panose="020B0503020204020204" pitchFamily="34" charset="-122"/>
                <a:ea typeface="Microsoft YaHei" panose="020B0503020204020204" pitchFamily="34" charset="-122"/>
              </a:rPr>
              <a:t>插入数据</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将下列学生信息插入到表</a:t>
            </a:r>
            <a:r>
              <a:rPr lang="en-US" altLang="zh-CN" sz="2400" dirty="0">
                <a:latin typeface="Microsoft YaHei" panose="020B0503020204020204" pitchFamily="34" charset="-122"/>
                <a:ea typeface="Microsoft YaHei" panose="020B0503020204020204" pitchFamily="34" charset="-122"/>
              </a:rPr>
              <a:t>student1</a:t>
            </a:r>
            <a:r>
              <a:rPr lang="zh-CN" altLang="en-US" sz="2400" dirty="0">
                <a:latin typeface="Microsoft YaHei" panose="020B0503020204020204" pitchFamily="34" charset="-122"/>
                <a:ea typeface="Microsoft YaHei" panose="020B0503020204020204" pitchFamily="34" charset="-122"/>
              </a:rPr>
              <a:t>中</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中插入数据，只能按列逐条插入，增加了</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数据存储的灵活性</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4079044E-4732-4881-87F9-1BAC9E32ACC3}"/>
              </a:ext>
            </a:extLst>
          </p:cNvPr>
          <p:cNvPicPr>
            <a:picLocks noChangeAspect="1"/>
          </p:cNvPicPr>
          <p:nvPr/>
        </p:nvPicPr>
        <p:blipFill rotWithShape="1">
          <a:blip r:embed="rId3">
            <a:extLst>
              <a:ext uri="{28A0092B-C50C-407E-A947-70E740481C1C}">
                <a14:useLocalDpi xmlns:a14="http://schemas.microsoft.com/office/drawing/2010/main" val="0"/>
              </a:ext>
            </a:extLst>
          </a:blip>
          <a:srcRect l="4762"/>
          <a:stretch/>
        </p:blipFill>
        <p:spPr>
          <a:xfrm>
            <a:off x="6708531" y="3395940"/>
            <a:ext cx="2880320" cy="2852384"/>
          </a:xfrm>
          <a:prstGeom prst="rect">
            <a:avLst/>
          </a:prstGeom>
        </p:spPr>
      </p:pic>
      <p:grpSp>
        <p:nvGrpSpPr>
          <p:cNvPr id="9" name="组合 8">
            <a:extLst>
              <a:ext uri="{FF2B5EF4-FFF2-40B4-BE49-F238E27FC236}">
                <a16:creationId xmlns:a16="http://schemas.microsoft.com/office/drawing/2014/main" id="{AA3A2CD0-9C1D-467F-B74F-A96AFD21E81C}"/>
              </a:ext>
            </a:extLst>
          </p:cNvPr>
          <p:cNvGrpSpPr/>
          <p:nvPr/>
        </p:nvGrpSpPr>
        <p:grpSpPr>
          <a:xfrm>
            <a:off x="1703512" y="3195459"/>
            <a:ext cx="8088560" cy="3662541"/>
            <a:chOff x="1055440" y="3127777"/>
            <a:chExt cx="8088560" cy="3662541"/>
          </a:xfrm>
        </p:grpSpPr>
        <p:sp>
          <p:nvSpPr>
            <p:cNvPr id="6" name="矩形 5">
              <a:extLst>
                <a:ext uri="{FF2B5EF4-FFF2-40B4-BE49-F238E27FC236}">
                  <a16:creationId xmlns:a16="http://schemas.microsoft.com/office/drawing/2014/main" id="{EB43D78E-2F51-4251-AE3D-2E6D8F0BD4E4}"/>
                </a:ext>
              </a:extLst>
            </p:cNvPr>
            <p:cNvSpPr/>
            <p:nvPr/>
          </p:nvSpPr>
          <p:spPr>
            <a:xfrm>
              <a:off x="1055440" y="3127777"/>
              <a:ext cx="6096000" cy="3662541"/>
            </a:xfrm>
            <a:prstGeom prst="rect">
              <a:avLst/>
            </a:prstGeom>
          </p:spPr>
          <p:txBody>
            <a:bodyPr>
              <a:spAutoFit/>
            </a:bodyPr>
            <a:lstStyle/>
            <a:p>
              <a:r>
                <a:rPr lang="en-US" sz="800" dirty="0">
                  <a:latin typeface="Monaco"/>
                </a:rPr>
                <a:t>put 'student1', '001', 'cf1:name','Tom'</a:t>
              </a:r>
            </a:p>
            <a:p>
              <a:r>
                <a:rPr lang="en-US" sz="800" dirty="0">
                  <a:latin typeface="Monaco"/>
                </a:rPr>
                <a:t>put 'student1', '001', 'cf1:age','18'</a:t>
              </a:r>
            </a:p>
            <a:p>
              <a:r>
                <a:rPr lang="en-US" sz="800" dirty="0">
                  <a:latin typeface="Monaco"/>
                </a:rPr>
                <a:t>put 'student1', '001', 'cf1:grade','98'</a:t>
              </a:r>
            </a:p>
            <a:p>
              <a:r>
                <a:rPr lang="en-US" sz="800" dirty="0">
                  <a:latin typeface="Monaco"/>
                </a:rPr>
                <a:t>put 'student1', '001', 'cf1:sex','M'</a:t>
              </a:r>
            </a:p>
            <a:p>
              <a:r>
                <a:rPr lang="en-US" sz="800" dirty="0">
                  <a:latin typeface="Monaco"/>
                </a:rPr>
                <a:t>put 'student1', '002', 'cf1:name','Lucy'</a:t>
              </a:r>
            </a:p>
            <a:p>
              <a:r>
                <a:rPr lang="en-US" sz="800" dirty="0">
                  <a:latin typeface="Monaco"/>
                </a:rPr>
                <a:t>put 'student1', '002', 'cf1:age','20'</a:t>
              </a:r>
            </a:p>
            <a:p>
              <a:r>
                <a:rPr lang="en-US" sz="800" dirty="0">
                  <a:latin typeface="Monaco"/>
                </a:rPr>
                <a:t>put 'student1', '002', 'cf1:grade','96'</a:t>
              </a:r>
            </a:p>
            <a:p>
              <a:r>
                <a:rPr lang="en-US" sz="800" dirty="0">
                  <a:latin typeface="Monaco"/>
                </a:rPr>
                <a:t>put 'student1', '002', 'cf1:sex','F'</a:t>
              </a:r>
            </a:p>
            <a:p>
              <a:r>
                <a:rPr lang="en-US" sz="800" dirty="0">
                  <a:latin typeface="Monaco"/>
                </a:rPr>
                <a:t>put 'student1', '003', 'cf1:name','Lili'</a:t>
              </a:r>
            </a:p>
            <a:p>
              <a:r>
                <a:rPr lang="en-US" sz="800" dirty="0">
                  <a:latin typeface="Monaco"/>
                </a:rPr>
                <a:t>put 'student1', '003', 'cf1:age','19'</a:t>
              </a:r>
            </a:p>
            <a:p>
              <a:r>
                <a:rPr lang="en-US" sz="800" dirty="0">
                  <a:latin typeface="Monaco"/>
                </a:rPr>
                <a:t>put 'student1', '003', 'cf1:grade','98'</a:t>
              </a:r>
            </a:p>
            <a:p>
              <a:r>
                <a:rPr lang="en-US" sz="800" dirty="0">
                  <a:latin typeface="Monaco"/>
                </a:rPr>
                <a:t>put 'student1', '003', 'cf1:sex','F'</a:t>
              </a:r>
            </a:p>
            <a:p>
              <a:r>
                <a:rPr lang="en-US" sz="800" dirty="0">
                  <a:latin typeface="Monaco"/>
                </a:rPr>
                <a:t>put 'student1', '004', 'cf1:name','Jack'</a:t>
              </a:r>
            </a:p>
            <a:p>
              <a:r>
                <a:rPr lang="en-US" sz="800" dirty="0">
                  <a:latin typeface="Monaco"/>
                </a:rPr>
                <a:t>put 'student1', '004', 'cf1:age','18'</a:t>
              </a:r>
            </a:p>
            <a:p>
              <a:r>
                <a:rPr lang="en-US" sz="800" dirty="0">
                  <a:latin typeface="Monaco"/>
                </a:rPr>
                <a:t>put 'student1', '004', 'cf1:grade','97'</a:t>
              </a:r>
            </a:p>
            <a:p>
              <a:r>
                <a:rPr lang="en-US" sz="800" dirty="0">
                  <a:latin typeface="Monaco"/>
                </a:rPr>
                <a:t>put 'student1', '004', 'cf1:sex','F'</a:t>
              </a:r>
            </a:p>
            <a:p>
              <a:r>
                <a:rPr lang="en-US" sz="800" dirty="0">
                  <a:latin typeface="Monaco"/>
                </a:rPr>
                <a:t>put 'student1', '005', 'cf1:name','Ben'</a:t>
              </a:r>
            </a:p>
            <a:p>
              <a:r>
                <a:rPr lang="en-US" sz="800" dirty="0">
                  <a:latin typeface="Monaco"/>
                </a:rPr>
                <a:t>put 'student1', '005', 'cf1:age','21'</a:t>
              </a:r>
            </a:p>
            <a:p>
              <a:r>
                <a:rPr lang="en-US" sz="800" dirty="0">
                  <a:latin typeface="Monaco"/>
                </a:rPr>
                <a:t>put 'student1', '005', 'cf1:grade','95'</a:t>
              </a:r>
            </a:p>
            <a:p>
              <a:r>
                <a:rPr lang="en-US" sz="800" dirty="0">
                  <a:latin typeface="Monaco"/>
                </a:rPr>
                <a:t>put 'student1', '005', 'cf1:sex','M'</a:t>
              </a:r>
            </a:p>
            <a:p>
              <a:r>
                <a:rPr lang="en-US" sz="800" dirty="0">
                  <a:latin typeface="Monaco"/>
                </a:rPr>
                <a:t>put 'student1', '006', 'cf1:name','Jhon'</a:t>
              </a:r>
            </a:p>
            <a:p>
              <a:r>
                <a:rPr lang="en-US" sz="800" dirty="0">
                  <a:latin typeface="Monaco"/>
                </a:rPr>
                <a:t>put 'student1', '006', 'cf1:age','23'</a:t>
              </a:r>
            </a:p>
            <a:p>
              <a:r>
                <a:rPr lang="en-US" sz="800" dirty="0">
                  <a:latin typeface="Monaco"/>
                </a:rPr>
                <a:t>put 'student1', '006', 'cf1:grade','66'</a:t>
              </a:r>
            </a:p>
            <a:p>
              <a:r>
                <a:rPr lang="en-US" sz="800" dirty="0">
                  <a:latin typeface="Monaco"/>
                </a:rPr>
                <a:t>put 'student1', '006', 'cf1:sex','M'</a:t>
              </a:r>
            </a:p>
            <a:p>
              <a:r>
                <a:rPr lang="en-US" sz="800" dirty="0">
                  <a:latin typeface="Monaco"/>
                </a:rPr>
                <a:t>put 'student1', '007', 'cf1:name','Bertha'</a:t>
              </a:r>
            </a:p>
            <a:p>
              <a:r>
                <a:rPr lang="en-US" sz="800" dirty="0">
                  <a:latin typeface="Monaco"/>
                </a:rPr>
                <a:t>put 'student1', '007', 'cf1:age','23'</a:t>
              </a:r>
            </a:p>
            <a:p>
              <a:r>
                <a:rPr lang="en-US" sz="800" dirty="0">
                  <a:latin typeface="Monaco"/>
                </a:rPr>
                <a:t>put 'student1', '007', 'cf1:grade','100'</a:t>
              </a:r>
            </a:p>
            <a:p>
              <a:r>
                <a:rPr lang="en-US" sz="800" dirty="0">
                  <a:latin typeface="Monaco"/>
                </a:rPr>
                <a:t>put 'student1', '007', 'cf1:sex','F'</a:t>
              </a:r>
            </a:p>
            <a:p>
              <a:endParaRPr lang="en-US" sz="800" dirty="0">
                <a:latin typeface="Monaco"/>
              </a:endParaRPr>
            </a:p>
          </p:txBody>
        </p:sp>
        <p:sp>
          <p:nvSpPr>
            <p:cNvPr id="8" name="矩形 7">
              <a:extLst>
                <a:ext uri="{FF2B5EF4-FFF2-40B4-BE49-F238E27FC236}">
                  <a16:creationId xmlns:a16="http://schemas.microsoft.com/office/drawing/2014/main" id="{5D9C1562-8F7E-4C53-8E7A-B942DD6C152E}"/>
                </a:ext>
              </a:extLst>
            </p:cNvPr>
            <p:cNvSpPr/>
            <p:nvPr/>
          </p:nvSpPr>
          <p:spPr>
            <a:xfrm>
              <a:off x="3048000" y="3129930"/>
              <a:ext cx="6096000" cy="3539430"/>
            </a:xfrm>
            <a:prstGeom prst="rect">
              <a:avLst/>
            </a:prstGeom>
          </p:spPr>
          <p:txBody>
            <a:bodyPr>
              <a:spAutoFit/>
            </a:bodyPr>
            <a:lstStyle/>
            <a:p>
              <a:r>
                <a:rPr lang="en-US" sz="800" dirty="0">
                  <a:latin typeface="Monaco"/>
                </a:rPr>
                <a:t>put 'student1', '008', 'cf1:name','Rudy'</a:t>
              </a:r>
            </a:p>
            <a:p>
              <a:r>
                <a:rPr lang="en-US" sz="800" dirty="0">
                  <a:latin typeface="Monaco"/>
                </a:rPr>
                <a:t>put 'student1', '008', 'cf1:age','22'</a:t>
              </a:r>
            </a:p>
            <a:p>
              <a:r>
                <a:rPr lang="en-US" sz="800" dirty="0">
                  <a:latin typeface="Monaco"/>
                </a:rPr>
                <a:t>put 'student1', '008', 'cf1:grade','59'</a:t>
              </a:r>
            </a:p>
            <a:p>
              <a:r>
                <a:rPr lang="en-US" sz="800" dirty="0">
                  <a:latin typeface="Monaco"/>
                </a:rPr>
                <a:t>put 'student1', '008', 'cf1:sex','M'</a:t>
              </a:r>
            </a:p>
            <a:p>
              <a:r>
                <a:rPr lang="en-US" sz="800" dirty="0">
                  <a:latin typeface="Monaco"/>
                </a:rPr>
                <a:t>put 'student1', '009', 'cf1:name','Lin'</a:t>
              </a:r>
            </a:p>
            <a:p>
              <a:r>
                <a:rPr lang="en-US" sz="800" dirty="0">
                  <a:latin typeface="Monaco"/>
                </a:rPr>
                <a:t>put 'student1', '009', 'cf1:age','18'</a:t>
              </a:r>
            </a:p>
            <a:p>
              <a:r>
                <a:rPr lang="en-US" sz="800" dirty="0">
                  <a:latin typeface="Monaco"/>
                </a:rPr>
                <a:t>put 'student1', '009', 'cf1:grade','80'</a:t>
              </a:r>
            </a:p>
            <a:p>
              <a:r>
                <a:rPr lang="en-US" sz="800" dirty="0">
                  <a:latin typeface="Monaco"/>
                </a:rPr>
                <a:t>put 'student1', '009', 'cf1:sex','F'</a:t>
              </a:r>
            </a:p>
            <a:p>
              <a:r>
                <a:rPr lang="en-US" sz="800" dirty="0">
                  <a:latin typeface="Monaco"/>
                </a:rPr>
                <a:t>put 'student1', '010', 'cf1:name','Ted'</a:t>
              </a:r>
            </a:p>
            <a:p>
              <a:r>
                <a:rPr lang="en-US" sz="800" dirty="0">
                  <a:latin typeface="Monaco"/>
                </a:rPr>
                <a:t>put 'student1', '010', 'cf1:age','19'</a:t>
              </a:r>
            </a:p>
            <a:p>
              <a:r>
                <a:rPr lang="en-US" sz="800" dirty="0">
                  <a:latin typeface="Monaco"/>
                </a:rPr>
                <a:t>put 'student1', '010', 'cf1:grade','97'</a:t>
              </a:r>
            </a:p>
            <a:p>
              <a:r>
                <a:rPr lang="en-US" sz="800" dirty="0">
                  <a:latin typeface="Monaco"/>
                </a:rPr>
                <a:t>put 'student1', '010', 'cf1:sex','M'</a:t>
              </a:r>
            </a:p>
            <a:p>
              <a:r>
                <a:rPr lang="en-US" sz="800" dirty="0">
                  <a:latin typeface="Monaco"/>
                </a:rPr>
                <a:t>put 'student1', '011', 'cf1:name','Gerry'</a:t>
              </a:r>
            </a:p>
            <a:p>
              <a:r>
                <a:rPr lang="en-US" sz="800" dirty="0">
                  <a:latin typeface="Monaco"/>
                </a:rPr>
                <a:t>put 'student1', '011', 'cf1:age','18'</a:t>
              </a:r>
            </a:p>
            <a:p>
              <a:r>
                <a:rPr lang="en-US" sz="800" dirty="0">
                  <a:latin typeface="Monaco"/>
                </a:rPr>
                <a:t>put 'student1', '011', 'cf1:grade','96'</a:t>
              </a:r>
            </a:p>
            <a:p>
              <a:r>
                <a:rPr lang="en-US" sz="800" dirty="0">
                  <a:latin typeface="Monaco"/>
                </a:rPr>
                <a:t>put 'student1', '011', 'cf1:sex','M'</a:t>
              </a:r>
            </a:p>
            <a:p>
              <a:r>
                <a:rPr lang="en-US" sz="800" dirty="0">
                  <a:latin typeface="Monaco"/>
                </a:rPr>
                <a:t>put 'student1', '012', 'cf1:name','Sunny'</a:t>
              </a:r>
            </a:p>
            <a:p>
              <a:r>
                <a:rPr lang="en-US" sz="800" dirty="0">
                  <a:latin typeface="Monaco"/>
                </a:rPr>
                <a:t>put 'student1', '012', 'cf1:age','18'</a:t>
              </a:r>
            </a:p>
            <a:p>
              <a:r>
                <a:rPr lang="en-US" sz="800" dirty="0">
                  <a:latin typeface="Monaco"/>
                </a:rPr>
                <a:t>put 'student1', '012', 'cf1:grade','98'</a:t>
              </a:r>
            </a:p>
            <a:p>
              <a:r>
                <a:rPr lang="en-US" sz="800" dirty="0">
                  <a:latin typeface="Monaco"/>
                </a:rPr>
                <a:t>put 'student1', '012', 'cf1:sex','F'</a:t>
              </a:r>
            </a:p>
            <a:p>
              <a:r>
                <a:rPr lang="en-US" sz="800" dirty="0">
                  <a:latin typeface="Monaco"/>
                </a:rPr>
                <a:t>put 'student1', '013', 'cf1:name','Candy'</a:t>
              </a:r>
            </a:p>
            <a:p>
              <a:r>
                <a:rPr lang="en-US" sz="800" dirty="0">
                  <a:latin typeface="Monaco"/>
                </a:rPr>
                <a:t>put 'student1', '013', 'cf1:age','19'</a:t>
              </a:r>
            </a:p>
            <a:p>
              <a:r>
                <a:rPr lang="en-US" sz="800" dirty="0">
                  <a:latin typeface="Monaco"/>
                </a:rPr>
                <a:t>put 'student1', '013', 'cf1:grade','67'</a:t>
              </a:r>
            </a:p>
            <a:p>
              <a:r>
                <a:rPr lang="en-US" sz="800" dirty="0">
                  <a:latin typeface="Monaco"/>
                </a:rPr>
                <a:t>put 'student1', '013', 'cf1:sex','F'</a:t>
              </a:r>
            </a:p>
            <a:p>
              <a:r>
                <a:rPr lang="en-US" sz="800" dirty="0">
                  <a:latin typeface="Monaco"/>
                </a:rPr>
                <a:t>put 'student1', '014', 'cf1:name','Eric'</a:t>
              </a:r>
            </a:p>
            <a:p>
              <a:r>
                <a:rPr lang="en-US" sz="800" dirty="0">
                  <a:latin typeface="Monaco"/>
                </a:rPr>
                <a:t>put 'student1', '014', 'cf1:age','20'</a:t>
              </a:r>
            </a:p>
            <a:p>
              <a:r>
                <a:rPr lang="en-US" sz="800" dirty="0">
                  <a:latin typeface="Monaco"/>
                </a:rPr>
                <a:t>put 'student1', '014', 'cf1:grade','33'</a:t>
              </a:r>
            </a:p>
            <a:p>
              <a:r>
                <a:rPr lang="en-US" sz="800" dirty="0">
                  <a:latin typeface="Monaco"/>
                </a:rPr>
                <a:t>put 'student1', '014', 'cf1:sex','M'</a:t>
              </a:r>
              <a:endParaRPr lang="en-US" sz="800" dirty="0"/>
            </a:p>
          </p:txBody>
        </p:sp>
      </p:grpSp>
    </p:spTree>
    <p:extLst>
      <p:ext uri="{BB962C8B-B14F-4D97-AF65-F5344CB8AC3E}">
        <p14:creationId xmlns:p14="http://schemas.microsoft.com/office/powerpoint/2010/main" val="60290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79376" y="1052736"/>
            <a:ext cx="11873743" cy="20405586"/>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put</a:t>
            </a:r>
            <a:r>
              <a:rPr lang="zh-CN" altLang="en-US" sz="2400" dirty="0">
                <a:latin typeface="Microsoft YaHei" panose="020B0503020204020204" pitchFamily="34" charset="-122"/>
                <a:ea typeface="Microsoft YaHei" panose="020B0503020204020204" pitchFamily="34" charset="-122"/>
              </a:rPr>
              <a:t>插入数据</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插入的数据存储在</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中</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的数据在</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中存储的路径为：</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hbase</a:t>
            </a:r>
            <a:r>
              <a:rPr lang="en-US" altLang="zh-CN" sz="2400" dirty="0">
                <a:latin typeface="Microsoft YaHei" panose="020B0503020204020204" pitchFamily="34" charset="-122"/>
                <a:ea typeface="Microsoft YaHei" panose="020B0503020204020204" pitchFamily="34" charset="-122"/>
              </a:rPr>
              <a:t>/data/default/</a:t>
            </a:r>
            <a:r>
              <a:rPr lang="zh-CN" altLang="en-US" sz="2400" dirty="0">
                <a:latin typeface="Microsoft YaHei" panose="020B0503020204020204" pitchFamily="34" charset="-122"/>
                <a:ea typeface="Microsoft YaHei" panose="020B0503020204020204" pitchFamily="34" charset="-122"/>
              </a:rPr>
              <a:t>表</a:t>
            </a:r>
            <a:r>
              <a:rPr lang="en-US" altLang="zh-CN" sz="2400" dirty="0">
                <a:latin typeface="Microsoft YaHei" panose="020B0503020204020204" pitchFamily="34" charset="-122"/>
                <a:ea typeface="Microsoft YaHei" panose="020B0503020204020204" pitchFamily="34" charset="-122"/>
              </a:rPr>
              <a:t>/region</a:t>
            </a:r>
            <a:r>
              <a:rPr lang="zh-CN" altLang="en-US" sz="2400" dirty="0">
                <a:latin typeface="Microsoft YaHei" panose="020B0503020204020204" pitchFamily="34" charset="-122"/>
                <a:ea typeface="Microsoft YaHei" panose="020B0503020204020204" pitchFamily="34" charset="-122"/>
              </a:rPr>
              <a:t>编号</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列族</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的文件名</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其中</a:t>
            </a:r>
            <a:r>
              <a:rPr lang="en-US" altLang="zh-CN" sz="2400" dirty="0">
                <a:latin typeface="Microsoft YaHei" panose="020B0503020204020204" pitchFamily="34" charset="-122"/>
                <a:ea typeface="Microsoft YaHei" panose="020B0503020204020204" pitchFamily="34" charset="-122"/>
              </a:rPr>
              <a:t>default</a:t>
            </a:r>
            <a:r>
              <a:rPr lang="zh-CN" altLang="en-US" sz="2400" dirty="0">
                <a:latin typeface="Microsoft YaHei" panose="020B0503020204020204" pitchFamily="34" charset="-122"/>
                <a:ea typeface="Microsoft YaHei" panose="020B0503020204020204" pitchFamily="34" charset="-122"/>
              </a:rPr>
              <a:t>是默认的命名空间</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7F813CEB-5E4E-4CBD-9D9D-81D34E9C77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1384" y="2248106"/>
            <a:ext cx="7272808" cy="2361788"/>
          </a:xfrm>
          <a:prstGeom prst="rect">
            <a:avLst/>
          </a:prstGeom>
        </p:spPr>
      </p:pic>
    </p:spTree>
    <p:extLst>
      <p:ext uri="{BB962C8B-B14F-4D97-AF65-F5344CB8AC3E}">
        <p14:creationId xmlns:p14="http://schemas.microsoft.com/office/powerpoint/2010/main" val="2824998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79376" y="1196752"/>
            <a:ext cx="11873743" cy="17081599"/>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基本命令：</a:t>
            </a:r>
            <a:r>
              <a:rPr lang="en-US" altLang="zh-CN" sz="2400" dirty="0">
                <a:latin typeface="Microsoft YaHei" panose="020B0503020204020204" pitchFamily="34" charset="-122"/>
                <a:ea typeface="Microsoft YaHei" panose="020B0503020204020204" pitchFamily="34" charset="-122"/>
              </a:rPr>
              <a:t>get </a:t>
            </a:r>
            <a:r>
              <a:rPr lang="zh-CN" altLang="en-US" sz="2400" dirty="0">
                <a:latin typeface="Microsoft YaHei" panose="020B0503020204020204" pitchFamily="34" charset="-122"/>
                <a:ea typeface="Microsoft YaHei" panose="020B0503020204020204" pitchFamily="34" charset="-122"/>
              </a:rPr>
              <a:t>‘表名’，‘行键’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sz="2400" dirty="0">
                <a:latin typeface="Monaco"/>
              </a:rPr>
              <a:t>get 'student1', '001' </a:t>
            </a:r>
            <a:r>
              <a:rPr lang="zh-CN" altLang="en-US" sz="2400" dirty="0">
                <a:latin typeface="Microsoft YaHei" panose="020B0503020204020204" pitchFamily="34" charset="-122"/>
                <a:ea typeface="Microsoft YaHei" panose="020B0503020204020204" pitchFamily="34" charset="-122"/>
              </a:rPr>
              <a:t>获取行键为</a:t>
            </a:r>
            <a:r>
              <a:rPr lang="en-US" altLang="zh-CN" sz="2400" dirty="0">
                <a:latin typeface="Microsoft YaHei" panose="020B0503020204020204" pitchFamily="34" charset="-122"/>
                <a:ea typeface="Microsoft YaHei" panose="020B0503020204020204" pitchFamily="34" charset="-122"/>
              </a:rPr>
              <a:t>001</a:t>
            </a:r>
            <a:r>
              <a:rPr lang="zh-CN" altLang="en-US" sz="2400" dirty="0">
                <a:latin typeface="Microsoft YaHei" panose="020B0503020204020204" pitchFamily="34" charset="-122"/>
                <a:ea typeface="Microsoft YaHei" panose="020B0503020204020204" pitchFamily="34" charset="-122"/>
              </a:rPr>
              <a:t>的数据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表</a:t>
            </a:r>
            <a:r>
              <a:rPr lang="en-US" altLang="zh-CN" sz="2400" dirty="0">
                <a:latin typeface="Microsoft YaHei" panose="020B0503020204020204" pitchFamily="34" charset="-122"/>
                <a:ea typeface="Microsoft YaHei" panose="020B0503020204020204" pitchFamily="34" charset="-122"/>
              </a:rPr>
              <a:t>student1</a:t>
            </a:r>
            <a:r>
              <a:rPr lang="zh-CN" altLang="en-US" sz="2400" dirty="0">
                <a:latin typeface="Microsoft YaHei" panose="020B0503020204020204" pitchFamily="34" charset="-122"/>
                <a:ea typeface="Microsoft YaHei" panose="020B0503020204020204" pitchFamily="34" charset="-122"/>
              </a:rPr>
              <a:t>的列族</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包含</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个列：</a:t>
            </a:r>
            <a:r>
              <a:rPr lang="en-US" altLang="zh-CN" sz="2400" dirty="0">
                <a:latin typeface="Microsoft YaHei" panose="020B0503020204020204" pitchFamily="34" charset="-122"/>
                <a:ea typeface="Microsoft YaHei" panose="020B0503020204020204" pitchFamily="34" charset="-122"/>
              </a:rPr>
              <a:t>age</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greade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name</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sex</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timestamp</a:t>
            </a:r>
            <a:r>
              <a:rPr lang="zh-CN" altLang="en-US" sz="2400" dirty="0">
                <a:latin typeface="Microsoft YaHei" panose="020B0503020204020204" pitchFamily="34" charset="-122"/>
                <a:ea typeface="Microsoft YaHei" panose="020B0503020204020204" pitchFamily="34" charset="-122"/>
              </a:rPr>
              <a:t>表示存入数据的时间戳</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value</a:t>
            </a:r>
            <a:r>
              <a:rPr lang="zh-CN" altLang="en-US" sz="2400" dirty="0">
                <a:latin typeface="Microsoft YaHei" panose="020B0503020204020204" pitchFamily="34" charset="-122"/>
                <a:ea typeface="Microsoft YaHei" panose="020B0503020204020204" pitchFamily="34" charset="-122"/>
              </a:rPr>
              <a:t>是列对应的值</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9" name="图片 8">
            <a:extLst>
              <a:ext uri="{FF2B5EF4-FFF2-40B4-BE49-F238E27FC236}">
                <a16:creationId xmlns:a16="http://schemas.microsoft.com/office/drawing/2014/main" id="{B04F9841-76E8-4340-9BF4-FA621E32F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0225" y="3212976"/>
            <a:ext cx="7099991" cy="1224136"/>
          </a:xfrm>
          <a:prstGeom prst="rect">
            <a:avLst/>
          </a:prstGeom>
        </p:spPr>
      </p:pic>
    </p:spTree>
    <p:extLst>
      <p:ext uri="{BB962C8B-B14F-4D97-AF65-F5344CB8AC3E}">
        <p14:creationId xmlns:p14="http://schemas.microsoft.com/office/powerpoint/2010/main" val="10655605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14944" y="1124744"/>
            <a:ext cx="11873743" cy="18189595"/>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sz="2400" dirty="0">
                <a:latin typeface="Monaco"/>
              </a:rPr>
              <a:t>get 'student1', '001', 'cf1:name'</a:t>
            </a:r>
          </a:p>
          <a:p>
            <a:pPr marL="342900" indent="-342900">
              <a:buClr>
                <a:srgbClr val="0070C0"/>
              </a:buClr>
              <a:buFont typeface="Arial" panose="020B0604020202020204" pitchFamily="34" charset="0"/>
              <a:buChar char="•"/>
            </a:pPr>
            <a:endParaRPr lang="en-US" altLang="zh-CN" sz="2400" dirty="0">
              <a:latin typeface="Monaco"/>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查询</a:t>
            </a:r>
            <a:r>
              <a:rPr lang="en-US" altLang="zh-CN" sz="2400" dirty="0">
                <a:latin typeface="Microsoft YaHei" panose="020B0503020204020204" pitchFamily="34" charset="-122"/>
                <a:ea typeface="Microsoft YaHei" panose="020B0503020204020204" pitchFamily="34" charset="-122"/>
              </a:rPr>
              <a:t>001</a:t>
            </a:r>
            <a:r>
              <a:rPr lang="zh-CN" altLang="en-US" sz="2400" dirty="0">
                <a:latin typeface="Microsoft YaHei" panose="020B0503020204020204" pitchFamily="34" charset="-122"/>
                <a:ea typeface="Microsoft YaHei" panose="020B0503020204020204" pitchFamily="34" charset="-122"/>
              </a:rPr>
              <a:t>行</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中</a:t>
            </a:r>
            <a:r>
              <a:rPr lang="en-US" altLang="zh-CN" sz="2400" dirty="0">
                <a:latin typeface="Microsoft YaHei" panose="020B0503020204020204" pitchFamily="34" charset="-122"/>
                <a:ea typeface="Microsoft YaHei" panose="020B0503020204020204" pitchFamily="34" charset="-122"/>
              </a:rPr>
              <a:t>name</a:t>
            </a:r>
            <a:r>
              <a:rPr lang="zh-CN" altLang="en-US" sz="2400" dirty="0">
                <a:latin typeface="Microsoft YaHei" panose="020B0503020204020204" pitchFamily="34" charset="-122"/>
                <a:ea typeface="Microsoft YaHei" panose="020B0503020204020204" pitchFamily="34" charset="-122"/>
              </a:rPr>
              <a:t>列的数据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表</a:t>
            </a:r>
            <a:r>
              <a:rPr lang="en-US" altLang="zh-CN" sz="2400" dirty="0">
                <a:latin typeface="Microsoft YaHei" panose="020B0503020204020204" pitchFamily="34" charset="-122"/>
                <a:ea typeface="Microsoft YaHei" panose="020B0503020204020204" pitchFamily="34" charset="-122"/>
              </a:rPr>
              <a:t>student1</a:t>
            </a:r>
            <a:r>
              <a:rPr lang="zh-CN" altLang="en-US" sz="2400" dirty="0">
                <a:latin typeface="Microsoft YaHei" panose="020B0503020204020204" pitchFamily="34" charset="-122"/>
                <a:ea typeface="Microsoft YaHei" panose="020B0503020204020204" pitchFamily="34" charset="-122"/>
              </a:rPr>
              <a:t>中</a:t>
            </a:r>
            <a:r>
              <a:rPr lang="en-US" altLang="zh-CN" sz="2400" dirty="0">
                <a:latin typeface="Microsoft YaHei" panose="020B0503020204020204" pitchFamily="34" charset="-122"/>
                <a:ea typeface="Microsoft YaHei" panose="020B0503020204020204" pitchFamily="34" charset="-122"/>
              </a:rPr>
              <a:t>001</a:t>
            </a:r>
            <a:r>
              <a:rPr lang="zh-CN" altLang="en-US" sz="2400" dirty="0">
                <a:latin typeface="Microsoft YaHei" panose="020B0503020204020204" pitchFamily="34" charset="-122"/>
                <a:ea typeface="Microsoft YaHei" panose="020B0503020204020204" pitchFamily="34" charset="-122"/>
              </a:rPr>
              <a:t>行</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中</a:t>
            </a:r>
            <a:r>
              <a:rPr lang="en-US" altLang="zh-CN" sz="2400" dirty="0">
                <a:latin typeface="Microsoft YaHei" panose="020B0503020204020204" pitchFamily="34" charset="-122"/>
                <a:ea typeface="Microsoft YaHei" panose="020B0503020204020204" pitchFamily="34" charset="-122"/>
              </a:rPr>
              <a:t>name</a:t>
            </a:r>
            <a:r>
              <a:rPr lang="zh-CN" altLang="en-US" sz="2400" dirty="0">
                <a:latin typeface="Microsoft YaHei" panose="020B0503020204020204" pitchFamily="34" charset="-122"/>
                <a:ea typeface="Microsoft YaHei" panose="020B0503020204020204" pitchFamily="34" charset="-122"/>
              </a:rPr>
              <a:t>列的值是</a:t>
            </a:r>
            <a:r>
              <a:rPr lang="en-US" altLang="zh-CN" sz="2400" dirty="0">
                <a:latin typeface="Microsoft YaHei" panose="020B0503020204020204" pitchFamily="34" charset="-122"/>
                <a:ea typeface="Microsoft YaHei" panose="020B0503020204020204" pitchFamily="34" charset="-122"/>
              </a:rPr>
              <a:t>Tom</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sz="2400" dirty="0">
                <a:latin typeface="Monaco"/>
              </a:rPr>
              <a:t>put 'student1', '001', 'cf1:name','Mary'</a:t>
            </a:r>
            <a:r>
              <a:rPr lang="zh-CN" altLang="en-US" sz="2400" dirty="0">
                <a:latin typeface="Microsoft YaHei" panose="020B0503020204020204" pitchFamily="34" charset="-122"/>
                <a:ea typeface="Microsoft YaHei" panose="020B0503020204020204" pitchFamily="34" charset="-122"/>
              </a:rPr>
              <a:t>会将</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中</a:t>
            </a:r>
            <a:r>
              <a:rPr lang="en-US" altLang="zh-CN" sz="2400" dirty="0">
                <a:latin typeface="Microsoft YaHei" panose="020B0503020204020204" pitchFamily="34" charset="-122"/>
                <a:ea typeface="Microsoft YaHei" panose="020B0503020204020204" pitchFamily="34" charset="-122"/>
              </a:rPr>
              <a:t>name</a:t>
            </a:r>
            <a:r>
              <a:rPr lang="zh-CN" altLang="en-US" sz="2400" dirty="0">
                <a:latin typeface="Microsoft YaHei" panose="020B0503020204020204" pitchFamily="34" charset="-122"/>
                <a:ea typeface="Microsoft YaHei" panose="020B0503020204020204" pitchFamily="34" charset="-122"/>
              </a:rPr>
              <a:t>列的数据更改为</a:t>
            </a:r>
            <a:r>
              <a:rPr lang="en-US" altLang="zh-CN" sz="2400" dirty="0">
                <a:latin typeface="Microsoft YaHei" panose="020B0503020204020204" pitchFamily="34" charset="-122"/>
                <a:ea typeface="Microsoft YaHei" panose="020B0503020204020204" pitchFamily="34" charset="-122"/>
              </a:rPr>
              <a:t>Mary</a:t>
            </a:r>
            <a:endParaRPr lang="en-US"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sz="2400" dirty="0">
              <a:latin typeface="Monaco"/>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lnSpc>
                <a:spcPct val="150000"/>
              </a:lnSpc>
              <a:buClr>
                <a:srgbClr val="0070C0"/>
              </a:buClr>
            </a:pPr>
            <a:endParaRPr lang="en-US" altLang="zh-CN" sz="2400" dirty="0">
              <a:latin typeface="Microsoft YaHei" panose="020B0503020204020204" pitchFamily="34" charset="-122"/>
              <a:ea typeface="Microsoft YaHei" panose="020B0503020204020204" pitchFamily="34" charset="-122"/>
            </a:endParaRPr>
          </a:p>
          <a:p>
            <a:pPr>
              <a:lnSpc>
                <a:spcPct val="150000"/>
              </a:lnSpc>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17F18A18-C240-47F8-8872-EE17759EF8E6}"/>
              </a:ext>
            </a:extLst>
          </p:cNvPr>
          <p:cNvPicPr>
            <a:picLocks noChangeAspect="1"/>
          </p:cNvPicPr>
          <p:nvPr/>
        </p:nvPicPr>
        <p:blipFill rotWithShape="1">
          <a:blip r:embed="rId3">
            <a:extLst>
              <a:ext uri="{28A0092B-C50C-407E-A947-70E740481C1C}">
                <a14:useLocalDpi xmlns:a14="http://schemas.microsoft.com/office/drawing/2010/main" val="0"/>
              </a:ext>
            </a:extLst>
          </a:blip>
          <a:srcRect l="245"/>
          <a:stretch/>
        </p:blipFill>
        <p:spPr>
          <a:xfrm>
            <a:off x="911424" y="3212976"/>
            <a:ext cx="6565044" cy="792088"/>
          </a:xfrm>
          <a:prstGeom prst="rect">
            <a:avLst/>
          </a:prstGeom>
        </p:spPr>
      </p:pic>
      <p:pic>
        <p:nvPicPr>
          <p:cNvPr id="10" name="图片 9">
            <a:extLst>
              <a:ext uri="{FF2B5EF4-FFF2-40B4-BE49-F238E27FC236}">
                <a16:creationId xmlns:a16="http://schemas.microsoft.com/office/drawing/2014/main" id="{B28A0290-5311-4F6B-9B2C-5D74E390D51B}"/>
              </a:ext>
            </a:extLst>
          </p:cNvPr>
          <p:cNvPicPr>
            <a:picLocks noChangeAspect="1"/>
          </p:cNvPicPr>
          <p:nvPr/>
        </p:nvPicPr>
        <p:blipFill rotWithShape="1">
          <a:blip r:embed="rId4">
            <a:extLst>
              <a:ext uri="{28A0092B-C50C-407E-A947-70E740481C1C}">
                <a14:useLocalDpi xmlns:a14="http://schemas.microsoft.com/office/drawing/2010/main" val="0"/>
              </a:ext>
            </a:extLst>
          </a:blip>
          <a:srcRect l="819"/>
          <a:stretch/>
        </p:blipFill>
        <p:spPr>
          <a:xfrm>
            <a:off x="911424" y="5337212"/>
            <a:ext cx="6600985" cy="792088"/>
          </a:xfrm>
          <a:prstGeom prst="rect">
            <a:avLst/>
          </a:prstGeom>
        </p:spPr>
      </p:pic>
    </p:spTree>
    <p:extLst>
      <p:ext uri="{BB962C8B-B14F-4D97-AF65-F5344CB8AC3E}">
        <p14:creationId xmlns:p14="http://schemas.microsoft.com/office/powerpoint/2010/main" val="27911933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14944" y="1124744"/>
            <a:ext cx="11873743" cy="16712267"/>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中，列族默认</a:t>
            </a:r>
            <a:r>
              <a:rPr lang="en-US" altLang="zh-CN" sz="2400" dirty="0">
                <a:latin typeface="Microsoft YaHei" panose="020B0503020204020204" pitchFamily="34" charset="-122"/>
                <a:ea typeface="Microsoft YaHei" panose="020B0503020204020204" pitchFamily="34" charset="-122"/>
              </a:rPr>
              <a:t>VERSION</a:t>
            </a:r>
            <a:r>
              <a:rPr lang="zh-CN" altLang="en-US" sz="2400" dirty="0">
                <a:latin typeface="Microsoft YaHei" panose="020B0503020204020204" pitchFamily="34" charset="-122"/>
                <a:ea typeface="Microsoft YaHei" panose="020B0503020204020204" pitchFamily="34" charset="-122"/>
              </a:rPr>
              <a:t>值为</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，表示每列只能存储一个值</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较后插入的值会覆盖之前的值</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若在创建表时，指定</a:t>
            </a:r>
            <a:r>
              <a:rPr lang="en-US" altLang="zh-CN" sz="2400" dirty="0">
                <a:latin typeface="Microsoft YaHei" panose="020B0503020204020204" pitchFamily="34" charset="-122"/>
                <a:ea typeface="Microsoft YaHei" panose="020B0503020204020204" pitchFamily="34" charset="-122"/>
              </a:rPr>
              <a:t>VERSION</a:t>
            </a:r>
            <a:r>
              <a:rPr lang="zh-CN" altLang="en-US" sz="2400" dirty="0">
                <a:latin typeface="Microsoft YaHei" panose="020B0503020204020204" pitchFamily="34" charset="-122"/>
                <a:ea typeface="Microsoft YaHei" panose="020B0503020204020204" pitchFamily="34" charset="-122"/>
              </a:rPr>
              <a:t>的值</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命令：</a:t>
            </a:r>
            <a:r>
              <a:rPr lang="en-US" altLang="zh-CN" sz="2400" dirty="0">
                <a:latin typeface="Microsoft YaHei" panose="020B0503020204020204" pitchFamily="34" charset="-122"/>
                <a:ea typeface="Microsoft YaHei" panose="020B0503020204020204" pitchFamily="34" charset="-122"/>
              </a:rPr>
              <a:t>create ‘</a:t>
            </a:r>
            <a:r>
              <a:rPr lang="zh-CN" altLang="en-US" sz="2400" dirty="0">
                <a:latin typeface="Microsoft YaHei" panose="020B0503020204020204" pitchFamily="34" charset="-122"/>
                <a:ea typeface="Microsoft YaHei" panose="020B0503020204020204" pitchFamily="34" charset="-122"/>
              </a:rPr>
              <a:t>表名</a:t>
            </a:r>
            <a:r>
              <a:rPr lang="en-US" altLang="zh-CN" sz="2400" dirty="0">
                <a:latin typeface="Microsoft YaHei" panose="020B0503020204020204" pitchFamily="34" charset="-122"/>
                <a:ea typeface="Microsoft YaHei" panose="020B0503020204020204" pitchFamily="34" charset="-122"/>
              </a:rPr>
              <a:t>’{NAME=&gt; ‘</a:t>
            </a:r>
            <a:r>
              <a:rPr lang="zh-CN" altLang="en-US" sz="2400" dirty="0">
                <a:latin typeface="Microsoft YaHei" panose="020B0503020204020204" pitchFamily="34" charset="-122"/>
                <a:ea typeface="Microsoft YaHei" panose="020B0503020204020204" pitchFamily="34" charset="-122"/>
              </a:rPr>
              <a:t>列族名称</a:t>
            </a:r>
            <a:r>
              <a:rPr lang="en-US" altLang="zh-CN" sz="2400" dirty="0">
                <a:latin typeface="Microsoft YaHei" panose="020B0503020204020204" pitchFamily="34" charset="-122"/>
                <a:ea typeface="Microsoft YaHei" panose="020B0503020204020204" pitchFamily="34" charset="-122"/>
              </a:rPr>
              <a:t>’,VERSIONS=&gt; ‘3’}</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lnSpc>
                <a:spcPct val="150000"/>
              </a:lnSpc>
              <a:buClr>
                <a:srgbClr val="0070C0"/>
              </a:buClr>
            </a:pPr>
            <a:endParaRPr lang="en-US" altLang="zh-CN" sz="2400" dirty="0">
              <a:latin typeface="Microsoft YaHei" panose="020B0503020204020204" pitchFamily="34" charset="-122"/>
              <a:ea typeface="Microsoft YaHei" panose="020B0503020204020204" pitchFamily="34" charset="-122"/>
            </a:endParaRPr>
          </a:p>
          <a:p>
            <a:pPr>
              <a:lnSpc>
                <a:spcPct val="150000"/>
              </a:lnSpc>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BC752DA1-E339-40B0-80EC-CA3C30A3EA1F}"/>
              </a:ext>
            </a:extLst>
          </p:cNvPr>
          <p:cNvPicPr>
            <a:picLocks noChangeAspect="1"/>
          </p:cNvPicPr>
          <p:nvPr/>
        </p:nvPicPr>
        <p:blipFill rotWithShape="1">
          <a:blip r:embed="rId3">
            <a:extLst>
              <a:ext uri="{28A0092B-C50C-407E-A947-70E740481C1C}">
                <a14:useLocalDpi xmlns:a14="http://schemas.microsoft.com/office/drawing/2010/main" val="0"/>
              </a:ext>
            </a:extLst>
          </a:blip>
          <a:srcRect l="469" r="-1"/>
          <a:stretch/>
        </p:blipFill>
        <p:spPr>
          <a:xfrm>
            <a:off x="900319" y="3212976"/>
            <a:ext cx="10391361" cy="960203"/>
          </a:xfrm>
          <a:prstGeom prst="rect">
            <a:avLst/>
          </a:prstGeom>
        </p:spPr>
      </p:pic>
    </p:spTree>
    <p:extLst>
      <p:ext uri="{BB962C8B-B14F-4D97-AF65-F5344CB8AC3E}">
        <p14:creationId xmlns:p14="http://schemas.microsoft.com/office/powerpoint/2010/main" val="19243535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14944" y="1124744"/>
            <a:ext cx="11873743" cy="17450931"/>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创建表</a:t>
            </a:r>
            <a:r>
              <a:rPr lang="en-US" altLang="zh-CN" sz="2400" dirty="0">
                <a:latin typeface="Microsoft YaHei" panose="020B0503020204020204" pitchFamily="34" charset="-122"/>
                <a:ea typeface="Microsoft YaHei" panose="020B0503020204020204" pitchFamily="34" charset="-122"/>
              </a:rPr>
              <a:t>student3</a:t>
            </a:r>
            <a:r>
              <a:rPr lang="zh-CN" altLang="en-US" sz="2400" dirty="0">
                <a:latin typeface="Microsoft YaHei" panose="020B0503020204020204" pitchFamily="34" charset="-122"/>
                <a:ea typeface="Microsoft YaHei" panose="020B0503020204020204" pitchFamily="34" charset="-122"/>
              </a:rPr>
              <a:t>，并指定列族</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的版本值是</a:t>
            </a:r>
            <a:r>
              <a:rPr lang="en-US" altLang="zh-CN" sz="2400" dirty="0">
                <a:latin typeface="Microsoft YaHei" panose="020B0503020204020204" pitchFamily="34" charset="-122"/>
                <a:ea typeface="Microsoft YaHei" panose="020B0503020204020204" pitchFamily="34" charset="-122"/>
              </a:rPr>
              <a:t>3</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输入命令：</a:t>
            </a:r>
            <a:r>
              <a:rPr lang="en-US" altLang="zh-CN" sz="2400" dirty="0">
                <a:latin typeface="Monaco"/>
                <a:ea typeface="Microsoft YaHei" panose="020B0503020204020204" pitchFamily="34" charset="-122"/>
              </a:rPr>
              <a:t>create 'student3', {NAME=&gt;'cf1', VERSION=&gt;'3’}</a:t>
            </a:r>
          </a:p>
          <a:p>
            <a:pPr marL="800100" lvl="1" indent="-342900">
              <a:buClr>
                <a:srgbClr val="0070C0"/>
              </a:buClr>
              <a:buFont typeface="Arial" panose="020B0604020202020204" pitchFamily="34" charset="0"/>
              <a:buChar char="•"/>
            </a:pPr>
            <a:endParaRPr lang="en-US" altLang="zh-CN" sz="2400" dirty="0">
              <a:latin typeface="Monaco"/>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onaco"/>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onaco"/>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onaco"/>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onaco"/>
                <a:ea typeface="Microsoft YaHei" panose="020B0503020204020204" pitchFamily="34" charset="-122"/>
              </a:rPr>
              <a:t>表</a:t>
            </a:r>
            <a:r>
              <a:rPr lang="en-US" altLang="zh-CN" sz="2400" dirty="0">
                <a:latin typeface="Microsoft YaHei" panose="020B0503020204020204" pitchFamily="34" charset="-122"/>
                <a:ea typeface="Microsoft YaHei" panose="020B0503020204020204" pitchFamily="34" charset="-122"/>
              </a:rPr>
              <a:t>student3</a:t>
            </a:r>
            <a:r>
              <a:rPr lang="zh-CN" altLang="en-US" sz="2400" dirty="0">
                <a:latin typeface="Microsoft YaHei" panose="020B0503020204020204" pitchFamily="34" charset="-122"/>
                <a:ea typeface="Microsoft YaHei" panose="020B0503020204020204" pitchFamily="34" charset="-122"/>
              </a:rPr>
              <a:t>中列族</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的版本值为</a:t>
            </a:r>
            <a:r>
              <a:rPr lang="en-US" altLang="zh-CN" sz="2400" dirty="0">
                <a:latin typeface="Microsoft YaHei" panose="020B0503020204020204" pitchFamily="34" charset="-122"/>
                <a:ea typeface="Microsoft YaHei" panose="020B0503020204020204" pitchFamily="34" charset="-122"/>
              </a:rPr>
              <a:t>3</a:t>
            </a:r>
          </a:p>
          <a:p>
            <a:pPr marL="342900" indent="-342900">
              <a:buClr>
                <a:srgbClr val="0070C0"/>
              </a:buClr>
              <a:buFont typeface="Arial" panose="020B0604020202020204" pitchFamily="34" charset="0"/>
              <a:buChar char="•"/>
            </a:pPr>
            <a:endParaRPr lang="en-US" altLang="zh-CN" sz="2400" dirty="0">
              <a:latin typeface="Monaco"/>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14" name="图片 13">
            <a:extLst>
              <a:ext uri="{FF2B5EF4-FFF2-40B4-BE49-F238E27FC236}">
                <a16:creationId xmlns:a16="http://schemas.microsoft.com/office/drawing/2014/main" id="{9FFCD112-A99C-4618-B566-0C83F05C9F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5394" y="3212976"/>
            <a:ext cx="5619713" cy="648072"/>
          </a:xfrm>
          <a:prstGeom prst="rect">
            <a:avLst/>
          </a:prstGeom>
        </p:spPr>
      </p:pic>
      <p:pic>
        <p:nvPicPr>
          <p:cNvPr id="16" name="图片 15">
            <a:extLst>
              <a:ext uri="{FF2B5EF4-FFF2-40B4-BE49-F238E27FC236}">
                <a16:creationId xmlns:a16="http://schemas.microsoft.com/office/drawing/2014/main" id="{13C2BF29-D34A-42DC-9848-6E52E62CF1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25394" y="5086065"/>
            <a:ext cx="10409822" cy="883997"/>
          </a:xfrm>
          <a:prstGeom prst="rect">
            <a:avLst/>
          </a:prstGeom>
        </p:spPr>
      </p:pic>
      <p:cxnSp>
        <p:nvCxnSpPr>
          <p:cNvPr id="17" name="直接连接符 16">
            <a:extLst>
              <a:ext uri="{FF2B5EF4-FFF2-40B4-BE49-F238E27FC236}">
                <a16:creationId xmlns:a16="http://schemas.microsoft.com/office/drawing/2014/main" id="{272E2973-8CA8-4139-9070-536144E66AB1}"/>
              </a:ext>
            </a:extLst>
          </p:cNvPr>
          <p:cNvCxnSpPr/>
          <p:nvPr/>
        </p:nvCxnSpPr>
        <p:spPr>
          <a:xfrm>
            <a:off x="1297042" y="5661248"/>
            <a:ext cx="294475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5547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14944" y="1124744"/>
            <a:ext cx="11873743" cy="19297590"/>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向</a:t>
            </a:r>
            <a:r>
              <a:rPr lang="en-US" altLang="zh-CN" sz="2400" dirty="0">
                <a:latin typeface="Microsoft YaHei" panose="020B0503020204020204" pitchFamily="34" charset="-122"/>
                <a:ea typeface="Microsoft YaHei" panose="020B0503020204020204" pitchFamily="34" charset="-122"/>
              </a:rPr>
              <a:t>test03</a:t>
            </a:r>
            <a:r>
              <a:rPr lang="zh-CN" altLang="en-US" sz="2400" dirty="0">
                <a:latin typeface="Microsoft YaHei" panose="020B0503020204020204" pitchFamily="34" charset="-122"/>
                <a:ea typeface="Microsoft YaHei" panose="020B0503020204020204" pitchFamily="34" charset="-122"/>
              </a:rPr>
              <a:t>表的相同列中插入数据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a:t>
            </a: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命令查询数据，可以查询到两个版本的数据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命令：</a:t>
            </a:r>
            <a:r>
              <a:rPr lang="en-US" altLang="zh-CN" sz="2400" dirty="0">
                <a:latin typeface="Microsoft YaHei" panose="020B0503020204020204" pitchFamily="34" charset="-122"/>
                <a:ea typeface="Microsoft YaHei" panose="020B0503020204020204" pitchFamily="34" charset="-122"/>
              </a:rPr>
              <a:t>get ‘</a:t>
            </a:r>
            <a:r>
              <a:rPr lang="zh-CN" altLang="en-US" sz="2400" dirty="0">
                <a:latin typeface="Microsoft YaHei" panose="020B0503020204020204" pitchFamily="34" charset="-122"/>
                <a:ea typeface="Microsoft YaHei" panose="020B0503020204020204" pitchFamily="34" charset="-122"/>
              </a:rPr>
              <a:t>表名</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行键</a:t>
            </a:r>
            <a:r>
              <a:rPr lang="en-US" altLang="zh-CN" sz="2400" dirty="0">
                <a:latin typeface="Microsoft YaHei" panose="020B0503020204020204" pitchFamily="34" charset="-122"/>
                <a:ea typeface="Microsoft YaHei" panose="020B0503020204020204" pitchFamily="34" charset="-122"/>
              </a:rPr>
              <a:t>’,{COLUMN=&gt; ‘</a:t>
            </a:r>
            <a:r>
              <a:rPr lang="zh-CN" altLang="en-US" sz="2400" dirty="0">
                <a:latin typeface="Microsoft YaHei" panose="020B0503020204020204" pitchFamily="34" charset="-122"/>
                <a:ea typeface="Microsoft YaHei" panose="020B0503020204020204" pitchFamily="34" charset="-122"/>
              </a:rPr>
              <a:t>列族</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列名</a:t>
            </a:r>
            <a:r>
              <a:rPr lang="en-US" altLang="zh-CN" sz="2400" dirty="0">
                <a:latin typeface="Microsoft YaHei" panose="020B0503020204020204" pitchFamily="34" charset="-122"/>
                <a:ea typeface="Microsoft YaHei" panose="020B0503020204020204" pitchFamily="34" charset="-122"/>
              </a:rPr>
              <a:t>’,VERSIONS=&gt;3}</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EF26E2CF-86D6-4726-8DC8-3EAD22B86CC1}"/>
              </a:ext>
            </a:extLst>
          </p:cNvPr>
          <p:cNvSpPr/>
          <p:nvPr/>
        </p:nvSpPr>
        <p:spPr>
          <a:xfrm>
            <a:off x="839416" y="2589872"/>
            <a:ext cx="6096000" cy="1631216"/>
          </a:xfrm>
          <a:prstGeom prst="rect">
            <a:avLst/>
          </a:prstGeom>
        </p:spPr>
        <p:txBody>
          <a:bodyPr>
            <a:spAutoFit/>
          </a:bodyPr>
          <a:lstStyle/>
          <a:p>
            <a:r>
              <a:rPr lang="en-US" sz="2000" dirty="0">
                <a:latin typeface="Monaco"/>
              </a:rPr>
              <a:t>put 'student3','001','cf1:name','Tom'</a:t>
            </a:r>
          </a:p>
          <a:p>
            <a:r>
              <a:rPr lang="en-US" sz="2000" dirty="0">
                <a:latin typeface="Monaco"/>
              </a:rPr>
              <a:t>put 'student3','001','cf1:name','Mary'</a:t>
            </a:r>
          </a:p>
          <a:p>
            <a:endParaRPr lang="en-US" sz="2000" dirty="0">
              <a:latin typeface="Monaco"/>
            </a:endParaRPr>
          </a:p>
          <a:p>
            <a:endParaRPr lang="en-US" sz="2000" dirty="0">
              <a:latin typeface="Monaco"/>
            </a:endParaRPr>
          </a:p>
          <a:p>
            <a:endParaRPr lang="en-US" sz="2000" dirty="0">
              <a:latin typeface="Monaco"/>
            </a:endParaRPr>
          </a:p>
        </p:txBody>
      </p:sp>
      <p:pic>
        <p:nvPicPr>
          <p:cNvPr id="4" name="图片 3">
            <a:extLst>
              <a:ext uri="{FF2B5EF4-FFF2-40B4-BE49-F238E27FC236}">
                <a16:creationId xmlns:a16="http://schemas.microsoft.com/office/drawing/2014/main" id="{3D516BC8-6E14-4C82-B5D6-6AF21CC06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5013176"/>
            <a:ext cx="7289306" cy="1076137"/>
          </a:xfrm>
          <a:prstGeom prst="rect">
            <a:avLst/>
          </a:prstGeom>
        </p:spPr>
      </p:pic>
    </p:spTree>
    <p:extLst>
      <p:ext uri="{BB962C8B-B14F-4D97-AF65-F5344CB8AC3E}">
        <p14:creationId xmlns:p14="http://schemas.microsoft.com/office/powerpoint/2010/main" val="30353220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335360" y="1196752"/>
            <a:ext cx="11873743" cy="17820263"/>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scan</a:t>
            </a:r>
            <a:r>
              <a:rPr lang="zh-CN" altLang="en-US" sz="2400" dirty="0">
                <a:latin typeface="Microsoft YaHei" panose="020B0503020204020204" pitchFamily="34" charset="-122"/>
                <a:ea typeface="Microsoft YaHei" panose="020B0503020204020204" pitchFamily="34" charset="-122"/>
              </a:rPr>
              <a:t>数据查询</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a:t>
            </a:r>
            <a:r>
              <a:rPr lang="en-US" altLang="zh-CN" sz="2400" dirty="0">
                <a:latin typeface="Microsoft YaHei" panose="020B0503020204020204" pitchFamily="34" charset="-122"/>
                <a:ea typeface="Microsoft YaHei" panose="020B0503020204020204" pitchFamily="34" charset="-122"/>
              </a:rPr>
              <a:t>get</a:t>
            </a:r>
            <a:r>
              <a:rPr lang="zh-CN" altLang="en-US" sz="2400" dirty="0">
                <a:latin typeface="Microsoft YaHei" panose="020B0503020204020204" pitchFamily="34" charset="-122"/>
                <a:ea typeface="Microsoft YaHei" panose="020B0503020204020204" pitchFamily="34" charset="-122"/>
              </a:rPr>
              <a:t>查询时，必须要输入行键，不能直接对某一列进行查询</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可使用</a:t>
            </a:r>
            <a:r>
              <a:rPr lang="en-US" altLang="zh-CN" sz="2400" dirty="0">
                <a:latin typeface="Microsoft YaHei" panose="020B0503020204020204" pitchFamily="34" charset="-122"/>
                <a:ea typeface="Microsoft YaHei" panose="020B0503020204020204" pitchFamily="34" charset="-122"/>
              </a:rPr>
              <a:t>scan</a:t>
            </a:r>
            <a:r>
              <a:rPr lang="zh-CN" altLang="en-US" sz="2400" dirty="0">
                <a:latin typeface="Microsoft YaHei" panose="020B0503020204020204" pitchFamily="34" charset="-122"/>
                <a:ea typeface="Microsoft YaHei" panose="020B0503020204020204" pitchFamily="34" charset="-122"/>
              </a:rPr>
              <a:t>对表的指定列进行查询</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命令：</a:t>
            </a:r>
            <a:r>
              <a:rPr lang="en-US" altLang="zh-CN" sz="2400" dirty="0">
                <a:latin typeface="Microsoft YaHei" panose="020B0503020204020204" pitchFamily="34" charset="-122"/>
                <a:ea typeface="Microsoft YaHei" panose="020B0503020204020204" pitchFamily="34" charset="-122"/>
              </a:rPr>
              <a:t>scan ‘</a:t>
            </a:r>
            <a:r>
              <a:rPr lang="zh-CN" altLang="en-US" sz="2400" dirty="0">
                <a:latin typeface="Microsoft YaHei" panose="020B0503020204020204" pitchFamily="34" charset="-122"/>
                <a:ea typeface="Microsoft YaHei" panose="020B0503020204020204" pitchFamily="34" charset="-122"/>
              </a:rPr>
              <a:t>表名</a:t>
            </a:r>
            <a:r>
              <a:rPr lang="en-US" altLang="zh-CN" sz="2400" dirty="0">
                <a:latin typeface="Microsoft YaHei" panose="020B0503020204020204" pitchFamily="34" charset="-122"/>
                <a:ea typeface="Microsoft YaHei" panose="020B0503020204020204" pitchFamily="34" charset="-122"/>
              </a:rPr>
              <a:t>’,{COLUMN=&gt; ‘</a:t>
            </a:r>
            <a:r>
              <a:rPr lang="zh-CN" altLang="en-US" sz="2400" dirty="0">
                <a:latin typeface="Microsoft YaHei" panose="020B0503020204020204" pitchFamily="34" charset="-122"/>
                <a:ea typeface="Microsoft YaHei" panose="020B0503020204020204" pitchFamily="34" charset="-122"/>
              </a:rPr>
              <a:t>列族：列名</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VERSIONS=&gt; ‘</a:t>
            </a:r>
            <a:r>
              <a:rPr lang="zh-CN" altLang="en-US" sz="2400" dirty="0">
                <a:latin typeface="Microsoft YaHei" panose="020B0503020204020204" pitchFamily="34" charset="-122"/>
                <a:ea typeface="Microsoft YaHei" panose="020B0503020204020204" pitchFamily="34" charset="-122"/>
              </a:rPr>
              <a:t>版本值</a:t>
            </a:r>
            <a:r>
              <a:rPr lang="en-US" altLang="zh-CN" sz="2400" dirty="0">
                <a:latin typeface="Microsoft YaHei" panose="020B0503020204020204" pitchFamily="34" charset="-122"/>
                <a:ea typeface="Microsoft YaHei" panose="020B0503020204020204" pitchFamily="34" charset="-122"/>
              </a:rPr>
              <a:t>’}</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EE4C1731-55E8-461C-B1FD-FAD8469F39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0466" y="2492896"/>
            <a:ext cx="5451429" cy="648072"/>
          </a:xfrm>
          <a:prstGeom prst="rect">
            <a:avLst/>
          </a:prstGeom>
        </p:spPr>
      </p:pic>
      <p:pic>
        <p:nvPicPr>
          <p:cNvPr id="8" name="图片 7">
            <a:extLst>
              <a:ext uri="{FF2B5EF4-FFF2-40B4-BE49-F238E27FC236}">
                <a16:creationId xmlns:a16="http://schemas.microsoft.com/office/drawing/2014/main" id="{35390B74-367C-4BF4-9708-27898FCF70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466" y="4634644"/>
            <a:ext cx="6561389" cy="2034716"/>
          </a:xfrm>
          <a:prstGeom prst="rect">
            <a:avLst/>
          </a:prstGeom>
        </p:spPr>
      </p:pic>
    </p:spTree>
    <p:extLst>
      <p:ext uri="{BB962C8B-B14F-4D97-AF65-F5344CB8AC3E}">
        <p14:creationId xmlns:p14="http://schemas.microsoft.com/office/powerpoint/2010/main" val="26405978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8" name="文本框 7">
            <a:extLst>
              <a:ext uri="{FF2B5EF4-FFF2-40B4-BE49-F238E27FC236}">
                <a16:creationId xmlns:a16="http://schemas.microsoft.com/office/drawing/2014/main" id="{A9A8B660-152A-43F0-9EDE-562534335291}"/>
              </a:ext>
            </a:extLst>
          </p:cNvPr>
          <p:cNvSpPr txBox="1"/>
          <p:nvPr/>
        </p:nvSpPr>
        <p:spPr>
          <a:xfrm>
            <a:off x="471816" y="1169357"/>
            <a:ext cx="11712624" cy="7848302"/>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alter</a:t>
            </a:r>
            <a:r>
              <a:rPr lang="zh-CN" altLang="en-US" sz="2400" dirty="0">
                <a:latin typeface="Microsoft YaHei" panose="020B0503020204020204" pitchFamily="34" charset="-122"/>
                <a:ea typeface="Microsoft YaHei" panose="020B0503020204020204" pitchFamily="34" charset="-122"/>
              </a:rPr>
              <a:t>修改表</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alter</a:t>
            </a:r>
            <a:r>
              <a:rPr lang="zh-CN" altLang="en-US" sz="2400" dirty="0">
                <a:latin typeface="Microsoft YaHei" panose="020B0503020204020204" pitchFamily="34" charset="-122"/>
                <a:ea typeface="Microsoft YaHei" panose="020B0503020204020204" pitchFamily="34" charset="-122"/>
              </a:rPr>
              <a:t>可以在表中增加列族</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命令：</a:t>
            </a:r>
            <a:r>
              <a:rPr lang="en-US" altLang="zh-CN" sz="2400" dirty="0">
                <a:latin typeface="Microsoft YaHei" panose="020B0503020204020204" pitchFamily="34" charset="-122"/>
                <a:ea typeface="Microsoft YaHei" panose="020B0503020204020204" pitchFamily="34" charset="-122"/>
              </a:rPr>
              <a:t>alter </a:t>
            </a:r>
            <a:r>
              <a:rPr lang="zh-CN" altLang="en-US" sz="2400" dirty="0">
                <a:latin typeface="Microsoft YaHei" panose="020B0503020204020204" pitchFamily="34" charset="-122"/>
                <a:ea typeface="Microsoft YaHei" panose="020B0503020204020204" pitchFamily="34" charset="-122"/>
              </a:rPr>
              <a:t>‘表名’，</a:t>
            </a:r>
            <a:r>
              <a:rPr lang="en-US" altLang="zh-CN" sz="2400" dirty="0">
                <a:latin typeface="Microsoft YaHei" panose="020B0503020204020204" pitchFamily="34" charset="-122"/>
                <a:ea typeface="Microsoft YaHei" panose="020B0503020204020204" pitchFamily="34" charset="-122"/>
              </a:rPr>
              <a:t>NAME=&gt;  </a:t>
            </a:r>
            <a:r>
              <a:rPr lang="zh-CN" altLang="en-US" sz="2400" dirty="0">
                <a:latin typeface="Microsoft YaHei" panose="020B0503020204020204" pitchFamily="34" charset="-122"/>
                <a:ea typeface="Microsoft YaHei" panose="020B0503020204020204" pitchFamily="34" charset="-122"/>
              </a:rPr>
              <a:t>‘列族名</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VERSIONS=&gt;</a:t>
            </a:r>
            <a:r>
              <a:rPr lang="zh-CN" altLang="en-US" sz="2400" dirty="0">
                <a:latin typeface="Microsoft YaHei" panose="020B0503020204020204" pitchFamily="34" charset="-122"/>
                <a:ea typeface="Microsoft YaHei" panose="020B0503020204020204" pitchFamily="34" charset="-122"/>
              </a:rPr>
              <a:t>版本值</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student1</a:t>
            </a:r>
            <a:r>
              <a:rPr lang="zh-CN" altLang="en-US" sz="2400" dirty="0">
                <a:latin typeface="Microsoft YaHei" panose="020B0503020204020204" pitchFamily="34" charset="-122"/>
                <a:ea typeface="Microsoft YaHei" panose="020B0503020204020204" pitchFamily="34" charset="-122"/>
              </a:rPr>
              <a:t>表中现有两个列族</a:t>
            </a:r>
            <a:r>
              <a:rPr lang="en-US" altLang="zh-CN" sz="2400" dirty="0">
                <a:latin typeface="Microsoft YaHei" panose="020B0503020204020204" pitchFamily="34" charset="-122"/>
                <a:ea typeface="Microsoft YaHei" panose="020B0503020204020204" pitchFamily="34" charset="-122"/>
              </a:rPr>
              <a:t>cf1</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cf2</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452DF4D1-6167-4BA5-909A-2DA77C3076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432" y="3212976"/>
            <a:ext cx="5328592" cy="1003137"/>
          </a:xfrm>
          <a:prstGeom prst="rect">
            <a:avLst/>
          </a:prstGeom>
        </p:spPr>
      </p:pic>
      <p:pic>
        <p:nvPicPr>
          <p:cNvPr id="10" name="图片 9">
            <a:extLst>
              <a:ext uri="{FF2B5EF4-FFF2-40B4-BE49-F238E27FC236}">
                <a16:creationId xmlns:a16="http://schemas.microsoft.com/office/drawing/2014/main" id="{A85D7910-B858-488F-8761-DEF86BBF028E}"/>
              </a:ext>
            </a:extLst>
          </p:cNvPr>
          <p:cNvPicPr>
            <a:picLocks noChangeAspect="1"/>
          </p:cNvPicPr>
          <p:nvPr/>
        </p:nvPicPr>
        <p:blipFill rotWithShape="1">
          <a:blip r:embed="rId4">
            <a:extLst>
              <a:ext uri="{28A0092B-C50C-407E-A947-70E740481C1C}">
                <a14:useLocalDpi xmlns:a14="http://schemas.microsoft.com/office/drawing/2010/main" val="0"/>
              </a:ext>
            </a:extLst>
          </a:blip>
          <a:srcRect r="136"/>
          <a:stretch/>
        </p:blipFill>
        <p:spPr>
          <a:xfrm>
            <a:off x="953105" y="5093508"/>
            <a:ext cx="10369152" cy="1115754"/>
          </a:xfrm>
          <a:prstGeom prst="rect">
            <a:avLst/>
          </a:prstGeom>
        </p:spPr>
      </p:pic>
      <p:cxnSp>
        <p:nvCxnSpPr>
          <p:cNvPr id="13" name="直接连接符 12">
            <a:extLst>
              <a:ext uri="{FF2B5EF4-FFF2-40B4-BE49-F238E27FC236}">
                <a16:creationId xmlns:a16="http://schemas.microsoft.com/office/drawing/2014/main" id="{92C2E5BE-3985-4F2A-BF44-CA4E69913230}"/>
              </a:ext>
            </a:extLst>
          </p:cNvPr>
          <p:cNvCxnSpPr>
            <a:cxnSpLocks/>
          </p:cNvCxnSpPr>
          <p:nvPr/>
        </p:nvCxnSpPr>
        <p:spPr>
          <a:xfrm>
            <a:off x="953105" y="5651385"/>
            <a:ext cx="29631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665B6590-A37B-46C6-86B0-236DA8F9F596}"/>
              </a:ext>
            </a:extLst>
          </p:cNvPr>
          <p:cNvCxnSpPr>
            <a:cxnSpLocks/>
          </p:cNvCxnSpPr>
          <p:nvPr/>
        </p:nvCxnSpPr>
        <p:spPr>
          <a:xfrm>
            <a:off x="953105" y="5877272"/>
            <a:ext cx="2963148"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37592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8" name="文本框 7">
            <a:extLst>
              <a:ext uri="{FF2B5EF4-FFF2-40B4-BE49-F238E27FC236}">
                <a16:creationId xmlns:a16="http://schemas.microsoft.com/office/drawing/2014/main" id="{A9A8B660-152A-43F0-9EDE-562534335291}"/>
              </a:ext>
            </a:extLst>
          </p:cNvPr>
          <p:cNvSpPr txBox="1"/>
          <p:nvPr/>
        </p:nvSpPr>
        <p:spPr>
          <a:xfrm>
            <a:off x="479376" y="1196752"/>
            <a:ext cx="11712624" cy="10064294"/>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alter</a:t>
            </a:r>
            <a:r>
              <a:rPr lang="zh-CN" altLang="en-US" sz="2400" dirty="0">
                <a:latin typeface="Microsoft YaHei" panose="020B0503020204020204" pitchFamily="34" charset="-122"/>
                <a:ea typeface="Microsoft YaHei" panose="020B0503020204020204" pitchFamily="34" charset="-122"/>
              </a:rPr>
              <a:t>修改表</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alter</a:t>
            </a:r>
            <a:r>
              <a:rPr lang="zh-CN" altLang="en-US" sz="2400" dirty="0">
                <a:latin typeface="Microsoft YaHei" panose="020B0503020204020204" pitchFamily="34" charset="-122"/>
                <a:ea typeface="Microsoft YaHei" panose="020B0503020204020204" pitchFamily="34" charset="-122"/>
              </a:rPr>
              <a:t>可以删除表中的数据，但</a:t>
            </a:r>
            <a:r>
              <a:rPr lang="en-US" altLang="zh-CN" sz="2400" dirty="0">
                <a:latin typeface="Microsoft YaHei" panose="020B0503020204020204" pitchFamily="34" charset="-122"/>
                <a:ea typeface="Microsoft YaHei" panose="020B0503020204020204" pitchFamily="34" charset="-122"/>
              </a:rPr>
              <a:t>alter</a:t>
            </a:r>
            <a:r>
              <a:rPr lang="zh-CN" altLang="en-US" sz="2400" dirty="0">
                <a:latin typeface="Microsoft YaHei" panose="020B0503020204020204" pitchFamily="34" charset="-122"/>
                <a:ea typeface="Microsoft YaHei" panose="020B0503020204020204" pitchFamily="34" charset="-122"/>
              </a:rPr>
              <a:t>只能以列族为单位删除</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命令：</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删除表</a:t>
            </a:r>
            <a:r>
              <a:rPr lang="en-US" altLang="zh-CN" sz="2400" dirty="0">
                <a:latin typeface="Microsoft YaHei" panose="020B0503020204020204" pitchFamily="34" charset="-122"/>
                <a:ea typeface="Microsoft YaHei" panose="020B0503020204020204" pitchFamily="34" charset="-122"/>
              </a:rPr>
              <a:t>student1</a:t>
            </a:r>
            <a:r>
              <a:rPr lang="zh-CN" altLang="en-US" sz="2400" dirty="0">
                <a:latin typeface="Microsoft YaHei" panose="020B0503020204020204" pitchFamily="34" charset="-122"/>
                <a:ea typeface="Microsoft YaHei" panose="020B0503020204020204" pitchFamily="34" charset="-122"/>
              </a:rPr>
              <a:t>中的列族</a:t>
            </a:r>
            <a:r>
              <a:rPr lang="en-US" altLang="zh-CN" sz="2400" dirty="0">
                <a:latin typeface="Microsoft YaHei" panose="020B0503020204020204" pitchFamily="34" charset="-122"/>
                <a:ea typeface="Microsoft YaHei" panose="020B0503020204020204" pitchFamily="34" charset="-122"/>
              </a:rPr>
              <a:t>cf2</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sp>
        <p:nvSpPr>
          <p:cNvPr id="2" name="矩形 1">
            <a:extLst>
              <a:ext uri="{FF2B5EF4-FFF2-40B4-BE49-F238E27FC236}">
                <a16:creationId xmlns:a16="http://schemas.microsoft.com/office/drawing/2014/main" id="{FBB83A13-F557-4257-9E0C-19B1984A2AEC}"/>
              </a:ext>
            </a:extLst>
          </p:cNvPr>
          <p:cNvSpPr/>
          <p:nvPr/>
        </p:nvSpPr>
        <p:spPr>
          <a:xfrm>
            <a:off x="1199456" y="3228077"/>
            <a:ext cx="10657184" cy="1569660"/>
          </a:xfrm>
          <a:prstGeom prst="rect">
            <a:avLst/>
          </a:prstGeom>
        </p:spPr>
        <p:txBody>
          <a:bodyPr wrap="square">
            <a:spAutoFit/>
          </a:bodyPr>
          <a:lstStyle/>
          <a:p>
            <a:r>
              <a:rPr lang="en-US" sz="2400" dirty="0">
                <a:latin typeface="Microsoft YaHei" panose="020B0503020204020204" pitchFamily="34" charset="-122"/>
                <a:ea typeface="Microsoft YaHei" panose="020B0503020204020204" pitchFamily="34" charset="-122"/>
              </a:rPr>
              <a:t>alter ‘</a:t>
            </a:r>
            <a:r>
              <a:rPr lang="zh-CN" altLang="en-US" sz="2400" dirty="0">
                <a:latin typeface="Microsoft YaHei" panose="020B0503020204020204" pitchFamily="34" charset="-122"/>
                <a:ea typeface="Microsoft YaHei" panose="020B0503020204020204" pitchFamily="34" charset="-122"/>
              </a:rPr>
              <a:t>表名</a:t>
            </a:r>
            <a:r>
              <a:rPr lang="en-US" sz="2400" dirty="0">
                <a:latin typeface="Microsoft YaHei" panose="020B0503020204020204" pitchFamily="34" charset="-122"/>
                <a:ea typeface="Microsoft YaHei" panose="020B0503020204020204" pitchFamily="34" charset="-122"/>
              </a:rPr>
              <a:t>’, NAME =&gt; ‘</a:t>
            </a:r>
            <a:r>
              <a:rPr lang="zh-CN" altLang="en-US" sz="2400" dirty="0">
                <a:latin typeface="Microsoft YaHei" panose="020B0503020204020204" pitchFamily="34" charset="-122"/>
                <a:ea typeface="Microsoft YaHei" panose="020B0503020204020204" pitchFamily="34" charset="-122"/>
              </a:rPr>
              <a:t>列族</a:t>
            </a:r>
            <a:r>
              <a:rPr lang="en-US" sz="2400" dirty="0">
                <a:latin typeface="Microsoft YaHei" panose="020B0503020204020204" pitchFamily="34" charset="-122"/>
                <a:ea typeface="Microsoft YaHei" panose="020B0503020204020204" pitchFamily="34" charset="-122"/>
              </a:rPr>
              <a:t>’, METHOD =&gt; ‘delete’</a:t>
            </a:r>
            <a:r>
              <a:rPr lang="zh-CN" altLang="en-US" sz="2400" dirty="0">
                <a:latin typeface="Microsoft YaHei" panose="020B0503020204020204" pitchFamily="34" charset="-122"/>
                <a:ea typeface="Microsoft YaHei" panose="020B0503020204020204" pitchFamily="34" charset="-122"/>
              </a:rPr>
              <a:t>，或输入</a:t>
            </a:r>
            <a:endParaRPr lang="en-US" sz="2400" dirty="0">
              <a:latin typeface="Microsoft YaHei" panose="020B0503020204020204" pitchFamily="34" charset="-122"/>
              <a:ea typeface="Microsoft YaHei" panose="020B0503020204020204" pitchFamily="34" charset="-122"/>
            </a:endParaRPr>
          </a:p>
          <a:p>
            <a:endParaRPr lang="en-US" sz="2400" dirty="0">
              <a:latin typeface="Microsoft YaHei" panose="020B0503020204020204" pitchFamily="34" charset="-122"/>
              <a:ea typeface="Microsoft YaHei" panose="020B0503020204020204" pitchFamily="34" charset="-122"/>
            </a:endParaRPr>
          </a:p>
          <a:p>
            <a:r>
              <a:rPr lang="en-US" sz="2400" dirty="0">
                <a:latin typeface="Microsoft YaHei" panose="020B0503020204020204" pitchFamily="34" charset="-122"/>
                <a:ea typeface="Microsoft YaHei" panose="020B0503020204020204" pitchFamily="34" charset="-122"/>
              </a:rPr>
              <a:t>alter ‘</a:t>
            </a:r>
            <a:r>
              <a:rPr lang="zh-CN" altLang="en-US" sz="2400" dirty="0">
                <a:latin typeface="Microsoft YaHei" panose="020B0503020204020204" pitchFamily="34" charset="-122"/>
                <a:ea typeface="Microsoft YaHei" panose="020B0503020204020204" pitchFamily="34" charset="-122"/>
              </a:rPr>
              <a:t>表名</a:t>
            </a:r>
            <a:r>
              <a:rPr lang="en-US" sz="2400" dirty="0">
                <a:latin typeface="Microsoft YaHei" panose="020B0503020204020204" pitchFamily="34" charset="-122"/>
                <a:ea typeface="Microsoft YaHei" panose="020B0503020204020204" pitchFamily="34" charset="-122"/>
              </a:rPr>
              <a:t>’, ‘delete’ =&gt; ‘</a:t>
            </a:r>
            <a:r>
              <a:rPr lang="zh-CN" altLang="en-US" sz="2400" dirty="0">
                <a:latin typeface="Microsoft YaHei" panose="020B0503020204020204" pitchFamily="34" charset="-122"/>
                <a:ea typeface="Microsoft YaHei" panose="020B0503020204020204" pitchFamily="34" charset="-122"/>
              </a:rPr>
              <a:t>列族</a:t>
            </a:r>
            <a:r>
              <a:rPr 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endParaRPr lang="en-US"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97FBCFC6-D5DE-4CB9-9D6D-7942F83566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5445224"/>
            <a:ext cx="6912768" cy="971953"/>
          </a:xfrm>
          <a:prstGeom prst="rect">
            <a:avLst/>
          </a:prstGeom>
        </p:spPr>
      </p:pic>
    </p:spTree>
    <p:extLst>
      <p:ext uri="{BB962C8B-B14F-4D97-AF65-F5344CB8AC3E}">
        <p14:creationId xmlns:p14="http://schemas.microsoft.com/office/powerpoint/2010/main" val="344447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的来源</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
        <p:nvSpPr>
          <p:cNvPr id="7" name="文本框 6"/>
          <p:cNvSpPr txBox="1"/>
          <p:nvPr/>
        </p:nvSpPr>
        <p:spPr>
          <a:xfrm>
            <a:off x="415988" y="1196752"/>
            <a:ext cx="11368644" cy="6740307"/>
          </a:xfrm>
          <a:prstGeom prst="rect">
            <a:avLst/>
          </a:prstGeom>
          <a:noFill/>
        </p:spPr>
        <p:txBody>
          <a:bodyPr wrap="square" rtlCol="0">
            <a:spAutoFit/>
          </a:bodyPr>
          <a:lstStyle/>
          <a:p>
            <a:pPr marL="342900" indent="-342900">
              <a:buClr>
                <a:srgbClr val="0070C0"/>
              </a:buClr>
              <a:buFont typeface="Arial" charset="0"/>
              <a:buChar char="•"/>
            </a:pPr>
            <a:r>
              <a:rPr lang="zh-CN" altLang="en-US" sz="2400" dirty="0">
                <a:latin typeface="Microsoft YaHei" panose="020B0503020204020204" pitchFamily="34" charset="-122"/>
                <a:ea typeface="Microsoft YaHei" panose="020B0503020204020204" pitchFamily="34" charset="-122"/>
              </a:rPr>
              <a:t>关系型数据库到</a:t>
            </a: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的缘由</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当表的数据达到千万级别时，关系型数据库对数据处理的时间较长</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将关系型数据升级为分布式数据库</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1257300" lvl="2"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数据分配到多台服务器中，但无法保证关系型数据库的原子性</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关系型数据库无法被构建为既兼顾原子性又兼顾高处理速度的分布式数据库</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5983BA6B-0F8B-4979-9CFB-F7F2691CC127}"/>
              </a:ext>
            </a:extLst>
          </p:cNvPr>
          <p:cNvPicPr>
            <a:picLocks noChangeAspect="1"/>
          </p:cNvPicPr>
          <p:nvPr/>
        </p:nvPicPr>
        <p:blipFill>
          <a:blip r:embed="rId3"/>
          <a:stretch>
            <a:fillRect/>
          </a:stretch>
        </p:blipFill>
        <p:spPr>
          <a:xfrm>
            <a:off x="3272668" y="5445224"/>
            <a:ext cx="2276872" cy="1091001"/>
          </a:xfrm>
          <a:prstGeom prst="rect">
            <a:avLst/>
          </a:prstGeom>
        </p:spPr>
      </p:pic>
      <p:pic>
        <p:nvPicPr>
          <p:cNvPr id="6" name="图片 5">
            <a:extLst>
              <a:ext uri="{FF2B5EF4-FFF2-40B4-BE49-F238E27FC236}">
                <a16:creationId xmlns:a16="http://schemas.microsoft.com/office/drawing/2014/main" id="{05C81D56-0191-4619-9E2B-31D958469366}"/>
              </a:ext>
            </a:extLst>
          </p:cNvPr>
          <p:cNvPicPr>
            <a:picLocks noChangeAspect="1"/>
          </p:cNvPicPr>
          <p:nvPr/>
        </p:nvPicPr>
        <p:blipFill>
          <a:blip r:embed="rId4"/>
          <a:stretch>
            <a:fillRect/>
          </a:stretch>
        </p:blipFill>
        <p:spPr>
          <a:xfrm>
            <a:off x="6528048" y="5504829"/>
            <a:ext cx="2092261" cy="1031396"/>
          </a:xfrm>
          <a:prstGeom prst="rect">
            <a:avLst/>
          </a:prstGeom>
        </p:spPr>
      </p:pic>
    </p:spTree>
    <p:extLst>
      <p:ext uri="{BB962C8B-B14F-4D97-AF65-F5344CB8AC3E}">
        <p14:creationId xmlns:p14="http://schemas.microsoft.com/office/powerpoint/2010/main" val="2934115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8" name="文本框 7">
            <a:extLst>
              <a:ext uri="{FF2B5EF4-FFF2-40B4-BE49-F238E27FC236}">
                <a16:creationId xmlns:a16="http://schemas.microsoft.com/office/drawing/2014/main" id="{A9A8B660-152A-43F0-9EDE-562534335291}"/>
              </a:ext>
            </a:extLst>
          </p:cNvPr>
          <p:cNvSpPr txBox="1"/>
          <p:nvPr/>
        </p:nvSpPr>
        <p:spPr>
          <a:xfrm>
            <a:off x="414945" y="908720"/>
            <a:ext cx="9577064" cy="8217634"/>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truncate</a:t>
            </a:r>
            <a:r>
              <a:rPr lang="zh-CN" altLang="en-US" sz="2400" dirty="0">
                <a:latin typeface="Microsoft YaHei" panose="020B0503020204020204" pitchFamily="34" charset="-122"/>
                <a:ea typeface="Microsoft YaHei" panose="020B0503020204020204" pitchFamily="34" charset="-122"/>
              </a:rPr>
              <a:t>清空表数据</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命令：</a:t>
            </a:r>
            <a:r>
              <a:rPr lang="en-US" altLang="zh-CN" sz="2400" dirty="0">
                <a:latin typeface="Microsoft YaHei" panose="020B0503020204020204" pitchFamily="34" charset="-122"/>
                <a:ea typeface="Microsoft YaHei" panose="020B0503020204020204" pitchFamily="34" charset="-122"/>
              </a:rPr>
              <a:t>truncate </a:t>
            </a:r>
            <a:r>
              <a:rPr lang="zh-CN" altLang="en-US" sz="2400" dirty="0">
                <a:latin typeface="Microsoft YaHei" panose="020B0503020204020204" pitchFamily="34" charset="-122"/>
                <a:ea typeface="Microsoft YaHei" panose="020B0503020204020204" pitchFamily="34" charset="-122"/>
              </a:rPr>
              <a:t>‘表名’</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在清空表中数据时，系统自动先禁用表再清空数据</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当数据清空完成后，系统会自动恢复表的使用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使用命令：</a:t>
            </a:r>
            <a:r>
              <a:rPr lang="en-US" altLang="zh-CN" sz="2400" dirty="0" err="1">
                <a:latin typeface="Microsoft YaHei" panose="020B0503020204020204" pitchFamily="34" charset="-122"/>
                <a:ea typeface="Microsoft YaHei" panose="020B0503020204020204" pitchFamily="34" charset="-122"/>
              </a:rPr>
              <a:t>is_enabled</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‘表名’查看表是否可用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0DD3BD86-53C9-4F0D-9F5B-CE51D69DA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2236940"/>
            <a:ext cx="5544616" cy="909739"/>
          </a:xfrm>
          <a:prstGeom prst="rect">
            <a:avLst/>
          </a:prstGeom>
        </p:spPr>
      </p:pic>
      <p:pic>
        <p:nvPicPr>
          <p:cNvPr id="6" name="图片 5">
            <a:extLst>
              <a:ext uri="{FF2B5EF4-FFF2-40B4-BE49-F238E27FC236}">
                <a16:creationId xmlns:a16="http://schemas.microsoft.com/office/drawing/2014/main" id="{29B8D9DA-F652-44BF-B77B-D9D66576F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1424" y="5445224"/>
            <a:ext cx="5983041" cy="836213"/>
          </a:xfrm>
          <a:prstGeom prst="rect">
            <a:avLst/>
          </a:prstGeom>
        </p:spPr>
      </p:pic>
    </p:spTree>
    <p:extLst>
      <p:ext uri="{BB962C8B-B14F-4D97-AF65-F5344CB8AC3E}">
        <p14:creationId xmlns:p14="http://schemas.microsoft.com/office/powerpoint/2010/main" val="20155992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1"/>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a:t>
            </a:r>
            <a:r>
              <a:rPr kumimoji="1" lang="en-US" altLang="zh-CN" b="1" dirty="0">
                <a:solidFill>
                  <a:srgbClr val="2965AB"/>
                </a:solidFill>
                <a:latin typeface="Microsoft YaHei" panose="020B0503020204020204" pitchFamily="34" charset="-122"/>
                <a:ea typeface="Microsoft YaHei" panose="020B0503020204020204" pitchFamily="34" charset="-122"/>
              </a:rPr>
              <a:t>shell</a:t>
            </a:r>
            <a:r>
              <a:rPr kumimoji="1" lang="zh-CN" altLang="en-US" b="1" dirty="0">
                <a:solidFill>
                  <a:srgbClr val="2965AB"/>
                </a:solidFill>
                <a:latin typeface="Microsoft YaHei" panose="020B0503020204020204" pitchFamily="34" charset="-122"/>
                <a:ea typeface="Microsoft YaHei" panose="020B0503020204020204" pitchFamily="34" charset="-122"/>
              </a:rPr>
              <a:t>命令</a:t>
            </a:r>
            <a:endParaRPr kumimoji="1" lang="zh-CN" altLang="en-US" sz="2800" b="1" i="0" u="none" strike="noStrike" kern="1200" cap="none" spc="0" normalizeH="0" baseline="0" noProof="0" dirty="0">
              <a:ln>
                <a:noFill/>
              </a:ln>
              <a:solidFill>
                <a:srgbClr val="2965AB"/>
              </a:solidFill>
              <a:effectLst/>
              <a:uLnTx/>
              <a:uFillTx/>
              <a:latin typeface="Microsoft YaHei" panose="020B0503020204020204" pitchFamily="34" charset="-122"/>
              <a:ea typeface="Microsoft YaHei" panose="020B0503020204020204" pitchFamily="34" charset="-122"/>
              <a:cs typeface="+mn-cs"/>
            </a:endParaRPr>
          </a:p>
        </p:txBody>
      </p:sp>
      <p:sp>
        <p:nvSpPr>
          <p:cNvPr id="7" name="文本框 6"/>
          <p:cNvSpPr txBox="1"/>
          <p:nvPr/>
        </p:nvSpPr>
        <p:spPr>
          <a:xfrm>
            <a:off x="407368" y="1138840"/>
            <a:ext cx="9577064" cy="7478970"/>
          </a:xfrm>
          <a:prstGeom prst="rect">
            <a:avLst/>
          </a:prstGeom>
          <a:noFill/>
        </p:spPr>
        <p:txBody>
          <a:bodyPr wrap="square" rtlCol="0">
            <a:spAutoFit/>
          </a:bodyPr>
          <a:lstStyle/>
          <a:p>
            <a:pPr>
              <a:buClr>
                <a:srgbClr val="0070C0"/>
              </a:buClr>
            </a:pPr>
            <a:r>
              <a:rPr lang="en-US" altLang="zh-CN" sz="2400" dirty="0">
                <a:latin typeface="Microsoft YaHei" panose="020B0503020204020204" pitchFamily="34" charset="-122"/>
                <a:ea typeface="Microsoft YaHei" panose="020B0503020204020204" pitchFamily="34" charset="-122"/>
              </a:rPr>
              <a:t>drop</a:t>
            </a:r>
            <a:r>
              <a:rPr lang="zh-CN" altLang="en-US" sz="2400" dirty="0">
                <a:latin typeface="Microsoft YaHei" panose="020B0503020204020204" pitchFamily="34" charset="-122"/>
                <a:ea typeface="Microsoft YaHei" panose="020B0503020204020204" pitchFamily="34" charset="-122"/>
              </a:rPr>
              <a:t>删除表</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不能直接删除表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在删除表之前，必须先禁用表</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表</a:t>
            </a:r>
            <a:r>
              <a:rPr lang="en-US" altLang="zh-CN" sz="2400" dirty="0">
                <a:latin typeface="Microsoft YaHei" panose="020B0503020204020204" pitchFamily="34" charset="-122"/>
                <a:ea typeface="Microsoft YaHei" panose="020B0503020204020204" pitchFamily="34" charset="-122"/>
              </a:rPr>
              <a:t>student2</a:t>
            </a:r>
            <a:r>
              <a:rPr lang="zh-CN" altLang="en-US" sz="2400" dirty="0">
                <a:latin typeface="Microsoft YaHei" panose="020B0503020204020204" pitchFamily="34" charset="-122"/>
                <a:ea typeface="Microsoft YaHei" panose="020B0503020204020204" pitchFamily="34" charset="-122"/>
              </a:rPr>
              <a:t>已被成功删除</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p:txBody>
      </p:sp>
      <p:pic>
        <p:nvPicPr>
          <p:cNvPr id="4" name="图片 3">
            <a:extLst>
              <a:ext uri="{FF2B5EF4-FFF2-40B4-BE49-F238E27FC236}">
                <a16:creationId xmlns:a16="http://schemas.microsoft.com/office/drawing/2014/main" id="{08E22259-CD5F-4777-8BD3-33EA010E9F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488" y="2443088"/>
            <a:ext cx="5303004" cy="1501395"/>
          </a:xfrm>
          <a:prstGeom prst="rect">
            <a:avLst/>
          </a:prstGeom>
        </p:spPr>
      </p:pic>
      <p:pic>
        <p:nvPicPr>
          <p:cNvPr id="10" name="图片 9">
            <a:extLst>
              <a:ext uri="{FF2B5EF4-FFF2-40B4-BE49-F238E27FC236}">
                <a16:creationId xmlns:a16="http://schemas.microsoft.com/office/drawing/2014/main" id="{E4803ACF-75EE-471B-B37F-70B4BE8183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488" y="4674085"/>
            <a:ext cx="5418932" cy="899859"/>
          </a:xfrm>
          <a:prstGeom prst="rect">
            <a:avLst/>
          </a:prstGeom>
        </p:spPr>
      </p:pic>
      <p:pic>
        <p:nvPicPr>
          <p:cNvPr id="12" name="图片 11">
            <a:extLst>
              <a:ext uri="{FF2B5EF4-FFF2-40B4-BE49-F238E27FC236}">
                <a16:creationId xmlns:a16="http://schemas.microsoft.com/office/drawing/2014/main" id="{39B19490-3A3A-4B0B-9BBF-0E226A9F8F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7888" y="4534941"/>
            <a:ext cx="4389348" cy="1247866"/>
          </a:xfrm>
          <a:prstGeom prst="rect">
            <a:avLst/>
          </a:prstGeom>
        </p:spPr>
      </p:pic>
    </p:spTree>
    <p:extLst>
      <p:ext uri="{BB962C8B-B14F-4D97-AF65-F5344CB8AC3E}">
        <p14:creationId xmlns:p14="http://schemas.microsoft.com/office/powerpoint/2010/main" val="34160879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矩形 5"/>
          <p:cNvSpPr/>
          <p:nvPr/>
        </p:nvSpPr>
        <p:spPr>
          <a:xfrm>
            <a:off x="4886672" y="980728"/>
            <a:ext cx="2492990" cy="400110"/>
          </a:xfrm>
          <a:prstGeom prst="rect">
            <a:avLst/>
          </a:prstGeom>
        </p:spPr>
        <p:txBody>
          <a:bodyPr wrap="none">
            <a:spAutoFit/>
          </a:bodyPr>
          <a:lstStyle/>
          <a:p>
            <a:pPr algn="ctr"/>
            <a:r>
              <a:rPr lang="zh-CN" altLang="en-US" sz="2000" b="1" dirty="0">
                <a:solidFill>
                  <a:srgbClr val="2965AB"/>
                </a:solidFill>
                <a:latin typeface="Microsoft YaHei Light" panose="020B0502040204020203" pitchFamily="34" charset="-122"/>
                <a:ea typeface="Microsoft YaHei Light" panose="020B0502040204020203" pitchFamily="34" charset="-122"/>
                <a:cs typeface="Microsoft YaHei Light" panose="020B0502040204020203" pitchFamily="34" charset="-122"/>
              </a:rPr>
              <a:t>扫描二维码发现更多</a:t>
            </a:r>
          </a:p>
        </p:txBody>
      </p:sp>
      <p:sp>
        <p:nvSpPr>
          <p:cNvPr id="7" name="矩形 6"/>
          <p:cNvSpPr/>
          <p:nvPr/>
        </p:nvSpPr>
        <p:spPr>
          <a:xfrm>
            <a:off x="3222092" y="4869160"/>
            <a:ext cx="1620957" cy="338554"/>
          </a:xfrm>
          <a:prstGeom prst="rect">
            <a:avLst/>
          </a:prstGeom>
        </p:spPr>
        <p:txBody>
          <a:bodyPr wrap="none">
            <a:spAutoFit/>
          </a:bodyPr>
          <a:lstStyle/>
          <a:p>
            <a:pPr algn="ctr"/>
            <a:r>
              <a:rPr lang="zh-CN" altLang="en-US" sz="1600" b="1" dirty="0">
                <a:solidFill>
                  <a:schemeClr val="tx1">
                    <a:lumMod val="65000"/>
                    <a:lumOff val="35000"/>
                  </a:schemeClr>
                </a:solidFill>
                <a:latin typeface="Microsoft YaHei Light" panose="020B0502040204020203" pitchFamily="34" charset="-122"/>
                <a:ea typeface="Microsoft YaHei Light" panose="020B0502040204020203" pitchFamily="34" charset="-122"/>
              </a:rPr>
              <a:t>数据酷客公众号</a:t>
            </a:r>
          </a:p>
        </p:txBody>
      </p:sp>
      <p:sp>
        <p:nvSpPr>
          <p:cNvPr id="8" name="矩形 7"/>
          <p:cNvSpPr/>
          <p:nvPr/>
        </p:nvSpPr>
        <p:spPr>
          <a:xfrm>
            <a:off x="7523552" y="4869160"/>
            <a:ext cx="1415772" cy="338554"/>
          </a:xfrm>
          <a:prstGeom prst="rect">
            <a:avLst/>
          </a:prstGeom>
        </p:spPr>
        <p:txBody>
          <a:bodyPr wrap="none">
            <a:spAutoFit/>
          </a:bodyPr>
          <a:lstStyle/>
          <a:p>
            <a:pPr algn="ctr"/>
            <a:r>
              <a:rPr lang="zh-CN" altLang="en-US" sz="1600" b="1" dirty="0">
                <a:solidFill>
                  <a:schemeClr val="tx1">
                    <a:lumMod val="65000"/>
                    <a:lumOff val="35000"/>
                  </a:schemeClr>
                </a:solidFill>
                <a:latin typeface="Microsoft YaHei Light" panose="020B0502040204020203" pitchFamily="34" charset="-122"/>
                <a:ea typeface="Microsoft YaHei Light" panose="020B0502040204020203" pitchFamily="34" charset="-122"/>
              </a:rPr>
              <a:t>数据酷客官网</a:t>
            </a: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92410" y="1988840"/>
            <a:ext cx="2880320" cy="2880320"/>
          </a:xfrm>
          <a:prstGeom prst="rect">
            <a:avLst/>
          </a:prstGeom>
        </p:spPr>
      </p:pic>
      <p:pic>
        <p:nvPicPr>
          <p:cNvPr id="14" name="图片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44072" y="1920738"/>
            <a:ext cx="2952328" cy="295232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5360" y="1124744"/>
            <a:ext cx="12313368" cy="6001643"/>
          </a:xfrm>
          <a:prstGeom prst="rect">
            <a:avLst/>
          </a:prstGeom>
          <a:noFill/>
        </p:spPr>
        <p:txBody>
          <a:bodyPr wrap="square" rtlCol="0">
            <a:spAutoFit/>
          </a:bodyPr>
          <a:lstStyle/>
          <a:p>
            <a:pPr>
              <a:buClr>
                <a:srgbClr val="0070C0"/>
              </a:buClr>
            </a:pPr>
            <a:r>
              <a:rPr lang="zh-CN" altLang="en-US" sz="2400" dirty="0">
                <a:latin typeface="Microsoft YaHei" panose="020B0503020204020204" pitchFamily="34" charset="-122"/>
                <a:ea typeface="Microsoft YaHei" panose="020B0503020204020204" pitchFamily="34" charset="-122"/>
              </a:rPr>
              <a:t>关系型数据库到</a:t>
            </a: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的发展过程</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20</a:t>
            </a:r>
            <a:r>
              <a:rPr lang="zh-CN" altLang="en-US" sz="2400" dirty="0">
                <a:latin typeface="Microsoft YaHei" panose="020B0503020204020204" pitchFamily="34" charset="-122"/>
                <a:ea typeface="Microsoft YaHei" panose="020B0503020204020204" pitchFamily="34" charset="-122"/>
              </a:rPr>
              <a:t>世纪</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年代，伯克利大学的</a:t>
            </a:r>
            <a:r>
              <a:rPr lang="en-US" altLang="zh-CN" sz="2400" dirty="0">
                <a:latin typeface="Microsoft YaHei" panose="020B0503020204020204" pitchFamily="34" charset="-122"/>
                <a:ea typeface="Microsoft YaHei" panose="020B0503020204020204" pitchFamily="34" charset="-122"/>
              </a:rPr>
              <a:t>Eric Brewer</a:t>
            </a:r>
            <a:r>
              <a:rPr lang="zh-CN" altLang="en-US" sz="2400" dirty="0">
                <a:latin typeface="Microsoft YaHei" panose="020B0503020204020204" pitchFamily="34" charset="-122"/>
                <a:ea typeface="Microsoft YaHei" panose="020B0503020204020204" pitchFamily="34" charset="-122"/>
              </a:rPr>
              <a:t>教授提出</a:t>
            </a:r>
            <a:r>
              <a:rPr lang="en-US" altLang="zh-CN" sz="2400" dirty="0">
                <a:latin typeface="Microsoft YaHei" panose="020B0503020204020204" pitchFamily="34" charset="-122"/>
                <a:ea typeface="Microsoft YaHei" panose="020B0503020204020204" pitchFamily="34" charset="-122"/>
              </a:rPr>
              <a:t>CAP</a:t>
            </a:r>
            <a:r>
              <a:rPr lang="zh-CN" altLang="en-US" sz="2400" dirty="0">
                <a:latin typeface="Microsoft YaHei" panose="020B0503020204020204" pitchFamily="34" charset="-122"/>
                <a:ea typeface="Microsoft YaHei" panose="020B0503020204020204" pitchFamily="34" charset="-122"/>
              </a:rPr>
              <a:t>理论，该理论称：任何分布</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式系统只能满足一致性、可用性、可靠性的其中两种，无法全部兼顾</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CAP</a:t>
            </a:r>
            <a:r>
              <a:rPr lang="zh-CN" altLang="en-US" sz="2400" dirty="0">
                <a:latin typeface="Microsoft YaHei" panose="020B0503020204020204" pitchFamily="34" charset="-122"/>
                <a:ea typeface="Microsoft YaHei" panose="020B0503020204020204" pitchFamily="34" charset="-122"/>
              </a:rPr>
              <a:t>理论使得非关系型数据库</a:t>
            </a: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诞生了</a:t>
            </a: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虽然没有很好的原子性，但</a:t>
            </a: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基于</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key/value</a:t>
            </a:r>
            <a:r>
              <a:rPr lang="zh-CN" altLang="en-US" sz="2400" dirty="0">
                <a:latin typeface="Microsoft YaHei" panose="020B0503020204020204" pitchFamily="34" charset="-122"/>
                <a:ea typeface="Microsoft YaHei" panose="020B0503020204020204" pitchFamily="34" charset="-122"/>
              </a:rPr>
              <a:t>形式进行数据存储，提高了查询性能</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与面向行的关系型数据库不同，</a:t>
            </a: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中列式数据库</a:t>
            </a:r>
            <a:endParaRPr lang="en-US" altLang="zh-CN" sz="2400" dirty="0">
              <a:latin typeface="Microsoft YaHei" panose="020B0503020204020204" pitchFamily="34" charset="-122"/>
              <a:ea typeface="Microsoft YaHei" panose="020B0503020204020204" pitchFamily="34" charset="-122"/>
            </a:endParaRPr>
          </a:p>
          <a:p>
            <a:pPr>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以列为单位存储数据，更具有扩展性</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不支持</a:t>
            </a:r>
            <a:r>
              <a:rPr lang="en-US" altLang="zh-CN" sz="2400" dirty="0">
                <a:latin typeface="Microsoft YaHei" panose="020B0503020204020204" pitchFamily="34" charset="-122"/>
                <a:ea typeface="Microsoft YaHei" panose="020B0503020204020204" pitchFamily="34" charset="-122"/>
              </a:rPr>
              <a:t>join</a:t>
            </a:r>
            <a:r>
              <a:rPr lang="zh-CN" altLang="en-US" sz="2400" dirty="0">
                <a:latin typeface="Microsoft YaHei" panose="020B0503020204020204" pitchFamily="34" charset="-122"/>
                <a:ea typeface="Microsoft YaHei" panose="020B0503020204020204" pitchFamily="34" charset="-122"/>
              </a:rPr>
              <a:t>处理，但却不用将数据全部存储在一台服务器上</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pic>
        <p:nvPicPr>
          <p:cNvPr id="3" name="图片 2">
            <a:extLst>
              <a:ext uri="{FF2B5EF4-FFF2-40B4-BE49-F238E27FC236}">
                <a16:creationId xmlns:a16="http://schemas.microsoft.com/office/drawing/2014/main" id="{B22B18ED-1E0B-4E31-8916-A0DB577AD0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6200" y="2852936"/>
            <a:ext cx="4069433" cy="3071126"/>
          </a:xfrm>
          <a:prstGeom prst="rect">
            <a:avLst/>
          </a:prstGeom>
        </p:spPr>
      </p:pic>
      <p:sp>
        <p:nvSpPr>
          <p:cNvPr id="6" name="文本占位符 1">
            <a:extLst>
              <a:ext uri="{FF2B5EF4-FFF2-40B4-BE49-F238E27FC236}">
                <a16:creationId xmlns:a16="http://schemas.microsoft.com/office/drawing/2014/main" id="{26CEB63B-DAEE-41AD-9459-2B00975D8E01}"/>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的来源</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817206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35360" y="986526"/>
            <a:ext cx="12313368" cy="8217634"/>
          </a:xfrm>
          <a:prstGeom prst="rect">
            <a:avLst/>
          </a:prstGeom>
          <a:noFill/>
        </p:spPr>
        <p:txBody>
          <a:bodyPr wrap="square" rtlCol="0">
            <a:spAutoFit/>
          </a:bodyPr>
          <a:lstStyle/>
          <a:p>
            <a:pPr marL="342900" indent="-342900">
              <a:buClr>
                <a:srgbClr val="0070C0"/>
              </a:buClr>
              <a:buFont typeface="Arial" charset="0"/>
              <a:buChar char="•"/>
            </a:pPr>
            <a:r>
              <a:rPr lang="en-US" altLang="zh-CN" sz="2400" dirty="0">
                <a:latin typeface="Microsoft YaHei" panose="020B0503020204020204" pitchFamily="34" charset="-122"/>
                <a:ea typeface="Microsoft YaHei" panose="020B0503020204020204" pitchFamily="34" charset="-122"/>
              </a:rPr>
              <a:t>NoSQL</a:t>
            </a:r>
            <a:r>
              <a:rPr lang="zh-CN" altLang="en-US" sz="2400" dirty="0">
                <a:latin typeface="Microsoft YaHei" panose="020B0503020204020204" pitchFamily="34" charset="-122"/>
                <a:ea typeface="Microsoft YaHei" panose="020B0503020204020204" pitchFamily="34" charset="-122"/>
              </a:rPr>
              <a:t>到分布式非关系型数据库</a:t>
            </a:r>
            <a:r>
              <a:rPr lang="en-US" altLang="zh-CN" sz="2400" dirty="0">
                <a:latin typeface="Microsoft YaHei" panose="020B0503020204020204" pitchFamily="34" charset="-122"/>
                <a:ea typeface="Microsoft YaHei" panose="020B0503020204020204" pitchFamily="34" charset="-122"/>
              </a:rPr>
              <a:t>HBase</a:t>
            </a:r>
          </a:p>
          <a:p>
            <a:pPr marL="342900"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分布式文件系统</a:t>
            </a:r>
            <a:r>
              <a:rPr lang="en-US" altLang="zh-CN" sz="2400" dirty="0">
                <a:latin typeface="Microsoft YaHei" panose="020B0503020204020204" pitchFamily="34" charset="-122"/>
                <a:ea typeface="Microsoft YaHei" panose="020B0503020204020204" pitchFamily="34" charset="-122"/>
              </a:rPr>
              <a:t>HDFS</a:t>
            </a: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1257300" lvl="2"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将数据块复制后再分散在不同机器上进行存储，提高容错性</a:t>
            </a:r>
            <a:endParaRPr lang="en-US" altLang="zh-CN" sz="2400" dirty="0">
              <a:latin typeface="Microsoft YaHei" panose="020B0503020204020204" pitchFamily="34" charset="-122"/>
              <a:ea typeface="Microsoft YaHei" panose="020B0503020204020204" pitchFamily="34" charset="-122"/>
            </a:endParaRPr>
          </a:p>
          <a:p>
            <a:pPr lvl="2">
              <a:buClr>
                <a:srgbClr val="0070C0"/>
              </a:buClr>
            </a:pPr>
            <a:endParaRPr lang="en-US" altLang="zh-CN" sz="2400" dirty="0">
              <a:latin typeface="Microsoft YaHei" panose="020B0503020204020204" pitchFamily="34" charset="-122"/>
              <a:ea typeface="Microsoft YaHei" panose="020B0503020204020204" pitchFamily="34" charset="-122"/>
            </a:endParaRPr>
          </a:p>
          <a:p>
            <a:pPr marL="1257300" lvl="2" indent="-342900">
              <a:buClr>
                <a:srgbClr val="0070C0"/>
              </a:buClr>
              <a:buFont typeface="Arial" charset="0"/>
              <a:buChar char="•"/>
            </a:pPr>
            <a:r>
              <a:rPr lang="zh-CN" altLang="en-US" sz="2400" dirty="0">
                <a:latin typeface="Microsoft YaHei" panose="020B0503020204020204" pitchFamily="34" charset="-122"/>
                <a:ea typeface="Microsoft YaHei" panose="020B0503020204020204" pitchFamily="34" charset="-122"/>
              </a:rPr>
              <a:t>适合超大数据集的读取和存储</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分布式非关系型数据库</a:t>
            </a:r>
            <a:r>
              <a:rPr lang="en-US" altLang="zh-CN" sz="2400" dirty="0" err="1">
                <a:latin typeface="Microsoft YaHei" panose="020B0503020204020204" pitchFamily="34" charset="-122"/>
                <a:ea typeface="Microsoft YaHei" panose="020B0503020204020204" pitchFamily="34" charset="-122"/>
              </a:rPr>
              <a:t>HBase</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1257300" lvl="2"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采用键值对的形式存储，具有较高的数据查询性能</a:t>
            </a:r>
            <a:endParaRPr lang="en-US" altLang="zh-CN" sz="2400" dirty="0">
              <a:latin typeface="Microsoft YaHei" panose="020B0503020204020204" pitchFamily="34" charset="-122"/>
              <a:ea typeface="Microsoft YaHei" panose="020B0503020204020204" pitchFamily="34" charset="-122"/>
            </a:endParaRPr>
          </a:p>
          <a:p>
            <a:pPr marL="1257300" lvl="2"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1257300" lvl="2"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是列式数据库，可依赖</a:t>
            </a:r>
            <a:r>
              <a:rPr lang="en-US" altLang="zh-CN" sz="2400" dirty="0">
                <a:latin typeface="Microsoft YaHei" panose="020B0503020204020204" pitchFamily="34" charset="-122"/>
                <a:ea typeface="Microsoft YaHei" panose="020B0503020204020204" pitchFamily="34" charset="-122"/>
              </a:rPr>
              <a:t>HDFS</a:t>
            </a:r>
            <a:r>
              <a:rPr lang="zh-CN" altLang="en-US" sz="2400" dirty="0">
                <a:latin typeface="Microsoft YaHei" panose="020B0503020204020204" pitchFamily="34" charset="-122"/>
                <a:ea typeface="Microsoft YaHei" panose="020B0503020204020204" pitchFamily="34" charset="-122"/>
              </a:rPr>
              <a:t>的存储，</a:t>
            </a:r>
            <a:endParaRPr lang="en-US" altLang="zh-CN" sz="2400" dirty="0">
              <a:latin typeface="Microsoft YaHei" panose="020B0503020204020204" pitchFamily="34" charset="-122"/>
              <a:ea typeface="Microsoft YaHei" panose="020B0503020204020204" pitchFamily="34" charset="-122"/>
            </a:endParaRPr>
          </a:p>
          <a:p>
            <a:pPr marL="1257300" lvl="2"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1714500" lvl="3" indent="-34290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将字段分散到不同的机器上存储，分散负载压力</a:t>
            </a: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800100" lvl="1" indent="-34290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lvl="1">
              <a:buClr>
                <a:srgbClr val="0070C0"/>
              </a:buClr>
            </a:pP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6" name="文本占位符 1">
            <a:extLst>
              <a:ext uri="{FF2B5EF4-FFF2-40B4-BE49-F238E27FC236}">
                <a16:creationId xmlns:a16="http://schemas.microsoft.com/office/drawing/2014/main" id="{A90ED918-8B3C-4698-919C-E4EA04CB8C40}"/>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的来源</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pic>
        <p:nvPicPr>
          <p:cNvPr id="8" name="图片 7">
            <a:extLst>
              <a:ext uri="{FF2B5EF4-FFF2-40B4-BE49-F238E27FC236}">
                <a16:creationId xmlns:a16="http://schemas.microsoft.com/office/drawing/2014/main" id="{DBD4C5C1-3AE0-43F2-A33E-F80D9FE8937A}"/>
              </a:ext>
            </a:extLst>
          </p:cNvPr>
          <p:cNvPicPr>
            <a:picLocks noChangeAspect="1"/>
          </p:cNvPicPr>
          <p:nvPr/>
        </p:nvPicPr>
        <p:blipFill rotWithShape="1">
          <a:blip r:embed="rId3"/>
          <a:srcRect t="3355" b="3504"/>
          <a:stretch/>
        </p:blipFill>
        <p:spPr>
          <a:xfrm>
            <a:off x="7752184" y="3501008"/>
            <a:ext cx="4248472" cy="946263"/>
          </a:xfrm>
          <a:prstGeom prst="rect">
            <a:avLst/>
          </a:prstGeom>
        </p:spPr>
      </p:pic>
    </p:spTree>
    <p:extLst>
      <p:ext uri="{BB962C8B-B14F-4D97-AF65-F5344CB8AC3E}">
        <p14:creationId xmlns:p14="http://schemas.microsoft.com/office/powerpoint/2010/main" val="3430804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71364" y="1149280"/>
            <a:ext cx="12313368" cy="6001643"/>
          </a:xfrm>
          <a:prstGeom prst="rect">
            <a:avLst/>
          </a:prstGeom>
          <a:noFill/>
        </p:spPr>
        <p:txBody>
          <a:bodyPr wrap="square" rtlCol="0">
            <a:spAutoFit/>
          </a:bodyPr>
          <a:lstStyle/>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的基本概念包括</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的存储机制和</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的部署架构</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342900" indent="-342900">
              <a:buClr>
                <a:srgbClr val="0070C0"/>
              </a:buClr>
              <a:buFont typeface="Arial" panose="020B0604020202020204" pitchFamily="34" charset="0"/>
              <a:buChar char="•"/>
            </a:pP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的存储机制</a:t>
            </a:r>
            <a:endParaRPr lang="en-US" altLang="zh-CN" sz="2400" dirty="0">
              <a:latin typeface="Microsoft YaHei" panose="020B0503020204020204" pitchFamily="34" charset="-122"/>
              <a:ea typeface="Microsoft YaHei" panose="020B0503020204020204" pitchFamily="34" charset="-122"/>
            </a:endParaRPr>
          </a:p>
          <a:p>
            <a:pPr>
              <a:buClr>
                <a:srgbClr val="0070C0"/>
              </a:buClr>
            </a:pP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在</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中：</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表是由行组成的，每一行有一个行键，行键决定了行的存储顺序</a:t>
            </a: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每一行是由列族组成的</a:t>
            </a: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每一个列族包含多个列</a:t>
            </a: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endParaRPr lang="en-US" altLang="zh-CN" sz="2400" dirty="0">
              <a:latin typeface="Microsoft YaHei" panose="020B0503020204020204" pitchFamily="34" charset="-122"/>
              <a:ea typeface="Microsoft YaHei" panose="020B0503020204020204" pitchFamily="34" charset="-122"/>
            </a:endParaRPr>
          </a:p>
          <a:p>
            <a:pPr marL="742950" lvl="1" indent="-285750">
              <a:buClr>
                <a:srgbClr val="0070C0"/>
              </a:buClr>
              <a:buFont typeface="Arial" panose="020B0604020202020204" pitchFamily="34" charset="0"/>
              <a:buChar char="•"/>
            </a:pPr>
            <a:r>
              <a:rPr lang="zh-CN" altLang="en-US" sz="2400" dirty="0">
                <a:latin typeface="Microsoft YaHei" panose="020B0503020204020204" pitchFamily="34" charset="-122"/>
                <a:ea typeface="Microsoft YaHei" panose="020B0503020204020204" pitchFamily="34" charset="-122"/>
              </a:rPr>
              <a:t>每一列中包含多个版本，它是</a:t>
            </a:r>
            <a:r>
              <a:rPr lang="en-US" altLang="zh-CN" sz="2400" dirty="0">
                <a:latin typeface="Microsoft YaHei" panose="020B0503020204020204" pitchFamily="34" charset="-122"/>
                <a:ea typeface="Microsoft YaHei" panose="020B0503020204020204" pitchFamily="34" charset="-122"/>
              </a:rPr>
              <a:t>HBase</a:t>
            </a:r>
            <a:r>
              <a:rPr lang="zh-CN" altLang="en-US" sz="2400" dirty="0">
                <a:latin typeface="Microsoft YaHei" panose="020B0503020204020204" pitchFamily="34" charset="-122"/>
                <a:ea typeface="Microsoft YaHei" panose="020B0503020204020204" pitchFamily="34" charset="-122"/>
              </a:rPr>
              <a:t>的</a:t>
            </a:r>
            <a:endParaRPr lang="en-US" altLang="zh-CN" sz="2400" dirty="0">
              <a:latin typeface="Microsoft YaHei" panose="020B0503020204020204" pitchFamily="34" charset="-122"/>
              <a:ea typeface="Microsoft YaHei" panose="020B0503020204020204" pitchFamily="34" charset="-122"/>
            </a:endParaRPr>
          </a:p>
          <a:p>
            <a:pPr lvl="1">
              <a:buClr>
                <a:srgbClr val="0070C0"/>
              </a:buClr>
            </a:pP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最小存储单位</a:t>
            </a:r>
            <a:endParaRPr lang="en-US" altLang="zh-CN"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a:p>
            <a:pPr marL="285750" indent="-285750">
              <a:buClr>
                <a:srgbClr val="0070C0"/>
              </a:buClr>
              <a:buFont typeface="Arial" panose="020B0604020202020204" pitchFamily="34" charset="0"/>
              <a:buChar char="•"/>
            </a:pPr>
            <a:endParaRPr lang="en-US" sz="2400" dirty="0">
              <a:latin typeface="Microsoft YaHei" panose="020B0503020204020204" pitchFamily="34" charset="-122"/>
              <a:ea typeface="Microsoft YaHei" panose="020B0503020204020204" pitchFamily="34" charset="-122"/>
            </a:endParaRPr>
          </a:p>
        </p:txBody>
      </p:sp>
      <p:sp>
        <p:nvSpPr>
          <p:cNvPr id="4" name="文本占位符 1">
            <a:extLst>
              <a:ext uri="{FF2B5EF4-FFF2-40B4-BE49-F238E27FC236}">
                <a16:creationId xmlns:a16="http://schemas.microsoft.com/office/drawing/2014/main" id="{7D3723C0-FA8D-4535-9413-81148F500DEA}"/>
              </a:ext>
            </a:extLst>
          </p:cNvPr>
          <p:cNvSpPr txBox="1"/>
          <p:nvPr/>
        </p:nvSpPr>
        <p:spPr>
          <a:xfrm>
            <a:off x="335360" y="188640"/>
            <a:ext cx="4868117" cy="52956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icrosoft YaHei Light" panose="020B0502040204020203" pitchFamily="34" charset="-122"/>
                <a:ea typeface="Microsoft YaHei Light" panose="020B0502040204020203"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icrosoft YaHei Light" panose="020B0502040204020203" pitchFamily="34" charset="-122"/>
                <a:ea typeface="Microsoft YaHei Light" panose="020B0502040204020203"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icrosoft YaHei Light" panose="020B0502040204020203" pitchFamily="34" charset="-122"/>
                <a:ea typeface="Microsoft YaHei Light" panose="020B0502040204020203"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icrosoft YaHei Light" panose="020B0502040204020203" pitchFamily="34" charset="-122"/>
                <a:ea typeface="Microsoft YaHei Light" panose="020B0502040204020203"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1" lang="en-US" altLang="zh-CN" b="1" dirty="0" err="1">
                <a:solidFill>
                  <a:srgbClr val="2965AB"/>
                </a:solidFill>
                <a:latin typeface="Microsoft YaHei" panose="020B0503020204020204" pitchFamily="34" charset="-122"/>
                <a:ea typeface="Microsoft YaHei" panose="020B0503020204020204" pitchFamily="34" charset="-122"/>
              </a:rPr>
              <a:t>HBase</a:t>
            </a:r>
            <a:r>
              <a:rPr kumimoji="1" lang="zh-CN" altLang="en-US" b="1" dirty="0">
                <a:solidFill>
                  <a:srgbClr val="2965AB"/>
                </a:solidFill>
                <a:latin typeface="Microsoft YaHei" panose="020B0503020204020204" pitchFamily="34" charset="-122"/>
                <a:ea typeface="Microsoft YaHei" panose="020B0503020204020204" pitchFamily="34" charset="-122"/>
              </a:rPr>
              <a:t>的基本概念</a:t>
            </a:r>
            <a:endParaRPr kumimoji="1" lang="en-US" altLang="zh-CN" b="1" dirty="0">
              <a:solidFill>
                <a:srgbClr val="2965AB"/>
              </a:solidFill>
              <a:latin typeface="Microsoft YaHei" panose="020B0503020204020204" pitchFamily="34" charset="-122"/>
              <a:ea typeface="Microsoft YaHei" panose="020B0503020204020204" pitchFamily="34" charset="-122"/>
            </a:endParaRPr>
          </a:p>
        </p:txBody>
      </p:sp>
      <p:grpSp>
        <p:nvGrpSpPr>
          <p:cNvPr id="61" name="组合 60">
            <a:extLst>
              <a:ext uri="{FF2B5EF4-FFF2-40B4-BE49-F238E27FC236}">
                <a16:creationId xmlns:a16="http://schemas.microsoft.com/office/drawing/2014/main" id="{56B15195-D9F6-4297-9768-DBDACF5BA06B}"/>
              </a:ext>
            </a:extLst>
          </p:cNvPr>
          <p:cNvGrpSpPr/>
          <p:nvPr/>
        </p:nvGrpSpPr>
        <p:grpSpPr>
          <a:xfrm>
            <a:off x="6672064" y="4077072"/>
            <a:ext cx="4464496" cy="2304256"/>
            <a:chOff x="6096000" y="3284984"/>
            <a:chExt cx="5328592" cy="3240360"/>
          </a:xfrm>
        </p:grpSpPr>
        <p:grpSp>
          <p:nvGrpSpPr>
            <p:cNvPr id="52" name="组合 51">
              <a:extLst>
                <a:ext uri="{FF2B5EF4-FFF2-40B4-BE49-F238E27FC236}">
                  <a16:creationId xmlns:a16="http://schemas.microsoft.com/office/drawing/2014/main" id="{31D44803-EEEB-4BE7-BF9D-205D495C5418}"/>
                </a:ext>
              </a:extLst>
            </p:cNvPr>
            <p:cNvGrpSpPr/>
            <p:nvPr/>
          </p:nvGrpSpPr>
          <p:grpSpPr>
            <a:xfrm>
              <a:off x="6672064" y="3645024"/>
              <a:ext cx="3213561" cy="1635470"/>
              <a:chOff x="7464152" y="3469944"/>
              <a:chExt cx="3213561" cy="1635470"/>
            </a:xfrm>
          </p:grpSpPr>
          <p:grpSp>
            <p:nvGrpSpPr>
              <p:cNvPr id="3" name="组合 2">
                <a:extLst>
                  <a:ext uri="{FF2B5EF4-FFF2-40B4-BE49-F238E27FC236}">
                    <a16:creationId xmlns:a16="http://schemas.microsoft.com/office/drawing/2014/main" id="{902D6B5A-6232-4D11-8E15-E4F2A303B6F7}"/>
                  </a:ext>
                </a:extLst>
              </p:cNvPr>
              <p:cNvGrpSpPr/>
              <p:nvPr/>
            </p:nvGrpSpPr>
            <p:grpSpPr>
              <a:xfrm>
                <a:off x="7608168" y="3645024"/>
                <a:ext cx="1993010" cy="1224136"/>
                <a:chOff x="7608168" y="3645024"/>
                <a:chExt cx="1993010" cy="1224136"/>
              </a:xfrm>
            </p:grpSpPr>
            <p:grpSp>
              <p:nvGrpSpPr>
                <p:cNvPr id="2" name="组合 1">
                  <a:extLst>
                    <a:ext uri="{FF2B5EF4-FFF2-40B4-BE49-F238E27FC236}">
                      <a16:creationId xmlns:a16="http://schemas.microsoft.com/office/drawing/2014/main" id="{83E2EE2A-933E-403F-B8F6-0D45C81B90D2}"/>
                    </a:ext>
                  </a:extLst>
                </p:cNvPr>
                <p:cNvGrpSpPr/>
                <p:nvPr/>
              </p:nvGrpSpPr>
              <p:grpSpPr>
                <a:xfrm>
                  <a:off x="7760568" y="4275967"/>
                  <a:ext cx="924135" cy="307777"/>
                  <a:chOff x="7404114" y="3977711"/>
                  <a:chExt cx="924135" cy="307777"/>
                </a:xfrm>
              </p:grpSpPr>
              <p:sp>
                <p:nvSpPr>
                  <p:cNvPr id="9" name="矩形: 圆角 8">
                    <a:extLst>
                      <a:ext uri="{FF2B5EF4-FFF2-40B4-BE49-F238E27FC236}">
                        <a16:creationId xmlns:a16="http://schemas.microsoft.com/office/drawing/2014/main" id="{5754F2B5-A435-4B30-9F6D-3463A6E7D49D}"/>
                      </a:ext>
                    </a:extLst>
                  </p:cNvPr>
                  <p:cNvSpPr/>
                  <p:nvPr/>
                </p:nvSpPr>
                <p:spPr>
                  <a:xfrm>
                    <a:off x="7404114" y="3989423"/>
                    <a:ext cx="780118" cy="296065"/>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文本框 9">
                    <a:extLst>
                      <a:ext uri="{FF2B5EF4-FFF2-40B4-BE49-F238E27FC236}">
                        <a16:creationId xmlns:a16="http://schemas.microsoft.com/office/drawing/2014/main" id="{2245AB8B-8FF8-444B-AAE8-4A6F1F4E2C0B}"/>
                      </a:ext>
                    </a:extLst>
                  </p:cNvPr>
                  <p:cNvSpPr txBox="1"/>
                  <p:nvPr/>
                </p:nvSpPr>
                <p:spPr>
                  <a:xfrm>
                    <a:off x="7404115" y="3977711"/>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单元格</a:t>
                    </a:r>
                    <a:endParaRPr lang="en-US" sz="1400" dirty="0">
                      <a:latin typeface="Microsoft YaHei" panose="020B0503020204020204" pitchFamily="34" charset="-122"/>
                      <a:ea typeface="Microsoft YaHei" panose="020B0503020204020204" pitchFamily="34" charset="-122"/>
                    </a:endParaRPr>
                  </a:p>
                </p:txBody>
              </p:sp>
            </p:grpSp>
            <p:grpSp>
              <p:nvGrpSpPr>
                <p:cNvPr id="11" name="组合 10">
                  <a:extLst>
                    <a:ext uri="{FF2B5EF4-FFF2-40B4-BE49-F238E27FC236}">
                      <a16:creationId xmlns:a16="http://schemas.microsoft.com/office/drawing/2014/main" id="{2FFF5D9F-5DA6-48CF-9222-CCE120AB48FC}"/>
                    </a:ext>
                  </a:extLst>
                </p:cNvPr>
                <p:cNvGrpSpPr/>
                <p:nvPr/>
              </p:nvGrpSpPr>
              <p:grpSpPr>
                <a:xfrm>
                  <a:off x="7760568" y="3869432"/>
                  <a:ext cx="924135" cy="307777"/>
                  <a:chOff x="7404114" y="3977711"/>
                  <a:chExt cx="924135" cy="307777"/>
                </a:xfrm>
              </p:grpSpPr>
              <p:sp>
                <p:nvSpPr>
                  <p:cNvPr id="12" name="矩形: 圆角 11">
                    <a:extLst>
                      <a:ext uri="{FF2B5EF4-FFF2-40B4-BE49-F238E27FC236}">
                        <a16:creationId xmlns:a16="http://schemas.microsoft.com/office/drawing/2014/main" id="{DE769E5A-EA9E-4F23-9CFC-EACB1926A506}"/>
                      </a:ext>
                    </a:extLst>
                  </p:cNvPr>
                  <p:cNvSpPr/>
                  <p:nvPr/>
                </p:nvSpPr>
                <p:spPr>
                  <a:xfrm>
                    <a:off x="7404114" y="3989423"/>
                    <a:ext cx="780118" cy="296065"/>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文本框 12">
                    <a:extLst>
                      <a:ext uri="{FF2B5EF4-FFF2-40B4-BE49-F238E27FC236}">
                        <a16:creationId xmlns:a16="http://schemas.microsoft.com/office/drawing/2014/main" id="{CF97F517-4F00-4D63-961C-FBA2852AD240}"/>
                      </a:ext>
                    </a:extLst>
                  </p:cNvPr>
                  <p:cNvSpPr txBox="1"/>
                  <p:nvPr/>
                </p:nvSpPr>
                <p:spPr>
                  <a:xfrm>
                    <a:off x="7404115" y="3977711"/>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单元格</a:t>
                    </a:r>
                    <a:endParaRPr lang="en-US" sz="1400" dirty="0">
                      <a:latin typeface="Microsoft YaHei" panose="020B0503020204020204" pitchFamily="34" charset="-122"/>
                      <a:ea typeface="Microsoft YaHei" panose="020B0503020204020204" pitchFamily="34" charset="-122"/>
                    </a:endParaRPr>
                  </a:p>
                </p:txBody>
              </p:sp>
            </p:grpSp>
            <p:grpSp>
              <p:nvGrpSpPr>
                <p:cNvPr id="14" name="组合 13">
                  <a:extLst>
                    <a:ext uri="{FF2B5EF4-FFF2-40B4-BE49-F238E27FC236}">
                      <a16:creationId xmlns:a16="http://schemas.microsoft.com/office/drawing/2014/main" id="{1ABF70C0-5342-410A-B92C-F5B809A08EAC}"/>
                    </a:ext>
                  </a:extLst>
                </p:cNvPr>
                <p:cNvGrpSpPr/>
                <p:nvPr/>
              </p:nvGrpSpPr>
              <p:grpSpPr>
                <a:xfrm>
                  <a:off x="8677043" y="3979902"/>
                  <a:ext cx="924135" cy="307777"/>
                  <a:chOff x="7404114" y="3977711"/>
                  <a:chExt cx="924135" cy="307777"/>
                </a:xfrm>
              </p:grpSpPr>
              <p:sp>
                <p:nvSpPr>
                  <p:cNvPr id="15" name="矩形: 圆角 14">
                    <a:extLst>
                      <a:ext uri="{FF2B5EF4-FFF2-40B4-BE49-F238E27FC236}">
                        <a16:creationId xmlns:a16="http://schemas.microsoft.com/office/drawing/2014/main" id="{A7934BAD-0EC0-4701-8727-9443098AA099}"/>
                      </a:ext>
                    </a:extLst>
                  </p:cNvPr>
                  <p:cNvSpPr/>
                  <p:nvPr/>
                </p:nvSpPr>
                <p:spPr>
                  <a:xfrm>
                    <a:off x="7404114" y="3989423"/>
                    <a:ext cx="780118" cy="296065"/>
                  </a:xfrm>
                  <a:prstGeom prst="round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6" name="文本框 15">
                    <a:extLst>
                      <a:ext uri="{FF2B5EF4-FFF2-40B4-BE49-F238E27FC236}">
                        <a16:creationId xmlns:a16="http://schemas.microsoft.com/office/drawing/2014/main" id="{6934977B-512E-4148-9FC3-64259E7799BB}"/>
                      </a:ext>
                    </a:extLst>
                  </p:cNvPr>
                  <p:cNvSpPr txBox="1"/>
                  <p:nvPr/>
                </p:nvSpPr>
                <p:spPr>
                  <a:xfrm>
                    <a:off x="7404115" y="3977711"/>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单元格</a:t>
                    </a:r>
                    <a:endParaRPr lang="en-US" sz="1400" dirty="0">
                      <a:latin typeface="Microsoft YaHei" panose="020B0503020204020204" pitchFamily="34" charset="-122"/>
                      <a:ea typeface="Microsoft YaHei" panose="020B0503020204020204" pitchFamily="34" charset="-122"/>
                    </a:endParaRPr>
                  </a:p>
                </p:txBody>
              </p:sp>
            </p:grpSp>
            <p:sp>
              <p:nvSpPr>
                <p:cNvPr id="19" name="矩形: 圆角 18">
                  <a:extLst>
                    <a:ext uri="{FF2B5EF4-FFF2-40B4-BE49-F238E27FC236}">
                      <a16:creationId xmlns:a16="http://schemas.microsoft.com/office/drawing/2014/main" id="{9110A82F-7545-4479-A502-AA749CB96D26}"/>
                    </a:ext>
                  </a:extLst>
                </p:cNvPr>
                <p:cNvSpPr/>
                <p:nvPr/>
              </p:nvSpPr>
              <p:spPr>
                <a:xfrm>
                  <a:off x="7608168" y="3645024"/>
                  <a:ext cx="1993010" cy="122413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文本框 20">
                  <a:extLst>
                    <a:ext uri="{FF2B5EF4-FFF2-40B4-BE49-F238E27FC236}">
                      <a16:creationId xmlns:a16="http://schemas.microsoft.com/office/drawing/2014/main" id="{203A3D36-345C-44ED-B197-12D3FB134574}"/>
                    </a:ext>
                  </a:extLst>
                </p:cNvPr>
                <p:cNvSpPr txBox="1"/>
                <p:nvPr/>
              </p:nvSpPr>
              <p:spPr>
                <a:xfrm>
                  <a:off x="8668326" y="4382285"/>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列</a:t>
                  </a:r>
                  <a:endParaRPr lang="en-US" sz="1400" dirty="0">
                    <a:latin typeface="Microsoft YaHei" panose="020B0503020204020204" pitchFamily="34" charset="-122"/>
                    <a:ea typeface="Microsoft YaHei" panose="020B0503020204020204" pitchFamily="34" charset="-122"/>
                  </a:endParaRPr>
                </a:p>
              </p:txBody>
            </p:sp>
          </p:grpSp>
          <p:grpSp>
            <p:nvGrpSpPr>
              <p:cNvPr id="49" name="组合 48">
                <a:extLst>
                  <a:ext uri="{FF2B5EF4-FFF2-40B4-BE49-F238E27FC236}">
                    <a16:creationId xmlns:a16="http://schemas.microsoft.com/office/drawing/2014/main" id="{62B56AB8-C671-4F99-AB6A-E3CBEB9D5709}"/>
                  </a:ext>
                </a:extLst>
              </p:cNvPr>
              <p:cNvGrpSpPr/>
              <p:nvPr/>
            </p:nvGrpSpPr>
            <p:grpSpPr>
              <a:xfrm>
                <a:off x="9753579" y="3684178"/>
                <a:ext cx="924134" cy="808919"/>
                <a:chOff x="9753579" y="3620481"/>
                <a:chExt cx="924134" cy="1224136"/>
              </a:xfrm>
            </p:grpSpPr>
            <p:sp>
              <p:nvSpPr>
                <p:cNvPr id="40" name="矩形: 圆角 39">
                  <a:extLst>
                    <a:ext uri="{FF2B5EF4-FFF2-40B4-BE49-F238E27FC236}">
                      <a16:creationId xmlns:a16="http://schemas.microsoft.com/office/drawing/2014/main" id="{182C06A9-A7CA-4D56-9B8B-E2472AB00541}"/>
                    </a:ext>
                  </a:extLst>
                </p:cNvPr>
                <p:cNvSpPr/>
                <p:nvPr/>
              </p:nvSpPr>
              <p:spPr>
                <a:xfrm>
                  <a:off x="9753579" y="3620481"/>
                  <a:ext cx="374869" cy="1224136"/>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文本框 47">
                  <a:extLst>
                    <a:ext uri="{FF2B5EF4-FFF2-40B4-BE49-F238E27FC236}">
                      <a16:creationId xmlns:a16="http://schemas.microsoft.com/office/drawing/2014/main" id="{99A0404A-A41E-4A1C-BBA7-7E5D377338C0}"/>
                    </a:ext>
                  </a:extLst>
                </p:cNvPr>
                <p:cNvSpPr txBox="1"/>
                <p:nvPr/>
              </p:nvSpPr>
              <p:spPr>
                <a:xfrm>
                  <a:off x="9753579" y="4103203"/>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列</a:t>
                  </a:r>
                  <a:endParaRPr lang="en-US" sz="1400" dirty="0">
                    <a:latin typeface="Microsoft YaHei" panose="020B0503020204020204" pitchFamily="34" charset="-122"/>
                    <a:ea typeface="Microsoft YaHei" panose="020B0503020204020204" pitchFamily="34" charset="-122"/>
                  </a:endParaRPr>
                </a:p>
              </p:txBody>
            </p:sp>
          </p:grpSp>
          <p:sp>
            <p:nvSpPr>
              <p:cNvPr id="50" name="矩形: 圆角 49">
                <a:extLst>
                  <a:ext uri="{FF2B5EF4-FFF2-40B4-BE49-F238E27FC236}">
                    <a16:creationId xmlns:a16="http://schemas.microsoft.com/office/drawing/2014/main" id="{DB91F63E-5BEB-49EF-9E17-A39598D36C59}"/>
                  </a:ext>
                </a:extLst>
              </p:cNvPr>
              <p:cNvSpPr/>
              <p:nvPr/>
            </p:nvSpPr>
            <p:spPr>
              <a:xfrm>
                <a:off x="7464152" y="3469944"/>
                <a:ext cx="2880321" cy="1635470"/>
              </a:xfrm>
              <a:prstGeom prst="roundRect">
                <a:avLst/>
              </a:prstGeom>
              <a:noFill/>
              <a:ln w="28575">
                <a:solidFill>
                  <a:srgbClr val="0070C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1" name="文本框 50">
                <a:extLst>
                  <a:ext uri="{FF2B5EF4-FFF2-40B4-BE49-F238E27FC236}">
                    <a16:creationId xmlns:a16="http://schemas.microsoft.com/office/drawing/2014/main" id="{E79303A0-6D4F-44C4-86C1-4EE67426CA93}"/>
                  </a:ext>
                </a:extLst>
              </p:cNvPr>
              <p:cNvSpPr txBox="1"/>
              <p:nvPr/>
            </p:nvSpPr>
            <p:spPr>
              <a:xfrm>
                <a:off x="9698708" y="4663346"/>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列族</a:t>
                </a:r>
                <a:endParaRPr lang="en-US" sz="1400" dirty="0">
                  <a:latin typeface="Microsoft YaHei" panose="020B0503020204020204" pitchFamily="34" charset="-122"/>
                  <a:ea typeface="Microsoft YaHei" panose="020B0503020204020204" pitchFamily="34" charset="-122"/>
                </a:endParaRPr>
              </a:p>
            </p:txBody>
          </p:sp>
        </p:grpSp>
        <p:sp>
          <p:nvSpPr>
            <p:cNvPr id="53" name="矩形: 圆角 52">
              <a:extLst>
                <a:ext uri="{FF2B5EF4-FFF2-40B4-BE49-F238E27FC236}">
                  <a16:creationId xmlns:a16="http://schemas.microsoft.com/office/drawing/2014/main" id="{BAA29103-9A87-4B69-91FF-D48A7D25A54B}"/>
                </a:ext>
              </a:extLst>
            </p:cNvPr>
            <p:cNvSpPr/>
            <p:nvPr/>
          </p:nvSpPr>
          <p:spPr>
            <a:xfrm>
              <a:off x="9688743" y="3645024"/>
              <a:ext cx="438428" cy="1635470"/>
            </a:xfrm>
            <a:prstGeom prst="round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文本框 53">
              <a:extLst>
                <a:ext uri="{FF2B5EF4-FFF2-40B4-BE49-F238E27FC236}">
                  <a16:creationId xmlns:a16="http://schemas.microsoft.com/office/drawing/2014/main" id="{B9B9D987-BF80-4723-8507-7B9D45E42AAF}"/>
                </a:ext>
              </a:extLst>
            </p:cNvPr>
            <p:cNvSpPr txBox="1"/>
            <p:nvPr/>
          </p:nvSpPr>
          <p:spPr>
            <a:xfrm>
              <a:off x="9716847" y="4120671"/>
              <a:ext cx="924134" cy="523220"/>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列</a:t>
              </a:r>
              <a:endParaRPr lang="en-US" altLang="zh-CN" sz="1400" dirty="0">
                <a:latin typeface="Microsoft YaHei" panose="020B0503020204020204" pitchFamily="34" charset="-122"/>
                <a:ea typeface="Microsoft YaHei" panose="020B0503020204020204" pitchFamily="34" charset="-122"/>
              </a:endParaRPr>
            </a:p>
            <a:p>
              <a:r>
                <a:rPr lang="zh-CN" altLang="en-US" sz="1400" dirty="0">
                  <a:latin typeface="Microsoft YaHei" panose="020B0503020204020204" pitchFamily="34" charset="-122"/>
                  <a:ea typeface="Microsoft YaHei" panose="020B0503020204020204" pitchFamily="34" charset="-122"/>
                </a:rPr>
                <a:t>族</a:t>
              </a:r>
              <a:endParaRPr lang="en-US" sz="1400" dirty="0">
                <a:latin typeface="Microsoft YaHei" panose="020B0503020204020204" pitchFamily="34" charset="-122"/>
                <a:ea typeface="Microsoft YaHei" panose="020B0503020204020204" pitchFamily="34" charset="-122"/>
              </a:endParaRPr>
            </a:p>
          </p:txBody>
        </p:sp>
        <p:sp>
          <p:nvSpPr>
            <p:cNvPr id="55" name="矩形: 圆角 54">
              <a:extLst>
                <a:ext uri="{FF2B5EF4-FFF2-40B4-BE49-F238E27FC236}">
                  <a16:creationId xmlns:a16="http://schemas.microsoft.com/office/drawing/2014/main" id="{750D3A55-0431-44D8-AC7D-DB1E0A3D6439}"/>
                </a:ext>
              </a:extLst>
            </p:cNvPr>
            <p:cNvSpPr/>
            <p:nvPr/>
          </p:nvSpPr>
          <p:spPr>
            <a:xfrm>
              <a:off x="6328174" y="3534554"/>
              <a:ext cx="4736378" cy="1910670"/>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56" name="文本框 55">
              <a:extLst>
                <a:ext uri="{FF2B5EF4-FFF2-40B4-BE49-F238E27FC236}">
                  <a16:creationId xmlns:a16="http://schemas.microsoft.com/office/drawing/2014/main" id="{92C5AF95-920E-4CA0-8035-976336C23A5F}"/>
                </a:ext>
              </a:extLst>
            </p:cNvPr>
            <p:cNvSpPr txBox="1"/>
            <p:nvPr/>
          </p:nvSpPr>
          <p:spPr>
            <a:xfrm>
              <a:off x="10237948" y="4952080"/>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行</a:t>
              </a:r>
              <a:endParaRPr lang="en-US" sz="1400" dirty="0">
                <a:latin typeface="Microsoft YaHei" panose="020B0503020204020204" pitchFamily="34" charset="-122"/>
                <a:ea typeface="Microsoft YaHei" panose="020B0503020204020204" pitchFamily="34" charset="-122"/>
              </a:endParaRPr>
            </a:p>
          </p:txBody>
        </p:sp>
        <p:sp>
          <p:nvSpPr>
            <p:cNvPr id="57" name="矩形: 圆角 56">
              <a:extLst>
                <a:ext uri="{FF2B5EF4-FFF2-40B4-BE49-F238E27FC236}">
                  <a16:creationId xmlns:a16="http://schemas.microsoft.com/office/drawing/2014/main" id="{93B3DEF9-D2E8-409B-A860-B934421C7631}"/>
                </a:ext>
              </a:extLst>
            </p:cNvPr>
            <p:cNvSpPr/>
            <p:nvPr/>
          </p:nvSpPr>
          <p:spPr>
            <a:xfrm>
              <a:off x="6328174" y="5515960"/>
              <a:ext cx="4736378" cy="569743"/>
            </a:xfrm>
            <a:prstGeom prst="round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文本框 57">
              <a:extLst>
                <a:ext uri="{FF2B5EF4-FFF2-40B4-BE49-F238E27FC236}">
                  <a16:creationId xmlns:a16="http://schemas.microsoft.com/office/drawing/2014/main" id="{E50CD8CD-C64C-4909-8A56-AC5CB0BADA2F}"/>
                </a:ext>
              </a:extLst>
            </p:cNvPr>
            <p:cNvSpPr txBox="1"/>
            <p:nvPr/>
          </p:nvSpPr>
          <p:spPr>
            <a:xfrm>
              <a:off x="10237948" y="5646942"/>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行</a:t>
              </a:r>
              <a:endParaRPr lang="en-US" sz="1400" dirty="0">
                <a:latin typeface="Microsoft YaHei" panose="020B0503020204020204" pitchFamily="34" charset="-122"/>
                <a:ea typeface="Microsoft YaHei" panose="020B0503020204020204" pitchFamily="34" charset="-122"/>
              </a:endParaRPr>
            </a:p>
          </p:txBody>
        </p:sp>
        <p:sp>
          <p:nvSpPr>
            <p:cNvPr id="59" name="矩形: 圆角 58">
              <a:extLst>
                <a:ext uri="{FF2B5EF4-FFF2-40B4-BE49-F238E27FC236}">
                  <a16:creationId xmlns:a16="http://schemas.microsoft.com/office/drawing/2014/main" id="{3C618F31-05FD-4F05-A495-B3E1AD90A993}"/>
                </a:ext>
              </a:extLst>
            </p:cNvPr>
            <p:cNvSpPr/>
            <p:nvPr/>
          </p:nvSpPr>
          <p:spPr>
            <a:xfrm>
              <a:off x="6096000" y="3284984"/>
              <a:ext cx="5328592" cy="3240360"/>
            </a:xfrm>
            <a:prstGeom prst="roundRect">
              <a:avLst/>
            </a:prstGeom>
            <a:noFill/>
            <a:ln w="28575">
              <a:solidFill>
                <a:srgbClr val="0070C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60" name="文本框 59">
              <a:extLst>
                <a:ext uri="{FF2B5EF4-FFF2-40B4-BE49-F238E27FC236}">
                  <a16:creationId xmlns:a16="http://schemas.microsoft.com/office/drawing/2014/main" id="{2065DE12-B2B0-4FF7-B4AD-33C90D734CB2}"/>
                </a:ext>
              </a:extLst>
            </p:cNvPr>
            <p:cNvSpPr txBox="1"/>
            <p:nvPr/>
          </p:nvSpPr>
          <p:spPr>
            <a:xfrm>
              <a:off x="10237948" y="6142559"/>
              <a:ext cx="924134" cy="307777"/>
            </a:xfrm>
            <a:prstGeom prst="rect">
              <a:avLst/>
            </a:prstGeom>
            <a:noFill/>
          </p:spPr>
          <p:txBody>
            <a:bodyPr wrap="square" rtlCol="0">
              <a:spAutoFit/>
            </a:bodyPr>
            <a:lstStyle/>
            <a:p>
              <a:r>
                <a:rPr lang="zh-CN" altLang="en-US" sz="1400" dirty="0">
                  <a:latin typeface="Microsoft YaHei" panose="020B0503020204020204" pitchFamily="34" charset="-122"/>
                  <a:ea typeface="Microsoft YaHei" panose="020B0503020204020204" pitchFamily="34" charset="-122"/>
                </a:rPr>
                <a:t>表</a:t>
              </a:r>
              <a:endParaRPr lang="en-US" sz="1400" dirty="0">
                <a:latin typeface="Microsoft YaHei" panose="020B0503020204020204" pitchFamily="34" charset="-122"/>
                <a:ea typeface="Microsoft YaHei" panose="020B0503020204020204" pitchFamily="34" charset="-122"/>
              </a:endParaRPr>
            </a:p>
          </p:txBody>
        </p:sp>
      </p:grpSp>
    </p:spTree>
    <p:extLst>
      <p:ext uri="{BB962C8B-B14F-4D97-AF65-F5344CB8AC3E}">
        <p14:creationId xmlns:p14="http://schemas.microsoft.com/office/powerpoint/2010/main" val="1964088083"/>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1B59A"/>
      </a:accent1>
      <a:accent2>
        <a:srgbClr val="ED7D31"/>
      </a:accent2>
      <a:accent3>
        <a:srgbClr val="A5A5A5"/>
      </a:accent3>
      <a:accent4>
        <a:srgbClr val="FFC000"/>
      </a:accent4>
      <a:accent5>
        <a:srgbClr val="3DB39E"/>
      </a:accent5>
      <a:accent6>
        <a:srgbClr val="70AD47"/>
      </a:accent6>
      <a:hlink>
        <a:srgbClr val="3DB39E"/>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1532</TotalTime>
  <Words>3805</Words>
  <Application>Microsoft Office PowerPoint</Application>
  <PresentationFormat>宽屏</PresentationFormat>
  <Paragraphs>1541</Paragraphs>
  <Slides>62</Slides>
  <Notes>62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62</vt:i4>
      </vt:variant>
    </vt:vector>
  </HeadingPairs>
  <TitlesOfParts>
    <vt:vector size="71" baseType="lpstr">
      <vt:lpstr>等线</vt:lpstr>
      <vt:lpstr>Microsoft YaHei</vt:lpstr>
      <vt:lpstr>Microsoft YaHei Light</vt:lpstr>
      <vt:lpstr>Monaco</vt:lpstr>
      <vt:lpstr>宋体</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Tonna Tang</dc:creator>
  <cp:lastModifiedBy>office2016mac01504</cp:lastModifiedBy>
  <cp:revision>1596</cp:revision>
  <dcterms:created xsi:type="dcterms:W3CDTF">2015-06-09T12:52:00Z</dcterms:created>
  <dcterms:modified xsi:type="dcterms:W3CDTF">2018-10-22T08:52:14Z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2052-11.1.0.7832</vt:lpwstr>
  </property>
</Properties>
</file>