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18"/>
  </p:notesMasterIdLst>
  <p:handoutMasterIdLst>
    <p:handoutMasterId r:id="rId19"/>
  </p:handoutMasterIdLst>
  <p:sldIdLst>
    <p:sldId id="455" r:id="rId2"/>
    <p:sldId id="430" r:id="rId3"/>
    <p:sldId id="443" r:id="rId4"/>
    <p:sldId id="431" r:id="rId5"/>
    <p:sldId id="432" r:id="rId6"/>
    <p:sldId id="433" r:id="rId7"/>
    <p:sldId id="434" r:id="rId8"/>
    <p:sldId id="435" r:id="rId9"/>
    <p:sldId id="445" r:id="rId10"/>
    <p:sldId id="436" r:id="rId11"/>
    <p:sldId id="446" r:id="rId12"/>
    <p:sldId id="447" r:id="rId13"/>
    <p:sldId id="451" r:id="rId14"/>
    <p:sldId id="452" r:id="rId15"/>
    <p:sldId id="453" r:id="rId16"/>
    <p:sldId id="45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ECF1BF"/>
    <a:srgbClr val="FFFF99"/>
    <a:srgbClr val="33CC33"/>
    <a:srgbClr val="CCFFFF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0664" autoAdjust="0"/>
  </p:normalViewPr>
  <p:slideViewPr>
    <p:cSldViewPr>
      <p:cViewPr varScale="1">
        <p:scale>
          <a:sx n="114" d="100"/>
          <a:sy n="114" d="100"/>
        </p:scale>
        <p:origin x="1308" y="9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8CD1D65-0917-4312-B94E-D01D46083B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7AADD68-9B71-4609-8F7B-B4E110E97F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0F2B-443C-4F12-B10F-7B130838C460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5194-361B-4BCA-A10E-5E3A0E90FA6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78416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BDCA-B64C-4916-AF3E-E4C5FEB1742F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218A-D5E8-4C74-BAC5-900B525B7E6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53578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9DB4-06C6-4A23-A6FF-9C2FF949D21D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3EB-15FC-436B-A085-9C3E5F714F6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36379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FF2-5BFF-4DD1-A9DC-2C1C5E9E4FB5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30DC-F6A8-4F2E-B899-6B8E580B0D6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5338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BE37-BFF5-4926-BFD8-E7BCD0D1AABD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9F6B-8BCF-4FCD-A0B0-B54778C87B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39362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417A-0E79-4FD4-9B6E-80DC9ED4C70B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B259-0BCA-467D-9534-95BA49A00B3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5335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3051-E72D-4DDF-9026-5A656736C367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0AEE7-8122-47A0-8CAA-77FDC9FA2BE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12598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B1D-8205-46C4-8E01-99A285FD8AB4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9CF9-07A8-4C95-BFCE-F930722709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67436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97A-7A6C-41E5-9E6F-60DBC5062FA7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951B-6C9C-402C-A2BC-8AC865C8B11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6459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0EE2-A317-44DB-8897-BBCAB623D162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1EB2-5F9B-49BC-BA41-8F375BB6FB9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35699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6241-76F5-48E7-B4CB-F0307AF7AC49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A0AEE-53D5-4838-BD84-AB7F388EC80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30750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5A48-9F77-481B-8481-CD9E51CD051E}" type="datetimeFigureOut">
              <a:rPr lang="zh-CN" altLang="en-US" smtClean="0"/>
              <a:pPr/>
              <a:t>2025/3/18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146F-20E9-48CC-897B-315DCC068CB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63688" y="537721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第四章   线性映射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1660" y="155679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4.1  </a:t>
            </a:r>
            <a:r>
              <a:rPr lang="zh-CN" altLang="en-US" sz="2800" dirty="0" smtClean="0"/>
              <a:t>线性映射的概念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3187" y="307077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4.3  </a:t>
            </a:r>
            <a:r>
              <a:rPr lang="zh-CN" altLang="en-US" sz="2800" dirty="0" smtClean="0"/>
              <a:t>线性映射与矩阵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11660" y="232964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4.2  </a:t>
            </a:r>
            <a:r>
              <a:rPr lang="zh-CN" altLang="en-US" sz="2800" dirty="0" smtClean="0"/>
              <a:t>线性映射的运算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1446141" y="3811910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4.4  </a:t>
            </a:r>
            <a:r>
              <a:rPr lang="zh-CN" altLang="en-US" sz="2800" dirty="0" smtClean="0"/>
              <a:t>线性映射的像与核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1446141" y="459747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4.5  </a:t>
            </a:r>
            <a:r>
              <a:rPr lang="zh-CN" altLang="en-US" sz="2800" dirty="0" smtClean="0"/>
              <a:t>不变子空间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938047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5536" y="296652"/>
                <a:ext cx="84969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1.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如果映射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可逆的，则它的逆映射是唯一的。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96652"/>
                <a:ext cx="8496944" cy="523220"/>
              </a:xfrm>
              <a:prstGeom prst="rect">
                <a:avLst/>
              </a:prstGeom>
              <a:blipFill>
                <a:blip r:embed="rId2"/>
                <a:stretch>
                  <a:fillRect l="-1506" t="-12941" r="-5667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7544" y="1196752"/>
                <a:ext cx="79928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2.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是可逆映射，则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可逆映射，且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𝜏𝜎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7992888" cy="954107"/>
              </a:xfrm>
              <a:prstGeom prst="rect">
                <a:avLst/>
              </a:prstGeom>
              <a:blipFill>
                <a:blip r:embed="rId3"/>
                <a:stretch>
                  <a:fillRect l="-1602" t="-6369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5203" y="2348880"/>
                <a:ext cx="7992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定理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3.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是映射，则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3" y="2348880"/>
                <a:ext cx="7992888" cy="523220"/>
              </a:xfrm>
              <a:prstGeom prst="rect">
                <a:avLst/>
              </a:prstGeom>
              <a:blipFill>
                <a:blip r:embed="rId4"/>
                <a:stretch>
                  <a:fillRect l="-1602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27584" y="3212976"/>
                <a:ext cx="5040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 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是单射；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12976"/>
                <a:ext cx="5040560" cy="523220"/>
              </a:xfrm>
              <a:prstGeom prst="rect">
                <a:avLst/>
              </a:prstGeom>
              <a:blipFill>
                <a:blip r:embed="rId5"/>
                <a:stretch>
                  <a:fillRect l="-2539" t="-11628" r="-169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7584" y="3815462"/>
                <a:ext cx="50405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 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是满射；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15462"/>
                <a:ext cx="5040560" cy="523220"/>
              </a:xfrm>
              <a:prstGeom prst="rect">
                <a:avLst/>
              </a:prstGeom>
              <a:blipFill>
                <a:blip r:embed="rId6"/>
                <a:stretch>
                  <a:fillRect l="-2539" t="-12791" r="-955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27584" y="4509120"/>
                <a:ext cx="6732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 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是双射；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09120"/>
                <a:ext cx="6732748" cy="523220"/>
              </a:xfrm>
              <a:prstGeom prst="rect">
                <a:avLst/>
              </a:prstGeom>
              <a:blipFill>
                <a:blip r:embed="rId7"/>
                <a:stretch>
                  <a:fillRect l="-1902" t="-12791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4174" y="5189311"/>
                <a:ext cx="6120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是可逆映射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chemeClr val="tx1"/>
                        </a:solidFill>
                      </a:rPr>
                      <m:t>是双射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74" y="5189311"/>
                <a:ext cx="6120680" cy="523220"/>
              </a:xfrm>
              <a:prstGeom prst="rect">
                <a:avLst/>
              </a:prstGeom>
              <a:blipFill>
                <a:blip r:embed="rId8"/>
                <a:stretch>
                  <a:fillRect l="-2092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94754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  <p:bldP spid="7" grpId="0"/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683" y="670428"/>
            <a:ext cx="605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4.1.3   </a:t>
            </a:r>
            <a:r>
              <a:rPr lang="zh-CN" altLang="en-US" sz="2400" dirty="0" smtClean="0"/>
              <a:t>线性</a:t>
            </a:r>
            <a:r>
              <a:rPr lang="zh-CN" altLang="en-US" sz="2400" dirty="0"/>
              <a:t>映射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54520" y="2272138"/>
                <a:ext cx="370338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100" dirty="0"/>
                  <a:t>, 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0" y="2272138"/>
                <a:ext cx="3703386" cy="415498"/>
              </a:xfrm>
              <a:prstGeom prst="rect">
                <a:avLst/>
              </a:prstGeom>
              <a:blipFill>
                <a:blip r:embed="rId2"/>
                <a:stretch>
                  <a:fillRect t="-10294" r="-987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54520" y="2728888"/>
                <a:ext cx="262777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100" dirty="0"/>
                  <a:t>, 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0" y="2728888"/>
                <a:ext cx="2627771" cy="415498"/>
              </a:xfrm>
              <a:prstGeom prst="rect">
                <a:avLst/>
              </a:prstGeom>
              <a:blipFill>
                <a:blip r:embed="rId3"/>
                <a:stretch>
                  <a:fillRect t="-10294" r="-1856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0606" y="3120787"/>
                <a:ext cx="393158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则称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1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100" dirty="0"/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100" dirty="0"/>
                  <a:t>的一个线性映射。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06" y="3120787"/>
                <a:ext cx="3931589" cy="415498"/>
              </a:xfrm>
              <a:prstGeom prst="rect">
                <a:avLst/>
              </a:prstGeom>
              <a:blipFill>
                <a:blip r:embed="rId4"/>
                <a:stretch>
                  <a:fillRect l="-930" t="-8824" r="-1240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31910" y="1536490"/>
                <a:ext cx="73657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>
                    <a:solidFill>
                      <a:srgbClr val="FF0000"/>
                    </a:solidFill>
                  </a:rPr>
                  <a:t>定义 </a:t>
                </a:r>
                <a:r>
                  <a:rPr lang="en-US" altLang="zh-CN" sz="2100" dirty="0" smtClean="0">
                    <a:solidFill>
                      <a:srgbClr val="FF0000"/>
                    </a:solidFill>
                  </a:rPr>
                  <a:t>5. </a:t>
                </a:r>
                <a:r>
                  <a:rPr lang="zh-CN" altLang="en-US" sz="21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2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</a:rPr>
                      <m:t>U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都是</m:t>
                    </m:r>
                  </m:oMath>
                </a14:m>
                <a:r>
                  <a:rPr lang="zh-CN" altLang="en-US" sz="2100" dirty="0"/>
                  <a:t>数域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i="1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100" dirty="0"/>
                  <a:t>上的线性空间，</a:t>
                </a:r>
                <a:r>
                  <a:rPr lang="en-US" altLang="zh-CN" sz="2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1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100" dirty="0"/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100" dirty="0"/>
                  <a:t>的一个映射，并且对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1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都有</m:t>
                    </m:r>
                  </m:oMath>
                </a14:m>
                <a:r>
                  <a:rPr lang="zh-CN" altLang="en-US" sz="2100" dirty="0"/>
                  <a:t> 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0" y="1536490"/>
                <a:ext cx="7365757" cy="738664"/>
              </a:xfrm>
              <a:prstGeom prst="rect">
                <a:avLst/>
              </a:prstGeom>
              <a:blipFill>
                <a:blip r:embed="rId5"/>
                <a:stretch>
                  <a:fillRect l="-993" t="-4959" b="-15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79947" y="4357453"/>
                <a:ext cx="370338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100" dirty="0"/>
                  <a:t>, 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47" y="4357453"/>
                <a:ext cx="3703386" cy="415498"/>
              </a:xfrm>
              <a:prstGeom prst="rect">
                <a:avLst/>
              </a:prstGeom>
              <a:blipFill>
                <a:blip r:embed="rId6"/>
                <a:stretch>
                  <a:fillRect t="-8824" r="-1153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79948" y="4749868"/>
                <a:ext cx="262777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100" dirty="0"/>
                  <a:t>, 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48" y="4749868"/>
                <a:ext cx="2627771" cy="415498"/>
              </a:xfrm>
              <a:prstGeom prst="rect">
                <a:avLst/>
              </a:prstGeom>
              <a:blipFill>
                <a:blip r:embed="rId7"/>
                <a:stretch>
                  <a:fillRect t="-8824" r="-1856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9849" y="5226170"/>
                <a:ext cx="456477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则称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1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100" dirty="0"/>
                  <a:t>的一个线性变换。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49" y="5226170"/>
                <a:ext cx="4564776" cy="415498"/>
              </a:xfrm>
              <a:prstGeom prst="rect">
                <a:avLst/>
              </a:prstGeom>
              <a:blipFill>
                <a:blip r:embed="rId8"/>
                <a:stretch>
                  <a:fillRect l="-802" t="-8824" r="-1203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31909" y="3577538"/>
                <a:ext cx="73657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100" dirty="0">
                    <a:solidFill>
                      <a:srgbClr val="FF0000"/>
                    </a:solidFill>
                  </a:rPr>
                  <a:t>定义 </a:t>
                </a:r>
                <a:r>
                  <a:rPr lang="en-US" altLang="zh-CN" sz="2100" dirty="0" smtClean="0">
                    <a:solidFill>
                      <a:srgbClr val="FF0000"/>
                    </a:solidFill>
                  </a:rPr>
                  <a:t>6. </a:t>
                </a:r>
                <a:r>
                  <a:rPr lang="zh-CN" altLang="en-US" sz="21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100" dirty="0"/>
                  <a:t>数域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i="1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100" dirty="0"/>
                  <a:t>上的线性空间，</a:t>
                </a:r>
                <a:r>
                  <a:rPr lang="en-US" altLang="zh-CN" sz="21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1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100" dirty="0"/>
                  <a:t>的一个变换，并且对</a:t>
                </a:r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1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100" i="1">
                        <a:latin typeface="Cambria Math" panose="02040503050406030204" pitchFamily="18" charset="0"/>
                      </a:rPr>
                      <m:t>都有</m:t>
                    </m:r>
                  </m:oMath>
                </a14:m>
                <a:r>
                  <a:rPr lang="zh-CN" altLang="en-US" sz="2100" dirty="0"/>
                  <a:t> 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09" y="3577538"/>
                <a:ext cx="7365757" cy="738664"/>
              </a:xfrm>
              <a:prstGeom prst="rect">
                <a:avLst/>
              </a:prstGeom>
              <a:blipFill>
                <a:blip r:embed="rId9"/>
                <a:stretch>
                  <a:fillRect l="-993" t="-4959" b="-14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741252" y="4411987"/>
            <a:ext cx="42730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FF0000"/>
                </a:solidFill>
              </a:rPr>
              <a:t>注：线性变换是特殊的线性映射</a:t>
            </a:r>
          </a:p>
        </p:txBody>
      </p:sp>
    </p:spTree>
    <p:extLst>
      <p:ext uri="{BB962C8B-B14F-4D97-AF65-F5344CB8AC3E}">
        <p14:creationId xmlns:p14="http://schemas.microsoft.com/office/powerpoint/2010/main" val="137399340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0883" y="1000963"/>
            <a:ext cx="24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单线性映射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413952" y="2520217"/>
            <a:ext cx="621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线性同构：即单又满的线性映射。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556048" y="1745196"/>
            <a:ext cx="24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满线性映射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3609020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5.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27684" y="3645024"/>
                <a:ext cx="6732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一个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矩阵。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84" y="3645024"/>
                <a:ext cx="6732748" cy="523220"/>
              </a:xfrm>
              <a:prstGeom prst="rect">
                <a:avLst/>
              </a:prstGeom>
              <a:blipFill>
                <a:blip r:embed="rId2"/>
                <a:stretch>
                  <a:fillRect l="-181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67644" y="4365104"/>
                <a:ext cx="4212468" cy="97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b="0" dirty="0" smtClean="0">
                  <a:solidFill>
                    <a:schemeClr val="tx1"/>
                  </a:solidFill>
                </a:endParaRPr>
              </a:p>
              <a:p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4365104"/>
                <a:ext cx="4212468" cy="970202"/>
              </a:xfrm>
              <a:prstGeom prst="rect">
                <a:avLst/>
              </a:prstGeom>
              <a:blipFill>
                <a:blip r:embed="rId3"/>
                <a:stretch>
                  <a:fillRect l="-2894" t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15616" y="4888324"/>
                <a:ext cx="56886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线性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映射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888324"/>
                <a:ext cx="5688632" cy="523220"/>
              </a:xfrm>
              <a:prstGeom prst="rect">
                <a:avLst/>
              </a:prstGeom>
              <a:blipFill>
                <a:blip r:embed="rId4"/>
                <a:stretch>
                  <a:fillRect l="-2144" t="-12791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48871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3480" y="746542"/>
                <a:ext cx="80829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</a:t>
                </a:r>
                <a:r>
                  <a:rPr lang="en-US" altLang="zh-CN" sz="2800" dirty="0"/>
                  <a:t>3.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0" y="746542"/>
                <a:ext cx="8082975" cy="523220"/>
              </a:xfrm>
              <a:prstGeom prst="rect">
                <a:avLst/>
              </a:prstGeom>
              <a:blipFill>
                <a:blip r:embed="rId2"/>
                <a:stretch>
                  <a:fillRect l="-150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0045" y="1480365"/>
                <a:ext cx="5670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判断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/>
                  <a:t>是不是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/>
                  <a:t>的一个线性变换？？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45" y="1480365"/>
                <a:ext cx="5670276" cy="523220"/>
              </a:xfrm>
              <a:prstGeom prst="rect">
                <a:avLst/>
              </a:prstGeom>
              <a:blipFill>
                <a:blip r:embed="rId3"/>
                <a:stretch>
                  <a:fillRect l="-2151" t="-12791" r="-860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93480" y="2214188"/>
                <a:ext cx="80829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</a:t>
                </a:r>
                <a:r>
                  <a:rPr lang="en-US" altLang="zh-CN" sz="2800" dirty="0"/>
                  <a:t>4.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数</a:t>
                </a:r>
                <a:r>
                  <a:rPr lang="zh-CN" altLang="en-US" sz="2800" dirty="0" smtClean="0"/>
                  <a:t>域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上</a:t>
                </a:r>
                <a:r>
                  <a:rPr lang="zh-CN" altLang="en-US" sz="2800" dirty="0"/>
                  <a:t>的线性空间，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的恒等变换</a:t>
                </a:r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0" y="2214188"/>
                <a:ext cx="8082975" cy="523220"/>
              </a:xfrm>
              <a:prstGeom prst="rect">
                <a:avLst/>
              </a:prstGeom>
              <a:blipFill>
                <a:blip r:embed="rId4"/>
                <a:stretch>
                  <a:fillRect l="-150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26287" y="2825796"/>
                <a:ext cx="41998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87" y="2825796"/>
                <a:ext cx="419981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17685" y="3392677"/>
            <a:ext cx="501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19996" y="3405917"/>
                <a:ext cx="42795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96" y="3405917"/>
                <a:ext cx="42795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90221" y="3841102"/>
                <a:ext cx="672115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的一个线性变换。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1" y="3841102"/>
                <a:ext cx="6721158" cy="523220"/>
              </a:xfrm>
              <a:prstGeom prst="rect">
                <a:avLst/>
              </a:prstGeom>
              <a:blipFill>
                <a:blip r:embed="rId7"/>
                <a:stretch>
                  <a:fillRect l="-181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3480" y="4402639"/>
                <a:ext cx="64106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例</a:t>
                </a:r>
                <a:r>
                  <a:rPr lang="en-US" altLang="zh-CN" sz="2800" dirty="0"/>
                  <a:t>5.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数域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800" dirty="0"/>
                  <a:t>上的线性空间，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0" y="4402639"/>
                <a:ext cx="6410637" cy="523220"/>
              </a:xfrm>
              <a:prstGeom prst="rect">
                <a:avLst/>
              </a:prstGeom>
              <a:blipFill>
                <a:blip r:embed="rId8"/>
                <a:stretch>
                  <a:fillRect l="-1901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90221" y="4851064"/>
                <a:ext cx="5835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定义：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1" y="4851064"/>
                <a:ext cx="5835768" cy="523220"/>
              </a:xfrm>
              <a:prstGeom prst="rect">
                <a:avLst/>
              </a:prstGeom>
              <a:blipFill>
                <a:blip r:embed="rId9"/>
                <a:stretch>
                  <a:fillRect l="-209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93481" y="5379628"/>
                <a:ext cx="115551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的一个线性变换，且称为由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决定的数乘变换。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81" y="5379628"/>
                <a:ext cx="11555162" cy="523220"/>
              </a:xfrm>
              <a:prstGeom prst="rect">
                <a:avLst/>
              </a:prstGeom>
              <a:blipFill>
                <a:blip r:embed="rId10"/>
                <a:stretch>
                  <a:fillRect l="-105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8601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1594" y="1246410"/>
                <a:ext cx="7002855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</a:t>
                </a:r>
                <a:r>
                  <a:rPr lang="en-US" altLang="zh-CN" sz="2800" dirty="0"/>
                  <a:t>6.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4" y="1246410"/>
                <a:ext cx="7002855" cy="578685"/>
              </a:xfrm>
              <a:prstGeom prst="rect">
                <a:avLst/>
              </a:prstGeom>
              <a:blipFill>
                <a:blip r:embed="rId2"/>
                <a:stretch>
                  <a:fillRect l="-1828" t="-5263" b="-2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0767" y="2186159"/>
                <a:ext cx="68501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判断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/>
                  <a:t>是不是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的一个线性变换？？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7" y="2186159"/>
                <a:ext cx="6850185" cy="523220"/>
              </a:xfrm>
              <a:prstGeom prst="rect">
                <a:avLst/>
              </a:prstGeom>
              <a:blipFill>
                <a:blip r:embed="rId3"/>
                <a:stretch>
                  <a:fillRect l="-1779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1520" y="3070443"/>
                <a:ext cx="89950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例</a:t>
                </a:r>
                <a:r>
                  <a:rPr lang="en-US" altLang="zh-CN" sz="2800" dirty="0"/>
                  <a:t>7.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表示连续</m:t>
                    </m:r>
                  </m:oMath>
                </a14:m>
                <a:r>
                  <a:rPr lang="zh-CN" altLang="en-US" sz="2800" dirty="0"/>
                  <a:t>实函数的全体，是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800" dirty="0"/>
                  <a:t>的线性空间，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70443"/>
                <a:ext cx="8995047" cy="523220"/>
              </a:xfrm>
              <a:prstGeom prst="rect">
                <a:avLst/>
              </a:prstGeom>
              <a:blipFill>
                <a:blip r:embed="rId4"/>
                <a:stretch>
                  <a:fillRect l="-1355" t="-12791" r="-5352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55576" y="3802382"/>
                <a:ext cx="7523542" cy="64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定义：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i="1" dirty="0"/>
                  <a:t> 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802382"/>
                <a:ext cx="7523542" cy="642035"/>
              </a:xfrm>
              <a:prstGeom prst="rect">
                <a:avLst/>
              </a:prstGeom>
              <a:blipFill>
                <a:blip r:embed="rId5"/>
                <a:stretch>
                  <a:fillRect l="-1702" t="-952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90220" y="4653136"/>
                <a:ext cx="574560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/>
                  <a:t>的一个线性变换。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20" y="4653136"/>
                <a:ext cx="5745605" cy="523220"/>
              </a:xfrm>
              <a:prstGeom prst="rect">
                <a:avLst/>
              </a:prstGeom>
              <a:blipFill>
                <a:blip r:embed="rId6"/>
                <a:stretch>
                  <a:fillRect l="-212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17192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881" y="771198"/>
            <a:ext cx="441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4.1.4 </a:t>
            </a:r>
            <a:r>
              <a:rPr lang="zh-CN" altLang="en-US" sz="2800" dirty="0" smtClean="0"/>
              <a:t>线性</a:t>
            </a:r>
            <a:r>
              <a:rPr lang="zh-CN" altLang="en-US" sz="2800" dirty="0"/>
              <a:t>映射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71110" y="1646260"/>
                <a:ext cx="5408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线性映射，</a:t>
                </a:r>
                <a:r>
                  <a:rPr lang="zh-CN" altLang="en-US" sz="2800" dirty="0"/>
                  <a:t>则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10" y="1646260"/>
                <a:ext cx="5408080" cy="523220"/>
              </a:xfrm>
              <a:prstGeom prst="rect">
                <a:avLst/>
              </a:prstGeom>
              <a:blipFill>
                <a:blip r:embed="rId2"/>
                <a:stretch>
                  <a:fillRect l="-225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7104" y="2335972"/>
                <a:ext cx="3608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2335972"/>
                <a:ext cx="3608852" cy="523220"/>
              </a:xfrm>
              <a:prstGeom prst="rect">
                <a:avLst/>
              </a:prstGeom>
              <a:blipFill>
                <a:blip r:embed="rId3"/>
                <a:stretch>
                  <a:fillRect l="-3378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07756" y="2828875"/>
                <a:ext cx="59724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); 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6" y="2828875"/>
                <a:ext cx="5972456" cy="523220"/>
              </a:xfrm>
              <a:prstGeom prst="rect">
                <a:avLst/>
              </a:prstGeom>
              <a:blipFill>
                <a:blip r:embed="rId4"/>
                <a:stretch>
                  <a:fillRect l="-2041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0902" y="4199024"/>
                <a:ext cx="7761410" cy="137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；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2" y="4199024"/>
                <a:ext cx="7761410" cy="1375056"/>
              </a:xfrm>
              <a:prstGeom prst="rect">
                <a:avLst/>
              </a:prstGeom>
              <a:blipFill>
                <a:blip r:embed="rId5"/>
                <a:stretch>
                  <a:fillRect b="-1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07756" y="3488270"/>
            <a:ext cx="759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）线性变换保持线性组合与线性关系不变；</a:t>
            </a:r>
          </a:p>
        </p:txBody>
      </p:sp>
      <p:sp>
        <p:nvSpPr>
          <p:cNvPr id="2" name="矩形 1"/>
          <p:cNvSpPr/>
          <p:nvPr/>
        </p:nvSpPr>
        <p:spPr>
          <a:xfrm>
            <a:off x="742116" y="1646260"/>
            <a:ext cx="180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定理</a:t>
            </a:r>
            <a:r>
              <a:rPr lang="en-US" altLang="zh-CN" sz="2800" dirty="0" smtClean="0"/>
              <a:t>4.1.2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2115" y="5697252"/>
                <a:ext cx="73588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（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400" dirty="0" smtClean="0"/>
                  <a:t>是同构，则其逆映射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sz="2400" dirty="0" smtClean="0"/>
                  <a:t>线性映射，从而也是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 smtClean="0"/>
                  <a:t>的同构。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15" y="5697252"/>
                <a:ext cx="7358805" cy="830997"/>
              </a:xfrm>
              <a:prstGeom prst="rect">
                <a:avLst/>
              </a:prstGeom>
              <a:blipFill>
                <a:blip r:embed="rId6"/>
                <a:stretch>
                  <a:fillRect l="-1326" t="-588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10519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442" y="1160748"/>
            <a:ext cx="7266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</a:t>
            </a:r>
            <a:r>
              <a:rPr lang="zh-CN" altLang="en-US" sz="2800" dirty="0"/>
              <a:t>线性变换把线性相关的向量组变成线性相关的向量组</a:t>
            </a:r>
            <a:r>
              <a:rPr lang="zh-CN" altLang="en-US" sz="2100" dirty="0"/>
              <a:t>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9494" y="2169502"/>
            <a:ext cx="6976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问题： </a:t>
            </a:r>
            <a:r>
              <a:rPr lang="zh-CN" altLang="en-US" sz="2800" dirty="0"/>
              <a:t>线性变换一定把线性无关的向量组变成线性无关的向量组吗？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60" y="3897052"/>
            <a:ext cx="147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不一定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79712" y="3897052"/>
            <a:ext cx="1260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反例：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95836" y="3943218"/>
                <a:ext cx="32399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3943218"/>
                <a:ext cx="32399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43279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9732" y="584684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4.1 </a:t>
            </a:r>
            <a:r>
              <a:rPr lang="zh-CN" altLang="en-US" sz="3200" dirty="0" smtClean="0"/>
              <a:t>线性映射的概念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31540" y="143169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4.1.1  </a:t>
            </a:r>
            <a:r>
              <a:rPr lang="zh-CN" altLang="en-US" sz="2800" dirty="0" smtClean="0"/>
              <a:t>映射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7724" y="2300375"/>
                <a:ext cx="82449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两个非空集合，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是个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法则，任意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都有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唯一的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与之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对应，则称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的一个映射。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4" y="2300375"/>
                <a:ext cx="8244916" cy="1384995"/>
              </a:xfrm>
              <a:prstGeom prst="rect">
                <a:avLst/>
              </a:prstGeom>
              <a:blipFill>
                <a:blip r:embed="rId2"/>
                <a:stretch>
                  <a:fillRect l="-1478" t="-4386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7724" y="3861878"/>
                <a:ext cx="62353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注：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原像，</a:t>
                </a:r>
                <a:r>
                  <a:rPr lang="en-US" altLang="zh-CN" sz="2800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像。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4" y="3861878"/>
                <a:ext cx="6235361" cy="523220"/>
              </a:xfrm>
              <a:prstGeom prst="rect">
                <a:avLst/>
              </a:prstGeom>
              <a:blipFill>
                <a:blip r:embed="rId3"/>
                <a:stretch>
                  <a:fillRect t="-12941" r="-684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9512" y="4717220"/>
                <a:ext cx="7992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800" b="0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映射，称为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的一个变换。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17220"/>
                <a:ext cx="7992888" cy="523220"/>
              </a:xfrm>
              <a:prstGeom prst="rect">
                <a:avLst/>
              </a:prstGeom>
              <a:blipFill>
                <a:blip r:embed="rId4"/>
                <a:stretch>
                  <a:fillRect l="-1524" t="-12791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5289" y="5381465"/>
                <a:ext cx="79928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映射，若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                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称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9" y="5381465"/>
                <a:ext cx="7992888" cy="954107"/>
              </a:xfrm>
              <a:prstGeom prst="rect">
                <a:avLst/>
              </a:prstGeom>
              <a:blipFill>
                <a:blip r:embed="rId5"/>
                <a:stretch>
                  <a:fillRect l="-1526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5738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09582" y="1592796"/>
                <a:ext cx="1422158" cy="51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solidFill>
                      <a:schemeClr val="bg2"/>
                    </a:solidFill>
                  </a:rPr>
                  <a:t>像：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82" y="1592796"/>
                <a:ext cx="1422158" cy="517834"/>
              </a:xfrm>
              <a:prstGeom prst="rect">
                <a:avLst/>
              </a:prstGeom>
              <a:blipFill>
                <a:blip r:embed="rId2"/>
                <a:stretch>
                  <a:fillRect r="-4292" b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19572" y="800708"/>
                <a:ext cx="1666867" cy="640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zh-CN" sz="28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800708"/>
                <a:ext cx="1666867" cy="640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29351" y="2933286"/>
            <a:ext cx="117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满射：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835696" y="2959749"/>
                <a:ext cx="60521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使得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959749"/>
                <a:ext cx="605213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882473" y="3622136"/>
            <a:ext cx="106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双射：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945417" y="3660284"/>
            <a:ext cx="633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即是单射又是满射， 又称为一一对应。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999659" y="1650409"/>
                <a:ext cx="26642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59" y="1650409"/>
                <a:ext cx="2664296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47111" y="1607382"/>
                <a:ext cx="1422158" cy="51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像：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11" y="1607382"/>
                <a:ext cx="1422158" cy="517834"/>
              </a:xfrm>
              <a:prstGeom prst="rect">
                <a:avLst/>
              </a:prstGeom>
              <a:blipFill>
                <a:blip r:embed="rId6"/>
                <a:stretch>
                  <a:fillRect r="-4292" b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882473" y="2280922"/>
            <a:ext cx="117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单射：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57101" y="815294"/>
                <a:ext cx="1666867" cy="640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1" y="815294"/>
                <a:ext cx="1666867" cy="6404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835696" y="2273259"/>
                <a:ext cx="63184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273259"/>
                <a:ext cx="63184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23840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32" y="2606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映射举例：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532" y="980728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1.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87624" y="1012653"/>
                <a:ext cx="6732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上全体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012653"/>
                <a:ext cx="6732748" cy="523220"/>
              </a:xfrm>
              <a:prstGeom prst="rect">
                <a:avLst/>
              </a:prstGeom>
              <a:blipFill>
                <a:blip r:embed="rId2"/>
                <a:stretch>
                  <a:fillRect l="-190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15616" y="1736812"/>
                <a:ext cx="4212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36812"/>
                <a:ext cx="4212468" cy="523220"/>
              </a:xfrm>
              <a:prstGeom prst="rect">
                <a:avLst/>
              </a:prstGeom>
              <a:blipFill>
                <a:blip r:embed="rId3"/>
                <a:stretch>
                  <a:fillRect l="-289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3588" y="2260032"/>
                <a:ext cx="4464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的一个映射，是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2260032"/>
                <a:ext cx="4464496" cy="523220"/>
              </a:xfrm>
              <a:prstGeom prst="rect">
                <a:avLst/>
              </a:prstGeom>
              <a:blipFill>
                <a:blip r:embed="rId4"/>
                <a:stretch>
                  <a:fillRect l="-2869" t="-12791" r="-136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148064" y="22960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单射还是满射？？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07604" y="2806786"/>
            <a:ext cx="306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满射，非单射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6" y="3212976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2.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07604" y="3271491"/>
                <a:ext cx="6732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上全体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3271491"/>
                <a:ext cx="6732748" cy="523220"/>
              </a:xfrm>
              <a:prstGeom prst="rect">
                <a:avLst/>
              </a:prstGeom>
              <a:blipFill>
                <a:blip r:embed="rId5"/>
                <a:stretch>
                  <a:fillRect l="-181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89602" y="3966393"/>
                <a:ext cx="4212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02" y="3966393"/>
                <a:ext cx="4212468" cy="523220"/>
              </a:xfrm>
              <a:prstGeom prst="rect">
                <a:avLst/>
              </a:prstGeom>
              <a:blipFill>
                <a:blip r:embed="rId6"/>
                <a:stretch>
                  <a:fillRect l="-2894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45586" y="4661295"/>
                <a:ext cx="4464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的一个映射。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86" y="4661295"/>
                <a:ext cx="4464496" cy="523220"/>
              </a:xfrm>
              <a:prstGeom prst="rect">
                <a:avLst/>
              </a:prstGeom>
              <a:blipFill>
                <a:blip r:embed="rId7"/>
                <a:stretch>
                  <a:fillRect l="-2869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989602" y="5352272"/>
            <a:ext cx="306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非满射</a:t>
            </a:r>
            <a:r>
              <a:rPr lang="zh-CN" altLang="en-US" sz="2800" dirty="0" smtClean="0">
                <a:solidFill>
                  <a:srgbClr val="FF0000"/>
                </a:solidFill>
              </a:rPr>
              <a:t>，非单射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52020" y="466129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单射还是满射？？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358277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32" y="2606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映射举例：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532" y="980728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3.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75656" y="1016732"/>
                <a:ext cx="6732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上全体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016732"/>
                <a:ext cx="6732748" cy="523220"/>
              </a:xfrm>
              <a:prstGeom prst="rect">
                <a:avLst/>
              </a:prstGeom>
              <a:blipFill>
                <a:blip r:embed="rId2"/>
                <a:stretch>
                  <a:fillRect l="-181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15616" y="1736812"/>
                <a:ext cx="42124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𝑎𝐸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36812"/>
                <a:ext cx="4212468" cy="523220"/>
              </a:xfrm>
              <a:prstGeom prst="rect">
                <a:avLst/>
              </a:prstGeom>
              <a:blipFill>
                <a:blip r:embed="rId3"/>
                <a:stretch>
                  <a:fillRect l="-289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3588" y="2260032"/>
                <a:ext cx="4464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的一个映射，是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2260032"/>
                <a:ext cx="4464496" cy="523220"/>
              </a:xfrm>
              <a:prstGeom prst="rect">
                <a:avLst/>
              </a:prstGeom>
              <a:blipFill>
                <a:blip r:embed="rId4"/>
                <a:stretch>
                  <a:fillRect l="-2869" t="-12791" r="-191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5148064" y="229603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单射还是满射？？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07604" y="2806786"/>
            <a:ext cx="306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单射非满射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516" y="3295025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4.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07604" y="3271491"/>
                <a:ext cx="666074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定义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3271491"/>
                <a:ext cx="6660740" cy="578685"/>
              </a:xfrm>
              <a:prstGeom prst="rect">
                <a:avLst/>
              </a:prstGeom>
              <a:blipFill>
                <a:blip r:embed="rId5"/>
                <a:stretch>
                  <a:fillRect l="-1830" t="-6316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1770" y="3957832"/>
                <a:ext cx="4464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变换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。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0" y="3957832"/>
                <a:ext cx="4464496" cy="523220"/>
              </a:xfrm>
              <a:prstGeom prst="rect">
                <a:avLst/>
              </a:prstGeom>
              <a:blipFill>
                <a:blip r:embed="rId6"/>
                <a:stretch>
                  <a:fillRect l="-272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007604" y="4771189"/>
            <a:ext cx="306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满射，非单射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7543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32" y="26064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映射举例：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532" y="980728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5.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75656" y="1016732"/>
                <a:ext cx="6732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一个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矩阵。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016732"/>
                <a:ext cx="6732748" cy="523220"/>
              </a:xfrm>
              <a:prstGeom prst="rect">
                <a:avLst/>
              </a:prstGeom>
              <a:blipFill>
                <a:blip r:embed="rId2"/>
                <a:stretch>
                  <a:fillRect l="-181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15616" y="1736812"/>
                <a:ext cx="4212468" cy="970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b="0" dirty="0" smtClean="0">
                  <a:solidFill>
                    <a:schemeClr val="tx1"/>
                  </a:solidFill>
                </a:endParaRPr>
              </a:p>
              <a:p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36812"/>
                <a:ext cx="4212468" cy="970202"/>
              </a:xfrm>
              <a:prstGeom prst="rect">
                <a:avLst/>
              </a:prstGeom>
              <a:blipFill>
                <a:blip r:embed="rId3"/>
                <a:stretch>
                  <a:fillRect l="-2894" t="-6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63588" y="2260032"/>
                <a:ext cx="4464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的一个映射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2260032"/>
                <a:ext cx="4464496" cy="523220"/>
              </a:xfrm>
              <a:prstGeom prst="rect">
                <a:avLst/>
              </a:prstGeom>
              <a:blipFill>
                <a:blip r:embed="rId4"/>
                <a:stretch>
                  <a:fillRect l="-2869" t="-12791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15516" y="3295025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6.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35596" y="3249993"/>
                <a:ext cx="6660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是个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定义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3249993"/>
                <a:ext cx="6660740" cy="523220"/>
              </a:xfrm>
              <a:prstGeom prst="rect">
                <a:avLst/>
              </a:prstGeom>
              <a:blipFill>
                <a:blip r:embed="rId5"/>
                <a:stretch>
                  <a:fillRect l="-183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31770" y="3957832"/>
                <a:ext cx="75926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的恒等映射。（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既单又满，双射）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70" y="3957832"/>
                <a:ext cx="7592658" cy="523220"/>
              </a:xfrm>
              <a:prstGeom prst="rect">
                <a:avLst/>
              </a:prstGeom>
              <a:blipFill>
                <a:blip r:embed="rId6"/>
                <a:stretch>
                  <a:fillRect l="-160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58651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7544" y="692696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4.1.2  </a:t>
            </a:r>
            <a:r>
              <a:rPr lang="zh-CN" altLang="en-US" sz="2800" dirty="0" smtClean="0"/>
              <a:t>映射的合成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7544" y="1448780"/>
                <a:ext cx="8388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1.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映射，对任意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48780"/>
                <a:ext cx="8388932" cy="523220"/>
              </a:xfrm>
              <a:prstGeom prst="rect">
                <a:avLst/>
              </a:prstGeom>
              <a:blipFill>
                <a:blip r:embed="rId2"/>
                <a:stretch>
                  <a:fillRect l="-1526" t="-1294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19672" y="2061138"/>
                <a:ext cx="684277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1138"/>
                <a:ext cx="6842771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3192" y="2757104"/>
                <a:ext cx="86808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的合成（复合），记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，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 简记为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2" y="2757104"/>
                <a:ext cx="8680807" cy="954107"/>
              </a:xfrm>
              <a:prstGeom prst="rect">
                <a:avLst/>
              </a:prstGeom>
              <a:blipFill>
                <a:blip r:embed="rId4"/>
                <a:stretch>
                  <a:fillRect l="-1475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63588" y="3964591"/>
                <a:ext cx="6732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上全体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3964591"/>
                <a:ext cx="6732748" cy="523220"/>
              </a:xfrm>
              <a:prstGeom prst="rect">
                <a:avLst/>
              </a:prstGeom>
              <a:blipFill>
                <a:blip r:embed="rId5"/>
                <a:stretch>
                  <a:fillRect l="-190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79512" y="3948309"/>
            <a:ext cx="97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例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66412" y="4693878"/>
                <a:ext cx="22349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 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12" y="4693878"/>
                <a:ext cx="22349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891918" y="4721748"/>
                <a:ext cx="19116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18" y="4721748"/>
                <a:ext cx="19116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03440" y="5361741"/>
                <a:ext cx="28443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zh-CN" altLang="en-US" sz="2800" dirty="0" smtClean="0">
                        <a:solidFill>
                          <a:schemeClr val="tx1"/>
                        </a:solidFill>
                      </a:rPr>
                      <m:t>和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m:rPr>
                        <m:nor/>
                      </m:rPr>
                      <a:rPr lang="zh-CN" altLang="en-US" sz="2800" dirty="0" smtClean="0">
                        <a:solidFill>
                          <a:schemeClr val="tx1"/>
                        </a:solidFill>
                      </a:rPr>
                      <m:t>的</m:t>
                    </m:r>
                    <m:r>
                      <a:rPr lang="zh-CN" alt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复合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为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40" y="5361741"/>
                <a:ext cx="2844316" cy="523220"/>
              </a:xfrm>
              <a:prstGeom prst="rect">
                <a:avLst/>
              </a:prstGeom>
              <a:blipFill>
                <a:blip r:embed="rId8"/>
                <a:stretch>
                  <a:fillRect l="-4506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635896" y="5381955"/>
                <a:ext cx="31560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381955"/>
                <a:ext cx="3156057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58300" y="6029604"/>
                <a:ext cx="20037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𝜎𝜏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没有意义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00" y="6029604"/>
                <a:ext cx="2003754" cy="523220"/>
              </a:xfrm>
              <a:prstGeom prst="rect">
                <a:avLst/>
              </a:prstGeom>
              <a:blipFill>
                <a:blip r:embed="rId10"/>
                <a:stretch>
                  <a:fillRect t="-11628" r="-486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79123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9572" y="44066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映射的复合满足</a:t>
            </a:r>
            <a:r>
              <a:rPr lang="zh-CN" altLang="en-US" sz="2800" dirty="0" smtClean="0">
                <a:solidFill>
                  <a:srgbClr val="FF0000"/>
                </a:solidFill>
              </a:rPr>
              <a:t>结合律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8465" y="1232756"/>
                <a:ext cx="6743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映射，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5" y="1232756"/>
                <a:ext cx="6743577" cy="523220"/>
              </a:xfrm>
              <a:prstGeom prst="rect">
                <a:avLst/>
              </a:prstGeom>
              <a:blipFill>
                <a:blip r:embed="rId2"/>
                <a:stretch>
                  <a:fillRect l="-1807" t="-11628" r="-72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19572" y="1952836"/>
                <a:ext cx="55806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𝜓𝜏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𝜏𝜎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1952836"/>
                <a:ext cx="5580620" cy="523220"/>
              </a:xfrm>
              <a:prstGeom prst="rect">
                <a:avLst/>
              </a:prstGeom>
              <a:blipFill>
                <a:blip r:embed="rId3"/>
                <a:stretch>
                  <a:fillRect l="-218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39552" y="2488085"/>
            <a:ext cx="5508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：映射的复合</a:t>
            </a:r>
            <a:r>
              <a:rPr lang="zh-CN" altLang="en-US" sz="2800" dirty="0">
                <a:solidFill>
                  <a:srgbClr val="FF0000"/>
                </a:solidFill>
              </a:rPr>
              <a:t>不</a:t>
            </a:r>
            <a:r>
              <a:rPr lang="zh-CN" altLang="en-US" sz="2800" dirty="0" smtClean="0">
                <a:solidFill>
                  <a:srgbClr val="FF0000"/>
                </a:solidFill>
              </a:rPr>
              <a:t>满足交换律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39552" y="3023334"/>
                <a:ext cx="83529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注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两个非空集合，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恒等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映射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是一个映射，则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23334"/>
                <a:ext cx="8352928" cy="954107"/>
              </a:xfrm>
              <a:prstGeom prst="rect">
                <a:avLst/>
              </a:prstGeom>
              <a:blipFill>
                <a:blip r:embed="rId4"/>
                <a:stretch>
                  <a:fillRect l="-1533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83079" y="4038860"/>
                <a:ext cx="34778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79" y="4038860"/>
                <a:ext cx="34778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9554" y="4721579"/>
                <a:ext cx="8388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4.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映射，若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4" y="4721579"/>
                <a:ext cx="8388932" cy="523220"/>
              </a:xfrm>
              <a:prstGeom prst="rect">
                <a:avLst/>
              </a:prstGeom>
              <a:blipFill>
                <a:blip r:embed="rId6"/>
                <a:stretch>
                  <a:fillRect l="-1453" t="-1294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02937" y="5426105"/>
                <a:ext cx="29818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937" y="5426105"/>
                <a:ext cx="2981842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47664" y="6130631"/>
                <a:ext cx="7452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是可逆的，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的逆映射，记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6130631"/>
                <a:ext cx="7452828" cy="523220"/>
              </a:xfrm>
              <a:prstGeom prst="rect">
                <a:avLst/>
              </a:prstGeom>
              <a:blipFill>
                <a:blip r:embed="rId8"/>
                <a:stretch>
                  <a:fillRect l="-1718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8418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1600" y="728700"/>
                <a:ext cx="6192688" cy="1188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定理</a:t>
                </a:r>
                <a:r>
                  <a:rPr lang="en-US" altLang="zh-CN" sz="2800" dirty="0" smtClean="0"/>
                  <a:t>4.1.1. 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/>
                  <a:t>集合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/>
                  <a:t>映射，若存在</a:t>
                </a:r>
                <a:r>
                  <a:rPr lang="zh-CN" altLang="en-US" sz="28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pos m:val="top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使得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728700"/>
                <a:ext cx="6192688" cy="1188530"/>
              </a:xfrm>
              <a:prstGeom prst="rect">
                <a:avLst/>
              </a:prstGeom>
              <a:blipFill>
                <a:blip r:embed="rId2"/>
                <a:stretch>
                  <a:fillRect l="-1969" t="-5641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75756" y="1934195"/>
                <a:ext cx="28238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1934195"/>
                <a:ext cx="2823850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15616" y="2600908"/>
                <a:ext cx="4896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是双射，且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600908"/>
                <a:ext cx="4896544" cy="523220"/>
              </a:xfrm>
              <a:prstGeom prst="rect">
                <a:avLst/>
              </a:prstGeom>
              <a:blipFill>
                <a:blip r:embed="rId4"/>
                <a:stretch>
                  <a:fillRect l="-2491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5498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3870</TotalTime>
  <Words>1831</Words>
  <Application>Microsoft Office PowerPoint</Application>
  <PresentationFormat>全屏显示(4:3)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向量及其线性运算</dc:title>
  <dc:creator/>
  <cp:lastModifiedBy>dell</cp:lastModifiedBy>
  <cp:revision>414</cp:revision>
  <dcterms:created xsi:type="dcterms:W3CDTF">1996-07-15T15:40:02Z</dcterms:created>
  <dcterms:modified xsi:type="dcterms:W3CDTF">2025-03-17T22:44:10Z</dcterms:modified>
</cp:coreProperties>
</file>