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7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8386F-BC7E-4064-AA90-F76A2A5E817F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6B07-775E-4833-93CF-8D7C654EF2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46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386B07-775E-4833-93CF-8D7C654EF2D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5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80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4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3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8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3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9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4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2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9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5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F4CB0-965B-427F-9E2D-41678467E967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87BF7-22F6-41EE-8159-9229A3B9EC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2545" y="264953"/>
            <a:ext cx="8071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4.2   </a:t>
            </a:r>
            <a:r>
              <a:rPr lang="zh-CN" altLang="en-US" sz="3200" dirty="0" smtClean="0"/>
              <a:t>线性映射的运算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56846" y="1194191"/>
                <a:ext cx="9126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4.2.1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线性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线性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映射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800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都有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与之</m:t>
                    </m:r>
                  </m:oMath>
                </a14:m>
                <a:r>
                  <a:rPr lang="zh-CN" altLang="en-US" sz="2800" dirty="0" smtClean="0"/>
                  <a:t>对应，这样就得到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800" dirty="0" smtClean="0"/>
                  <a:t>上的一个映射，这个变换称为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/>
                  <a:t>的和，记作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6" y="1194191"/>
                <a:ext cx="9126416" cy="1384995"/>
              </a:xfrm>
              <a:prstGeom prst="rect">
                <a:avLst/>
              </a:prstGeom>
              <a:blipFill>
                <a:blip r:embed="rId2"/>
                <a:stretch>
                  <a:fillRect l="-1336" t="-4846" r="-1002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78169" y="2678182"/>
                <a:ext cx="6928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2678182"/>
                <a:ext cx="69283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56846" y="3401623"/>
                <a:ext cx="912641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4.2.2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上线性空间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的线性映射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sz="2800" dirty="0" smtClean="0"/>
                  <a:t>任意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都有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与之</m:t>
                    </m:r>
                  </m:oMath>
                </a14:m>
                <a:r>
                  <a:rPr lang="zh-CN" altLang="en-US" sz="2800" dirty="0" smtClean="0"/>
                  <a:t>对应，这样就得到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800" dirty="0" smtClean="0"/>
                  <a:t>上的一个</a:t>
                </a:r>
                <a:r>
                  <a:rPr lang="zh-CN" altLang="en-US" sz="2800" dirty="0"/>
                  <a:t>映射</a:t>
                </a:r>
                <a:r>
                  <a:rPr lang="zh-CN" altLang="en-US" sz="2800" dirty="0" smtClean="0"/>
                  <a:t>，这个变换称为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的数量乘积，记作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6" y="3401623"/>
                <a:ext cx="9126416" cy="1384995"/>
              </a:xfrm>
              <a:prstGeom prst="rect">
                <a:avLst/>
              </a:prstGeom>
              <a:blipFill>
                <a:blip r:embed="rId4"/>
                <a:stretch>
                  <a:fillRect l="-1336" t="-4405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05650" y="4821610"/>
                <a:ext cx="6928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 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650" y="4821610"/>
                <a:ext cx="69283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4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6379" y="713874"/>
            <a:ext cx="1034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定义：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46484" y="1226857"/>
                <a:ext cx="3120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的线性函数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4" y="1226857"/>
                <a:ext cx="3120190" cy="523220"/>
              </a:xfrm>
              <a:prstGeom prst="rect">
                <a:avLst/>
              </a:prstGeom>
              <a:blipFill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25516" y="1234514"/>
                <a:ext cx="45399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 smtClean="0"/>
                  <a:t>线性映射。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16" y="1234514"/>
                <a:ext cx="4539916" cy="523220"/>
              </a:xfrm>
              <a:prstGeom prst="rect">
                <a:avLst/>
              </a:prstGeom>
              <a:blipFill>
                <a:blip r:embed="rId3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66800" y="2053389"/>
            <a:ext cx="2261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𝑉的</a:t>
            </a:r>
            <a:r>
              <a:rPr lang="zh-CN" altLang="en-US" sz="2800" dirty="0"/>
              <a:t>共轭</a:t>
            </a:r>
            <a:r>
              <a:rPr lang="zh-CN" altLang="en-US" sz="2800" dirty="0" smtClean="0"/>
              <a:t>空间</a:t>
            </a:r>
            <a:r>
              <a:rPr lang="en-US" altLang="zh-CN" sz="2800" dirty="0" smtClean="0"/>
              <a:t>: 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328737" y="2053389"/>
                <a:ext cx="72581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所有</a:t>
                </a:r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线性函数构成的线性空间，记作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737" y="2053389"/>
                <a:ext cx="7258141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676400" y="2759242"/>
            <a:ext cx="830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当</a:t>
            </a:r>
            <a:r>
              <a:rPr lang="zh-CN" altLang="en-US" sz="2800" dirty="0" smtClean="0"/>
              <a:t>𝑉是有限维空间</a:t>
            </a:r>
            <a:r>
              <a:rPr lang="zh-CN" altLang="en-US" sz="2800" dirty="0"/>
              <a:t>时，𝑉的共轭</a:t>
            </a:r>
            <a:r>
              <a:rPr lang="zh-CN" altLang="en-US" sz="2800" dirty="0" smtClean="0"/>
              <a:t>空间也成为对偶空间。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066800" y="2759242"/>
            <a:ext cx="729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14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97950" y="2958376"/>
            <a:ext cx="748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注：线性映射的加法满足交换律和结合律；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479627" y="3931593"/>
                <a:ext cx="34261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27" y="3931593"/>
                <a:ext cx="3426173" cy="523220"/>
              </a:xfrm>
              <a:prstGeom prst="rect">
                <a:avLst/>
              </a:prstGeom>
              <a:blipFill>
                <a:blip r:embed="rId2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34988" y="4701864"/>
                <a:ext cx="5509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988" y="4701864"/>
                <a:ext cx="550995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79627" y="5289945"/>
                <a:ext cx="34261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27" y="5289945"/>
                <a:ext cx="3426173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254819" y="6001276"/>
                <a:ext cx="29880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=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819" y="6001276"/>
                <a:ext cx="2988023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50165" y="4375393"/>
                <a:ext cx="5632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称为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的负变换，也是线性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映射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65" y="4375393"/>
                <a:ext cx="5632938" cy="523220"/>
              </a:xfrm>
              <a:prstGeom prst="rect">
                <a:avLst/>
              </a:prstGeom>
              <a:blipFill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97950" y="1825022"/>
                <a:ext cx="8072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记：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</a:rPr>
                  <a:t>----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</a:rPr>
                  <a:t>上所有线性</a:t>
                </a:r>
                <a:r>
                  <a:rPr lang="zh-CN" altLang="en-US" sz="2800" dirty="0"/>
                  <a:t>映射</a:t>
                </a:r>
                <a:r>
                  <a:rPr lang="zh-CN" altLang="en-US" sz="2800" dirty="0" smtClean="0">
                    <a:solidFill>
                      <a:schemeClr val="tx1"/>
                    </a:solidFill>
                  </a:rPr>
                  <a:t>的集合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0" y="1825022"/>
                <a:ext cx="8072333" cy="523220"/>
              </a:xfrm>
              <a:prstGeom prst="rect">
                <a:avLst/>
              </a:prstGeom>
              <a:blipFill>
                <a:blip r:embed="rId7"/>
                <a:stretch>
                  <a:fillRect l="-1509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97950" y="489960"/>
                <a:ext cx="931182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命题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1. </a:t>
                </a:r>
                <a:r>
                  <a:rPr lang="zh-CN" altLang="en-US" sz="28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上线性空间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的线性映射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/>
                  <a:t>也是线性映射。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50" y="489960"/>
                <a:ext cx="9311821" cy="954107"/>
              </a:xfrm>
              <a:prstGeom prst="rect">
                <a:avLst/>
              </a:prstGeom>
              <a:blipFill>
                <a:blip r:embed="rId8"/>
                <a:stretch>
                  <a:fillRect l="-1309" t="-6369" r="-524" b="-15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7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11068" y="819079"/>
                <a:ext cx="81133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命题</a:t>
                </a:r>
                <a:r>
                  <a:rPr lang="en-US" altLang="zh-CN" sz="2800" dirty="0" smtClean="0"/>
                  <a:t>2. </a:t>
                </a:r>
                <a:r>
                  <a:rPr lang="zh-CN" altLang="en-US" sz="28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68" y="819079"/>
                <a:ext cx="8113335" cy="523220"/>
              </a:xfrm>
              <a:prstGeom prst="rect">
                <a:avLst/>
              </a:prstGeom>
              <a:blipFill>
                <a:blip r:embed="rId2"/>
                <a:stretch>
                  <a:fillRect l="-1578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11068" y="1342299"/>
            <a:ext cx="748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注：线性变换的数乘满足：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100756" y="1989031"/>
                <a:ext cx="34261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756" y="1989031"/>
                <a:ext cx="342617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79208" y="4266179"/>
                <a:ext cx="55099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08" y="4266179"/>
                <a:ext cx="550995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578472" y="3065849"/>
                <a:ext cx="342617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72" y="3065849"/>
                <a:ext cx="342617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38906" y="3556783"/>
                <a:ext cx="29880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06" y="3556783"/>
                <a:ext cx="298802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2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1825625" y="623617"/>
            <a:ext cx="851058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回忆：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955540" y="130476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线性空间的定义：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099556" y="1952836"/>
                <a:ext cx="5940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是个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非空集合，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是个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数域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56" y="1952836"/>
                <a:ext cx="5940660" cy="523220"/>
              </a:xfrm>
              <a:prstGeom prst="rect">
                <a:avLst/>
              </a:prstGeom>
              <a:blipFill>
                <a:blip r:embed="rId2"/>
                <a:stretch>
                  <a:fillRect l="-205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171564" y="2564904"/>
                <a:ext cx="7668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chemeClr val="bg2"/>
                    </a:solidFill>
                  </a:rPr>
                  <a:t>（</a:t>
                </a:r>
                <a:r>
                  <a:rPr lang="en-US" altLang="zh-CN" sz="2800" dirty="0" smtClean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中定义一个代数运算加法，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64" y="2564904"/>
                <a:ext cx="7668852" cy="523220"/>
              </a:xfrm>
              <a:prstGeom prst="rect">
                <a:avLst/>
              </a:prstGeom>
              <a:blipFill>
                <a:blip r:embed="rId3"/>
                <a:stretch>
                  <a:fillRect l="-159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423592" y="3088124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有唯一的</m:t>
                      </m:r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3088124"/>
                <a:ext cx="72008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10218" y="3611345"/>
                <a:ext cx="76688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中定义一个数乘运算，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有唯一的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18" y="3611345"/>
                <a:ext cx="7668852" cy="954107"/>
              </a:xfrm>
              <a:prstGeom prst="rect">
                <a:avLst/>
              </a:prstGeom>
              <a:blipFill>
                <a:blip r:embed="rId5"/>
                <a:stretch>
                  <a:fillRect l="-1590" t="-6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71564" y="4611618"/>
                <a:ext cx="766885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）加法和数乘运算满足下述规则：设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bg2"/>
                    </a:solidFill>
                  </a:rPr>
                  <a:t>, </a:t>
                </a:r>
                <a:endParaRPr lang="zh-CN" altLang="en-US" sz="28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64" y="4611618"/>
                <a:ext cx="7668852" cy="954107"/>
              </a:xfrm>
              <a:prstGeom prst="rect">
                <a:avLst/>
              </a:prstGeom>
              <a:blipFill>
                <a:blip r:embed="rId6"/>
                <a:stretch>
                  <a:fillRect l="-1590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68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59596" y="476673"/>
                <a:ext cx="28083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96" y="476673"/>
                <a:ext cx="2808312" cy="461665"/>
              </a:xfrm>
              <a:prstGeom prst="rect">
                <a:avLst/>
              </a:prstGeom>
              <a:blipFill>
                <a:blip r:embed="rId2"/>
                <a:stretch>
                  <a:fillRect l="-325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6770305" y="513940"/>
            <a:ext cx="27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加法交换律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59596" y="1016733"/>
                <a:ext cx="457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596" y="1016733"/>
                <a:ext cx="4572508" cy="461665"/>
              </a:xfrm>
              <a:prstGeom prst="rect">
                <a:avLst/>
              </a:prstGeom>
              <a:blipFill>
                <a:blip r:embed="rId3"/>
                <a:stretch>
                  <a:fillRect l="-1997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852084" y="1095128"/>
            <a:ext cx="2772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加法结合律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91860" y="1548765"/>
                <a:ext cx="4540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且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60" y="1548765"/>
                <a:ext cx="4540244" cy="461665"/>
              </a:xfrm>
              <a:prstGeom prst="rect">
                <a:avLst/>
              </a:prstGeom>
              <a:blipFill>
                <a:blip r:embed="rId4"/>
                <a:stretch>
                  <a:fillRect l="-214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861905" y="1578020"/>
            <a:ext cx="327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称</a:t>
            </a:r>
            <a:r>
              <a:rPr lang="en-US" altLang="zh-CN" sz="2400" i="1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i="1" dirty="0">
                <a:solidFill>
                  <a:srgbClr val="FF0000"/>
                </a:solidFill>
              </a:rPr>
              <a:t>V</a:t>
            </a:r>
            <a:r>
              <a:rPr lang="zh-CN" altLang="en-US" sz="2400" dirty="0">
                <a:solidFill>
                  <a:srgbClr val="FF0000"/>
                </a:solidFill>
              </a:rPr>
              <a:t>的零元素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443464" y="2277579"/>
                <a:ext cx="45725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(4)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，都存在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使得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64" y="2277579"/>
                <a:ext cx="4572508" cy="830997"/>
              </a:xfrm>
              <a:prstGeom prst="rect">
                <a:avLst/>
              </a:prstGeom>
              <a:blipFill>
                <a:blip r:embed="rId5"/>
                <a:stretch>
                  <a:fillRect l="-2133" t="-5147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780076" y="2469442"/>
                <a:ext cx="3276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的负元素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76" y="2469442"/>
                <a:ext cx="3276364" cy="461665"/>
              </a:xfrm>
              <a:prstGeom prst="rect">
                <a:avLst/>
              </a:prstGeom>
              <a:blipFill>
                <a:blip r:embed="rId6"/>
                <a:stretch>
                  <a:fillRect l="-278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99138" y="3001474"/>
                <a:ext cx="457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(5)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38" y="3001474"/>
                <a:ext cx="4572508" cy="461665"/>
              </a:xfrm>
              <a:prstGeom prst="rect">
                <a:avLst/>
              </a:prstGeom>
              <a:blipFill>
                <a:blip r:embed="rId7"/>
                <a:stretch>
                  <a:fillRect l="-213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475728" y="3475028"/>
                <a:ext cx="457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(6)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728" y="3475028"/>
                <a:ext cx="4572508" cy="461665"/>
              </a:xfrm>
              <a:prstGeom prst="rect">
                <a:avLst/>
              </a:prstGeom>
              <a:blipFill>
                <a:blip r:embed="rId8"/>
                <a:stretch>
                  <a:fillRect l="-200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491860" y="3936693"/>
                <a:ext cx="45725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chemeClr val="tx1"/>
                    </a:solidFill>
                  </a:rPr>
                  <a:t>(7)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60" y="3936693"/>
                <a:ext cx="4572508" cy="461665"/>
              </a:xfrm>
              <a:prstGeom prst="rect">
                <a:avLst/>
              </a:prstGeom>
              <a:blipFill>
                <a:blip r:embed="rId9"/>
                <a:stretch>
                  <a:fillRect l="-213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91860" y="4468725"/>
                <a:ext cx="522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arenBoth" startAt="8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860" y="4468725"/>
                <a:ext cx="5224320" cy="461665"/>
              </a:xfrm>
              <a:prstGeom prst="rect">
                <a:avLst/>
              </a:prstGeom>
              <a:blipFill>
                <a:blip r:embed="rId10"/>
                <a:stretch>
                  <a:fillRect l="-1750" t="-1184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259704" y="5243478"/>
                <a:ext cx="77967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chemeClr val="tx1"/>
                    </a:solidFill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是数域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的一个线性空间。线性空间的元素也称为向量，线性空间也称向量空间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704" y="5243478"/>
                <a:ext cx="7796736" cy="830997"/>
              </a:xfrm>
              <a:prstGeom prst="rect">
                <a:avLst/>
              </a:prstGeom>
              <a:blipFill>
                <a:blip r:embed="rId11"/>
                <a:stretch>
                  <a:fillRect l="-1251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34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3564" y="794327"/>
                <a:ext cx="882996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4.2.1  </a:t>
                </a:r>
                <a:r>
                  <a:rPr lang="zh-CN" altLang="en-US" sz="2800" dirty="0" smtClean="0"/>
                  <a:t>数域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上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800" dirty="0" smtClean="0"/>
                  <a:t>的全体线性映射组成的集合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按照上述线性映射的加法和数乘运算，构成数域</a:t>
                </a:r>
                <a:r>
                  <a:rPr lang="en-US" altLang="zh-CN" sz="2800" dirty="0" smtClean="0"/>
                  <a:t>K</a:t>
                </a:r>
                <a:r>
                  <a:rPr lang="zh-CN" altLang="en-US" sz="2800" dirty="0" smtClean="0"/>
                  <a:t>上的线性空间。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794327"/>
                <a:ext cx="8829963" cy="1384995"/>
              </a:xfrm>
              <a:prstGeom prst="rect">
                <a:avLst/>
              </a:prstGeom>
              <a:blipFill>
                <a:blip r:embed="rId3"/>
                <a:stretch>
                  <a:fillRect l="-1450" t="-4386" r="-276"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803564" y="3368607"/>
            <a:ext cx="7499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线性变换是特殊的映射，还可以定义复合运算：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03564" y="4269471"/>
                <a:ext cx="9652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定义</a:t>
                </a:r>
                <a:r>
                  <a:rPr lang="en-US" altLang="zh-CN" sz="2800" dirty="0" smtClean="0"/>
                  <a:t>4.2.3.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的乘法为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 smtClean="0"/>
                  <a:t>的复合，即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4269471"/>
                <a:ext cx="9652000" cy="523220"/>
              </a:xfrm>
              <a:prstGeom prst="rect">
                <a:avLst/>
              </a:prstGeom>
              <a:blipFill>
                <a:blip r:embed="rId4"/>
                <a:stretch>
                  <a:fillRect l="-1327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969055" y="5217009"/>
                <a:ext cx="31689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𝜏𝜎</m:t>
                          </m:r>
                        </m:e>
                      </m:d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055" y="5217009"/>
                <a:ext cx="31689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88154" y="6136263"/>
                <a:ext cx="87283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结论</a:t>
                </a:r>
                <a:r>
                  <a:rPr lang="zh-CN" altLang="en-US" sz="2800" dirty="0" smtClean="0"/>
                  <a:t>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𝜏𝜎</m:t>
                    </m:r>
                  </m:oMath>
                </a14:m>
                <a:r>
                  <a:rPr lang="zh-CN" altLang="en-US" sz="2800" dirty="0" smtClean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/>
                  <a:t>的线性变换。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54" y="6136263"/>
                <a:ext cx="8728363" cy="523220"/>
              </a:xfrm>
              <a:prstGeom prst="rect">
                <a:avLst/>
              </a:prstGeom>
              <a:blipFill>
                <a:blip r:embed="rId6"/>
                <a:stretch>
                  <a:fillRect l="-1466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03564" y="2327104"/>
                <a:ext cx="8025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特别的，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2800" dirty="0"/>
                  <a:t>的全体</a:t>
                </a:r>
                <a:r>
                  <a:rPr lang="zh-CN" altLang="en-US" sz="2800" dirty="0" smtClean="0"/>
                  <a:t>线性函数构成一个线性空间。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4" y="2327104"/>
                <a:ext cx="8025414" cy="523220"/>
              </a:xfrm>
              <a:prstGeom prst="rect">
                <a:avLst/>
              </a:prstGeom>
              <a:blipFill>
                <a:blip r:embed="rId7"/>
                <a:stretch>
                  <a:fillRect l="-1596" t="-12791" r="-600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5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5928" y="618836"/>
                <a:ext cx="6299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恒等变换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28" y="618836"/>
                <a:ext cx="6299200" cy="523220"/>
              </a:xfrm>
              <a:prstGeom prst="rect">
                <a:avLst/>
              </a:prstGeom>
              <a:blipFill>
                <a:blip r:embed="rId2"/>
                <a:stretch>
                  <a:fillRect l="-203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006764" y="1403927"/>
            <a:ext cx="5975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线性变换的乘法还满足下面的规律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31455" y="2189018"/>
                <a:ext cx="30730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55" y="2189018"/>
                <a:ext cx="307302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31455" y="2747818"/>
                <a:ext cx="38434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55" y="2747818"/>
                <a:ext cx="384342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31455" y="3306618"/>
                <a:ext cx="3835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𝜎𝜌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455" y="3306618"/>
                <a:ext cx="383566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39213" y="3999376"/>
                <a:ext cx="30760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（"/>
                          <m:endChr m:val="）"/>
                          <m:ctrlP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13" y="3999376"/>
                <a:ext cx="307609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5957455" y="2619905"/>
            <a:ext cx="327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一般不满足交换律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6765" y="4793673"/>
            <a:ext cx="1274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反例：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082801" y="4538092"/>
                <a:ext cx="9626738" cy="1210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在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800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801" y="4538092"/>
                <a:ext cx="9626738" cy="12107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11564" y="5569527"/>
                <a:ext cx="76384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𝜎𝜏</m:t>
                    </m:r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𝜏𝜎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64" y="5569527"/>
                <a:ext cx="7638472" cy="523220"/>
              </a:xfrm>
              <a:prstGeom prst="rect">
                <a:avLst/>
              </a:prstGeom>
              <a:blipFill>
                <a:blip r:embed="rId8"/>
                <a:stretch>
                  <a:fillRect l="-1596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30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06764" y="544945"/>
                <a:ext cx="10704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定理</a:t>
                </a:r>
                <a:r>
                  <a:rPr lang="en-US" altLang="zh-CN" sz="2800" dirty="0" smtClean="0"/>
                  <a:t>4.2.2. </a:t>
                </a:r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/>
                  <a:t>线性变换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/>
                  <a:t>可逆的，则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的逆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也是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800" dirty="0"/>
                      <m:t>线性变换</m:t>
                    </m:r>
                  </m:oMath>
                </a14:m>
                <a:r>
                  <a:rPr lang="zh-CN" altLang="en-US" sz="2800" dirty="0" smtClean="0"/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544945"/>
                <a:ext cx="10704945" cy="954107"/>
              </a:xfrm>
              <a:prstGeom prst="rect">
                <a:avLst/>
              </a:prstGeom>
              <a:blipFill>
                <a:blip r:embed="rId2"/>
                <a:stretch>
                  <a:fillRect l="-1139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852854" y="1881554"/>
            <a:ext cx="4545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4.2.2    </a:t>
            </a:r>
            <a:r>
              <a:rPr lang="zh-CN" altLang="en-US" sz="2800" dirty="0" smtClean="0"/>
              <a:t>线性变换的多项式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91307" y="2620108"/>
            <a:ext cx="9627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线性变换的乘法满足结合律，一般不满足交换律：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52854" y="3323492"/>
                <a:ext cx="55567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zh-CN" altLang="en-US" sz="2800" dirty="0" smtClean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 smtClean="0"/>
                  <a:t>正整数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" y="3323492"/>
                <a:ext cx="5556738" cy="523220"/>
              </a:xfrm>
              <a:prstGeom prst="rect">
                <a:avLst/>
              </a:prstGeom>
              <a:blipFill>
                <a:blip r:embed="rId3"/>
                <a:stretch>
                  <a:fillRect l="-230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06764" y="4026877"/>
                <a:ext cx="51742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规定：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  恒等变换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026877"/>
                <a:ext cx="5174227" cy="523220"/>
              </a:xfrm>
              <a:prstGeom prst="rect">
                <a:avLst/>
              </a:prstGeom>
              <a:blipFill>
                <a:blip r:embed="rId4"/>
                <a:stretch>
                  <a:fillRect l="-2356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52854" y="5284121"/>
                <a:ext cx="24155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4" y="5284121"/>
                <a:ext cx="241553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832522" y="4580737"/>
            <a:ext cx="267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易得出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573941" y="5284120"/>
                <a:ext cx="24445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941" y="5284120"/>
                <a:ext cx="244451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6311000" y="5284119"/>
                <a:ext cx="25378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  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000" y="5284119"/>
                <a:ext cx="25378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34208" y="520913"/>
                <a:ext cx="3771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因为一般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𝜏𝜎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800" dirty="0" smtClean="0"/>
                  <a:t> 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8" y="520913"/>
                <a:ext cx="3771900" cy="523220"/>
              </a:xfrm>
              <a:prstGeom prst="rect">
                <a:avLst/>
              </a:prstGeom>
              <a:blipFill>
                <a:blip r:embed="rId2"/>
                <a:stretch>
                  <a:fillRect l="-323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646734" y="650648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dirty="0" smtClean="0"/>
              <a:t/>
            </a:r>
            <a:br>
              <a:rPr lang="en-US" altLang="zh-CN" b="0" dirty="0" smtClean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67604" y="547307"/>
                <a:ext cx="2400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𝜎𝜏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604" y="547307"/>
                <a:ext cx="2400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17685" y="1371600"/>
                <a:ext cx="94077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rgbClr val="FF0000"/>
                    </a:solidFill>
                  </a:rPr>
                  <a:t>定义 </a:t>
                </a:r>
                <a:r>
                  <a:rPr lang="en-US" altLang="zh-CN" sz="2800" dirty="0" smtClean="0">
                    <a:solidFill>
                      <a:srgbClr val="FF0000"/>
                    </a:solidFill>
                  </a:rPr>
                  <a:t>4.2.3. </a:t>
                </a:r>
                <a:r>
                  <a:rPr lang="zh-CN" altLang="en-US" sz="28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      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定义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85" y="1371600"/>
                <a:ext cx="9407769" cy="954107"/>
              </a:xfrm>
              <a:prstGeom prst="rect">
                <a:avLst/>
              </a:prstGeom>
              <a:blipFill>
                <a:blip r:embed="rId4"/>
                <a:stretch>
                  <a:fillRect l="-1296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92241" y="2653174"/>
                <a:ext cx="612122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41" y="2653174"/>
                <a:ext cx="612122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944193" y="2653174"/>
                <a:ext cx="31604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 smtClean="0"/>
                  <a:t>恒等变换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193" y="2653174"/>
                <a:ext cx="3160491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58361" y="3305908"/>
                <a:ext cx="74031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 smtClean="0"/>
                  <a:t>称为线性变换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800" dirty="0" smtClean="0"/>
                  <a:t>的多项式。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61" y="3305908"/>
                <a:ext cx="7403123" cy="523220"/>
              </a:xfrm>
              <a:prstGeom prst="rect">
                <a:avLst/>
              </a:prstGeom>
              <a:blipFill>
                <a:blip r:embed="rId7"/>
                <a:stretch>
                  <a:fillRect l="-16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134208" y="3974123"/>
                <a:ext cx="831752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注：同一个线性变换的多项式的乘法是可以交换的。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08" y="3974123"/>
                <a:ext cx="8317523" cy="954107"/>
              </a:xfrm>
              <a:prstGeom prst="rect">
                <a:avLst/>
              </a:prstGeom>
              <a:blipFill>
                <a:blip r:embed="rId8"/>
                <a:stretch>
                  <a:fillRect l="-1466" t="-7692" r="-2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50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1193</Words>
  <Application>Microsoft Office PowerPoint</Application>
  <PresentationFormat>宽屏</PresentationFormat>
  <Paragraphs>81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回忆：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dell</cp:lastModifiedBy>
  <cp:revision>67</cp:revision>
  <dcterms:created xsi:type="dcterms:W3CDTF">2021-04-28T00:51:47Z</dcterms:created>
  <dcterms:modified xsi:type="dcterms:W3CDTF">2025-03-19T13:47:05Z</dcterms:modified>
</cp:coreProperties>
</file>