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1"/>
  </p:notesMasterIdLst>
  <p:sldIdLst>
    <p:sldId id="326" r:id="rId2"/>
    <p:sldId id="260" r:id="rId3"/>
    <p:sldId id="323" r:id="rId4"/>
    <p:sldId id="261" r:id="rId5"/>
    <p:sldId id="262" r:id="rId6"/>
    <p:sldId id="327" r:id="rId7"/>
    <p:sldId id="263" r:id="rId8"/>
    <p:sldId id="324" r:id="rId9"/>
    <p:sldId id="325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>
          <p15:clr>
            <a:srgbClr val="A4A3A4"/>
          </p15:clr>
        </p15:guide>
        <p15:guide id="2" pos="29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016"/>
        <p:guide pos="2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45E4D32-C811-4386-9D5F-91EAB9A6BE8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 dirty="0"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14884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AF7A4127-B7CE-4B20-8F6F-FE06C872454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3502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AA77652E-81F1-4BC2-BBE9-ED8F1B80603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08123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87E2077C-4DE0-451F-A17E-4654C26489A6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11114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1E084B6A-2329-48D2-B8D2-9C15B3D3E5B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60940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10BA0406-06EF-4174-9F3C-263BC53B381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96116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2025/2/24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74EDBF4E-C7F0-4334-9F57-A96A2ABECD6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826781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D3D7DCE-5C88-4071-9BBD-203D79F7B513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475153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181DCD2E-BB14-45DD-8B98-3B0092D55410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3521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>
              <a:defRPr sz="1000" b="1" noProof="1" dirty="0">
                <a:solidFill>
                  <a:srgbClr val="0070C0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B1DD526C-94CA-4D13-9C3E-D75835BAE07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04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519081F1-EA69-4246-93F0-39CF882BB477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25264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41FA38C-F68C-49DB-A759-550C64ACAA1A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375407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zh-CN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</a:t>
            </a:r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  一元多项式 </a:t>
            </a:r>
            <a:endParaRPr lang="zh-CN" altLang="zh-CN" sz="1200" b="1">
              <a:solidFill>
                <a:srgbClr val="385723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slow">
    <p:pull dir="r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png"/><Relationship Id="rId4" Type="http://schemas.openxmlformats.org/officeDocument/2006/relationships/image" Target="../media/image3.wmf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01802" y="503805"/>
            <a:ext cx="2420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第五章 多项式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151772" y="1178850"/>
            <a:ext cx="44552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5.1 </a:t>
            </a:r>
            <a:r>
              <a:rPr lang="zh-CN" altLang="en-US" dirty="0" smtClean="0"/>
              <a:t>一元多项式代数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32787" y="1853895"/>
            <a:ext cx="28777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5.2 </a:t>
            </a:r>
            <a:r>
              <a:rPr lang="zh-CN" altLang="en-US" dirty="0" smtClean="0"/>
              <a:t>多项式的整除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1926" y="2438934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5.3  </a:t>
            </a:r>
            <a:r>
              <a:rPr lang="zh-CN" altLang="en-US" dirty="0" smtClean="0"/>
              <a:t>最大公因式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9174" y="3158982"/>
            <a:ext cx="2241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5.4  </a:t>
            </a:r>
            <a:r>
              <a:rPr lang="zh-CN" altLang="en-US" dirty="0" smtClean="0"/>
              <a:t>因式分解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32787" y="386165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5.5  </a:t>
            </a:r>
            <a:r>
              <a:rPr lang="zh-CN" altLang="en-US" dirty="0" smtClean="0"/>
              <a:t>多项式函数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64401" y="4564318"/>
            <a:ext cx="2959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5.6  </a:t>
            </a:r>
            <a:r>
              <a:rPr lang="zh-CN" altLang="en-US" dirty="0" smtClean="0"/>
              <a:t>复系数多项式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164401" y="5223282"/>
            <a:ext cx="5832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5.7  </a:t>
            </a:r>
            <a:r>
              <a:rPr lang="zh-CN" altLang="en-US" dirty="0" smtClean="0"/>
              <a:t>实系数多项式和有理系数多项式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859094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文本框 4098"/>
          <p:cNvSpPr txBox="1">
            <a:spLocks noChangeArrowheads="1"/>
          </p:cNvSpPr>
          <p:nvPr/>
        </p:nvSpPr>
        <p:spPr bwMode="auto">
          <a:xfrm>
            <a:off x="390525" y="869950"/>
            <a:ext cx="737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以下的讨论总是以一个预先给定的数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sz="2400" b="1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基础. </a:t>
            </a:r>
          </a:p>
        </p:txBody>
      </p:sp>
      <p:sp>
        <p:nvSpPr>
          <p:cNvPr id="17410" name="文本框 4099"/>
          <p:cNvSpPr txBox="1">
            <a:spLocks noChangeArrowheads="1"/>
          </p:cNvSpPr>
          <p:nvPr/>
        </p:nvSpPr>
        <p:spPr bwMode="auto">
          <a:xfrm>
            <a:off x="1273175" y="33543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7411" name="对象 4100"/>
          <p:cNvGraphicFramePr>
            <a:graphicFrameLocks noChangeAspect="1"/>
          </p:cNvGraphicFramePr>
          <p:nvPr/>
        </p:nvGraphicFramePr>
        <p:xfrm>
          <a:off x="4737100" y="29210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9" r:id="rId3" imgW="114866" imgH="216687" progId="Equation.3">
                  <p:embed/>
                </p:oleObj>
              </mc:Choice>
              <mc:Fallback>
                <p:oleObj r:id="rId3" imgW="114866" imgH="216687" progId="Equation.3">
                  <p:embed/>
                  <p:pic>
                    <p:nvPicPr>
                      <p:cNvPr id="0" name="对象 4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29210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2" name="组合 4101"/>
          <p:cNvGrpSpPr>
            <a:grpSpLocks/>
          </p:cNvGrpSpPr>
          <p:nvPr/>
        </p:nvGrpSpPr>
        <p:grpSpPr bwMode="auto">
          <a:xfrm>
            <a:off x="1854200" y="2233613"/>
            <a:ext cx="7270750" cy="698500"/>
            <a:chOff x="1465" y="667"/>
            <a:chExt cx="11450" cy="1100"/>
          </a:xfrm>
        </p:grpSpPr>
        <p:sp>
          <p:nvSpPr>
            <p:cNvPr id="17413" name="文本框 4102"/>
            <p:cNvSpPr txBox="1">
              <a:spLocks noChangeArrowheads="1"/>
            </p:cNvSpPr>
            <p:nvPr/>
          </p:nvSpPr>
          <p:spPr bwMode="auto">
            <a:xfrm>
              <a:off x="10945" y="1047"/>
              <a:ext cx="197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 （1.1）</a:t>
              </a:r>
            </a:p>
          </p:txBody>
        </p:sp>
        <p:graphicFrame>
          <p:nvGraphicFramePr>
            <p:cNvPr id="17414" name="对象 4106"/>
            <p:cNvGraphicFramePr>
              <a:graphicFrameLocks noChangeAspect="1"/>
            </p:cNvGraphicFramePr>
            <p:nvPr/>
          </p:nvGraphicFramePr>
          <p:xfrm>
            <a:off x="1465" y="667"/>
            <a:ext cx="9000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0" r:id="rId5" imgW="2197397" imgH="241517" progId="Equation.DSMT4">
                    <p:embed/>
                  </p:oleObj>
                </mc:Choice>
                <mc:Fallback>
                  <p:oleObj r:id="rId5" imgW="2197397" imgH="241517" progId="Equation.DSMT4">
                    <p:embed/>
                    <p:pic>
                      <p:nvPicPr>
                        <p:cNvPr id="0" name="对象 4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5" y="667"/>
                          <a:ext cx="9000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14" name="直接连接符 4113"/>
          <p:cNvSpPr>
            <a:spLocks noChangeShapeType="1"/>
          </p:cNvSpPr>
          <p:nvPr/>
        </p:nvSpPr>
        <p:spPr bwMode="auto">
          <a:xfrm flipV="1">
            <a:off x="1870075" y="2851150"/>
            <a:ext cx="5491163" cy="44450"/>
          </a:xfrm>
          <a:prstGeom prst="line">
            <a:avLst/>
          </a:prstGeom>
          <a:noFill/>
          <a:ln w="635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15" name="文本框 4114"/>
          <p:cNvSpPr txBox="1">
            <a:spLocks noChangeArrowheads="1"/>
          </p:cNvSpPr>
          <p:nvPr/>
        </p:nvSpPr>
        <p:spPr bwMode="auto">
          <a:xfrm>
            <a:off x="658813" y="1314450"/>
            <a:ext cx="797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设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是一个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（或称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文字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不定元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）.</a:t>
            </a:r>
          </a:p>
        </p:txBody>
      </p:sp>
      <p:sp>
        <p:nvSpPr>
          <p:cNvPr id="13316" name="矩形 4110"/>
          <p:cNvSpPr/>
          <p:nvPr/>
        </p:nvSpPr>
        <p:spPr>
          <a:xfrm>
            <a:off x="105728" y="821690"/>
            <a:ext cx="87947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buClr>
                <a:srgbClr val="000000"/>
              </a:buClr>
            </a:pPr>
            <a:r>
              <a:rPr lang="zh-CN" altLang="en-US" sz="2400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记号</a:t>
            </a:r>
            <a:r>
              <a:rPr lang="en-US" altLang="zh-CN" sz="2400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.</a:t>
            </a:r>
          </a:p>
        </p:txBody>
      </p:sp>
      <p:sp>
        <p:nvSpPr>
          <p:cNvPr id="2" name="矩形 4110"/>
          <p:cNvSpPr/>
          <p:nvPr/>
        </p:nvSpPr>
        <p:spPr>
          <a:xfrm>
            <a:off x="99378" y="1926590"/>
            <a:ext cx="100076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buClr>
                <a:srgbClr val="000000"/>
              </a:buClr>
            </a:pPr>
            <a:r>
              <a:rPr lang="zh-CN" altLang="en-US" sz="2400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定义</a:t>
            </a:r>
            <a:r>
              <a:rPr lang="en-US" altLang="zh-CN" sz="2400" u="sng" noProof="1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  <a:cs typeface="+mn-ea"/>
              </a:rPr>
              <a:t>1.</a:t>
            </a:r>
          </a:p>
        </p:txBody>
      </p:sp>
      <p:sp>
        <p:nvSpPr>
          <p:cNvPr id="3" name="文本框 4105"/>
          <p:cNvSpPr txBox="1">
            <a:spLocks noChangeArrowheads="1"/>
          </p:cNvSpPr>
          <p:nvPr/>
        </p:nvSpPr>
        <p:spPr bwMode="auto">
          <a:xfrm>
            <a:off x="1041400" y="1943100"/>
            <a:ext cx="490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是一个非负整数，形式表达式：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4107"/>
              <p:cNvSpPr txBox="1">
                <a:spLocks noChangeArrowheads="1"/>
              </p:cNvSpPr>
              <p:nvPr/>
            </p:nvSpPr>
            <p:spPr bwMode="auto">
              <a:xfrm>
                <a:off x="884370" y="2920336"/>
                <a:ext cx="7654660" cy="8925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系数在数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</m:oMath>
                </a14:m>
                <a:r>
                  <a:rPr lang="zh-CN" altLang="en-US" sz="2400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中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的一元多项式</a:t>
                </a:r>
                <a:r>
                  <a:rPr lang="en-US" altLang="zh-CN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,   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或简称</a:t>
                </a:r>
                <a:r>
                  <a:rPr lang="zh-CN" altLang="en-US" sz="2400" u="sng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数</a:t>
                </a:r>
                <a:r>
                  <a:rPr lang="zh-CN" altLang="en-US" sz="2400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域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</m:oMath>
                </a14:m>
                <a:r>
                  <a:rPr lang="zh-CN" altLang="en-US" sz="2400" u="sng" dirty="0" smtClean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上</a:t>
                </a:r>
                <a:r>
                  <a:rPr lang="zh-CN" altLang="en-US" sz="2400" u="sng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的一</a:t>
                </a:r>
              </a:p>
              <a:p>
                <a:r>
                  <a:rPr lang="zh-CN" altLang="en-US" sz="2400" u="sng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元多项式</a:t>
                </a:r>
                <a:r>
                  <a:rPr lang="zh-CN" altLang="en-US" sz="2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(其中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𝐾</m:t>
                    </m:r>
                  </m:oMath>
                </a14:m>
                <a:r>
                  <a:rPr lang="zh-CN" altLang="en-US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)。</a:t>
                </a:r>
              </a:p>
            </p:txBody>
          </p:sp>
        </mc:Choice>
        <mc:Fallback xmlns="">
          <p:sp>
            <p:nvSpPr>
              <p:cNvPr id="7" name="文本框 4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370" y="2920336"/>
                <a:ext cx="7654660" cy="892552"/>
              </a:xfrm>
              <a:prstGeom prst="rect">
                <a:avLst/>
              </a:prstGeom>
              <a:blipFill>
                <a:blip r:embed="rId7"/>
                <a:stretch>
                  <a:fillRect l="-1194" t="-5479" r="-1035" b="-191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4108"/>
          <p:cNvGraphicFramePr>
            <a:graphicFrameLocks noChangeAspect="1"/>
          </p:cNvGraphicFramePr>
          <p:nvPr/>
        </p:nvGraphicFramePr>
        <p:xfrm>
          <a:off x="2979738" y="3268663"/>
          <a:ext cx="2244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1" name="公式" r:id="rId8" imgW="877760" imgH="229215" progId="Equation.3">
                  <p:embed/>
                </p:oleObj>
              </mc:Choice>
              <mc:Fallback>
                <p:oleObj name="公式" r:id="rId8" imgW="877760" imgH="229215" progId="Equation.3">
                  <p:embed/>
                  <p:pic>
                    <p:nvPicPr>
                      <p:cNvPr id="0" name="对象 4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3268663"/>
                        <a:ext cx="22447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96715" y="4172629"/>
            <a:ext cx="8480425" cy="922660"/>
            <a:chOff x="-407" y="-26"/>
            <a:chExt cx="13355" cy="1454"/>
          </a:xfrm>
        </p:grpSpPr>
        <p:sp>
          <p:nvSpPr>
            <p:cNvPr id="17427" name="文本框 4110"/>
            <p:cNvSpPr txBox="1">
              <a:spLocks noChangeArrowheads="1"/>
            </p:cNvSpPr>
            <p:nvPr/>
          </p:nvSpPr>
          <p:spPr bwMode="auto">
            <a:xfrm>
              <a:off x="-407" y="132"/>
              <a:ext cx="13355" cy="1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u="sng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注1. 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在多项式（1.1）中                             称为多项式的</a:t>
              </a:r>
              <a:r>
                <a:rPr lang="zh-CN" altLang="en-US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系数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 </a:t>
              </a:r>
              <a:endParaRPr lang="en-US" altLang="zh-CN" sz="2400" baseline="300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称为</a:t>
              </a:r>
              <a:r>
                <a:rPr lang="en-US" altLang="zh-CN" sz="2400" i="1" u="sng" dirty="0" err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2400" i="1" u="sng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2400" u="sng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次项的系数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.</a:t>
              </a:r>
            </a:p>
          </p:txBody>
        </p:sp>
        <p:graphicFrame>
          <p:nvGraphicFramePr>
            <p:cNvPr id="17428" name="对象 4111"/>
            <p:cNvGraphicFramePr>
              <a:graphicFrameLocks noChangeAspect="1"/>
            </p:cNvGraphicFramePr>
            <p:nvPr/>
          </p:nvGraphicFramePr>
          <p:xfrm>
            <a:off x="11962" y="0"/>
            <a:ext cx="640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2" r:id="rId10" imgW="153181" imgH="229614" progId="Equation.3">
                    <p:embed/>
                  </p:oleObj>
                </mc:Choice>
                <mc:Fallback>
                  <p:oleObj r:id="rId10" imgW="153181" imgH="229614" progId="Equation.3">
                    <p:embed/>
                    <p:pic>
                      <p:nvPicPr>
                        <p:cNvPr id="0" name="对象 4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2" y="0"/>
                          <a:ext cx="640" cy="9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9" name="对象 4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1590683"/>
                </p:ext>
              </p:extLst>
            </p:nvPr>
          </p:nvGraphicFramePr>
          <p:xfrm>
            <a:off x="4563" y="-26"/>
            <a:ext cx="3317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63" r:id="rId12" imgW="850997" imgH="228917" progId="Equation.3">
                    <p:embed/>
                  </p:oleObj>
                </mc:Choice>
                <mc:Fallback>
                  <p:oleObj r:id="rId12" imgW="850997" imgH="228917" progId="Equation.3">
                    <p:embed/>
                    <p:pic>
                      <p:nvPicPr>
                        <p:cNvPr id="0" name="对象 4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3" y="-26"/>
                          <a:ext cx="3317" cy="8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4110"/>
          <p:cNvSpPr>
            <a:spLocks noChangeArrowheads="1"/>
          </p:cNvSpPr>
          <p:nvPr/>
        </p:nvSpPr>
        <p:spPr bwMode="auto">
          <a:xfrm>
            <a:off x="163513" y="139918"/>
            <a:ext cx="59971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5.1</a:t>
            </a:r>
            <a:r>
              <a:rPr lang="zh-CN" altLang="en-US" sz="3200" b="1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一元多项式的定义与计算</a:t>
            </a:r>
            <a:endParaRPr lang="zh-CN" altLang="en-US" sz="3200" b="1" dirty="0">
              <a:solidFill>
                <a:srgbClr val="38572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ldLvl="0"/>
      <p:bldP spid="4115" grpId="0" bldLvl="0"/>
      <p:bldP spid="2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组合 5121"/>
          <p:cNvGrpSpPr>
            <a:grpSpLocks/>
          </p:cNvGrpSpPr>
          <p:nvPr/>
        </p:nvGrpSpPr>
        <p:grpSpPr bwMode="auto">
          <a:xfrm>
            <a:off x="252413" y="3384550"/>
            <a:ext cx="8458200" cy="639763"/>
            <a:chOff x="-56" y="0"/>
            <a:chExt cx="5328" cy="403"/>
          </a:xfrm>
        </p:grpSpPr>
        <p:sp>
          <p:nvSpPr>
            <p:cNvPr id="18434" name="文本框 5122"/>
            <p:cNvSpPr txBox="1">
              <a:spLocks noChangeArrowheads="1"/>
            </p:cNvSpPr>
            <p:nvPr/>
          </p:nvSpPr>
          <p:spPr bwMode="auto">
            <a:xfrm>
              <a:off x="-56" y="0"/>
              <a:ext cx="5328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如果多项式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与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同次项系数全相等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则</a:t>
              </a:r>
            </a:p>
          </p:txBody>
        </p:sp>
        <p:sp>
          <p:nvSpPr>
            <p:cNvPr id="18435" name="文本框 5123"/>
            <p:cNvSpPr txBox="1">
              <a:spLocks noChangeArrowheads="1"/>
            </p:cNvSpPr>
            <p:nvPr/>
          </p:nvSpPr>
          <p:spPr bwMode="auto">
            <a:xfrm>
              <a:off x="23" y="107"/>
              <a:ext cx="6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定义</a:t>
              </a:r>
              <a:r>
                <a:rPr lang="en-US" altLang="zh-CN" sz="2400" u="sng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</a:t>
              </a:r>
            </a:p>
          </p:txBody>
        </p:sp>
      </p:grpSp>
      <p:sp>
        <p:nvSpPr>
          <p:cNvPr id="5125" name="文本框 5124"/>
          <p:cNvSpPr txBox="1">
            <a:spLocks noChangeArrowheads="1"/>
          </p:cNvSpPr>
          <p:nvPr/>
        </p:nvSpPr>
        <p:spPr bwMode="auto">
          <a:xfrm>
            <a:off x="298450" y="901700"/>
            <a:ext cx="79613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注2.</a:t>
            </a:r>
            <a:r>
              <a:rPr lang="zh-CN" altLang="en-US" sz="24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若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0 ，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38" name="文本框 5126"/>
          <p:cNvSpPr txBox="1">
            <a:spLocks noChangeArrowheads="1"/>
          </p:cNvSpPr>
          <p:nvPr/>
        </p:nvSpPr>
        <p:spPr bwMode="auto">
          <a:xfrm>
            <a:off x="393700" y="2333625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注3.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系数全为零的多项式</a:t>
            </a:r>
          </a:p>
        </p:txBody>
      </p:sp>
      <p:graphicFrame>
        <p:nvGraphicFramePr>
          <p:cNvPr id="6" name="对象 4106"/>
          <p:cNvGraphicFramePr>
            <a:graphicFrameLocks noChangeAspect="1"/>
          </p:cNvGraphicFramePr>
          <p:nvPr/>
        </p:nvGraphicFramePr>
        <p:xfrm>
          <a:off x="4572000" y="188913"/>
          <a:ext cx="4518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9" r:id="rId3" imgW="2197397" imgH="241517" progId="Equation.DSMT4">
                  <p:embed/>
                </p:oleObj>
              </mc:Choice>
              <mc:Fallback>
                <p:oleObj r:id="rId3" imgW="2197397" imgH="241517" progId="Equation.DSMT4">
                  <p:embed/>
                  <p:pic>
                    <p:nvPicPr>
                      <p:cNvPr id="0" name="对象 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8913"/>
                        <a:ext cx="4518025" cy="5429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98450" y="901700"/>
            <a:ext cx="79613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为多项式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)的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98450" y="901700"/>
            <a:ext cx="796131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为多项式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)的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首项系数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8450" y="901700"/>
            <a:ext cx="796131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则称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i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为多项式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)的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，称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400" i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首项系数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为多项式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)的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次数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>
                <a:spLocks noChangeArrowheads="1"/>
              </p:cNvSpPr>
              <p:nvPr/>
            </p:nvSpPr>
            <p:spPr bwMode="auto">
              <a:xfrm>
                <a:off x="4257675" y="1450975"/>
                <a:ext cx="7961313" cy="5915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 smtClean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𝑑𝑒𝑔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75" y="1450975"/>
                <a:ext cx="7961313" cy="591572"/>
              </a:xfrm>
              <a:prstGeom prst="rect">
                <a:avLst/>
              </a:prstGeom>
              <a:blipFill>
                <a:blip r:embed="rId5"/>
                <a:stretch>
                  <a:fillRect l="-1149" b="-237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5126"/>
          <p:cNvSpPr txBox="1">
            <a:spLocks noChangeArrowheads="1"/>
          </p:cNvSpPr>
          <p:nvPr/>
        </p:nvSpPr>
        <p:spPr bwMode="auto">
          <a:xfrm>
            <a:off x="3806825" y="2349500"/>
            <a:ext cx="326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zh-CN" altLang="en-US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零多项式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，记为0. </a:t>
            </a:r>
          </a:p>
        </p:txBody>
      </p:sp>
      <p:sp>
        <p:nvSpPr>
          <p:cNvPr id="11" name="文本框 5126"/>
          <p:cNvSpPr txBox="1">
            <a:spLocks noChangeArrowheads="1"/>
          </p:cNvSpPr>
          <p:nvPr/>
        </p:nvSpPr>
        <p:spPr bwMode="auto">
          <a:xfrm>
            <a:off x="1019589" y="2301779"/>
            <a:ext cx="73677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规定零多</a:t>
            </a:r>
          </a:p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项式的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次数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-      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也或者说不定义次数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4" name="对象 512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3175000" y="2752725"/>
          <a:ext cx="5397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r:id="rId6" imgW="153199" imgH="127538" progId="Equation.KSEE3">
                  <p:embed/>
                </p:oleObj>
              </mc:Choice>
              <mc:Fallback>
                <p:oleObj r:id="rId6" imgW="153199" imgH="127538" progId="Equation.KSEE3">
                  <p:embed/>
                  <p:pic>
                    <p:nvPicPr>
                      <p:cNvPr id="0" name="对象 5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2752725"/>
                        <a:ext cx="5397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52413" y="3384550"/>
            <a:ext cx="8563113" cy="1313603"/>
            <a:chOff x="-56" y="0"/>
            <a:chExt cx="5328" cy="749"/>
          </a:xfrm>
        </p:grpSpPr>
        <p:sp>
          <p:nvSpPr>
            <p:cNvPr id="18447" name="文本框 5122"/>
            <p:cNvSpPr txBox="1">
              <a:spLocks noChangeArrowheads="1"/>
            </p:cNvSpPr>
            <p:nvPr/>
          </p:nvSpPr>
          <p:spPr bwMode="auto">
            <a:xfrm>
              <a:off x="-56" y="0"/>
              <a:ext cx="5328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                                                                             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称  </a:t>
              </a:r>
              <a:r>
                <a:rPr lang="en-US" altLang="zh-CN" sz="24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        与</a:t>
              </a:r>
              <a:r>
                <a:rPr lang="en-US" altLang="zh-CN" sz="2400" i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g(x</a:t>
              </a:r>
              <a:r>
                <a:rPr lang="en-US" altLang="zh-CN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相等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，记为</a:t>
              </a:r>
              <a:r>
                <a:rPr lang="en-US" altLang="zh-CN" sz="24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)=</a:t>
              </a:r>
              <a:r>
                <a:rPr lang="en-US" altLang="zh-CN" sz="24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).</a:t>
              </a:r>
            </a:p>
          </p:txBody>
        </p:sp>
        <p:sp>
          <p:nvSpPr>
            <p:cNvPr id="18448" name="文本框 5123"/>
            <p:cNvSpPr txBox="1">
              <a:spLocks noChangeArrowheads="1"/>
            </p:cNvSpPr>
            <p:nvPr/>
          </p:nvSpPr>
          <p:spPr bwMode="auto">
            <a:xfrm>
              <a:off x="23" y="107"/>
              <a:ext cx="6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u="sng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定义</a:t>
              </a:r>
              <a:r>
                <a:rPr lang="en-US" altLang="zh-CN" sz="2400" u="sng" dirty="0">
                  <a:solidFill>
                    <a:srgbClr val="3333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7826" y="4686232"/>
                <a:ext cx="8053874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注：若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𝑑𝑒𝑔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𝑑𝑒𝑔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华文新魏" panose="02010800040101010101" pitchFamily="2" charset="-122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𝑔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26" y="4686232"/>
                <a:ext cx="8053874" cy="578685"/>
              </a:xfrm>
              <a:prstGeom prst="rect">
                <a:avLst/>
              </a:prstGeom>
              <a:blipFill>
                <a:blip r:embed="rId8"/>
                <a:stretch>
                  <a:fillRect l="-1590" t="-11579" b="-2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40464" y="5516474"/>
                <a:ext cx="808209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定义</a:t>
                </a:r>
                <a:r>
                  <a:rPr lang="en-US" altLang="zh-CN" sz="2400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zh-CN" altLang="en-US" sz="2400" u="sng" dirty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sz="2400" u="sng" dirty="0" smtClean="0">
                    <a:solidFill>
                      <a:srgbClr val="3333FF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zh-CN" altLang="en-US" dirty="0" smtClean="0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称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是零次多项式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64" y="5516474"/>
                <a:ext cx="8082098" cy="523220"/>
              </a:xfrm>
              <a:prstGeom prst="rect">
                <a:avLst/>
              </a:prstGeom>
              <a:blipFill>
                <a:blip r:embed="rId9"/>
                <a:stretch>
                  <a:fillRect l="-1131" t="-17442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18438" grpId="0"/>
      <p:bldP spid="2" grpId="0" animBg="1"/>
      <p:bldP spid="3" grpId="0" animBg="1"/>
      <p:bldP spid="4" grpId="0" animBg="1"/>
      <p:bldP spid="5" grpId="0"/>
      <p:bldP spid="7" grpId="0"/>
      <p:bldP spid="11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6145"/>
          <p:cNvSpPr txBox="1">
            <a:spLocks noChangeArrowheads="1"/>
          </p:cNvSpPr>
          <p:nvPr/>
        </p:nvSpPr>
        <p:spPr bwMode="auto">
          <a:xfrm>
            <a:off x="517525" y="4510088"/>
            <a:ext cx="309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1365250" y="946150"/>
          <a:ext cx="6629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1" r:id="rId3" imgW="2209158" imgH="241512" progId="Equation.3">
                  <p:embed/>
                </p:oleObj>
              </mc:Choice>
              <mc:Fallback>
                <p:oleObj r:id="rId3" imgW="2209158" imgH="241512" progId="Equation.3">
                  <p:embed/>
                  <p:pic>
                    <p:nvPicPr>
                      <p:cNvPr id="0" name="对象 6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946150"/>
                        <a:ext cx="6629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1441450" y="1555750"/>
          <a:ext cx="66690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2" r:id="rId5" imgW="2209158" imgH="241512" progId="Equation.DSMT4">
                  <p:embed/>
                </p:oleObj>
              </mc:Choice>
              <mc:Fallback>
                <p:oleObj r:id="rId5" imgW="2209158" imgH="241512" progId="Equation.DSMT4">
                  <p:embed/>
                  <p:pic>
                    <p:nvPicPr>
                      <p:cNvPr id="0" name="对象 6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1555750"/>
                        <a:ext cx="6669088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文本框 6148"/>
          <p:cNvSpPr txBox="1">
            <a:spLocks noChangeArrowheads="1"/>
          </p:cNvSpPr>
          <p:nvPr/>
        </p:nvSpPr>
        <p:spPr bwMode="auto">
          <a:xfrm>
            <a:off x="990600" y="2438400"/>
            <a:ext cx="48125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sz="2400" i="1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的两个多项式，且</a:t>
            </a:r>
            <a:r>
              <a:rPr lang="en-US" altLang="zh-CN" sz="2400" i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2400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2400" i="1" dirty="0" err="1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.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150" name="文本框 6149"/>
          <p:cNvSpPr txBox="1">
            <a:spLocks noChangeArrowheads="1"/>
          </p:cNvSpPr>
          <p:nvPr/>
        </p:nvSpPr>
        <p:spPr bwMode="auto">
          <a:xfrm>
            <a:off x="469900" y="304800"/>
            <a:ext cx="5146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u="sng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下面定义多项式的加法、减法与乘法.</a:t>
            </a:r>
          </a:p>
        </p:txBody>
      </p:sp>
      <p:sp>
        <p:nvSpPr>
          <p:cNvPr id="6151" name="文本框 6150"/>
          <p:cNvSpPr txBox="1">
            <a:spLocks noChangeArrowheads="1"/>
          </p:cNvSpPr>
          <p:nvPr/>
        </p:nvSpPr>
        <p:spPr bwMode="auto">
          <a:xfrm>
            <a:off x="5784850" y="3175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设</a:t>
            </a:r>
          </a:p>
        </p:txBody>
      </p:sp>
      <p:grpSp>
        <p:nvGrpSpPr>
          <p:cNvPr id="6152" name="组合 6151"/>
          <p:cNvGrpSpPr>
            <a:grpSpLocks/>
          </p:cNvGrpSpPr>
          <p:nvPr/>
        </p:nvGrpSpPr>
        <p:grpSpPr bwMode="auto">
          <a:xfrm>
            <a:off x="533400" y="4184650"/>
            <a:ext cx="8139113" cy="2049463"/>
            <a:chOff x="0" y="0"/>
            <a:chExt cx="5127" cy="1291"/>
          </a:xfrm>
        </p:grpSpPr>
        <p:graphicFrame>
          <p:nvGraphicFramePr>
            <p:cNvPr id="19464" name="对象 6152"/>
            <p:cNvGraphicFramePr>
              <a:graphicFrameLocks noChangeAspect="1"/>
            </p:cNvGraphicFramePr>
            <p:nvPr/>
          </p:nvGraphicFramePr>
          <p:xfrm>
            <a:off x="0" y="384"/>
            <a:ext cx="512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3" r:id="rId7" imgW="4202193" imgH="241512" progId="Equation.3">
                    <p:embed/>
                  </p:oleObj>
                </mc:Choice>
                <mc:Fallback>
                  <p:oleObj r:id="rId7" imgW="4202193" imgH="241512" progId="Equation.3">
                    <p:embed/>
                    <p:pic>
                      <p:nvPicPr>
                        <p:cNvPr id="0" name="对象 6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84"/>
                          <a:ext cx="512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5" name="文本框 6153"/>
            <p:cNvSpPr txBox="1">
              <a:spLocks noChangeArrowheads="1"/>
            </p:cNvSpPr>
            <p:nvPr/>
          </p:nvSpPr>
          <p:spPr bwMode="auto">
            <a:xfrm>
              <a:off x="288" y="0"/>
              <a:ext cx="14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与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en-US" sz="2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差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为</a:t>
              </a:r>
            </a:p>
          </p:txBody>
        </p:sp>
        <p:graphicFrame>
          <p:nvGraphicFramePr>
            <p:cNvPr id="19466" name="对象 6154"/>
            <p:cNvGraphicFramePr>
              <a:graphicFrameLocks noChangeAspect="1"/>
            </p:cNvGraphicFramePr>
            <p:nvPr/>
          </p:nvGraphicFramePr>
          <p:xfrm>
            <a:off x="2062" y="941"/>
            <a:ext cx="219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4" r:id="rId9" imgW="1435842" imgH="229007" progId="Equation.DSMT4">
                    <p:embed/>
                  </p:oleObj>
                </mc:Choice>
                <mc:Fallback>
                  <p:oleObj r:id="rId9" imgW="1435842" imgH="229007" progId="Equation.DSMT4">
                    <p:embed/>
                    <p:pic>
                      <p:nvPicPr>
                        <p:cNvPr id="0" name="对象 6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" y="941"/>
                          <a:ext cx="219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6" name="组合 6155"/>
          <p:cNvGrpSpPr>
            <a:grpSpLocks/>
          </p:cNvGrpSpPr>
          <p:nvPr/>
        </p:nvGrpSpPr>
        <p:grpSpPr bwMode="auto">
          <a:xfrm>
            <a:off x="457200" y="2438400"/>
            <a:ext cx="8382000" cy="1314450"/>
            <a:chOff x="0" y="0"/>
            <a:chExt cx="5280" cy="828"/>
          </a:xfrm>
        </p:grpSpPr>
        <p:graphicFrame>
          <p:nvGraphicFramePr>
            <p:cNvPr id="19468" name="对象 6156"/>
            <p:cNvGraphicFramePr>
              <a:graphicFrameLocks noChangeAspect="1"/>
            </p:cNvGraphicFramePr>
            <p:nvPr/>
          </p:nvGraphicFramePr>
          <p:xfrm>
            <a:off x="0" y="412"/>
            <a:ext cx="528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75" r:id="rId11" imgW="4214888" imgH="241512" progId="Equation.DSMT4">
                    <p:embed/>
                  </p:oleObj>
                </mc:Choice>
                <mc:Fallback>
                  <p:oleObj r:id="rId11" imgW="4214888" imgH="241512" progId="Equation.DSMT4">
                    <p:embed/>
                    <p:pic>
                      <p:nvPicPr>
                        <p:cNvPr id="0" name="对象 6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412"/>
                          <a:ext cx="528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文本框 6157"/>
            <p:cNvSpPr txBox="1">
              <a:spLocks noChangeArrowheads="1"/>
            </p:cNvSpPr>
            <p:nvPr/>
          </p:nvSpPr>
          <p:spPr bwMode="auto">
            <a:xfrm>
              <a:off x="3312" y="0"/>
              <a:ext cx="18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定义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f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与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(</a:t>
              </a:r>
              <a:r>
                <a:rPr lang="en-US" altLang="zh-CN" sz="2400" i="1"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  <a:r>
                <a:rPr lang="zh-CN" altLang="en-US" sz="24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和</a:t>
              </a:r>
              <a:r>
                <a: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rPr>
                <a:t>为</a:t>
              </a:r>
            </a:p>
          </p:txBody>
        </p:sp>
      </p:grpSp>
      <p:sp>
        <p:nvSpPr>
          <p:cNvPr id="19470" name="文本框 1"/>
          <p:cNvSpPr txBox="1">
            <a:spLocks noChangeArrowheads="1"/>
          </p:cNvSpPr>
          <p:nvPr/>
        </p:nvSpPr>
        <p:spPr bwMode="auto">
          <a:xfrm>
            <a:off x="1117600" y="5734050"/>
            <a:ext cx="2552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这里当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n&gt;m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时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bldLvl="0"/>
      <p:bldP spid="6150" grpId="0"/>
      <p:bldP spid="6150" grpId="1"/>
      <p:bldP spid="6151" grpId="0" bldLvl="0"/>
      <p:bldP spid="194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7170"/>
          <p:cNvSpPr txBox="1">
            <a:spLocks noChangeArrowheads="1"/>
          </p:cNvSpPr>
          <p:nvPr/>
        </p:nvSpPr>
        <p:spPr bwMode="auto">
          <a:xfrm>
            <a:off x="533400" y="2667000"/>
            <a:ext cx="303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次项的系数为：</a:t>
            </a:r>
          </a:p>
        </p:txBody>
      </p:sp>
      <p:sp>
        <p:nvSpPr>
          <p:cNvPr id="7173" name="文本框 7172"/>
          <p:cNvSpPr txBox="1">
            <a:spLocks noChangeArrowheads="1"/>
          </p:cNvSpPr>
          <p:nvPr/>
        </p:nvSpPr>
        <p:spPr bwMode="auto">
          <a:xfrm>
            <a:off x="5323" y="5146668"/>
            <a:ext cx="802976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显然数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的两个多项式的和、差、乘积仍然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多项式。</a:t>
            </a:r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533400" y="502592"/>
            <a:ext cx="339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f(x)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g(x)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的乘积为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16500" y="3067696"/>
                <a:ext cx="5813002" cy="2086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00" y="3067696"/>
                <a:ext cx="5813002" cy="2086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51712" y="1267431"/>
                <a:ext cx="835453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12" y="1267431"/>
                <a:ext cx="8354531" cy="430887"/>
              </a:xfrm>
              <a:prstGeom prst="rect">
                <a:avLst/>
              </a:prstGeom>
              <a:blipFill>
                <a:blip r:embed="rId3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961826" y="1812925"/>
                <a:ext cx="48769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826" y="1812925"/>
                <a:ext cx="48769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7173" grpId="0" animBg="1"/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8194"/>
          <p:cNvSpPr txBox="1">
            <a:spLocks noChangeArrowheads="1"/>
          </p:cNvSpPr>
          <p:nvPr/>
        </p:nvSpPr>
        <p:spPr bwMode="auto">
          <a:xfrm>
            <a:off x="139700" y="425450"/>
            <a:ext cx="57022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定理</a:t>
            </a:r>
            <a:r>
              <a:rPr lang="en-US" altLang="zh-CN" sz="2400" u="sng" dirty="0" smtClean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40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关于多项式的次数有下面的结论：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157039" y="2771239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41228" y="865188"/>
                <a:ext cx="461657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𝑑𝑒𝑔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28" y="865188"/>
                <a:ext cx="4616572" cy="578685"/>
              </a:xfrm>
              <a:prstGeom prst="rect">
                <a:avLst/>
              </a:prstGeom>
              <a:blipFill>
                <a:blip r:embed="rId2"/>
                <a:stretch>
                  <a:fillRect l="-2639" t="-11579" b="-2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707009" y="887550"/>
                <a:ext cx="45800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𝑑𝑒𝑔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𝑑𝑒𝑔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009" y="887550"/>
                <a:ext cx="458006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712119" y="2791890"/>
            <a:ext cx="4274995" cy="457200"/>
            <a:chOff x="658813" y="1538288"/>
            <a:chExt cx="4274995" cy="457200"/>
          </a:xfrm>
        </p:grpSpPr>
        <p:sp>
          <p:nvSpPr>
            <p:cNvPr id="2" name="文本框 1"/>
            <p:cNvSpPr txBox="1">
              <a:spLocks noChangeArrowheads="1"/>
            </p:cNvSpPr>
            <p:nvPr/>
          </p:nvSpPr>
          <p:spPr bwMode="auto">
            <a:xfrm>
              <a:off x="658813" y="1538288"/>
              <a:ext cx="12922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（</a:t>
              </a:r>
              <a:r>
                <a:rPr lang="en-US" altLang="zh-CN" sz="24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r>
                <a:rPr lang="zh-CN" altLang="en-US" sz="2400" dirty="0" smtClean="0">
                  <a:latin typeface="华文新魏" panose="02010800040101010101" pitchFamily="2" charset="-122"/>
                  <a:ea typeface="华文新魏" panose="02010800040101010101" pitchFamily="2" charset="-122"/>
                </a:rPr>
                <a:t>）</a:t>
              </a:r>
              <a:r>
                <a:rPr lang="zh-CN" altLang="en-US" sz="2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若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879895" y="1547846"/>
                  <a:ext cx="305391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9895" y="1547846"/>
                  <a:ext cx="3053913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947541" y="3491673"/>
                <a:ext cx="22543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≠0,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541" y="3491673"/>
                <a:ext cx="22543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732626" y="1714878"/>
                <a:ext cx="3180511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𝑑𝑒𝑔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26" y="1714878"/>
                <a:ext cx="3180511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617003" y="1747981"/>
                <a:ext cx="35747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deg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deg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⁡(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003" y="1747981"/>
                <a:ext cx="3574761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54066" y="1734190"/>
            <a:ext cx="1106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89964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/>
      <p:bldP spid="5" grpId="0"/>
      <p:bldP spid="17" grpId="0"/>
      <p:bldP spid="19" grpId="0"/>
      <p:bldP spid="20" grpId="0"/>
      <p:bldP spid="9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文本框 8195"/>
          <p:cNvSpPr txBox="1">
            <a:spLocks noChangeArrowheads="1"/>
          </p:cNvSpPr>
          <p:nvPr/>
        </p:nvSpPr>
        <p:spPr bwMode="auto">
          <a:xfrm>
            <a:off x="836751" y="1358862"/>
            <a:ext cx="445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FF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多项式的运算满足如下运算律：</a:t>
            </a:r>
          </a:p>
        </p:txBody>
      </p:sp>
      <p:sp>
        <p:nvSpPr>
          <p:cNvPr id="8197" name="文本框 8196"/>
          <p:cNvSpPr txBox="1">
            <a:spLocks noChangeArrowheads="1"/>
          </p:cNvSpPr>
          <p:nvPr/>
        </p:nvSpPr>
        <p:spPr bwMode="auto">
          <a:xfrm>
            <a:off x="1059001" y="1943062"/>
            <a:ext cx="5114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（1）加法交换律：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198" name="文本框 8197"/>
          <p:cNvSpPr txBox="1">
            <a:spLocks noChangeArrowheads="1"/>
          </p:cNvSpPr>
          <p:nvPr/>
        </p:nvSpPr>
        <p:spPr bwMode="auto">
          <a:xfrm>
            <a:off x="1227276" y="2608225"/>
            <a:ext cx="659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(2)加法结合律：(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))+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)=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)+(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</a:p>
        </p:txBody>
      </p:sp>
      <p:sp>
        <p:nvSpPr>
          <p:cNvPr id="8199" name="文本框 8198"/>
          <p:cNvSpPr txBox="1">
            <a:spLocks noChangeArrowheads="1"/>
          </p:cNvSpPr>
          <p:nvPr/>
        </p:nvSpPr>
        <p:spPr bwMode="auto">
          <a:xfrm>
            <a:off x="1287601" y="3182900"/>
            <a:ext cx="444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(3)乘法交换律：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8200" name="文本框 8199"/>
          <p:cNvSpPr txBox="1">
            <a:spLocks noChangeArrowheads="1"/>
          </p:cNvSpPr>
          <p:nvPr/>
        </p:nvSpPr>
        <p:spPr bwMode="auto">
          <a:xfrm>
            <a:off x="1135201" y="3848062"/>
            <a:ext cx="6405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rPr>
              <a:t>（4）乘法结合律： (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))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)= 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>
                <a:latin typeface="华文新魏" panose="02010800040101010101" pitchFamily="2" charset="-122"/>
                <a:ea typeface="华文新魏" panose="02010800040101010101" pitchFamily="2" charset="-122"/>
              </a:rPr>
              <a:t>(x))</a:t>
            </a:r>
            <a:endParaRPr lang="zh-CN" altLang="en-US" sz="24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文本框 9217"/>
          <p:cNvSpPr txBox="1">
            <a:spLocks noChangeArrowheads="1"/>
          </p:cNvSpPr>
          <p:nvPr/>
        </p:nvSpPr>
        <p:spPr bwMode="auto">
          <a:xfrm>
            <a:off x="1135201" y="4499051"/>
            <a:ext cx="58324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（5）乘法对于加法的分配律：</a:t>
            </a: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))=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)+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/>
      <p:bldP spid="8197" grpId="0" bldLvl="0"/>
      <p:bldP spid="8198" grpId="0" bldLvl="0"/>
      <p:bldP spid="8199" grpId="0" bldLvl="0"/>
      <p:bldP spid="8200" grpId="0" bldLvl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727" y="1718886"/>
            <a:ext cx="1215081" cy="54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1.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684999" y="1718886"/>
                <a:ext cx="720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当且</m:t>
                    </m:r>
                  </m:oMath>
                </a14:m>
                <a:r>
                  <a:rPr lang="zh-CN" altLang="en-US" dirty="0" smtClean="0"/>
                  <a:t>仅当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 smtClean="0"/>
                  <a:t>0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999" y="1718886"/>
                <a:ext cx="7200480" cy="523220"/>
              </a:xfrm>
              <a:prstGeom prst="rect">
                <a:avLst/>
              </a:prstGeom>
              <a:blipFill>
                <a:blip r:embed="rId2"/>
                <a:stretch>
                  <a:fillRect t="-17442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61686" y="2298090"/>
            <a:ext cx="1215081" cy="54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推论</a:t>
            </a:r>
            <a:r>
              <a:rPr lang="en-US" altLang="zh-CN" dirty="0" smtClean="0"/>
              <a:t>2.</a:t>
            </a:r>
            <a:endParaRPr lang="zh-CN" altLang="en-US" dirty="0"/>
          </a:p>
        </p:txBody>
      </p:sp>
      <p:sp>
        <p:nvSpPr>
          <p:cNvPr id="6" name="文本框 9218"/>
          <p:cNvSpPr txBox="1">
            <a:spLocks noChangeArrowheads="1"/>
          </p:cNvSpPr>
          <p:nvPr/>
        </p:nvSpPr>
        <p:spPr bwMode="auto">
          <a:xfrm>
            <a:off x="1331784" y="2380926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（消去律）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(x)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)=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(x), 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0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856" y="2941965"/>
            <a:ext cx="21948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则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g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(</a:t>
            </a:r>
            <a:r>
              <a:rPr lang="en-US" altLang="zh-CN" i="1" dirty="0" smtClean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)=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h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(</a:t>
            </a:r>
            <a:r>
              <a:rPr lang="en-US" altLang="zh-CN" i="1" dirty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x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sym typeface="Wingdings 3" panose="05040102010807070707" pitchFamily="18" charset="2"/>
              </a:rPr>
              <a:t>).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341718" y="3699018"/>
            <a:ext cx="1052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400" u="sng" dirty="0">
                <a:solidFill>
                  <a:srgbClr val="3333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endParaRPr lang="zh-CN" altLang="en-US" sz="2400" dirty="0">
              <a:solidFill>
                <a:srgbClr val="FF66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195287" y="3558581"/>
            <a:ext cx="794861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数域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的所有一元多项式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的全体，满足前面的加法与乘法运算，并称之为数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一元多项式环</a:t>
            </a: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.记为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sz="2400" i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2400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en-US" altLang="zh-CN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31784" y="4726543"/>
            <a:ext cx="3223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称为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的系数域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61686" y="5365129"/>
            <a:ext cx="82505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K[</a:t>
            </a:r>
            <a:r>
              <a:rPr lang="en-US" altLang="zh-CN" i="1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dirty="0" smtClean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按照前面定义的加法数乘运算构成数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域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上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的线性空间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9219166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 bldLvl="0"/>
      <p:bldP spid="10" grpId="0" animBg="1"/>
      <p:bldP spid="1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1754" y="908832"/>
                <a:ext cx="48603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1.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+3,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54" y="908832"/>
                <a:ext cx="4860324" cy="523220"/>
              </a:xfrm>
              <a:prstGeom prst="rect">
                <a:avLst/>
              </a:prstGeom>
              <a:blipFill>
                <a:blip r:embed="rId2"/>
                <a:stretch>
                  <a:fillRect l="-2635" t="-16279" b="-33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46745" y="1538874"/>
                <a:ext cx="81545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𝑎𝑥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45" y="1538874"/>
                <a:ext cx="81545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16763" y="2213919"/>
                <a:ext cx="50853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使得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2213919"/>
                <a:ext cx="5085339" cy="523220"/>
              </a:xfrm>
              <a:prstGeom prst="rect">
                <a:avLst/>
              </a:prstGeom>
              <a:blipFill>
                <a:blip r:embed="rId4"/>
                <a:stretch>
                  <a:fillRect l="-2518" t="-16279" b="-26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5449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146</TotalTime>
  <Pages>0</Pages>
  <Words>983</Words>
  <Characters>0</Characters>
  <Application>Microsoft Office PowerPoint</Application>
  <DocSecurity>0</DocSecurity>
  <PresentationFormat>全屏显示(4:3)</PresentationFormat>
  <Lines>0</Lines>
  <Paragraphs>78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 3</vt:lpstr>
      <vt:lpstr>2_Office 主题</vt:lpstr>
      <vt:lpstr>Microsoft Equation 3.0</vt:lpstr>
      <vt:lpstr>MathType 6.0 Equation</vt:lpstr>
      <vt:lpstr>公式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/>
  <cp:lastModifiedBy>dell</cp:lastModifiedBy>
  <cp:revision>94</cp:revision>
  <dcterms:created xsi:type="dcterms:W3CDTF">2015-04-27T02:54:54Z</dcterms:created>
  <dcterms:modified xsi:type="dcterms:W3CDTF">2025-02-24T13:45:27Z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