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6"/>
  </p:notesMasterIdLst>
  <p:sldIdLst>
    <p:sldId id="265" r:id="rId2"/>
    <p:sldId id="286" r:id="rId3"/>
    <p:sldId id="287" r:id="rId4"/>
    <p:sldId id="288" r:id="rId5"/>
    <p:sldId id="289" r:id="rId6"/>
    <p:sldId id="259" r:id="rId7"/>
    <p:sldId id="305" r:id="rId8"/>
    <p:sldId id="306" r:id="rId9"/>
    <p:sldId id="307" r:id="rId10"/>
    <p:sldId id="308" r:id="rId11"/>
    <p:sldId id="285" r:id="rId12"/>
    <p:sldId id="284" r:id="rId13"/>
    <p:sldId id="290" r:id="rId14"/>
    <p:sldId id="291" r:id="rId15"/>
    <p:sldId id="292" r:id="rId16"/>
    <p:sldId id="293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3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>
          <p15:clr>
            <a:srgbClr val="A4A3A4"/>
          </p15:clr>
        </p15:guide>
        <p15:guide id="2" pos="29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FF"/>
    <a:srgbClr val="239410"/>
    <a:srgbClr val="3333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1764" y="114"/>
      </p:cViewPr>
      <p:guideLst>
        <p:guide orient="horz" pos="2132"/>
        <p:guide pos="29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3" cy="4500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/>
            </a:lvl1pPr>
          </a:lstStyle>
          <a:p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fld id="{E896B377-15DB-42F2-8EAC-6BE1F00304D2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6"/>
          <p:cNvCxnSpPr/>
          <p:nvPr/>
        </p:nvCxnSpPr>
        <p:spPr>
          <a:xfrm flipV="1">
            <a:off x="82550" y="6426200"/>
            <a:ext cx="9031288" cy="1588"/>
          </a:xfrm>
          <a:prstGeom prst="line">
            <a:avLst/>
          </a:prstGeom>
          <a:ln w="34925" cmpd="thinThick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 flipH="1">
            <a:off x="7116763" y="6415088"/>
            <a:ext cx="703262" cy="433387"/>
          </a:xfrm>
        </p:spPr>
        <p:txBody>
          <a:bodyPr/>
          <a:lstStyle>
            <a:lvl1pPr>
              <a:buClr>
                <a:srgbClr val="000000"/>
              </a:buClr>
              <a:defRPr dirty="0">
                <a:solidFill>
                  <a:srgbClr val="0070C0"/>
                </a:solidFill>
                <a:latin typeface="Arial" pitchFamily="34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2025/2/24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68663" y="6397625"/>
            <a:ext cx="1990725" cy="406400"/>
          </a:xfrm>
        </p:spPr>
        <p:txBody>
          <a:bodyPr/>
          <a:lstStyle>
            <a:lvl1pPr>
              <a:buClr>
                <a:srgbClr val="000000"/>
              </a:buClr>
              <a:defRPr>
                <a:solidFill>
                  <a:srgbClr val="0070C0"/>
                </a:solidFill>
                <a:latin typeface="Arial" pitchFamily="34" charset="0"/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40047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buClr>
                <a:srgbClr val="000000"/>
              </a:buClr>
              <a:defRPr noProof="1" dirty="0">
                <a:latin typeface="Times New Roman" pitchFamily="18" charset="0"/>
                <a:cs typeface="+mn-ea"/>
              </a:defRPr>
            </a:lvl1pPr>
          </a:lstStyle>
          <a:p>
            <a:fld id="{7D308CCD-C36B-4DFB-8E02-EBA7AF9A14C2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489648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2025/2/24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>
            <a:lvl1pPr>
              <a:buClr>
                <a:srgbClr val="000000"/>
              </a:buClr>
              <a:defRPr noProof="1" dirty="0">
                <a:latin typeface="Times New Roman" pitchFamily="18" charset="0"/>
                <a:cs typeface="+mn-ea"/>
              </a:defRPr>
            </a:lvl1pPr>
          </a:lstStyle>
          <a:p>
            <a:fld id="{09D02DE2-DDAF-4A9A-8AF9-69E5F526C880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989086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>
            <a:lvl1pPr>
              <a:buClr>
                <a:srgbClr val="000000"/>
              </a:buClr>
              <a:defRPr noProof="1" dirty="0">
                <a:latin typeface="Times New Roman" pitchFamily="18" charset="0"/>
                <a:cs typeface="+mn-ea"/>
              </a:defRPr>
            </a:lvl1pPr>
          </a:lstStyle>
          <a:p>
            <a:fld id="{B981BCDF-B412-43BD-AE92-E30BA411D2A5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297163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2025/2/24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buClr>
                <a:srgbClr val="000000"/>
              </a:buClr>
              <a:defRPr noProof="1" dirty="0">
                <a:latin typeface="Times New Roman" pitchFamily="18" charset="0"/>
                <a:cs typeface="+mn-ea"/>
              </a:defRPr>
            </a:lvl1pPr>
          </a:lstStyle>
          <a:p>
            <a:fld id="{26711ACE-1B09-4293-974A-EAC2473873FF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926948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2025/2/24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buClr>
                <a:srgbClr val="000000"/>
              </a:buClr>
              <a:defRPr noProof="1" dirty="0">
                <a:latin typeface="Times New Roman" pitchFamily="18" charset="0"/>
                <a:cs typeface="+mn-ea"/>
              </a:defRPr>
            </a:lvl1pPr>
          </a:lstStyle>
          <a:p>
            <a:fld id="{F4C6F1D6-0585-4771-B622-93B113D3EBC2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325537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2025/2/24</a:t>
            </a:fld>
            <a:endParaRPr lang="zh-CN" altLang="en-US"/>
          </a:p>
        </p:txBody>
      </p:sp>
      <p:sp>
        <p:nvSpPr>
          <p:cNvPr id="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buClr>
                <a:srgbClr val="000000"/>
              </a:buClr>
              <a:defRPr noProof="1" dirty="0">
                <a:latin typeface="Times New Roman" pitchFamily="18" charset="0"/>
                <a:cs typeface="+mn-ea"/>
              </a:defRPr>
            </a:lvl1pPr>
          </a:lstStyle>
          <a:p>
            <a:fld id="{84C1E736-71E9-4E2F-AE65-03A51D480D78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720348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 noProof="1" dirty="0"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fld id="{D966D77A-F9F3-4C1A-B34E-52A12F859574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482832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 noProof="1" dirty="0"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fld id="{9FC23130-0EB2-4648-801D-2A2BA64E236E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3349310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162425" y="6499225"/>
            <a:ext cx="2057400" cy="365125"/>
          </a:xfrm>
        </p:spPr>
        <p:txBody>
          <a:bodyPr/>
          <a:lstStyle>
            <a:lvl1pPr>
              <a:defRPr sz="1000" b="1" noProof="1" dirty="0">
                <a:solidFill>
                  <a:srgbClr val="0070C0"/>
                </a:solidFill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fld id="{12E6C3B2-855A-4AA8-8A97-95A6FF537976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918230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 noProof="1" dirty="0"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fld id="{DC8A7380-7FA3-4344-8D83-3D962DE1288F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784811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 noProof="1" dirty="0"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fld id="{FEDB2733-541C-4817-AA3E-609FB4720C9C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6220279"/>
      </p:ext>
    </p:extLst>
  </p:cSld>
  <p:clrMapOvr>
    <a:masterClrMapping/>
  </p:clrMapOvr>
  <p:transition spd="slow">
    <p:pull dir="ru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050088" y="64627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noProof="1" dirty="0">
                <a:solidFill>
                  <a:srgbClr val="0070C0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59063" y="645001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noProof="1" dirty="0">
                <a:solidFill>
                  <a:srgbClr val="0070C0"/>
                </a:solidFill>
              </a:defRPr>
            </a:lvl1pPr>
          </a:lstStyle>
          <a:p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2550" y="6453188"/>
            <a:ext cx="9031288" cy="1587"/>
          </a:xfrm>
          <a:prstGeom prst="line">
            <a:avLst/>
          </a:prstGeom>
          <a:ln w="34925" cmpd="thinThick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灯片编号占位符 5"/>
          <p:cNvSpPr>
            <a:spLocks noGrp="1" noChangeArrowheads="1"/>
          </p:cNvSpPr>
          <p:nvPr/>
        </p:nvSpPr>
        <p:spPr bwMode="auto">
          <a:xfrm>
            <a:off x="25400" y="6529388"/>
            <a:ext cx="30289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r>
              <a:rPr lang="zh-CN" altLang="en-US" sz="1200" b="1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§</a:t>
            </a:r>
            <a:r>
              <a:rPr lang="en-US" altLang="en-US" sz="1200" b="1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10.2  整 除 的 概 念  </a:t>
            </a:r>
            <a:endParaRPr lang="en-US" altLang="en-US" sz="1200" b="1">
              <a:solidFill>
                <a:srgbClr val="385723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1030" name="图片 8" descr="logo_long201509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6530975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ransition spd="slow">
    <p:pull dir="ru"/>
  </p:transition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宋体" panose="02010600030101010101" pitchFamily="2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6.wmf"/><Relationship Id="rId26" Type="http://schemas.openxmlformats.org/officeDocument/2006/relationships/image" Target="../media/image20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19.w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3074"/>
          <p:cNvSpPr txBox="1">
            <a:spLocks noChangeArrowheads="1"/>
          </p:cNvSpPr>
          <p:nvPr/>
        </p:nvSpPr>
        <p:spPr bwMode="auto">
          <a:xfrm>
            <a:off x="1041400" y="1333500"/>
            <a:ext cx="7681911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本节及以后各节的讨论都将在一个固定的数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域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上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的一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元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多项式环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</a:t>
            </a:r>
            <a:r>
              <a:rPr lang="en-US" altLang="zh-CN" i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]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中进行，以后不再重复说明.</a:t>
            </a:r>
          </a:p>
        </p:txBody>
      </p:sp>
      <p:sp>
        <p:nvSpPr>
          <p:cNvPr id="13316" name="矩形 4110"/>
          <p:cNvSpPr/>
          <p:nvPr/>
        </p:nvSpPr>
        <p:spPr>
          <a:xfrm>
            <a:off x="461328" y="1399540"/>
            <a:ext cx="87947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buClr>
                <a:srgbClr val="000000"/>
              </a:buClr>
            </a:pPr>
            <a:r>
              <a:rPr lang="zh-CN" altLang="en-US" u="sng" noProof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cs typeface="+mn-ea"/>
              </a:rPr>
              <a:t>记号</a:t>
            </a:r>
            <a:r>
              <a:rPr lang="en-US" altLang="zh-CN" u="sng" noProof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cs typeface="+mn-ea"/>
              </a:rPr>
              <a:t>.</a:t>
            </a:r>
          </a:p>
        </p:txBody>
      </p:sp>
      <p:sp>
        <p:nvSpPr>
          <p:cNvPr id="10" name="矩形 4110"/>
          <p:cNvSpPr>
            <a:spLocks noChangeArrowheads="1"/>
          </p:cNvSpPr>
          <p:nvPr/>
        </p:nvSpPr>
        <p:spPr bwMode="auto">
          <a:xfrm>
            <a:off x="387350" y="539462"/>
            <a:ext cx="39453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§</a:t>
            </a:r>
            <a:r>
              <a:rPr lang="en-US" altLang="zh-CN" sz="3200" b="1" dirty="0" smtClean="0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5.2</a:t>
            </a:r>
            <a:r>
              <a:rPr lang="zh-CN" altLang="en-US" sz="3200" b="1" dirty="0" smtClean="0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多项式的整除</a:t>
            </a:r>
            <a:endParaRPr lang="zh-CN" altLang="en-US" sz="3200" b="1" dirty="0">
              <a:solidFill>
                <a:srgbClr val="38572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文本框 10241"/>
          <p:cNvSpPr txBox="1">
            <a:spLocks noChangeArrowheads="1"/>
          </p:cNvSpPr>
          <p:nvPr/>
        </p:nvSpPr>
        <p:spPr bwMode="auto">
          <a:xfrm>
            <a:off x="244061" y="2526942"/>
            <a:ext cx="45688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（一）多项式的整除定义及性质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339210" y="3031203"/>
            <a:ext cx="79962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定义1 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386266" y="4905852"/>
            <a:ext cx="77406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注1.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339210" y="3031203"/>
            <a:ext cx="7996238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设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(x),g(x)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K[</a:t>
            </a:r>
            <a:r>
              <a:rPr lang="en-US" altLang="zh-CN" i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]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中两个多项式，</a:t>
            </a: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1139310" y="3564603"/>
            <a:ext cx="7996238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存在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K[</a:t>
            </a:r>
            <a:r>
              <a:rPr lang="en-US" altLang="zh-CN" i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]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中的多项式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使得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3401922" y="4055141"/>
            <a:ext cx="254158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386266" y="4889372"/>
            <a:ext cx="77406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我们用“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)”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344129" y="4871910"/>
            <a:ext cx="77406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表示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整除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251712" y="4889372"/>
            <a:ext cx="77406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用“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ł</a:t>
            </a:r>
            <a:r>
              <a:rPr lang="en-US" altLang="zh-CN" i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)”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表示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(x)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不能整除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1039558" y="4475698"/>
            <a:ext cx="41973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称</a:t>
            </a:r>
            <a:r>
              <a:rPr lang="en-US" altLang="zh-CN" i="1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整除</a:t>
            </a:r>
            <a:r>
              <a:rPr lang="en-US" altLang="zh-CN" i="1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ldLvl="0"/>
      <p:bldP spid="13316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3" name="对象 9218"/>
          <p:cNvGraphicFramePr>
            <a:graphicFrameLocks noChangeAspect="1"/>
          </p:cNvGraphicFramePr>
          <p:nvPr/>
        </p:nvGraphicFramePr>
        <p:xfrm>
          <a:off x="2590800" y="1042988"/>
          <a:ext cx="369411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2" r:id="rId3" imgW="1538008" imgH="203517" progId="Equation.DSMT4">
                  <p:embed/>
                </p:oleObj>
              </mc:Choice>
              <mc:Fallback>
                <p:oleObj r:id="rId3" imgW="1538008" imgH="203517" progId="Equation.DSMT4">
                  <p:embed/>
                  <p:pic>
                    <p:nvPicPr>
                      <p:cNvPr id="23553" name="对象 9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42988"/>
                        <a:ext cx="3694113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4" name="对象 9219"/>
          <p:cNvGraphicFramePr>
            <a:graphicFrameLocks noChangeAspect="1"/>
          </p:cNvGraphicFramePr>
          <p:nvPr/>
        </p:nvGraphicFramePr>
        <p:xfrm>
          <a:off x="5292725" y="1660525"/>
          <a:ext cx="12779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3" r:id="rId5" imgW="597667" imgH="203517" progId="Equation.DSMT4">
                  <p:embed/>
                </p:oleObj>
              </mc:Choice>
              <mc:Fallback>
                <p:oleObj r:id="rId5" imgW="597667" imgH="203517" progId="Equation.DSMT4">
                  <p:embed/>
                  <p:pic>
                    <p:nvPicPr>
                      <p:cNvPr id="23554" name="对象 9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660525"/>
                        <a:ext cx="1277938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对象 9220"/>
          <p:cNvGraphicFramePr>
            <a:graphicFrameLocks noChangeAspect="1"/>
          </p:cNvGraphicFramePr>
          <p:nvPr/>
        </p:nvGraphicFramePr>
        <p:xfrm>
          <a:off x="1331913" y="2381250"/>
          <a:ext cx="545465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4" r:id="rId7" imgW="2654597" imgH="482717" progId="Equation.DSMT4">
                  <p:embed/>
                </p:oleObj>
              </mc:Choice>
              <mc:Fallback>
                <p:oleObj r:id="rId7" imgW="2654597" imgH="482717" progId="Equation.DSMT4">
                  <p:embed/>
                  <p:pic>
                    <p:nvPicPr>
                      <p:cNvPr id="23555" name="对象 9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381250"/>
                        <a:ext cx="545465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文本框 9221"/>
          <p:cNvSpPr txBox="1">
            <a:spLocks noChangeArrowheads="1"/>
          </p:cNvSpPr>
          <p:nvPr/>
        </p:nvSpPr>
        <p:spPr bwMode="auto">
          <a:xfrm>
            <a:off x="7848600" y="23749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</a:p>
        </p:txBody>
      </p:sp>
      <p:sp>
        <p:nvSpPr>
          <p:cNvPr id="23557" name="文本框 9217"/>
          <p:cNvSpPr txBox="1">
            <a:spLocks noChangeArrowheads="1"/>
          </p:cNvSpPr>
          <p:nvPr/>
        </p:nvSpPr>
        <p:spPr bwMode="auto">
          <a:xfrm>
            <a:off x="444500" y="406400"/>
            <a:ext cx="728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设另有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和           使得                                                </a:t>
            </a:r>
          </a:p>
        </p:txBody>
      </p:sp>
      <p:graphicFrame>
        <p:nvGraphicFramePr>
          <p:cNvPr id="23558" name="对象 9218"/>
          <p:cNvGraphicFramePr>
            <a:graphicFrameLocks noChangeAspect="1"/>
          </p:cNvGraphicFramePr>
          <p:nvPr/>
        </p:nvGraphicFramePr>
        <p:xfrm>
          <a:off x="1473200" y="366713"/>
          <a:ext cx="82391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5" r:id="rId9" imgW="343578" imgH="203677" progId="Equation.DSMT4">
                  <p:embed/>
                </p:oleObj>
              </mc:Choice>
              <mc:Fallback>
                <p:oleObj r:id="rId9" imgW="343578" imgH="203677" progId="Equation.DSMT4">
                  <p:embed/>
                  <p:pic>
                    <p:nvPicPr>
                      <p:cNvPr id="23558" name="对象 9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366713"/>
                        <a:ext cx="823913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对象 9218"/>
          <p:cNvGraphicFramePr>
            <a:graphicFrameLocks noChangeAspect="1"/>
          </p:cNvGraphicFramePr>
          <p:nvPr/>
        </p:nvGraphicFramePr>
        <p:xfrm>
          <a:off x="2644775" y="365125"/>
          <a:ext cx="7937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6" r:id="rId11" imgW="330958" imgH="203677" progId="Equation.DSMT4">
                  <p:embed/>
                </p:oleObj>
              </mc:Choice>
              <mc:Fallback>
                <p:oleObj r:id="rId11" imgW="330958" imgH="203677" progId="Equation.DSMT4">
                  <p:embed/>
                  <p:pic>
                    <p:nvPicPr>
                      <p:cNvPr id="23559" name="对象 9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365125"/>
                        <a:ext cx="7937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文本框 9217"/>
          <p:cNvSpPr txBox="1">
            <a:spLocks noChangeArrowheads="1"/>
          </p:cNvSpPr>
          <p:nvPr/>
        </p:nvSpPr>
        <p:spPr bwMode="auto">
          <a:xfrm>
            <a:off x="749300" y="1689100"/>
            <a:ext cx="487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其中                                           或者                                             </a:t>
            </a:r>
          </a:p>
        </p:txBody>
      </p:sp>
      <p:graphicFrame>
        <p:nvGraphicFramePr>
          <p:cNvPr id="23561" name="对象 9219"/>
          <p:cNvGraphicFramePr>
            <a:graphicFrameLocks noChangeAspect="1"/>
          </p:cNvGraphicFramePr>
          <p:nvPr/>
        </p:nvGraphicFramePr>
        <p:xfrm>
          <a:off x="1512888" y="1704975"/>
          <a:ext cx="30194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7" r:id="rId13" imgW="1410828" imgH="203517" progId="Equation.DSMT4">
                  <p:embed/>
                </p:oleObj>
              </mc:Choice>
              <mc:Fallback>
                <p:oleObj r:id="rId13" imgW="1410828" imgH="203517" progId="Equation.DSMT4">
                  <p:embed/>
                  <p:pic>
                    <p:nvPicPr>
                      <p:cNvPr id="23561" name="对象 9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1704975"/>
                        <a:ext cx="301942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文本框 9217"/>
          <p:cNvSpPr txBox="1">
            <a:spLocks noChangeArrowheads="1"/>
          </p:cNvSpPr>
          <p:nvPr/>
        </p:nvSpPr>
        <p:spPr bwMode="auto">
          <a:xfrm>
            <a:off x="6642100" y="1660525"/>
            <a:ext cx="1241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于是有                                             </a:t>
            </a:r>
          </a:p>
        </p:txBody>
      </p:sp>
      <p:sp>
        <p:nvSpPr>
          <p:cNvPr id="23563" name="文本框 9217"/>
          <p:cNvSpPr txBox="1">
            <a:spLocks noChangeArrowheads="1"/>
          </p:cNvSpPr>
          <p:nvPr/>
        </p:nvSpPr>
        <p:spPr bwMode="auto">
          <a:xfrm>
            <a:off x="793750" y="3378200"/>
            <a:ext cx="1279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如果                       </a:t>
            </a:r>
          </a:p>
        </p:txBody>
      </p:sp>
      <p:graphicFrame>
        <p:nvGraphicFramePr>
          <p:cNvPr id="23564" name="对象 9222"/>
          <p:cNvGraphicFramePr>
            <a:graphicFrameLocks noChangeAspect="1"/>
          </p:cNvGraphicFramePr>
          <p:nvPr/>
        </p:nvGraphicFramePr>
        <p:xfrm>
          <a:off x="1466850" y="3382963"/>
          <a:ext cx="21304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8" r:id="rId15" imgW="1017038" imgH="203517" progId="Equation.DSMT4">
                  <p:embed/>
                </p:oleObj>
              </mc:Choice>
              <mc:Fallback>
                <p:oleObj r:id="rId15" imgW="1017038" imgH="203517" progId="Equation.DSMT4">
                  <p:embed/>
                  <p:pic>
                    <p:nvPicPr>
                      <p:cNvPr id="23564" name="对象 9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3382963"/>
                        <a:ext cx="21304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文本框 9217"/>
          <p:cNvSpPr txBox="1">
            <a:spLocks noChangeArrowheads="1"/>
          </p:cNvSpPr>
          <p:nvPr/>
        </p:nvSpPr>
        <p:spPr bwMode="auto">
          <a:xfrm>
            <a:off x="3498850" y="3327400"/>
            <a:ext cx="1279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由于                     </a:t>
            </a:r>
          </a:p>
        </p:txBody>
      </p:sp>
      <p:graphicFrame>
        <p:nvGraphicFramePr>
          <p:cNvPr id="23566" name="对象 9222"/>
          <p:cNvGraphicFramePr>
            <a:graphicFrameLocks noChangeAspect="1"/>
          </p:cNvGraphicFramePr>
          <p:nvPr/>
        </p:nvGraphicFramePr>
        <p:xfrm>
          <a:off x="4211638" y="3325813"/>
          <a:ext cx="125253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9" r:id="rId17" imgW="597667" imgH="203517" progId="Equation.DSMT4">
                  <p:embed/>
                </p:oleObj>
              </mc:Choice>
              <mc:Fallback>
                <p:oleObj r:id="rId17" imgW="597667" imgH="203517" progId="Equation.DSMT4">
                  <p:embed/>
                  <p:pic>
                    <p:nvPicPr>
                      <p:cNvPr id="23566" name="对象 9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325813"/>
                        <a:ext cx="1252537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7" name="文本框 9217"/>
          <p:cNvSpPr txBox="1">
            <a:spLocks noChangeArrowheads="1"/>
          </p:cNvSpPr>
          <p:nvPr/>
        </p:nvSpPr>
        <p:spPr bwMode="auto">
          <a:xfrm>
            <a:off x="5518150" y="3325813"/>
            <a:ext cx="1279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那么                     </a:t>
            </a:r>
          </a:p>
        </p:txBody>
      </p:sp>
      <p:graphicFrame>
        <p:nvGraphicFramePr>
          <p:cNvPr id="23568" name="对象 9222"/>
          <p:cNvGraphicFramePr>
            <a:graphicFrameLocks noChangeAspect="1"/>
          </p:cNvGraphicFramePr>
          <p:nvPr/>
        </p:nvGraphicFramePr>
        <p:xfrm>
          <a:off x="777875" y="4787900"/>
          <a:ext cx="21034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0" r:id="rId19" imgW="1004067" imgH="203517" progId="Equation.DSMT4">
                  <p:embed/>
                </p:oleObj>
              </mc:Choice>
              <mc:Fallback>
                <p:oleObj r:id="rId19" imgW="1004067" imgH="203517" progId="Equation.DSMT4">
                  <p:embed/>
                  <p:pic>
                    <p:nvPicPr>
                      <p:cNvPr id="23568" name="对象 9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4787900"/>
                        <a:ext cx="210343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对象 9222"/>
          <p:cNvGraphicFramePr>
            <a:graphicFrameLocks noChangeAspect="1"/>
          </p:cNvGraphicFramePr>
          <p:nvPr/>
        </p:nvGraphicFramePr>
        <p:xfrm>
          <a:off x="6207125" y="3370263"/>
          <a:ext cx="20764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1" r:id="rId21" imgW="991457" imgH="203517" progId="Equation.DSMT4">
                  <p:embed/>
                </p:oleObj>
              </mc:Choice>
              <mc:Fallback>
                <p:oleObj r:id="rId21" imgW="991457" imgH="203517" progId="Equation.DSMT4">
                  <p:embed/>
                  <p:pic>
                    <p:nvPicPr>
                      <p:cNvPr id="23569" name="对象 9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3370263"/>
                        <a:ext cx="20764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文本框 9217"/>
          <p:cNvSpPr txBox="1">
            <a:spLocks noChangeArrowheads="1"/>
          </p:cNvSpPr>
          <p:nvPr/>
        </p:nvSpPr>
        <p:spPr bwMode="auto">
          <a:xfrm>
            <a:off x="658813" y="3865563"/>
            <a:ext cx="7688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这时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(1)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式左端的多项式的次数不小于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g(x)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的次数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而右                   </a:t>
            </a:r>
          </a:p>
        </p:txBody>
      </p:sp>
      <p:sp>
        <p:nvSpPr>
          <p:cNvPr id="23571" name="文本框 9217"/>
          <p:cNvSpPr txBox="1">
            <a:spLocks noChangeArrowheads="1"/>
          </p:cNvSpPr>
          <p:nvPr/>
        </p:nvSpPr>
        <p:spPr bwMode="auto">
          <a:xfrm>
            <a:off x="785813" y="4303713"/>
            <a:ext cx="7688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端的多项式的次数小于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g(x)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的次数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这不可能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所以必有                   </a:t>
            </a:r>
          </a:p>
        </p:txBody>
      </p:sp>
      <p:sp>
        <p:nvSpPr>
          <p:cNvPr id="23572" name="文本框 9217"/>
          <p:cNvSpPr txBox="1">
            <a:spLocks noChangeArrowheads="1"/>
          </p:cNvSpPr>
          <p:nvPr/>
        </p:nvSpPr>
        <p:spPr bwMode="auto">
          <a:xfrm>
            <a:off x="2995613" y="4779963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从而                </a:t>
            </a:r>
          </a:p>
        </p:txBody>
      </p:sp>
      <p:graphicFrame>
        <p:nvGraphicFramePr>
          <p:cNvPr id="23573" name="对象 9222"/>
          <p:cNvGraphicFramePr>
            <a:graphicFrameLocks noChangeAspect="1"/>
          </p:cNvGraphicFramePr>
          <p:nvPr/>
        </p:nvGraphicFramePr>
        <p:xfrm>
          <a:off x="3962400" y="4810125"/>
          <a:ext cx="20764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2" r:id="rId23" imgW="991457" imgH="203517" progId="Equation.DSMT4">
                  <p:embed/>
                </p:oleObj>
              </mc:Choice>
              <mc:Fallback>
                <p:oleObj r:id="rId23" imgW="991457" imgH="203517" progId="Equation.DSMT4">
                  <p:embed/>
                  <p:pic>
                    <p:nvPicPr>
                      <p:cNvPr id="23573" name="对象 9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810125"/>
                        <a:ext cx="20764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4" name="文本框 9217"/>
          <p:cNvSpPr txBox="1">
            <a:spLocks noChangeArrowheads="1"/>
          </p:cNvSpPr>
          <p:nvPr/>
        </p:nvSpPr>
        <p:spPr bwMode="auto">
          <a:xfrm>
            <a:off x="6100763" y="4765675"/>
            <a:ext cx="1452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即       </a:t>
            </a:r>
          </a:p>
        </p:txBody>
      </p:sp>
      <p:graphicFrame>
        <p:nvGraphicFramePr>
          <p:cNvPr id="23575" name="对象 9222"/>
          <p:cNvGraphicFramePr>
            <a:graphicFrameLocks noChangeAspect="1"/>
          </p:cNvGraphicFramePr>
          <p:nvPr/>
        </p:nvGraphicFramePr>
        <p:xfrm>
          <a:off x="1492250" y="5245100"/>
          <a:ext cx="42608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3" r:id="rId25" imgW="2032157" imgH="228917" progId="Equation.DSMT4">
                  <p:embed/>
                </p:oleObj>
              </mc:Choice>
              <mc:Fallback>
                <p:oleObj r:id="rId25" imgW="2032157" imgH="228917" progId="Equation.DSMT4">
                  <p:embed/>
                  <p:pic>
                    <p:nvPicPr>
                      <p:cNvPr id="23575" name="对象 9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5245100"/>
                        <a:ext cx="42608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4387814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57" grpId="0"/>
      <p:bldP spid="23560" grpId="0"/>
      <p:bldP spid="23562" grpId="0"/>
      <p:bldP spid="23563" grpId="0"/>
      <p:bldP spid="23565" grpId="0"/>
      <p:bldP spid="23567" grpId="0"/>
      <p:bldP spid="23570" grpId="0"/>
      <p:bldP spid="23571" grpId="0"/>
      <p:bldP spid="23572" grpId="0"/>
      <p:bldP spid="235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66733" y="1079419"/>
            <a:ext cx="8443913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设 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)=2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-4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-1,    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-3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-1,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求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除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得到的商和余式.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836751" y="2140521"/>
            <a:ext cx="369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</a:t>
            </a:r>
            <a:r>
              <a:rPr lang="en-US" altLang="zh-CN" u="sng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可按下列格式作除法：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47118" y="1077608"/>
            <a:ext cx="11604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800" u="sng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u="sng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例1</a:t>
            </a:r>
            <a:r>
              <a:rPr lang="en-US" altLang="zh-CN" u="sng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u="sng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7535094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直接连接符 4097"/>
          <p:cNvSpPr>
            <a:spLocks noChangeShapeType="1"/>
          </p:cNvSpPr>
          <p:nvPr/>
        </p:nvSpPr>
        <p:spPr bwMode="auto">
          <a:xfrm>
            <a:off x="2820988" y="7620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8434" name="直接连接符 4098"/>
          <p:cNvSpPr>
            <a:spLocks noChangeShapeType="1"/>
          </p:cNvSpPr>
          <p:nvPr/>
        </p:nvSpPr>
        <p:spPr bwMode="auto">
          <a:xfrm>
            <a:off x="6554788" y="7620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8435" name="直接连接符 4099"/>
          <p:cNvSpPr>
            <a:spLocks noChangeShapeType="1"/>
          </p:cNvSpPr>
          <p:nvPr/>
        </p:nvSpPr>
        <p:spPr bwMode="auto">
          <a:xfrm>
            <a:off x="2820988" y="16764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8436" name="直接连接符 4100"/>
          <p:cNvSpPr>
            <a:spLocks noChangeShapeType="1"/>
          </p:cNvSpPr>
          <p:nvPr/>
        </p:nvSpPr>
        <p:spPr bwMode="auto">
          <a:xfrm>
            <a:off x="2820988" y="28956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8437" name="直接连接符 4101"/>
          <p:cNvSpPr>
            <a:spLocks noChangeShapeType="1"/>
          </p:cNvSpPr>
          <p:nvPr/>
        </p:nvSpPr>
        <p:spPr bwMode="auto">
          <a:xfrm>
            <a:off x="2820988" y="39624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8438" name="文本框 4102"/>
          <p:cNvSpPr txBox="1">
            <a:spLocks noChangeArrowheads="1"/>
          </p:cNvSpPr>
          <p:nvPr/>
        </p:nvSpPr>
        <p:spPr bwMode="auto">
          <a:xfrm>
            <a:off x="276225" y="21256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8439" name="文本框 4103"/>
          <p:cNvSpPr txBox="1">
            <a:spLocks noChangeArrowheads="1"/>
          </p:cNvSpPr>
          <p:nvPr/>
        </p:nvSpPr>
        <p:spPr bwMode="auto">
          <a:xfrm>
            <a:off x="2957513" y="447675"/>
            <a:ext cx="3502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</a:rPr>
              <a:t>2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30000">
                <a:latin typeface="Times New Roman" panose="02020603050405020304" pitchFamily="18" charset="0"/>
              </a:rPr>
              <a:t>4</a:t>
            </a:r>
            <a:r>
              <a:rPr lang="en-US" altLang="zh-CN" sz="2800">
                <a:latin typeface="Times New Roman" panose="02020603050405020304" pitchFamily="18" charset="0"/>
              </a:rPr>
              <a:t>-4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30000">
                <a:latin typeface="Times New Roman" panose="02020603050405020304" pitchFamily="18" charset="0"/>
              </a:rPr>
              <a:t>3                                 </a:t>
            </a:r>
            <a:r>
              <a:rPr lang="en-US" altLang="zh-CN" sz="2800">
                <a:latin typeface="Times New Roman" panose="02020603050405020304" pitchFamily="18" charset="0"/>
              </a:rPr>
              <a:t>-1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8440" name="文本框 4104"/>
          <p:cNvSpPr txBox="1">
            <a:spLocks noChangeArrowheads="1"/>
          </p:cNvSpPr>
          <p:nvPr/>
        </p:nvSpPr>
        <p:spPr bwMode="auto">
          <a:xfrm>
            <a:off x="706438" y="504825"/>
            <a:ext cx="20193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</a:rPr>
              <a:t>g(</a:t>
            </a:r>
            <a:r>
              <a:rPr lang="zh-CN" altLang="en-US" sz="2800" i="1">
                <a:latin typeface="Times New Roman" panose="02020603050405020304" pitchFamily="18" charset="0"/>
              </a:rPr>
              <a:t>x</a:t>
            </a:r>
            <a:r>
              <a:rPr lang="zh-CN" altLang="en-US" sz="2800">
                <a:latin typeface="Times New Roman" panose="02020603050405020304" pitchFamily="18" charset="0"/>
              </a:rPr>
              <a:t>)</a:t>
            </a:r>
            <a:r>
              <a:rPr lang="zh-CN" altLang="en-US" sz="2800" i="1">
                <a:latin typeface="Times New Roman" panose="02020603050405020304" pitchFamily="18" charset="0"/>
              </a:rPr>
              <a:t>=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30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-3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-1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8441" name="文本框 4105"/>
          <p:cNvSpPr txBox="1">
            <a:spLocks noChangeArrowheads="1"/>
          </p:cNvSpPr>
          <p:nvPr/>
        </p:nvSpPr>
        <p:spPr bwMode="auto">
          <a:xfrm>
            <a:off x="6604000" y="458788"/>
            <a:ext cx="2087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 i="1">
                <a:latin typeface="Times New Roman" panose="02020603050405020304" pitchFamily="18" charset="0"/>
              </a:rPr>
              <a:t>q</a:t>
            </a:r>
            <a:r>
              <a:rPr lang="zh-CN" altLang="en-US" b="1">
                <a:latin typeface="Times New Roman" panose="02020603050405020304" pitchFamily="18" charset="0"/>
              </a:rPr>
              <a:t>(</a:t>
            </a:r>
            <a:r>
              <a:rPr lang="zh-CN" altLang="en-US" b="1" i="1">
                <a:latin typeface="Times New Roman" panose="02020603050405020304" pitchFamily="18" charset="0"/>
              </a:rPr>
              <a:t>x</a:t>
            </a:r>
            <a:r>
              <a:rPr lang="zh-CN" altLang="en-US" b="1">
                <a:latin typeface="Times New Roman" panose="02020603050405020304" pitchFamily="18" charset="0"/>
              </a:rPr>
              <a:t>)=2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 baseline="30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+2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+8</a:t>
            </a:r>
          </a:p>
        </p:txBody>
      </p:sp>
      <p:sp>
        <p:nvSpPr>
          <p:cNvPr id="18442" name="文本框 4106"/>
          <p:cNvSpPr txBox="1">
            <a:spLocks noChangeArrowheads="1"/>
          </p:cNvSpPr>
          <p:nvPr/>
        </p:nvSpPr>
        <p:spPr bwMode="auto">
          <a:xfrm>
            <a:off x="2973388" y="1066800"/>
            <a:ext cx="1789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</a:rPr>
              <a:t>2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30000">
                <a:latin typeface="Times New Roman" panose="02020603050405020304" pitchFamily="18" charset="0"/>
              </a:rPr>
              <a:t>4</a:t>
            </a:r>
            <a:r>
              <a:rPr lang="en-US" altLang="zh-CN" sz="2800">
                <a:latin typeface="Times New Roman" panose="02020603050405020304" pitchFamily="18" charset="0"/>
              </a:rPr>
              <a:t>-6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30000">
                <a:latin typeface="Times New Roman" panose="02020603050405020304" pitchFamily="18" charset="0"/>
              </a:rPr>
              <a:t>3</a:t>
            </a:r>
            <a:r>
              <a:rPr lang="en-US" altLang="zh-CN" sz="2800">
                <a:latin typeface="Times New Roman" panose="02020603050405020304" pitchFamily="18" charset="0"/>
              </a:rPr>
              <a:t>-2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30000">
                <a:latin typeface="Times New Roman" panose="02020603050405020304" pitchFamily="18" charset="0"/>
              </a:rPr>
              <a:t>2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8443" name="文本框 4107"/>
          <p:cNvSpPr txBox="1">
            <a:spLocks noChangeArrowheads="1"/>
          </p:cNvSpPr>
          <p:nvPr/>
        </p:nvSpPr>
        <p:spPr bwMode="auto">
          <a:xfrm>
            <a:off x="3582988" y="1676400"/>
            <a:ext cx="2925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</a:rPr>
              <a:t>2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30000">
                <a:latin typeface="Times New Roman" panose="02020603050405020304" pitchFamily="18" charset="0"/>
              </a:rPr>
              <a:t>3</a:t>
            </a:r>
            <a:r>
              <a:rPr lang="en-US" altLang="zh-CN" sz="2800">
                <a:latin typeface="Times New Roman" panose="02020603050405020304" pitchFamily="18" charset="0"/>
              </a:rPr>
              <a:t>+2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30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               -1</a:t>
            </a:r>
            <a:endParaRPr lang="zh-CN" altLang="en-US" sz="2800" baseline="30000">
              <a:latin typeface="Times New Roman" panose="02020603050405020304" pitchFamily="18" charset="0"/>
            </a:endParaRPr>
          </a:p>
        </p:txBody>
      </p:sp>
      <p:sp>
        <p:nvSpPr>
          <p:cNvPr id="18444" name="文本框 4108"/>
          <p:cNvSpPr txBox="1">
            <a:spLocks noChangeArrowheads="1"/>
          </p:cNvSpPr>
          <p:nvPr/>
        </p:nvSpPr>
        <p:spPr bwMode="auto">
          <a:xfrm>
            <a:off x="3582988" y="2254250"/>
            <a:ext cx="197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</a:rPr>
              <a:t>2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30000">
                <a:latin typeface="Times New Roman" panose="02020603050405020304" pitchFamily="18" charset="0"/>
              </a:rPr>
              <a:t>3</a:t>
            </a:r>
            <a:r>
              <a:rPr lang="en-US" altLang="zh-CN" sz="2800">
                <a:latin typeface="Times New Roman" panose="02020603050405020304" pitchFamily="18" charset="0"/>
              </a:rPr>
              <a:t>-6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30000">
                <a:latin typeface="Times New Roman" panose="02020603050405020304" pitchFamily="18" charset="0"/>
              </a:rPr>
              <a:t>2     </a:t>
            </a:r>
            <a:r>
              <a:rPr lang="en-US" altLang="zh-CN" sz="2800">
                <a:latin typeface="Times New Roman" panose="02020603050405020304" pitchFamily="18" charset="0"/>
              </a:rPr>
              <a:t>-2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endParaRPr lang="zh-CN" altLang="en-US" sz="2800" i="1" baseline="30000">
              <a:latin typeface="Times New Roman" panose="02020603050405020304" pitchFamily="18" charset="0"/>
            </a:endParaRPr>
          </a:p>
        </p:txBody>
      </p:sp>
      <p:sp>
        <p:nvSpPr>
          <p:cNvPr id="18445" name="文本框 4109"/>
          <p:cNvSpPr txBox="1">
            <a:spLocks noChangeArrowheads="1"/>
          </p:cNvSpPr>
          <p:nvPr/>
        </p:nvSpPr>
        <p:spPr bwMode="auto">
          <a:xfrm>
            <a:off x="4279900" y="2895600"/>
            <a:ext cx="2335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</a:rPr>
              <a:t>8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30000">
                <a:latin typeface="Times New Roman" panose="02020603050405020304" pitchFamily="18" charset="0"/>
              </a:rPr>
              <a:t>2    </a:t>
            </a:r>
            <a:r>
              <a:rPr lang="en-US" altLang="zh-CN" sz="2800">
                <a:latin typeface="Times New Roman" panose="02020603050405020304" pitchFamily="18" charset="0"/>
              </a:rPr>
              <a:t>+2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       -1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8446" name="文本框 4110"/>
          <p:cNvSpPr txBox="1">
            <a:spLocks noChangeArrowheads="1"/>
          </p:cNvSpPr>
          <p:nvPr/>
        </p:nvSpPr>
        <p:spPr bwMode="auto">
          <a:xfrm>
            <a:off x="4344988" y="3429000"/>
            <a:ext cx="2193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</a:rPr>
              <a:t>8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 baseline="30000">
                <a:latin typeface="Times New Roman" panose="02020603050405020304" pitchFamily="18" charset="0"/>
              </a:rPr>
              <a:t>2   </a:t>
            </a:r>
            <a:r>
              <a:rPr lang="en-US" altLang="zh-CN" sz="2800">
                <a:latin typeface="Times New Roman" panose="02020603050405020304" pitchFamily="18" charset="0"/>
              </a:rPr>
              <a:t>-24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     -8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8447" name="文本框 4111"/>
          <p:cNvSpPr txBox="1">
            <a:spLocks noChangeArrowheads="1"/>
          </p:cNvSpPr>
          <p:nvPr/>
        </p:nvSpPr>
        <p:spPr bwMode="auto">
          <a:xfrm>
            <a:off x="5106988" y="4038600"/>
            <a:ext cx="1074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</a:rPr>
              <a:t>26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+7</a:t>
            </a:r>
          </a:p>
        </p:txBody>
      </p:sp>
      <p:sp>
        <p:nvSpPr>
          <p:cNvPr id="4113" name="文本框 4112"/>
          <p:cNvSpPr txBox="1">
            <a:spLocks noChangeArrowheads="1"/>
          </p:cNvSpPr>
          <p:nvPr/>
        </p:nvSpPr>
        <p:spPr bwMode="auto">
          <a:xfrm>
            <a:off x="508000" y="4800600"/>
            <a:ext cx="71707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于是得到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商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)=2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+2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+8,  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余式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26</a:t>
            </a:r>
            <a:r>
              <a:rPr lang="en-US" altLang="zh-CN" sz="28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+7.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14" name="文本框 4113"/>
          <p:cNvSpPr txBox="1">
            <a:spLocks noChangeArrowheads="1"/>
          </p:cNvSpPr>
          <p:nvPr/>
        </p:nvSpPr>
        <p:spPr bwMode="auto">
          <a:xfrm>
            <a:off x="584200" y="5562600"/>
            <a:ext cx="384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上面所得的结果可以写为：</a:t>
            </a:r>
          </a:p>
        </p:txBody>
      </p:sp>
      <p:sp>
        <p:nvSpPr>
          <p:cNvPr id="18450" name="文本框 5121"/>
          <p:cNvSpPr txBox="1">
            <a:spLocks noChangeArrowheads="1"/>
          </p:cNvSpPr>
          <p:nvPr/>
        </p:nvSpPr>
        <p:spPr bwMode="auto">
          <a:xfrm>
            <a:off x="1701800" y="6013450"/>
            <a:ext cx="6932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aseline="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-4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aseline="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-1= (2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aseline="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+2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+8)( 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aseline="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-3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-1)+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26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endParaRPr lang="en-US" altLang="zh-CN" sz="2800" b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  <p:bldP spid="18439" grpId="0"/>
      <p:bldP spid="18440" grpId="0"/>
      <p:bldP spid="18441" grpId="0"/>
      <p:bldP spid="18442" grpId="0"/>
      <p:bldP spid="18443" grpId="0"/>
      <p:bldP spid="18444" grpId="0"/>
      <p:bldP spid="18445" grpId="0"/>
      <p:bldP spid="18446" grpId="0"/>
      <p:bldP spid="18447" grpId="0"/>
      <p:bldP spid="4113" grpId="0" animBg="1"/>
      <p:bldP spid="41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-84044" y="1178850"/>
            <a:ext cx="8507412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), g(</a:t>
            </a:r>
            <a:r>
              <a:rPr lang="en-US" altLang="zh-CN" i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 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P[</a:t>
            </a:r>
            <a:r>
              <a:rPr lang="en-US" altLang="zh-CN" i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]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中任意两个多项式，且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g(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)≠0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   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那么，</a:t>
            </a:r>
            <a:r>
              <a:rPr lang="en-US" altLang="zh-CN" i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的充要条件是：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4887021" y="1630405"/>
            <a:ext cx="29146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除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的余式为0.</a:t>
            </a:r>
          </a:p>
        </p:txBody>
      </p:sp>
    </p:spTree>
    <p:extLst>
      <p:ext uri="{BB962C8B-B14F-4D97-AF65-F5344CB8AC3E}">
        <p14:creationId xmlns:p14="http://schemas.microsoft.com/office/powerpoint/2010/main" val="102992837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66733" y="368796"/>
                <a:ext cx="6435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1. </a:t>
                </a: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−16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+9,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33" y="368796"/>
                <a:ext cx="6435429" cy="461665"/>
              </a:xfrm>
              <a:prstGeom prst="rect">
                <a:avLst/>
              </a:prstGeom>
              <a:blipFill>
                <a:blip r:embed="rId2"/>
                <a:stretch>
                  <a:fillRect l="-1515" t="-1578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1712" y="908832"/>
                <a:ext cx="41402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+4,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12" y="908832"/>
                <a:ext cx="4140276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77268" y="1448868"/>
                <a:ext cx="64248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所得的商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和余式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68" y="1448868"/>
                <a:ext cx="6424894" cy="830997"/>
              </a:xfrm>
              <a:prstGeom prst="rect">
                <a:avLst/>
              </a:prstGeom>
              <a:blipFill>
                <a:blip r:embed="rId4"/>
                <a:stretch>
                  <a:fillRect l="-1518" t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92454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11736" y="278790"/>
                <a:ext cx="8190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练习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设在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多项式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+6,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36" y="278790"/>
                <a:ext cx="8190546" cy="461665"/>
              </a:xfrm>
              <a:prstGeom prst="rect">
                <a:avLst/>
              </a:prstGeom>
              <a:blipFill>
                <a:blip r:embed="rId2"/>
                <a:stretch>
                  <a:fillRect l="-1116" t="-1600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96715" y="818826"/>
                <a:ext cx="41402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15" y="818826"/>
                <a:ext cx="4140276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22271" y="1358862"/>
                <a:ext cx="64248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被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除所得的商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和余式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71" y="1358862"/>
                <a:ext cx="6424894" cy="830997"/>
              </a:xfrm>
              <a:prstGeom prst="rect">
                <a:avLst/>
              </a:prstGeom>
              <a:blipFill>
                <a:blip r:embed="rId4"/>
                <a:stretch>
                  <a:fillRect l="-1423" t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273048" y="2966940"/>
                <a:ext cx="31639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+11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048" y="2966940"/>
                <a:ext cx="3163943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21790" y="3513188"/>
                <a:ext cx="22832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790" y="3513188"/>
                <a:ext cx="228325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836751" y="2189859"/>
            <a:ext cx="1906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答案：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714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31724" y="188784"/>
                <a:ext cx="82805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3. </a:t>
                </a:r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满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足</m:t>
                    </m:r>
                  </m:oMath>
                </a14:m>
                <a:r>
                  <a:rPr lang="zh-CN" altLang="en-US" dirty="0" smtClean="0"/>
                  <a:t>什么条件时，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+1|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24" y="188784"/>
                <a:ext cx="8280552" cy="461665"/>
              </a:xfrm>
              <a:prstGeom prst="rect">
                <a:avLst/>
              </a:prstGeom>
              <a:blipFill>
                <a:blip r:embed="rId2"/>
                <a:stretch>
                  <a:fillRect l="-1178" t="-1578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1210754" y="1991185"/>
            <a:ext cx="92333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答案：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71760" y="1988904"/>
                <a:ext cx="5085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60" y="1988904"/>
                <a:ext cx="5085339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210754" y="2577387"/>
                <a:ext cx="5085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≠1;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754" y="2577387"/>
                <a:ext cx="5085339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97915" y="3209756"/>
                <a:ext cx="5085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≠0,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915" y="3209756"/>
                <a:ext cx="5085339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4932024" y="2030370"/>
            <a:ext cx="1260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或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292048" y="2577387"/>
            <a:ext cx="1260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800563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1718" y="323793"/>
            <a:ext cx="6480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（二）综合除法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76727" y="998838"/>
                <a:ext cx="4410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问题：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27" y="998838"/>
                <a:ext cx="4410294" cy="461665"/>
              </a:xfrm>
              <a:prstGeom prst="rect">
                <a:avLst/>
              </a:prstGeom>
              <a:blipFill>
                <a:blip r:embed="rId2"/>
                <a:stretch>
                  <a:fillRect l="-2072" t="-1578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887021" y="1019186"/>
                <a:ext cx="2700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021" y="1019186"/>
                <a:ext cx="2700180" cy="461665"/>
              </a:xfrm>
              <a:prstGeom prst="rect">
                <a:avLst/>
              </a:prstGeom>
              <a:blipFill>
                <a:blip r:embed="rId3"/>
                <a:stretch>
                  <a:fillRect l="-3612" t="-1578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16763" y="1583877"/>
                <a:ext cx="2970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求商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和余式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63" y="1583877"/>
                <a:ext cx="2970198" cy="461665"/>
              </a:xfrm>
              <a:prstGeom prst="rect">
                <a:avLst/>
              </a:prstGeom>
              <a:blipFill>
                <a:blip r:embed="rId4"/>
                <a:stretch>
                  <a:fillRect l="-3285" t="-1578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66732" y="2213919"/>
                <a:ext cx="3375225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分析：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 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32" y="2213919"/>
                <a:ext cx="3375225" cy="878510"/>
              </a:xfrm>
              <a:prstGeom prst="rect">
                <a:avLst/>
              </a:prstGeom>
              <a:blipFill>
                <a:blip r:embed="rId5"/>
                <a:stretch>
                  <a:fillRect l="-2888" t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526997" y="2208346"/>
                <a:ext cx="385759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997" y="2208346"/>
                <a:ext cx="3857594" cy="509178"/>
              </a:xfrm>
              <a:prstGeom prst="rect">
                <a:avLst/>
              </a:prstGeom>
              <a:blipFill>
                <a:blip r:embed="rId6"/>
                <a:stretch>
                  <a:fillRect t="-3571" r="-1424" b="-22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421790" y="2861596"/>
                <a:ext cx="28200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790" y="2861596"/>
                <a:ext cx="2820003" cy="461665"/>
              </a:xfrm>
              <a:prstGeom prst="rect">
                <a:avLst/>
              </a:prstGeom>
              <a:blipFill>
                <a:blip r:embed="rId7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611736" y="3439549"/>
            <a:ext cx="5994696" cy="468934"/>
            <a:chOff x="611736" y="3439549"/>
            <a:chExt cx="5994696" cy="4689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936931" y="3485715"/>
                  <a:ext cx="56695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931" y="3485715"/>
                  <a:ext cx="566950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23" b="-3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/>
            <p:cNvSpPr txBox="1"/>
            <p:nvPr/>
          </p:nvSpPr>
          <p:spPr>
            <a:xfrm>
              <a:off x="611736" y="3439549"/>
              <a:ext cx="540036" cy="468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设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936931" y="4070937"/>
                <a:ext cx="60962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31" y="4070937"/>
                <a:ext cx="6096284" cy="369332"/>
              </a:xfrm>
              <a:prstGeom prst="rect">
                <a:avLst/>
              </a:prstGeom>
              <a:blipFill>
                <a:blip r:embed="rId9"/>
                <a:stretch>
                  <a:fillRect l="-4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791748" y="4719011"/>
                <a:ext cx="34583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48" y="4719011"/>
                <a:ext cx="3458319" cy="461665"/>
              </a:xfrm>
              <a:prstGeom prst="rect">
                <a:avLst/>
              </a:prstGeom>
              <a:blipFill>
                <a:blip r:embed="rId10"/>
                <a:stretch>
                  <a:fillRect l="-176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05218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86721" y="458802"/>
                <a:ext cx="80929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21" y="458802"/>
                <a:ext cx="8092985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11736" y="2438934"/>
                <a:ext cx="56695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36" y="2438934"/>
                <a:ext cx="5669501" cy="369332"/>
              </a:xfrm>
              <a:prstGeom prst="rect">
                <a:avLst/>
              </a:prstGeom>
              <a:blipFill>
                <a:blip r:embed="rId3"/>
                <a:stretch>
                  <a:fillRect l="-215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11736" y="3068976"/>
            <a:ext cx="436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利用对应系数相等，可得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86721" y="3775633"/>
                <a:ext cx="3049616" cy="1879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21" y="3775633"/>
                <a:ext cx="3049616" cy="1879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3649077" y="448454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572000" y="3699018"/>
                <a:ext cx="3049617" cy="18968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699018"/>
                <a:ext cx="3049617" cy="18968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03497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56739" y="413799"/>
                <a:ext cx="3049617" cy="18968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39" y="413799"/>
                <a:ext cx="3049617" cy="18968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341718" y="4104045"/>
            <a:ext cx="7965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</a:t>
            </a:r>
            <a:r>
              <a:rPr lang="zh-CN" altLang="en-US" dirty="0" smtClean="0">
                <a:solidFill>
                  <a:srgbClr val="FF0000"/>
                </a:solidFill>
              </a:rPr>
              <a:t>综合除法是用一次式去除多项式的简便方法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31724" y="4734087"/>
                <a:ext cx="5310354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24" y="4734087"/>
                <a:ext cx="5310354" cy="624273"/>
              </a:xfrm>
              <a:prstGeom prst="rect">
                <a:avLst/>
              </a:prstGeom>
              <a:blipFill>
                <a:blip r:embed="rId3"/>
                <a:stretch>
                  <a:fillRect l="-1837" b="-4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48087" y="5358360"/>
                <a:ext cx="6253379" cy="11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𝑎𝑞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i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87" y="5358360"/>
                <a:ext cx="6253379" cy="1162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80111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文本框 10244"/>
          <p:cNvSpPr txBox="1">
            <a:spLocks noChangeArrowheads="1"/>
          </p:cNvSpPr>
          <p:nvPr/>
        </p:nvSpPr>
        <p:spPr bwMode="auto">
          <a:xfrm>
            <a:off x="161224" y="1043841"/>
            <a:ext cx="80581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注2.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61224" y="1043841"/>
            <a:ext cx="80581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注2.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当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g(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时，</a:t>
            </a:r>
            <a:endParaRPr lang="zh-CN" altLang="en-US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61224" y="1043841"/>
            <a:ext cx="80581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注2.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当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g(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时，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(x)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称为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因式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endParaRPr lang="zh-CN" altLang="en-US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1712" y="1043841"/>
            <a:ext cx="80581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      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而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称为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zh-CN" altLang="en-US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倍式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61224" y="3084388"/>
            <a:ext cx="8551862" cy="857250"/>
            <a:chOff x="0" y="-1"/>
            <a:chExt cx="4939" cy="540"/>
          </a:xfrm>
        </p:grpSpPr>
        <p:sp>
          <p:nvSpPr>
            <p:cNvPr id="24596" name="文本框 10247"/>
            <p:cNvSpPr txBox="1">
              <a:spLocks noChangeArrowheads="1"/>
            </p:cNvSpPr>
            <p:nvPr/>
          </p:nvSpPr>
          <p:spPr bwMode="auto">
            <a:xfrm>
              <a:off x="0" y="144"/>
              <a:ext cx="43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u="sng" dirty="0" smtClean="0">
                  <a:solidFill>
                    <a:srgbClr val="3333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注</a:t>
              </a:r>
              <a:r>
                <a:rPr lang="en-US" altLang="zh-CN" u="sng" dirty="0" smtClean="0">
                  <a:solidFill>
                    <a:srgbClr val="3333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  <a:r>
                <a:rPr lang="zh-CN" altLang="en-US" u="sng" dirty="0" smtClean="0">
                  <a:solidFill>
                    <a:srgbClr val="3333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.</a:t>
              </a:r>
              <a:r>
                <a:rPr lang="zh-CN" altLang="en-US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当</a:t>
              </a:r>
              <a:r>
                <a:rPr lang="en-US" altLang="zh-CN" i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g</a:t>
              </a: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i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)|</a:t>
              </a:r>
              <a:r>
                <a:rPr lang="en-US" altLang="zh-CN" i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i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),</a:t>
              </a:r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且</a:t>
              </a:r>
              <a:r>
                <a:rPr lang="en-US" altLang="zh-CN" i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g</a:t>
              </a: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i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)≠0</a:t>
              </a:r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时,</a:t>
              </a:r>
              <a:r>
                <a:rPr lang="en-US" altLang="zh-CN" i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g</a:t>
              </a: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i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除</a:t>
              </a:r>
              <a:r>
                <a:rPr lang="en-US" altLang="zh-CN" i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i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的商</a:t>
              </a:r>
              <a:r>
                <a:rPr lang="en-US" altLang="zh-CN" i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q</a:t>
              </a: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i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可记为:</a:t>
              </a:r>
            </a:p>
          </p:txBody>
        </p:sp>
        <p:graphicFrame>
          <p:nvGraphicFramePr>
            <p:cNvPr id="24597" name="对象 10248"/>
            <p:cNvGraphicFramePr>
              <a:graphicFrameLocks noChangeAspect="1"/>
            </p:cNvGraphicFramePr>
            <p:nvPr/>
          </p:nvGraphicFramePr>
          <p:xfrm>
            <a:off x="4315" y="-1"/>
            <a:ext cx="624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60" r:id="rId3" imgW="267982" imgH="255322" progId="Equation.3">
                    <p:embed/>
                  </p:oleObj>
                </mc:Choice>
                <mc:Fallback>
                  <p:oleObj r:id="rId3" imgW="267982" imgH="255322" progId="Equation.3">
                    <p:embed/>
                    <p:pic>
                      <p:nvPicPr>
                        <p:cNvPr id="24597" name="对象 102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5" y="-1"/>
                          <a:ext cx="624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8072917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31724" y="413799"/>
                <a:ext cx="76505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4. </a:t>
                </a:r>
                <a:r>
                  <a:rPr lang="zh-CN" altLang="en-US" dirty="0" smtClean="0"/>
                  <a:t>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+19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+15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24" y="413799"/>
                <a:ext cx="7650510" cy="461665"/>
              </a:xfrm>
              <a:prstGeom prst="rect">
                <a:avLst/>
              </a:prstGeom>
              <a:blipFill>
                <a:blip r:embed="rId2"/>
                <a:stretch>
                  <a:fillRect l="-1275" t="-1578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016763" y="1088844"/>
            <a:ext cx="6885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求商式和余式。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286781" y="2725635"/>
                <a:ext cx="46956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答案：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781" y="2725635"/>
                <a:ext cx="4695603" cy="461665"/>
              </a:xfrm>
              <a:prstGeom prst="rect">
                <a:avLst/>
              </a:prstGeom>
              <a:blipFill>
                <a:blip r:embed="rId3"/>
                <a:stretch>
                  <a:fillRect l="-1948" t="-1578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-513339" y="3564009"/>
                <a:ext cx="46956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3339" y="3564009"/>
                <a:ext cx="469560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07201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6733" y="863829"/>
            <a:ext cx="6885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求商式和余式。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84207" y="233787"/>
                <a:ext cx="76505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5. </a:t>
                </a:r>
                <a:r>
                  <a:rPr lang="zh-CN" altLang="en-US" dirty="0" smtClean="0"/>
                  <a:t>用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07" y="233787"/>
                <a:ext cx="7650510" cy="461665"/>
              </a:xfrm>
              <a:prstGeom prst="rect">
                <a:avLst/>
              </a:prstGeom>
              <a:blipFill>
                <a:blip r:embed="rId2"/>
                <a:stretch>
                  <a:fillRect l="-1195" t="-1578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448397" y="5049108"/>
                <a:ext cx="46956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答案：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397" y="5049108"/>
                <a:ext cx="4695603" cy="461665"/>
              </a:xfrm>
              <a:prstGeom prst="rect">
                <a:avLst/>
              </a:prstGeom>
              <a:blipFill>
                <a:blip r:embed="rId3"/>
                <a:stretch>
                  <a:fillRect l="-2078" t="-1578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994201" y="5679150"/>
                <a:ext cx="46956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201" y="5679150"/>
                <a:ext cx="469560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70323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84207" y="233787"/>
                <a:ext cx="83930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练习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多项式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−7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−6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被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除</m:t>
                    </m:r>
                  </m:oMath>
                </a14:m>
                <a:r>
                  <a:rPr lang="zh-CN" altLang="en-US" dirty="0" smtClean="0"/>
                  <a:t>的商和余式。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07" y="233787"/>
                <a:ext cx="8393060" cy="830997"/>
              </a:xfrm>
              <a:prstGeom prst="rect">
                <a:avLst/>
              </a:prstGeom>
              <a:blipFill>
                <a:blip r:embed="rId2"/>
                <a:stretch>
                  <a:fillRect l="-1089" t="-8759" r="-581" b="-12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84207" y="1268856"/>
                <a:ext cx="4695603" cy="614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答案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07" y="1268856"/>
                <a:ext cx="4695603" cy="614655"/>
              </a:xfrm>
              <a:prstGeom prst="rect">
                <a:avLst/>
              </a:prstGeom>
              <a:blipFill>
                <a:blip r:embed="rId3"/>
                <a:stretch>
                  <a:fillRect l="-1948" b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-693351" y="1856750"/>
                <a:ext cx="46956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3351" y="1856750"/>
                <a:ext cx="469560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12703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84207" y="233787"/>
                <a:ext cx="76505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6. 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将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多项式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多项式。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07" y="233787"/>
                <a:ext cx="7650510" cy="461665"/>
              </a:xfrm>
              <a:prstGeom prst="rect">
                <a:avLst/>
              </a:prstGeom>
              <a:blipFill>
                <a:blip r:embed="rId2"/>
                <a:stretch>
                  <a:fillRect l="-1195" t="-15789" r="-525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-63309" y="1898898"/>
                <a:ext cx="86553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答案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+22(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−24(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en-US" altLang="zh-CN" dirty="0" smtClean="0"/>
                  <a:t>+11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309" y="1898898"/>
                <a:ext cx="8655318" cy="461665"/>
              </a:xfrm>
              <a:prstGeom prst="rect">
                <a:avLst/>
              </a:prstGeom>
              <a:blipFill>
                <a:blip r:embed="rId3"/>
                <a:stretch>
                  <a:fillRect l="-1128" t="-15789" r="-35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35462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84207" y="233787"/>
                <a:ext cx="8843090" cy="1238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练习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 ，</m:t>
                    </m:r>
                  </m:oMath>
                </a14:m>
                <a:r>
                  <a:rPr lang="zh-CN" altLang="en-US" dirty="0" smtClean="0"/>
                  <a:t>（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dirty="0" smtClean="0"/>
                  <a:t>）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表示成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形式。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07" y="233787"/>
                <a:ext cx="8843090" cy="1238481"/>
              </a:xfrm>
              <a:prstGeom prst="rect">
                <a:avLst/>
              </a:prstGeom>
              <a:blipFill>
                <a:blip r:embed="rId2"/>
                <a:stretch>
                  <a:fillRect l="-1034" t="-5392" b="-5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81754" y="2798958"/>
                <a:ext cx="60754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54" y="2798958"/>
                <a:ext cx="6075405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3426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11265"/>
          <p:cNvSpPr txBox="1">
            <a:spLocks noChangeArrowheads="1"/>
          </p:cNvSpPr>
          <p:nvPr/>
        </p:nvSpPr>
        <p:spPr bwMode="auto">
          <a:xfrm>
            <a:off x="231775" y="4856897"/>
            <a:ext cx="1212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性质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11267" name="文本框 11266"/>
          <p:cNvSpPr txBox="1">
            <a:spLocks noChangeArrowheads="1"/>
          </p:cNvSpPr>
          <p:nvPr/>
        </p:nvSpPr>
        <p:spPr bwMode="auto">
          <a:xfrm>
            <a:off x="1066800" y="5181600"/>
            <a:ext cx="73152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由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就可得</a:t>
            </a:r>
          </a:p>
        </p:txBody>
      </p:sp>
      <p:sp>
        <p:nvSpPr>
          <p:cNvPr id="11268" name="文本框 11267"/>
          <p:cNvSpPr txBox="1">
            <a:spLocks noChangeArrowheads="1"/>
          </p:cNvSpPr>
          <p:nvPr/>
        </p:nvSpPr>
        <p:spPr bwMode="auto">
          <a:xfrm>
            <a:off x="133350" y="685800"/>
            <a:ext cx="4783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u="sng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性质1.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), 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 |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),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</a:p>
        </p:txBody>
      </p:sp>
      <p:sp>
        <p:nvSpPr>
          <p:cNvPr id="25605" name="文本框 11269"/>
          <p:cNvSpPr txBox="1">
            <a:spLocks noChangeArrowheads="1"/>
          </p:cNvSpPr>
          <p:nvPr/>
        </p:nvSpPr>
        <p:spPr bwMode="auto">
          <a:xfrm>
            <a:off x="1219200" y="1174750"/>
            <a:ext cx="76962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由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可知</a:t>
            </a:r>
          </a:p>
          <a:p>
            <a:pPr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273" name="文本框 11272"/>
          <p:cNvSpPr txBox="1">
            <a:spLocks noChangeArrowheads="1"/>
          </p:cNvSpPr>
          <p:nvPr/>
        </p:nvSpPr>
        <p:spPr bwMode="auto">
          <a:xfrm>
            <a:off x="762000" y="228600"/>
            <a:ext cx="422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多项式的整除性有如下性质：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11274" name="文本框 11273"/>
          <p:cNvSpPr txBox="1">
            <a:spLocks noChangeArrowheads="1"/>
          </p:cNvSpPr>
          <p:nvPr/>
        </p:nvSpPr>
        <p:spPr bwMode="auto">
          <a:xfrm>
            <a:off x="4575175" y="684213"/>
            <a:ext cx="364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cg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其中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为常数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</p:txBody>
      </p:sp>
      <p:sp>
        <p:nvSpPr>
          <p:cNvPr id="11275" name="文本框 11274"/>
          <p:cNvSpPr txBox="1">
            <a:spLocks noChangeArrowheads="1"/>
          </p:cNvSpPr>
          <p:nvPr/>
        </p:nvSpPr>
        <p:spPr bwMode="auto">
          <a:xfrm>
            <a:off x="4603750" y="4856897"/>
            <a:ext cx="374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)（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整除的传递性）.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746125" y="1223963"/>
            <a:ext cx="61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证.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11269"/>
          <p:cNvSpPr txBox="1">
            <a:spLocks noChangeArrowheads="1"/>
          </p:cNvSpPr>
          <p:nvPr/>
        </p:nvSpPr>
        <p:spPr bwMode="auto">
          <a:xfrm>
            <a:off x="1219200" y="1797050"/>
            <a:ext cx="76962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), 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文本框 11270"/>
          <p:cNvSpPr txBox="1">
            <a:spLocks noChangeArrowheads="1"/>
          </p:cNvSpPr>
          <p:nvPr/>
        </p:nvSpPr>
        <p:spPr bwMode="auto">
          <a:xfrm>
            <a:off x="2654300" y="2362200"/>
            <a:ext cx="246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文本框 11271"/>
          <p:cNvSpPr txBox="1">
            <a:spLocks noChangeArrowheads="1"/>
          </p:cNvSpPr>
          <p:nvPr/>
        </p:nvSpPr>
        <p:spPr bwMode="auto">
          <a:xfrm>
            <a:off x="1066800" y="2819400"/>
            <a:ext cx="75438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)=0,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</a:p>
        </p:txBody>
      </p:sp>
      <p:sp>
        <p:nvSpPr>
          <p:cNvPr id="21" name="文本框 11271"/>
          <p:cNvSpPr txBox="1">
            <a:spLocks noChangeArrowheads="1"/>
          </p:cNvSpPr>
          <p:nvPr/>
        </p:nvSpPr>
        <p:spPr bwMode="auto">
          <a:xfrm>
            <a:off x="1066800" y="2819400"/>
            <a:ext cx="75438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)=0,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)=0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结论当然成立；</a:t>
            </a:r>
          </a:p>
        </p:txBody>
      </p:sp>
      <p:sp>
        <p:nvSpPr>
          <p:cNvPr id="22" name="文本框 11271"/>
          <p:cNvSpPr txBox="1">
            <a:spLocks noChangeArrowheads="1"/>
          </p:cNvSpPr>
          <p:nvPr/>
        </p:nvSpPr>
        <p:spPr bwMode="auto">
          <a:xfrm>
            <a:off x="1066800" y="3352800"/>
            <a:ext cx="75438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)≠0,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</a:p>
        </p:txBody>
      </p:sp>
      <p:sp>
        <p:nvSpPr>
          <p:cNvPr id="23" name="文本框 11271"/>
          <p:cNvSpPr txBox="1">
            <a:spLocks noChangeArrowheads="1"/>
          </p:cNvSpPr>
          <p:nvPr/>
        </p:nvSpPr>
        <p:spPr bwMode="auto">
          <a:xfrm>
            <a:off x="2705100" y="3346450"/>
            <a:ext cx="75438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由消去律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baseline="-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baseline="-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)=1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" name="文本框 11271"/>
          <p:cNvSpPr txBox="1">
            <a:spLocks noChangeArrowheads="1"/>
          </p:cNvSpPr>
          <p:nvPr/>
        </p:nvSpPr>
        <p:spPr bwMode="auto">
          <a:xfrm>
            <a:off x="5873750" y="3384550"/>
            <a:ext cx="31178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从而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必为常数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c.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1230312" y="4831130"/>
            <a:ext cx="4643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), 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),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828675" y="5262563"/>
            <a:ext cx="61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证.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1014859" y="5199063"/>
            <a:ext cx="73152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)(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baseline="-30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baseline="-30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76727" y="3949700"/>
                <a:ext cx="77433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u="sng" dirty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定义</a:t>
                </a:r>
                <a:r>
                  <a:rPr lang="en-US" altLang="zh-CN" u="sng" dirty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</a:t>
                </a:r>
                <a:r>
                  <a:rPr lang="zh-CN" altLang="en-US" u="sng" dirty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：</a:t>
                </a:r>
                <a:r>
                  <a:rPr lang="zh-CN" altLang="en-US" dirty="0" smtClean="0"/>
                  <a:t>相互整除的两个多项式成为相伴多项式，记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~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𝑔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27" y="3949700"/>
                <a:ext cx="7743348" cy="830997"/>
              </a:xfrm>
              <a:prstGeom prst="rect">
                <a:avLst/>
              </a:prstGeom>
              <a:blipFill>
                <a:blip r:embed="rId2"/>
                <a:stretch>
                  <a:fillRect l="-1181" t="-9559" b="-9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36474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/>
      <p:bldP spid="11268" grpId="0"/>
      <p:bldP spid="25605" grpId="0"/>
      <p:bldP spid="11273" grpId="0" bldLvl="0"/>
      <p:bldP spid="11274" grpId="0"/>
      <p:bldP spid="11275" grpId="0"/>
      <p:bldP spid="2" grpId="0"/>
      <p:bldP spid="6" grpId="0"/>
      <p:bldP spid="11" grpId="0"/>
      <p:bldP spid="16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12289"/>
          <p:cNvSpPr txBox="1">
            <a:spLocks noChangeArrowheads="1"/>
          </p:cNvSpPr>
          <p:nvPr/>
        </p:nvSpPr>
        <p:spPr bwMode="auto">
          <a:xfrm>
            <a:off x="12700" y="736600"/>
            <a:ext cx="172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性质3.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12291" name="文本框 12290"/>
          <p:cNvSpPr txBox="1">
            <a:spLocks noChangeArrowheads="1"/>
          </p:cNvSpPr>
          <p:nvPr/>
        </p:nvSpPr>
        <p:spPr bwMode="auto">
          <a:xfrm>
            <a:off x="1460500" y="3003550"/>
            <a:ext cx="526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由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=1,2,……,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可得</a:t>
            </a:r>
          </a:p>
        </p:txBody>
      </p:sp>
      <p:graphicFrame>
        <p:nvGraphicFramePr>
          <p:cNvPr id="12292" name="对象 12291"/>
          <p:cNvGraphicFramePr>
            <a:graphicFrameLocks noChangeAspect="1"/>
          </p:cNvGraphicFramePr>
          <p:nvPr/>
        </p:nvGraphicFramePr>
        <p:xfrm>
          <a:off x="2052638" y="3565525"/>
          <a:ext cx="25654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2" r:id="rId3" imgW="978077" imgH="431957" progId="Equation.3">
                  <p:embed/>
                </p:oleObj>
              </mc:Choice>
              <mc:Fallback>
                <p:oleObj r:id="rId3" imgW="978077" imgH="431957" progId="Equation.3">
                  <p:embed/>
                  <p:pic>
                    <p:nvPicPr>
                      <p:cNvPr id="12292" name="对象 12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3565525"/>
                        <a:ext cx="25654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对象 12293"/>
          <p:cNvGraphicFramePr>
            <a:graphicFrameLocks noChangeAspect="1"/>
          </p:cNvGraphicFramePr>
          <p:nvPr/>
        </p:nvGraphicFramePr>
        <p:xfrm>
          <a:off x="3352800" y="1219200"/>
          <a:ext cx="28194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3" r:id="rId5" imgW="1233820" imgH="432638" progId="Equation.3">
                  <p:embed/>
                </p:oleObj>
              </mc:Choice>
              <mc:Fallback>
                <p:oleObj r:id="rId5" imgW="1233820" imgH="432638" progId="Equation.3">
                  <p:embed/>
                  <p:pic>
                    <p:nvPicPr>
                      <p:cNvPr id="26629" name="对象 12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19200"/>
                        <a:ext cx="281940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6" name="组合 12295"/>
          <p:cNvGrpSpPr>
            <a:grpSpLocks/>
          </p:cNvGrpSpPr>
          <p:nvPr/>
        </p:nvGrpSpPr>
        <p:grpSpPr bwMode="auto">
          <a:xfrm>
            <a:off x="1708150" y="4876800"/>
            <a:ext cx="6627813" cy="919163"/>
            <a:chOff x="672" y="0"/>
            <a:chExt cx="4175" cy="579"/>
          </a:xfrm>
        </p:grpSpPr>
        <p:graphicFrame>
          <p:nvGraphicFramePr>
            <p:cNvPr id="26630" name="对象 12297"/>
            <p:cNvGraphicFramePr>
              <a:graphicFrameLocks noChangeAspect="1"/>
            </p:cNvGraphicFramePr>
            <p:nvPr/>
          </p:nvGraphicFramePr>
          <p:xfrm>
            <a:off x="672" y="0"/>
            <a:ext cx="1584" cy="5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44" r:id="rId7" imgW="878141" imgH="432868" progId="Equation.3">
                    <p:embed/>
                  </p:oleObj>
                </mc:Choice>
                <mc:Fallback>
                  <p:oleObj r:id="rId7" imgW="878141" imgH="432868" progId="Equation.3">
                    <p:embed/>
                    <p:pic>
                      <p:nvPicPr>
                        <p:cNvPr id="26630" name="对象 122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0"/>
                          <a:ext cx="1584" cy="5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1" name="文本框 12298"/>
            <p:cNvSpPr txBox="1">
              <a:spLocks noChangeArrowheads="1"/>
            </p:cNvSpPr>
            <p:nvPr/>
          </p:nvSpPr>
          <p:spPr bwMode="auto">
            <a:xfrm>
              <a:off x="2208" y="144"/>
              <a:ext cx="26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称为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g</a:t>
              </a:r>
              <a:r>
                <a:rPr lang="en-US" altLang="zh-CN" baseline="-30000"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(x)……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g</a:t>
              </a:r>
              <a:r>
                <a:rPr lang="en-US" altLang="zh-CN" baseline="-25000">
                  <a:latin typeface="华文新魏" panose="02010800040101010101" pitchFamily="2" charset="-122"/>
                  <a:ea typeface="华文新魏" panose="02010800040101010101" pitchFamily="2" charset="-122"/>
                </a:rPr>
                <a:t>r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(x)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的一个</a:t>
              </a:r>
              <a:r>
                <a:rPr lang="zh-CN" altLang="en-US" b="1">
                  <a:solidFill>
                    <a:srgbClr val="FF66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组合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.</a:t>
              </a:r>
            </a:p>
          </p:txBody>
        </p:sp>
      </p:grp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2700" y="736600"/>
            <a:ext cx="5830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i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=1,2,……,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</a:p>
        </p:txBody>
      </p:sp>
      <p:sp>
        <p:nvSpPr>
          <p:cNvPr id="6" name="文本框 12294"/>
          <p:cNvSpPr txBox="1">
            <a:spLocks noChangeArrowheads="1"/>
          </p:cNvSpPr>
          <p:nvPr/>
        </p:nvSpPr>
        <p:spPr bwMode="auto">
          <a:xfrm>
            <a:off x="1447800" y="2209800"/>
            <a:ext cx="67970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其中</a:t>
            </a:r>
            <a:r>
              <a:rPr lang="en-US" altLang="zh-CN" i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en-US" altLang="zh-CN" i="1" baseline="-25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 （</a:t>
            </a:r>
            <a:r>
              <a:rPr lang="en-US" altLang="zh-CN" i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=1,2,……,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K[</a:t>
            </a:r>
            <a:r>
              <a:rPr lang="en-US" altLang="zh-CN" i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]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中的任意多项式.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012825" y="3001963"/>
            <a:ext cx="61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证.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616450" y="3563938"/>
          <a:ext cx="296703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5" r:id="rId9" imgW="1130357" imgH="431957" progId="Equation.3">
                  <p:embed/>
                </p:oleObj>
              </mc:Choice>
              <mc:Fallback>
                <p:oleObj r:id="rId9" imgW="1130357" imgH="431957" progId="Equation.3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3563938"/>
                        <a:ext cx="296703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12296"/>
          <p:cNvSpPr txBox="1">
            <a:spLocks noChangeArrowheads="1"/>
          </p:cNvSpPr>
          <p:nvPr/>
        </p:nvSpPr>
        <p:spPr bwMode="auto">
          <a:xfrm>
            <a:off x="641350" y="5059363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注1.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把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92317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ldLvl="0"/>
      <p:bldP spid="12291" grpId="0"/>
      <p:bldP spid="2" grpId="0" bldLvl="0"/>
      <p:bldP spid="6" grpId="0"/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13313"/>
          <p:cNvSpPr txBox="1">
            <a:spLocks noChangeArrowheads="1"/>
          </p:cNvSpPr>
          <p:nvPr/>
        </p:nvSpPr>
        <p:spPr bwMode="auto">
          <a:xfrm>
            <a:off x="835025" y="720725"/>
            <a:ext cx="11271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性质4.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315" name="文本框 13314"/>
          <p:cNvSpPr txBox="1">
            <a:spLocks noChangeArrowheads="1"/>
          </p:cNvSpPr>
          <p:nvPr/>
        </p:nvSpPr>
        <p:spPr bwMode="auto">
          <a:xfrm>
            <a:off x="850900" y="1377950"/>
            <a:ext cx="11271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性质5.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316" name="文本框 13315"/>
          <p:cNvSpPr txBox="1">
            <a:spLocks noChangeArrowheads="1"/>
          </p:cNvSpPr>
          <p:nvPr/>
        </p:nvSpPr>
        <p:spPr bwMode="auto">
          <a:xfrm>
            <a:off x="882650" y="2139950"/>
            <a:ext cx="1127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性质6. 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835025" y="720725"/>
            <a:ext cx="68611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性质4.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任何多项式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都整除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本身和零多项式.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50900" y="1377950"/>
            <a:ext cx="51768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性质5.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零次多项式能整除任何多项式.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993900" y="2095500"/>
            <a:ext cx="39433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零多项式只能整除零多项式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46745" y="2978970"/>
            <a:ext cx="7335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零多项式是任何多项式的倍式，零次多项式是任何多项式的因式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611728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15" grpId="0" animBg="1"/>
      <p:bldP spid="13316" grpId="0" animBg="1"/>
      <p:bldP spid="2" grpId="0" animBg="1"/>
      <p:bldP spid="3" grpId="0" animBg="1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-567175" y="4767678"/>
            <a:ext cx="9720648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其中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并且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这样的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是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唯一的.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34317" y="5338643"/>
            <a:ext cx="8262938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u="sng" dirty="0" smtClean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u="sng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</a:t>
            </a:r>
            <a:r>
              <a:rPr lang="en-US" altLang="zh-CN" u="sng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在带余除法中得到的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r(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分别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称为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(x)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除</a:t>
            </a:r>
            <a:r>
              <a:rPr lang="en-US" altLang="zh-CN" i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得到</a:t>
            </a:r>
          </a:p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的</a:t>
            </a:r>
            <a:r>
              <a:rPr lang="zh-CN" altLang="en-US" dirty="0" smtClean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商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dirty="0" smtClean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余式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dirty="0" smtClean="0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36751" y="2287588"/>
                <a:ext cx="7560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1. </a:t>
                </a:r>
                <a:r>
                  <a:rPr lang="zh-CN" altLang="en-US" dirty="0" smtClean="0"/>
                  <a:t>（带余除法）设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≠0,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51" y="2287588"/>
                <a:ext cx="7560504" cy="461665"/>
              </a:xfrm>
              <a:prstGeom prst="rect">
                <a:avLst/>
              </a:prstGeom>
              <a:blipFill>
                <a:blip r:embed="rId2"/>
                <a:stretch>
                  <a:fillRect l="-1209" t="-1578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016763" y="2933967"/>
                <a:ext cx="71104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存在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dirty="0" smtClean="0"/>
                  <a:t>使得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63" y="2933967"/>
                <a:ext cx="7110474" cy="461665"/>
              </a:xfrm>
              <a:prstGeom prst="rect">
                <a:avLst/>
              </a:prstGeom>
              <a:blipFill>
                <a:blip r:embed="rId3"/>
                <a:stretch>
                  <a:fillRect l="-1372" t="-1578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454150" y="3626547"/>
                <a:ext cx="34326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150" y="3626547"/>
                <a:ext cx="3432671" cy="461665"/>
              </a:xfrm>
              <a:prstGeom prst="rect">
                <a:avLst/>
              </a:prstGeom>
              <a:blipFill>
                <a:blip r:embed="rId4"/>
                <a:stretch>
                  <a:fillRect l="-178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196775" y="4342812"/>
                <a:ext cx="3559436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𝑑𝑒𝑔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𝑑𝑒𝑔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775" y="4342812"/>
                <a:ext cx="3559436" cy="4168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977027" y="4342812"/>
                <a:ext cx="18864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或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027" y="4342812"/>
                <a:ext cx="1886433" cy="830997"/>
              </a:xfrm>
              <a:prstGeom prst="rect">
                <a:avLst/>
              </a:prstGeom>
              <a:blipFill>
                <a:blip r:embed="rId6"/>
                <a:stretch>
                  <a:fillRect l="-4839" t="-8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52639" y="846928"/>
            <a:ext cx="76390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在中学代数里我们已经学过用一个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非零多项式去除另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一个多项式，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得到</a:t>
            </a:r>
            <a:endParaRPr lang="zh-CN" altLang="en-US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文本框 10241"/>
          <p:cNvSpPr txBox="1">
            <a:spLocks noChangeArrowheads="1"/>
          </p:cNvSpPr>
          <p:nvPr/>
        </p:nvSpPr>
        <p:spPr bwMode="auto">
          <a:xfrm>
            <a:off x="776022" y="312649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（二）带余除法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3321546" y="1319879"/>
            <a:ext cx="15652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商和余式.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" grpId="0"/>
      <p:bldP spid="11" grpId="0"/>
      <p:bldP spid="12" grpId="0"/>
      <p:bldP spid="4" grpId="0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6145"/>
          <p:cNvSpPr txBox="1">
            <a:spLocks noChangeArrowheads="1"/>
          </p:cNvSpPr>
          <p:nvPr/>
        </p:nvSpPr>
        <p:spPr bwMode="auto">
          <a:xfrm>
            <a:off x="831850" y="876300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</p:txBody>
      </p:sp>
      <p:sp>
        <p:nvSpPr>
          <p:cNvPr id="20482" name="文本框 6146"/>
          <p:cNvSpPr txBox="1">
            <a:spLocks noChangeArrowheads="1"/>
          </p:cNvSpPr>
          <p:nvPr/>
        </p:nvSpPr>
        <p:spPr bwMode="auto">
          <a:xfrm>
            <a:off x="1225550" y="876300"/>
            <a:ext cx="3729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u="sng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先证明</a:t>
            </a:r>
            <a:r>
              <a:rPr lang="en-US" altLang="zh-CN" i="1" u="sng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u="sng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u="sng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u="sng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u="sng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i="1" u="sng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u="sng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(x)</a:t>
            </a:r>
            <a:r>
              <a:rPr lang="zh-CN" altLang="en-US" u="sng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的存在性.</a:t>
            </a:r>
          </a:p>
        </p:txBody>
      </p:sp>
      <p:sp>
        <p:nvSpPr>
          <p:cNvPr id="20483" name="文本框 6147"/>
          <p:cNvSpPr txBox="1">
            <a:spLocks noChangeArrowheads="1"/>
          </p:cNvSpPr>
          <p:nvPr/>
        </p:nvSpPr>
        <p:spPr bwMode="auto">
          <a:xfrm>
            <a:off x="1231900" y="1422400"/>
            <a:ext cx="4859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如果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)=0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484" name="文本框 6148"/>
          <p:cNvSpPr txBox="1">
            <a:spLocks noChangeArrowheads="1"/>
          </p:cNvSpPr>
          <p:nvPr/>
        </p:nvSpPr>
        <p:spPr bwMode="auto">
          <a:xfrm>
            <a:off x="1231900" y="2000250"/>
            <a:ext cx="18383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如果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(x) 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0,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0487" name="文本框 6151"/>
          <p:cNvSpPr txBox="1">
            <a:spLocks noChangeArrowheads="1"/>
          </p:cNvSpPr>
          <p:nvPr/>
        </p:nvSpPr>
        <p:spPr bwMode="auto">
          <a:xfrm>
            <a:off x="1236663" y="2527300"/>
            <a:ext cx="164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如果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=0,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490" name="文本框 6154"/>
          <p:cNvSpPr txBox="1">
            <a:spLocks noChangeArrowheads="1"/>
          </p:cNvSpPr>
          <p:nvPr/>
        </p:nvSpPr>
        <p:spPr bwMode="auto">
          <a:xfrm>
            <a:off x="1247775" y="4321175"/>
            <a:ext cx="187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以下设</a:t>
            </a:r>
            <a:r>
              <a:rPr lang="en-US" altLang="zh-CN" i="1" u="sng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u="sng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&gt;0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</p:txBody>
      </p:sp>
      <p:sp>
        <p:nvSpPr>
          <p:cNvPr id="20491" name="文本框 6155"/>
          <p:cNvSpPr txBox="1">
            <a:spLocks noChangeArrowheads="1"/>
          </p:cNvSpPr>
          <p:nvPr/>
        </p:nvSpPr>
        <p:spPr bwMode="auto">
          <a:xfrm>
            <a:off x="3125788" y="4283075"/>
            <a:ext cx="418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对于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的次数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作数学归纳法.</a:t>
            </a:r>
          </a:p>
        </p:txBody>
      </p:sp>
      <p:sp>
        <p:nvSpPr>
          <p:cNvPr id="20492" name="文本框 6156"/>
          <p:cNvSpPr txBox="1">
            <a:spLocks noChangeArrowheads="1"/>
          </p:cNvSpPr>
          <p:nvPr/>
        </p:nvSpPr>
        <p:spPr bwMode="auto">
          <a:xfrm>
            <a:off x="1206500" y="4845050"/>
            <a:ext cx="178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当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时，</a:t>
            </a:r>
          </a:p>
        </p:txBody>
      </p:sp>
      <p:sp>
        <p:nvSpPr>
          <p:cNvPr id="2" name="文本框 6147"/>
          <p:cNvSpPr txBox="1">
            <a:spLocks noChangeArrowheads="1"/>
          </p:cNvSpPr>
          <p:nvPr/>
        </p:nvSpPr>
        <p:spPr bwMode="auto">
          <a:xfrm>
            <a:off x="2963863" y="1449388"/>
            <a:ext cx="4859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取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)=0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即可.</a:t>
            </a:r>
          </a:p>
        </p:txBody>
      </p:sp>
      <p:sp>
        <p:nvSpPr>
          <p:cNvPr id="3" name="文本框 6148"/>
          <p:cNvSpPr txBox="1">
            <a:spLocks noChangeArrowheads="1"/>
          </p:cNvSpPr>
          <p:nvPr/>
        </p:nvSpPr>
        <p:spPr bwMode="auto">
          <a:xfrm>
            <a:off x="3098800" y="2000250"/>
            <a:ext cx="459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假定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(x),g(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的次数分别是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m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6" name="文本框 6151"/>
          <p:cNvSpPr txBox="1">
            <a:spLocks noChangeArrowheads="1"/>
          </p:cNvSpPr>
          <p:nvPr/>
        </p:nvSpPr>
        <p:spPr bwMode="auto">
          <a:xfrm>
            <a:off x="1236663" y="2527300"/>
            <a:ext cx="445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非零常数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1" name="组合 6150"/>
          <p:cNvGrpSpPr>
            <a:grpSpLocks/>
          </p:cNvGrpSpPr>
          <p:nvPr/>
        </p:nvGrpSpPr>
        <p:grpSpPr bwMode="auto">
          <a:xfrm>
            <a:off x="1236663" y="2527300"/>
            <a:ext cx="5784850" cy="1081088"/>
            <a:chOff x="0" y="0"/>
            <a:chExt cx="3644" cy="681"/>
          </a:xfrm>
        </p:grpSpPr>
        <p:sp>
          <p:nvSpPr>
            <p:cNvPr id="20493" name="文本框 6151"/>
            <p:cNvSpPr txBox="1">
              <a:spLocks noChangeArrowheads="1"/>
            </p:cNvSpPr>
            <p:nvPr/>
          </p:nvSpPr>
          <p:spPr bwMode="auto">
            <a:xfrm>
              <a:off x="0" y="0"/>
              <a:ext cx="36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</a:t>
              </a:r>
              <a:r>
                <a:rPr lang="en-US" altLang="zh-CN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                               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此时有：</a:t>
              </a:r>
            </a:p>
          </p:txBody>
        </p:sp>
        <p:graphicFrame>
          <p:nvGraphicFramePr>
            <p:cNvPr id="20494" name="对象 6152"/>
            <p:cNvGraphicFramePr>
              <a:graphicFrameLocks noChangeAspect="1"/>
            </p:cNvGraphicFramePr>
            <p:nvPr/>
          </p:nvGraphicFramePr>
          <p:xfrm>
            <a:off x="883" y="341"/>
            <a:ext cx="766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8" r:id="rId3" imgW="457517" imgH="203357" progId="Equation.3">
                    <p:embed/>
                  </p:oleObj>
                </mc:Choice>
                <mc:Fallback>
                  <p:oleObj r:id="rId3" imgW="457517" imgH="203357" progId="Equation.3">
                    <p:embed/>
                    <p:pic>
                      <p:nvPicPr>
                        <p:cNvPr id="20494" name="对象 6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3" y="341"/>
                          <a:ext cx="766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文本框 6153"/>
          <p:cNvSpPr txBox="1">
            <a:spLocks noChangeArrowheads="1"/>
          </p:cNvSpPr>
          <p:nvPr/>
        </p:nvSpPr>
        <p:spPr bwMode="auto">
          <a:xfrm>
            <a:off x="1227138" y="3705225"/>
            <a:ext cx="447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于是取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)=(1/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c)f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), 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(x)=0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即可.</a:t>
            </a:r>
          </a:p>
        </p:txBody>
      </p:sp>
      <p:sp>
        <p:nvSpPr>
          <p:cNvPr id="17" name="文本框 6156"/>
          <p:cNvSpPr txBox="1">
            <a:spLocks noChangeArrowheads="1"/>
          </p:cNvSpPr>
          <p:nvPr/>
        </p:nvSpPr>
        <p:spPr bwMode="auto">
          <a:xfrm>
            <a:off x="1206500" y="4845050"/>
            <a:ext cx="521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当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时，显然取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(x)=0,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(x)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即可.</a:t>
            </a:r>
          </a:p>
        </p:txBody>
      </p:sp>
      <p:graphicFrame>
        <p:nvGraphicFramePr>
          <p:cNvPr id="18" name="对象 6152"/>
          <p:cNvGraphicFramePr>
            <a:graphicFrameLocks noChangeAspect="1"/>
          </p:cNvGraphicFramePr>
          <p:nvPr/>
        </p:nvGraphicFramePr>
        <p:xfrm>
          <a:off x="3859213" y="3025775"/>
          <a:ext cx="24669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r:id="rId5" imgW="927317" imgH="228917" progId="Equation.3">
                  <p:embed/>
                </p:oleObj>
              </mc:Choice>
              <mc:Fallback>
                <p:oleObj r:id="rId5" imgW="927317" imgH="228917" progId="Equation.3">
                  <p:embed/>
                  <p:pic>
                    <p:nvPicPr>
                      <p:cNvPr id="18" name="对象 6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3025775"/>
                        <a:ext cx="24669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1780558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" grpId="0"/>
      <p:bldP spid="20482" grpId="0"/>
      <p:bldP spid="20483" grpId="0"/>
      <p:bldP spid="20484" grpId="0"/>
      <p:bldP spid="20487" grpId="0"/>
      <p:bldP spid="20490" grpId="0"/>
      <p:bldP spid="20491" grpId="0"/>
      <p:bldP spid="20492" grpId="0"/>
      <p:bldP spid="2" grpId="0"/>
      <p:bldP spid="3" grpId="0"/>
      <p:bldP spid="6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7169"/>
          <p:cNvSpPr txBox="1">
            <a:spLocks noChangeArrowheads="1"/>
          </p:cNvSpPr>
          <p:nvPr/>
        </p:nvSpPr>
        <p:spPr bwMode="auto">
          <a:xfrm>
            <a:off x="609600" y="234950"/>
            <a:ext cx="80676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下面讨论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m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的情形.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171" name="文本框 7170"/>
          <p:cNvSpPr txBox="1">
            <a:spLocks noChangeArrowheads="1"/>
          </p:cNvSpPr>
          <p:nvPr/>
        </p:nvSpPr>
        <p:spPr bwMode="auto">
          <a:xfrm>
            <a:off x="628650" y="2063750"/>
            <a:ext cx="430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ax</a:t>
            </a:r>
            <a:r>
              <a:rPr lang="en-US" altLang="zh-CN" i="1" baseline="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,b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="1" baseline="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分别是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),g(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的首项.</a:t>
            </a:r>
          </a:p>
        </p:txBody>
      </p:sp>
      <p:sp>
        <p:nvSpPr>
          <p:cNvPr id="7172" name="文本框 7171"/>
          <p:cNvSpPr txBox="1">
            <a:spLocks noChangeArrowheads="1"/>
          </p:cNvSpPr>
          <p:nvPr/>
        </p:nvSpPr>
        <p:spPr bwMode="auto">
          <a:xfrm>
            <a:off x="2482850" y="2670175"/>
            <a:ext cx="3286125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)-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b </a:t>
            </a:r>
            <a:r>
              <a:rPr lang="en-US" altLang="zh-CN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a x </a:t>
            </a:r>
            <a:r>
              <a:rPr lang="en-US" altLang="zh-CN" i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en-US" altLang="zh-CN" i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m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g(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21508" name="文本框 8193"/>
          <p:cNvSpPr txBox="1">
            <a:spLocks noChangeArrowheads="1"/>
          </p:cNvSpPr>
          <p:nvPr/>
        </p:nvSpPr>
        <p:spPr bwMode="auto">
          <a:xfrm>
            <a:off x="558800" y="3143250"/>
            <a:ext cx="84010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则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deg(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25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))&lt;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或者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25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(x)=0.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054600" y="2041525"/>
            <a:ext cx="56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令 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609600" y="723900"/>
            <a:ext cx="8067675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假设当次数小于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时,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),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的存在性已经证明，现在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来看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次数为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的情形.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8193"/>
          <p:cNvSpPr txBox="1">
            <a:spLocks noChangeArrowheads="1"/>
          </p:cNvSpPr>
          <p:nvPr/>
        </p:nvSpPr>
        <p:spPr bwMode="auto">
          <a:xfrm>
            <a:off x="558800" y="3187700"/>
            <a:ext cx="84010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对于后者，取    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)= 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 </a:t>
            </a:r>
            <a:r>
              <a:rPr lang="en-US" altLang="zh-CN" baseline="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ax</a:t>
            </a:r>
            <a:r>
              <a:rPr lang="en-US" altLang="zh-CN" i="1" baseline="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baseline="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en-US" altLang="zh-CN" i="1" baseline="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)=0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即可；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" name="文本框 8193"/>
          <p:cNvSpPr txBox="1">
            <a:spLocks noChangeArrowheads="1"/>
          </p:cNvSpPr>
          <p:nvPr/>
        </p:nvSpPr>
        <p:spPr bwMode="auto">
          <a:xfrm>
            <a:off x="431800" y="3203575"/>
            <a:ext cx="8401050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</a:t>
            </a:r>
          </a:p>
          <a:p>
            <a:pPr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对于前者，由数学归纳法假设，存在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使得</a:t>
            </a:r>
          </a:p>
          <a:p>
            <a:pPr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25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(x) =q</a:t>
            </a:r>
            <a:r>
              <a:rPr lang="en-US" altLang="zh-CN" baseline="-25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)g(x)+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baseline="-25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(x) 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其中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deg(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baseline="-25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))&lt;deg(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)).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418960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ldLvl="0"/>
      <p:bldP spid="7171" grpId="0"/>
      <p:bldP spid="7172" grpId="0" bldLvl="0" animBg="1"/>
      <p:bldP spid="21508" grpId="0"/>
      <p:bldP spid="3" grpId="0"/>
      <p:bldP spid="2" grpId="0" bldLvl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文本框 8193"/>
          <p:cNvSpPr txBox="1">
            <a:spLocks noChangeArrowheads="1"/>
          </p:cNvSpPr>
          <p:nvPr/>
        </p:nvSpPr>
        <p:spPr bwMode="auto">
          <a:xfrm>
            <a:off x="469900" y="609600"/>
            <a:ext cx="79470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于是   </a:t>
            </a:r>
          </a:p>
        </p:txBody>
      </p:sp>
      <p:sp>
        <p:nvSpPr>
          <p:cNvPr id="22530" name="文本框 9217"/>
          <p:cNvSpPr txBox="1">
            <a:spLocks noChangeArrowheads="1"/>
          </p:cNvSpPr>
          <p:nvPr/>
        </p:nvSpPr>
        <p:spPr bwMode="auto">
          <a:xfrm>
            <a:off x="1066800" y="2628900"/>
            <a:ext cx="4108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下面证明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和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唯一性.</a:t>
            </a:r>
          </a:p>
        </p:txBody>
      </p:sp>
      <p:sp>
        <p:nvSpPr>
          <p:cNvPr id="2" name="文本框 8193"/>
          <p:cNvSpPr txBox="1">
            <a:spLocks noChangeArrowheads="1"/>
          </p:cNvSpPr>
          <p:nvPr/>
        </p:nvSpPr>
        <p:spPr bwMode="auto">
          <a:xfrm>
            <a:off x="469900" y="609600"/>
            <a:ext cx="794702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</a:t>
            </a:r>
          </a:p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          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(x)= 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(x) +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ax</a:t>
            </a:r>
            <a:r>
              <a:rPr lang="en-US" altLang="zh-CN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n-m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)+r(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" name="文本框 8193"/>
          <p:cNvSpPr txBox="1">
            <a:spLocks noChangeArrowheads="1"/>
          </p:cNvSpPr>
          <p:nvPr/>
        </p:nvSpPr>
        <p:spPr bwMode="auto">
          <a:xfrm>
            <a:off x="469900" y="1587500"/>
            <a:ext cx="79470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取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(x)=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 +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b </a:t>
            </a:r>
            <a:r>
              <a:rPr lang="en-US" altLang="zh-CN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ax </a:t>
            </a:r>
            <a:r>
              <a:rPr lang="en-US" altLang="zh-CN" i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en-US" altLang="zh-CN" i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 =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baseline="-25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即可.</a:t>
            </a:r>
          </a:p>
        </p:txBody>
      </p:sp>
      <p:sp>
        <p:nvSpPr>
          <p:cNvPr id="4" name="文本框 8193"/>
          <p:cNvSpPr txBox="1">
            <a:spLocks noChangeArrowheads="1"/>
          </p:cNvSpPr>
          <p:nvPr/>
        </p:nvSpPr>
        <p:spPr bwMode="auto">
          <a:xfrm>
            <a:off x="469900" y="2076450"/>
            <a:ext cx="79470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由数学归纳法原理，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和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存在性得以证明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897391214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" grpId="0"/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C:\WINDOWS\Desktop\网络课件规范及参考模板.PPT</Template>
  <TotalTime>356</TotalTime>
  <Pages>0</Pages>
  <Words>2447</Words>
  <Characters>0</Characters>
  <Application>Microsoft Office PowerPoint</Application>
  <DocSecurity>0</DocSecurity>
  <PresentationFormat>全屏显示(4:3)</PresentationFormat>
  <Lines>0</Lines>
  <Paragraphs>181</Paragraphs>
  <Slides>24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华文新魏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2_Office 主题</vt:lpstr>
      <vt:lpstr>Microsoft Equation 3.0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dell</cp:lastModifiedBy>
  <cp:revision>143</cp:revision>
  <dcterms:created xsi:type="dcterms:W3CDTF">2015-04-27T10:46:48Z</dcterms:created>
  <dcterms:modified xsi:type="dcterms:W3CDTF">2025-02-24T13:49:36Z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