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2"/>
  </p:notesMasterIdLst>
  <p:sldIdLst>
    <p:sldId id="287" r:id="rId2"/>
    <p:sldId id="265" r:id="rId3"/>
    <p:sldId id="294" r:id="rId4"/>
    <p:sldId id="290" r:id="rId5"/>
    <p:sldId id="276" r:id="rId6"/>
    <p:sldId id="267" r:id="rId7"/>
    <p:sldId id="268" r:id="rId8"/>
    <p:sldId id="279" r:id="rId9"/>
    <p:sldId id="270" r:id="rId10"/>
    <p:sldId id="271" r:id="rId11"/>
    <p:sldId id="293" r:id="rId12"/>
    <p:sldId id="272" r:id="rId13"/>
    <p:sldId id="273" r:id="rId14"/>
    <p:sldId id="280" r:id="rId15"/>
    <p:sldId id="295" r:id="rId16"/>
    <p:sldId id="296" r:id="rId17"/>
    <p:sldId id="274" r:id="rId18"/>
    <p:sldId id="291" r:id="rId19"/>
    <p:sldId id="292" r:id="rId20"/>
    <p:sldId id="29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2">
          <p15:clr>
            <a:srgbClr val="A4A3A4"/>
          </p15:clr>
        </p15:guide>
        <p15:guide id="2" pos="2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239410"/>
    <a:srgbClr val="3333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1762"/>
        <p:guide pos="2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69C32EFD-99D2-4943-A535-876CEC294FB6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12DCAA-3372-4676-89A0-D7838BCCC4DE}" type="slidenum"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6"/>
          <p:cNvCxnSpPr/>
          <p:nvPr/>
        </p:nvCxnSpPr>
        <p:spPr>
          <a:xfrm flipV="1">
            <a:off x="82550" y="6426200"/>
            <a:ext cx="9031288" cy="1588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 flipH="1">
            <a:off x="7116763" y="6415088"/>
            <a:ext cx="703262" cy="433387"/>
          </a:xfrm>
        </p:spPr>
        <p:txBody>
          <a:bodyPr/>
          <a:lstStyle>
            <a:lvl1pPr>
              <a:buClr>
                <a:srgbClr val="000000"/>
              </a:buClr>
              <a:defRPr dirty="0">
                <a:solidFill>
                  <a:srgbClr val="0070C0"/>
                </a:solidFill>
                <a:latin typeface="Arial" pitchFamily="34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68663" y="6397625"/>
            <a:ext cx="1990725" cy="406400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rgbClr val="0070C0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7576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F16DA630-CDAD-46EE-8FCA-9FF939BF9E55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544469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53BDB345-70C0-49FC-A156-DDDF7203DAD5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20619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80D03D14-7B8E-44B3-A05D-70B33D460366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054407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5C192468-37DC-44BB-921B-F28BC4CC0B25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091836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B2F407C8-D578-4664-AA59-A5472137D995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03939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2025/2/28</a:t>
            </a:fld>
            <a:endParaRPr lang="zh-CN" altLang="en-US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A79F05FB-737A-4D56-BBA5-DD90486500A1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978499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2EAB2EC2-85A0-4D31-9189-22EEC9C19C57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84493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BE114A39-9FDC-448D-A9BF-15F136EE9D9F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02117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62425" y="6499225"/>
            <a:ext cx="2057400" cy="365125"/>
          </a:xfrm>
        </p:spPr>
        <p:txBody>
          <a:bodyPr/>
          <a:lstStyle>
            <a:lvl1pPr>
              <a:defRPr sz="1000" b="1" noProof="1" dirty="0">
                <a:solidFill>
                  <a:srgbClr val="0070C0"/>
                </a:solidFill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885E4233-AFA9-46B6-8697-352E204808DB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6087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D0D6005A-E1E3-4E3B-B1E6-B9CB672398C7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7126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D055E0C5-F786-4517-9705-7B45D4EAB7DA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655963"/>
      </p:ext>
    </p:extLst>
  </p:cSld>
  <p:clrMapOvr>
    <a:masterClrMapping/>
  </p:clrMapOvr>
  <p:transition spd="slow">
    <p:pull dir="r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050088" y="64627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noProof="1" dirty="0">
                <a:solidFill>
                  <a:srgbClr val="0070C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59063" y="64500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noProof="1" dirty="0">
                <a:solidFill>
                  <a:srgbClr val="0070C0"/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2550" y="6453188"/>
            <a:ext cx="9031288" cy="1587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灯片编号占位符 5"/>
          <p:cNvSpPr>
            <a:spLocks noGrp="1" noChangeArrowheads="1"/>
          </p:cNvSpPr>
          <p:nvPr/>
        </p:nvSpPr>
        <p:spPr bwMode="auto">
          <a:xfrm>
            <a:off x="25400" y="6529388"/>
            <a:ext cx="30289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§</a:t>
            </a:r>
            <a:r>
              <a:rPr lang="en-US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10.3   </a:t>
            </a:r>
            <a:r>
              <a:rPr lang="zh-CN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最大公因式</a:t>
            </a:r>
          </a:p>
        </p:txBody>
      </p:sp>
      <p:pic>
        <p:nvPicPr>
          <p:cNvPr id="1030" name="图片 8" descr="logo_long201509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6530975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ransition spd="slow">
    <p:pull dir="ru"/>
  </p:transition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7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image" Target="../media/image2.tmp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3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AB7A70-ED1D-4875-9CB1-4A6D1DE7DE3F}" type="datetime1">
              <a:rPr lang="zh-CN" altLang="en-US" smtClean="0">
                <a:latin typeface="Times New Roman" panose="02020603050405020304" pitchFamily="18" charset="0"/>
              </a:rPr>
              <a:pPr/>
              <a:t>2025/2/28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2" name="矩形 4110"/>
          <p:cNvSpPr>
            <a:spLocks noChangeArrowheads="1"/>
          </p:cNvSpPr>
          <p:nvPr/>
        </p:nvSpPr>
        <p:spPr bwMode="auto">
          <a:xfrm>
            <a:off x="2486025" y="2235200"/>
            <a:ext cx="3567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zh-CN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5.3</a:t>
            </a:r>
            <a:r>
              <a:rPr lang="zh-CN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200" b="1" dirty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最大公因式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1265"/>
          <p:cNvSpPr txBox="1">
            <a:spLocks noChangeArrowheads="1"/>
          </p:cNvSpPr>
          <p:nvPr/>
        </p:nvSpPr>
        <p:spPr bwMode="auto">
          <a:xfrm>
            <a:off x="609600" y="51435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因此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))=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而</a:t>
            </a:r>
          </a:p>
        </p:txBody>
      </p:sp>
      <p:sp>
        <p:nvSpPr>
          <p:cNvPr id="11267" name="文本框 11266"/>
          <p:cNvSpPr txBox="1">
            <a:spLocks noChangeArrowheads="1"/>
          </p:cNvSpPr>
          <p:nvPr/>
        </p:nvSpPr>
        <p:spPr bwMode="auto">
          <a:xfrm>
            <a:off x="746125" y="2798763"/>
            <a:ext cx="14017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于是，令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09600" y="10922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-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+1=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)-((-1/3)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+ 1/3) (-6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-3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+9)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54050" y="16256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)- ((- 1/3)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 1/3)(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)-2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54050" y="220345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=((1/3)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-1/3)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)+((- 2/3)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+( 2/3)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+1)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692275" y="3340100"/>
            <a:ext cx="6154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)=(-1/3)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+ 1/3  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)=(2/3)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-(2/3)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-1，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62000" y="3911600"/>
            <a:ext cx="533876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就有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（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(x)，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)）=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/>
      <p:bldP spid="2" grpId="0" animBg="1"/>
      <p:bldP spid="3" grpId="1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1742" y="683817"/>
                <a:ext cx="8100540" cy="249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u="sng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例</a:t>
                </a:r>
                <a:r>
                  <a:rPr lang="en-US" altLang="zh-CN" u="sng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2.</a:t>
                </a:r>
                <a:r>
                  <a:rPr lang="zh-CN" altLang="en-US" u="sng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中</m:t>
                    </m:r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           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)=6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baseline="300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4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baseline="300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-52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baseline="300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+11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+18，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           g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)=6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baseline="300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19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baseline="300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+3x+7，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</a:t>
                </a:r>
                <a:endParaRPr lang="en-US" altLang="zh-CN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求(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), 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))，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并求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u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)，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v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使得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                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)，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)) = 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u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)+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v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2" y="683817"/>
                <a:ext cx="8100540" cy="2492990"/>
              </a:xfrm>
              <a:prstGeom prst="rect">
                <a:avLst/>
              </a:prstGeom>
              <a:blipFill>
                <a:blip r:embed="rId2"/>
                <a:stretch>
                  <a:fillRect l="-1129" b="-3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54448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2289"/>
          <p:cNvSpPr txBox="1">
            <a:spLocks noChangeArrowheads="1"/>
          </p:cNvSpPr>
          <p:nvPr/>
        </p:nvSpPr>
        <p:spPr bwMode="auto">
          <a:xfrm>
            <a:off x="177800" y="381000"/>
            <a:ext cx="86487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定义3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12291" name="文本框 12290"/>
          <p:cNvSpPr txBox="1">
            <a:spLocks noChangeArrowheads="1"/>
          </p:cNvSpPr>
          <p:nvPr/>
        </p:nvSpPr>
        <p:spPr bwMode="auto">
          <a:xfrm>
            <a:off x="568325" y="1447800"/>
            <a:ext cx="8763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2" name="文本框 12291"/>
          <p:cNvSpPr txBox="1">
            <a:spLocks noChangeArrowheads="1"/>
          </p:cNvSpPr>
          <p:nvPr/>
        </p:nvSpPr>
        <p:spPr bwMode="auto">
          <a:xfrm>
            <a:off x="255588" y="2514600"/>
            <a:ext cx="822801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定理3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3" name="文本框 12292"/>
          <p:cNvSpPr txBox="1">
            <a:spLocks noChangeArrowheads="1"/>
          </p:cNvSpPr>
          <p:nvPr/>
        </p:nvSpPr>
        <p:spPr bwMode="auto">
          <a:xfrm>
            <a:off x="708025" y="4238625"/>
            <a:ext cx="512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必要性是定理2的直接推论 .</a:t>
            </a:r>
          </a:p>
        </p:txBody>
      </p:sp>
      <p:sp>
        <p:nvSpPr>
          <p:cNvPr id="12294" name="文本框 12293"/>
          <p:cNvSpPr txBox="1">
            <a:spLocks noChangeArrowheads="1"/>
          </p:cNvSpPr>
          <p:nvPr/>
        </p:nvSpPr>
        <p:spPr bwMode="auto">
          <a:xfrm>
            <a:off x="508000" y="4730750"/>
            <a:ext cx="52879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设</a:t>
            </a:r>
            <a:r>
              <a:rPr lang="zh-CN" altLang="en-US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)是</a:t>
            </a:r>
            <a:r>
              <a:rPr lang="zh-CN" altLang="en-US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)和</a:t>
            </a:r>
            <a:r>
              <a:rPr lang="zh-CN" altLang="en-US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)的最大公因式, </a:t>
            </a:r>
          </a:p>
        </p:txBody>
      </p:sp>
      <p:sp>
        <p:nvSpPr>
          <p:cNvPr id="12296" name="文本框 12295"/>
          <p:cNvSpPr txBox="1">
            <a:spLocks noChangeArrowheads="1"/>
          </p:cNvSpPr>
          <p:nvPr/>
        </p:nvSpPr>
        <p:spPr bwMode="auto">
          <a:xfrm>
            <a:off x="4946650" y="4105275"/>
            <a:ext cx="20986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现证充分性:</a:t>
            </a: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297" name="文本框 12296"/>
          <p:cNvSpPr txBox="1">
            <a:spLocks noChangeArrowheads="1"/>
          </p:cNvSpPr>
          <p:nvPr/>
        </p:nvSpPr>
        <p:spPr bwMode="auto">
          <a:xfrm>
            <a:off x="5397500" y="4686300"/>
            <a:ext cx="37020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</a:p>
        </p:txBody>
      </p:sp>
      <p:sp>
        <p:nvSpPr>
          <p:cNvPr id="12298" name="文本框 12297"/>
          <p:cNvSpPr txBox="1">
            <a:spLocks noChangeArrowheads="1"/>
          </p:cNvSpPr>
          <p:nvPr/>
        </p:nvSpPr>
        <p:spPr bwMode="auto">
          <a:xfrm>
            <a:off x="812800" y="5257800"/>
            <a:ext cx="32861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从而由(2)得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)|1，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9" name="文本框 12298"/>
          <p:cNvSpPr txBox="1">
            <a:spLocks noChangeArrowheads="1"/>
          </p:cNvSpPr>
          <p:nvPr/>
        </p:nvSpPr>
        <p:spPr bwMode="auto">
          <a:xfrm>
            <a:off x="1273175" y="5227638"/>
            <a:ext cx="7747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故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必为非零常数，即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素.</a:t>
            </a:r>
          </a:p>
          <a:p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300" name="文本框 12299"/>
          <p:cNvSpPr txBox="1">
            <a:spLocks noChangeArrowheads="1"/>
          </p:cNvSpPr>
          <p:nvPr/>
        </p:nvSpPr>
        <p:spPr bwMode="auto">
          <a:xfrm>
            <a:off x="1198563" y="863600"/>
            <a:ext cx="80168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则称 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)为是</a:t>
            </a:r>
            <a:r>
              <a:rPr lang="zh-CN" altLang="en-US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互素（或互质）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的.</a:t>
            </a:r>
          </a:p>
        </p:txBody>
      </p:sp>
      <p:sp>
        <p:nvSpPr>
          <p:cNvPr id="12301" name="文本框 12300"/>
          <p:cNvSpPr txBox="1">
            <a:spLocks noChangeArrowheads="1"/>
          </p:cNvSpPr>
          <p:nvPr/>
        </p:nvSpPr>
        <p:spPr bwMode="auto">
          <a:xfrm>
            <a:off x="6122988" y="1411288"/>
            <a:ext cx="83788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它们除零次多项式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322388" y="1855788"/>
            <a:ext cx="83788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外没有其它的公因式.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77800" y="381000"/>
            <a:ext cx="86487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K[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中的两个多项式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, 如果（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)）=1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323975" y="1447800"/>
            <a:ext cx="5168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显然两个多项式互素的充要条件是：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55588" y="2514600"/>
            <a:ext cx="855821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定理3</a:t>
            </a:r>
            <a:r>
              <a:rPr lang="en-US" altLang="zh-CN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K[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]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中的两个多项式 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互素的充要条件是：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8025" y="3157314"/>
            <a:ext cx="70929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)=1                               （2）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73175" y="3134504"/>
                <a:ext cx="32594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使得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175" y="3134504"/>
                <a:ext cx="3259482" cy="369332"/>
              </a:xfrm>
              <a:prstGeom prst="rect">
                <a:avLst/>
              </a:prstGeom>
              <a:blipFill>
                <a:blip r:embed="rId2"/>
                <a:stretch>
                  <a:fillRect l="-1495" t="-9836" r="-261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/>
      <p:bldP spid="12291" grpId="0" animBg="1"/>
      <p:bldP spid="12292" grpId="0" animBg="1"/>
      <p:bldP spid="12293" grpId="0" animBg="1"/>
      <p:bldP spid="12294" grpId="0" animBg="1"/>
      <p:bldP spid="12296" grpId="0" animBg="1"/>
      <p:bldP spid="12297" grpId="0" animBg="1"/>
      <p:bldP spid="12298" grpId="0" animBg="1"/>
      <p:bldP spid="12299" grpId="0" animBg="1"/>
      <p:bldP spid="12300" grpId="0" bldLvl="0"/>
      <p:bldP spid="12301" grpId="0" animBg="1"/>
      <p:bldP spid="2" grpId="0" animBg="1"/>
      <p:bldP spid="3" grpId="0" bldLvl="0"/>
      <p:bldP spid="4" grpId="0" animBg="1"/>
      <p:bldP spid="5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3313"/>
          <p:cNvSpPr txBox="1">
            <a:spLocks noChangeArrowheads="1"/>
          </p:cNvSpPr>
          <p:nvPr/>
        </p:nvSpPr>
        <p:spPr bwMode="auto">
          <a:xfrm>
            <a:off x="341313" y="1223963"/>
            <a:ext cx="1462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推论</a:t>
            </a:r>
            <a:r>
              <a:rPr lang="en-US" altLang="zh-CN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5" name="文本框 13314"/>
          <p:cNvSpPr txBox="1">
            <a:spLocks noChangeArrowheads="1"/>
          </p:cNvSpPr>
          <p:nvPr/>
        </p:nvSpPr>
        <p:spPr bwMode="auto">
          <a:xfrm>
            <a:off x="1047750" y="1905000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5604" name="文本框 13316"/>
          <p:cNvSpPr txBox="1">
            <a:spLocks noChangeArrowheads="1"/>
          </p:cNvSpPr>
          <p:nvPr/>
        </p:nvSpPr>
        <p:spPr bwMode="auto">
          <a:xfrm>
            <a:off x="1606550" y="1900238"/>
            <a:ext cx="590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由（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(x),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)）=1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可知，存在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),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使得 </a:t>
            </a:r>
          </a:p>
        </p:txBody>
      </p:sp>
      <p:sp>
        <p:nvSpPr>
          <p:cNvPr id="13319" name="文本框 13318"/>
          <p:cNvSpPr txBox="1">
            <a:spLocks noChangeArrowheads="1"/>
          </p:cNvSpPr>
          <p:nvPr/>
        </p:nvSpPr>
        <p:spPr bwMode="auto">
          <a:xfrm>
            <a:off x="1600200" y="3070225"/>
            <a:ext cx="737552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等式两边乘以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得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</a:t>
            </a:r>
          </a:p>
          <a:p>
            <a:endParaRPr lang="zh-CN" altLang="en-US" i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20" name="文本框 13319"/>
          <p:cNvSpPr txBox="1">
            <a:spLocks noChangeArrowheads="1"/>
          </p:cNvSpPr>
          <p:nvPr/>
        </p:nvSpPr>
        <p:spPr bwMode="auto">
          <a:xfrm>
            <a:off x="1511300" y="4516438"/>
            <a:ext cx="462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因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故必有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13321" name="文本框 13320"/>
          <p:cNvSpPr txBox="1">
            <a:spLocks noChangeArrowheads="1"/>
          </p:cNvSpPr>
          <p:nvPr/>
        </p:nvSpPr>
        <p:spPr bwMode="auto">
          <a:xfrm>
            <a:off x="7097713" y="1255713"/>
            <a:ext cx="171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).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22" name="文本框 13321"/>
          <p:cNvSpPr txBox="1">
            <a:spLocks noChangeArrowheads="1"/>
          </p:cNvSpPr>
          <p:nvPr/>
        </p:nvSpPr>
        <p:spPr bwMode="auto">
          <a:xfrm>
            <a:off x="2260600" y="3641725"/>
            <a:ext cx="737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452563" y="1223963"/>
            <a:ext cx="6110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如果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且（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)）=1，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13317"/>
          <p:cNvSpPr txBox="1">
            <a:spLocks noChangeArrowheads="1"/>
          </p:cNvSpPr>
          <p:nvPr/>
        </p:nvSpPr>
        <p:spPr bwMode="auto">
          <a:xfrm>
            <a:off x="2978150" y="241935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(x)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)=1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/>
      <p:bldP spid="13315" grpId="0" animBg="1"/>
      <p:bldP spid="25604" grpId="0"/>
      <p:bldP spid="13319" grpId="0" animBg="1"/>
      <p:bldP spid="13320" grpId="0" animBg="1"/>
      <p:bldP spid="13321" grpId="0"/>
      <p:bldP spid="13322" grpId="0" animBg="1"/>
      <p:bldP spid="2" grpId="0" bldLvl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4337"/>
          <p:cNvSpPr txBox="1">
            <a:spLocks noChangeArrowheads="1"/>
          </p:cNvSpPr>
          <p:nvPr/>
        </p:nvSpPr>
        <p:spPr bwMode="auto">
          <a:xfrm>
            <a:off x="114300" y="668338"/>
            <a:ext cx="8616950" cy="53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推论</a:t>
            </a:r>
            <a:r>
              <a:rPr lang="en-US" altLang="zh-CN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9" name="文本框 14338"/>
          <p:cNvSpPr txBox="1">
            <a:spLocks noChangeArrowheads="1"/>
          </p:cNvSpPr>
          <p:nvPr/>
        </p:nvSpPr>
        <p:spPr bwMode="auto">
          <a:xfrm>
            <a:off x="5702300" y="4102100"/>
            <a:ext cx="33559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进一步有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14340" name="文本框 14339"/>
          <p:cNvSpPr txBox="1">
            <a:spLocks noChangeArrowheads="1"/>
          </p:cNvSpPr>
          <p:nvPr/>
        </p:nvSpPr>
        <p:spPr bwMode="auto">
          <a:xfrm>
            <a:off x="514350" y="198120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14341" name="文本框 14340"/>
          <p:cNvSpPr txBox="1">
            <a:spLocks noChangeArrowheads="1"/>
          </p:cNvSpPr>
          <p:nvPr/>
        </p:nvSpPr>
        <p:spPr bwMode="auto">
          <a:xfrm>
            <a:off x="1203325" y="1854200"/>
            <a:ext cx="30607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                      得                   </a:t>
            </a:r>
          </a:p>
        </p:txBody>
      </p:sp>
      <p:graphicFrame>
        <p:nvGraphicFramePr>
          <p:cNvPr id="14342" name="对象 14341"/>
          <p:cNvGraphicFramePr>
            <a:graphicFrameLocks noChangeAspect="1"/>
          </p:cNvGraphicFramePr>
          <p:nvPr/>
        </p:nvGraphicFramePr>
        <p:xfrm>
          <a:off x="1787525" y="1944688"/>
          <a:ext cx="14382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r:id="rId3" imgW="776702" imgH="216687" progId="Equation.3">
                  <p:embed/>
                </p:oleObj>
              </mc:Choice>
              <mc:Fallback>
                <p:oleObj r:id="rId3" imgW="776702" imgH="216687" progId="Equation.3">
                  <p:embed/>
                  <p:pic>
                    <p:nvPicPr>
                      <p:cNvPr id="0" name="对象 14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1944688"/>
                        <a:ext cx="143827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14342"/>
          <p:cNvGraphicFramePr>
            <a:graphicFrameLocks noChangeAspect="1"/>
          </p:cNvGraphicFramePr>
          <p:nvPr/>
        </p:nvGraphicFramePr>
        <p:xfrm>
          <a:off x="3225800" y="2484438"/>
          <a:ext cx="2514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r:id="rId5" imgW="1133075" imgH="216687" progId="Equation.3">
                  <p:embed/>
                </p:oleObj>
              </mc:Choice>
              <mc:Fallback>
                <p:oleObj r:id="rId5" imgW="1133075" imgH="216687" progId="Equation.3">
                  <p:embed/>
                  <p:pic>
                    <p:nvPicPr>
                      <p:cNvPr id="0" name="对象 14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2484438"/>
                        <a:ext cx="2514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文本框 14343"/>
          <p:cNvSpPr txBox="1">
            <a:spLocks noChangeArrowheads="1"/>
          </p:cNvSpPr>
          <p:nvPr/>
        </p:nvSpPr>
        <p:spPr bwMode="auto">
          <a:xfrm>
            <a:off x="3044825" y="1265238"/>
            <a:ext cx="20637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45" name="文本框 14344"/>
          <p:cNvSpPr txBox="1">
            <a:spLocks noChangeArrowheads="1"/>
          </p:cNvSpPr>
          <p:nvPr/>
        </p:nvSpPr>
        <p:spPr bwMode="auto">
          <a:xfrm>
            <a:off x="3321050" y="3543300"/>
            <a:ext cx="21685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4346" name="组合 14345"/>
          <p:cNvGrpSpPr>
            <a:grpSpLocks/>
          </p:cNvGrpSpPr>
          <p:nvPr/>
        </p:nvGrpSpPr>
        <p:grpSpPr bwMode="auto">
          <a:xfrm>
            <a:off x="1136650" y="2959100"/>
            <a:ext cx="8070850" cy="566738"/>
            <a:chOff x="0" y="0"/>
            <a:chExt cx="12710" cy="891"/>
          </a:xfrm>
        </p:grpSpPr>
        <p:graphicFrame>
          <p:nvGraphicFramePr>
            <p:cNvPr id="26634" name="对象 14346"/>
            <p:cNvGraphicFramePr>
              <a:graphicFrameLocks noChangeAspect="1"/>
            </p:cNvGraphicFramePr>
            <p:nvPr/>
          </p:nvGraphicFramePr>
          <p:xfrm>
            <a:off x="1153" y="174"/>
            <a:ext cx="2265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7" r:id="rId7" imgW="775898" imgH="216297" progId="Equation.3">
                    <p:embed/>
                  </p:oleObj>
                </mc:Choice>
                <mc:Fallback>
                  <p:oleObj r:id="rId7" imgW="775898" imgH="216297" progId="Equation.3">
                    <p:embed/>
                    <p:pic>
                      <p:nvPicPr>
                        <p:cNvPr id="0" name="对象 14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174"/>
                          <a:ext cx="2265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5" name="文本框 14347"/>
            <p:cNvSpPr txBox="1">
              <a:spLocks noChangeArrowheads="1"/>
            </p:cNvSpPr>
            <p:nvPr/>
          </p:nvSpPr>
          <p:spPr bwMode="auto">
            <a:xfrm>
              <a:off x="0" y="0"/>
              <a:ext cx="12710" cy="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又由                    得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14349" name="文本框 14348"/>
          <p:cNvSpPr txBox="1">
            <a:spLocks noChangeArrowheads="1"/>
          </p:cNvSpPr>
          <p:nvPr/>
        </p:nvSpPr>
        <p:spPr bwMode="auto">
          <a:xfrm>
            <a:off x="792163" y="4105275"/>
            <a:ext cx="59055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由（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)）=1,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得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30300" y="661988"/>
            <a:ext cx="86169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且（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)）=1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ldLvl="0"/>
      <p:bldP spid="14339" grpId="0" bldLvl="0"/>
      <p:bldP spid="14340" grpId="0" bldLvl="0"/>
      <p:bldP spid="14341" grpId="0" bldLvl="0"/>
      <p:bldP spid="14344" grpId="0" bldLvl="0"/>
      <p:bldP spid="14345" grpId="0" bldLvl="0"/>
      <p:bldP spid="14349" grpId="0" bldLvl="0"/>
      <p:bldP spid="2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737" y="503805"/>
            <a:ext cx="108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3.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91809" y="503805"/>
                <a:ext cx="6705446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809" y="503805"/>
                <a:ext cx="6705446" cy="1247842"/>
              </a:xfrm>
              <a:prstGeom prst="rect">
                <a:avLst/>
              </a:prstGeom>
              <a:blipFill>
                <a:blip r:embed="rId2"/>
                <a:stretch>
                  <a:fillRect l="-1455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11953" y="1448868"/>
                <a:ext cx="4860323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953" y="1448868"/>
                <a:ext cx="4860323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76727" y="2258922"/>
            <a:ext cx="108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4.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87550" y="2258922"/>
                <a:ext cx="361605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550" y="2258922"/>
                <a:ext cx="3616055" cy="509178"/>
              </a:xfrm>
              <a:prstGeom prst="rect">
                <a:avLst/>
              </a:prstGeom>
              <a:blipFill>
                <a:blip r:embed="rId4"/>
                <a:stretch>
                  <a:fillRect l="-2530" t="-9639" b="-1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08543" y="3068976"/>
                <a:ext cx="469397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543" y="3068976"/>
                <a:ext cx="4693977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76727" y="3924033"/>
            <a:ext cx="108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5.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91809" y="3900276"/>
                <a:ext cx="562923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dirty="0" smtClean="0">
                    <a:solidFill>
                      <a:prstClr val="black"/>
                    </a:solidFill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809" y="3900276"/>
                <a:ext cx="5629233" cy="509178"/>
              </a:xfrm>
              <a:prstGeom prst="rect">
                <a:avLst/>
              </a:prstGeom>
              <a:blipFill>
                <a:blip r:embed="rId6"/>
                <a:stretch>
                  <a:fillRect l="-1733" t="-9639" b="-1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85799" y="4824093"/>
                <a:ext cx="321331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799" y="4824093"/>
                <a:ext cx="3213316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08841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737" y="503805"/>
            <a:ext cx="108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6.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11796" y="1223853"/>
                <a:ext cx="4860323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796" y="1223853"/>
                <a:ext cx="4860323" cy="509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01802" y="505048"/>
                <a:ext cx="6165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是非零多项式，则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802" y="505048"/>
                <a:ext cx="6165410" cy="461665"/>
              </a:xfrm>
              <a:prstGeom prst="rect">
                <a:avLst/>
              </a:prstGeom>
              <a:blipFill>
                <a:blip r:embed="rId3"/>
                <a:stretch>
                  <a:fillRect l="-1583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7910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5361"/>
          <p:cNvSpPr txBox="1">
            <a:spLocks noChangeArrowheads="1"/>
          </p:cNvSpPr>
          <p:nvPr/>
        </p:nvSpPr>
        <p:spPr bwMode="auto">
          <a:xfrm>
            <a:off x="0" y="368300"/>
            <a:ext cx="885031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上面所讲的两个多项式的最大公因式及互素的概念可以推广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到</a:t>
            </a:r>
            <a:r>
              <a:rPr lang="zh-CN" altLang="en-US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多个多项式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的情形：</a:t>
            </a:r>
          </a:p>
        </p:txBody>
      </p:sp>
      <p:sp>
        <p:nvSpPr>
          <p:cNvPr id="15363" name="文本框 15362"/>
          <p:cNvSpPr txBox="1">
            <a:spLocks noChangeArrowheads="1"/>
          </p:cNvSpPr>
          <p:nvPr/>
        </p:nvSpPr>
        <p:spPr bwMode="auto">
          <a:xfrm>
            <a:off x="457200" y="1371600"/>
            <a:ext cx="8305800" cy="2941638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称为多项式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)，…，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i="1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（s≥2）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最大公因式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，如果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i）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=1，2，… ,s；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（ii）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=1，2，…, s，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).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我们仍然用（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), …,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i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)）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表示前项系数为1的最大公因式.</a:t>
            </a:r>
          </a:p>
        </p:txBody>
      </p:sp>
      <p:sp>
        <p:nvSpPr>
          <p:cNvPr id="15364" name="文本框 15363"/>
          <p:cNvSpPr txBox="1">
            <a:spLocks noChangeArrowheads="1"/>
          </p:cNvSpPr>
          <p:nvPr/>
        </p:nvSpPr>
        <p:spPr bwMode="auto">
          <a:xfrm>
            <a:off x="1143000" y="57912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同样，有类似定理2及定理3的结论. </a:t>
            </a:r>
          </a:p>
        </p:txBody>
      </p:sp>
      <p:sp>
        <p:nvSpPr>
          <p:cNvPr id="15365" name="文本框 15364"/>
          <p:cNvSpPr txBox="1">
            <a:spLocks noChangeArrowheads="1"/>
          </p:cNvSpPr>
          <p:nvPr/>
        </p:nvSpPr>
        <p:spPr bwMode="auto">
          <a:xfrm>
            <a:off x="533400" y="4495800"/>
            <a:ext cx="8240713" cy="1041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如果（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), …, </a:t>
            </a:r>
            <a:r>
              <a:rPr lang="en-US" altLang="zh-CN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i="1" baseline="-30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)）=1，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则称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),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), …, </a:t>
            </a:r>
            <a:r>
              <a:rPr lang="en-US" altLang="zh-CN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i="1" baseline="-30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互素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/>
      <p:bldP spid="15363" grpId="0" bldLvl="0" animBg="1"/>
      <p:bldP spid="15364" grpId="0" animBg="1"/>
      <p:bldP spid="1536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772" y="233787"/>
            <a:ext cx="747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), …, </a:t>
            </a:r>
            <a:r>
              <a:rPr lang="en-US" altLang="zh-CN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i="1" baseline="-30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互素，两两是否互素？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6709" y="233787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zh-CN" altLang="en-US" dirty="0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6781" y="863829"/>
            <a:ext cx="162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不一定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979" y="1325494"/>
            <a:ext cx="94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反例：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53273" y="1325494"/>
                <a:ext cx="43072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73" y="1325494"/>
                <a:ext cx="4307231" cy="369332"/>
              </a:xfrm>
              <a:prstGeom prst="rect">
                <a:avLst/>
              </a:prstGeom>
              <a:blipFill>
                <a:blip r:embed="rId2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96564" y="1770870"/>
                <a:ext cx="43072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" y="1770870"/>
                <a:ext cx="4307231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70648" y="2288933"/>
                <a:ext cx="43072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48" y="2288933"/>
                <a:ext cx="4307231" cy="369332"/>
              </a:xfrm>
              <a:prstGeom prst="rect">
                <a:avLst/>
              </a:prstGeom>
              <a:blipFill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96715" y="2978970"/>
            <a:ext cx="108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1440" y="2978970"/>
                <a:ext cx="8068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设不全为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440" y="2978970"/>
                <a:ext cx="8068275" cy="461665"/>
              </a:xfrm>
              <a:prstGeom prst="rect">
                <a:avLst/>
              </a:prstGeom>
              <a:blipFill>
                <a:blip r:embed="rId5"/>
                <a:stretch>
                  <a:fillRect l="-1133" t="-16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3979" y="3673621"/>
                <a:ext cx="5400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存在</m:t>
                    </m:r>
                  </m:oMath>
                </a14:m>
                <a:r>
                  <a:rPr lang="zh-CN" altLang="en-US" dirty="0" smtClean="0"/>
                  <a:t>，且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79" y="3673621"/>
                <a:ext cx="5400360" cy="461665"/>
              </a:xfrm>
              <a:prstGeom prst="rect">
                <a:avLst/>
              </a:prstGeom>
              <a:blipFill>
                <a:blip r:embed="rId6"/>
                <a:stretch>
                  <a:fillRect l="-1693" t="-16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11736" y="4262382"/>
                <a:ext cx="7903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" y="4262382"/>
                <a:ext cx="7903574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24083" y="4905065"/>
                <a:ext cx="4936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使得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3" y="4905065"/>
                <a:ext cx="4936421" cy="461665"/>
              </a:xfrm>
              <a:prstGeom prst="rect">
                <a:avLst/>
              </a:prstGeom>
              <a:blipFill>
                <a:blip r:embed="rId8"/>
                <a:stretch>
                  <a:fillRect l="-1852" t="-16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-220" y="5493320"/>
                <a:ext cx="95223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0" y="5493320"/>
                <a:ext cx="9522330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3355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1742" y="965575"/>
                <a:ext cx="45640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2" y="965575"/>
                <a:ext cx="4564006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071784" y="1011741"/>
                <a:ext cx="387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784" y="1011741"/>
                <a:ext cx="387927" cy="369332"/>
              </a:xfrm>
              <a:prstGeom prst="rect">
                <a:avLst/>
              </a:prstGeom>
              <a:blipFill>
                <a:blip r:embed="rId3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71760" y="2303925"/>
                <a:ext cx="69615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60" y="2303925"/>
                <a:ext cx="696151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31784" y="1635842"/>
                <a:ext cx="4479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使得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84" y="1635842"/>
                <a:ext cx="4479368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01302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3074"/>
          <p:cNvSpPr txBox="1">
            <a:spLocks noChangeArrowheads="1"/>
          </p:cNvSpPr>
          <p:nvPr/>
        </p:nvSpPr>
        <p:spPr bwMode="auto">
          <a:xfrm>
            <a:off x="520700" y="142875"/>
            <a:ext cx="82931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定义1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3076" name="文本框 3075"/>
          <p:cNvSpPr txBox="1">
            <a:spLocks noChangeArrowheads="1"/>
          </p:cNvSpPr>
          <p:nvPr/>
        </p:nvSpPr>
        <p:spPr bwMode="auto">
          <a:xfrm>
            <a:off x="477838" y="1193800"/>
            <a:ext cx="9937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3077" name="文本框 3076"/>
          <p:cNvSpPr txBox="1">
            <a:spLocks noChangeArrowheads="1"/>
          </p:cNvSpPr>
          <p:nvPr/>
        </p:nvSpPr>
        <p:spPr bwMode="auto">
          <a:xfrm>
            <a:off x="568325" y="2638425"/>
            <a:ext cx="8001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定义2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3078" name="文本框 3077"/>
          <p:cNvSpPr txBox="1">
            <a:spLocks noChangeArrowheads="1"/>
          </p:cNvSpPr>
          <p:nvPr/>
        </p:nvSpPr>
        <p:spPr bwMode="auto">
          <a:xfrm>
            <a:off x="1150938" y="2228850"/>
            <a:ext cx="705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在公因式中占有特殊重要地位的是所谓</a:t>
            </a:r>
            <a:r>
              <a:rPr lang="zh-CN" altLang="en-US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最大公因式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7413" name="文本框 4097"/>
          <p:cNvSpPr txBox="1">
            <a:spLocks noChangeArrowheads="1"/>
          </p:cNvSpPr>
          <p:nvPr/>
        </p:nvSpPr>
        <p:spPr bwMode="auto">
          <a:xfrm>
            <a:off x="1073150" y="4083050"/>
            <a:ext cx="49799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i）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的公因式；</a:t>
            </a:r>
          </a:p>
        </p:txBody>
      </p:sp>
      <p:sp>
        <p:nvSpPr>
          <p:cNvPr id="4099" name="文本框 4098"/>
          <p:cNvSpPr txBox="1">
            <a:spLocks noChangeArrowheads="1"/>
          </p:cNvSpPr>
          <p:nvPr/>
        </p:nvSpPr>
        <p:spPr bwMode="auto">
          <a:xfrm>
            <a:off x="581025" y="5133975"/>
            <a:ext cx="80168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20700" y="142875"/>
            <a:ext cx="82931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若多项式</a:t>
            </a:r>
            <a:r>
              <a:rPr lang="zh-CN" altLang="en-US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既是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的因式，又是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的因式，则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20700" y="142875"/>
            <a:ext cx="82931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称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的一个</a:t>
            </a:r>
            <a:r>
              <a:rPr lang="zh-CN" altLang="en-US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公因式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77838" y="1193800"/>
            <a:ext cx="56435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两个多项式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必有公因式，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77838" y="1193800"/>
            <a:ext cx="808196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两个多项式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必有公因式，至少</a:t>
            </a:r>
            <a:r>
              <a:rPr lang="zh-CN" altLang="en-US" u="sng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零次多项式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它们的公因式.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>
                <a:spLocks noChangeArrowheads="1"/>
              </p:cNvSpPr>
              <p:nvPr/>
            </p:nvSpPr>
            <p:spPr bwMode="auto">
              <a:xfrm>
                <a:off x="568325" y="2638425"/>
                <a:ext cx="8001000" cy="1532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    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K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K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的</m:t>
                    </m:r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多项式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称为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)，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的一个</a:t>
                </a:r>
                <a:r>
                  <a:rPr lang="zh-CN" altLang="en-US" u="sng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最大公因式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325" y="2638425"/>
                <a:ext cx="8001000" cy="1532727"/>
              </a:xfrm>
              <a:prstGeom prst="rect">
                <a:avLst/>
              </a:prstGeom>
              <a:blipFill>
                <a:blip r:embed="rId2"/>
                <a:stretch>
                  <a:fillRect l="-1142" r="-48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31724" y="3162296"/>
            <a:ext cx="80010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g.c.d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如果它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满足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下面两个条件：</a:t>
            </a:r>
          </a:p>
        </p:txBody>
      </p:sp>
      <p:sp>
        <p:nvSpPr>
          <p:cNvPr id="9" name="文本框 4097"/>
          <p:cNvSpPr txBox="1">
            <a:spLocks noChangeArrowheads="1"/>
          </p:cNvSpPr>
          <p:nvPr/>
        </p:nvSpPr>
        <p:spPr bwMode="auto">
          <a:xfrm>
            <a:off x="974725" y="4211006"/>
            <a:ext cx="60579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ii）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的公因式全是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的因式. 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81025" y="5133975"/>
            <a:ext cx="80168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对于任何非零多项式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与0的一个最大公因式 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就是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两个零多项式的最大公因式就是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995488" y="5543550"/>
            <a:ext cx="80168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i="1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="1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1" i="1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1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</a:t>
            </a:r>
            <a:r>
              <a:rPr lang="zh-CN" altLang="en-US" b="1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96419" y="3696851"/>
            <a:ext cx="430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g.c.d</a:t>
            </a:r>
            <a:r>
              <a:rPr lang="en-US" altLang="zh-CN" dirty="0" smtClean="0"/>
              <a:t>:  Greatest Common Divisor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  <p:bldP spid="3077" grpId="0"/>
      <p:bldP spid="3078" grpId="0"/>
      <p:bldP spid="17413" grpId="0"/>
      <p:bldP spid="4099" grpId="0"/>
      <p:bldP spid="2" grpId="0"/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1736" y="1223853"/>
            <a:ext cx="7560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中国剩余定理</a:t>
            </a:r>
            <a:r>
              <a:rPr lang="zh-CN" altLang="en-US" dirty="0" smtClean="0"/>
              <a:t>：又称“孙子定理”在数论、代数学等领域有广泛的应用。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1736" y="2204904"/>
            <a:ext cx="2115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中国剩余</a:t>
            </a:r>
            <a:r>
              <a:rPr lang="zh-CN" altLang="en-US" dirty="0" smtClean="0">
                <a:solidFill>
                  <a:srgbClr val="FF0000"/>
                </a:solidFill>
              </a:rPr>
              <a:t>定理：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36751" y="2666569"/>
                <a:ext cx="6089386" cy="113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两两互素的多项式，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个多项式，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1" y="2666569"/>
                <a:ext cx="6089386" cy="1137106"/>
              </a:xfrm>
              <a:prstGeom prst="rect">
                <a:avLst/>
              </a:prstGeom>
              <a:blipFill>
                <a:blip r:embed="rId2"/>
                <a:stretch>
                  <a:fillRect l="-150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38564" y="4034507"/>
                <a:ext cx="6285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则存在多项式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</m:d>
                  </m:oMath>
                </a14:m>
                <a:r>
                  <a:rPr lang="zh-CN" altLang="en-US" dirty="0" smtClean="0"/>
                  <a:t>使得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64" y="4034507"/>
                <a:ext cx="6285760" cy="461665"/>
              </a:xfrm>
              <a:prstGeom prst="rect">
                <a:avLst/>
              </a:prstGeom>
              <a:blipFill>
                <a:blip r:embed="rId3"/>
                <a:stretch>
                  <a:fillRect l="-1455" t="-15789" r="-582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38564" y="4768092"/>
                <a:ext cx="5466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64" y="4768092"/>
                <a:ext cx="5466818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160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文本框 3074"/>
              <p:cNvSpPr txBox="1">
                <a:spLocks noChangeArrowheads="1"/>
              </p:cNvSpPr>
              <p:nvPr/>
            </p:nvSpPr>
            <p:spPr bwMode="auto">
              <a:xfrm>
                <a:off x="520700" y="142875"/>
                <a:ext cx="8293100" cy="1052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u="sng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定义</a:t>
                </a:r>
                <a:r>
                  <a:rPr lang="en-US" altLang="zh-CN" u="sng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3. </a:t>
                </a:r>
                <a:r>
                  <a:rPr lang="zh-CN" altLang="en-US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，</m:t>
                    </m:r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)∈</m:t>
                    </m:r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 </m:t>
                    </m:r>
                    <m:r>
                      <a:rPr lang="zh-CN" alt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且</m:t>
                    </m:r>
                    <m:r>
                      <a:rPr lang="en-US" altLang="zh-CN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</m:oMath>
                </a14:m>
                <a:r>
                  <a:rPr lang="en-US" altLang="zh-CN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x)</a:t>
                </a:r>
                <a:r>
                  <a:rPr lang="zh-CN" altLang="en-US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3333FF"/>
                    </a:solidFill>
                    <a:ea typeface="华文新魏" panose="02010800040101010101" pitchFamily="2" charset="-122"/>
                  </a:rPr>
                  <a:t> </a:t>
                </a:r>
                <a:r>
                  <a:rPr lang="en-US" altLang="zh-CN" i="1" dirty="0" smtClean="0">
                    <a:solidFill>
                      <a:srgbClr val="3333FF"/>
                    </a:solidFill>
                    <a:ea typeface="华文新魏" panose="02010800040101010101" pitchFamily="2" charset="-122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|</m:t>
                    </m:r>
                    <m:r>
                      <a:rPr lang="en-US" altLang="zh-CN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𝑚</m:t>
                    </m:r>
                    <m:r>
                      <a:rPr lang="en-US" altLang="zh-CN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</m:oMath>
                </a14:m>
                <a:r>
                  <a:rPr lang="en-US" altLang="zh-CN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x)</a:t>
                </a:r>
                <a:r>
                  <a:rPr lang="zh-CN" altLang="en-US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𝑚</m:t>
                    </m:r>
                    <m:r>
                      <a:rPr lang="en-US" altLang="zh-CN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</m:oMath>
                </a14:m>
                <a:r>
                  <a:rPr lang="en-US" altLang="zh-CN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的公倍</a:t>
                </a:r>
                <a:r>
                  <a:rPr lang="zh-CN" altLang="en-US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式</a:t>
                </a:r>
                <a:r>
                  <a:rPr lang="en-US" altLang="zh-CN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</a:t>
                </a:r>
                <a:r>
                  <a:rPr lang="zh-CN" altLang="en-US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</a:t>
                </a:r>
              </a:p>
            </p:txBody>
          </p:sp>
        </mc:Choice>
        <mc:Fallback xmlns="">
          <p:sp>
            <p:nvSpPr>
              <p:cNvPr id="3075" name="文本框 3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142875"/>
                <a:ext cx="8293100" cy="1052596"/>
              </a:xfrm>
              <a:prstGeom prst="rect">
                <a:avLst/>
              </a:prstGeom>
              <a:blipFill>
                <a:blip r:embed="rId2"/>
                <a:stretch>
                  <a:fillRect l="-1102" r="-4776" b="-92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7" name="文本框 3076"/>
          <p:cNvSpPr txBox="1">
            <a:spLocks noChangeArrowheads="1"/>
          </p:cNvSpPr>
          <p:nvPr/>
        </p:nvSpPr>
        <p:spPr bwMode="auto">
          <a:xfrm>
            <a:off x="520700" y="1325833"/>
            <a:ext cx="8001000" cy="53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文本框 4097"/>
              <p:cNvSpPr txBox="1">
                <a:spLocks noChangeArrowheads="1"/>
              </p:cNvSpPr>
              <p:nvPr/>
            </p:nvSpPr>
            <p:spPr bwMode="auto">
              <a:xfrm>
                <a:off x="791748" y="2984110"/>
                <a:ext cx="5172313" cy="572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</a:t>
                </a:r>
                <a:r>
                  <a:rPr lang="zh-CN" altLang="en-US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</a:t>
                </a:r>
                <a:r>
                  <a:rPr lang="en-US" altLang="zh-CN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)，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公倍式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7413" name="文本框 40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748" y="2984110"/>
                <a:ext cx="5172313" cy="572464"/>
              </a:xfrm>
              <a:prstGeom prst="rect">
                <a:avLst/>
              </a:prstGeom>
              <a:blipFill>
                <a:blip r:embed="rId3"/>
                <a:stretch>
                  <a:fillRect r="-943" b="-193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>
                <a:spLocks noChangeArrowheads="1"/>
              </p:cNvSpPr>
              <p:nvPr/>
            </p:nvSpPr>
            <p:spPr bwMode="auto">
              <a:xfrm>
                <a:off x="581025" y="1323427"/>
                <a:ext cx="8001000" cy="1532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4   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K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K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的</m:t>
                    </m:r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多项式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称为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)，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的一个</a:t>
                </a:r>
                <a:r>
                  <a:rPr lang="zh-CN" altLang="en-US" u="sng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最</a:t>
                </a:r>
                <a:r>
                  <a:rPr lang="zh-CN" altLang="en-US" u="sng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小</a:t>
                </a:r>
                <a:r>
                  <a:rPr lang="zh-CN" altLang="en-US" u="sng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公倍式（</a:t>
                </a:r>
                <a:r>
                  <a:rPr lang="en-US" altLang="zh-CN" u="sng" dirty="0" err="1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l.c.m</a:t>
                </a:r>
                <a:r>
                  <a:rPr lang="zh-CN" altLang="en-US" u="sng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025" y="1323427"/>
                <a:ext cx="8001000" cy="1532727"/>
              </a:xfrm>
              <a:prstGeom prst="rect">
                <a:avLst/>
              </a:prstGeom>
              <a:blipFill>
                <a:blip r:embed="rId4"/>
                <a:stretch>
                  <a:fillRect l="-1142" r="-48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-2673483" y="2371676"/>
            <a:ext cx="80010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如果它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满足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下面两个条件：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4097"/>
              <p:cNvSpPr txBox="1">
                <a:spLocks noChangeArrowheads="1"/>
              </p:cNvSpPr>
              <p:nvPr/>
            </p:nvSpPr>
            <p:spPr bwMode="auto">
              <a:xfrm>
                <a:off x="784575" y="3265729"/>
                <a:ext cx="6057900" cy="1052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</a:t>
                </a:r>
                <a:r>
                  <a:rPr lang="zh-CN" altLang="en-US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ii）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)，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公倍式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全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的倍式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9" name="文本框 40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575" y="3265729"/>
                <a:ext cx="6057900" cy="1052596"/>
              </a:xfrm>
              <a:prstGeom prst="rect">
                <a:avLst/>
              </a:prstGeom>
              <a:blipFill>
                <a:blip r:embed="rId5"/>
                <a:stretch>
                  <a:fillRect r="-4230" b="-98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84575" y="4689084"/>
            <a:ext cx="734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l.c.m</a:t>
            </a:r>
            <a:r>
              <a:rPr lang="en-US" altLang="zh-CN" dirty="0" smtClean="0"/>
              <a:t>:  Least Common Multiple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07839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7" grpId="0"/>
      <p:bldP spid="17413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的最大公因式</a:t>
                </a:r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是唯一的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是不唯一的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差一个常数倍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没有关系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359400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121"/>
          <p:cNvSpPr txBox="1">
            <a:spLocks noChangeArrowheads="1"/>
          </p:cNvSpPr>
          <p:nvPr/>
        </p:nvSpPr>
        <p:spPr bwMode="auto">
          <a:xfrm>
            <a:off x="876300" y="2247900"/>
            <a:ext cx="46497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若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|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|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</p:txBody>
      </p:sp>
      <p:sp>
        <p:nvSpPr>
          <p:cNvPr id="5123" name="文本框 5122"/>
          <p:cNvSpPr txBox="1">
            <a:spLocks noChangeArrowheads="1"/>
          </p:cNvSpPr>
          <p:nvPr/>
        </p:nvSpPr>
        <p:spPr bwMode="auto">
          <a:xfrm>
            <a:off x="-31750" y="4857750"/>
            <a:ext cx="14097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文本框 5123"/>
              <p:cNvSpPr txBox="1">
                <a:spLocks noChangeArrowheads="1"/>
              </p:cNvSpPr>
              <p:nvPr/>
            </p:nvSpPr>
            <p:spPr bwMode="auto">
              <a:xfrm>
                <a:off x="466725" y="666750"/>
                <a:ext cx="8143875" cy="151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u="sng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引理1</a:t>
                </a:r>
                <a:r>
                  <a:rPr lang="en-US" altLang="zh-CN" u="sng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</a:t>
                </a:r>
                <a:r>
                  <a:rPr lang="zh-CN" altLang="en-US" dirty="0">
                    <a:solidFill>
                      <a:srgbClr val="FF66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]</m:t>
                    </m:r>
                  </m:oMath>
                </a14:m>
                <a:r>
                  <a:rPr lang="en-US" altLang="zh-CN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若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等式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              </a:t>
                </a:r>
                <a:r>
                  <a:rPr lang="en-US" altLang="zh-CN" i="1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q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en-US" altLang="zh-CN" i="1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</a:t>
                </a:r>
                <a:r>
                  <a:rPr lang="en-US" altLang="zh-CN" i="1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en-US" altLang="zh-CN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		         (1)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     成立，则 </a:t>
                </a:r>
              </a:p>
            </p:txBody>
          </p:sp>
        </mc:Choice>
        <mc:Fallback xmlns="">
          <p:sp>
            <p:nvSpPr>
              <p:cNvPr id="5124" name="文本框 5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725" y="666750"/>
                <a:ext cx="8143875" cy="1516063"/>
              </a:xfrm>
              <a:prstGeom prst="rect">
                <a:avLst/>
              </a:prstGeom>
              <a:blipFill>
                <a:blip r:embed="rId2"/>
                <a:stretch>
                  <a:fillRect l="-1198" b="-72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5" name="文本框 5124"/>
          <p:cNvSpPr txBox="1">
            <a:spLocks noChangeArrowheads="1"/>
          </p:cNvSpPr>
          <p:nvPr/>
        </p:nvSpPr>
        <p:spPr bwMode="auto">
          <a:xfrm>
            <a:off x="2635250" y="1593850"/>
            <a:ext cx="54244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),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),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有相同的</a:t>
            </a:r>
            <a:r>
              <a:rPr lang="zh-CN" altLang="en-US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公因式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</a:p>
        </p:txBody>
      </p:sp>
      <p:sp>
        <p:nvSpPr>
          <p:cNvPr id="5126" name="文本框 5125"/>
          <p:cNvSpPr txBox="1">
            <a:spLocks noChangeArrowheads="1"/>
          </p:cNvSpPr>
          <p:nvPr/>
        </p:nvSpPr>
        <p:spPr bwMode="auto">
          <a:xfrm>
            <a:off x="1100138" y="5416550"/>
            <a:ext cx="8458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也是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的一个最大公因式.</a:t>
            </a:r>
          </a:p>
        </p:txBody>
      </p:sp>
      <p:sp>
        <p:nvSpPr>
          <p:cNvPr id="4100" name="文本框 4099"/>
          <p:cNvSpPr txBox="1">
            <a:spLocks noChangeArrowheads="1"/>
          </p:cNvSpPr>
          <p:nvPr/>
        </p:nvSpPr>
        <p:spPr bwMode="auto">
          <a:xfrm>
            <a:off x="914400" y="152400"/>
            <a:ext cx="4332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下面讨论最大公因式的存在性.</a:t>
            </a:r>
            <a:r>
              <a:rPr lang="zh-CN" altLang="en-US" sz="28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76300" y="2247900"/>
            <a:ext cx="78168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由等式(1)，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|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76300" y="3225800"/>
            <a:ext cx="77374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反过来，若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 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76300" y="3225800"/>
            <a:ext cx="77374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反过来，若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 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zh-CN" altLang="en-US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整除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76300" y="3803650"/>
            <a:ext cx="77374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)-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11188" y="4286250"/>
            <a:ext cx="77374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即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的公因式.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876300" y="2247900"/>
            <a:ext cx="78168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由等式(1)，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|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即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的公因式全是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的公因式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68400" y="4857750"/>
            <a:ext cx="8458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根据引理，若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的一个最大公因式，则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/>
      <p:bldP spid="5123" grpId="0"/>
      <p:bldP spid="5124" grpId="0" animBg="1"/>
      <p:bldP spid="5125" grpId="0" animBg="1"/>
      <p:bldP spid="5126" grpId="0"/>
      <p:bldP spid="4100" grpId="0" animBg="1"/>
      <p:bldP spid="2" grpId="0" bldLvl="0"/>
      <p:bldP spid="3" grpId="0" bldLvl="0"/>
      <p:bldP spid="4" grpId="0" bldLvl="0"/>
      <p:bldP spid="5" grpId="0" bldLvl="0"/>
      <p:bldP spid="6" grpId="0" bldLvl="0"/>
      <p:bldP spid="7" grpId="0" bldLvl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文本框 6145"/>
              <p:cNvSpPr txBox="1">
                <a:spLocks noChangeArrowheads="1"/>
              </p:cNvSpPr>
              <p:nvPr/>
            </p:nvSpPr>
            <p:spPr bwMode="auto">
              <a:xfrm>
                <a:off x="179388" y="158750"/>
                <a:ext cx="8667750" cy="536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u="sng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定理2</a:t>
                </a:r>
                <a:r>
                  <a:rPr lang="en-US" altLang="zh-CN" u="sng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中的任意两</a:t>
                </a: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个多项式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总存在</a:t>
                </a:r>
              </a:p>
            </p:txBody>
          </p:sp>
        </mc:Choice>
        <mc:Fallback xmlns="">
          <p:sp>
            <p:nvSpPr>
              <p:cNvPr id="6146" name="文本框 6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58750"/>
                <a:ext cx="8667750" cy="536172"/>
              </a:xfrm>
              <a:prstGeom prst="rect">
                <a:avLst/>
              </a:prstGeom>
              <a:blipFill>
                <a:blip r:embed="rId2"/>
                <a:stretch>
                  <a:fillRect l="-1055" b="-261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文本框 6146"/>
          <p:cNvSpPr txBox="1">
            <a:spLocks noChangeArrowheads="1"/>
          </p:cNvSpPr>
          <p:nvPr/>
        </p:nvSpPr>
        <p:spPr bwMode="auto">
          <a:xfrm>
            <a:off x="611188" y="248761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)=0，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文本框 6147"/>
              <p:cNvSpPr txBox="1">
                <a:spLocks noChangeArrowheads="1"/>
              </p:cNvSpPr>
              <p:nvPr/>
            </p:nvSpPr>
            <p:spPr bwMode="auto">
              <a:xfrm>
                <a:off x="1100138" y="1093788"/>
                <a:ext cx="8843962" cy="536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中的多项式</a:t>
                </a:r>
                <a:r>
                  <a:rPr lang="en-US" altLang="zh-CN" i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u</a:t>
                </a:r>
                <a:r>
                  <a:rPr lang="en-US" altLang="zh-CN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i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v</a:t>
                </a:r>
                <a:r>
                  <a:rPr lang="en-US" altLang="zh-CN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使得</a:t>
                </a:r>
                <a:endParaRPr lang="zh-CN" altLang="en-US" dirty="0">
                  <a:solidFill>
                    <a:srgbClr val="FF66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148" name="文本框 6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0138" y="1093788"/>
                <a:ext cx="8843962" cy="536172"/>
              </a:xfrm>
              <a:prstGeom prst="rect">
                <a:avLst/>
              </a:prstGeom>
              <a:blipFill>
                <a:blip r:embed="rId3"/>
                <a:stretch>
                  <a:fillRect l="-1034" b="-261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9" name="文本框 6148"/>
          <p:cNvSpPr txBox="1">
            <a:spLocks noChangeArrowheads="1"/>
          </p:cNvSpPr>
          <p:nvPr/>
        </p:nvSpPr>
        <p:spPr bwMode="auto">
          <a:xfrm>
            <a:off x="1106488" y="2314575"/>
            <a:ext cx="8153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     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</a:t>
            </a:r>
            <a:r>
              <a:rPr lang="zh-CN" altLang="en-US" i="1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i="1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)=1</a:t>
            </a:r>
            <a:r>
              <a:rPr lang="en-US" altLang="zh-CN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en-US" altLang="zh-CN" i="1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)+0·</a:t>
            </a:r>
            <a:r>
              <a:rPr lang="en-US" altLang="zh-CN" i="1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6150" name="文本框 6149"/>
          <p:cNvSpPr txBox="1">
            <a:spLocks noChangeArrowheads="1"/>
          </p:cNvSpPr>
          <p:nvPr/>
        </p:nvSpPr>
        <p:spPr bwMode="auto">
          <a:xfrm>
            <a:off x="990600" y="3448050"/>
            <a:ext cx="8534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若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(x)≠0且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)≠0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</p:txBody>
      </p:sp>
      <p:sp>
        <p:nvSpPr>
          <p:cNvPr id="6151" name="文本框 6150"/>
          <p:cNvSpPr txBox="1">
            <a:spLocks noChangeArrowheads="1"/>
          </p:cNvSpPr>
          <p:nvPr/>
        </p:nvSpPr>
        <p:spPr bwMode="auto">
          <a:xfrm>
            <a:off x="1190625" y="3395663"/>
            <a:ext cx="8534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按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带余除法</a:t>
            </a: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，用</a:t>
            </a:r>
            <a:r>
              <a:rPr lang="en-US" altLang="zh-CN" i="1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除</a:t>
            </a:r>
            <a:r>
              <a:rPr lang="en-US" altLang="zh-CN" i="1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x)</a:t>
            </a:r>
            <a:r>
              <a:rPr lang="zh-CN" altLang="zh-CN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得</a:t>
            </a:r>
          </a:p>
        </p:txBody>
      </p:sp>
      <p:sp>
        <p:nvSpPr>
          <p:cNvPr id="6152" name="文本框 6151"/>
          <p:cNvSpPr txBox="1">
            <a:spLocks noChangeArrowheads="1"/>
          </p:cNvSpPr>
          <p:nvPr/>
        </p:nvSpPr>
        <p:spPr bwMode="auto">
          <a:xfrm>
            <a:off x="1273175" y="3927475"/>
            <a:ext cx="867251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≠0，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就再用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除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得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(x)，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余式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53" name="文本框 6152"/>
          <p:cNvSpPr txBox="1">
            <a:spLocks noChangeArrowheads="1"/>
          </p:cNvSpPr>
          <p:nvPr/>
        </p:nvSpPr>
        <p:spPr bwMode="auto">
          <a:xfrm>
            <a:off x="746125" y="4425950"/>
            <a:ext cx="8534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又如果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≠0，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就再用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除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得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 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余式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54" name="文本框 6153"/>
          <p:cNvSpPr txBox="1">
            <a:spLocks noChangeArrowheads="1"/>
          </p:cNvSpPr>
          <p:nvPr/>
        </p:nvSpPr>
        <p:spPr bwMode="auto">
          <a:xfrm>
            <a:off x="1196975" y="4916488"/>
            <a:ext cx="8534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如此辗转相除下去，由于所得余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式的次数不断降低，即</a:t>
            </a:r>
          </a:p>
        </p:txBody>
      </p:sp>
      <p:sp>
        <p:nvSpPr>
          <p:cNvPr id="6155" name="文本框 6154"/>
          <p:cNvSpPr txBox="1">
            <a:spLocks noChangeArrowheads="1"/>
          </p:cNvSpPr>
          <p:nvPr/>
        </p:nvSpPr>
        <p:spPr bwMode="auto">
          <a:xfrm>
            <a:off x="711200" y="603250"/>
            <a:ext cx="8077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一个 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最大公 因式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可以表示为 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的组合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,  即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636838" y="2486025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的一个最大公因式就是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055688" y="1671638"/>
            <a:ext cx="88439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</a:t>
            </a:r>
            <a:r>
              <a:rPr lang="en-US" altLang="zh-CN" i="1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i="1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190625" y="3929063"/>
            <a:ext cx="31988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 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余式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81814" y="5915643"/>
                <a:ext cx="611911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 smtClean="0"/>
                  <a:t>&gt;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814" y="5915643"/>
                <a:ext cx="6119111" cy="416845"/>
              </a:xfrm>
              <a:prstGeom prst="rect">
                <a:avLst/>
              </a:prstGeom>
              <a:blipFill>
                <a:blip r:embed="rId4"/>
                <a:stretch>
                  <a:fillRect t="-14493" r="-2092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/>
      <p:bldP spid="6147" grpId="0" animBg="1"/>
      <p:bldP spid="6148" grpId="0" bldLvl="0"/>
      <p:bldP spid="6149" grpId="0" animBg="1"/>
      <p:bldP spid="6150" grpId="0" bldLvl="0"/>
      <p:bldP spid="6151" grpId="0" bldLvl="0"/>
      <p:bldP spid="6152" grpId="0" bldLvl="0"/>
      <p:bldP spid="6153" grpId="0" bldLvl="0"/>
      <p:bldP spid="6154" grpId="0" bldLvl="0"/>
      <p:bldP spid="6155" grpId="0" bldLvl="0"/>
      <p:bldP spid="2" grpId="0" animBg="1"/>
      <p:bldP spid="4" grpId="0" bldLvl="0"/>
      <p:bldP spid="5" grpId="0" bldLvl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7169"/>
          <p:cNvSpPr txBox="1">
            <a:spLocks noChangeArrowheads="1"/>
          </p:cNvSpPr>
          <p:nvPr/>
        </p:nvSpPr>
        <p:spPr bwMode="auto">
          <a:xfrm>
            <a:off x="2057400" y="800100"/>
            <a:ext cx="35877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……………………</a:t>
            </a:r>
          </a:p>
          <a:p>
            <a:pPr>
              <a:lnSpc>
                <a:spcPct val="130000"/>
              </a:lnSpc>
            </a:pP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-3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i="1" baseline="-30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)+0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4" name="文本框 7173"/>
          <p:cNvSpPr txBox="1">
            <a:spLocks noChangeArrowheads="1"/>
          </p:cNvSpPr>
          <p:nvPr/>
        </p:nvSpPr>
        <p:spPr bwMode="auto">
          <a:xfrm>
            <a:off x="609600" y="279400"/>
            <a:ext cx="8056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因此，有限次之后，必须有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余式为0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，于是，得一串等式： </a:t>
            </a:r>
          </a:p>
        </p:txBody>
      </p:sp>
      <p:sp>
        <p:nvSpPr>
          <p:cNvPr id="7175" name="文本框 7174"/>
          <p:cNvSpPr txBox="1">
            <a:spLocks noChangeArrowheads="1"/>
          </p:cNvSpPr>
          <p:nvPr/>
        </p:nvSpPr>
        <p:spPr bwMode="auto">
          <a:xfrm>
            <a:off x="701675" y="4248150"/>
            <a:ext cx="79406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最大公因式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1675" y="4248150"/>
            <a:ext cx="79406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最大公因式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根据前面的说明，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也是  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最大公因式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01675" y="4741863"/>
            <a:ext cx="79406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</a:t>
            </a:r>
            <a:r>
              <a:rPr lang="zh-CN" altLang="en-US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同样的理由，逐次推上去，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就是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最大公因式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8197" name="文本框 8196"/>
          <p:cNvSpPr txBox="1">
            <a:spLocks noChangeArrowheads="1"/>
          </p:cNvSpPr>
          <p:nvPr/>
        </p:nvSpPr>
        <p:spPr bwMode="auto">
          <a:xfrm>
            <a:off x="1460500" y="5765800"/>
            <a:ext cx="7086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由上面的倒数第二式依次向前回带可得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结论成立。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/>
      <p:bldP spid="7174" grpId="0" bldLvl="0"/>
      <p:bldP spid="7175" grpId="0" animBg="1"/>
      <p:bldP spid="2" grpId="0" animBg="1"/>
      <p:bldP spid="3" grpId="0" animBg="1"/>
      <p:bldP spid="8197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9217"/>
          <p:cNvSpPr txBox="1">
            <a:spLocks noChangeArrowheads="1"/>
          </p:cNvSpPr>
          <p:nvPr/>
        </p:nvSpPr>
        <p:spPr bwMode="auto">
          <a:xfrm>
            <a:off x="12700" y="679450"/>
            <a:ext cx="8382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9219" name="文本框 9218"/>
          <p:cNvSpPr txBox="1">
            <a:spLocks noChangeArrowheads="1"/>
          </p:cNvSpPr>
          <p:nvPr/>
        </p:nvSpPr>
        <p:spPr bwMode="auto">
          <a:xfrm>
            <a:off x="-241300" y="3065463"/>
            <a:ext cx="14462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注2.</a:t>
            </a: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7" name="文本框 9219"/>
          <p:cNvSpPr txBox="1"/>
          <p:nvPr/>
        </p:nvSpPr>
        <p:spPr>
          <a:xfrm>
            <a:off x="657225" y="4733925"/>
            <a:ext cx="8050213" cy="112077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noProof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noProof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定理中的证明方法称为</a:t>
            </a:r>
            <a:r>
              <a:rPr lang="zh-CN" altLang="en-US" u="sng" noProof="1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辗转相除法</a:t>
            </a:r>
            <a:r>
              <a:rPr lang="zh-CN" altLang="en-US" noProof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，它也是具体求最大公因式的方法.</a:t>
            </a:r>
          </a:p>
        </p:txBody>
      </p:sp>
      <p:sp>
        <p:nvSpPr>
          <p:cNvPr id="9221" name="文本框 9220"/>
          <p:cNvSpPr txBox="1">
            <a:spLocks noChangeArrowheads="1"/>
          </p:cNvSpPr>
          <p:nvPr/>
        </p:nvSpPr>
        <p:spPr bwMode="auto">
          <a:xfrm>
            <a:off x="3086100" y="1181100"/>
            <a:ext cx="34448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),  </a:t>
            </a:r>
          </a:p>
        </p:txBody>
      </p:sp>
      <p:sp>
        <p:nvSpPr>
          <p:cNvPr id="9222" name="文本框 9221"/>
          <p:cNvSpPr txBox="1">
            <a:spLocks noChangeArrowheads="1"/>
          </p:cNvSpPr>
          <p:nvPr/>
        </p:nvSpPr>
        <p:spPr bwMode="auto">
          <a:xfrm>
            <a:off x="879475" y="1674813"/>
            <a:ext cx="115077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即除去一个非零常数因式外, </a:t>
            </a:r>
          </a:p>
        </p:txBody>
      </p:sp>
      <p:sp>
        <p:nvSpPr>
          <p:cNvPr id="21510" name="文本框 9222"/>
          <p:cNvSpPr txBox="1">
            <a:spLocks noChangeArrowheads="1"/>
          </p:cNvSpPr>
          <p:nvPr/>
        </p:nvSpPr>
        <p:spPr bwMode="auto">
          <a:xfrm>
            <a:off x="3724275" y="3065463"/>
            <a:ext cx="86106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它们的最大公因式一定是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非零多项式. </a:t>
            </a:r>
          </a:p>
        </p:txBody>
      </p:sp>
      <p:sp>
        <p:nvSpPr>
          <p:cNvPr id="21511" name="文本框 9223"/>
          <p:cNvSpPr txBox="1">
            <a:spLocks noChangeArrowheads="1"/>
          </p:cNvSpPr>
          <p:nvPr/>
        </p:nvSpPr>
        <p:spPr bwMode="auto">
          <a:xfrm>
            <a:off x="684213" y="3856038"/>
            <a:ext cx="8610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约定：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98500" y="684213"/>
            <a:ext cx="8382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),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的两个最大公因式, 则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68350" y="1701800"/>
            <a:ext cx="3263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故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cd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,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≠0, 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58813" y="2297113"/>
            <a:ext cx="115077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最大公因式是唯一的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-63500" y="3068638"/>
            <a:ext cx="41306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),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不全为0，则</a:t>
            </a:r>
          </a:p>
        </p:txBody>
      </p:sp>
      <p:sp>
        <p:nvSpPr>
          <p:cNvPr id="6" name="文本框 9223"/>
          <p:cNvSpPr txBox="1">
            <a:spLocks noChangeArrowheads="1"/>
          </p:cNvSpPr>
          <p:nvPr/>
        </p:nvSpPr>
        <p:spPr bwMode="auto">
          <a:xfrm>
            <a:off x="1611313" y="3849688"/>
            <a:ext cx="8610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)）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表示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首项系数为1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的那个最大公因式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  <p:bldP spid="21507" grpId="0" animBg="1"/>
      <p:bldP spid="9221" grpId="0"/>
      <p:bldP spid="9222" grpId="0"/>
      <p:bldP spid="21510" grpId="0"/>
      <p:bldP spid="21511" grpId="0"/>
      <p:bldP spid="2" grpId="0"/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0241"/>
          <p:cNvSpPr txBox="1">
            <a:spLocks noChangeArrowheads="1"/>
          </p:cNvSpPr>
          <p:nvPr/>
        </p:nvSpPr>
        <p:spPr bwMode="auto">
          <a:xfrm>
            <a:off x="279400" y="114300"/>
            <a:ext cx="7848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</a:t>
            </a:r>
            <a:r>
              <a:rPr lang="en-US" altLang="zh-CN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设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)=4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-2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-16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+5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+9，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)=2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-5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+4 ，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求(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),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))，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并求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使得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)) =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43" name="文本框 10242"/>
          <p:cNvSpPr txBox="1">
            <a:spLocks noChangeArrowheads="1"/>
          </p:cNvSpPr>
          <p:nvPr/>
        </p:nvSpPr>
        <p:spPr bwMode="auto">
          <a:xfrm>
            <a:off x="500063" y="2219325"/>
            <a:ext cx="490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可按下列格式进行</a:t>
            </a:r>
            <a:r>
              <a:rPr lang="zh-CN" altLang="en-US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辗转相除法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10244" name="组合 10243"/>
          <p:cNvGrpSpPr>
            <a:grpSpLocks/>
          </p:cNvGrpSpPr>
          <p:nvPr/>
        </p:nvGrpSpPr>
        <p:grpSpPr bwMode="auto">
          <a:xfrm>
            <a:off x="163513" y="2713038"/>
            <a:ext cx="8591550" cy="3557587"/>
            <a:chOff x="0" y="0"/>
            <a:chExt cx="13530" cy="5602"/>
          </a:xfrm>
        </p:grpSpPr>
        <p:sp>
          <p:nvSpPr>
            <p:cNvPr id="22532" name="直接连接符 10244"/>
            <p:cNvSpPr>
              <a:spLocks noChangeShapeType="1"/>
            </p:cNvSpPr>
            <p:nvPr/>
          </p:nvSpPr>
          <p:spPr bwMode="auto">
            <a:xfrm flipH="1">
              <a:off x="11072" y="0"/>
              <a:ext cx="53" cy="56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2533" name="组合 10245"/>
            <p:cNvGrpSpPr>
              <a:grpSpLocks/>
            </p:cNvGrpSpPr>
            <p:nvPr/>
          </p:nvGrpSpPr>
          <p:grpSpPr bwMode="auto">
            <a:xfrm>
              <a:off x="0" y="147"/>
              <a:ext cx="13530" cy="5454"/>
              <a:chOff x="0" y="0"/>
              <a:chExt cx="13530" cy="5454"/>
            </a:xfrm>
          </p:grpSpPr>
          <p:graphicFrame>
            <p:nvGraphicFramePr>
              <p:cNvPr id="22534" name="对象 10246"/>
              <p:cNvGraphicFramePr>
                <a:graphicFrameLocks noChangeAspect="1"/>
              </p:cNvGraphicFramePr>
              <p:nvPr/>
            </p:nvGraphicFramePr>
            <p:xfrm>
              <a:off x="0" y="115"/>
              <a:ext cx="2601" cy="8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93" r:id="rId3" imgW="1044891" imgH="229614" progId="Equation.3">
                      <p:embed/>
                    </p:oleObj>
                  </mc:Choice>
                  <mc:Fallback>
                    <p:oleObj r:id="rId3" imgW="1044891" imgH="229614" progId="Equation.3">
                      <p:embed/>
                      <p:pic>
                        <p:nvPicPr>
                          <p:cNvPr id="0" name="对象 102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15"/>
                            <a:ext cx="2601" cy="8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35" name="组合 10247"/>
              <p:cNvGrpSpPr>
                <a:grpSpLocks/>
              </p:cNvGrpSpPr>
              <p:nvPr/>
            </p:nvGrpSpPr>
            <p:grpSpPr bwMode="auto">
              <a:xfrm>
                <a:off x="2690" y="0"/>
                <a:ext cx="10841" cy="5455"/>
                <a:chOff x="0" y="0"/>
                <a:chExt cx="10841" cy="5455"/>
              </a:xfrm>
            </p:grpSpPr>
            <p:sp>
              <p:nvSpPr>
                <p:cNvPr id="22536" name="文本框 10248"/>
                <p:cNvSpPr txBox="1">
                  <a:spLocks noChangeArrowheads="1"/>
                </p:cNvSpPr>
                <p:nvPr/>
              </p:nvSpPr>
              <p:spPr bwMode="auto">
                <a:xfrm>
                  <a:off x="3496" y="0"/>
                  <a:ext cx="4091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i="1">
                      <a:latin typeface="Times New Roman" panose="02020603050405020304" pitchFamily="18" charset="0"/>
                    </a:rPr>
                    <a:t>f</a:t>
                  </a:r>
                  <a:r>
                    <a:rPr lang="zh-CN" altLang="en-US">
                      <a:latin typeface="Times New Roman" panose="02020603050405020304" pitchFamily="18" charset="0"/>
                    </a:rPr>
                    <a:t>(</a:t>
                  </a:r>
                  <a:r>
                    <a:rPr lang="zh-CN" altLang="en-US" i="1">
                      <a:latin typeface="Times New Roman" panose="02020603050405020304" pitchFamily="18" charset="0"/>
                    </a:rPr>
                    <a:t>x</a:t>
                  </a:r>
                  <a:r>
                    <a:rPr lang="zh-CN" altLang="en-US">
                      <a:latin typeface="Times New Roman" panose="02020603050405020304" pitchFamily="18" charset="0"/>
                    </a:rPr>
                    <a:t>)=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-2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-16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+5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+9</a:t>
                  </a: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37" name="文本框 10249"/>
                <p:cNvSpPr txBox="1">
                  <a:spLocks noChangeArrowheads="1"/>
                </p:cNvSpPr>
                <p:nvPr/>
              </p:nvSpPr>
              <p:spPr bwMode="auto">
                <a:xfrm>
                  <a:off x="1062" y="535"/>
                  <a:ext cx="2755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2-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38" name="文本框 10250"/>
                <p:cNvSpPr txBox="1">
                  <a:spLocks noChangeArrowheads="1"/>
                </p:cNvSpPr>
                <p:nvPr/>
              </p:nvSpPr>
              <p:spPr bwMode="auto">
                <a:xfrm>
                  <a:off x="3522" y="535"/>
                  <a:ext cx="3559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imes New Roman" panose="02020603050405020304" pitchFamily="18" charset="0"/>
                    </a:rPr>
                    <a:t>        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-2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-10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+8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endParaRPr lang="zh-CN" altLang="en-US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39" name="文本框 10251"/>
                <p:cNvSpPr txBox="1">
                  <a:spLocks noChangeArrowheads="1"/>
                </p:cNvSpPr>
                <p:nvPr/>
              </p:nvSpPr>
              <p:spPr bwMode="auto">
                <a:xfrm>
                  <a:off x="3866" y="1375"/>
                  <a:ext cx="3731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>
                      <a:latin typeface="Times New Roman" panose="02020603050405020304" pitchFamily="18" charset="0"/>
                    </a:rPr>
                    <a:t>r</a:t>
                  </a:r>
                  <a:r>
                    <a:rPr lang="en-US" altLang="zh-CN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)= -6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-3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+9 </a:t>
                  </a: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40" name="文本框 10252"/>
                <p:cNvSpPr txBox="1">
                  <a:spLocks noChangeArrowheads="1"/>
                </p:cNvSpPr>
                <p:nvPr/>
              </p:nvSpPr>
              <p:spPr bwMode="auto">
                <a:xfrm>
                  <a:off x="5150" y="2095"/>
                  <a:ext cx="1863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imes New Roman" panose="02020603050405020304" pitchFamily="18" charset="0"/>
                    </a:rPr>
                    <a:t>-6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+6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2541" name="文本框 10253"/>
                <p:cNvSpPr txBox="1">
                  <a:spLocks noChangeArrowheads="1"/>
                </p:cNvSpPr>
                <p:nvPr/>
              </p:nvSpPr>
              <p:spPr bwMode="auto">
                <a:xfrm>
                  <a:off x="6277" y="2935"/>
                  <a:ext cx="1474" cy="1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imes New Roman" panose="02020603050405020304" pitchFamily="18" charset="0"/>
                    </a:rPr>
                    <a:t>-9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+9</a:t>
                  </a:r>
                </a:p>
                <a:p>
                  <a:r>
                    <a:rPr lang="en-US" altLang="zh-CN">
                      <a:latin typeface="Times New Roman" panose="02020603050405020304" pitchFamily="18" charset="0"/>
                    </a:rPr>
                    <a:t>-9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+9</a:t>
                  </a:r>
                </a:p>
              </p:txBody>
            </p:sp>
            <p:sp>
              <p:nvSpPr>
                <p:cNvPr id="22542" name="文本框 10254"/>
                <p:cNvSpPr txBox="1">
                  <a:spLocks noChangeArrowheads="1"/>
                </p:cNvSpPr>
                <p:nvPr/>
              </p:nvSpPr>
              <p:spPr bwMode="auto">
                <a:xfrm>
                  <a:off x="1295" y="2215"/>
                  <a:ext cx="2030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</a:rPr>
                    <a:t>-2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-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+3</a:t>
                  </a: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43" name="文本框 10255"/>
                <p:cNvSpPr txBox="1">
                  <a:spLocks noChangeArrowheads="1"/>
                </p:cNvSpPr>
                <p:nvPr/>
              </p:nvSpPr>
              <p:spPr bwMode="auto">
                <a:xfrm>
                  <a:off x="1018" y="2935"/>
                  <a:ext cx="2548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>
                      <a:latin typeface="Times New Roman" panose="02020603050405020304" pitchFamily="18" charset="0"/>
                    </a:rPr>
                    <a:t>r</a:t>
                  </a:r>
                  <a:r>
                    <a:rPr lang="en-US" altLang="zh-CN" baseline="-250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)= -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+1</a:t>
                  </a: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44" name="直接连接符 10256"/>
                <p:cNvSpPr>
                  <a:spLocks noChangeShapeType="1"/>
                </p:cNvSpPr>
                <p:nvPr/>
              </p:nvSpPr>
              <p:spPr bwMode="auto">
                <a:xfrm>
                  <a:off x="72" y="137"/>
                  <a:ext cx="56" cy="53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45" name="直接连接符 10257"/>
                <p:cNvSpPr>
                  <a:spLocks noChangeShapeType="1"/>
                </p:cNvSpPr>
                <p:nvPr/>
              </p:nvSpPr>
              <p:spPr bwMode="auto">
                <a:xfrm>
                  <a:off x="3544" y="67"/>
                  <a:ext cx="1" cy="5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46" name="直接连接符 10258"/>
                <p:cNvSpPr>
                  <a:spLocks noChangeShapeType="1"/>
                </p:cNvSpPr>
                <p:nvPr/>
              </p:nvSpPr>
              <p:spPr bwMode="auto">
                <a:xfrm>
                  <a:off x="266" y="1376"/>
                  <a:ext cx="8168" cy="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47" name="直接连接符 10259"/>
                <p:cNvSpPr>
                  <a:spLocks noChangeShapeType="1"/>
                </p:cNvSpPr>
                <p:nvPr/>
              </p:nvSpPr>
              <p:spPr bwMode="auto">
                <a:xfrm flipV="1">
                  <a:off x="267" y="2901"/>
                  <a:ext cx="8097" cy="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48" name="直接连接符 10260"/>
                <p:cNvSpPr>
                  <a:spLocks noChangeShapeType="1"/>
                </p:cNvSpPr>
                <p:nvPr/>
              </p:nvSpPr>
              <p:spPr bwMode="auto">
                <a:xfrm>
                  <a:off x="3522" y="4374"/>
                  <a:ext cx="4982" cy="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49" name="文本框 10261"/>
                <p:cNvSpPr txBox="1">
                  <a:spLocks noChangeArrowheads="1"/>
                </p:cNvSpPr>
                <p:nvPr/>
              </p:nvSpPr>
              <p:spPr bwMode="auto">
                <a:xfrm>
                  <a:off x="7154" y="4495"/>
                  <a:ext cx="553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2550" name="文本框 10262"/>
                <p:cNvSpPr txBox="1">
                  <a:spLocks noChangeArrowheads="1"/>
                </p:cNvSpPr>
                <p:nvPr/>
              </p:nvSpPr>
              <p:spPr bwMode="auto">
                <a:xfrm>
                  <a:off x="8380" y="0"/>
                  <a:ext cx="2029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=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CN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22551" name="文本框 10263"/>
                <p:cNvSpPr txBox="1">
                  <a:spLocks noChangeArrowheads="1"/>
                </p:cNvSpPr>
                <p:nvPr/>
              </p:nvSpPr>
              <p:spPr bwMode="auto">
                <a:xfrm>
                  <a:off x="8281" y="1335"/>
                  <a:ext cx="2561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imes New Roman" panose="02020603050405020304" pitchFamily="18" charset="0"/>
                    </a:rPr>
                    <a:t>6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+9=q</a:t>
                  </a:r>
                  <a:r>
                    <a:rPr lang="en-US" altLang="zh-CN" baseline="-25000"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22552" name="文本框 10264"/>
                <p:cNvSpPr txBox="1">
                  <a:spLocks noChangeArrowheads="1"/>
                </p:cNvSpPr>
                <p:nvPr/>
              </p:nvSpPr>
              <p:spPr bwMode="auto">
                <a:xfrm>
                  <a:off x="0" y="66"/>
                  <a:ext cx="3615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i="1">
                      <a:latin typeface="Times New Roman" panose="02020603050405020304" pitchFamily="18" charset="0"/>
                    </a:rPr>
                    <a:t>g</a:t>
                  </a:r>
                  <a:r>
                    <a:rPr lang="zh-CN" altLang="en-US">
                      <a:latin typeface="Times New Roman" panose="02020603050405020304" pitchFamily="18" charset="0"/>
                    </a:rPr>
                    <a:t>(</a:t>
                  </a:r>
                  <a:r>
                    <a:rPr lang="zh-CN" altLang="en-US" i="1">
                      <a:latin typeface="Times New Roman" panose="02020603050405020304" pitchFamily="18" charset="0"/>
                    </a:rPr>
                    <a:t>x</a:t>
                  </a:r>
                  <a:r>
                    <a:rPr lang="zh-CN" altLang="en-US">
                      <a:latin typeface="Times New Roman" panose="02020603050405020304" pitchFamily="18" charset="0"/>
                    </a:rPr>
                    <a:t>)=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-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-5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+4</a:t>
                  </a: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53" name="文本框 10265"/>
                <p:cNvSpPr txBox="1">
                  <a:spLocks noChangeArrowheads="1"/>
                </p:cNvSpPr>
                <p:nvPr/>
              </p:nvSpPr>
              <p:spPr bwMode="auto">
                <a:xfrm>
                  <a:off x="1213" y="1375"/>
                  <a:ext cx="2280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</a:rPr>
                    <a:t>-2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baseline="300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-2</a:t>
                  </a:r>
                  <a:r>
                    <a:rPr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>
                      <a:latin typeface="Times New Roman" panose="02020603050405020304" pitchFamily="18" charset="0"/>
                    </a:rPr>
                    <a:t>+4</a:t>
                  </a: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C:\WINDOWS\Desktop\网络课件规范及参考模板.PPT</Template>
  <TotalTime>354</TotalTime>
  <Pages>0</Pages>
  <Words>2671</Words>
  <Characters>0</Characters>
  <Application>Microsoft Office PowerPoint</Application>
  <DocSecurity>0</DocSecurity>
  <PresentationFormat>全屏显示(4:3)</PresentationFormat>
  <Lines>0</Lines>
  <Paragraphs>216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Microsoft Yahei</vt:lpstr>
      <vt:lpstr>华文新魏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2_Office 主题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hy</dc:creator>
  <cp:keywords/>
  <dc:description/>
  <cp:lastModifiedBy>dell</cp:lastModifiedBy>
  <cp:revision>124</cp:revision>
  <dcterms:created xsi:type="dcterms:W3CDTF">2015-04-27T14:00:23Z</dcterms:created>
  <dcterms:modified xsi:type="dcterms:W3CDTF">2025-02-27T22:35:02Z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