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23"/>
  </p:notesMasterIdLst>
  <p:sldIdLst>
    <p:sldId id="289" r:id="rId2"/>
    <p:sldId id="296" r:id="rId3"/>
    <p:sldId id="265" r:id="rId4"/>
    <p:sldId id="276" r:id="rId5"/>
    <p:sldId id="282" r:id="rId6"/>
    <p:sldId id="277" r:id="rId7"/>
    <p:sldId id="278" r:id="rId8"/>
    <p:sldId id="279" r:id="rId9"/>
    <p:sldId id="283" r:id="rId10"/>
    <p:sldId id="280" r:id="rId11"/>
    <p:sldId id="297" r:id="rId12"/>
    <p:sldId id="298" r:id="rId13"/>
    <p:sldId id="299" r:id="rId14"/>
    <p:sldId id="300" r:id="rId15"/>
    <p:sldId id="301" r:id="rId16"/>
    <p:sldId id="304" r:id="rId17"/>
    <p:sldId id="302" r:id="rId18"/>
    <p:sldId id="303" r:id="rId19"/>
    <p:sldId id="292" r:id="rId20"/>
    <p:sldId id="293" r:id="rId21"/>
    <p:sldId id="295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4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FF66FF"/>
    <a:srgbClr val="239410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9" d="100"/>
          <a:sy n="119" d="100"/>
        </p:scale>
        <p:origin x="1374" y="96"/>
      </p:cViewPr>
      <p:guideLst>
        <p:guide orient="horz" pos="2140"/>
        <p:guide pos="24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16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2CB7820-5A9A-4F61-B74A-B15D214DB9A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765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DF1B79-69CE-420F-9098-16F8E642112F}" type="slidenum">
              <a:rPr lang="zh-CN" altLang="en-US" sz="1200">
                <a:latin typeface="Times New Roman" panose="02020603050405020304" pitchFamily="18" charset="0"/>
              </a:rPr>
              <a:pPr eaLnBrk="1" hangingPunct="1"/>
              <a:t>1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/>
          <p:cNvCxnSpPr/>
          <p:nvPr/>
        </p:nvCxnSpPr>
        <p:spPr>
          <a:xfrm flipV="1">
            <a:off x="82550" y="6426200"/>
            <a:ext cx="9031288" cy="1588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 flipH="1">
            <a:off x="7116763" y="6415088"/>
            <a:ext cx="703262" cy="433387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0070C0"/>
                </a:solidFill>
                <a:latin typeface="Arial" pitchFamily="34" charset="0"/>
                <a:cs typeface="+mn-ea"/>
              </a:defRPr>
            </a:lvl1pPr>
          </a:lstStyle>
          <a:p>
            <a:pPr>
              <a:defRPr/>
            </a:pPr>
            <a:fld id="{D5916612-3F74-4B9E-916C-C95CCF3E3671}" type="datetimeFigureOut">
              <a:rPr lang="zh-CN" altLang="en-US"/>
              <a:pPr>
                <a:defRPr/>
              </a:pPr>
              <a:t>2025/3/5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68663" y="6397625"/>
            <a:ext cx="1990725" cy="40640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80904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67514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80223868-C982-4A65-BE43-F7FFEC237BB8}" type="datetimeFigureOut">
              <a:rPr lang="zh-CN" altLang="en-US"/>
              <a:pPr>
                <a:defRPr/>
              </a:pPr>
              <a:t>2025/3/5</a:t>
            </a:fld>
            <a:endParaRPr lang="zh-CN" altLang="en-US"/>
          </a:p>
        </p:txBody>
      </p:sp>
      <p:sp>
        <p:nvSpPr>
          <p:cNvPr id="3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18D691BC-9BF9-46B0-8DD5-B0AE8514A5D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14956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9A2D7637-1BF4-4213-896B-995C03376B13}" type="datetimeFigureOut">
              <a:rPr lang="zh-CN" altLang="en-US"/>
              <a:pPr>
                <a:defRPr/>
              </a:pPr>
              <a:t>2025/3/5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AEBCC66F-691E-4329-BF14-9DA84F8524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7643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6DB33D9D-0502-48B5-9B48-40C93CA3BC10}" type="datetimeFigureOut">
              <a:rPr lang="zh-CN" altLang="en-US"/>
              <a:pPr>
                <a:defRPr/>
              </a:pPr>
              <a:t>2025/3/5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811F50DC-C5EA-4F5A-A625-2A2D6C5DEA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4587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69879975-6817-49DD-AAD8-B7A52FFB77A0}" type="datetimeFigureOut">
              <a:rPr lang="zh-CN" altLang="en-US"/>
              <a:pPr>
                <a:defRPr/>
              </a:pPr>
              <a:t>2025/3/5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F18102CC-1229-4FB5-98C8-2168DA92D8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17046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C73ECB79-9E99-43A3-B5ED-CC3881FE899B}" type="datetimeFigureOut">
              <a:rPr lang="zh-CN" altLang="en-US"/>
              <a:pPr>
                <a:defRPr/>
              </a:pPr>
              <a:t>2025/3/5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8D4836D-713C-4556-93B0-CC9BFCD30B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95581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0D02059-01CF-4471-A34A-2D27B8F897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62941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6BA8823F-397F-46BD-96FF-D43AF305FC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2484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62425" y="6499225"/>
            <a:ext cx="2057400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0070C0"/>
                </a:solidFill>
                <a:latin typeface="Times New Roman" panose="02020603050405020304" pitchFamily="18" charset="0"/>
              </a:defRPr>
            </a:lvl1pPr>
          </a:lstStyle>
          <a:p>
            <a:fld id="{35CED708-7011-46CD-B515-E5153F43F98C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91772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565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98976"/>
      </p:ext>
    </p:extLst>
  </p:cSld>
  <p:clrMapOvr>
    <a:masterClrMapping/>
  </p:clrMapOvr>
  <p:transition spd="slow">
    <p:pull dir="r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50088" y="6462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noProof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59063" y="64500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noProof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2550" y="6453188"/>
            <a:ext cx="9031288" cy="1587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灯片编号占位符 5"/>
          <p:cNvSpPr>
            <a:spLocks noGrp="1" noChangeArrowheads="1"/>
          </p:cNvSpPr>
          <p:nvPr/>
        </p:nvSpPr>
        <p:spPr bwMode="auto">
          <a:xfrm>
            <a:off x="25400" y="6529388"/>
            <a:ext cx="302895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 anchor="ctr"/>
          <a:lstStyle/>
          <a:p>
            <a:pPr>
              <a:defRPr/>
            </a:pPr>
            <a:r>
              <a:rPr lang="zh-CN" altLang="en-US" sz="1200" b="1">
                <a:solidFill>
                  <a:srgbClr val="385723"/>
                </a:solidFill>
                <a:latin typeface="华文新魏" pitchFamily="2" charset="-122"/>
                <a:ea typeface="华文新魏" pitchFamily="2" charset="-122"/>
                <a:sym typeface="Arial" pitchFamily="34" charset="0"/>
              </a:rPr>
              <a:t>§</a:t>
            </a:r>
            <a:r>
              <a:rPr lang="en-US" altLang="zh-CN" sz="1200" b="1">
                <a:solidFill>
                  <a:srgbClr val="385723"/>
                </a:solidFill>
                <a:latin typeface="华文新魏" pitchFamily="2" charset="-122"/>
                <a:ea typeface="华文新魏" pitchFamily="2" charset="-122"/>
                <a:sym typeface="Arial" pitchFamily="34" charset="0"/>
              </a:rPr>
              <a:t>10.5 </a:t>
            </a:r>
            <a:r>
              <a:rPr lang="zh-CN" altLang="zh-CN" sz="1200" b="1">
                <a:solidFill>
                  <a:srgbClr val="385723"/>
                </a:solidFill>
                <a:latin typeface="华文新魏" pitchFamily="2" charset="-122"/>
                <a:ea typeface="华文新魏" pitchFamily="2" charset="-122"/>
                <a:sym typeface="Arial" pitchFamily="34" charset="0"/>
              </a:rPr>
              <a:t> 因式分解定理</a:t>
            </a:r>
          </a:p>
        </p:txBody>
      </p:sp>
      <p:pic>
        <p:nvPicPr>
          <p:cNvPr id="7174" name="图片 8" descr="logo_long201509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530975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ransition spd="slow">
    <p:pull dir="ru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宋体" pitchFamily="2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17.wmf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png"/><Relationship Id="rId4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9B68AF-50CA-4F20-B91C-9A9BED7B920B}" type="datetime1">
              <a:rPr lang="zh-CN" altLang="en-US" sz="900" smtClean="0">
                <a:solidFill>
                  <a:srgbClr val="0070C0"/>
                </a:solidFill>
                <a:latin typeface="Times New Roman" panose="02020603050405020304" pitchFamily="18" charset="0"/>
              </a:rPr>
              <a:pPr eaLnBrk="1" hangingPunct="1"/>
              <a:t>2025/3/5</a:t>
            </a:fld>
            <a:endParaRPr lang="zh-CN" altLang="en-US" sz="90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矩形 4110"/>
          <p:cNvSpPr>
            <a:spLocks noChangeArrowheads="1"/>
          </p:cNvSpPr>
          <p:nvPr/>
        </p:nvSpPr>
        <p:spPr bwMode="auto">
          <a:xfrm>
            <a:off x="1736811" y="1088844"/>
            <a:ext cx="47660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5.4</a:t>
            </a:r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多项式的因式分解</a:t>
            </a:r>
            <a:endParaRPr lang="en-US" altLang="zh-CN" sz="3200" b="1" dirty="0">
              <a:solidFill>
                <a:srgbClr val="38572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46745" y="2663949"/>
            <a:ext cx="7704138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在中学代数中,  我们已学过把一个多项式分解为不能再分的多项式的乘积，即所谓</a:t>
            </a:r>
            <a:r>
              <a:rPr lang="zh-CN" altLang="en-US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因式分解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. 这一节将系统讨论这个问题. 首先应明确</a:t>
            </a:r>
            <a:r>
              <a:rPr lang="zh-CN" altLang="en-US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不能再分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是什么意思.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10242"/>
          <p:cNvSpPr txBox="1">
            <a:spLocks noChangeArrowheads="1"/>
          </p:cNvSpPr>
          <p:nvPr/>
        </p:nvSpPr>
        <p:spPr bwMode="auto">
          <a:xfrm>
            <a:off x="85725" y="2573338"/>
            <a:ext cx="89122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例1.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4" name="文本框 10243"/>
          <p:cNvSpPr txBox="1">
            <a:spLocks noChangeArrowheads="1"/>
          </p:cNvSpPr>
          <p:nvPr/>
        </p:nvSpPr>
        <p:spPr bwMode="auto">
          <a:xfrm>
            <a:off x="755650" y="3838575"/>
            <a:ext cx="617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（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-1)(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+2)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eaLnBrk="1" hangingPunct="1"/>
            <a:endParaRPr lang="en-US" altLang="zh-CN" baseline="3000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5" name="文本框 10244"/>
          <p:cNvSpPr txBox="1">
            <a:spLocks noChangeArrowheads="1"/>
          </p:cNvSpPr>
          <p:nvPr/>
        </p:nvSpPr>
        <p:spPr bwMode="auto">
          <a:xfrm>
            <a:off x="476250" y="368300"/>
            <a:ext cx="83089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若已知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的标准分解式，就可直接写出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的最大公因式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69913" y="819150"/>
            <a:ext cx="824706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就是那些同时在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的标准分解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式中出现的不可约多项式的方幂的乘积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15950" y="1319213"/>
            <a:ext cx="809783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方幂的指数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等于它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的分解式中所带方幂的较小的一个.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5725" y="2573338"/>
            <a:ext cx="89122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例1.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(x)=2(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-1)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+2)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+4)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)=5(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-2)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-1)(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+2)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bldLvl="0"/>
      <p:bldP spid="2" grpId="0" bldLvl="0"/>
      <p:bldP spid="3" grpId="0" bldLvl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3074"/>
          <p:cNvSpPr txBox="1">
            <a:spLocks noChangeArrowheads="1"/>
          </p:cNvSpPr>
          <p:nvPr/>
        </p:nvSpPr>
        <p:spPr bwMode="auto">
          <a:xfrm>
            <a:off x="190500" y="984250"/>
            <a:ext cx="82819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定义1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3077" name="文本框 3076"/>
          <p:cNvSpPr txBox="1">
            <a:spLocks noChangeArrowheads="1"/>
          </p:cNvSpPr>
          <p:nvPr/>
        </p:nvSpPr>
        <p:spPr bwMode="auto">
          <a:xfrm>
            <a:off x="787400" y="4843463"/>
            <a:ext cx="79248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 …,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分别是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重, …,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因式.</a:t>
            </a: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078" name="对象 3077"/>
          <p:cNvGraphicFramePr>
            <a:graphicFrameLocks noChangeAspect="1"/>
          </p:cNvGraphicFramePr>
          <p:nvPr/>
        </p:nvGraphicFramePr>
        <p:xfrm>
          <a:off x="2274888" y="4110038"/>
          <a:ext cx="50292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3" imgW="1866407" imgH="241512" progId="Equation.DSMT4">
                  <p:embed/>
                </p:oleObj>
              </mc:Choice>
              <mc:Fallback>
                <p:oleObj r:id="rId3" imgW="1866407" imgH="241512" progId="Equation.DSMT4">
                  <p:embed/>
                  <p:pic>
                    <p:nvPicPr>
                      <p:cNvPr id="3078" name="对象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4110038"/>
                        <a:ext cx="50292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文本框 3078"/>
          <p:cNvSpPr txBox="1">
            <a:spLocks noChangeArrowheads="1"/>
          </p:cNvSpPr>
          <p:nvPr/>
        </p:nvSpPr>
        <p:spPr bwMode="auto">
          <a:xfrm>
            <a:off x="161925" y="3743325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0" name="文本框 3079"/>
          <p:cNvSpPr txBox="1">
            <a:spLocks noChangeArrowheads="1"/>
          </p:cNvSpPr>
          <p:nvPr/>
        </p:nvSpPr>
        <p:spPr bwMode="auto">
          <a:xfrm>
            <a:off x="7094538" y="957263"/>
            <a:ext cx="11350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</a:t>
            </a:r>
          </a:p>
        </p:txBody>
      </p:sp>
      <p:sp>
        <p:nvSpPr>
          <p:cNvPr id="3081" name="文本框 3080"/>
          <p:cNvSpPr txBox="1">
            <a:spLocks noChangeArrowheads="1"/>
          </p:cNvSpPr>
          <p:nvPr/>
        </p:nvSpPr>
        <p:spPr bwMode="auto">
          <a:xfrm>
            <a:off x="222250" y="2082800"/>
            <a:ext cx="7699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2" name="文本框 3081"/>
          <p:cNvSpPr txBox="1">
            <a:spLocks noChangeArrowheads="1"/>
          </p:cNvSpPr>
          <p:nvPr/>
        </p:nvSpPr>
        <p:spPr bwMode="auto">
          <a:xfrm>
            <a:off x="839788" y="2571750"/>
            <a:ext cx="1320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=1，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3" name="文本框 3082"/>
          <p:cNvSpPr txBox="1">
            <a:spLocks noChangeArrowheads="1"/>
          </p:cNvSpPr>
          <p:nvPr/>
        </p:nvSpPr>
        <p:spPr bwMode="auto">
          <a:xfrm>
            <a:off x="788988" y="3074988"/>
            <a:ext cx="13954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k&gt;1，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914650" y="1535113"/>
            <a:ext cx="82819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 </a:t>
            </a:r>
            <a:r>
              <a:rPr lang="en-US" altLang="zh-CN" i="1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 </a:t>
            </a:r>
            <a:r>
              <a:rPr lang="en-US" altLang="zh-CN" i="1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ł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06375" y="998538"/>
            <a:ext cx="6985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不可约多项式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称为多项式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22250" y="2082800"/>
            <a:ext cx="19653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=0，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22250" y="2082800"/>
            <a:ext cx="51085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不是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的因式；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39788" y="2571750"/>
            <a:ext cx="47688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的单因式；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88988" y="3074988"/>
            <a:ext cx="46243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k&gt;1，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的重因式.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822325" y="3736975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的标准分解式为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矩形 4110"/>
          <p:cNvSpPr>
            <a:spLocks noChangeArrowheads="1"/>
          </p:cNvSpPr>
          <p:nvPr/>
        </p:nvSpPr>
        <p:spPr bwMode="auto">
          <a:xfrm>
            <a:off x="449462" y="358707"/>
            <a:ext cx="30652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5.4.2</a:t>
            </a:r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200" b="1" dirty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重因式</a:t>
            </a:r>
          </a:p>
        </p:txBody>
      </p:sp>
    </p:spTree>
    <p:extLst>
      <p:ext uri="{BB962C8B-B14F-4D97-AF65-F5344CB8AC3E}">
        <p14:creationId xmlns:p14="http://schemas.microsoft.com/office/powerpoint/2010/main" val="15264700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ldLvl="0"/>
      <p:bldP spid="3077" grpId="0" bldLvl="0"/>
      <p:bldP spid="3079" grpId="0" bldLvl="0"/>
      <p:bldP spid="3080" grpId="0" bldLvl="0"/>
      <p:bldP spid="3081" grpId="0" bldLvl="0"/>
      <p:bldP spid="3082" grpId="0" animBg="1"/>
      <p:bldP spid="3083" grpId="0" animBg="1"/>
      <p:bldP spid="3" grpId="0" bldLvl="0"/>
      <p:bldP spid="2" grpId="0" bldLvl="0"/>
      <p:bldP spid="4" grpId="0" bldLvl="0"/>
      <p:bldP spid="5" grpId="0" bldLvl="0"/>
      <p:bldP spid="6" grpId="0" animBg="1"/>
      <p:bldP spid="9" grpId="0" animBg="1"/>
      <p:bldP spid="10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4097"/>
          <p:cNvSpPr txBox="1">
            <a:spLocks noChangeArrowheads="1"/>
          </p:cNvSpPr>
          <p:nvPr/>
        </p:nvSpPr>
        <p:spPr bwMode="auto">
          <a:xfrm>
            <a:off x="168275" y="638175"/>
            <a:ext cx="8969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注2.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文本框 4098"/>
          <p:cNvSpPr txBox="1">
            <a:spLocks noChangeArrowheads="1"/>
          </p:cNvSpPr>
          <p:nvPr/>
        </p:nvSpPr>
        <p:spPr bwMode="auto">
          <a:xfrm>
            <a:off x="803275" y="2117725"/>
            <a:ext cx="5000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下面讨论如何判断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是否有重因式.</a:t>
            </a:r>
          </a:p>
          <a:p>
            <a:endParaRPr lang="zh-CN" altLang="en-US">
              <a:solidFill>
                <a:srgbClr val="3333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100" name="对象 4099"/>
          <p:cNvGraphicFramePr>
            <a:graphicFrameLocks noChangeAspect="1"/>
          </p:cNvGraphicFramePr>
          <p:nvPr/>
        </p:nvGraphicFramePr>
        <p:xfrm>
          <a:off x="1373188" y="3200400"/>
          <a:ext cx="60086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r:id="rId3" imgW="2438597" imgH="241517" progId="Equation.DSMT4">
                  <p:embed/>
                </p:oleObj>
              </mc:Choice>
              <mc:Fallback>
                <p:oleObj r:id="rId3" imgW="2438597" imgH="241517" progId="Equation.DSMT4">
                  <p:embed/>
                  <p:pic>
                    <p:nvPicPr>
                      <p:cNvPr id="4100" name="对象 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200400"/>
                        <a:ext cx="60086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4100"/>
          <p:cNvGraphicFramePr>
            <a:graphicFrameLocks noChangeAspect="1"/>
          </p:cNvGraphicFramePr>
          <p:nvPr/>
        </p:nvGraphicFramePr>
        <p:xfrm>
          <a:off x="1557338" y="4552950"/>
          <a:ext cx="59118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r:id="rId5" imgW="2489357" imgH="241517" progId="Equation.DSMT4">
                  <p:embed/>
                </p:oleObj>
              </mc:Choice>
              <mc:Fallback>
                <p:oleObj r:id="rId5" imgW="2489357" imgH="241517" progId="Equation.DSMT4">
                  <p:embed/>
                  <p:pic>
                    <p:nvPicPr>
                      <p:cNvPr id="4101" name="对象 4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552950"/>
                        <a:ext cx="59118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文本框 4101"/>
          <p:cNvSpPr txBox="1">
            <a:spLocks noChangeArrowheads="1"/>
          </p:cNvSpPr>
          <p:nvPr/>
        </p:nvSpPr>
        <p:spPr bwMode="auto">
          <a:xfrm>
            <a:off x="701675" y="1171575"/>
            <a:ext cx="82708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故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利用标准分解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来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判断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是否有重因式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实际上是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行不通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的.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87400" y="2665413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81050" y="3903663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导数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微商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68275" y="638175"/>
            <a:ext cx="87709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由于没有一般的方法来求一个多项式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的标准分解式，</a:t>
            </a:r>
          </a:p>
        </p:txBody>
      </p:sp>
    </p:spTree>
    <p:extLst>
      <p:ext uri="{BB962C8B-B14F-4D97-AF65-F5344CB8AC3E}">
        <p14:creationId xmlns:p14="http://schemas.microsoft.com/office/powerpoint/2010/main" val="270818054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/>
      <p:bldP spid="4099" grpId="0" animBg="1"/>
      <p:bldP spid="4102" grpId="0" bldLvl="0"/>
      <p:bldP spid="2" grpId="0" bldLvl="0"/>
      <p:bldP spid="3" grpId="0" bldLvl="0"/>
      <p:bldP spid="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对象 5121"/>
          <p:cNvGraphicFramePr>
            <a:graphicFrameLocks noChangeAspect="1"/>
          </p:cNvGraphicFramePr>
          <p:nvPr/>
        </p:nvGraphicFramePr>
        <p:xfrm>
          <a:off x="2544763" y="1223963"/>
          <a:ext cx="44386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r:id="rId3" imgW="1968797" imgH="203357" progId="Equation.DSMT4">
                  <p:embed/>
                </p:oleObj>
              </mc:Choice>
              <mc:Fallback>
                <p:oleObj r:id="rId3" imgW="1968797" imgH="203357" progId="Equation.DSMT4">
                  <p:embed/>
                  <p:pic>
                    <p:nvPicPr>
                      <p:cNvPr id="19457" name="对象 5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223963"/>
                        <a:ext cx="44386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文本框 5125"/>
          <p:cNvSpPr txBox="1">
            <a:spLocks noChangeArrowheads="1"/>
          </p:cNvSpPr>
          <p:nvPr/>
        </p:nvSpPr>
        <p:spPr bwMode="auto">
          <a:xfrm>
            <a:off x="-228600" y="3373438"/>
            <a:ext cx="6264857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同样可以定义</a:t>
            </a:r>
            <a:r>
              <a:rPr lang="zh-CN" altLang="en-US" sz="2800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高阶导数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概念. </a:t>
            </a:r>
          </a:p>
        </p:txBody>
      </p:sp>
      <p:sp>
        <p:nvSpPr>
          <p:cNvPr id="19464" name="文本框 1"/>
          <p:cNvSpPr txBox="1">
            <a:spLocks noChangeArrowheads="1"/>
          </p:cNvSpPr>
          <p:nvPr/>
        </p:nvSpPr>
        <p:spPr bwMode="auto">
          <a:xfrm>
            <a:off x="1009650" y="635000"/>
            <a:ext cx="242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可以</a:t>
            </a:r>
            <a:r>
              <a:rPr lang="zh-CN" altLang="en-US" sz="2800" u="sng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直接验证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graphicFrame>
        <p:nvGraphicFramePr>
          <p:cNvPr id="2" name="对象 5121"/>
          <p:cNvGraphicFramePr>
            <a:graphicFrameLocks noChangeAspect="1"/>
          </p:cNvGraphicFramePr>
          <p:nvPr/>
        </p:nvGraphicFramePr>
        <p:xfrm>
          <a:off x="2592388" y="1719263"/>
          <a:ext cx="36941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r:id="rId5" imgW="1638317" imgH="228917" progId="Equation.DSMT4">
                  <p:embed/>
                </p:oleObj>
              </mc:Choice>
              <mc:Fallback>
                <p:oleObj r:id="rId5" imgW="1638317" imgH="228917" progId="Equation.DSMT4">
                  <p:embed/>
                  <p:pic>
                    <p:nvPicPr>
                      <p:cNvPr id="2" name="对象 5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719263"/>
                        <a:ext cx="369411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5121"/>
          <p:cNvGraphicFramePr>
            <a:graphicFrameLocks noChangeAspect="1"/>
          </p:cNvGraphicFramePr>
          <p:nvPr/>
        </p:nvGraphicFramePr>
        <p:xfrm>
          <a:off x="2574925" y="2293938"/>
          <a:ext cx="552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r:id="rId7" imgW="2451197" imgH="203357" progId="Equation.DSMT4">
                  <p:embed/>
                </p:oleObj>
              </mc:Choice>
              <mc:Fallback>
                <p:oleObj r:id="rId7" imgW="2451197" imgH="203357" progId="Equation.DSMT4">
                  <p:embed/>
                  <p:pic>
                    <p:nvPicPr>
                      <p:cNvPr id="4" name="对象 5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293938"/>
                        <a:ext cx="552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121"/>
          <p:cNvGraphicFramePr>
            <a:graphicFrameLocks noChangeAspect="1"/>
          </p:cNvGraphicFramePr>
          <p:nvPr/>
        </p:nvGraphicFramePr>
        <p:xfrm>
          <a:off x="2633663" y="2840038"/>
          <a:ext cx="39512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r:id="rId9" imgW="1752797" imgH="228917" progId="Equation.DSMT4">
                  <p:embed/>
                </p:oleObj>
              </mc:Choice>
              <mc:Fallback>
                <p:oleObj r:id="rId9" imgW="1752797" imgH="228917" progId="Equation.DSMT4">
                  <p:embed/>
                  <p:pic>
                    <p:nvPicPr>
                      <p:cNvPr id="6" name="对象 5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2840038"/>
                        <a:ext cx="39512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193801" y="3914572"/>
            <a:ext cx="6797677" cy="612777"/>
            <a:chOff x="896" y="2152"/>
            <a:chExt cx="4282" cy="386"/>
          </a:xfrm>
        </p:grpSpPr>
        <p:graphicFrame>
          <p:nvGraphicFramePr>
            <p:cNvPr id="3" name="对象 5123"/>
            <p:cNvGraphicFramePr>
              <a:graphicFrameLocks noChangeAspect="1"/>
            </p:cNvGraphicFramePr>
            <p:nvPr/>
          </p:nvGraphicFramePr>
          <p:xfrm>
            <a:off x="896" y="2232"/>
            <a:ext cx="6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" r:id="rId11" imgW="408489" imgH="204403" progId="Equation.DSMT4">
                    <p:embed/>
                  </p:oleObj>
                </mc:Choice>
                <mc:Fallback>
                  <p:oleObj r:id="rId11" imgW="408489" imgH="204403" progId="Equation.DSMT4">
                    <p:embed/>
                    <p:pic>
                      <p:nvPicPr>
                        <p:cNvPr id="3" name="对象 5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232"/>
                          <a:ext cx="60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文本框 5125"/>
            <p:cNvSpPr txBox="1">
              <a:spLocks noChangeArrowheads="1"/>
            </p:cNvSpPr>
            <p:nvPr/>
          </p:nvSpPr>
          <p:spPr bwMode="auto">
            <a:xfrm>
              <a:off x="1504" y="2152"/>
              <a:ext cx="3674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称为</a:t>
              </a:r>
              <a:r>
                <a:rPr lang="en-US" altLang="zh-CN" sz="2800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800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zh-CN" altLang="en-US" sz="2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一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阶导数</a:t>
              </a:r>
              <a:r>
                <a: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，            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0" name="组合 5124"/>
          <p:cNvGrpSpPr>
            <a:grpSpLocks/>
          </p:cNvGrpSpPr>
          <p:nvPr/>
        </p:nvGrpSpPr>
        <p:grpSpPr bwMode="auto">
          <a:xfrm>
            <a:off x="2657113" y="3353592"/>
            <a:ext cx="6110288" cy="1692276"/>
            <a:chOff x="1742" y="-1395"/>
            <a:chExt cx="3849" cy="1066"/>
          </a:xfrm>
        </p:grpSpPr>
        <p:sp>
          <p:nvSpPr>
            <p:cNvPr id="19467" name="文本框 5125"/>
            <p:cNvSpPr txBox="1">
              <a:spLocks noChangeArrowheads="1"/>
            </p:cNvSpPr>
            <p:nvPr/>
          </p:nvSpPr>
          <p:spPr bwMode="auto">
            <a:xfrm>
              <a:off x="1742" y="-1395"/>
              <a:ext cx="3849" cy="1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Times New Roman" panose="02020603050405020304" pitchFamily="18" charset="0"/>
                </a:rPr>
                <a:t>          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endPara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                </a:t>
              </a:r>
              <a:r>
                <a: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的导数             </a:t>
              </a:r>
              <a:endPara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称为</a:t>
              </a:r>
              <a:r>
                <a:rPr lang="en-US" altLang="zh-CN" sz="2800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800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zh-CN" altLang="en-US" sz="2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阶导数</a:t>
              </a:r>
              <a:r>
                <a:rPr lang="zh-CN" altLang="en-US" sz="28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endPara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19468" name="对象 5126"/>
            <p:cNvGraphicFramePr>
              <a:graphicFrameLocks noChangeAspect="1"/>
            </p:cNvGraphicFramePr>
            <p:nvPr/>
          </p:nvGraphicFramePr>
          <p:xfrm>
            <a:off x="3617" y="-965"/>
            <a:ext cx="50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" r:id="rId13" imgW="408489" imgH="204403" progId="Equation.DSMT4">
                    <p:embed/>
                  </p:oleObj>
                </mc:Choice>
                <mc:Fallback>
                  <p:oleObj r:id="rId13" imgW="408489" imgH="204403" progId="Equation.DSMT4">
                    <p:embed/>
                    <p:pic>
                      <p:nvPicPr>
                        <p:cNvPr id="19468" name="对象 5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" y="-965"/>
                          <a:ext cx="50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对象 5127"/>
            <p:cNvGraphicFramePr>
              <a:graphicFrameLocks noChangeAspect="1"/>
            </p:cNvGraphicFramePr>
            <p:nvPr/>
          </p:nvGraphicFramePr>
          <p:xfrm>
            <a:off x="4742" y="-1003"/>
            <a:ext cx="61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0" r:id="rId14" imgW="446755" imgH="204403" progId="Equation.DSMT4">
                    <p:embed/>
                  </p:oleObj>
                </mc:Choice>
                <mc:Fallback>
                  <p:oleObj r:id="rId14" imgW="446755" imgH="204403" progId="Equation.DSMT4">
                    <p:embed/>
                    <p:pic>
                      <p:nvPicPr>
                        <p:cNvPr id="19469" name="对象 5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-1003"/>
                          <a:ext cx="61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文本框 5125"/>
          <p:cNvSpPr txBox="1">
            <a:spLocks noChangeArrowheads="1"/>
          </p:cNvSpPr>
          <p:nvPr/>
        </p:nvSpPr>
        <p:spPr bwMode="auto">
          <a:xfrm>
            <a:off x="1385093" y="5448300"/>
            <a:ext cx="415049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阶导数</a:t>
            </a:r>
            <a:r>
              <a:rPr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记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8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  <a:r>
              <a:rPr lang="en-US" altLang="zh-CN" sz="2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8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49122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4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145"/>
          <p:cNvSpPr txBox="1">
            <a:spLocks noChangeArrowheads="1"/>
          </p:cNvSpPr>
          <p:nvPr/>
        </p:nvSpPr>
        <p:spPr bwMode="auto">
          <a:xfrm>
            <a:off x="577850" y="1346200"/>
            <a:ext cx="714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80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6147" name="文本框 6146"/>
          <p:cNvSpPr txBox="1">
            <a:spLocks noChangeArrowheads="1"/>
          </p:cNvSpPr>
          <p:nvPr/>
        </p:nvSpPr>
        <p:spPr bwMode="auto">
          <a:xfrm>
            <a:off x="1206500" y="1268413"/>
            <a:ext cx="3924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由假设，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可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分解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为：</a:t>
            </a:r>
          </a:p>
        </p:txBody>
      </p:sp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1743075" y="2808288"/>
          <a:ext cx="16557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r:id="rId3" imgW="648212" imgH="229007" progId="Equation.DSMT4">
                  <p:embed/>
                </p:oleObj>
              </mc:Choice>
              <mc:Fallback>
                <p:oleObj r:id="rId3" imgW="648212" imgH="229007" progId="Equation.DSMT4">
                  <p:embed/>
                  <p:pic>
                    <p:nvPicPr>
                      <p:cNvPr id="6148" name="对象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808288"/>
                        <a:ext cx="165576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>
            <a:graphicFrameLocks noChangeAspect="1"/>
          </p:cNvGraphicFramePr>
          <p:nvPr/>
        </p:nvGraphicFramePr>
        <p:xfrm>
          <a:off x="1376363" y="3563938"/>
          <a:ext cx="45974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r:id="rId5" imgW="1727237" imgH="457517" progId="Equation.DSMT4">
                  <p:embed/>
                </p:oleObj>
              </mc:Choice>
              <mc:Fallback>
                <p:oleObj r:id="rId5" imgW="1727237" imgH="457517" progId="Equation.DSMT4">
                  <p:embed/>
                  <p:pic>
                    <p:nvPicPr>
                      <p:cNvPr id="6149" name="对象 6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563938"/>
                        <a:ext cx="45974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文本框 6151"/>
          <p:cNvSpPr txBox="1">
            <a:spLocks noChangeArrowheads="1"/>
          </p:cNvSpPr>
          <p:nvPr/>
        </p:nvSpPr>
        <p:spPr bwMode="auto">
          <a:xfrm>
            <a:off x="207963" y="-74613"/>
            <a:ext cx="1209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zh-CN" altLang="en-US" sz="280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20489" name="文本框 6156"/>
          <p:cNvSpPr txBox="1">
            <a:spLocks noChangeArrowheads="1"/>
          </p:cNvSpPr>
          <p:nvPr/>
        </p:nvSpPr>
        <p:spPr bwMode="auto">
          <a:xfrm>
            <a:off x="1287463" y="598488"/>
            <a:ext cx="4776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那么它是 </a:t>
            </a:r>
            <a:r>
              <a:rPr lang="zh-CN" altLang="en-US" sz="280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2800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重因式.</a:t>
            </a:r>
          </a:p>
        </p:txBody>
      </p:sp>
      <p:graphicFrame>
        <p:nvGraphicFramePr>
          <p:cNvPr id="6160" name="对象 6159"/>
          <p:cNvGraphicFramePr>
            <a:graphicFrameLocks noChangeAspect="1"/>
          </p:cNvGraphicFramePr>
          <p:nvPr/>
        </p:nvGraphicFramePr>
        <p:xfrm>
          <a:off x="3013075" y="3394075"/>
          <a:ext cx="53514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r:id="rId7" imgW="2095517" imgH="228917" progId="Equation.DSMT4">
                  <p:embed/>
                </p:oleObj>
              </mc:Choice>
              <mc:Fallback>
                <p:oleObj r:id="rId7" imgW="2095517" imgH="228917" progId="Equation.DSMT4">
                  <p:embed/>
                  <p:pic>
                    <p:nvPicPr>
                      <p:cNvPr id="6160" name="对象 6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394075"/>
                        <a:ext cx="535146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200150" y="2239963"/>
            <a:ext cx="8937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因此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333500" y="3795713"/>
            <a:ext cx="5381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故</a:t>
            </a:r>
          </a:p>
        </p:txBody>
      </p:sp>
      <p:sp>
        <p:nvSpPr>
          <p:cNvPr id="4" name="文本框 6151"/>
          <p:cNvSpPr txBox="1">
            <a:spLocks noChangeArrowheads="1"/>
          </p:cNvSpPr>
          <p:nvPr/>
        </p:nvSpPr>
        <p:spPr bwMode="auto">
          <a:xfrm>
            <a:off x="252413" y="-30163"/>
            <a:ext cx="8621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      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如果不可约多项式   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是           的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重因式(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≥1)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4121150" y="57150"/>
            <a:ext cx="1998663" cy="482600"/>
            <a:chOff x="6491" y="790"/>
            <a:chExt cx="3146" cy="759"/>
          </a:xfrm>
        </p:grpSpPr>
        <p:graphicFrame>
          <p:nvGraphicFramePr>
            <p:cNvPr id="20492" name="对象 6158"/>
            <p:cNvGraphicFramePr>
              <a:graphicFrameLocks noChangeAspect="1"/>
            </p:cNvGraphicFramePr>
            <p:nvPr/>
          </p:nvGraphicFramePr>
          <p:xfrm>
            <a:off x="6491" y="789"/>
            <a:ext cx="1320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" r:id="rId9" imgW="357467" imgH="204403" progId="Equation.DSMT4">
                    <p:embed/>
                  </p:oleObj>
                </mc:Choice>
                <mc:Fallback>
                  <p:oleObj r:id="rId9" imgW="357467" imgH="204403" progId="Equation.DSMT4">
                    <p:embed/>
                    <p:pic>
                      <p:nvPicPr>
                        <p:cNvPr id="20492" name="对象 6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1" y="789"/>
                          <a:ext cx="1320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对象 6157"/>
            <p:cNvGraphicFramePr>
              <a:graphicFrameLocks noChangeAspect="1"/>
            </p:cNvGraphicFramePr>
            <p:nvPr/>
          </p:nvGraphicFramePr>
          <p:xfrm>
            <a:off x="8265" y="792"/>
            <a:ext cx="1372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0" r:id="rId11" imgW="368887" imgH="203517" progId="Equation.DSMT4">
                    <p:embed/>
                  </p:oleObj>
                </mc:Choice>
                <mc:Fallback>
                  <p:oleObj r:id="rId11" imgW="368887" imgH="203517" progId="Equation.DSMT4">
                    <p:embed/>
                    <p:pic>
                      <p:nvPicPr>
                        <p:cNvPr id="20493" name="对象 6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5" y="792"/>
                          <a:ext cx="1372" cy="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6150"/>
          <p:cNvGraphicFramePr>
            <a:graphicFrameLocks noChangeAspect="1"/>
          </p:cNvGraphicFramePr>
          <p:nvPr/>
        </p:nvGraphicFramePr>
        <p:xfrm>
          <a:off x="2951163" y="733425"/>
          <a:ext cx="9763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r:id="rId13" imgW="408489" imgH="204403" progId="Equation.DSMT4">
                  <p:embed/>
                </p:oleObj>
              </mc:Choice>
              <mc:Fallback>
                <p:oleObj r:id="rId13" imgW="408489" imgH="204403" progId="Equation.DSMT4">
                  <p:embed/>
                  <p:pic>
                    <p:nvPicPr>
                      <p:cNvPr id="10" name="对象 6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733425"/>
                        <a:ext cx="9763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206500" y="1268413"/>
            <a:ext cx="571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f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800" i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)，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 ł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392488" y="2779713"/>
          <a:ext cx="49625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r:id="rId15" imgW="1943237" imgH="228917" progId="Equation.DSMT4">
                  <p:embed/>
                </p:oleObj>
              </mc:Choice>
              <mc:Fallback>
                <p:oleObj r:id="rId15" imgW="1943237" imgH="228917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779713"/>
                        <a:ext cx="49625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文本框 7170"/>
          <p:cNvSpPr txBox="1">
            <a:spLocks noChangeArrowheads="1"/>
          </p:cNvSpPr>
          <p:nvPr/>
        </p:nvSpPr>
        <p:spPr bwMode="auto">
          <a:xfrm>
            <a:off x="476250" y="4864100"/>
            <a:ext cx="69580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由于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不能整除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上式右端括号内的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第一项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16" name="文本框 7170"/>
          <p:cNvSpPr txBox="1">
            <a:spLocks noChangeArrowheads="1"/>
          </p:cNvSpPr>
          <p:nvPr/>
        </p:nvSpPr>
        <p:spPr bwMode="auto">
          <a:xfrm>
            <a:off x="476250" y="4864100"/>
            <a:ext cx="81772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由于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不能整除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上式右端括号内的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第一项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，但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整除第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二项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             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187450" y="5264150"/>
            <a:ext cx="7573963" cy="1120775"/>
            <a:chOff x="0" y="-28"/>
            <a:chExt cx="4771" cy="706"/>
          </a:xfrm>
        </p:grpSpPr>
        <p:sp>
          <p:nvSpPr>
            <p:cNvPr id="20500" name="文本框 7170"/>
            <p:cNvSpPr txBox="1">
              <a:spLocks noChangeArrowheads="1"/>
            </p:cNvSpPr>
            <p:nvPr/>
          </p:nvSpPr>
          <p:spPr bwMode="auto">
            <a:xfrm>
              <a:off x="0" y="-28"/>
              <a:ext cx="4771" cy="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故</a:t>
              </a:r>
              <a:r>
                <a:rPr lang="en-US" altLang="zh-CN" i="1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不能整除括号内的和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，从而</a:t>
              </a:r>
              <a:r>
                <a:rPr lang="en-US" altLang="zh-CN" i="1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i="1" baseline="30000" dirty="0" err="1">
                  <a:latin typeface="华文新魏" panose="02010800040101010101" pitchFamily="2" charset="-122"/>
                  <a:ea typeface="华文新魏" panose="02010800040101010101" pitchFamily="2" charset="-122"/>
                </a:rPr>
                <a:t>k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 </a:t>
              </a:r>
              <a:r>
                <a: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ł           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. </a:t>
              </a: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</a:t>
              </a:r>
            </a:p>
          </p:txBody>
        </p:sp>
        <p:graphicFrame>
          <p:nvGraphicFramePr>
            <p:cNvPr id="20501" name="对象 7171"/>
            <p:cNvGraphicFramePr>
              <a:graphicFrameLocks noChangeAspect="1"/>
            </p:cNvGraphicFramePr>
            <p:nvPr/>
          </p:nvGraphicFramePr>
          <p:xfrm>
            <a:off x="4032" y="91"/>
            <a:ext cx="52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" r:id="rId17" imgW="408489" imgH="204403" progId="Equation.DSMT4">
                    <p:embed/>
                  </p:oleObj>
                </mc:Choice>
                <mc:Fallback>
                  <p:oleObj r:id="rId17" imgW="408489" imgH="204403" progId="Equation.DSMT4">
                    <p:embed/>
                    <p:pic>
                      <p:nvPicPr>
                        <p:cNvPr id="20501" name="对象 7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91"/>
                          <a:ext cx="521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本框 7170"/>
          <p:cNvSpPr txBox="1">
            <a:spLocks noChangeArrowheads="1"/>
          </p:cNvSpPr>
          <p:nvPr/>
        </p:nvSpPr>
        <p:spPr bwMode="auto">
          <a:xfrm>
            <a:off x="387350" y="5397500"/>
            <a:ext cx="63690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这说明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600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(x)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重因式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.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2884378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/>
      <p:bldP spid="20487" grpId="0"/>
      <p:bldP spid="20489" grpId="0"/>
      <p:bldP spid="2" grpId="0"/>
      <p:bldP spid="3" grpId="0"/>
      <p:bldP spid="4" grpId="0"/>
      <p:bldP spid="12" grpId="0"/>
      <p:bldP spid="21506" grpId="0"/>
      <p:bldP spid="16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组合 7172"/>
          <p:cNvGrpSpPr>
            <a:grpSpLocks/>
          </p:cNvGrpSpPr>
          <p:nvPr/>
        </p:nvGrpSpPr>
        <p:grpSpPr bwMode="auto">
          <a:xfrm>
            <a:off x="-288925" y="63500"/>
            <a:ext cx="10753725" cy="947738"/>
            <a:chOff x="-2519" y="210"/>
            <a:chExt cx="16932" cy="1490"/>
          </a:xfrm>
        </p:grpSpPr>
        <p:sp>
          <p:nvSpPr>
            <p:cNvPr id="21506" name="文本框 7173"/>
            <p:cNvSpPr txBox="1">
              <a:spLocks noChangeArrowheads="1"/>
            </p:cNvSpPr>
            <p:nvPr/>
          </p:nvSpPr>
          <p:spPr bwMode="auto">
            <a:xfrm>
              <a:off x="-2519" y="210"/>
              <a:ext cx="16932" cy="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</a:t>
              </a:r>
              <a:r>
                <a:rPr lang="zh-CN" altLang="en-US" u="sng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推论</a:t>
              </a:r>
              <a:r>
                <a:rPr lang="en-US" altLang="zh-CN" u="sng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1.</a:t>
              </a:r>
              <a:r>
                <a:rPr lang="zh-CN" altLang="en-US" u="sng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</a:p>
          </p:txBody>
        </p:sp>
        <p:graphicFrame>
          <p:nvGraphicFramePr>
            <p:cNvPr id="21507" name="对象 7174"/>
            <p:cNvGraphicFramePr>
              <a:graphicFrameLocks noChangeAspect="1"/>
            </p:cNvGraphicFramePr>
            <p:nvPr/>
          </p:nvGraphicFramePr>
          <p:xfrm>
            <a:off x="5280" y="1100"/>
            <a:ext cx="120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0" r:id="rId3" imgW="115663" imgH="179704" progId="Equation.DSMT4">
                    <p:embed/>
                  </p:oleObj>
                </mc:Choice>
                <mc:Fallback>
                  <p:oleObj r:id="rId3" imgW="115663" imgH="179704" progId="Equation.DSMT4">
                    <p:embed/>
                    <p:pic>
                      <p:nvPicPr>
                        <p:cNvPr id="21507" name="对象 7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100"/>
                          <a:ext cx="120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4" name="文本框 7179"/>
          <p:cNvSpPr txBox="1">
            <a:spLocks noChangeArrowheads="1"/>
          </p:cNvSpPr>
          <p:nvPr/>
        </p:nvSpPr>
        <p:spPr bwMode="auto">
          <a:xfrm>
            <a:off x="1416050" y="677863"/>
            <a:ext cx="81692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), …，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-1) 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 因式，</a:t>
            </a:r>
          </a:p>
        </p:txBody>
      </p:sp>
      <p:sp>
        <p:nvSpPr>
          <p:cNvPr id="8194" name="文本框 8193"/>
          <p:cNvSpPr txBox="1">
            <a:spLocks noChangeArrowheads="1"/>
          </p:cNvSpPr>
          <p:nvPr/>
        </p:nvSpPr>
        <p:spPr bwMode="auto">
          <a:xfrm>
            <a:off x="-107950" y="2540000"/>
            <a:ext cx="81010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4" name="文本框 8198"/>
          <p:cNvSpPr txBox="1">
            <a:spLocks noChangeArrowheads="1"/>
          </p:cNvSpPr>
          <p:nvPr/>
        </p:nvSpPr>
        <p:spPr bwMode="auto">
          <a:xfrm>
            <a:off x="361950" y="3670300"/>
            <a:ext cx="13176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</p:txBody>
      </p:sp>
      <p:graphicFrame>
        <p:nvGraphicFramePr>
          <p:cNvPr id="21511" name="对象 8200"/>
          <p:cNvGraphicFramePr>
            <a:graphicFrameLocks noChangeAspect="1"/>
          </p:cNvGraphicFramePr>
          <p:nvPr/>
        </p:nvGraphicFramePr>
        <p:xfrm>
          <a:off x="4114800" y="4497388"/>
          <a:ext cx="2143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r:id="rId5" imgW="115663" imgH="179704" progId="Equation.DSMT4">
                  <p:embed/>
                </p:oleObj>
              </mc:Choice>
              <mc:Fallback>
                <p:oleObj r:id="rId5" imgW="115663" imgH="179704" progId="Equation.DSMT4">
                  <p:embed/>
                  <p:pic>
                    <p:nvPicPr>
                      <p:cNvPr id="21511" name="对象 8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97388"/>
                        <a:ext cx="2143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3" name="组合 8202"/>
          <p:cNvGrpSpPr>
            <a:grpSpLocks/>
          </p:cNvGrpSpPr>
          <p:nvPr/>
        </p:nvGrpSpPr>
        <p:grpSpPr bwMode="auto">
          <a:xfrm>
            <a:off x="1120775" y="2916238"/>
            <a:ext cx="8101013" cy="566737"/>
            <a:chOff x="2450" y="1379"/>
            <a:chExt cx="12758" cy="892"/>
          </a:xfrm>
        </p:grpSpPr>
        <p:sp>
          <p:nvSpPr>
            <p:cNvPr id="21513" name="文本框 8203"/>
            <p:cNvSpPr txBox="1">
              <a:spLocks noChangeArrowheads="1"/>
            </p:cNvSpPr>
            <p:nvPr/>
          </p:nvSpPr>
          <p:spPr bwMode="auto">
            <a:xfrm>
              <a:off x="2450" y="1379"/>
              <a:ext cx="12758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  是</a:t>
              </a:r>
              <a:r>
                <a:rPr lang="en-US" altLang="zh-CN" i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与</a:t>
              </a:r>
              <a:r>
                <a:rPr lang="zh-CN" altLang="en-US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</a:t>
              </a:r>
              <a:r>
                <a:rPr lang="zh-CN" altLang="en-US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的公因式.</a:t>
              </a:r>
            </a:p>
          </p:txBody>
        </p:sp>
        <p:graphicFrame>
          <p:nvGraphicFramePr>
            <p:cNvPr id="2" name="对象 8204"/>
            <p:cNvGraphicFramePr>
              <a:graphicFrameLocks noChangeAspect="1"/>
            </p:cNvGraphicFramePr>
            <p:nvPr/>
          </p:nvGraphicFramePr>
          <p:xfrm>
            <a:off x="4547" y="1587"/>
            <a:ext cx="119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2" r:id="rId7" imgW="408489" imgH="204403" progId="Equation.DSMT4">
                    <p:embed/>
                  </p:oleObj>
                </mc:Choice>
                <mc:Fallback>
                  <p:oleObj r:id="rId7" imgW="408489" imgH="204403" progId="Equation.DSMT4">
                    <p:embed/>
                    <p:pic>
                      <p:nvPicPr>
                        <p:cNvPr id="2" name="对象 8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" y="1587"/>
                          <a:ext cx="119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6" name="组合 8205"/>
          <p:cNvGrpSpPr>
            <a:grpSpLocks/>
          </p:cNvGrpSpPr>
          <p:nvPr/>
        </p:nvGrpSpPr>
        <p:grpSpPr bwMode="auto">
          <a:xfrm>
            <a:off x="792163" y="4252913"/>
            <a:ext cx="6484937" cy="1041400"/>
            <a:chOff x="-70" y="0"/>
            <a:chExt cx="10212" cy="1640"/>
          </a:xfrm>
        </p:grpSpPr>
        <p:sp>
          <p:nvSpPr>
            <p:cNvPr id="21516" name="文本框 8206"/>
            <p:cNvSpPr txBox="1">
              <a:spLocks noChangeArrowheads="1"/>
            </p:cNvSpPr>
            <p:nvPr/>
          </p:nvSpPr>
          <p:spPr bwMode="auto">
            <a:xfrm>
              <a:off x="-70" y="0"/>
              <a:ext cx="10212" cy="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反过来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，若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是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(x)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与         的公因式</a:t>
              </a:r>
              <a:r>
                <a:rPr lang="zh-CN" altLang="en-US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 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</a:p>
            <a:p>
              <a:pPr>
                <a:lnSpc>
                  <a:spcPct val="130000"/>
                </a:lnSpc>
              </a:pPr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1517" name="对象 8207"/>
            <p:cNvGraphicFramePr>
              <a:graphicFrameLocks noChangeAspect="1"/>
            </p:cNvGraphicFramePr>
            <p:nvPr/>
          </p:nvGraphicFramePr>
          <p:xfrm>
            <a:off x="5896" y="215"/>
            <a:ext cx="1080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3" r:id="rId9" imgW="369469" imgH="203838" progId="Equation.DSMT4">
                    <p:embed/>
                  </p:oleObj>
                </mc:Choice>
                <mc:Fallback>
                  <p:oleObj r:id="rId9" imgW="369469" imgH="203838" progId="Equation.DSMT4">
                    <p:embed/>
                    <p:pic>
                      <p:nvPicPr>
                        <p:cNvPr id="21517" name="对象 8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6" y="215"/>
                          <a:ext cx="1080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7" name="文本框 1"/>
          <p:cNvSpPr txBox="1">
            <a:spLocks noChangeArrowheads="1"/>
          </p:cNvSpPr>
          <p:nvPr/>
        </p:nvSpPr>
        <p:spPr bwMode="auto">
          <a:xfrm>
            <a:off x="7604125" y="2420938"/>
            <a:ext cx="81010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314450" y="65088"/>
            <a:ext cx="10753725" cy="1073150"/>
            <a:chOff x="-196" y="13"/>
            <a:chExt cx="16932" cy="1687"/>
          </a:xfrm>
        </p:grpSpPr>
        <p:sp>
          <p:nvSpPr>
            <p:cNvPr id="21520" name="文本框 7173"/>
            <p:cNvSpPr txBox="1">
              <a:spLocks noChangeArrowheads="1"/>
            </p:cNvSpPr>
            <p:nvPr/>
          </p:nvSpPr>
          <p:spPr bwMode="auto">
            <a:xfrm>
              <a:off x="-196" y="13"/>
              <a:ext cx="16932" cy="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如果不可约多项式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是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k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重因式（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k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≥1），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则</a:t>
              </a:r>
            </a:p>
          </p:txBody>
        </p:sp>
        <p:graphicFrame>
          <p:nvGraphicFramePr>
            <p:cNvPr id="21521" name="对象 7174"/>
            <p:cNvGraphicFramePr>
              <a:graphicFrameLocks noChangeAspect="1"/>
            </p:cNvGraphicFramePr>
            <p:nvPr/>
          </p:nvGraphicFramePr>
          <p:xfrm>
            <a:off x="5280" y="1100"/>
            <a:ext cx="120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4" r:id="rId11" imgW="115663" imgH="179704" progId="Equation.DSMT4">
                    <p:embed/>
                  </p:oleObj>
                </mc:Choice>
                <mc:Fallback>
                  <p:oleObj r:id="rId11" imgW="115663" imgH="179704" progId="Equation.DSMT4">
                    <p:embed/>
                    <p:pic>
                      <p:nvPicPr>
                        <p:cNvPr id="21521" name="对象 7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100"/>
                          <a:ext cx="120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7179"/>
          <p:cNvSpPr txBox="1">
            <a:spLocks noChangeArrowheads="1"/>
          </p:cNvSpPr>
          <p:nvPr/>
        </p:nvSpPr>
        <p:spPr bwMode="auto">
          <a:xfrm>
            <a:off x="5721350" y="671513"/>
            <a:ext cx="81692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但不是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baseline="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(x)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的因式.</a:t>
            </a:r>
          </a:p>
        </p:txBody>
      </p:sp>
      <p:sp>
        <p:nvSpPr>
          <p:cNvPr id="24" name="文本框 7176"/>
          <p:cNvSpPr txBox="1">
            <a:spLocks noChangeArrowheads="1"/>
          </p:cNvSpPr>
          <p:nvPr/>
        </p:nvSpPr>
        <p:spPr bwMode="auto">
          <a:xfrm>
            <a:off x="388938" y="1171575"/>
            <a:ext cx="135096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	</a:t>
            </a:r>
          </a:p>
        </p:txBody>
      </p: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388938" y="1171575"/>
            <a:ext cx="10067925" cy="1041400"/>
            <a:chOff x="-7" y="90"/>
            <a:chExt cx="6342" cy="656"/>
          </a:xfrm>
        </p:grpSpPr>
        <p:sp>
          <p:nvSpPr>
            <p:cNvPr id="21525" name="文本框 7176"/>
            <p:cNvSpPr txBox="1">
              <a:spLocks noChangeArrowheads="1"/>
            </p:cNvSpPr>
            <p:nvPr/>
          </p:nvSpPr>
          <p:spPr bwMode="auto">
            <a:xfrm>
              <a:off x="-7" y="90"/>
              <a:ext cx="6342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  <a:r>
                <a:rPr lang="zh-CN" altLang="en-US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u="sng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证</a:t>
              </a:r>
              <a:r>
                <a:rPr lang="en-US" altLang="zh-CN" u="sng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r>
                <a:rPr lang="zh-CN" altLang="en-US" u="sng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  由定理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,  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分别是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)，           ，…，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baseline="30000">
                  <a:latin typeface="华文新魏" panose="02010800040101010101" pitchFamily="2" charset="-122"/>
                  <a:ea typeface="华文新魏" panose="02010800040101010101" pitchFamily="2" charset="-122"/>
                </a:rPr>
                <a:t>(k-1) 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), </a:t>
              </a:r>
            </a:p>
            <a:p>
              <a:pPr>
                <a:lnSpc>
                  <a:spcPct val="130000"/>
                </a:lnSpc>
              </a:pP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 </a:t>
              </a:r>
              <a:r>
                <a:rPr lang="en-US" altLang="zh-CN" baseline="30000">
                  <a:latin typeface="华文新魏" panose="02010800040101010101" pitchFamily="2" charset="-122"/>
                  <a:ea typeface="华文新魏" panose="02010800040101010101" pitchFamily="2" charset="-122"/>
                </a:rPr>
                <a:t>(k) 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的		</a:t>
              </a:r>
            </a:p>
          </p:txBody>
        </p:sp>
        <p:graphicFrame>
          <p:nvGraphicFramePr>
            <p:cNvPr id="21526" name="对象 7177"/>
            <p:cNvGraphicFramePr>
              <a:graphicFrameLocks noChangeAspect="1"/>
            </p:cNvGraphicFramePr>
            <p:nvPr/>
          </p:nvGraphicFramePr>
          <p:xfrm>
            <a:off x="2900" y="180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5" r:id="rId12" imgW="408489" imgH="204403" progId="Equation.DSMT4">
                    <p:embed/>
                  </p:oleObj>
                </mc:Choice>
                <mc:Fallback>
                  <p:oleObj r:id="rId12" imgW="408489" imgH="204403" progId="Equation.DSMT4">
                    <p:embed/>
                    <p:pic>
                      <p:nvPicPr>
                        <p:cNvPr id="21526" name="对象 7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180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7176"/>
          <p:cNvSpPr txBox="1">
            <a:spLocks noChangeArrowheads="1"/>
          </p:cNvSpPr>
          <p:nvPr/>
        </p:nvSpPr>
        <p:spPr bwMode="auto">
          <a:xfrm>
            <a:off x="515938" y="1654175"/>
            <a:ext cx="100679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重，……，1重，0重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因式.</a:t>
            </a: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19050" y="2489200"/>
            <a:ext cx="81010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不可约多项式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的重因式的充要条件为：</a:t>
            </a:r>
          </a:p>
        </p:txBody>
      </p:sp>
      <p:sp>
        <p:nvSpPr>
          <p:cNvPr id="41" name="文本框 8198"/>
          <p:cNvSpPr txBox="1">
            <a:spLocks noChangeArrowheads="1"/>
          </p:cNvSpPr>
          <p:nvPr/>
        </p:nvSpPr>
        <p:spPr bwMode="auto">
          <a:xfrm>
            <a:off x="361950" y="3625850"/>
            <a:ext cx="48117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的重因式，</a:t>
            </a:r>
          </a:p>
        </p:txBody>
      </p:sp>
      <p:sp>
        <p:nvSpPr>
          <p:cNvPr id="44" name="文本框 8198"/>
          <p:cNvSpPr txBox="1">
            <a:spLocks noChangeArrowheads="1"/>
          </p:cNvSpPr>
          <p:nvPr/>
        </p:nvSpPr>
        <p:spPr bwMode="auto">
          <a:xfrm>
            <a:off x="361950" y="3625850"/>
            <a:ext cx="81724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的重因式，则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必是          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</p:txBody>
      </p:sp>
      <p:graphicFrame>
        <p:nvGraphicFramePr>
          <p:cNvPr id="45" name="对象 8199"/>
          <p:cNvGraphicFramePr>
            <a:graphicFrameLocks noChangeAspect="1"/>
          </p:cNvGraphicFramePr>
          <p:nvPr/>
        </p:nvGraphicFramePr>
        <p:xfrm>
          <a:off x="6734175" y="3768725"/>
          <a:ext cx="685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6" r:id="rId14" imgW="369469" imgH="203838" progId="Equation.DSMT4">
                  <p:embed/>
                </p:oleObj>
              </mc:Choice>
              <mc:Fallback>
                <p:oleObj r:id="rId14" imgW="369469" imgH="203838" progId="Equation.DSMT4">
                  <p:embed/>
                  <p:pic>
                    <p:nvPicPr>
                      <p:cNvPr id="45" name="对象 8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3768725"/>
                        <a:ext cx="6858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>
            <a:grpSpLocks/>
          </p:cNvGrpSpPr>
          <p:nvPr/>
        </p:nvGrpSpPr>
        <p:grpSpPr bwMode="auto">
          <a:xfrm>
            <a:off x="792163" y="4243388"/>
            <a:ext cx="7785100" cy="1516062"/>
            <a:chOff x="-70" y="0"/>
            <a:chExt cx="12260" cy="2388"/>
          </a:xfrm>
        </p:grpSpPr>
        <p:sp>
          <p:nvSpPr>
            <p:cNvPr id="21533" name="文本框 8206"/>
            <p:cNvSpPr txBox="1">
              <a:spLocks noChangeArrowheads="1"/>
            </p:cNvSpPr>
            <p:nvPr/>
          </p:nvSpPr>
          <p:spPr bwMode="auto">
            <a:xfrm>
              <a:off x="-70" y="0"/>
              <a:ext cx="12260" cy="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反过来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，若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是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(x)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与         的公因式</a:t>
              </a:r>
              <a:r>
                <a:rPr lang="zh-CN" altLang="en-US" dirty="0">
                  <a:solidFill>
                    <a:srgbClr val="FF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 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则它必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不是  </a:t>
              </a:r>
            </a:p>
            <a:p>
              <a:pPr>
                <a:lnSpc>
                  <a:spcPct val="130000"/>
                </a:lnSpc>
              </a:pP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f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单因式</a:t>
              </a:r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。                                                           </a:t>
              </a:r>
            </a:p>
            <a:p>
              <a:pPr>
                <a:lnSpc>
                  <a:spcPct val="130000"/>
                </a:lnSpc>
              </a:pP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1534" name="对象 8207"/>
            <p:cNvGraphicFramePr>
              <a:graphicFrameLocks noChangeAspect="1"/>
            </p:cNvGraphicFramePr>
            <p:nvPr/>
          </p:nvGraphicFramePr>
          <p:xfrm>
            <a:off x="5896" y="215"/>
            <a:ext cx="1080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7" r:id="rId15" imgW="369469" imgH="203838" progId="Equation.DSMT4">
                    <p:embed/>
                  </p:oleObj>
                </mc:Choice>
                <mc:Fallback>
                  <p:oleObj r:id="rId15" imgW="369469" imgH="203838" progId="Equation.DSMT4">
                    <p:embed/>
                    <p:pic>
                      <p:nvPicPr>
                        <p:cNvPr id="21534" name="对象 8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6" y="215"/>
                          <a:ext cx="1080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7462371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22534" grpId="0"/>
      <p:bldP spid="22547" grpId="0"/>
      <p:bldP spid="24" grpId="0"/>
      <p:bldP spid="32" grpId="0"/>
      <p:bldP spid="39" grpId="0"/>
      <p:bldP spid="41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81205" y="2100146"/>
            <a:ext cx="2455863" cy="1676400"/>
          </a:xfrm>
          <a:prstGeom prst="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         </a:t>
            </a:r>
            <a:r>
              <a:rPr lang="zh-CN" altLang="en-US" sz="2000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根据推论</a:t>
            </a:r>
            <a:r>
              <a:rPr lang="en-US" altLang="zh-CN" sz="2000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3</a:t>
            </a:r>
            <a:r>
              <a:rPr lang="zh-CN" altLang="en-US" sz="2000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，我们可以</a:t>
            </a:r>
            <a:r>
              <a:rPr lang="zh-CN" altLang="en-US" sz="2000" u="sng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用辗转相除法乘判断</a:t>
            </a:r>
            <a:r>
              <a:rPr lang="en-US" altLang="x-none" sz="2000" i="1" u="sng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f</a:t>
            </a:r>
            <a:r>
              <a:rPr lang="en-US" altLang="x-none" sz="2000" u="sng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(</a:t>
            </a:r>
            <a:r>
              <a:rPr lang="en-US" altLang="x-none" sz="2000" i="1" u="sng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x</a:t>
            </a:r>
            <a:r>
              <a:rPr lang="en-US" altLang="x-none" sz="2000" u="sng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)</a:t>
            </a:r>
            <a:r>
              <a:rPr lang="zh-CN" altLang="en-US" sz="2000" u="sng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是否有重因式</a:t>
            </a:r>
            <a:r>
              <a:rPr lang="zh-CN" altLang="en-US" sz="2000" noProof="1">
                <a:solidFill>
                  <a:schemeClr val="bg1"/>
                </a:solidFill>
                <a:latin typeface="华文新魏" charset="-122"/>
                <a:ea typeface="华文新魏" charset="-122"/>
              </a:rPr>
              <a:t> .</a:t>
            </a:r>
          </a:p>
        </p:txBody>
      </p:sp>
      <p:sp>
        <p:nvSpPr>
          <p:cNvPr id="3" name="文本框 8195"/>
          <p:cNvSpPr txBox="1">
            <a:spLocks noChangeArrowheads="1"/>
          </p:cNvSpPr>
          <p:nvPr/>
        </p:nvSpPr>
        <p:spPr bwMode="auto">
          <a:xfrm>
            <a:off x="521730" y="2708952"/>
            <a:ext cx="61833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多项式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没有重因式的充要条件是：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8195"/>
          <p:cNvSpPr txBox="1">
            <a:spLocks noChangeArrowheads="1"/>
          </p:cNvSpPr>
          <p:nvPr/>
        </p:nvSpPr>
        <p:spPr bwMode="auto">
          <a:xfrm>
            <a:off x="340755" y="2709746"/>
            <a:ext cx="1201738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" name="对象 82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47791"/>
              </p:ext>
            </p:extLst>
          </p:nvPr>
        </p:nvGraphicFramePr>
        <p:xfrm>
          <a:off x="3355418" y="3249496"/>
          <a:ext cx="2463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3" imgW="1107139" imgH="203870" progId="Equation.DSMT4">
                  <p:embed/>
                </p:oleObj>
              </mc:Choice>
              <mc:Fallback>
                <p:oleObj r:id="rId3" imgW="1107139" imgH="203870" progId="Equation.DSMT4">
                  <p:embed/>
                  <p:pic>
                    <p:nvPicPr>
                      <p:cNvPr id="65" name="对象 8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418" y="3249496"/>
                        <a:ext cx="2463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6739" y="964746"/>
                <a:ext cx="84213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问题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重因式，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一定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重</a:t>
                </a:r>
                <a:r>
                  <a:rPr lang="zh-CN" altLang="en-US" dirty="0" smtClean="0"/>
                  <a:t>因式</a:t>
                </a:r>
                <a:r>
                  <a:rPr lang="en-US" altLang="zh-CN" dirty="0" smtClean="0"/>
                  <a:t>??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39" y="964746"/>
                <a:ext cx="8421353" cy="830997"/>
              </a:xfrm>
              <a:prstGeom prst="rect">
                <a:avLst/>
              </a:prstGeom>
              <a:blipFill>
                <a:blip r:embed="rId5"/>
                <a:stretch>
                  <a:fillRect l="-1159" t="-875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56739" y="1943901"/>
            <a:ext cx="319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不一定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5075" y="4385352"/>
            <a:ext cx="8421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：若多项式有重因式，因式是什么？重数是什么？标准分解式是什么？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09270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9" name="对象 9217"/>
          <p:cNvGraphicFramePr>
            <a:graphicFrameLocks noChangeAspect="1"/>
          </p:cNvGraphicFramePr>
          <p:nvPr/>
        </p:nvGraphicFramePr>
        <p:xfrm>
          <a:off x="2235200" y="1104900"/>
          <a:ext cx="51323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r:id="rId3" imgW="1905077" imgH="241517" progId="Equation.DSMT4">
                  <p:embed/>
                </p:oleObj>
              </mc:Choice>
              <mc:Fallback>
                <p:oleObj r:id="rId3" imgW="1905077" imgH="241517" progId="Equation.DSMT4">
                  <p:embed/>
                  <p:pic>
                    <p:nvPicPr>
                      <p:cNvPr id="22529" name="对象 9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104900"/>
                        <a:ext cx="513238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文本框 9218"/>
          <p:cNvSpPr txBox="1">
            <a:spLocks noChangeArrowheads="1"/>
          </p:cNvSpPr>
          <p:nvPr/>
        </p:nvSpPr>
        <p:spPr bwMode="auto">
          <a:xfrm>
            <a:off x="1016000" y="1517650"/>
            <a:ext cx="5381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  <p:sp>
        <p:nvSpPr>
          <p:cNvPr id="9220" name="文本框 9219"/>
          <p:cNvSpPr txBox="1">
            <a:spLocks noChangeArrowheads="1"/>
          </p:cNvSpPr>
          <p:nvPr/>
        </p:nvSpPr>
        <p:spPr bwMode="auto">
          <a:xfrm>
            <a:off x="914400" y="4337050"/>
            <a:ext cx="76962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这是一个没有重因式的多项式，但它与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有完全相同的不可约因式.</a:t>
            </a:r>
          </a:p>
        </p:txBody>
      </p:sp>
      <p:graphicFrame>
        <p:nvGraphicFramePr>
          <p:cNvPr id="9221" name="对象 9220"/>
          <p:cNvGraphicFramePr>
            <a:graphicFrameLocks noChangeAspect="1"/>
          </p:cNvGraphicFramePr>
          <p:nvPr/>
        </p:nvGraphicFramePr>
        <p:xfrm>
          <a:off x="1955800" y="1920875"/>
          <a:ext cx="54498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r:id="rId5" imgW="2032157" imgH="241517" progId="Equation.DSMT4">
                  <p:embed/>
                </p:oleObj>
              </mc:Choice>
              <mc:Fallback>
                <p:oleObj r:id="rId5" imgW="2032157" imgH="241517" progId="Equation.DSMT4">
                  <p:embed/>
                  <p:pic>
                    <p:nvPicPr>
                      <p:cNvPr id="9221" name="对象 9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20875"/>
                        <a:ext cx="54498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/>
          <p:cNvGraphicFramePr>
            <a:graphicFrameLocks noChangeAspect="1"/>
          </p:cNvGraphicFramePr>
          <p:nvPr/>
        </p:nvGraphicFramePr>
        <p:xfrm>
          <a:off x="1944688" y="2743200"/>
          <a:ext cx="55610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r:id="rId7" imgW="2183769" imgH="241512" progId="Equation.DSMT4">
                  <p:embed/>
                </p:oleObj>
              </mc:Choice>
              <mc:Fallback>
                <p:oleObj r:id="rId7" imgW="2183769" imgH="241512" progId="Equation.DSMT4">
                  <p:embed/>
                  <p:pic>
                    <p:nvPicPr>
                      <p:cNvPr id="9222" name="对象 9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743200"/>
                        <a:ext cx="55610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222"/>
          <p:cNvGraphicFramePr>
            <a:graphicFrameLocks noChangeAspect="1"/>
          </p:cNvGraphicFramePr>
          <p:nvPr/>
        </p:nvGraphicFramePr>
        <p:xfrm>
          <a:off x="2298700" y="3421063"/>
          <a:ext cx="48514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5" r:id="rId9" imgW="1981397" imgH="431957" progId="Equation.DSMT4">
                  <p:embed/>
                </p:oleObj>
              </mc:Choice>
              <mc:Fallback>
                <p:oleObj r:id="rId9" imgW="1981397" imgH="431957" progId="Equation.DSMT4">
                  <p:embed/>
                  <p:pic>
                    <p:nvPicPr>
                      <p:cNvPr id="9223" name="对象 9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421063"/>
                        <a:ext cx="48514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文本框 9223"/>
          <p:cNvSpPr txBox="1">
            <a:spLocks noChangeArrowheads="1"/>
          </p:cNvSpPr>
          <p:nvPr/>
        </p:nvSpPr>
        <p:spPr bwMode="auto">
          <a:xfrm>
            <a:off x="1066800" y="692150"/>
            <a:ext cx="308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的标准分解式为</a:t>
            </a:r>
          </a:p>
        </p:txBody>
      </p:sp>
    </p:spTree>
    <p:extLst>
      <p:ext uri="{BB962C8B-B14F-4D97-AF65-F5344CB8AC3E}">
        <p14:creationId xmlns:p14="http://schemas.microsoft.com/office/powerpoint/2010/main" val="167685617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/>
      <p:bldP spid="92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36750" y="818826"/>
                <a:ext cx="7245483" cy="83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标准分解式。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50" y="818826"/>
                <a:ext cx="7245483" cy="835165"/>
              </a:xfrm>
              <a:prstGeom prst="rect">
                <a:avLst/>
              </a:prstGeom>
              <a:blipFill>
                <a:blip r:embed="rId2"/>
                <a:stretch>
                  <a:fillRect l="-1262" t="-8759" r="-1262" b="-12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971760" y="2168916"/>
            <a:ext cx="567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总结：求标准分解式的步骤：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61766" y="3370530"/>
                <a:ext cx="7470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 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 smtClean="0"/>
                  <a:t>重因式，直接进行分解；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66" y="3370530"/>
                <a:ext cx="7470498" cy="461665"/>
              </a:xfrm>
              <a:prstGeom prst="rect">
                <a:avLst/>
              </a:prstGeom>
              <a:blipFill>
                <a:blip r:embed="rId3"/>
                <a:stretch>
                  <a:fillRect l="-1223" t="-15789" r="-530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24160" y="2861352"/>
                <a:ext cx="418527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60" y="2861352"/>
                <a:ext cx="4185279" cy="509178"/>
              </a:xfrm>
              <a:prstGeom prst="rect">
                <a:avLst/>
              </a:prstGeom>
              <a:blipFill>
                <a:blip r:embed="rId4"/>
                <a:stretch>
                  <a:fillRect l="-2183" t="-9524" b="-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07235" y="3969036"/>
                <a:ext cx="74704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 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r>
                  <a:rPr lang="zh-CN" altLang="en-US" dirty="0" smtClean="0"/>
                  <a:t>重因式，</a:t>
                </a:r>
                <a:r>
                  <a:rPr lang="zh-CN" altLang="en-US" dirty="0"/>
                  <a:t>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35" y="3969036"/>
                <a:ext cx="7470498" cy="461665"/>
              </a:xfrm>
              <a:prstGeom prst="rect">
                <a:avLst/>
              </a:prstGeom>
              <a:blipFill>
                <a:blip r:embed="rId5"/>
                <a:stretch>
                  <a:fillRect l="-1223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11796" y="4529036"/>
                <a:ext cx="3028714" cy="9204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796" y="4529036"/>
                <a:ext cx="3028714" cy="9204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46404" y="4758425"/>
                <a:ext cx="38674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没有重因式，进行分解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404" y="4758425"/>
                <a:ext cx="3867469" cy="461665"/>
              </a:xfrm>
              <a:prstGeom prst="rect">
                <a:avLst/>
              </a:prstGeom>
              <a:blipFill>
                <a:blip r:embed="rId7"/>
                <a:stretch>
                  <a:fillRect l="-473" t="-16000" r="-1420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13149" y="5610975"/>
                <a:ext cx="448815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49" y="5610975"/>
                <a:ext cx="4488152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721127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221"/>
          <p:cNvSpPr txBox="1">
            <a:spLocks noChangeArrowheads="1"/>
          </p:cNvSpPr>
          <p:nvPr/>
        </p:nvSpPr>
        <p:spPr bwMode="auto">
          <a:xfrm>
            <a:off x="571500" y="406400"/>
            <a:ext cx="3471863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三  最小公倍式</a:t>
            </a:r>
          </a:p>
        </p:txBody>
      </p:sp>
      <p:sp>
        <p:nvSpPr>
          <p:cNvPr id="8" name="文本框 9221"/>
          <p:cNvSpPr txBox="1">
            <a:spLocks noChangeArrowheads="1"/>
          </p:cNvSpPr>
          <p:nvPr/>
        </p:nvSpPr>
        <p:spPr bwMode="auto">
          <a:xfrm>
            <a:off x="882650" y="1028700"/>
            <a:ext cx="786765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定义   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是数域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中的多项式，对于数域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多项式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，如果满足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f(x)|m(x)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g(x)|m(x);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）对于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f(x), g(x)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的任意公倍式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h(x),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都有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m(x)|h(x)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则称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m(x)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的最小公倍式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首系为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的最小公倍式记为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[f(x),g(x)]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854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8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6745" y="818826"/>
            <a:ext cx="720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46746" y="503805"/>
            <a:ext cx="81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6745" y="1280491"/>
                <a:ext cx="3060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在有理数域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45" y="1280491"/>
                <a:ext cx="3060204" cy="461665"/>
              </a:xfrm>
              <a:prstGeom prst="rect">
                <a:avLst/>
              </a:prstGeom>
              <a:blipFill>
                <a:blip r:embed="rId2"/>
                <a:stretch>
                  <a:fillRect l="-2988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61947" y="1832166"/>
                <a:ext cx="36260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+2 )(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947" y="1832166"/>
                <a:ext cx="3626057" cy="369332"/>
              </a:xfrm>
              <a:prstGeom prst="rect">
                <a:avLst/>
              </a:prstGeom>
              <a:blipFill>
                <a:blip r:embed="rId3"/>
                <a:stretch>
                  <a:fillRect l="-842" t="-1667" r="-269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94327" y="2327564"/>
                <a:ext cx="2562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在</a:t>
                </a:r>
                <a:r>
                  <a:rPr lang="zh-CN" altLang="en-US" dirty="0"/>
                  <a:t>实</a:t>
                </a:r>
                <a:r>
                  <a:rPr lang="zh-CN" altLang="en-US" dirty="0" smtClean="0"/>
                  <a:t>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7" y="2327564"/>
                <a:ext cx="2562592" cy="461665"/>
              </a:xfrm>
              <a:prstGeom prst="rect">
                <a:avLst/>
              </a:prstGeom>
              <a:blipFill>
                <a:blip r:embed="rId4"/>
                <a:stretch>
                  <a:fillRect l="-3563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16763" y="2750850"/>
                <a:ext cx="5032403" cy="782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+2 )(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" y="2750850"/>
                <a:ext cx="5032403" cy="7822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6745" y="3374637"/>
                <a:ext cx="2562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在复数域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45" y="3374637"/>
                <a:ext cx="2562592" cy="461665"/>
              </a:xfrm>
              <a:prstGeom prst="rect">
                <a:avLst/>
              </a:prstGeom>
              <a:blipFill>
                <a:blip r:embed="rId6"/>
                <a:stretch>
                  <a:fillRect l="-3563" t="-16000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09676" y="4160593"/>
                <a:ext cx="6605591" cy="782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)(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)(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76" y="4160593"/>
                <a:ext cx="6605591" cy="7822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39702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9221"/>
          <p:cNvSpPr txBox="1">
            <a:spLocks noChangeArrowheads="1"/>
          </p:cNvSpPr>
          <p:nvPr/>
        </p:nvSpPr>
        <p:spPr bwMode="auto">
          <a:xfrm>
            <a:off x="704850" y="450850"/>
            <a:ext cx="78676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求法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是数域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中的多项式，标准分解如下：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8673" name="Object 2"/>
          <p:cNvGraphicFramePr>
            <a:graphicFrameLocks noChangeAspect="1"/>
          </p:cNvGraphicFramePr>
          <p:nvPr/>
        </p:nvGraphicFramePr>
        <p:xfrm>
          <a:off x="2171700" y="984250"/>
          <a:ext cx="38671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3" imgW="1930320" imgH="482400" progId="Equation.DSMT4">
                  <p:embed/>
                </p:oleObj>
              </mc:Choice>
              <mc:Fallback>
                <p:oleObj name="Equation" r:id="rId3" imgW="193032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984250"/>
                        <a:ext cx="38671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60400" y="2184400"/>
          <a:ext cx="79565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5" imgW="3263760" imgH="241200" progId="Equation.DSMT4">
                  <p:embed/>
                </p:oleObj>
              </mc:Choice>
              <mc:Fallback>
                <p:oleObj name="Equation" r:id="rId5" imgW="326376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184400"/>
                        <a:ext cx="79565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231775" y="3295650"/>
            <a:ext cx="89122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  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(x)=2(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-1)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+2)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+4)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)=5(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-2)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-1)(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+2)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4794250" y="1863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7" imgW="114120" imgH="177480" progId="Equation.DSMT4">
                  <p:embed/>
                </p:oleObj>
              </mc:Choice>
              <mc:Fallback>
                <p:oleObj name="Equation" r:id="rId7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8637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638300" y="4629150"/>
          <a:ext cx="56499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9" imgW="2641320" imgH="228600" progId="Equation.DSMT4">
                  <p:embed/>
                </p:oleObj>
              </mc:Choice>
              <mc:Fallback>
                <p:oleObj name="Equation" r:id="rId9" imgW="264132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629150"/>
                        <a:ext cx="56499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9221"/>
          <p:cNvSpPr txBox="1">
            <a:spLocks noChangeArrowheads="1"/>
          </p:cNvSpPr>
          <p:nvPr/>
        </p:nvSpPr>
        <p:spPr bwMode="auto">
          <a:xfrm>
            <a:off x="304800" y="273050"/>
            <a:ext cx="85344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）对于数域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中的首一多项式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g(x),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794250" y="1863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8637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194050" y="984250"/>
          <a:ext cx="38227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1663560" imgH="419040" progId="Equation.DSMT4">
                  <p:embed/>
                </p:oleObj>
              </mc:Choice>
              <mc:Fallback>
                <p:oleObj name="Equation" r:id="rId5" imgW="16635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984250"/>
                        <a:ext cx="38227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文本框 3075"/>
          <p:cNvSpPr txBox="1">
            <a:spLocks noChangeArrowheads="1"/>
          </p:cNvSpPr>
          <p:nvPr/>
        </p:nvSpPr>
        <p:spPr bwMode="auto">
          <a:xfrm>
            <a:off x="234950" y="1968500"/>
            <a:ext cx="12239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定义1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3077" name="文本框 3076"/>
          <p:cNvSpPr txBox="1">
            <a:spLocks noChangeArrowheads="1"/>
          </p:cNvSpPr>
          <p:nvPr/>
        </p:nvSpPr>
        <p:spPr bwMode="auto">
          <a:xfrm>
            <a:off x="-366713" y="3970338"/>
            <a:ext cx="1416051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注2.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8" name="文本框 3077"/>
          <p:cNvSpPr txBox="1">
            <a:spLocks noChangeArrowheads="1"/>
          </p:cNvSpPr>
          <p:nvPr/>
        </p:nvSpPr>
        <p:spPr bwMode="auto">
          <a:xfrm>
            <a:off x="234950" y="35052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 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9" name="文本框 3078"/>
          <p:cNvSpPr txBox="1">
            <a:spLocks noChangeArrowheads="1"/>
          </p:cNvSpPr>
          <p:nvPr/>
        </p:nvSpPr>
        <p:spPr bwMode="auto">
          <a:xfrm>
            <a:off x="25400" y="4554538"/>
            <a:ext cx="95948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34950" y="1968500"/>
            <a:ext cx="873829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的次数≥1的多项式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称为数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不可约多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zh-CN" altLang="en-US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项式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34950" y="2457450"/>
            <a:ext cx="873668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如果它不能表示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成</a:t>
            </a:r>
            <a:r>
              <a:rPr lang="en-US" altLang="zh-CN" b="1" i="1" u="sng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的两个次数都比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低的多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项式的乘积.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79500" y="3505200"/>
            <a:ext cx="4349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一次多项式总是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不可约多项式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00138" y="3970338"/>
            <a:ext cx="58308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一个多项式是否不可约是依赖于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系数域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的. 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5400" y="4554538"/>
            <a:ext cx="95948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实数域R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上是不可约多项式，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400" y="4554538"/>
            <a:ext cx="959485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但在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复数域</a:t>
            </a:r>
            <a:r>
              <a:rPr lang="zh-CN" altLang="en-US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上可以分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解为两个一次多项式的乘积, 是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可约多项式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eaLnBrk="1" hangingPunct="1"/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645" y="998467"/>
            <a:ext cx="7650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5.4.1  </a:t>
            </a:r>
            <a:r>
              <a:rPr lang="zh-CN" altLang="en-US" sz="2800" b="1" dirty="0" smtClean="0"/>
              <a:t>不可约多项式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/>
      <p:bldP spid="3077" grpId="0" animBg="1"/>
      <p:bldP spid="3078" grpId="0" animBg="1"/>
      <p:bldP spid="3079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4097"/>
          <p:cNvSpPr txBox="1">
            <a:spLocks noChangeArrowheads="1"/>
          </p:cNvSpPr>
          <p:nvPr/>
        </p:nvSpPr>
        <p:spPr bwMode="auto">
          <a:xfrm>
            <a:off x="312738" y="292100"/>
            <a:ext cx="9715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注3.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文本框 4098"/>
          <p:cNvSpPr txBox="1">
            <a:spLocks noChangeArrowheads="1"/>
          </p:cNvSpPr>
          <p:nvPr/>
        </p:nvSpPr>
        <p:spPr bwMode="auto">
          <a:xfrm>
            <a:off x="344488" y="3429000"/>
            <a:ext cx="12398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定理3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4100" name="文本框 4099"/>
          <p:cNvSpPr txBox="1">
            <a:spLocks noChangeArrowheads="1"/>
          </p:cNvSpPr>
          <p:nvPr/>
        </p:nvSpPr>
        <p:spPr bwMode="auto">
          <a:xfrm>
            <a:off x="4460875" y="4464050"/>
            <a:ext cx="26876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)ł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，</a:t>
            </a:r>
          </a:p>
        </p:txBody>
      </p:sp>
      <p:sp>
        <p:nvSpPr>
          <p:cNvPr id="4101" name="文本框 4100"/>
          <p:cNvSpPr txBox="1">
            <a:spLocks noChangeArrowheads="1"/>
          </p:cNvSpPr>
          <p:nvPr/>
        </p:nvSpPr>
        <p:spPr bwMode="auto">
          <a:xfrm>
            <a:off x="755650" y="45545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102" name="文本框 4101"/>
          <p:cNvSpPr txBox="1">
            <a:spLocks noChangeArrowheads="1"/>
          </p:cNvSpPr>
          <p:nvPr/>
        </p:nvSpPr>
        <p:spPr bwMode="auto">
          <a:xfrm>
            <a:off x="1385888" y="4559300"/>
            <a:ext cx="3944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，则结论已成立 .</a:t>
            </a:r>
          </a:p>
        </p:txBody>
      </p:sp>
      <p:sp>
        <p:nvSpPr>
          <p:cNvPr id="4103" name="文本框 4102"/>
          <p:cNvSpPr txBox="1">
            <a:spLocks noChangeArrowheads="1"/>
          </p:cNvSpPr>
          <p:nvPr/>
        </p:nvSpPr>
        <p:spPr bwMode="auto">
          <a:xfrm>
            <a:off x="344488" y="1828800"/>
            <a:ext cx="8153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由此又可得</a:t>
            </a:r>
          </a:p>
        </p:txBody>
      </p:sp>
      <p:sp>
        <p:nvSpPr>
          <p:cNvPr id="4104" name="文本框 4103"/>
          <p:cNvSpPr txBox="1">
            <a:spLocks noChangeArrowheads="1"/>
          </p:cNvSpPr>
          <p:nvPr/>
        </p:nvSpPr>
        <p:spPr bwMode="auto">
          <a:xfrm>
            <a:off x="790575" y="728663"/>
            <a:ext cx="797083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的因式只有非零常数及它自身的非零常数倍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i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≠0).</a:t>
            </a:r>
          </a:p>
        </p:txBody>
      </p:sp>
      <p:sp>
        <p:nvSpPr>
          <p:cNvPr id="4105" name="文本框 4104"/>
          <p:cNvSpPr txBox="1">
            <a:spLocks noChangeArrowheads="1"/>
          </p:cNvSpPr>
          <p:nvPr/>
        </p:nvSpPr>
        <p:spPr bwMode="auto">
          <a:xfrm>
            <a:off x="2205038" y="2800350"/>
            <a:ext cx="53800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或者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，或者（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=1.</a:t>
            </a:r>
          </a:p>
        </p:txBody>
      </p:sp>
      <p:sp>
        <p:nvSpPr>
          <p:cNvPr id="4106" name="文本框 4105"/>
          <p:cNvSpPr txBox="1">
            <a:spLocks noChangeArrowheads="1"/>
          </p:cNvSpPr>
          <p:nvPr/>
        </p:nvSpPr>
        <p:spPr bwMode="auto">
          <a:xfrm>
            <a:off x="2047875" y="3924300"/>
            <a:ext cx="8204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</a:p>
        </p:txBody>
      </p:sp>
      <p:sp>
        <p:nvSpPr>
          <p:cNvPr id="4107" name="文本框 4106"/>
          <p:cNvSpPr txBox="1">
            <a:spLocks noChangeArrowheads="1"/>
          </p:cNvSpPr>
          <p:nvPr/>
        </p:nvSpPr>
        <p:spPr bwMode="auto">
          <a:xfrm>
            <a:off x="1404938" y="5084763"/>
            <a:ext cx="34845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则必有（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108" name="文本框 4107"/>
          <p:cNvSpPr txBox="1">
            <a:spLocks noChangeArrowheads="1"/>
          </p:cNvSpPr>
          <p:nvPr/>
        </p:nvSpPr>
        <p:spPr bwMode="auto">
          <a:xfrm>
            <a:off x="1511300" y="5049838"/>
            <a:ext cx="8153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于是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，可得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12738" y="292100"/>
            <a:ext cx="8619667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注3.</a:t>
            </a:r>
            <a:r>
              <a:rPr lang="zh-CN" altLang="en-US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的次数≥1的多项式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是不可约多项式的充要条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件是：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44488" y="1828800"/>
            <a:ext cx="8153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404938" y="2311400"/>
            <a:ext cx="8153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不可约多项式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与任一多项式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的关系只有两种: 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44488" y="3429000"/>
            <a:ext cx="8204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定理3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设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是不可约多项式，若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, 则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/>
      <p:bldP spid="4099" grpId="0" animBg="1"/>
      <p:bldP spid="4100" grpId="0" animBg="1"/>
      <p:bldP spid="4101" grpId="0" animBg="1"/>
      <p:bldP spid="4102" grpId="0" animBg="1"/>
      <p:bldP spid="4103" grpId="0" animBg="1"/>
      <p:bldP spid="4104" grpId="0" bldLvl="0"/>
      <p:bldP spid="4105" grpId="0" animBg="1"/>
      <p:bldP spid="4106" grpId="0" animBg="1"/>
      <p:bldP spid="4107" grpId="0" animBg="1"/>
      <p:bldP spid="4108" grpId="0" animBg="1"/>
      <p:bldP spid="2" grpId="0" bldLvl="0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121"/>
          <p:cNvSpPr txBox="1">
            <a:spLocks noChangeArrowheads="1"/>
          </p:cNvSpPr>
          <p:nvPr/>
        </p:nvSpPr>
        <p:spPr bwMode="auto">
          <a:xfrm>
            <a:off x="158750" y="368300"/>
            <a:ext cx="7699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26" name="对象 5125"/>
          <p:cNvGraphicFramePr>
            <a:graphicFrameLocks noChangeAspect="1"/>
          </p:cNvGraphicFramePr>
          <p:nvPr/>
        </p:nvGraphicFramePr>
        <p:xfrm flipV="1">
          <a:off x="2725738" y="5400675"/>
          <a:ext cx="37750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r:id="rId3" imgW="115297" imgH="179135" progId="Equation.DSMT4">
                  <p:embed/>
                </p:oleObj>
              </mc:Choice>
              <mc:Fallback>
                <p:oleObj r:id="rId3" imgW="115297" imgH="179135" progId="Equation.DSMT4">
                  <p:embed/>
                  <p:pic>
                    <p:nvPicPr>
                      <p:cNvPr id="0" name="对象 5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2725738" y="5400675"/>
                        <a:ext cx="37750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文本框 5126"/>
          <p:cNvSpPr txBox="1">
            <a:spLocks noChangeArrowheads="1"/>
          </p:cNvSpPr>
          <p:nvPr/>
        </p:nvSpPr>
        <p:spPr bwMode="auto">
          <a:xfrm>
            <a:off x="647700" y="946150"/>
            <a:ext cx="85121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若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为不可约多项式，且 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(x)|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1(x)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2(x)，…，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s(x), 则</a:t>
            </a:r>
          </a:p>
        </p:txBody>
      </p:sp>
      <p:graphicFrame>
        <p:nvGraphicFramePr>
          <p:cNvPr id="1027" name="对象 5130"/>
          <p:cNvGraphicFramePr>
            <a:graphicFrameLocks noChangeAspect="1"/>
          </p:cNvGraphicFramePr>
          <p:nvPr/>
        </p:nvGraphicFramePr>
        <p:xfrm flipV="1">
          <a:off x="2717800" y="6481763"/>
          <a:ext cx="37734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r:id="rId5" imgW="115297" imgH="179135" progId="Equation.DSMT4">
                  <p:embed/>
                </p:oleObj>
              </mc:Choice>
              <mc:Fallback>
                <p:oleObj r:id="rId5" imgW="115297" imgH="179135" progId="Equation.DSMT4">
                  <p:embed/>
                  <p:pic>
                    <p:nvPicPr>
                      <p:cNvPr id="0" name="对象 5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2717800" y="6481763"/>
                        <a:ext cx="377348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对象 513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759075" y="5454650"/>
          <a:ext cx="3870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r:id="rId7" imgW="1625717" imgH="228917" progId="Equation.3">
                  <p:embed/>
                </p:oleObj>
              </mc:Choice>
              <mc:Fallback>
                <p:oleObj r:id="rId7" imgW="1625717" imgH="228917" progId="Equation.3">
                  <p:embed/>
                  <p:pic>
                    <p:nvPicPr>
                      <p:cNvPr id="0" name="对象 5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454650"/>
                        <a:ext cx="38703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文本框 5132"/>
          <p:cNvSpPr txBox="1">
            <a:spLocks noChangeArrowheads="1"/>
          </p:cNvSpPr>
          <p:nvPr/>
        </p:nvSpPr>
        <p:spPr bwMode="auto">
          <a:xfrm>
            <a:off x="835025" y="1406525"/>
            <a:ext cx="85121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一定整除这些多项式中的一个.</a:t>
            </a:r>
          </a:p>
        </p:txBody>
      </p:sp>
      <p:grpSp>
        <p:nvGrpSpPr>
          <p:cNvPr id="3" name="组合 5133"/>
          <p:cNvGrpSpPr>
            <a:grpSpLocks/>
          </p:cNvGrpSpPr>
          <p:nvPr/>
        </p:nvGrpSpPr>
        <p:grpSpPr bwMode="auto">
          <a:xfrm>
            <a:off x="514350" y="4784725"/>
            <a:ext cx="6115050" cy="3321050"/>
            <a:chOff x="0" y="384"/>
            <a:chExt cx="3853" cy="2091"/>
          </a:xfrm>
        </p:grpSpPr>
        <p:sp>
          <p:nvSpPr>
            <p:cNvPr id="1041" name="文本框 5135"/>
            <p:cNvSpPr txBox="1">
              <a:spLocks noChangeArrowheads="1"/>
            </p:cNvSpPr>
            <p:nvPr/>
          </p:nvSpPr>
          <p:spPr bwMode="auto">
            <a:xfrm>
              <a:off x="0" y="384"/>
              <a:ext cx="366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b="1">
                  <a:solidFill>
                    <a:srgbClr val="FF66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则必有</a:t>
              </a:r>
              <a:r>
                <a:rPr lang="en-US" altLang="zh-CN" i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=</a:t>
              </a:r>
              <a:r>
                <a:rPr lang="en-US" altLang="zh-CN" i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r>
                <a:rPr lang="zh-CN" altLang="en-US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，且适当排列因式的次序后有</a:t>
              </a:r>
            </a:p>
          </p:txBody>
        </p:sp>
        <p:graphicFrame>
          <p:nvGraphicFramePr>
            <p:cNvPr id="1029" name="对象 5136"/>
            <p:cNvGraphicFramePr>
              <a:graphicFrameLocks noChangeAspect="1"/>
            </p:cNvGraphicFramePr>
            <p:nvPr/>
          </p:nvGraphicFramePr>
          <p:xfrm flipV="1">
            <a:off x="1475" y="2064"/>
            <a:ext cx="237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r:id="rId9" imgW="115297" imgH="179135" progId="Equation.DSMT4">
                    <p:embed/>
                  </p:oleObj>
                </mc:Choice>
                <mc:Fallback>
                  <p:oleObj r:id="rId9" imgW="115297" imgH="179135" progId="Equation.DSMT4">
                    <p:embed/>
                    <p:pic>
                      <p:nvPicPr>
                        <p:cNvPr id="0" name="对象 5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1475" y="2064"/>
                          <a:ext cx="2378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8750" y="368300"/>
            <a:ext cx="52101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利用数学归纳，定理3可推广为：</a:t>
            </a:r>
          </a:p>
        </p:txBody>
      </p:sp>
      <p:sp>
        <p:nvSpPr>
          <p:cNvPr id="4" name="文本框 5123"/>
          <p:cNvSpPr txBox="1"/>
          <p:nvPr/>
        </p:nvSpPr>
        <p:spPr>
          <a:xfrm>
            <a:off x="5826125" y="3146425"/>
            <a:ext cx="3230563" cy="457200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noProof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因式分解及唯一性定理</a:t>
            </a:r>
          </a:p>
        </p:txBody>
      </p:sp>
      <p:sp>
        <p:nvSpPr>
          <p:cNvPr id="5" name="文本框 5124"/>
          <p:cNvSpPr txBox="1">
            <a:spLocks noChangeArrowheads="1"/>
          </p:cNvSpPr>
          <p:nvPr/>
        </p:nvSpPr>
        <p:spPr bwMode="auto">
          <a:xfrm>
            <a:off x="161925" y="2124075"/>
            <a:ext cx="89185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124"/>
          <p:cNvSpPr txBox="1">
            <a:spLocks noChangeArrowheads="1"/>
          </p:cNvSpPr>
          <p:nvPr/>
        </p:nvSpPr>
        <p:spPr bwMode="auto">
          <a:xfrm>
            <a:off x="161925" y="2079625"/>
            <a:ext cx="891857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</a:t>
            </a:r>
            <a:r>
              <a:rPr lang="zh-CN" altLang="en-US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数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的每个次数≥1的多项式 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都可以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地分解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上的一些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不可约多项式的乘积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5129"/>
          <p:cNvSpPr txBox="1">
            <a:spLocks noChangeArrowheads="1"/>
          </p:cNvSpPr>
          <p:nvPr/>
        </p:nvSpPr>
        <p:spPr bwMode="auto">
          <a:xfrm>
            <a:off x="242888" y="3813175"/>
            <a:ext cx="76993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8" name="文本框 5129"/>
          <p:cNvSpPr txBox="1">
            <a:spLocks noChangeArrowheads="1"/>
          </p:cNvSpPr>
          <p:nvPr/>
        </p:nvSpPr>
        <p:spPr bwMode="auto">
          <a:xfrm>
            <a:off x="242888" y="3813175"/>
            <a:ext cx="28336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注1.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唯一性是说:</a:t>
            </a: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</p:txBody>
      </p:sp>
      <p:sp>
        <p:nvSpPr>
          <p:cNvPr id="9" name="文本框 5129"/>
          <p:cNvSpPr txBox="1">
            <a:spLocks noChangeArrowheads="1"/>
          </p:cNvSpPr>
          <p:nvPr/>
        </p:nvSpPr>
        <p:spPr bwMode="auto">
          <a:xfrm>
            <a:off x="242888" y="3813175"/>
            <a:ext cx="76422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如果有两个分解式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)…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i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)…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i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/>
      <p:bldP spid="5127" grpId="0" bldLvl="0"/>
      <p:bldP spid="5133" grpId="0" bldLvl="0"/>
      <p:bldP spid="2" grpId="0" bldLvl="0"/>
      <p:bldP spid="4" grpId="0" animBg="1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145"/>
          <p:cNvSpPr txBox="1">
            <a:spLocks noChangeArrowheads="1"/>
          </p:cNvSpPr>
          <p:nvPr/>
        </p:nvSpPr>
        <p:spPr bwMode="auto">
          <a:xfrm>
            <a:off x="-503238" y="773113"/>
            <a:ext cx="1466851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6147" name="文本框 6146"/>
          <p:cNvSpPr txBox="1">
            <a:spLocks noChangeArrowheads="1"/>
          </p:cNvSpPr>
          <p:nvPr/>
        </p:nvSpPr>
        <p:spPr bwMode="auto">
          <a:xfrm>
            <a:off x="533400" y="1296988"/>
            <a:ext cx="72104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由于一次多项式总是不可约的，故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时结论成立.</a:t>
            </a:r>
          </a:p>
        </p:txBody>
      </p:sp>
      <p:sp>
        <p:nvSpPr>
          <p:cNvPr id="6148" name="文本框 6147"/>
          <p:cNvSpPr txBox="1">
            <a:spLocks noChangeArrowheads="1"/>
          </p:cNvSpPr>
          <p:nvPr/>
        </p:nvSpPr>
        <p:spPr bwMode="auto">
          <a:xfrm>
            <a:off x="838200" y="2205038"/>
            <a:ext cx="25368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现设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9" name="文本框 6148"/>
          <p:cNvSpPr txBox="1">
            <a:spLocks noChangeArrowheads="1"/>
          </p:cNvSpPr>
          <p:nvPr/>
        </p:nvSpPr>
        <p:spPr bwMode="auto">
          <a:xfrm>
            <a:off x="3200400" y="3430588"/>
            <a:ext cx="209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</a:p>
        </p:txBody>
      </p:sp>
      <p:sp>
        <p:nvSpPr>
          <p:cNvPr id="6150" name="文本框 6149"/>
          <p:cNvSpPr txBox="1">
            <a:spLocks noChangeArrowheads="1"/>
          </p:cNvSpPr>
          <p:nvPr/>
        </p:nvSpPr>
        <p:spPr bwMode="auto">
          <a:xfrm>
            <a:off x="933450" y="4006850"/>
            <a:ext cx="47656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deg(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))&lt;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1" name="文本框 6150"/>
          <p:cNvSpPr txBox="1">
            <a:spLocks noChangeArrowheads="1"/>
          </p:cNvSpPr>
          <p:nvPr/>
        </p:nvSpPr>
        <p:spPr bwMode="auto">
          <a:xfrm>
            <a:off x="822325" y="1857375"/>
            <a:ext cx="501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假设对次数小于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的多项式结论成立.</a:t>
            </a:r>
          </a:p>
        </p:txBody>
      </p:sp>
      <p:sp>
        <p:nvSpPr>
          <p:cNvPr id="6152" name="文本框 6151"/>
          <p:cNvSpPr txBox="1">
            <a:spLocks noChangeArrowheads="1"/>
          </p:cNvSpPr>
          <p:nvPr/>
        </p:nvSpPr>
        <p:spPr bwMode="auto">
          <a:xfrm>
            <a:off x="801688" y="765175"/>
            <a:ext cx="777398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先证明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分解式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存在，方法是对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的次数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作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数学归纳法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</a:p>
        </p:txBody>
      </p:sp>
      <p:sp>
        <p:nvSpPr>
          <p:cNvPr id="6153" name="文本框 6152"/>
          <p:cNvSpPr txBox="1">
            <a:spLocks noChangeArrowheads="1"/>
          </p:cNvSpPr>
          <p:nvPr/>
        </p:nvSpPr>
        <p:spPr bwMode="auto">
          <a:xfrm>
            <a:off x="838200" y="2205038"/>
            <a:ext cx="25368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现设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n.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4" name="文本框 6153"/>
          <p:cNvSpPr txBox="1">
            <a:spLocks noChangeArrowheads="1"/>
          </p:cNvSpPr>
          <p:nvPr/>
        </p:nvSpPr>
        <p:spPr bwMode="auto">
          <a:xfrm>
            <a:off x="838200" y="2205038"/>
            <a:ext cx="67452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现设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))=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n.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不可约，则结论当然成立.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5" name="文本框 6154"/>
          <p:cNvSpPr txBox="1">
            <a:spLocks noChangeArrowheads="1"/>
          </p:cNvSpPr>
          <p:nvPr/>
        </p:nvSpPr>
        <p:spPr bwMode="auto">
          <a:xfrm>
            <a:off x="933450" y="4006850"/>
            <a:ext cx="66675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deg(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))&lt;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由归纳假设，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6156" name="文本框 6155"/>
          <p:cNvSpPr txBox="1">
            <a:spLocks noChangeArrowheads="1"/>
          </p:cNvSpPr>
          <p:nvPr/>
        </p:nvSpPr>
        <p:spPr bwMode="auto">
          <a:xfrm>
            <a:off x="968375" y="4475163"/>
            <a:ext cx="80518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从而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)可分解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为一些不可约多项式的乘积, 由归纳法原理，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结论普遍成立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38200" y="2205038"/>
            <a:ext cx="67452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现设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n.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不可约，则结论当然成立.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不妨设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是可约的，即有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933450" y="4006850"/>
            <a:ext cx="80168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deg(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))&lt;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由归纳假设，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都能分解为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上的一些不可约多项式的乘积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/>
      <p:bldP spid="6147" grpId="0" animBg="1"/>
      <p:bldP spid="6148" grpId="0" animBg="1"/>
      <p:bldP spid="6149" grpId="0" animBg="1"/>
      <p:bldP spid="6150" grpId="0" animBg="1"/>
      <p:bldP spid="6151" grpId="0" animBg="1"/>
      <p:bldP spid="6152" grpId="0" bldLvl="0"/>
      <p:bldP spid="6153" grpId="0" animBg="1"/>
      <p:bldP spid="6154" grpId="0" animBg="1"/>
      <p:bldP spid="6155" grpId="0" animBg="1"/>
      <p:bldP spid="6156" grpId="0" animBg="1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7169"/>
          <p:cNvSpPr txBox="1">
            <a:spLocks noChangeArrowheads="1"/>
          </p:cNvSpPr>
          <p:nvPr/>
        </p:nvSpPr>
        <p:spPr bwMode="auto">
          <a:xfrm>
            <a:off x="930275" y="1863725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作归纳法 .</a:t>
            </a:r>
          </a:p>
        </p:txBody>
      </p:sp>
      <p:sp>
        <p:nvSpPr>
          <p:cNvPr id="7171" name="文本框 7170"/>
          <p:cNvSpPr txBox="1">
            <a:spLocks noChangeArrowheads="1"/>
          </p:cNvSpPr>
          <p:nvPr/>
        </p:nvSpPr>
        <p:spPr bwMode="auto">
          <a:xfrm>
            <a:off x="930275" y="2397125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本身是不可约多项式</a:t>
            </a:r>
          </a:p>
        </p:txBody>
      </p:sp>
      <p:sp>
        <p:nvSpPr>
          <p:cNvPr id="7172" name="文本框 7171"/>
          <p:cNvSpPr txBox="1">
            <a:spLocks noChangeArrowheads="1"/>
          </p:cNvSpPr>
          <p:nvPr/>
        </p:nvSpPr>
        <p:spPr bwMode="auto">
          <a:xfrm>
            <a:off x="971550" y="3352800"/>
            <a:ext cx="629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现设不可约因式的个数为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唯一性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成立 .  </a:t>
            </a:r>
          </a:p>
        </p:txBody>
      </p:sp>
      <p:grpSp>
        <p:nvGrpSpPr>
          <p:cNvPr id="3" name="组合 7172"/>
          <p:cNvGrpSpPr>
            <a:grpSpLocks/>
          </p:cNvGrpSpPr>
          <p:nvPr/>
        </p:nvGrpSpPr>
        <p:grpSpPr bwMode="auto">
          <a:xfrm>
            <a:off x="1006475" y="568325"/>
            <a:ext cx="5995988" cy="1143000"/>
            <a:chOff x="0" y="0"/>
            <a:chExt cx="3777" cy="720"/>
          </a:xfrm>
        </p:grpSpPr>
        <p:sp>
          <p:nvSpPr>
            <p:cNvPr id="24591" name="文本框 7173"/>
            <p:cNvSpPr txBox="1">
              <a:spLocks noChangeArrowheads="1"/>
            </p:cNvSpPr>
            <p:nvPr/>
          </p:nvSpPr>
          <p:spPr bwMode="auto">
            <a:xfrm>
              <a:off x="0" y="432"/>
              <a:ext cx="37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92" name="文本框 7174"/>
            <p:cNvSpPr txBox="1">
              <a:spLocks noChangeArrowheads="1"/>
            </p:cNvSpPr>
            <p:nvPr/>
          </p:nvSpPr>
          <p:spPr bwMode="auto">
            <a:xfrm>
              <a:off x="0" y="0"/>
              <a:ext cx="11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再证</a:t>
              </a:r>
              <a:r>
                <a:rPr lang="zh-CN" altLang="en-US" u="sng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唯一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性. </a:t>
              </a:r>
            </a:p>
          </p:txBody>
        </p:sp>
      </p:grpSp>
      <p:sp>
        <p:nvSpPr>
          <p:cNvPr id="7176" name="文本框 7175"/>
          <p:cNvSpPr txBox="1">
            <a:spLocks noChangeArrowheads="1"/>
          </p:cNvSpPr>
          <p:nvPr/>
        </p:nvSpPr>
        <p:spPr bwMode="auto">
          <a:xfrm>
            <a:off x="838200" y="4800600"/>
            <a:ext cx="5086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故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 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)…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  <p:grpSp>
        <p:nvGrpSpPr>
          <p:cNvPr id="4" name="组合 7176"/>
          <p:cNvGrpSpPr>
            <a:grpSpLocks/>
          </p:cNvGrpSpPr>
          <p:nvPr/>
        </p:nvGrpSpPr>
        <p:grpSpPr bwMode="auto">
          <a:xfrm>
            <a:off x="2057400" y="3276600"/>
            <a:ext cx="5942013" cy="1736725"/>
            <a:chOff x="0" y="0"/>
            <a:chExt cx="3743" cy="1094"/>
          </a:xfrm>
        </p:grpSpPr>
        <p:sp>
          <p:nvSpPr>
            <p:cNvPr id="24589" name="文本框 7177"/>
            <p:cNvSpPr txBox="1">
              <a:spLocks noChangeArrowheads="1"/>
            </p:cNvSpPr>
            <p:nvPr/>
          </p:nvSpPr>
          <p:spPr bwMode="auto">
            <a:xfrm>
              <a:off x="0" y="345"/>
              <a:ext cx="3145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</a:t>
              </a:r>
            </a:p>
            <a:p>
              <a:pPr eaLnBrk="1" hangingPunct="1"/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)…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)= 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)…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eaLnBrk="1" hangingPunct="1"/>
              <a:endParaRPr lang="en-US" altLang="zh-CN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90" name="文本框 7178"/>
            <p:cNvSpPr txBox="1">
              <a:spLocks noChangeArrowheads="1"/>
            </p:cNvSpPr>
            <p:nvPr/>
          </p:nvSpPr>
          <p:spPr bwMode="auto">
            <a:xfrm>
              <a:off x="3244" y="0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由于</a:t>
              </a:r>
            </a:p>
          </p:txBody>
        </p:sp>
      </p:grpSp>
      <p:grpSp>
        <p:nvGrpSpPr>
          <p:cNvPr id="5" name="组合 7179"/>
          <p:cNvGrpSpPr>
            <a:grpSpLocks/>
          </p:cNvGrpSpPr>
          <p:nvPr/>
        </p:nvGrpSpPr>
        <p:grpSpPr bwMode="auto">
          <a:xfrm>
            <a:off x="1177925" y="561975"/>
            <a:ext cx="6478588" cy="1143000"/>
            <a:chOff x="0" y="0"/>
            <a:chExt cx="4081" cy="720"/>
          </a:xfrm>
        </p:grpSpPr>
        <p:sp>
          <p:nvSpPr>
            <p:cNvPr id="24587" name="文本框 7180"/>
            <p:cNvSpPr txBox="1">
              <a:spLocks noChangeArrowheads="1"/>
            </p:cNvSpPr>
            <p:nvPr/>
          </p:nvSpPr>
          <p:spPr bwMode="auto">
            <a:xfrm>
              <a:off x="0" y="432"/>
              <a:ext cx="4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)=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)…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 和 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)=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)…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  <a:r>
                <a:rPr lang="en-US" altLang="zh-CN" baseline="-30000">
                  <a:latin typeface="华文新魏" panose="02010800040101010101" pitchFamily="2" charset="-122"/>
                  <a:ea typeface="华文新魏" panose="02010800040101010101" pitchFamily="2" charset="-122"/>
                </a:rPr>
                <a:t>t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24588" name="文本框 7181"/>
            <p:cNvSpPr txBox="1">
              <a:spLocks noChangeArrowheads="1"/>
            </p:cNvSpPr>
            <p:nvPr/>
          </p:nvSpPr>
          <p:spPr bwMode="auto">
            <a:xfrm>
              <a:off x="0" y="0"/>
              <a:ext cx="27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设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有</a:t>
              </a:r>
              <a:r>
                <a:rPr lang="zh-CN" altLang="en-US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两个分解式</a:t>
              </a:r>
            </a:p>
          </p:txBody>
        </p:sp>
      </p:grpSp>
      <p:sp>
        <p:nvSpPr>
          <p:cNvPr id="7183" name="文本框 7182"/>
          <p:cNvSpPr txBox="1">
            <a:spLocks noChangeArrowheads="1"/>
          </p:cNvSpPr>
          <p:nvPr/>
        </p:nvSpPr>
        <p:spPr bwMode="auto">
          <a:xfrm>
            <a:off x="930275" y="2397125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，</a:t>
            </a:r>
            <a:endParaRPr lang="zh-CN" altLang="en-US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930275" y="2397125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由定义，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必有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，且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25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animBg="1"/>
      <p:bldP spid="7172" grpId="0" animBg="1"/>
      <p:bldP spid="7176" grpId="0" animBg="1"/>
      <p:bldP spid="7183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193"/>
          <p:cNvSpPr txBox="1">
            <a:spLocks noChangeArrowheads="1"/>
          </p:cNvSpPr>
          <p:nvPr/>
        </p:nvSpPr>
        <p:spPr bwMode="auto">
          <a:xfrm>
            <a:off x="685800" y="457200"/>
            <a:ext cx="83058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必整除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),…,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中的一个，</a:t>
            </a:r>
          </a:p>
        </p:txBody>
      </p:sp>
      <p:sp>
        <p:nvSpPr>
          <p:cNvPr id="8195" name="文本框 8194"/>
          <p:cNvSpPr txBox="1">
            <a:spLocks noChangeArrowheads="1"/>
          </p:cNvSpPr>
          <p:nvPr/>
        </p:nvSpPr>
        <p:spPr bwMode="auto">
          <a:xfrm>
            <a:off x="762000" y="1968500"/>
            <a:ext cx="1296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于是有</a:t>
            </a: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eaLnBrk="1" hangingPunct="1"/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</a:t>
            </a:r>
          </a:p>
        </p:txBody>
      </p:sp>
      <p:sp>
        <p:nvSpPr>
          <p:cNvPr id="8196" name="文本框 8195"/>
          <p:cNvSpPr txBox="1">
            <a:spLocks noChangeArrowheads="1"/>
          </p:cNvSpPr>
          <p:nvPr/>
        </p:nvSpPr>
        <p:spPr bwMode="auto">
          <a:xfrm>
            <a:off x="457200" y="2895600"/>
            <a:ext cx="8528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由归纳假设，有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-1=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，即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  <p:grpSp>
        <p:nvGrpSpPr>
          <p:cNvPr id="4" name="组合 8196"/>
          <p:cNvGrpSpPr>
            <a:grpSpLocks noChangeAspect="1"/>
          </p:cNvGrpSpPr>
          <p:nvPr/>
        </p:nvGrpSpPr>
        <p:grpSpPr bwMode="auto">
          <a:xfrm>
            <a:off x="1536700" y="3949700"/>
            <a:ext cx="5516563" cy="1482725"/>
            <a:chOff x="0" y="0"/>
            <a:chExt cx="3475" cy="934"/>
          </a:xfrm>
        </p:grpSpPr>
        <p:graphicFrame>
          <p:nvGraphicFramePr>
            <p:cNvPr id="2050" name="对象 8197"/>
            <p:cNvGraphicFramePr>
              <a:graphicFrameLocks noChangeAspect="1"/>
            </p:cNvGraphicFramePr>
            <p:nvPr/>
          </p:nvGraphicFramePr>
          <p:xfrm>
            <a:off x="298" y="584"/>
            <a:ext cx="252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r:id="rId3" imgW="1651317" imgH="228917" progId="Equation.DSMT4">
                    <p:embed/>
                  </p:oleObj>
                </mc:Choice>
                <mc:Fallback>
                  <p:oleObj r:id="rId3" imgW="1651317" imgH="228917" progId="Equation.DSMT4">
                    <p:embed/>
                    <p:pic>
                      <p:nvPicPr>
                        <p:cNvPr id="0" name="对象 8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" y="584"/>
                          <a:ext cx="252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对象 8198"/>
            <p:cNvGraphicFramePr>
              <a:graphicFrameLocks noChangeAspect="1"/>
            </p:cNvGraphicFramePr>
            <p:nvPr/>
          </p:nvGraphicFramePr>
          <p:xfrm>
            <a:off x="0" y="0"/>
            <a:ext cx="171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" r:id="rId5" imgW="1233823" imgH="241932" progId="Equation.DSMT4">
                    <p:embed/>
                  </p:oleObj>
                </mc:Choice>
                <mc:Fallback>
                  <p:oleObj r:id="rId5" imgW="1233823" imgH="241932" progId="Equation.DSMT4">
                    <p:embed/>
                    <p:pic>
                      <p:nvPicPr>
                        <p:cNvPr id="0" name="对象 8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71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对象 8199"/>
            <p:cNvGraphicFramePr>
              <a:graphicFrameLocks noChangeAspect="1"/>
            </p:cNvGraphicFramePr>
            <p:nvPr/>
          </p:nvGraphicFramePr>
          <p:xfrm>
            <a:off x="1783" y="8"/>
            <a:ext cx="169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9" r:id="rId7" imgW="1297970" imgH="229315" progId="Equation.DSMT4">
                    <p:embed/>
                  </p:oleObj>
                </mc:Choice>
                <mc:Fallback>
                  <p:oleObj r:id="rId7" imgW="1297970" imgH="229315" progId="Equation.DSMT4">
                    <p:embed/>
                    <p:pic>
                      <p:nvPicPr>
                        <p:cNvPr id="0" name="对象 8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8"/>
                          <a:ext cx="1692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文本框 8200"/>
          <p:cNvSpPr txBox="1">
            <a:spLocks noChangeArrowheads="1"/>
          </p:cNvSpPr>
          <p:nvPr/>
        </p:nvSpPr>
        <p:spPr bwMode="auto">
          <a:xfrm>
            <a:off x="685800" y="457200"/>
            <a:ext cx="8305800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</a:t>
            </a:r>
          </a:p>
        </p:txBody>
      </p:sp>
      <p:sp>
        <p:nvSpPr>
          <p:cNvPr id="8202" name="文本框 8201"/>
          <p:cNvSpPr txBox="1">
            <a:spLocks noChangeArrowheads="1"/>
          </p:cNvSpPr>
          <p:nvPr/>
        </p:nvSpPr>
        <p:spPr bwMode="auto">
          <a:xfrm>
            <a:off x="735013" y="457200"/>
            <a:ext cx="847883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不妨设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)|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因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不可约，</a:t>
            </a:r>
          </a:p>
        </p:txBody>
      </p:sp>
      <p:sp>
        <p:nvSpPr>
          <p:cNvPr id="8203" name="文本框 8202"/>
          <p:cNvSpPr txBox="1">
            <a:spLocks noChangeArrowheads="1"/>
          </p:cNvSpPr>
          <p:nvPr/>
        </p:nvSpPr>
        <p:spPr bwMode="auto">
          <a:xfrm>
            <a:off x="457200" y="2895600"/>
            <a:ext cx="85280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由归纳假设，有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-1=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，即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且适当排列因式的次序后，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有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417763" y="1384300"/>
            <a:ext cx="8478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故必有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=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62000" y="1968500"/>
            <a:ext cx="54895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)…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(x)=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baseline="30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)…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  <a:r>
              <a:rPr lang="en-US" altLang="zh-CN" baseline="-300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endParaRPr lang="zh-CN" altLang="en-US">
              <a:solidFill>
                <a:srgbClr val="FF33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/>
      <p:bldP spid="8195" grpId="0" animBg="1"/>
      <p:bldP spid="8196" grpId="0" animBg="1"/>
      <p:bldP spid="8201" grpId="0" bldLvl="0"/>
      <p:bldP spid="8202" grpId="0" bldLvl="0"/>
      <p:bldP spid="8203" grpId="0" animBg="1"/>
      <p:bldP spid="2" grpId="0" bldLvl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9217"/>
          <p:cNvSpPr txBox="1">
            <a:spLocks noChangeArrowheads="1"/>
          </p:cNvSpPr>
          <p:nvPr/>
        </p:nvSpPr>
        <p:spPr bwMode="auto">
          <a:xfrm>
            <a:off x="609600" y="603250"/>
            <a:ext cx="79470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在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的分解式中，可以把</a:t>
            </a: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每个不可约因式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的首项系数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提出来，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2133600" y="2286000"/>
          <a:ext cx="48926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3" imgW="1816157" imgH="241517" progId="Equation.DSMT4">
                  <p:embed/>
                </p:oleObj>
              </mc:Choice>
              <mc:Fallback>
                <p:oleObj name="Equation" r:id="rId3" imgW="1816157" imgH="241517" progId="Equation.DSMT4">
                  <p:embed/>
                  <p:pic>
                    <p:nvPicPr>
                      <p:cNvPr id="0" name="对象 9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48926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本框 9219"/>
          <p:cNvSpPr txBox="1">
            <a:spLocks noChangeArrowheads="1"/>
          </p:cNvSpPr>
          <p:nvPr/>
        </p:nvSpPr>
        <p:spPr bwMode="auto">
          <a:xfrm>
            <a:off x="476250" y="3384550"/>
            <a:ext cx="81534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p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), …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是互不相同的首项系数为1的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不可约多项式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 正整数.这种分解式叫做多项式的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标准分解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221" name="直接连接符 9220"/>
          <p:cNvSpPr>
            <a:spLocks noChangeShapeType="1"/>
          </p:cNvSpPr>
          <p:nvPr/>
        </p:nvSpPr>
        <p:spPr bwMode="auto">
          <a:xfrm>
            <a:off x="1871663" y="2979738"/>
            <a:ext cx="57165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文本框 9221"/>
          <p:cNvSpPr txBox="1">
            <a:spLocks noChangeArrowheads="1"/>
          </p:cNvSpPr>
          <p:nvPr/>
        </p:nvSpPr>
        <p:spPr bwMode="auto">
          <a:xfrm>
            <a:off x="476250" y="3397250"/>
            <a:ext cx="34718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是 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首项系数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09600" y="603250"/>
            <a:ext cx="79470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在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的分解式中，可以把</a:t>
            </a: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每个不可约因式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的首项系数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提出来，使它们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成为首项系数为1的多项式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09600" y="603250"/>
            <a:ext cx="794702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在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的分解式中，可以把</a:t>
            </a: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每个不可约因式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的首项系数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提出来，使它们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成为首项系数为1的多项式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，再把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相同的因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式合并起来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，写成方幂的形式，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9600" y="603250"/>
            <a:ext cx="794702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    在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的分解式中，可以把</a:t>
            </a:r>
            <a:r>
              <a:rPr lang="zh-CN" altLang="en-US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每个不可约因式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的首项系数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提出来，使它们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成为首项系数为1的多项式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，再把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相同的因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式合并起来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，写成方幂的形式，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的分解式便成为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/>
      <p:bldP spid="9220" grpId="0" bldLvl="0"/>
      <p:bldP spid="9222" grpId="0" bldLvl="0"/>
      <p:bldP spid="2" grpId="0" bldLvl="0"/>
      <p:bldP spid="3" grpId="0" bldLvl="0"/>
      <p:bldP spid="4" grpId="0" bldLvl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C:\WINDOWS\Desktop\网络课件规范及参考模板.PPT</Template>
  <TotalTime>748</TotalTime>
  <Pages>0</Pages>
  <Words>2252</Words>
  <Characters>0</Characters>
  <Application>Microsoft Office PowerPoint</Application>
  <DocSecurity>0</DocSecurity>
  <PresentationFormat>全屏显示(4:3)</PresentationFormat>
  <Lines>0</Lines>
  <Paragraphs>215</Paragraphs>
  <Slides>21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华文新魏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1_Office 主题</vt:lpstr>
      <vt:lpstr>MathType 6.0 Equation</vt:lpstr>
      <vt:lpstr>Microsoft Equation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dell</cp:lastModifiedBy>
  <cp:revision>104</cp:revision>
  <dcterms:created xsi:type="dcterms:W3CDTF">2015-04-28T07:14:31Z</dcterms:created>
  <dcterms:modified xsi:type="dcterms:W3CDTF">2025-03-05T10:33:19Z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