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0"/>
  </p:notesMasterIdLst>
  <p:sldIdLst>
    <p:sldId id="265" r:id="rId2"/>
    <p:sldId id="272" r:id="rId3"/>
    <p:sldId id="266" r:id="rId4"/>
    <p:sldId id="275" r:id="rId5"/>
    <p:sldId id="267" r:id="rId6"/>
    <p:sldId id="273" r:id="rId7"/>
    <p:sldId id="271" r:id="rId8"/>
    <p:sldId id="27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239410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9" d="100"/>
          <a:sy n="119" d="100"/>
        </p:scale>
        <p:origin x="1374" y="96"/>
      </p:cViewPr>
      <p:guideLst>
        <p:guide orient="horz" pos="2226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Times New Roman" charset="0"/>
                <a:ea typeface="宋体" charset="-122"/>
                <a:cs typeface="+mn-ea"/>
              </a:defRPr>
            </a:lvl1pPr>
          </a:lstStyle>
          <a:p>
            <a:fld id="{1AF1B8CF-977C-4F80-B3C7-B8EECD3EEE04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/>
          <p:cNvCxnSpPr/>
          <p:nvPr/>
        </p:nvCxnSpPr>
        <p:spPr>
          <a:xfrm flipV="1">
            <a:off x="82550" y="6426200"/>
            <a:ext cx="9031288" cy="1588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 flipH="1">
            <a:off x="7116763" y="6415088"/>
            <a:ext cx="703262" cy="433387"/>
          </a:xfrm>
        </p:spPr>
        <p:txBody>
          <a:bodyPr/>
          <a:lstStyle>
            <a:lvl1pPr>
              <a:buClr>
                <a:srgbClr val="000000"/>
              </a:buClr>
              <a:defRPr dirty="0">
                <a:solidFill>
                  <a:srgbClr val="0070C0"/>
                </a:solidFill>
                <a:latin typeface="Arial" pitchFamily="34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68663" y="6397625"/>
            <a:ext cx="1990725" cy="40640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244477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C79020FC-7F00-4C52-ABCF-B2F62033059B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67453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DEB52B41-C9BB-4847-8460-6630404A9A48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275862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2FF1F411-5CE7-4975-BE68-3034E7246388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38431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521595A2-6E45-4F4A-86ED-4AD45A84F72B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879266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4DF0CFA5-2D7D-42E3-926A-9D0E1CA9AC41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892352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2025/3/5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6702CEFC-8E2A-42A1-BA29-C4588A1E5E0A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80044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charset="0"/>
                <a:ea typeface="宋体" charset="-122"/>
                <a:cs typeface="+mn-ea"/>
              </a:defRPr>
            </a:lvl1pPr>
          </a:lstStyle>
          <a:p>
            <a:fld id="{414A9CEB-A79B-4996-AA0E-160FF0F69899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89506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charset="0"/>
                <a:ea typeface="宋体" charset="-122"/>
                <a:cs typeface="+mn-ea"/>
              </a:defRPr>
            </a:lvl1pPr>
          </a:lstStyle>
          <a:p>
            <a:fld id="{B0E6D784-441B-4873-A57C-D28A705D5E46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164122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62425" y="6499225"/>
            <a:ext cx="2057400" cy="365125"/>
          </a:xfrm>
        </p:spPr>
        <p:txBody>
          <a:bodyPr/>
          <a:lstStyle>
            <a:lvl1pPr>
              <a:defRPr sz="1000" b="1" noProof="1" dirty="0">
                <a:solidFill>
                  <a:srgbClr val="0070C0"/>
                </a:solidFill>
                <a:latin typeface="Times New Roman" charset="0"/>
                <a:ea typeface="宋体" charset="-122"/>
                <a:cs typeface="+mn-ea"/>
              </a:defRPr>
            </a:lvl1pPr>
          </a:lstStyle>
          <a:p>
            <a:fld id="{BFA839AA-6A78-4379-BBD5-53A437C80954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2635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charset="0"/>
                <a:ea typeface="宋体" charset="-122"/>
                <a:cs typeface="+mn-ea"/>
              </a:defRPr>
            </a:lvl1pPr>
          </a:lstStyle>
          <a:p>
            <a:fld id="{BD82A55A-04E1-4AF8-BE0E-30CDADA845F1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641525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charset="0"/>
                <a:ea typeface="宋体" charset="-122"/>
                <a:cs typeface="+mn-ea"/>
              </a:defRPr>
            </a:lvl1pPr>
          </a:lstStyle>
          <a:p>
            <a:fld id="{04020CB6-19AC-4948-BA07-EF85BF4B0A36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198260"/>
      </p:ext>
    </p:extLst>
  </p:cSld>
  <p:clrMapOvr>
    <a:masterClrMapping/>
  </p:clrMapOvr>
  <p:transition spd="slow">
    <p:pull dir="r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50088" y="6462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59063" y="64500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2550" y="6453188"/>
            <a:ext cx="9031288" cy="1587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灯片编号占位符 5"/>
          <p:cNvSpPr>
            <a:spLocks noGrp="1" noChangeArrowheads="1"/>
          </p:cNvSpPr>
          <p:nvPr/>
        </p:nvSpPr>
        <p:spPr bwMode="auto">
          <a:xfrm>
            <a:off x="25400" y="6529388"/>
            <a:ext cx="30289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§</a:t>
            </a:r>
            <a:r>
              <a:rPr lang="en-US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10.7</a:t>
            </a:r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 多项式的根 </a:t>
            </a:r>
          </a:p>
        </p:txBody>
      </p:sp>
      <p:pic>
        <p:nvPicPr>
          <p:cNvPr id="1030" name="图片 8" descr="logo_long201509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530975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ransition spd="slow">
    <p:pull dir="ru"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image" Target="../media/image9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3074"/>
          <p:cNvSpPr txBox="1">
            <a:spLocks noChangeArrowheads="1"/>
          </p:cNvSpPr>
          <p:nvPr/>
        </p:nvSpPr>
        <p:spPr bwMode="auto">
          <a:xfrm>
            <a:off x="612775" y="911225"/>
            <a:ext cx="84121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到目前为止，我们都是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把多项式作为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形式表达式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来讨论，</a:t>
            </a:r>
          </a:p>
        </p:txBody>
      </p:sp>
      <p:sp>
        <p:nvSpPr>
          <p:cNvPr id="17412" name="文本框 3077"/>
          <p:cNvSpPr txBox="1">
            <a:spLocks noChangeArrowheads="1"/>
          </p:cNvSpPr>
          <p:nvPr/>
        </p:nvSpPr>
        <p:spPr bwMode="auto">
          <a:xfrm>
            <a:off x="392112" y="2896541"/>
            <a:ext cx="794067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[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中一个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多项式函数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3079" name="文本框 3078"/>
          <p:cNvSpPr txBox="1">
            <a:spLocks noChangeArrowheads="1"/>
          </p:cNvSpPr>
          <p:nvPr/>
        </p:nvSpPr>
        <p:spPr bwMode="auto">
          <a:xfrm>
            <a:off x="612775" y="1355725"/>
            <a:ext cx="64309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在这一节，我们将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函数的观点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来考察多项式 .</a:t>
            </a:r>
          </a:p>
        </p:txBody>
      </p:sp>
      <p:sp>
        <p:nvSpPr>
          <p:cNvPr id="3080" name="文本框 3079"/>
          <p:cNvSpPr txBox="1">
            <a:spLocks noChangeArrowheads="1"/>
          </p:cNvSpPr>
          <p:nvPr/>
        </p:nvSpPr>
        <p:spPr bwMode="auto">
          <a:xfrm>
            <a:off x="207963" y="4016375"/>
            <a:ext cx="88265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注</a:t>
            </a:r>
            <a:r>
              <a:rPr lang="en-US" altLang="zh-CN" u="sng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文本框 3076"/>
          <p:cNvSpPr txBox="1">
            <a:spLocks noChangeArrowheads="1"/>
          </p:cNvSpPr>
          <p:nvPr/>
        </p:nvSpPr>
        <p:spPr bwMode="auto">
          <a:xfrm>
            <a:off x="704850" y="2089150"/>
            <a:ext cx="73152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设   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i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i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sz="2800" dirty="0">
                <a:ea typeface="华文新魏" panose="02010800040101010101" pitchFamily="2" charset="-122"/>
              </a:rPr>
              <a:t>…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+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07963" y="4016375"/>
            <a:ext cx="88265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注</a:t>
            </a:r>
            <a:r>
              <a:rPr lang="en-US" altLang="zh-CN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此处,  </a:t>
            </a:r>
            <a:r>
              <a:rPr lang="zh-CN" altLang="en-US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)是数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域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上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一个函数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zh-CN" altLang="en-US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是自变量, 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对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的任意数 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, 自然定义有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.</a:t>
            </a:r>
          </a:p>
        </p:txBody>
      </p:sp>
      <p:sp>
        <p:nvSpPr>
          <p:cNvPr id="8" name="矩形 4110"/>
          <p:cNvSpPr>
            <a:spLocks noChangeArrowheads="1"/>
          </p:cNvSpPr>
          <p:nvPr/>
        </p:nvSpPr>
        <p:spPr bwMode="auto">
          <a:xfrm>
            <a:off x="476727" y="229121"/>
            <a:ext cx="35349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5.5</a:t>
            </a:r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多项式函数</a:t>
            </a:r>
            <a:endParaRPr lang="en-US" altLang="zh-CN" sz="3200" b="1" dirty="0">
              <a:solidFill>
                <a:srgbClr val="38572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6763" y="5159366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30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dirty="0">
                <a:ea typeface="华文新魏" panose="02010800040101010101" pitchFamily="2" charset="-122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+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06769" y="5724153"/>
                <a:ext cx="5535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为</a:t>
                </a:r>
                <a:r>
                  <a:rPr lang="en-US" altLang="zh-CN" i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时</m:t>
                    </m:r>
                  </m:oMath>
                </a14:m>
                <a:r>
                  <a:rPr lang="zh-CN" altLang="en-US" dirty="0" smtClean="0"/>
                  <a:t>的值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69" y="5724153"/>
                <a:ext cx="5535369" cy="461665"/>
              </a:xfrm>
              <a:prstGeom prst="rect">
                <a:avLst/>
              </a:prstGeom>
              <a:blipFill>
                <a:blip r:embed="rId2"/>
                <a:stretch>
                  <a:fillRect l="-1762" t="-1710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ldLvl="0"/>
      <p:bldP spid="17412" grpId="0"/>
      <p:bldP spid="3079" grpId="0" bldLvl="0"/>
      <p:bldP spid="3080" grpId="0" bldLvl="0"/>
      <p:bldP spid="2" grpId="0"/>
      <p:bldP spid="3" grpId="0" bldLvl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11736" y="596578"/>
                <a:ext cx="54453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" y="596578"/>
                <a:ext cx="5445363" cy="461665"/>
              </a:xfrm>
              <a:prstGeom prst="rect">
                <a:avLst/>
              </a:prstGeom>
              <a:blipFill>
                <a:blip r:embed="rId2"/>
                <a:stretch>
                  <a:fillRect l="-167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6726" y="1493871"/>
                <a:ext cx="6615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，则对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6" y="1493871"/>
                <a:ext cx="6615441" cy="461665"/>
              </a:xfrm>
              <a:prstGeom prst="rect">
                <a:avLst/>
              </a:prstGeom>
              <a:blipFill>
                <a:blip r:embed="rId3"/>
                <a:stretch>
                  <a:fillRect l="-1382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6725" y="2168916"/>
                <a:ext cx="6615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5" y="2168916"/>
                <a:ext cx="6615441" cy="461665"/>
              </a:xfrm>
              <a:prstGeom prst="rect">
                <a:avLst/>
              </a:prstGeom>
              <a:blipFill>
                <a:blip r:embed="rId4"/>
                <a:stretch>
                  <a:fillRect l="-1382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96775" y="2753955"/>
                <a:ext cx="44659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则对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775" y="2753955"/>
                <a:ext cx="4465966" cy="461665"/>
              </a:xfrm>
              <a:prstGeom prst="rect">
                <a:avLst/>
              </a:prstGeom>
              <a:blipFill>
                <a:blip r:embed="rId5"/>
                <a:stretch>
                  <a:fillRect l="-2046" t="-16000" r="-819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6725" y="3189583"/>
                <a:ext cx="6615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5" y="3189583"/>
                <a:ext cx="6615441" cy="461665"/>
              </a:xfrm>
              <a:prstGeom prst="rect">
                <a:avLst/>
              </a:prstGeom>
              <a:blipFill>
                <a:blip r:embed="rId6"/>
                <a:stretch>
                  <a:fillRect l="-1382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06769" y="3856043"/>
                <a:ext cx="4167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/>
                  <a:t>则对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69" y="3856043"/>
                <a:ext cx="4167231" cy="461665"/>
              </a:xfrm>
              <a:prstGeom prst="rect">
                <a:avLst/>
              </a:prstGeom>
              <a:blipFill>
                <a:blip r:embed="rId7"/>
                <a:stretch>
                  <a:fillRect l="-2343" t="-16000" r="-878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99826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4097"/>
          <p:cNvSpPr txBox="1">
            <a:spLocks noChangeArrowheads="1"/>
          </p:cNvSpPr>
          <p:nvPr/>
        </p:nvSpPr>
        <p:spPr bwMode="auto">
          <a:xfrm>
            <a:off x="336550" y="322263"/>
            <a:ext cx="2520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定理1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余数定理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4099" name="文本框 4098"/>
          <p:cNvSpPr txBox="1">
            <a:spLocks noChangeArrowheads="1"/>
          </p:cNvSpPr>
          <p:nvPr/>
        </p:nvSpPr>
        <p:spPr bwMode="auto">
          <a:xfrm>
            <a:off x="723900" y="1371600"/>
            <a:ext cx="83089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用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去除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设商为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余式为一常数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                                                                              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00" name="文本框 4099"/>
          <p:cNvSpPr txBox="1">
            <a:spLocks noChangeArrowheads="1"/>
          </p:cNvSpPr>
          <p:nvPr/>
        </p:nvSpPr>
        <p:spPr bwMode="auto">
          <a:xfrm>
            <a:off x="247650" y="3581400"/>
            <a:ext cx="792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</a:t>
            </a:r>
            <a:r>
              <a:rPr lang="zh-CN" altLang="en-US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101" name="文本框 4100"/>
          <p:cNvSpPr txBox="1">
            <a:spLocks noChangeArrowheads="1"/>
          </p:cNvSpPr>
          <p:nvPr/>
        </p:nvSpPr>
        <p:spPr bwMode="auto">
          <a:xfrm>
            <a:off x="2684463" y="323850"/>
            <a:ext cx="65579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用一次多项式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去除多项式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),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得到的余式是</a:t>
            </a:r>
          </a:p>
        </p:txBody>
      </p:sp>
      <p:sp>
        <p:nvSpPr>
          <p:cNvPr id="4102" name="文本框 4101"/>
          <p:cNvSpPr txBox="1">
            <a:spLocks noChangeArrowheads="1"/>
          </p:cNvSpPr>
          <p:nvPr/>
        </p:nvSpPr>
        <p:spPr bwMode="auto">
          <a:xfrm>
            <a:off x="1089025" y="1392238"/>
            <a:ext cx="83089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  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于是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</a:t>
            </a: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                         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03" name="文本框 4102"/>
          <p:cNvSpPr txBox="1">
            <a:spLocks noChangeArrowheads="1"/>
          </p:cNvSpPr>
          <p:nvPr/>
        </p:nvSpPr>
        <p:spPr bwMode="auto">
          <a:xfrm>
            <a:off x="695325" y="2266950"/>
            <a:ext cx="83089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用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代替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得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	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			                                                                                   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04" name="文本框 4103"/>
          <p:cNvSpPr txBox="1">
            <a:spLocks noChangeArrowheads="1"/>
          </p:cNvSpPr>
          <p:nvPr/>
        </p:nvSpPr>
        <p:spPr bwMode="auto">
          <a:xfrm>
            <a:off x="1101725" y="728663"/>
            <a:ext cx="13858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常数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).</a:t>
            </a:r>
          </a:p>
        </p:txBody>
      </p:sp>
      <p:sp>
        <p:nvSpPr>
          <p:cNvPr id="4105" name="文本框 4104"/>
          <p:cNvSpPr txBox="1">
            <a:spLocks noChangeArrowheads="1"/>
          </p:cNvSpPr>
          <p:nvPr/>
        </p:nvSpPr>
        <p:spPr bwMode="auto">
          <a:xfrm>
            <a:off x="2679700" y="3606800"/>
            <a:ext cx="38814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称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的一个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或者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零点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95325" y="2266950"/>
            <a:ext cx="830897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用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代替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</a:t>
            </a: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                                                                                    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47650" y="3581400"/>
            <a:ext cx="25479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</a:t>
            </a:r>
            <a:r>
              <a:rPr lang="zh-CN" altLang="en-US" u="sng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)=0，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则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89706" y="4349995"/>
            <a:ext cx="26292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 dirty="0" smtClean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</a:t>
            </a:r>
            <a:r>
              <a:rPr lang="en-US" altLang="zh-CN" u="sng" dirty="0" smtClean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u="sng" dirty="0" smtClean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u="sng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如何求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？ 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598392" y="4363366"/>
            <a:ext cx="2860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可用综合除法求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/>
      <p:bldP spid="4099" grpId="0" animBg="1"/>
      <p:bldP spid="4100" grpId="0" animBg="1"/>
      <p:bldP spid="4101" grpId="0" bldLvl="0"/>
      <p:bldP spid="4102" grpId="0" animBg="1"/>
      <p:bldP spid="4103" grpId="0" animBg="1"/>
      <p:bldP spid="4104" grpId="0" bldLvl="0"/>
      <p:bldP spid="4105" grpId="0" animBg="1"/>
      <p:bldP spid="2" grpId="0" animBg="1"/>
      <p:bldP spid="3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设</m:t>
                      </m:r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5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3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−3</m:t>
                      </m:r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𝑥</m:t>
                      </m:r>
                      <m:r>
                        <a:rPr lang="en-US" altLang="zh-CN" sz="26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+1. </m:t>
                      </m:r>
                      <m:r>
                        <a:rPr lang="zh-CN" altLang="en-US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则</m:t>
                      </m:r>
                      <m:r>
                        <a:rPr lang="en-US" altLang="zh-CN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−3</m:t>
                          </m:r>
                        </m:e>
                      </m:d>
                      <m:r>
                        <a:rPr lang="en-US" altLang="zh-CN" sz="2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9"/>
                </p:custDataLst>
              </p:nvPr>
            </p:nvSpPr>
            <p:spPr>
              <a:xfrm>
                <a:off x="914400" y="635000"/>
                <a:ext cx="7315200" cy="214312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242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-242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280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-280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913969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121"/>
          <p:cNvSpPr txBox="1">
            <a:spLocks noChangeArrowheads="1"/>
          </p:cNvSpPr>
          <p:nvPr/>
        </p:nvSpPr>
        <p:spPr bwMode="auto">
          <a:xfrm>
            <a:off x="101600" y="43815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推论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23" name="文本框 5122"/>
          <p:cNvSpPr txBox="1">
            <a:spLocks noChangeArrowheads="1"/>
          </p:cNvSpPr>
          <p:nvPr/>
        </p:nvSpPr>
        <p:spPr bwMode="auto">
          <a:xfrm>
            <a:off x="473075" y="885825"/>
            <a:ext cx="83232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由根与一次因式的这个关系，我们可以定义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重根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的概念：</a:t>
            </a:r>
          </a:p>
        </p:txBody>
      </p:sp>
      <p:sp>
        <p:nvSpPr>
          <p:cNvPr id="5124" name="文本框 5123"/>
          <p:cNvSpPr txBox="1">
            <a:spLocks noChangeArrowheads="1"/>
          </p:cNvSpPr>
          <p:nvPr/>
        </p:nvSpPr>
        <p:spPr bwMode="auto">
          <a:xfrm>
            <a:off x="63500" y="2965450"/>
            <a:ext cx="8712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25" name="文本框 5124"/>
          <p:cNvSpPr txBox="1">
            <a:spLocks noChangeArrowheads="1"/>
          </p:cNvSpPr>
          <p:nvPr/>
        </p:nvSpPr>
        <p:spPr bwMode="auto">
          <a:xfrm>
            <a:off x="566738" y="4100513"/>
            <a:ext cx="7921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5126" name="文本框 5125"/>
          <p:cNvSpPr txBox="1">
            <a:spLocks noChangeArrowheads="1"/>
          </p:cNvSpPr>
          <p:nvPr/>
        </p:nvSpPr>
        <p:spPr bwMode="auto">
          <a:xfrm>
            <a:off x="879475" y="1622425"/>
            <a:ext cx="3949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如果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重因式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27" name="文本框 5126"/>
          <p:cNvSpPr txBox="1">
            <a:spLocks noChangeArrowheads="1"/>
          </p:cNvSpPr>
          <p:nvPr/>
        </p:nvSpPr>
        <p:spPr bwMode="auto">
          <a:xfrm>
            <a:off x="882650" y="1628775"/>
            <a:ext cx="780573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时，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称为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单根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5129" name="文本框 5128"/>
          <p:cNvSpPr txBox="1">
            <a:spLocks noChangeArrowheads="1"/>
          </p:cNvSpPr>
          <p:nvPr/>
        </p:nvSpPr>
        <p:spPr bwMode="auto">
          <a:xfrm>
            <a:off x="899319" y="5186191"/>
            <a:ext cx="77724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根的个数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等于分解式中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一次因式的个数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30" name="文本框 5129"/>
          <p:cNvSpPr txBox="1">
            <a:spLocks noChangeArrowheads="1"/>
          </p:cNvSpPr>
          <p:nvPr/>
        </p:nvSpPr>
        <p:spPr bwMode="auto">
          <a:xfrm>
            <a:off x="555842" y="5715610"/>
            <a:ext cx="3510229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dirty="0" smtClean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</a:t>
            </a:r>
            <a:r>
              <a:rPr lang="zh-CN" altLang="en-US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个数当然</a:t>
            </a:r>
            <a:r>
              <a:rPr lang="zh-CN" altLang="en-US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不超过</a:t>
            </a:r>
            <a:r>
              <a:rPr lang="en-US" altLang="zh-CN" i="1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    </a:t>
            </a:r>
            <a:r>
              <a:rPr lang="en-US" altLang="zh-CN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</a:t>
            </a:r>
            <a:endParaRPr lang="en-US" altLang="zh-CN" dirty="0">
              <a:solidFill>
                <a:srgbClr val="3333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3333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1600" y="43815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zh-CN" altLang="en-US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（因式定理）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的根的充要条件是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403181" y="451827"/>
            <a:ext cx="172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|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).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79475" y="1622425"/>
            <a:ext cx="65643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如果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重因式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，则称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重根. 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61766" y="2074691"/>
            <a:ext cx="625541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&gt;1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称为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重根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7150" y="1625600"/>
            <a:ext cx="12398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定义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3500" y="2965450"/>
            <a:ext cx="87122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K[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中的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≥0)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次多项式在数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域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根不可能多于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(重根按重数计算).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66738" y="4100513"/>
            <a:ext cx="457048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证</a:t>
            </a:r>
            <a:r>
              <a:rPr lang="en-US" altLang="zh-CN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对零次多项式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结论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显然成立.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>
                <a:spLocks noChangeArrowheads="1"/>
              </p:cNvSpPr>
              <p:nvPr/>
            </p:nvSpPr>
            <p:spPr bwMode="auto">
              <a:xfrm>
                <a:off x="1296988" y="4667250"/>
                <a:ext cx="6906571" cy="535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))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&gt;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把</a:t>
                </a:r>
                <a:r>
                  <a:rPr lang="en-US" altLang="zh-CN" i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分解为不可约多项式的乘积，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6988" y="4667250"/>
                <a:ext cx="6906571" cy="535146"/>
              </a:xfrm>
              <a:prstGeom prst="rect">
                <a:avLst/>
              </a:prstGeom>
              <a:blipFill>
                <a:blip r:embed="rId2"/>
                <a:stretch>
                  <a:fillRect l="-1412" r="-530" b="-275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  <p:bldP spid="5123" grpId="0" animBg="1"/>
      <p:bldP spid="5124" grpId="0" animBg="1"/>
      <p:bldP spid="5125" grpId="0" animBg="1"/>
      <p:bldP spid="5126" grpId="0" animBg="1"/>
      <p:bldP spid="5127" grpId="0" animBg="1"/>
      <p:bldP spid="5129" grpId="0" animBg="1"/>
      <p:bldP spid="5130" grpId="0" animBg="1"/>
      <p:bldP spid="2" grpId="0" bldLvl="0"/>
      <p:bldP spid="3" grpId="0" bldLvl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6703" y="531355"/>
                <a:ext cx="5355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注： 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有无</m:t>
                    </m:r>
                  </m:oMath>
                </a14:m>
                <a:r>
                  <a:rPr lang="zh-CN" altLang="en-US" dirty="0" smtClean="0"/>
                  <a:t>根与系数域有关；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3" y="531355"/>
                <a:ext cx="5355357" cy="461665"/>
              </a:xfrm>
              <a:prstGeom prst="rect">
                <a:avLst/>
              </a:prstGeom>
              <a:blipFill>
                <a:blip r:embed="rId2"/>
                <a:stretch>
                  <a:fillRect l="-1706" t="-15789" r="-22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74844" y="1223853"/>
                <a:ext cx="5355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 smtClean="0"/>
                  <a:t>根的个数与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的次数有关；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44" y="1223853"/>
                <a:ext cx="5355357" cy="461665"/>
              </a:xfrm>
              <a:prstGeom prst="rect">
                <a:avLst/>
              </a:prstGeom>
              <a:blipFill>
                <a:blip r:embed="rId3"/>
                <a:stretch>
                  <a:fillRect l="-1706" t="-16000" r="-739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>
                <a:spLocks noChangeArrowheads="1"/>
              </p:cNvSpPr>
              <p:nvPr/>
            </p:nvSpPr>
            <p:spPr bwMode="auto">
              <a:xfrm>
                <a:off x="17224" y="1685518"/>
                <a:ext cx="8858250" cy="1015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u="sng" dirty="0" smtClean="0">
                    <a:solidFill>
                      <a:srgbClr val="3333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定理</a:t>
                </a:r>
                <a:r>
                  <a:rPr lang="en-US" altLang="zh-CN" u="sng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3.</a:t>
                </a:r>
                <a:r>
                  <a:rPr lang="zh-CN" altLang="en-US" u="sng" dirty="0">
                    <a:solidFill>
                      <a:srgbClr val="3333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</a:t>
                </a:r>
                <a:r>
                  <a:rPr lang="zh-CN" altLang="en-US" dirty="0">
                    <a:solidFill>
                      <a:srgbClr val="FF66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)，</a:t>
                </a:r>
                <a:r>
                  <a:rPr lang="en-US" altLang="zh-CN" i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g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是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K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[</a:t>
                </a:r>
                <a:r>
                  <a:rPr lang="en-US" altLang="zh-CN" i="1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中两个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次数不超过</a:t>
                </a:r>
                <a:r>
                  <a:rPr lang="zh-CN" alt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次的多项式，若对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数域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中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n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+1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个互不相同</a:t>
                </a: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        </a:t>
                </a:r>
                <a:endPara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24" y="1685518"/>
                <a:ext cx="8858250" cy="1015278"/>
              </a:xfrm>
              <a:prstGeom prst="rect">
                <a:avLst/>
              </a:prstGeom>
              <a:blipFill>
                <a:blip r:embed="rId4"/>
                <a:stretch>
                  <a:fillRect l="-1101" b="-131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83623" y="3291688"/>
            <a:ext cx="8305800" cy="53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则 </a:t>
            </a:r>
            <a:r>
              <a:rPr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).</a:t>
            </a:r>
            <a:endParaRPr lang="zh-CN" altLang="en-US" u="sng" dirty="0">
              <a:solidFill>
                <a:srgbClr val="FF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47160" y="2793129"/>
                <a:ext cx="47830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2, ⋯,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160" y="2793129"/>
                <a:ext cx="4783041" cy="369332"/>
              </a:xfrm>
              <a:prstGeom prst="rect">
                <a:avLst/>
              </a:prstGeom>
              <a:blipFill>
                <a:blip r:embed="rId5"/>
                <a:stretch>
                  <a:fillRect l="-1911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16703" y="3970641"/>
            <a:ext cx="10636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202803" y="3999216"/>
            <a:ext cx="565150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则由定理条件知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个不同的根.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86666" y="4496104"/>
            <a:ext cx="86931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由定理3，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它不可能有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个根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故必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有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)=0，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).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6703" y="3970641"/>
            <a:ext cx="3189288" cy="53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证</a:t>
            </a:r>
            <a:r>
              <a:rPr lang="en-US" altLang="zh-CN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令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u</a:t>
            </a:r>
            <a:r>
              <a:rPr lang="en-US" altLang="zh-CN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)-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)，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926757" y="4534362"/>
            <a:ext cx="8693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)≠0，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是一个次数不超过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的多项式，</a:t>
            </a:r>
          </a:p>
        </p:txBody>
      </p:sp>
    </p:spTree>
    <p:extLst>
      <p:ext uri="{BB962C8B-B14F-4D97-AF65-F5344CB8AC3E}">
        <p14:creationId xmlns:p14="http://schemas.microsoft.com/office/powerpoint/2010/main" val="243897968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/>
      <p:bldP spid="7" grpId="0" bldLvl="0"/>
      <p:bldP spid="8" grpId="0" bldLvl="0"/>
      <p:bldP spid="9" grpId="0" bldLvl="0"/>
      <p:bldP spid="10" grpId="0" bldLvl="0"/>
      <p:bldP spid="11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1736" y="998838"/>
                <a:ext cx="81455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2.  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数域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上的两个多项式函数，若对于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中每个数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6" y="998838"/>
                <a:ext cx="8145543" cy="830997"/>
              </a:xfrm>
              <a:prstGeom prst="rect">
                <a:avLst/>
              </a:prstGeom>
              <a:blipFill>
                <a:blip r:embed="rId2"/>
                <a:stretch>
                  <a:fillRect l="-1122" t="-8824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66733" y="1158820"/>
            <a:ext cx="7380491" cy="465833"/>
            <a:chOff x="566733" y="1158820"/>
            <a:chExt cx="7380491" cy="465833"/>
          </a:xfrm>
        </p:grpSpPr>
        <p:sp>
          <p:nvSpPr>
            <p:cNvPr id="2" name="文本框 1"/>
            <p:cNvSpPr txBox="1"/>
            <p:nvPr/>
          </p:nvSpPr>
          <p:spPr>
            <a:xfrm>
              <a:off x="566733" y="1160903"/>
              <a:ext cx="810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例</a:t>
              </a:r>
              <a:r>
                <a:rPr lang="en-US" altLang="zh-CN" dirty="0" smtClean="0"/>
                <a:t>1.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331784" y="1158820"/>
                  <a:ext cx="4770318" cy="465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+1,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784" y="1158820"/>
                  <a:ext cx="4770318" cy="465833"/>
                </a:xfrm>
                <a:prstGeom prst="rect">
                  <a:avLst/>
                </a:prstGeom>
                <a:blipFill>
                  <a:blip r:embed="rId2"/>
                  <a:stretch>
                    <a:fillRect l="-1916" t="-15584" b="-220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5967093" y="1162988"/>
                  <a:ext cx="19801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求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093" y="1162988"/>
                  <a:ext cx="1980131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923" t="-15789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341718" y="1830369"/>
            <a:ext cx="8640576" cy="1807477"/>
            <a:chOff x="341718" y="1830369"/>
            <a:chExt cx="8640576" cy="1807477"/>
          </a:xfrm>
        </p:grpSpPr>
        <p:sp>
          <p:nvSpPr>
            <p:cNvPr id="5" name="文本框 4"/>
            <p:cNvSpPr txBox="1"/>
            <p:nvPr/>
          </p:nvSpPr>
          <p:spPr>
            <a:xfrm>
              <a:off x="566733" y="1943901"/>
              <a:ext cx="8100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例</a:t>
              </a:r>
              <a:r>
                <a:rPr lang="en-US" altLang="zh-CN" dirty="0" smtClean="0"/>
                <a:t>2.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310713" y="1830369"/>
                  <a:ext cx="7671581" cy="8633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100"/>
                    </a:lnSpc>
                  </a:pPr>
                  <a:r>
                    <a:rPr lang="zh-CN" altLang="en-US" dirty="0" smtClean="0"/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个</m:t>
                      </m:r>
                    </m:oMath>
                  </a14:m>
                  <a:r>
                    <a:rPr lang="zh-CN" altLang="en-US" dirty="0" smtClean="0"/>
                    <a:t>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其中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互不</m:t>
                      </m:r>
                    </m:oMath>
                  </a14:m>
                  <a:r>
                    <a:rPr lang="en-US" altLang="zh-CN" b="0" dirty="0" smtClean="0"/>
                    <a:t> </a:t>
                  </a:r>
                  <a:r>
                    <a:rPr lang="zh-CN" altLang="en-US" b="0" dirty="0" smtClean="0"/>
                    <a:t>相同，定义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次</m:t>
                      </m:r>
                    </m:oMath>
                  </a14:m>
                  <a:r>
                    <a:rPr lang="zh-CN" altLang="en-US" b="0" dirty="0" smtClean="0"/>
                    <a:t>多项式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0713" y="1830369"/>
                  <a:ext cx="7671581" cy="863313"/>
                </a:xfrm>
                <a:prstGeom prst="rect">
                  <a:avLst/>
                </a:prstGeom>
                <a:blipFill>
                  <a:blip r:embed="rId4"/>
                  <a:stretch>
                    <a:fillRect l="-1192" t="-8451" b="-1197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41718" y="2855581"/>
                  <a:ext cx="8371266" cy="782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⋯(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⋯(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)⋯(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18" y="2855581"/>
                  <a:ext cx="8371266" cy="7822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184206" y="3969935"/>
            <a:ext cx="8370558" cy="1777154"/>
            <a:chOff x="184206" y="3969935"/>
            <a:chExt cx="8370558" cy="1777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84206" y="3969935"/>
                  <a:ext cx="83705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证明：多项式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06" y="3969935"/>
                  <a:ext cx="8370558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092" t="-15789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061767" y="4685260"/>
                  <a:ext cx="50403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是</a:t>
                  </a:r>
                  <a:r>
                    <a:rPr lang="zh-CN" altLang="en-US" dirty="0" smtClean="0"/>
                    <a:t>满足条件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767" y="4685260"/>
                  <a:ext cx="504033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814" t="-16000" b="-2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061766" y="5285424"/>
                  <a:ext cx="44327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的唯一的次数小于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dirty="0" smtClean="0"/>
                    <a:t>的多项式。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766" y="5285424"/>
                  <a:ext cx="443279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063" t="-15789" b="-2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354987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" val="1.0"/>
  <p:tag name="PROBLEMSCORE_HALF" val="0.0"/>
  <p:tag name="RAINPROBLEMTYPE" val="MultipleChoice"/>
  <p:tag name="RAINPROBLEM" val="MultipleChoic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Correct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C:\WINDOWS\Desktop\网络课件规范及参考模板.PPT</Template>
  <TotalTime>117</TotalTime>
  <Pages>0</Pages>
  <Words>1213</Words>
  <Characters>0</Characters>
  <Application>Microsoft Office PowerPoint</Application>
  <DocSecurity>0</DocSecurity>
  <PresentationFormat>全屏显示(4:3)</PresentationFormat>
  <Lines>0</Lines>
  <Paragraphs>87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Microsoft Yahei</vt:lpstr>
      <vt:lpstr>华文新魏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dell</cp:lastModifiedBy>
  <cp:revision>82</cp:revision>
  <dcterms:created xsi:type="dcterms:W3CDTF">2015-04-28T12:35:36Z</dcterms:created>
  <dcterms:modified xsi:type="dcterms:W3CDTF">2025-03-05T10:47:47Z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