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0"/>
  </p:notesMasterIdLst>
  <p:sldIdLst>
    <p:sldId id="277" r:id="rId2"/>
    <p:sldId id="270" r:id="rId3"/>
    <p:sldId id="266" r:id="rId4"/>
    <p:sldId id="267" r:id="rId5"/>
    <p:sldId id="268" r:id="rId6"/>
    <p:sldId id="271" r:id="rId7"/>
    <p:sldId id="272" r:id="rId8"/>
    <p:sldId id="27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>
          <p15:clr>
            <a:srgbClr val="A4A3A4"/>
          </p15:clr>
        </p15:guide>
        <p15:guide id="2" pos="28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239410"/>
    <a:srgbClr val="3333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218"/>
        <p:guide pos="28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F3CD8B46-7C23-4935-BFCB-06C4D9E5C7F0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387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165584A-9868-449C-ADEF-D997C42BB9CB}" type="slidenum"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defRPr/>
              </a:pPr>
              <a:t>1</a:t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6"/>
          <p:cNvCxnSpPr/>
          <p:nvPr/>
        </p:nvCxnSpPr>
        <p:spPr>
          <a:xfrm flipV="1">
            <a:off x="82550" y="6426200"/>
            <a:ext cx="9031288" cy="1588"/>
          </a:xfrm>
          <a:prstGeom prst="line">
            <a:avLst/>
          </a:prstGeom>
          <a:ln w="34925" cmpd="thinThick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 flipH="1">
            <a:off x="7116763" y="6415088"/>
            <a:ext cx="703262" cy="433387"/>
          </a:xfrm>
        </p:spPr>
        <p:txBody>
          <a:bodyPr/>
          <a:lstStyle>
            <a:lvl1pPr>
              <a:buClr>
                <a:srgbClr val="000000"/>
              </a:buClr>
              <a:defRPr>
                <a:solidFill>
                  <a:srgbClr val="0070C0"/>
                </a:solidFill>
                <a:latin typeface="Arial" pitchFamily="34" charset="0"/>
                <a:cs typeface="+mn-ea"/>
              </a:defRPr>
            </a:lvl1pPr>
          </a:lstStyle>
          <a:p>
            <a:pPr>
              <a:defRPr/>
            </a:pPr>
            <a:fld id="{37CDAA6E-3FE0-48F6-A116-D13626B4AA06}" type="datetimeFigureOut">
              <a:rPr lang="zh-CN" altLang="en-US"/>
              <a:pPr>
                <a:defRPr/>
              </a:pPr>
              <a:t>2023/3/29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68663" y="6397625"/>
            <a:ext cx="1990725" cy="406400"/>
          </a:xfrm>
        </p:spPr>
        <p:txBody>
          <a:bodyPr/>
          <a:lstStyle>
            <a:lvl1pPr>
              <a:buClr>
                <a:srgbClr val="000000"/>
              </a:buClr>
              <a:defRPr>
                <a:solidFill>
                  <a:srgbClr val="0070C0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173440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pPr>
              <a:defRPr/>
            </a:pPr>
            <a:fld id="{6D42AF0E-88F5-45A6-90D3-549711C9035F}" type="datetimeFigureOut">
              <a:rPr lang="zh-CN" altLang="en-US"/>
              <a:pPr>
                <a:defRPr/>
              </a:pPr>
              <a:t>2023/3/29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noProof="1">
                <a:latin typeface="Times New Roman" pitchFamily="18" charset="0"/>
                <a:cs typeface="+mn-ea"/>
              </a:defRPr>
            </a:lvl1pPr>
          </a:lstStyle>
          <a:p>
            <a:pPr>
              <a:defRPr/>
            </a:pPr>
            <a:fld id="{BC7EC7FC-C30A-4D60-AD41-3E91E40579ED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612318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pPr>
              <a:defRPr/>
            </a:pPr>
            <a:fld id="{435665D8-7967-412A-8BDA-257E152BDA51}" type="datetimeFigureOut">
              <a:rPr lang="zh-CN" altLang="en-US"/>
              <a:pPr>
                <a:defRPr/>
              </a:pPr>
              <a:t>2023/3/29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noProof="1">
                <a:latin typeface="Times New Roman" pitchFamily="18" charset="0"/>
                <a:cs typeface="+mn-ea"/>
              </a:defRPr>
            </a:lvl1pPr>
          </a:lstStyle>
          <a:p>
            <a:pPr>
              <a:defRPr/>
            </a:pPr>
            <a:fld id="{3D92A125-9DD5-4C8B-910A-2149D429CC39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691872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pPr>
              <a:defRPr/>
            </a:pPr>
            <a:fld id="{BE2CC72A-5919-4E3A-9134-896AA8862354}" type="datetimeFigureOut">
              <a:rPr lang="zh-CN" altLang="en-US"/>
              <a:pPr>
                <a:defRPr/>
              </a:pPr>
              <a:t>2023/3/29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noProof="1">
                <a:latin typeface="Times New Roman" pitchFamily="18" charset="0"/>
                <a:cs typeface="+mn-ea"/>
              </a:defRPr>
            </a:lvl1pPr>
          </a:lstStyle>
          <a:p>
            <a:pPr>
              <a:defRPr/>
            </a:pPr>
            <a:fld id="{5A5B0C0D-E546-44F4-91F8-F264328D3EC3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991655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pPr>
              <a:defRPr/>
            </a:pPr>
            <a:fld id="{2BC49212-9BBC-4A68-8E60-7AF724167184}" type="datetimeFigureOut">
              <a:rPr lang="zh-CN" altLang="en-US"/>
              <a:pPr>
                <a:defRPr/>
              </a:pPr>
              <a:t>2023/3/29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noProof="1">
                <a:latin typeface="Times New Roman" pitchFamily="18" charset="0"/>
                <a:cs typeface="+mn-ea"/>
              </a:defRPr>
            </a:lvl1pPr>
          </a:lstStyle>
          <a:p>
            <a:pPr>
              <a:defRPr/>
            </a:pPr>
            <a:fld id="{C82CA98E-736F-4A7D-A8E3-349368657B70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428487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pPr>
              <a:defRPr/>
            </a:pPr>
            <a:fld id="{39FA725F-C2F6-4F45-AB8C-63B1D568ADFD}" type="datetimeFigureOut">
              <a:rPr lang="zh-CN" altLang="en-US"/>
              <a:pPr>
                <a:defRPr/>
              </a:pPr>
              <a:t>2023/3/29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noProof="1">
                <a:latin typeface="Times New Roman" pitchFamily="18" charset="0"/>
                <a:cs typeface="+mn-ea"/>
              </a:defRPr>
            </a:lvl1pPr>
          </a:lstStyle>
          <a:p>
            <a:pPr>
              <a:defRPr/>
            </a:pPr>
            <a:fld id="{4F0BF477-978B-4315-ABDD-AD806D1AE226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146700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pPr>
              <a:defRPr/>
            </a:pPr>
            <a:fld id="{71E2A7A7-1E71-4172-A1CF-98CA5575DAB6}" type="datetimeFigureOut">
              <a:rPr lang="zh-CN" altLang="en-US"/>
              <a:pPr>
                <a:defRPr/>
              </a:pPr>
              <a:t>2023/3/29</a:t>
            </a:fld>
            <a:endParaRPr lang="zh-CN" altLang="en-US"/>
          </a:p>
        </p:txBody>
      </p:sp>
      <p:sp>
        <p:nvSpPr>
          <p:cNvPr id="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noProof="1">
                <a:latin typeface="Times New Roman" pitchFamily="18" charset="0"/>
                <a:cs typeface="+mn-ea"/>
              </a:defRPr>
            </a:lvl1pPr>
          </a:lstStyle>
          <a:p>
            <a:pPr>
              <a:defRPr/>
            </a:pPr>
            <a:fld id="{C9B1C46F-3077-4D07-B055-BB36CF441F91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7870024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DC77375F-58E9-4910-B5D4-0D13CE748233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15842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7D49BD6C-48D9-45F0-BA7B-03AD492C8A65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016128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162425" y="6499225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000" b="1" noProof="1">
                <a:solidFill>
                  <a:srgbClr val="0070C0"/>
                </a:solidFill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5826916A-773A-4B41-B9EE-F84E15A3D764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70478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79708BD7-D220-4ECA-8ACD-890E1051B36F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92987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noProof="1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B62AAADC-8F5D-402D-9425-D64F90082BFC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717510"/>
      </p:ext>
    </p:extLst>
  </p:cSld>
  <p:clrMapOvr>
    <a:masterClrMapping/>
  </p:clrMapOvr>
  <p:transition spd="slow">
    <p:pull dir="ru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050088" y="64627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900" b="1" noProof="1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59063" y="645001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900" b="1" noProof="1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2550" y="6453188"/>
            <a:ext cx="9031288" cy="1587"/>
          </a:xfrm>
          <a:prstGeom prst="line">
            <a:avLst/>
          </a:prstGeom>
          <a:ln w="34925" cmpd="thinThick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灯片编号占位符 5"/>
          <p:cNvSpPr>
            <a:spLocks noGrp="1" noChangeArrowheads="1"/>
          </p:cNvSpPr>
          <p:nvPr/>
        </p:nvSpPr>
        <p:spPr bwMode="auto">
          <a:xfrm>
            <a:off x="25400" y="6529388"/>
            <a:ext cx="30289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§</a:t>
            </a:r>
            <a:r>
              <a:rPr lang="en-US" altLang="en-US" sz="120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10.8</a:t>
            </a:r>
            <a:r>
              <a:rPr lang="zh-CN" altLang="en-US" sz="120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   复系数与实系数多项式</a:t>
            </a:r>
          </a:p>
        </p:txBody>
      </p:sp>
      <p:pic>
        <p:nvPicPr>
          <p:cNvPr id="1030" name="图片 8" descr="logo_long2015092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6530975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ransition spd="slow">
    <p:pull dir="ru"/>
  </p:transition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宋体" panose="02010600030101010101" pitchFamily="2" charset="-122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2.png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050088" y="6196013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AFC6784-D277-4D77-BD4E-B3B269D739CD}" type="datetime1">
              <a:rPr lang="zh-CN" altLang="en-US" sz="900" smtClean="0">
                <a:solidFill>
                  <a:srgbClr val="0070C0"/>
                </a:solidFill>
                <a:latin typeface="Times New Roman" panose="02020603050405020304" pitchFamily="18" charset="0"/>
              </a:rPr>
              <a:pPr/>
              <a:t>2023/3/29</a:t>
            </a:fld>
            <a:endParaRPr lang="zh-CN" altLang="en-US" sz="90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矩形 4110"/>
          <p:cNvSpPr>
            <a:spLocks noChangeArrowheads="1"/>
          </p:cNvSpPr>
          <p:nvPr/>
        </p:nvSpPr>
        <p:spPr bwMode="auto">
          <a:xfrm>
            <a:off x="1908175" y="1390650"/>
            <a:ext cx="56975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§</a:t>
            </a:r>
            <a:r>
              <a:rPr lang="en-US" altLang="zh-CN" sz="320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7.8</a:t>
            </a:r>
            <a:r>
              <a:rPr lang="zh-CN" altLang="en-US" sz="320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复系数与实系数多项式</a:t>
            </a:r>
          </a:p>
        </p:txBody>
      </p:sp>
      <p:sp>
        <p:nvSpPr>
          <p:cNvPr id="3075" name="文本框 3074"/>
          <p:cNvSpPr txBox="1">
            <a:spLocks noChangeArrowheads="1"/>
          </p:cNvSpPr>
          <p:nvPr/>
        </p:nvSpPr>
        <p:spPr bwMode="auto">
          <a:xfrm>
            <a:off x="533400" y="2470150"/>
            <a:ext cx="65690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        前面讨论了</a:t>
            </a:r>
            <a:r>
              <a:rPr lang="zh-CN" altLang="en-US" b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一般数域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上多项式的因式分解，</a:t>
            </a:r>
          </a:p>
        </p:txBody>
      </p:sp>
      <p:sp>
        <p:nvSpPr>
          <p:cNvPr id="3076" name="文本框 3075"/>
          <p:cNvSpPr txBox="1">
            <a:spLocks noChangeArrowheads="1"/>
          </p:cNvSpPr>
          <p:nvPr/>
        </p:nvSpPr>
        <p:spPr bwMode="auto">
          <a:xfrm>
            <a:off x="0" y="3841750"/>
            <a:ext cx="8788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由于</a:t>
            </a:r>
            <a:r>
              <a:rPr lang="zh-CN" altLang="en-US" b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复数域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b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实数域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都是数域，故前面讨论的结论对它们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        也成立，但由于它们的特殊性，</a:t>
            </a:r>
            <a:r>
              <a:rPr lang="zh-CN" altLang="en-US" b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某些结论可以进一步具体化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3077" name="文本框 3076"/>
          <p:cNvSpPr txBox="1">
            <a:spLocks noChangeArrowheads="1"/>
          </p:cNvSpPr>
          <p:nvPr/>
        </p:nvSpPr>
        <p:spPr bwMode="auto">
          <a:xfrm>
            <a:off x="611188" y="2471738"/>
            <a:ext cx="78740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</a:t>
            </a:r>
            <a:r>
              <a:rPr lang="zh-CN" altLang="en-US" b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本节讨论</a:t>
            </a:r>
            <a:r>
              <a:rPr lang="zh-CN" altLang="en-US" b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数域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b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实数域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上多项式的因式分解.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ldLvl="0"/>
      <p:bldP spid="3076" grpId="0" animBg="1"/>
      <p:bldP spid="3077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4097"/>
          <p:cNvSpPr txBox="1">
            <a:spLocks noChangeArrowheads="1"/>
          </p:cNvSpPr>
          <p:nvPr/>
        </p:nvSpPr>
        <p:spPr bwMode="auto">
          <a:xfrm>
            <a:off x="1025525" y="457200"/>
            <a:ext cx="369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先不加证明地给如下定理: </a:t>
            </a:r>
          </a:p>
        </p:txBody>
      </p:sp>
      <p:sp>
        <p:nvSpPr>
          <p:cNvPr id="4099" name="文本框 4098"/>
          <p:cNvSpPr txBox="1">
            <a:spLocks noChangeArrowheads="1"/>
          </p:cNvSpPr>
          <p:nvPr/>
        </p:nvSpPr>
        <p:spPr bwMode="auto">
          <a:xfrm>
            <a:off x="120650" y="990600"/>
            <a:ext cx="8680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0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定理</a:t>
            </a:r>
            <a:r>
              <a:rPr lang="en-US" altLang="zh-CN" sz="2800" b="0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1.</a:t>
            </a:r>
            <a:r>
              <a:rPr lang="zh-CN" altLang="en-US" sz="2800" b="0">
                <a:solidFill>
                  <a:srgbClr val="23941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r>
              <a:rPr lang="zh-CN" altLang="en-US" sz="2800" b="0">
                <a:latin typeface="Times New Roman" panose="02020603050405020304" pitchFamily="18" charset="0"/>
                <a:ea typeface="华文新魏" panose="02010800040101010101" pitchFamily="2" charset="-122"/>
              </a:rPr>
              <a:t>每个</a:t>
            </a:r>
            <a:r>
              <a:rPr lang="zh-CN" altLang="en-US" sz="2800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次数≥1</a:t>
            </a:r>
            <a:r>
              <a:rPr lang="zh-CN" altLang="en-US" sz="2800" b="0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 sz="2800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复系数</a:t>
            </a:r>
            <a:r>
              <a:rPr lang="zh-CN" altLang="en-US" sz="2800" b="0">
                <a:latin typeface="Times New Roman" panose="02020603050405020304" pitchFamily="18" charset="0"/>
                <a:ea typeface="华文新魏" panose="02010800040101010101" pitchFamily="2" charset="-122"/>
              </a:rPr>
              <a:t>多项式</a:t>
            </a:r>
            <a:r>
              <a:rPr lang="zh-CN" altLang="en-US" sz="2800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在复数域</a:t>
            </a:r>
            <a:r>
              <a:rPr lang="zh-CN" altLang="en-US" sz="2800" b="0">
                <a:latin typeface="Times New Roman" panose="02020603050405020304" pitchFamily="18" charset="0"/>
                <a:ea typeface="华文新魏" panose="02010800040101010101" pitchFamily="2" charset="-122"/>
              </a:rPr>
              <a:t>中</a:t>
            </a:r>
            <a:r>
              <a:rPr lang="zh-CN" altLang="en-US" sz="2800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至少有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</a:t>
            </a:r>
            <a:r>
              <a:rPr lang="zh-CN" altLang="en-US" sz="2800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一个根.</a:t>
            </a:r>
          </a:p>
        </p:txBody>
      </p:sp>
      <p:sp>
        <p:nvSpPr>
          <p:cNvPr id="4100" name="文本框 4099"/>
          <p:cNvSpPr txBox="1">
            <a:spLocks noChangeArrowheads="1"/>
          </p:cNvSpPr>
          <p:nvPr/>
        </p:nvSpPr>
        <p:spPr bwMode="auto">
          <a:xfrm>
            <a:off x="166688" y="2305050"/>
            <a:ext cx="85740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注1.</a:t>
            </a:r>
            <a:r>
              <a:rPr lang="zh-CN" altLang="en-US" b="0" u="sng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zh-CN" altLang="en-US" b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101" name="矩形 4100"/>
          <p:cNvSpPr>
            <a:spLocks noChangeArrowheads="1"/>
          </p:cNvSpPr>
          <p:nvPr/>
        </p:nvSpPr>
        <p:spPr bwMode="auto">
          <a:xfrm>
            <a:off x="161925" y="3473450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注2.</a:t>
            </a:r>
            <a:r>
              <a:rPr lang="zh-CN" altLang="en-US" b="0" u="sng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zh-CN" altLang="en-US" b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102" name="文本框 4101"/>
          <p:cNvSpPr txBox="1">
            <a:spLocks noChangeArrowheads="1"/>
          </p:cNvSpPr>
          <p:nvPr/>
        </p:nvSpPr>
        <p:spPr bwMode="auto">
          <a:xfrm>
            <a:off x="1025525" y="457200"/>
            <a:ext cx="5676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先不加证明地给如下定理: 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代数基本定理.</a:t>
            </a:r>
            <a:r>
              <a:rPr lang="zh-CN" altLang="en-US" b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4103" name="文本框 4102"/>
          <p:cNvSpPr txBox="1">
            <a:spLocks noChangeArrowheads="1"/>
          </p:cNvSpPr>
          <p:nvPr/>
        </p:nvSpPr>
        <p:spPr bwMode="auto">
          <a:xfrm>
            <a:off x="798513" y="2798763"/>
            <a:ext cx="783748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每个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次数≥1复系数多项式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在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复数域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上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至少有一个一次因式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. 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66688" y="2305050"/>
            <a:ext cx="8574087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注1.</a:t>
            </a:r>
            <a:r>
              <a:rPr lang="zh-CN" altLang="en-US" b="0" u="sng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利用根与一次因式的关系，代数基本定理可等价地叙述为：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61925" y="3473450"/>
            <a:ext cx="666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注2.</a:t>
            </a:r>
            <a:r>
              <a:rPr lang="zh-CN" altLang="en-US" b="0" u="sng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在复数域上</a:t>
            </a:r>
            <a:r>
              <a:rPr lang="zh-CN" altLang="en-US" b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只有一次多项式是不可约多项式.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ldLvl="0"/>
      <p:bldP spid="4099" grpId="0" bldLvl="0"/>
      <p:bldP spid="4100" grpId="0" animBg="1"/>
      <p:bldP spid="4101" grpId="0" animBg="1"/>
      <p:bldP spid="4102" grpId="0" bldLvl="0"/>
      <p:bldP spid="4103" grpId="0" animBg="1"/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5121"/>
          <p:cNvSpPr txBox="1">
            <a:spLocks noChangeArrowheads="1"/>
          </p:cNvSpPr>
          <p:nvPr/>
        </p:nvSpPr>
        <p:spPr bwMode="auto">
          <a:xfrm>
            <a:off x="1028700" y="577850"/>
            <a:ext cx="8153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  于是，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在复数域上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，因式分解定理可叙述为：</a:t>
            </a:r>
            <a:endParaRPr lang="zh-CN" altLang="en-US" sz="2800" b="0">
              <a:solidFill>
                <a:srgbClr val="3333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123" name="文本框 5122"/>
          <p:cNvSpPr txBox="1"/>
          <p:nvPr/>
        </p:nvSpPr>
        <p:spPr>
          <a:xfrm>
            <a:off x="962818" y="5607050"/>
            <a:ext cx="7515225" cy="566737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zh-CN" altLang="en-US" b="0" noProof="1">
                <a:solidFill>
                  <a:schemeClr val="bg1"/>
                </a:solidFill>
                <a:latin typeface="Times New Roman" pitchFamily="2" charset="0"/>
                <a:ea typeface="华文新魏" pitchFamily="2" charset="-122"/>
              </a:rPr>
              <a:t>每个</a:t>
            </a:r>
            <a:r>
              <a:rPr lang="en-US" altLang="x-none" b="0" i="1" noProof="1">
                <a:solidFill>
                  <a:schemeClr val="bg1"/>
                </a:solidFill>
                <a:latin typeface="Times New Roman" pitchFamily="2" charset="0"/>
                <a:ea typeface="华文新魏" pitchFamily="2" charset="-122"/>
              </a:rPr>
              <a:t>n</a:t>
            </a:r>
            <a:r>
              <a:rPr lang="zh-CN" altLang="en-US" b="0" noProof="1">
                <a:solidFill>
                  <a:schemeClr val="bg1"/>
                </a:solidFill>
                <a:latin typeface="Times New Roman" pitchFamily="2" charset="0"/>
                <a:ea typeface="华文新魏" pitchFamily="2" charset="-122"/>
              </a:rPr>
              <a:t>次复系数多项式恰有</a:t>
            </a:r>
            <a:r>
              <a:rPr lang="en-US" altLang="x-none" b="0" i="1" noProof="1">
                <a:solidFill>
                  <a:schemeClr val="bg1"/>
                </a:solidFill>
                <a:latin typeface="Times New Roman" pitchFamily="2" charset="0"/>
                <a:ea typeface="华文新魏" pitchFamily="2" charset="-122"/>
              </a:rPr>
              <a:t>n</a:t>
            </a:r>
            <a:r>
              <a:rPr lang="zh-CN" altLang="en-US" b="0" noProof="1">
                <a:solidFill>
                  <a:schemeClr val="bg1"/>
                </a:solidFill>
                <a:latin typeface="Times New Roman" pitchFamily="2" charset="0"/>
                <a:ea typeface="华文新魏" pitchFamily="2" charset="-122"/>
              </a:rPr>
              <a:t>个复根（重根按重数计算）.</a:t>
            </a:r>
          </a:p>
        </p:txBody>
      </p:sp>
      <p:sp>
        <p:nvSpPr>
          <p:cNvPr id="19460" name="文本框 5124"/>
          <p:cNvSpPr txBox="1">
            <a:spLocks noChangeArrowheads="1"/>
          </p:cNvSpPr>
          <p:nvPr/>
        </p:nvSpPr>
        <p:spPr bwMode="auto">
          <a:xfrm>
            <a:off x="249238" y="2663825"/>
            <a:ext cx="11112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注1. 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</a:p>
        </p:txBody>
      </p:sp>
      <p:sp>
        <p:nvSpPr>
          <p:cNvPr id="5129" name="文本框 5128"/>
          <p:cNvSpPr txBox="1">
            <a:spLocks noChangeArrowheads="1"/>
          </p:cNvSpPr>
          <p:nvPr/>
        </p:nvSpPr>
        <p:spPr bwMode="auto">
          <a:xfrm>
            <a:off x="222250" y="1339850"/>
            <a:ext cx="88503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定理</a:t>
            </a:r>
            <a:r>
              <a:rPr lang="en-US" altLang="zh-CN" b="0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2.</a:t>
            </a:r>
            <a:r>
              <a:rPr lang="zh-CN" altLang="en-US" b="0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zh-CN" altLang="en-US" b="0">
              <a:solidFill>
                <a:srgbClr val="3333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22250" y="1339850"/>
            <a:ext cx="885031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b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每个次数≥1的复系数多项式在复数域上都可以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唯一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地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分解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为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一次因式的乘积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4" name="文本框 5124"/>
          <p:cNvSpPr txBox="1">
            <a:spLocks noChangeArrowheads="1"/>
          </p:cNvSpPr>
          <p:nvPr/>
        </p:nvSpPr>
        <p:spPr bwMode="auto">
          <a:xfrm>
            <a:off x="249238" y="2663825"/>
            <a:ext cx="8942387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注1. 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复系数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多项式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b="0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 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b="0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的标准分解式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为 </a:t>
            </a: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49238" y="2663825"/>
            <a:ext cx="8942387" cy="1990725"/>
            <a:chOff x="-357" y="26"/>
            <a:chExt cx="5610" cy="1254"/>
          </a:xfrm>
        </p:grpSpPr>
        <p:sp>
          <p:nvSpPr>
            <p:cNvPr id="18445" name="文本框 5124"/>
            <p:cNvSpPr txBox="1">
              <a:spLocks noChangeArrowheads="1"/>
            </p:cNvSpPr>
            <p:nvPr/>
          </p:nvSpPr>
          <p:spPr bwMode="auto">
            <a:xfrm>
              <a:off x="-357" y="26"/>
              <a:ext cx="5610" cy="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b="0" u="sng">
                  <a:solidFill>
                    <a:srgbClr val="3333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注1. </a:t>
              </a:r>
              <a:r>
                <a:rPr lang="zh-CN" altLang="en-US" b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复系数</a:t>
              </a:r>
              <a:r>
                <a:rPr lang="zh-CN" altLang="en-US" b="0">
                  <a:latin typeface="Times New Roman" panose="02020603050405020304" pitchFamily="18" charset="0"/>
                  <a:ea typeface="华文新魏" panose="02010800040101010101" pitchFamily="2" charset="-122"/>
                </a:rPr>
                <a:t>多项式 </a:t>
              </a:r>
              <a:r>
                <a:rPr lang="en-US" altLang="zh-CN" b="0" i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f </a:t>
              </a:r>
              <a:r>
                <a:rPr lang="en-US" altLang="zh-CN" b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lang="en-US" altLang="zh-CN" b="0" i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x</a:t>
              </a:r>
              <a:r>
                <a:rPr lang="en-US" altLang="zh-CN" b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)</a:t>
              </a:r>
              <a:r>
                <a:rPr lang="zh-CN" altLang="en-US" b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的标准分解式</a:t>
              </a:r>
              <a:r>
                <a:rPr lang="zh-CN" altLang="en-US" b="0">
                  <a:latin typeface="Times New Roman" panose="02020603050405020304" pitchFamily="18" charset="0"/>
                  <a:ea typeface="华文新魏" panose="02010800040101010101" pitchFamily="2" charset="-122"/>
                </a:rPr>
                <a:t>为 </a:t>
              </a:r>
            </a:p>
            <a:p>
              <a:pPr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endPara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b="0">
                  <a:latin typeface="Times New Roman" panose="02020603050405020304" pitchFamily="18" charset="0"/>
                  <a:ea typeface="华文新魏" panose="02010800040101010101" pitchFamily="2" charset="-122"/>
                </a:rPr>
                <a:t> </a:t>
              </a:r>
              <a:endParaRPr lang="en-US" altLang="zh-CN" b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b="0"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                                 </a:t>
              </a:r>
            </a:p>
          </p:txBody>
        </p:sp>
        <p:graphicFrame>
          <p:nvGraphicFramePr>
            <p:cNvPr id="18446" name="对象 5125"/>
            <p:cNvGraphicFramePr>
              <a:graphicFrameLocks noChangeAspect="1"/>
            </p:cNvGraphicFramePr>
            <p:nvPr/>
          </p:nvGraphicFramePr>
          <p:xfrm>
            <a:off x="720" y="424"/>
            <a:ext cx="3829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7" r:id="rId3" imgW="2540000" imgH="241300" progId="Equation.DSMT4">
                    <p:embed/>
                  </p:oleObj>
                </mc:Choice>
                <mc:Fallback>
                  <p:oleObj r:id="rId3" imgW="2540000" imgH="241300" progId="Equation.DSMT4">
                    <p:embed/>
                    <p:pic>
                      <p:nvPicPr>
                        <p:cNvPr id="0" name="对象 5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424"/>
                          <a:ext cx="3829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249238" y="2663825"/>
            <a:ext cx="8942387" cy="2005013"/>
            <a:chOff x="-357" y="26"/>
            <a:chExt cx="5610" cy="1263"/>
          </a:xfrm>
        </p:grpSpPr>
        <p:sp>
          <p:nvSpPr>
            <p:cNvPr id="18442" name="文本框 5124"/>
            <p:cNvSpPr txBox="1">
              <a:spLocks noChangeArrowheads="1"/>
            </p:cNvSpPr>
            <p:nvPr/>
          </p:nvSpPr>
          <p:spPr bwMode="auto">
            <a:xfrm>
              <a:off x="-357" y="26"/>
              <a:ext cx="5610" cy="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b="0" u="sng">
                  <a:solidFill>
                    <a:srgbClr val="3333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注1. </a:t>
              </a:r>
              <a:r>
                <a:rPr lang="zh-CN" altLang="en-US" b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复系数</a:t>
              </a:r>
              <a:r>
                <a:rPr lang="zh-CN" altLang="en-US" b="0">
                  <a:latin typeface="Times New Roman" panose="02020603050405020304" pitchFamily="18" charset="0"/>
                  <a:ea typeface="华文新魏" panose="02010800040101010101" pitchFamily="2" charset="-122"/>
                </a:rPr>
                <a:t>多项式 </a:t>
              </a:r>
              <a:r>
                <a:rPr lang="en-US" altLang="zh-CN" b="0" i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f </a:t>
              </a:r>
              <a:r>
                <a:rPr lang="en-US" altLang="zh-CN" b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lang="en-US" altLang="zh-CN" b="0" i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x</a:t>
              </a:r>
              <a:r>
                <a:rPr lang="en-US" altLang="zh-CN" b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)</a:t>
              </a:r>
              <a:r>
                <a:rPr lang="zh-CN" altLang="en-US" b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的标准分解式</a:t>
              </a:r>
              <a:r>
                <a:rPr lang="zh-CN" altLang="en-US" b="0">
                  <a:latin typeface="Times New Roman" panose="02020603050405020304" pitchFamily="18" charset="0"/>
                  <a:ea typeface="华文新魏" panose="02010800040101010101" pitchFamily="2" charset="-122"/>
                </a:rPr>
                <a:t>为 </a:t>
              </a:r>
            </a:p>
            <a:p>
              <a:pPr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endPara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b="0">
                  <a:latin typeface="Times New Roman" panose="02020603050405020304" pitchFamily="18" charset="0"/>
                  <a:ea typeface="华文新魏" panose="02010800040101010101" pitchFamily="2" charset="-122"/>
                </a:rPr>
                <a:t> </a:t>
              </a:r>
              <a:endParaRPr lang="en-US" altLang="zh-CN" b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b="0"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  其中                        是互不相同的复数，                     为正整数. </a:t>
              </a:r>
            </a:p>
          </p:txBody>
        </p:sp>
        <p:graphicFrame>
          <p:nvGraphicFramePr>
            <p:cNvPr id="18443" name="对象 5126"/>
            <p:cNvGraphicFramePr>
              <a:graphicFrameLocks noChangeAspect="1"/>
            </p:cNvGraphicFramePr>
            <p:nvPr/>
          </p:nvGraphicFramePr>
          <p:xfrm>
            <a:off x="492" y="933"/>
            <a:ext cx="1200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8" r:id="rId5" imgW="814214" imgH="228998" progId="Equation.DSMT4">
                    <p:embed/>
                  </p:oleObj>
                </mc:Choice>
                <mc:Fallback>
                  <p:oleObj r:id="rId5" imgW="814214" imgH="228998" progId="Equation.DSMT4">
                    <p:embed/>
                    <p:pic>
                      <p:nvPicPr>
                        <p:cNvPr id="0" name="对象 5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" y="933"/>
                          <a:ext cx="1200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4" name="对象 5127"/>
            <p:cNvGraphicFramePr>
              <a:graphicFrameLocks noChangeAspect="1"/>
            </p:cNvGraphicFramePr>
            <p:nvPr/>
          </p:nvGraphicFramePr>
          <p:xfrm>
            <a:off x="3271" y="933"/>
            <a:ext cx="1008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9" r:id="rId7" imgW="649391" imgH="229197" progId="Equation.3">
                    <p:embed/>
                  </p:oleObj>
                </mc:Choice>
                <mc:Fallback>
                  <p:oleObj r:id="rId7" imgW="649391" imgH="229197" progId="Equation.3">
                    <p:embed/>
                    <p:pic>
                      <p:nvPicPr>
                        <p:cNvPr id="0" name="对象 5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1" y="933"/>
                          <a:ext cx="1008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71760" y="4719637"/>
                <a:ext cx="53553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60" y="4719637"/>
                <a:ext cx="5355357" cy="461665"/>
              </a:xfrm>
              <a:prstGeom prst="rect">
                <a:avLst/>
              </a:prstGeom>
              <a:blipFill>
                <a:blip r:embed="rId9"/>
                <a:stretch>
                  <a:fillRect l="-1706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/>
      <p:bldP spid="5123" grpId="0" bldLvl="0" animBg="1"/>
      <p:bldP spid="19460" grpId="0"/>
      <p:bldP spid="5129" grpId="0" bldLvl="0"/>
      <p:bldP spid="2" grpId="0" bldLvl="0"/>
      <p:bldP spid="4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6145"/>
          <p:cNvSpPr txBox="1">
            <a:spLocks noChangeArrowheads="1"/>
          </p:cNvSpPr>
          <p:nvPr/>
        </p:nvSpPr>
        <p:spPr bwMode="auto">
          <a:xfrm>
            <a:off x="500259" y="306926"/>
            <a:ext cx="74270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下面讨论</a:t>
            </a:r>
            <a:r>
              <a:rPr lang="zh-CN" altLang="en-US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实系数</a:t>
            </a:r>
            <a:r>
              <a:rPr lang="zh-CN" altLang="en-US" b="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多项式在复数域上的</a:t>
            </a:r>
            <a:r>
              <a:rPr lang="zh-CN" altLang="en-US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因式分解问题 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6148" name="对象 61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412201"/>
              </p:ext>
            </p:extLst>
          </p:nvPr>
        </p:nvGraphicFramePr>
        <p:xfrm>
          <a:off x="926757" y="5212377"/>
          <a:ext cx="57070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r:id="rId3" imgW="2552700" imgH="241300" progId="Equation.DSMT4">
                  <p:embed/>
                </p:oleObj>
              </mc:Choice>
              <mc:Fallback>
                <p:oleObj r:id="rId3" imgW="2552700" imgH="241300" progId="Equation.DSMT4">
                  <p:embed/>
                  <p:pic>
                    <p:nvPicPr>
                      <p:cNvPr id="0" name="对象 6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6757" y="5212377"/>
                        <a:ext cx="57070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文本框 6148"/>
          <p:cNvSpPr txBox="1">
            <a:spLocks noChangeArrowheads="1"/>
          </p:cNvSpPr>
          <p:nvPr/>
        </p:nvSpPr>
        <p:spPr bwMode="auto">
          <a:xfrm>
            <a:off x="693548" y="4755177"/>
            <a:ext cx="300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两边取共轭数，得 ：</a:t>
            </a:r>
          </a:p>
        </p:txBody>
      </p:sp>
      <p:grpSp>
        <p:nvGrpSpPr>
          <p:cNvPr id="6150" name="组合 6149"/>
          <p:cNvGrpSpPr>
            <a:grpSpLocks/>
          </p:cNvGrpSpPr>
          <p:nvPr/>
        </p:nvGrpSpPr>
        <p:grpSpPr bwMode="auto">
          <a:xfrm>
            <a:off x="26988" y="998538"/>
            <a:ext cx="8077200" cy="989012"/>
            <a:chOff x="-19" y="5"/>
            <a:chExt cx="5088" cy="623"/>
          </a:xfrm>
        </p:grpSpPr>
        <p:sp>
          <p:nvSpPr>
            <p:cNvPr id="19473" name="文本框 6150"/>
            <p:cNvSpPr txBox="1">
              <a:spLocks noChangeArrowheads="1"/>
            </p:cNvSpPr>
            <p:nvPr/>
          </p:nvSpPr>
          <p:spPr bwMode="auto">
            <a:xfrm>
              <a:off x="-19" y="5"/>
              <a:ext cx="5088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buFont typeface="Arial" panose="020B0604020202020204" pitchFamily="34" charset="0"/>
                <a:buNone/>
              </a:pPr>
              <a:r>
                <a:rPr lang="zh-CN" altLang="en-US" b="0" u="sng" dirty="0">
                  <a:solidFill>
                    <a:srgbClr val="3333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定理</a:t>
              </a:r>
              <a:r>
                <a:rPr lang="en-US" altLang="zh-CN" b="0" u="sng" dirty="0">
                  <a:solidFill>
                    <a:srgbClr val="3333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3.</a:t>
              </a:r>
              <a:r>
                <a:rPr lang="zh-CN" altLang="en-US" b="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</a:p>
          </p:txBody>
        </p:sp>
        <p:graphicFrame>
          <p:nvGraphicFramePr>
            <p:cNvPr id="19474" name="对象 6151"/>
            <p:cNvGraphicFramePr>
              <a:graphicFrameLocks noChangeAspect="1"/>
            </p:cNvGraphicFramePr>
            <p:nvPr/>
          </p:nvGraphicFramePr>
          <p:xfrm>
            <a:off x="288" y="384"/>
            <a:ext cx="20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6" r:id="rId5" imgW="115209" imgH="179173" progId="Equation.DSMT4">
                    <p:embed/>
                  </p:oleObj>
                </mc:Choice>
                <mc:Fallback>
                  <p:oleObj r:id="rId5" imgW="115209" imgH="179173" progId="Equation.DSMT4">
                    <p:embed/>
                    <p:pic>
                      <p:nvPicPr>
                        <p:cNvPr id="0" name="对象 6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84"/>
                          <a:ext cx="206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6150"/>
              <p:cNvSpPr txBox="1">
                <a:spLocks noChangeArrowheads="1"/>
              </p:cNvSpPr>
              <p:nvPr/>
            </p:nvSpPr>
            <p:spPr bwMode="auto">
              <a:xfrm>
                <a:off x="-603345" y="1619644"/>
                <a:ext cx="9194800" cy="572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30000"/>
                  </a:lnSpc>
                  <a:buFont typeface="Arial" panose="020B0604020202020204" pitchFamily="34" charset="0"/>
                  <a:buNone/>
                </a:pPr>
                <a:r>
                  <a:rPr lang="en-US" altLang="zh-CN" b="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         </a:t>
                </a:r>
                <a:r>
                  <a:rPr lang="zh-CN" altLang="en-US" dirty="0"/>
                  <a:t>若</a:t>
                </a:r>
                <a:r>
                  <a:rPr lang="en-US" altLang="zh-CN" i="1" dirty="0"/>
                  <a:t>c</a:t>
                </a:r>
                <a:r>
                  <a:rPr lang="zh-CN" altLang="en-US" dirty="0"/>
                  <a:t>是实系数多项式 </a:t>
                </a:r>
                <a:r>
                  <a:rPr lang="en-US" altLang="zh-CN" i="1" dirty="0"/>
                  <a:t>f(x)</a:t>
                </a:r>
                <a:r>
                  <a:rPr lang="zh-CN" altLang="en-US" dirty="0"/>
                  <a:t>的复根，则</a:t>
                </a:r>
                <a:r>
                  <a:rPr lang="en-US" altLang="zh-CN" i="1" dirty="0"/>
                  <a:t>c</a:t>
                </a:r>
                <a:r>
                  <a:rPr lang="zh-CN" altLang="en-US" dirty="0"/>
                  <a:t>的共轭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也是</m:t>
                    </m:r>
                    <m:r>
                      <m:rPr>
                        <m:nor/>
                      </m:rPr>
                      <a:rPr lang="en-US" altLang="zh-CN" i="1" dirty="0"/>
                      <m:t>f</m:t>
                    </m:r>
                    <m:r>
                      <m:rPr>
                        <m:nor/>
                      </m:rPr>
                      <a:rPr lang="en-US" altLang="zh-CN" i="1" dirty="0"/>
                      <m:t>(</m:t>
                    </m:r>
                    <m:r>
                      <m:rPr>
                        <m:nor/>
                      </m:rPr>
                      <a:rPr lang="en-US" altLang="zh-CN" i="1" dirty="0"/>
                      <m:t>x</m:t>
                    </m:r>
                    <m:r>
                      <m:rPr>
                        <m:nor/>
                      </m:rPr>
                      <a:rPr lang="en-US" altLang="zh-CN" i="1" dirty="0"/>
                      <m:t>)</m:t>
                    </m:r>
                    <m:r>
                      <m:rPr>
                        <m:nor/>
                      </m:rPr>
                      <a:rPr lang="zh-CN" altLang="en-US" dirty="0"/>
                      <m:t>的根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6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03345" y="1619644"/>
                <a:ext cx="9194800" cy="572464"/>
              </a:xfrm>
              <a:prstGeom prst="rect">
                <a:avLst/>
              </a:prstGeom>
              <a:blipFill>
                <a:blip r:embed="rId7"/>
                <a:stretch>
                  <a:fillRect t="-1064" b="-170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84055" y="3065171"/>
            <a:ext cx="7620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0" u="sng" dirty="0" smtClean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b="0" u="sng" dirty="0" smtClean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设</a:t>
            </a:r>
            <a:r>
              <a:rPr lang="en-US" altLang="zh-CN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 </a:t>
            </a:r>
            <a:r>
              <a:rPr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b="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)= </a:t>
            </a:r>
            <a:r>
              <a:rPr lang="en-US" altLang="zh-CN" b="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α</a:t>
            </a:r>
            <a:r>
              <a:rPr lang="en-US" altLang="zh-CN" b="0" i="1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b="0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="0" i="1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altLang="zh-CN" b="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0" i="1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b="0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b="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="0" i="1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b="0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+ … +</a:t>
            </a:r>
            <a:r>
              <a:rPr lang="en-US" altLang="zh-CN" b="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α</a:t>
            </a:r>
            <a:r>
              <a:rPr lang="en-US" altLang="zh-CN" b="0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b="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altLang="zh-CN" b="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α</a:t>
            </a:r>
            <a:r>
              <a:rPr lang="en-US" altLang="zh-CN" b="0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endParaRPr lang="en-US" altLang="zh-CN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其中</a:t>
            </a:r>
            <a:r>
              <a:rPr lang="en-US" altLang="zh-CN" b="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0" i="1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b="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0" i="1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b="0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, …, </a:t>
            </a:r>
            <a:r>
              <a:rPr lang="en-US" altLang="zh-CN" b="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0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b="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0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都为实数，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-116077" y="3599600"/>
            <a:ext cx="76200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b="0" dirty="0" smtClean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</a:t>
            </a:r>
            <a:endParaRPr lang="zh-CN" altLang="en-US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</a:t>
            </a:r>
            <a:r>
              <a:rPr lang="en-US" altLang="zh-CN" b="0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 </a:t>
            </a:r>
            <a:r>
              <a:rPr lang="en-US" altLang="zh-CN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b="0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b="0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0" i="1" baseline="-30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b="0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b="0" i="1" baseline="30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altLang="zh-CN" b="0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b="0" i="1" baseline="-30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b="0" baseline="-30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b="0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b="0" i="1" baseline="30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b="0" baseline="30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-1</a:t>
            </a:r>
            <a:r>
              <a:rPr lang="en-US" altLang="zh-CN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… +</a:t>
            </a:r>
            <a:r>
              <a:rPr lang="en-US" altLang="zh-CN" b="0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α</a:t>
            </a:r>
            <a:r>
              <a:rPr lang="en-US" altLang="zh-CN" b="0" baseline="-30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b="0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 </a:t>
            </a:r>
            <a:r>
              <a:rPr lang="en-US" altLang="zh-CN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altLang="zh-CN" b="0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α</a:t>
            </a:r>
            <a:r>
              <a:rPr lang="en-US" altLang="zh-CN" b="0" baseline="-30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86720" y="2230404"/>
                <a:ext cx="77174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并且</a:t>
                </a:r>
                <a:r>
                  <a:rPr lang="en-US" altLang="zh-CN" b="0" i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</a:t>
                </a:r>
                <a:r>
                  <a:rPr lang="zh-CN" altLang="en-US" b="0" i="1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𝑐</m:t>
                        </m:r>
                      </m:e>
                    </m:acc>
                  </m:oMath>
                </a14:m>
                <a:r>
                  <a:rPr lang="zh-CN" altLang="en-US" dirty="0" smtClean="0"/>
                  <a:t>的重数相同。换句话说，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实系数多项式的虚数根成对出现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20" y="2230404"/>
                <a:ext cx="7717467" cy="830997"/>
              </a:xfrm>
              <a:prstGeom prst="rect">
                <a:avLst/>
              </a:prstGeom>
              <a:blipFill>
                <a:blip r:embed="rId8"/>
                <a:stretch>
                  <a:fillRect l="-1185" t="-9559" b="-1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104900" y="1089871"/>
            <a:ext cx="6810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（复数根成对定理）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9" grpId="0" animBg="1"/>
      <p:bldP spid="2" grpId="0"/>
      <p:bldP spid="3" grpId="0" animBg="1"/>
      <p:bldP spid="4" grpId="0" animBg="1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7169"/>
          <p:cNvSpPr txBox="1">
            <a:spLocks noChangeArrowheads="1"/>
          </p:cNvSpPr>
          <p:nvPr/>
        </p:nvSpPr>
        <p:spPr bwMode="auto">
          <a:xfrm>
            <a:off x="120650" y="414338"/>
            <a:ext cx="134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b="0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</a:t>
            </a:r>
            <a:r>
              <a:rPr lang="zh-CN" altLang="en-US" b="0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</a:p>
        </p:txBody>
      </p:sp>
      <p:sp>
        <p:nvSpPr>
          <p:cNvPr id="7171" name="文本框 7170"/>
          <p:cNvSpPr txBox="1">
            <a:spLocks noChangeArrowheads="1"/>
          </p:cNvSpPr>
          <p:nvPr/>
        </p:nvSpPr>
        <p:spPr bwMode="auto">
          <a:xfrm>
            <a:off x="190500" y="844550"/>
            <a:ext cx="69262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 b="0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证</a:t>
            </a:r>
            <a:r>
              <a:rPr lang="en-US" altLang="zh-CN" b="0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b="0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  设</a:t>
            </a:r>
            <a:r>
              <a:rPr lang="en-US" altLang="zh-CN" b="0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b="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是实系数多项式，且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deg(</a:t>
            </a:r>
            <a:r>
              <a:rPr lang="en-US" altLang="zh-CN" b="0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b="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))=</a:t>
            </a:r>
            <a:r>
              <a:rPr lang="en-US" altLang="zh-CN" b="0" i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&gt;2. </a:t>
            </a:r>
            <a:endParaRPr lang="zh-CN" altLang="en-US" b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72" name="文本框 7171"/>
          <p:cNvSpPr txBox="1">
            <a:spLocks noChangeArrowheads="1"/>
          </p:cNvSpPr>
          <p:nvPr/>
        </p:nvSpPr>
        <p:spPr bwMode="auto">
          <a:xfrm>
            <a:off x="1365250" y="2562225"/>
            <a:ext cx="552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en-US" altLang="zh-CN" b="0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="0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b="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b="0" i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-1（&gt;1）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次实系数多项式， </a:t>
            </a:r>
          </a:p>
        </p:txBody>
      </p:sp>
      <p:graphicFrame>
        <p:nvGraphicFramePr>
          <p:cNvPr id="7173" name="对象 7172"/>
          <p:cNvGraphicFramePr>
            <a:graphicFrameLocks noChangeAspect="1"/>
          </p:cNvGraphicFramePr>
          <p:nvPr/>
        </p:nvGraphicFramePr>
        <p:xfrm>
          <a:off x="7496175" y="3022600"/>
          <a:ext cx="9921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r:id="rId3" imgW="394256" imgH="165205" progId="Equation.DSMT4">
                  <p:embed/>
                </p:oleObj>
              </mc:Choice>
              <mc:Fallback>
                <p:oleObj r:id="rId3" imgW="394256" imgH="165205" progId="Equation.DSMT4">
                  <p:embed/>
                  <p:pic>
                    <p:nvPicPr>
                      <p:cNvPr id="0" name="对象 7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6175" y="3022600"/>
                        <a:ext cx="992188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对象 7173"/>
          <p:cNvGraphicFramePr>
            <a:graphicFrameLocks noChangeAspect="1"/>
          </p:cNvGraphicFramePr>
          <p:nvPr/>
        </p:nvGraphicFramePr>
        <p:xfrm>
          <a:off x="939800" y="3878263"/>
          <a:ext cx="2005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" r:id="rId5" imgW="648150" imgH="228780" progId="Equation.DSMT4">
                  <p:embed/>
                </p:oleObj>
              </mc:Choice>
              <mc:Fallback>
                <p:oleObj r:id="rId5" imgW="648150" imgH="228780" progId="Equation.DSMT4">
                  <p:embed/>
                  <p:pic>
                    <p:nvPicPr>
                      <p:cNvPr id="0" name="对象 7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878263"/>
                        <a:ext cx="20050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文本框 7174"/>
          <p:cNvSpPr txBox="1">
            <a:spLocks noChangeArrowheads="1"/>
          </p:cNvSpPr>
          <p:nvPr/>
        </p:nvSpPr>
        <p:spPr bwMode="auto">
          <a:xfrm>
            <a:off x="787400" y="198755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</a:t>
            </a:r>
            <a:r>
              <a:rPr lang="zh-CN" altLang="en-US" b="0" i="1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b="0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b="0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b="0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)=(</a:t>
            </a:r>
            <a:r>
              <a:rPr lang="en-US" altLang="zh-CN" b="0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 </a:t>
            </a:r>
            <a:r>
              <a:rPr lang="en-US" altLang="zh-CN" b="0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b="0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="0" baseline="-30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b="0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b="0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b="0" dirty="0">
              <a:solidFill>
                <a:srgbClr val="FF66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76" name="文本框 7175"/>
          <p:cNvSpPr txBox="1">
            <a:spLocks noChangeArrowheads="1"/>
          </p:cNvSpPr>
          <p:nvPr/>
        </p:nvSpPr>
        <p:spPr bwMode="auto">
          <a:xfrm>
            <a:off x="295275" y="819150"/>
            <a:ext cx="839311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</a:t>
            </a:r>
            <a:r>
              <a:rPr lang="zh-CN" altLang="en-US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</a:t>
            </a:r>
            <a:r>
              <a:rPr lang="zh-CN" altLang="en-US" b="0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由</a:t>
            </a:r>
            <a:r>
              <a:rPr lang="zh-CN" altLang="en-US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代数基本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</a:t>
            </a:r>
            <a:r>
              <a:rPr lang="zh-CN" altLang="en-US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b="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有一个</a:t>
            </a:r>
            <a:r>
              <a:rPr lang="zh-CN" altLang="en-US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复根</a:t>
            </a:r>
            <a:r>
              <a:rPr lang="en-US" altLang="zh-CN" b="0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b="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.  </a:t>
            </a:r>
          </a:p>
        </p:txBody>
      </p:sp>
      <p:sp>
        <p:nvSpPr>
          <p:cNvPr id="7177" name="文本框 7176"/>
          <p:cNvSpPr txBox="1">
            <a:spLocks noChangeArrowheads="1"/>
          </p:cNvSpPr>
          <p:nvPr/>
        </p:nvSpPr>
        <p:spPr bwMode="auto">
          <a:xfrm>
            <a:off x="1393825" y="823913"/>
            <a:ext cx="533558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 i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</a:t>
            </a:r>
            <a:r>
              <a:rPr lang="zh-CN" altLang="en-US" b="0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zh-CN" altLang="en-US" b="0" i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b="0" i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</a:t>
            </a:r>
            <a:r>
              <a:rPr lang="en-US" altLang="zh-CN" b="0" i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b="0" i="1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是实数，则</a:t>
            </a:r>
          </a:p>
        </p:txBody>
      </p:sp>
      <p:sp>
        <p:nvSpPr>
          <p:cNvPr id="7178" name="文本框 7177"/>
          <p:cNvSpPr txBox="1">
            <a:spLocks noChangeArrowheads="1"/>
          </p:cNvSpPr>
          <p:nvPr/>
        </p:nvSpPr>
        <p:spPr bwMode="auto">
          <a:xfrm>
            <a:off x="1143000" y="5451475"/>
            <a:ext cx="4851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故</a:t>
            </a:r>
            <a:r>
              <a:rPr lang="en-US" altLang="zh-CN" b="0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="0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b="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b="0" i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-2(&gt;0)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次实系数多项式，                                                                                         </a:t>
            </a:r>
          </a:p>
        </p:txBody>
      </p:sp>
      <p:graphicFrame>
        <p:nvGraphicFramePr>
          <p:cNvPr id="7179" name="对象 7178"/>
          <p:cNvGraphicFramePr>
            <a:graphicFrameLocks noChangeAspect="1"/>
          </p:cNvGraphicFramePr>
          <p:nvPr/>
        </p:nvGraphicFramePr>
        <p:xfrm>
          <a:off x="2366963" y="4959350"/>
          <a:ext cx="34147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4" r:id="rId7" imgW="1246975" imgH="229051" progId="Equation.DSMT4">
                  <p:embed/>
                </p:oleObj>
              </mc:Choice>
              <mc:Fallback>
                <p:oleObj r:id="rId7" imgW="1246975" imgH="229051" progId="Equation.DSMT4">
                  <p:embed/>
                  <p:pic>
                    <p:nvPicPr>
                      <p:cNvPr id="0" name="对象 7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4959350"/>
                        <a:ext cx="34147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文本框 7179"/>
          <p:cNvSpPr txBox="1">
            <a:spLocks noChangeArrowheads="1"/>
          </p:cNvSpPr>
          <p:nvPr/>
        </p:nvSpPr>
        <p:spPr bwMode="auto">
          <a:xfrm>
            <a:off x="1376363" y="5000625"/>
            <a:ext cx="7024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由于                                                     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zh-CN" altLang="en-US" b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实系数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多项式, </a:t>
            </a:r>
          </a:p>
        </p:txBody>
      </p:sp>
      <p:sp>
        <p:nvSpPr>
          <p:cNvPr id="7181" name="文本框 7180"/>
          <p:cNvSpPr txBox="1">
            <a:spLocks noChangeArrowheads="1"/>
          </p:cNvSpPr>
          <p:nvPr/>
        </p:nvSpPr>
        <p:spPr bwMode="auto">
          <a:xfrm>
            <a:off x="1422400" y="3429000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从而</a:t>
            </a:r>
          </a:p>
        </p:txBody>
      </p:sp>
      <p:graphicFrame>
        <p:nvGraphicFramePr>
          <p:cNvPr id="7182" name="对象 7181"/>
          <p:cNvGraphicFramePr>
            <a:graphicFrameLocks noChangeAspect="1"/>
          </p:cNvGraphicFramePr>
          <p:nvPr/>
        </p:nvGraphicFramePr>
        <p:xfrm>
          <a:off x="1012825" y="4413250"/>
          <a:ext cx="68024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r:id="rId9" imgW="2197945" imgH="241295" progId="Equation.DSMT4">
                  <p:embed/>
                </p:oleObj>
              </mc:Choice>
              <mc:Fallback>
                <p:oleObj r:id="rId9" imgW="2197945" imgH="241295" progId="Equation.DSMT4">
                  <p:embed/>
                  <p:pic>
                    <p:nvPicPr>
                      <p:cNvPr id="0" name="对象 7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413250"/>
                        <a:ext cx="68024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647950" y="3000375"/>
            <a:ext cx="5948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b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是虚数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则      也是 </a:t>
            </a:r>
            <a:r>
              <a:rPr lang="en-US" altLang="zh-CN" b="0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b="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 的根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且               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997200" y="3068638"/>
          <a:ext cx="28892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r:id="rId11" imgW="114662" imgH="140343" progId="Equation.DSMT4">
                  <p:embed/>
                </p:oleObj>
              </mc:Choice>
              <mc:Fallback>
                <p:oleObj r:id="rId11" imgW="114662" imgH="140343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3068638"/>
                        <a:ext cx="288925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705350" y="3024188"/>
          <a:ext cx="3524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r:id="rId13" imgW="140232" imgH="165532" progId="Equation.DSMT4">
                  <p:embed/>
                </p:oleObj>
              </mc:Choice>
              <mc:Fallback>
                <p:oleObj r:id="rId13" imgW="140232" imgH="165532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3024188"/>
                        <a:ext cx="35242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20650" y="414338"/>
            <a:ext cx="764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b="0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</a:t>
            </a:r>
            <a:r>
              <a:rPr lang="zh-CN" altLang="en-US" b="0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在实数域上任何</a:t>
            </a:r>
            <a:r>
              <a:rPr lang="zh-CN" altLang="en-US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次数&gt;2</a:t>
            </a: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的多项式都是</a:t>
            </a:r>
            <a:r>
              <a:rPr lang="zh-CN" altLang="en-US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可约</a:t>
            </a: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 .    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365250" y="2606675"/>
            <a:ext cx="73707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   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故</a:t>
            </a:r>
            <a:r>
              <a:rPr lang="en-US" altLang="zh-CN" b="0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b="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在实数域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上</a:t>
            </a:r>
            <a:r>
              <a:rPr lang="zh-CN" altLang="en-US" b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可约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； 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876550" y="3879850"/>
          <a:ext cx="3854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r:id="rId15" imgW="1245010" imgH="228690" progId="Equation.DSMT4">
                  <p:embed/>
                </p:oleObj>
              </mc:Choice>
              <mc:Fallback>
                <p:oleObj r:id="rId15" imgW="1245010" imgH="22869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3879850"/>
                        <a:ext cx="38544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143000" y="5451475"/>
            <a:ext cx="85169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故</a:t>
            </a:r>
            <a:r>
              <a:rPr lang="en-US" altLang="zh-CN" b="0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="0" baseline="-30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b="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b="0" i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-2(&gt;0)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次实系数多项式，即</a:t>
            </a:r>
            <a:r>
              <a:rPr lang="en-US" altLang="zh-CN" b="0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b="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b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在实数域上</a:t>
            </a:r>
            <a:r>
              <a:rPr lang="zh-CN" altLang="en-US" b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可约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.                                                                                           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ldLvl="0"/>
      <p:bldP spid="7171" grpId="0" animBg="1"/>
      <p:bldP spid="7172" grpId="0"/>
      <p:bldP spid="7175" grpId="0" animBg="1"/>
      <p:bldP spid="7176" grpId="0" animBg="1"/>
      <p:bldP spid="7177" grpId="0" animBg="1"/>
      <p:bldP spid="7178" grpId="0"/>
      <p:bldP spid="7180" grpId="0" bldLvl="0"/>
      <p:bldP spid="7181" grpId="0" animBg="1"/>
      <p:bldP spid="2" grpId="0"/>
      <p:bldP spid="4" grpId="0" bldLvl="0"/>
      <p:bldP spid="6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8193"/>
          <p:cNvSpPr txBox="1"/>
          <p:nvPr/>
        </p:nvSpPr>
        <p:spPr>
          <a:xfrm>
            <a:off x="5634038" y="2619375"/>
            <a:ext cx="3294062" cy="3968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0" noProof="1">
                <a:solidFill>
                  <a:schemeClr val="bg1"/>
                </a:solidFill>
                <a:latin typeface="Times New Roman" pitchFamily="2" charset="0"/>
                <a:ea typeface="华文新魏" pitchFamily="2" charset="-122"/>
              </a:rPr>
              <a:t>实系数多项式因式分解定理 </a:t>
            </a:r>
          </a:p>
        </p:txBody>
      </p:sp>
      <p:sp>
        <p:nvSpPr>
          <p:cNvPr id="8195" name="文本框 8194"/>
          <p:cNvSpPr txBox="1">
            <a:spLocks noChangeArrowheads="1"/>
          </p:cNvSpPr>
          <p:nvPr/>
        </p:nvSpPr>
        <p:spPr bwMode="auto">
          <a:xfrm>
            <a:off x="203200" y="1428750"/>
            <a:ext cx="89154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定理</a:t>
            </a:r>
            <a:r>
              <a:rPr lang="en-US" altLang="zh-CN" b="0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5.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2535" name="文本框 8199"/>
          <p:cNvSpPr txBox="1">
            <a:spLocks noChangeArrowheads="1"/>
          </p:cNvSpPr>
          <p:nvPr/>
        </p:nvSpPr>
        <p:spPr bwMode="auto">
          <a:xfrm>
            <a:off x="222250" y="3473450"/>
            <a:ext cx="7921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注1</a:t>
            </a:r>
            <a:r>
              <a:rPr lang="en-US" altLang="zh-CN" b="0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 b="0" u="sng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zh-CN" altLang="en-US" b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202" name="文本框 8201"/>
          <p:cNvSpPr txBox="1">
            <a:spLocks noChangeArrowheads="1"/>
          </p:cNvSpPr>
          <p:nvPr/>
        </p:nvSpPr>
        <p:spPr bwMode="auto">
          <a:xfrm>
            <a:off x="231775" y="188913"/>
            <a:ext cx="83026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注1. </a:t>
            </a:r>
            <a:endParaRPr lang="zh-CN" altLang="en-US" b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2538" name="文本框 1"/>
          <p:cNvSpPr txBox="1">
            <a:spLocks noChangeArrowheads="1"/>
          </p:cNvSpPr>
          <p:nvPr/>
        </p:nvSpPr>
        <p:spPr bwMode="auto">
          <a:xfrm>
            <a:off x="923925" y="5319713"/>
            <a:ext cx="254476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b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是正整数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31775" y="188913"/>
            <a:ext cx="859631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注1. 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在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实数域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上，只有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一次多项式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与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判别式小于零的二次多项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        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式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才是</a:t>
            </a:r>
            <a:r>
              <a:rPr lang="zh-CN" altLang="en-US" b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不可约多项式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 .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03200" y="1428750"/>
            <a:ext cx="8915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定理</a:t>
            </a:r>
            <a:r>
              <a:rPr lang="en-US" altLang="zh-CN" b="0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5.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 每个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次数≥1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实系数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多项式在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实数域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上都可以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唯一地分解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为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03200" y="1428750"/>
            <a:ext cx="891540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 u="sng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定理</a:t>
            </a:r>
            <a:r>
              <a:rPr lang="en-US" altLang="zh-CN" b="0" u="sng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5.</a:t>
            </a:r>
            <a:r>
              <a:rPr lang="zh-CN" altLang="en-US" b="0" dirty="0">
                <a:latin typeface="Times New Roman" panose="02020603050405020304" pitchFamily="18" charset="0"/>
                <a:ea typeface="华文新魏" panose="02010800040101010101" pitchFamily="2" charset="-122"/>
              </a:rPr>
              <a:t> 每个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次数≥1</a:t>
            </a:r>
            <a:r>
              <a:rPr lang="zh-CN" altLang="en-US" b="0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实系数</a:t>
            </a:r>
            <a:r>
              <a:rPr lang="zh-CN" altLang="en-US" b="0" dirty="0">
                <a:latin typeface="Times New Roman" panose="02020603050405020304" pitchFamily="18" charset="0"/>
                <a:ea typeface="华文新魏" panose="02010800040101010101" pitchFamily="2" charset="-122"/>
              </a:rPr>
              <a:t>多项式在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实数域</a:t>
            </a:r>
            <a:r>
              <a:rPr lang="zh-CN" altLang="en-US" b="0" dirty="0">
                <a:latin typeface="Times New Roman" panose="02020603050405020304" pitchFamily="18" charset="0"/>
                <a:ea typeface="华文新魏" panose="02010800040101010101" pitchFamily="2" charset="-122"/>
              </a:rPr>
              <a:t>上都可以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唯一地分解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为</a:t>
            </a:r>
            <a:r>
              <a:rPr lang="zh-CN" altLang="en-US" b="0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一次因式</a:t>
            </a:r>
            <a:r>
              <a:rPr lang="zh-CN" altLang="en-US" b="0" dirty="0">
                <a:latin typeface="Times New Roman" panose="02020603050405020304" pitchFamily="18" charset="0"/>
                <a:ea typeface="华文新魏" panose="02010800040101010101" pitchFamily="2" charset="-122"/>
              </a:rPr>
              <a:t>与</a:t>
            </a:r>
            <a:r>
              <a:rPr lang="zh-CN" altLang="en-US" b="0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二次不可约因式</a:t>
            </a:r>
            <a:r>
              <a:rPr lang="zh-CN" altLang="en-US" b="0" dirty="0">
                <a:latin typeface="Times New Roman" panose="02020603050405020304" pitchFamily="18" charset="0"/>
                <a:ea typeface="华文新魏" panose="02010800040101010101" pitchFamily="2" charset="-122"/>
              </a:rPr>
              <a:t>（即判别式小于零的二次因      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式）的</a:t>
            </a:r>
            <a:r>
              <a:rPr lang="zh-CN" altLang="en-US" b="0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乘积</a:t>
            </a:r>
            <a:r>
              <a:rPr lang="zh-CN" altLang="en-US" b="0" dirty="0">
                <a:latin typeface="Times New Roman" panose="02020603050405020304" pitchFamily="18" charset="0"/>
                <a:ea typeface="华文新魏" panose="02010800040101010101" pitchFamily="2" charset="-122"/>
              </a:rPr>
              <a:t>. </a:t>
            </a:r>
          </a:p>
        </p:txBody>
      </p:sp>
      <p:sp>
        <p:nvSpPr>
          <p:cNvPr id="12" name="文本框 8199"/>
          <p:cNvSpPr txBox="1">
            <a:spLocks noChangeArrowheads="1"/>
          </p:cNvSpPr>
          <p:nvPr/>
        </p:nvSpPr>
        <p:spPr bwMode="auto">
          <a:xfrm>
            <a:off x="222250" y="3473450"/>
            <a:ext cx="48387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b="0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注1</a:t>
            </a:r>
            <a:r>
              <a:rPr lang="en-US" altLang="zh-CN" b="0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 b="0" u="sng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实系数多项式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标准分解式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为:</a:t>
            </a: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063625" y="4792663"/>
            <a:ext cx="7848600" cy="1090612"/>
            <a:chOff x="332" y="852"/>
            <a:chExt cx="4944" cy="687"/>
          </a:xfrm>
        </p:grpSpPr>
        <p:graphicFrame>
          <p:nvGraphicFramePr>
            <p:cNvPr id="21519" name="对象 8196"/>
            <p:cNvGraphicFramePr>
              <a:graphicFrameLocks noChangeAspect="1"/>
            </p:cNvGraphicFramePr>
            <p:nvPr/>
          </p:nvGraphicFramePr>
          <p:xfrm>
            <a:off x="332" y="1208"/>
            <a:ext cx="3711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1" r:id="rId3" imgW="2706105" imgH="241295" progId="Equation.DSMT4">
                    <p:embed/>
                  </p:oleObj>
                </mc:Choice>
                <mc:Fallback>
                  <p:oleObj r:id="rId3" imgW="2706105" imgH="241295" progId="Equation.DSMT4">
                    <p:embed/>
                    <p:pic>
                      <p:nvPicPr>
                        <p:cNvPr id="0" name="对象 81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" y="1208"/>
                          <a:ext cx="3711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0" name="对象 8198"/>
            <p:cNvGraphicFramePr>
              <a:graphicFrameLocks noChangeAspect="1"/>
            </p:cNvGraphicFramePr>
            <p:nvPr/>
          </p:nvGraphicFramePr>
          <p:xfrm>
            <a:off x="4460" y="852"/>
            <a:ext cx="81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2" r:id="rId5" imgW="623653" imgH="229097" progId="Equation.DSMT4">
                    <p:embed/>
                  </p:oleObj>
                </mc:Choice>
                <mc:Fallback>
                  <p:oleObj r:id="rId5" imgW="623653" imgH="229097" progId="Equation.DSMT4">
                    <p:embed/>
                    <p:pic>
                      <p:nvPicPr>
                        <p:cNvPr id="0" name="对象 8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0" y="852"/>
                          <a:ext cx="81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8197"/>
          <p:cNvGraphicFramePr>
            <a:graphicFrameLocks noChangeAspect="1"/>
          </p:cNvGraphicFramePr>
          <p:nvPr/>
        </p:nvGraphicFramePr>
        <p:xfrm>
          <a:off x="1116013" y="4148138"/>
          <a:ext cx="91916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r:id="rId7" imgW="495390" imgH="203200" progId="Equation.DSMT4">
                  <p:embed/>
                </p:oleObj>
              </mc:Choice>
              <mc:Fallback>
                <p:oleObj r:id="rId7" imgW="495390" imgH="203200" progId="Equation.DSMT4">
                  <p:embed/>
                  <p:pic>
                    <p:nvPicPr>
                      <p:cNvPr id="0" name="对象 8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148138"/>
                        <a:ext cx="919162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8200"/>
          <p:cNvSpPr txBox="1">
            <a:spLocks noChangeArrowheads="1"/>
          </p:cNvSpPr>
          <p:nvPr/>
        </p:nvSpPr>
        <p:spPr bwMode="auto">
          <a:xfrm>
            <a:off x="796925" y="4792663"/>
            <a:ext cx="708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其中</a:t>
            </a:r>
            <a:r>
              <a:rPr lang="en-US" altLang="zh-CN" b="0" i="1"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b="0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b="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b="0">
                <a:ea typeface="华文新魏" panose="02010800040101010101" pitchFamily="2" charset="-122"/>
              </a:rPr>
              <a:t>…</a:t>
            </a:r>
            <a:r>
              <a:rPr lang="en-US" altLang="zh-CN" b="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b="0" i="1"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b="0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en-US" altLang="zh-CN" b="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b="0" i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 b="0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b="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b="0">
                <a:ea typeface="华文新魏" panose="02010800040101010101" pitchFamily="2" charset="-122"/>
              </a:rPr>
              <a:t>…</a:t>
            </a:r>
            <a:r>
              <a:rPr lang="en-US" altLang="zh-CN" b="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b="0" i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 b="0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en-US" altLang="zh-CN" b="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b="0" i="1">
                <a:latin typeface="Times New Roman" panose="02020603050405020304" pitchFamily="18" charset="0"/>
                <a:ea typeface="华文新魏" panose="02010800040101010101" pitchFamily="2" charset="-122"/>
              </a:rPr>
              <a:t>q</a:t>
            </a:r>
            <a:r>
              <a:rPr lang="en-US" altLang="zh-CN" b="0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b="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b="0">
                <a:ea typeface="华文新魏" panose="02010800040101010101" pitchFamily="2" charset="-122"/>
              </a:rPr>
              <a:t>…</a:t>
            </a:r>
            <a:r>
              <a:rPr lang="en-US" altLang="zh-CN" b="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b="0" i="1">
                <a:latin typeface="Times New Roman" panose="02020603050405020304" pitchFamily="18" charset="0"/>
                <a:ea typeface="华文新魏" panose="02010800040101010101" pitchFamily="2" charset="-122"/>
              </a:rPr>
              <a:t>q</a:t>
            </a:r>
            <a:r>
              <a:rPr lang="en-US" altLang="zh-CN" b="0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t 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都是实数，</a:t>
            </a:r>
          </a:p>
        </p:txBody>
      </p:sp>
      <p:graphicFrame>
        <p:nvGraphicFramePr>
          <p:cNvPr id="26" name="对象 8197"/>
          <p:cNvGraphicFramePr>
            <a:graphicFrameLocks noChangeAspect="1"/>
          </p:cNvGraphicFramePr>
          <p:nvPr/>
        </p:nvGraphicFramePr>
        <p:xfrm>
          <a:off x="2082800" y="4075113"/>
          <a:ext cx="67214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r:id="rId9" imgW="3619440" imgH="241200" progId="Equation.DSMT4">
                  <p:embed/>
                </p:oleObj>
              </mc:Choice>
              <mc:Fallback>
                <p:oleObj r:id="rId9" imgW="3619440" imgH="241200" progId="Equation.DSMT4">
                  <p:embed/>
                  <p:pic>
                    <p:nvPicPr>
                      <p:cNvPr id="0" name="对象 8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4075113"/>
                        <a:ext cx="67214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nimBg="1"/>
      <p:bldP spid="8195" grpId="0" bldLvl="0"/>
      <p:bldP spid="22535" grpId="0"/>
      <p:bldP spid="8202" grpId="0" animBg="1"/>
      <p:bldP spid="22538" grpId="0"/>
      <p:bldP spid="2" grpId="0" animBg="1"/>
      <p:bldP spid="3" grpId="0" bldLvl="0"/>
      <p:bldP spid="4" grpId="0" bldLvl="0"/>
      <p:bldP spid="12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9217"/>
          <p:cNvGrpSpPr>
            <a:grpSpLocks/>
          </p:cNvGrpSpPr>
          <p:nvPr/>
        </p:nvGrpSpPr>
        <p:grpSpPr bwMode="auto">
          <a:xfrm>
            <a:off x="168275" y="458788"/>
            <a:ext cx="8647113" cy="1087437"/>
            <a:chOff x="0" y="13"/>
            <a:chExt cx="5447" cy="685"/>
          </a:xfrm>
        </p:grpSpPr>
        <p:graphicFrame>
          <p:nvGraphicFramePr>
            <p:cNvPr id="22544" name="对象 9219"/>
            <p:cNvGraphicFramePr>
              <a:graphicFrameLocks noChangeAspect="1"/>
            </p:cNvGraphicFramePr>
            <p:nvPr/>
          </p:nvGraphicFramePr>
          <p:xfrm>
            <a:off x="1700" y="13"/>
            <a:ext cx="110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7" r:id="rId3" imgW="890933" imgH="229097" progId="Equation.DSMT4">
                    <p:embed/>
                  </p:oleObj>
                </mc:Choice>
                <mc:Fallback>
                  <p:oleObj r:id="rId3" imgW="890933" imgH="229097" progId="Equation.DSMT4">
                    <p:embed/>
                    <p:pic>
                      <p:nvPicPr>
                        <p:cNvPr id="0" name="对象 9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13"/>
                          <a:ext cx="110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5" name="文本框 9220"/>
            <p:cNvSpPr txBox="1">
              <a:spLocks noChangeArrowheads="1"/>
            </p:cNvSpPr>
            <p:nvPr/>
          </p:nvSpPr>
          <p:spPr bwMode="auto">
            <a:xfrm>
              <a:off x="406" y="13"/>
              <a:ext cx="50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b="0">
                  <a:latin typeface="华文新魏" panose="02010800040101010101" pitchFamily="2" charset="-122"/>
                  <a:ea typeface="华文新魏" panose="02010800040101010101" pitchFamily="2" charset="-122"/>
                </a:rPr>
                <a:t>分别求多项式                            在</a:t>
              </a:r>
              <a:r>
                <a:rPr lang="zh-CN" altLang="en-US" b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复数域</a:t>
              </a:r>
              <a:r>
                <a:rPr lang="zh-CN" altLang="en-US" b="0">
                  <a:latin typeface="华文新魏" panose="02010800040101010101" pitchFamily="2" charset="-122"/>
                  <a:ea typeface="华文新魏" panose="02010800040101010101" pitchFamily="2" charset="-122"/>
                </a:rPr>
                <a:t>与</a:t>
              </a:r>
              <a:r>
                <a:rPr lang="zh-CN" altLang="en-US" b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实数域</a:t>
              </a:r>
              <a:r>
                <a:rPr lang="zh-CN" altLang="en-US" b="0">
                  <a:latin typeface="华文新魏" panose="02010800040101010101" pitchFamily="2" charset="-122"/>
                  <a:ea typeface="华文新魏" panose="02010800040101010101" pitchFamily="2" charset="-122"/>
                </a:rPr>
                <a:t>上的</a:t>
              </a:r>
              <a:r>
                <a:rPr lang="zh-CN" altLang="en-US" b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标准</a:t>
              </a:r>
            </a:p>
          </p:txBody>
        </p:sp>
        <p:sp>
          <p:nvSpPr>
            <p:cNvPr id="22546" name="文本框 9221"/>
            <p:cNvSpPr txBox="1">
              <a:spLocks noChangeArrowheads="1"/>
            </p:cNvSpPr>
            <p:nvPr/>
          </p:nvSpPr>
          <p:spPr bwMode="auto">
            <a:xfrm>
              <a:off x="0" y="410"/>
              <a:ext cx="10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b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</a:t>
              </a:r>
              <a:r>
                <a:rPr lang="zh-CN" altLang="en-US" b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分解式</a:t>
              </a:r>
              <a:r>
                <a:rPr lang="zh-CN" altLang="en-US" b="0"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</a:p>
          </p:txBody>
        </p:sp>
      </p:grpSp>
      <p:sp>
        <p:nvSpPr>
          <p:cNvPr id="9223" name="文本框 9222"/>
          <p:cNvSpPr txBox="1">
            <a:spLocks noChangeArrowheads="1"/>
          </p:cNvSpPr>
          <p:nvPr/>
        </p:nvSpPr>
        <p:spPr bwMode="auto">
          <a:xfrm>
            <a:off x="295275" y="1697038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</a:t>
            </a:r>
            <a:r>
              <a:rPr lang="en-US" altLang="zh-CN" b="0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grpSp>
        <p:nvGrpSpPr>
          <p:cNvPr id="9224" name="组合 9223"/>
          <p:cNvGrpSpPr>
            <a:grpSpLocks/>
          </p:cNvGrpSpPr>
          <p:nvPr/>
        </p:nvGrpSpPr>
        <p:grpSpPr bwMode="auto">
          <a:xfrm>
            <a:off x="850900" y="1717675"/>
            <a:ext cx="6162675" cy="468313"/>
            <a:chOff x="10" y="28"/>
            <a:chExt cx="3882" cy="295"/>
          </a:xfrm>
        </p:grpSpPr>
        <p:sp>
          <p:nvSpPr>
            <p:cNvPr id="22541" name="文本框 9224"/>
            <p:cNvSpPr txBox="1">
              <a:spLocks noChangeArrowheads="1"/>
            </p:cNvSpPr>
            <p:nvPr/>
          </p:nvSpPr>
          <p:spPr bwMode="auto">
            <a:xfrm>
              <a:off x="10" y="35"/>
              <a:ext cx="6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b="0">
                  <a:latin typeface="华文新魏" panose="02010800040101010101" pitchFamily="2" charset="-122"/>
                  <a:ea typeface="华文新魏" panose="02010800040101010101" pitchFamily="2" charset="-122"/>
                </a:rPr>
                <a:t>多项式</a:t>
              </a:r>
            </a:p>
          </p:txBody>
        </p:sp>
        <p:graphicFrame>
          <p:nvGraphicFramePr>
            <p:cNvPr id="22542" name="对象 9225"/>
            <p:cNvGraphicFramePr>
              <a:graphicFrameLocks noChangeAspect="1"/>
            </p:cNvGraphicFramePr>
            <p:nvPr/>
          </p:nvGraphicFramePr>
          <p:xfrm>
            <a:off x="690" y="28"/>
            <a:ext cx="110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8" r:id="rId5" imgW="890933" imgH="229097" progId="Equation.DSMT4">
                    <p:embed/>
                  </p:oleObj>
                </mc:Choice>
                <mc:Fallback>
                  <p:oleObj r:id="rId5" imgW="890933" imgH="229097" progId="Equation.DSMT4">
                    <p:embed/>
                    <p:pic>
                      <p:nvPicPr>
                        <p:cNvPr id="0" name="对象 9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" y="28"/>
                          <a:ext cx="1104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3" name="文本框 9226"/>
            <p:cNvSpPr txBox="1">
              <a:spLocks noChangeArrowheads="1"/>
            </p:cNvSpPr>
            <p:nvPr/>
          </p:nvSpPr>
          <p:spPr bwMode="auto">
            <a:xfrm>
              <a:off x="1882" y="28"/>
              <a:ext cx="20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b="0">
                  <a:latin typeface="华文新魏" panose="02010800040101010101" pitchFamily="2" charset="-122"/>
                  <a:ea typeface="华文新魏" panose="02010800040101010101" pitchFamily="2" charset="-122"/>
                </a:rPr>
                <a:t>在</a:t>
              </a:r>
              <a:r>
                <a:rPr lang="zh-CN" altLang="en-US" b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复数域</a:t>
              </a:r>
              <a:r>
                <a:rPr lang="zh-CN" altLang="en-US" b="0">
                  <a:latin typeface="华文新魏" panose="02010800040101010101" pitchFamily="2" charset="-122"/>
                  <a:ea typeface="华文新魏" panose="02010800040101010101" pitchFamily="2" charset="-122"/>
                </a:rPr>
                <a:t>内的</a:t>
              </a:r>
              <a:r>
                <a:rPr lang="en-US" altLang="zh-CN" b="0" i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  <a:r>
                <a:rPr lang="zh-CN" altLang="en-US" b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个根</a:t>
              </a:r>
              <a:r>
                <a:rPr lang="zh-CN" altLang="en-US" b="0">
                  <a:latin typeface="华文新魏" panose="02010800040101010101" pitchFamily="2" charset="-122"/>
                  <a:ea typeface="华文新魏" panose="02010800040101010101" pitchFamily="2" charset="-122"/>
                </a:rPr>
                <a:t>为:</a:t>
              </a:r>
            </a:p>
          </p:txBody>
        </p:sp>
      </p:grpSp>
      <p:graphicFrame>
        <p:nvGraphicFramePr>
          <p:cNvPr id="23568" name="对象 9232"/>
          <p:cNvGraphicFramePr>
            <a:graphicFrameLocks noChangeAspect="1"/>
          </p:cNvGraphicFramePr>
          <p:nvPr/>
        </p:nvGraphicFramePr>
        <p:xfrm>
          <a:off x="2146300" y="4060825"/>
          <a:ext cx="6905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9" r:id="rId7" imgW="330510" imgH="241485" progId="Equation.DSMT4">
                  <p:embed/>
                </p:oleObj>
              </mc:Choice>
              <mc:Fallback>
                <p:oleObj r:id="rId7" imgW="330510" imgH="241485" progId="Equation.DSMT4">
                  <p:embed/>
                  <p:pic>
                    <p:nvPicPr>
                      <p:cNvPr id="0" name="对象 9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4060825"/>
                        <a:ext cx="6905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9218"/>
          <p:cNvSpPr txBox="1">
            <a:spLocks noChangeArrowheads="1"/>
          </p:cNvSpPr>
          <p:nvPr/>
        </p:nvSpPr>
        <p:spPr bwMode="auto">
          <a:xfrm>
            <a:off x="73025" y="479425"/>
            <a:ext cx="769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例1</a:t>
            </a:r>
            <a:r>
              <a:rPr lang="en-US" altLang="zh-CN" b="0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9" name="对象 9227"/>
          <p:cNvGraphicFramePr>
            <a:graphicFrameLocks noChangeAspect="1"/>
          </p:cNvGraphicFramePr>
          <p:nvPr/>
        </p:nvGraphicFramePr>
        <p:xfrm>
          <a:off x="3121025" y="2317750"/>
          <a:ext cx="2667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r:id="rId9" imgW="953326" imgH="228870" progId="Equation.DSMT4">
                  <p:embed/>
                </p:oleObj>
              </mc:Choice>
              <mc:Fallback>
                <p:oleObj r:id="rId9" imgW="953326" imgH="228870" progId="Equation.DSMT4">
                  <p:embed/>
                  <p:pic>
                    <p:nvPicPr>
                      <p:cNvPr id="0" name="对象 9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2317750"/>
                        <a:ext cx="26670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9228"/>
          <p:cNvSpPr txBox="1">
            <a:spLocks noChangeArrowheads="1"/>
          </p:cNvSpPr>
          <p:nvPr/>
        </p:nvSpPr>
        <p:spPr bwMode="auto">
          <a:xfrm>
            <a:off x="835025" y="3308350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</a:p>
        </p:txBody>
      </p:sp>
      <p:graphicFrame>
        <p:nvGraphicFramePr>
          <p:cNvPr id="12" name="对象 9229"/>
          <p:cNvGraphicFramePr>
            <a:graphicFrameLocks noChangeAspect="1"/>
          </p:cNvGraphicFramePr>
          <p:nvPr/>
        </p:nvGraphicFramePr>
        <p:xfrm>
          <a:off x="1674813" y="3081338"/>
          <a:ext cx="270192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" r:id="rId11" imgW="1384745" imgH="406240" progId="Equation.DSMT4">
                  <p:embed/>
                </p:oleObj>
              </mc:Choice>
              <mc:Fallback>
                <p:oleObj r:id="rId11" imgW="1384745" imgH="406240" progId="Equation.DSMT4">
                  <p:embed/>
                  <p:pic>
                    <p:nvPicPr>
                      <p:cNvPr id="0" name="对象 9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081338"/>
                        <a:ext cx="270192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9232"/>
          <p:cNvGraphicFramePr>
            <a:graphicFrameLocks noChangeAspect="1"/>
          </p:cNvGraphicFramePr>
          <p:nvPr/>
        </p:nvGraphicFramePr>
        <p:xfrm>
          <a:off x="2951163" y="3967163"/>
          <a:ext cx="26289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2" r:id="rId13" imgW="1257615" imgH="406240" progId="Equation.DSMT4">
                  <p:embed/>
                </p:oleObj>
              </mc:Choice>
              <mc:Fallback>
                <p:oleObj r:id="rId13" imgW="1257615" imgH="406240" progId="Equation.DSMT4">
                  <p:embed/>
                  <p:pic>
                    <p:nvPicPr>
                      <p:cNvPr id="0" name="对象 9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3967163"/>
                        <a:ext cx="26289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9232"/>
          <p:cNvGraphicFramePr>
            <a:graphicFrameLocks noChangeAspect="1"/>
          </p:cNvGraphicFramePr>
          <p:nvPr/>
        </p:nvGraphicFramePr>
        <p:xfrm>
          <a:off x="2505075" y="4729163"/>
          <a:ext cx="42767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" r:id="rId15" imgW="2045245" imgH="406240" progId="Equation.DSMT4">
                  <p:embed/>
                </p:oleObj>
              </mc:Choice>
              <mc:Fallback>
                <p:oleObj r:id="rId15" imgW="2045245" imgH="406240" progId="Equation.DSMT4">
                  <p:embed/>
                  <p:pic>
                    <p:nvPicPr>
                      <p:cNvPr id="0" name="对象 9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4729163"/>
                        <a:ext cx="427672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9232"/>
          <p:cNvGraphicFramePr>
            <a:graphicFrameLocks noChangeAspect="1"/>
          </p:cNvGraphicFramePr>
          <p:nvPr/>
        </p:nvGraphicFramePr>
        <p:xfrm>
          <a:off x="2471738" y="5562600"/>
          <a:ext cx="8763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4" r:id="rId17" imgW="419536" imgH="203280" progId="Equation.DSMT4">
                  <p:embed/>
                </p:oleObj>
              </mc:Choice>
              <mc:Fallback>
                <p:oleObj r:id="rId17" imgW="419536" imgH="203280" progId="Equation.DSMT4">
                  <p:embed/>
                  <p:pic>
                    <p:nvPicPr>
                      <p:cNvPr id="0" name="对象 9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5562600"/>
                        <a:ext cx="8763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nimBg="1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框 10241"/>
          <p:cNvSpPr txBox="1">
            <a:spLocks noChangeArrowheads="1"/>
          </p:cNvSpPr>
          <p:nvPr/>
        </p:nvSpPr>
        <p:spPr bwMode="auto">
          <a:xfrm>
            <a:off x="669925" y="269875"/>
            <a:ext cx="366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(1) 在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复数域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上的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分解式：</a:t>
            </a:r>
          </a:p>
        </p:txBody>
      </p:sp>
      <p:graphicFrame>
        <p:nvGraphicFramePr>
          <p:cNvPr id="10243" name="对象 10242"/>
          <p:cNvGraphicFramePr>
            <a:graphicFrameLocks noChangeAspect="1"/>
          </p:cNvGraphicFramePr>
          <p:nvPr/>
        </p:nvGraphicFramePr>
        <p:xfrm>
          <a:off x="1871663" y="863600"/>
          <a:ext cx="13081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0" r:id="rId3" imgW="533580" imgH="203200" progId="Equation.DSMT4">
                  <p:embed/>
                </p:oleObj>
              </mc:Choice>
              <mc:Fallback>
                <p:oleObj r:id="rId3" imgW="533580" imgH="203200" progId="Equation.DSMT4">
                  <p:embed/>
                  <p:pic>
                    <p:nvPicPr>
                      <p:cNvPr id="0" name="对象 10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863600"/>
                        <a:ext cx="13081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文本框 10243"/>
          <p:cNvSpPr txBox="1">
            <a:spLocks noChangeArrowheads="1"/>
          </p:cNvSpPr>
          <p:nvPr/>
        </p:nvSpPr>
        <p:spPr bwMode="auto">
          <a:xfrm>
            <a:off x="685800" y="1468438"/>
            <a:ext cx="3662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(2) 在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实数域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上的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分解式</a:t>
            </a:r>
            <a:r>
              <a:rPr lang="zh-CN" altLang="en-US" b="0"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</a:p>
        </p:txBody>
      </p:sp>
      <p:sp>
        <p:nvSpPr>
          <p:cNvPr id="24582" name="文本框 10246"/>
          <p:cNvSpPr txBox="1">
            <a:spLocks noChangeArrowheads="1"/>
          </p:cNvSpPr>
          <p:nvPr/>
        </p:nvSpPr>
        <p:spPr bwMode="auto">
          <a:xfrm>
            <a:off x="838200" y="2057400"/>
            <a:ext cx="185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当</a:t>
            </a:r>
            <a:r>
              <a:rPr lang="en-US" altLang="zh-CN" b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zh-CN" altLang="en-US" b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为奇数时</a:t>
            </a:r>
          </a:p>
        </p:txBody>
      </p:sp>
      <p:sp>
        <p:nvSpPr>
          <p:cNvPr id="24584" name="文本框 10248"/>
          <p:cNvSpPr txBox="1">
            <a:spLocks noChangeArrowheads="1"/>
          </p:cNvSpPr>
          <p:nvPr/>
        </p:nvSpPr>
        <p:spPr bwMode="auto">
          <a:xfrm>
            <a:off x="762000" y="4114800"/>
            <a:ext cx="185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当</a:t>
            </a:r>
            <a:r>
              <a:rPr lang="en-US" altLang="zh-CN" b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zh-CN" altLang="en-US" b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为偶数时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22625" y="838200"/>
          <a:ext cx="52006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" r:id="rId5" imgW="2121595" imgH="228690" progId="Equation.DSMT4">
                  <p:embed/>
                </p:oleObj>
              </mc:Choice>
              <mc:Fallback>
                <p:oleObj r:id="rId5" imgW="2121595" imgH="22869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838200"/>
                        <a:ext cx="52006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10245"/>
          <p:cNvGraphicFramePr>
            <a:graphicFrameLocks noChangeAspect="1"/>
          </p:cNvGraphicFramePr>
          <p:nvPr/>
        </p:nvGraphicFramePr>
        <p:xfrm>
          <a:off x="623888" y="2663825"/>
          <a:ext cx="123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2" r:id="rId7" imgW="533580" imgH="203200" progId="Equation.DSMT4">
                  <p:embed/>
                </p:oleObj>
              </mc:Choice>
              <mc:Fallback>
                <p:oleObj r:id="rId7" imgW="533580" imgH="203200" progId="Equation.DSMT4">
                  <p:embed/>
                  <p:pic>
                    <p:nvPicPr>
                      <p:cNvPr id="0" name="对象 10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2663825"/>
                        <a:ext cx="123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10249"/>
          <p:cNvGraphicFramePr>
            <a:graphicFrameLocks noChangeAspect="1"/>
          </p:cNvGraphicFramePr>
          <p:nvPr/>
        </p:nvGraphicFramePr>
        <p:xfrm>
          <a:off x="703263" y="4735513"/>
          <a:ext cx="123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3" r:id="rId9" imgW="533580" imgH="203200" progId="Equation.DSMT4">
                  <p:embed/>
                </p:oleObj>
              </mc:Choice>
              <mc:Fallback>
                <p:oleObj r:id="rId9" imgW="533580" imgH="203200" progId="Equation.DSMT4">
                  <p:embed/>
                  <p:pic>
                    <p:nvPicPr>
                      <p:cNvPr id="0" name="对象 10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4735513"/>
                        <a:ext cx="123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907780" y="2742568"/>
            <a:ext cx="6537879" cy="1123064"/>
            <a:chOff x="1907780" y="2742568"/>
            <a:chExt cx="6537879" cy="1123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1907780" y="2742568"/>
                  <a:ext cx="6537879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𝑹𝒆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𝑹𝒆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780" y="2742568"/>
                  <a:ext cx="6537879" cy="41684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1935163" y="3228085"/>
                  <a:ext cx="3703450" cy="6375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𝑹𝒆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163" y="3228085"/>
                  <a:ext cx="3703450" cy="63754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/>
          <p:cNvGrpSpPr/>
          <p:nvPr/>
        </p:nvGrpSpPr>
        <p:grpSpPr>
          <a:xfrm>
            <a:off x="1601802" y="4790978"/>
            <a:ext cx="7792561" cy="1217838"/>
            <a:chOff x="1601802" y="4790978"/>
            <a:chExt cx="7792561" cy="12178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1871663" y="4790978"/>
                  <a:ext cx="7522700" cy="416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𝑹𝒆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𝑹𝒆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1663" y="4790978"/>
                  <a:ext cx="7522700" cy="41684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1601802" y="5371269"/>
                  <a:ext cx="3703450" cy="6375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𝑹𝒆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1802" y="5371269"/>
                  <a:ext cx="3703450" cy="63754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/>
      <p:bldP spid="10244" grpId="0" animBg="1"/>
      <p:bldP spid="24582" grpId="0"/>
      <p:bldP spid="24584" grpId="0"/>
    </p:bld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C:\WINDOWS\Desktop\网络课件规范及参考模板.PPT</Template>
  <TotalTime>376</TotalTime>
  <Pages>0</Pages>
  <Words>737</Words>
  <Characters>0</Characters>
  <Application>Microsoft Office PowerPoint</Application>
  <DocSecurity>0</DocSecurity>
  <PresentationFormat>全屏显示(4:3)</PresentationFormat>
  <Lines>0</Lines>
  <Paragraphs>88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华文新魏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2_Office 主题</vt:lpstr>
      <vt:lpstr>Equation.DSMT4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UPC</cp:lastModifiedBy>
  <cp:revision>87</cp:revision>
  <dcterms:created xsi:type="dcterms:W3CDTF">2015-04-28T13:15:26Z</dcterms:created>
  <dcterms:modified xsi:type="dcterms:W3CDTF">2023-03-29T08:08:08Z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