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9" r:id="rId1"/>
  </p:sldMasterIdLst>
  <p:notesMasterIdLst>
    <p:notesMasterId r:id="rId22"/>
  </p:notesMasterIdLst>
  <p:sldIdLst>
    <p:sldId id="293" r:id="rId2"/>
    <p:sldId id="277" r:id="rId3"/>
    <p:sldId id="266" r:id="rId4"/>
    <p:sldId id="267" r:id="rId5"/>
    <p:sldId id="280" r:id="rId6"/>
    <p:sldId id="268" r:id="rId7"/>
    <p:sldId id="278" r:id="rId8"/>
    <p:sldId id="270" r:id="rId9"/>
    <p:sldId id="281" r:id="rId10"/>
    <p:sldId id="271" r:id="rId11"/>
    <p:sldId id="272" r:id="rId12"/>
    <p:sldId id="279" r:id="rId13"/>
    <p:sldId id="298" r:id="rId14"/>
    <p:sldId id="297" r:id="rId15"/>
    <p:sldId id="273" r:id="rId16"/>
    <p:sldId id="274" r:id="rId17"/>
    <p:sldId id="275" r:id="rId18"/>
    <p:sldId id="276" r:id="rId19"/>
    <p:sldId id="295" r:id="rId20"/>
    <p:sldId id="296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sz="2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4">
          <p15:clr>
            <a:srgbClr val="A4A3A4"/>
          </p15:clr>
        </p15:guide>
        <p15:guide id="2" pos="277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239410"/>
    <a:srgbClr val="3333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16" d="100"/>
          <a:sy n="116" d="100"/>
        </p:scale>
        <p:origin x="84" y="108"/>
      </p:cViewPr>
      <p:guideLst>
        <p:guide orient="horz" pos="1824"/>
        <p:guide pos="27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3" cy="4500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5" Type="http://schemas.openxmlformats.org/officeDocument/2006/relationships/image" Target="../media/image10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noProof="1"/>
            </a:lvl1pPr>
          </a:lstStyle>
          <a:p>
            <a:endParaRPr lang="zh-CN" altLang="en-US"/>
          </a:p>
        </p:txBody>
      </p:sp>
      <p:sp>
        <p:nvSpPr>
          <p:cNvPr id="14340" name="幻灯片图像占位符 3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41" name="备注占位符 4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noProof="1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noProof="1" smtClean="0">
                <a:latin typeface="Times New Roman" pitchFamily="2" charset="0"/>
                <a:ea typeface="宋体" charset="-122"/>
                <a:cs typeface="+mn-ea"/>
              </a:defRPr>
            </a:lvl1pPr>
          </a:lstStyle>
          <a:p>
            <a:fld id="{56238426-6967-4598-8813-2B509100CF95}" type="slidenum">
              <a:rPr lang="zh-CN" altLang="en-US"/>
              <a:pPr/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/>
        </p:spPr>
      </p:sp>
      <p:sp>
        <p:nvSpPr>
          <p:cNvPr id="16386" name="文本占位符 2"/>
          <p:cNvSpPr>
            <a:spLocks noGrp="1" noChangeArrowheads="1"/>
          </p:cNvSpPr>
          <p:nvPr>
            <p:ph type="body" idx="4294967295"/>
          </p:nvPr>
        </p:nvSpPr>
        <p:spPr>
          <a:ln/>
        </p:spPr>
        <p:txBody>
          <a:bodyPr/>
          <a:lstStyle/>
          <a:p>
            <a:endParaRPr lang="zh-CN" altLang="en-US" smtClean="0"/>
          </a:p>
        </p:txBody>
      </p:sp>
      <p:sp>
        <p:nvSpPr>
          <p:cNvPr id="16387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8BC1497-7FBF-4E65-8EF5-4FCCD42F2007}" type="slidenum"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pPr/>
              <a:t>1</a:t>
            </a:fld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6"/>
          <p:cNvCxnSpPr/>
          <p:nvPr/>
        </p:nvCxnSpPr>
        <p:spPr>
          <a:xfrm flipV="1">
            <a:off x="82550" y="6426200"/>
            <a:ext cx="9031288" cy="1588"/>
          </a:xfrm>
          <a:prstGeom prst="line">
            <a:avLst/>
          </a:prstGeom>
          <a:ln w="34925" cmpd="thinThick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>
          <a:xfrm flipH="1">
            <a:off x="7116763" y="6415088"/>
            <a:ext cx="703262" cy="433387"/>
          </a:xfrm>
        </p:spPr>
        <p:txBody>
          <a:bodyPr/>
          <a:lstStyle>
            <a:lvl1pPr>
              <a:buClr>
                <a:srgbClr val="000000"/>
              </a:buClr>
              <a:defRPr dirty="0">
                <a:solidFill>
                  <a:srgbClr val="0070C0"/>
                </a:solidFill>
                <a:latin typeface="Arial" pitchFamily="34" charset="0"/>
                <a:cs typeface="+mn-ea"/>
              </a:defRPr>
            </a:lvl1pPr>
          </a:lstStyle>
          <a:p>
            <a:fld id="{BB962C8B-B14F-4D97-AF65-F5344CB8AC3E}" type="datetimeFigureOut">
              <a:rPr lang="zh-CN" altLang="en-US"/>
              <a:pPr/>
              <a:t>2025/3/12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68663" y="6397625"/>
            <a:ext cx="1990725" cy="406400"/>
          </a:xfrm>
        </p:spPr>
        <p:txBody>
          <a:bodyPr/>
          <a:lstStyle>
            <a:lvl1pPr>
              <a:buClr>
                <a:srgbClr val="000000"/>
              </a:buClr>
              <a:defRPr>
                <a:solidFill>
                  <a:srgbClr val="0070C0"/>
                </a:solidFill>
                <a:latin typeface="Arial" pitchFamily="34" charset="0"/>
              </a:defRPr>
            </a:lvl1pPr>
          </a:lstStyle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3569724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defRPr>
                <a:latin typeface="Times New Roman" pitchFamily="18" charset="0"/>
                <a:cs typeface="+mn-ea"/>
              </a:defRPr>
            </a:lvl1pPr>
          </a:lstStyle>
          <a:p>
            <a:fld id="{BB962C8B-B14F-4D97-AF65-F5344CB8AC3E}" type="datetimeFigureOut">
              <a:rPr lang="zh-CN" altLang="en-US"/>
              <a:pPr/>
              <a:t>2025/3/12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buClr>
                <a:srgbClr val="000000"/>
              </a:buClr>
              <a:defRPr noProof="1" dirty="0">
                <a:latin typeface="Times New Roman" pitchFamily="18" charset="0"/>
                <a:cs typeface="+mn-ea"/>
              </a:defRPr>
            </a:lvl1pPr>
          </a:lstStyle>
          <a:p>
            <a:fld id="{DB75FD18-A349-41CD-B429-572E2AC5B03E}" type="slidenum">
              <a:rPr lang="zh-CN" altLang="en-US"/>
              <a:pPr/>
              <a:t>‹#›</a:t>
            </a:fld>
            <a:endParaRPr lang="zh-CN" altLang="en-US">
              <a:latin typeface="Calibri" panose="020F050202020403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124275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defRPr>
                <a:latin typeface="Times New Roman" pitchFamily="18" charset="0"/>
                <a:cs typeface="+mn-ea"/>
              </a:defRPr>
            </a:lvl1pPr>
          </a:lstStyle>
          <a:p>
            <a:fld id="{BB962C8B-B14F-4D97-AF65-F5344CB8AC3E}" type="datetimeFigureOut">
              <a:rPr lang="zh-CN" altLang="en-US"/>
              <a:pPr/>
              <a:t>2025/3/12</a:t>
            </a:fld>
            <a:endParaRPr lang="zh-CN" altLang="en-US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defRPr/>
            </a:lvl1pPr>
          </a:lstStyle>
          <a:p>
            <a:endParaRPr lang="zh-CN" altLang="en-US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6000" cy="476250"/>
          </a:xfrm>
        </p:spPr>
        <p:txBody>
          <a:bodyPr/>
          <a:lstStyle>
            <a:lvl1pPr>
              <a:buClr>
                <a:srgbClr val="000000"/>
              </a:buClr>
              <a:defRPr noProof="1" dirty="0">
                <a:latin typeface="Times New Roman" pitchFamily="18" charset="0"/>
                <a:cs typeface="+mn-ea"/>
              </a:defRPr>
            </a:lvl1pPr>
          </a:lstStyle>
          <a:p>
            <a:fld id="{C5F0B127-3579-4725-A4B2-F0A8B248EC9E}" type="slidenum">
              <a:rPr lang="zh-CN" altLang="en-US"/>
              <a:pPr/>
              <a:t>‹#›</a:t>
            </a:fld>
            <a:endParaRPr lang="zh-CN" altLang="en-US">
              <a:latin typeface="Calibri" panose="020F050202020403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4633849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286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29150" y="1825625"/>
            <a:ext cx="3886200" cy="2098675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86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4076700"/>
            <a:ext cx="3886200" cy="2100263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defRPr>
                <a:latin typeface="Times New Roman" pitchFamily="18" charset="0"/>
                <a:cs typeface="+mn-ea"/>
              </a:defRPr>
            </a:lvl1pPr>
          </a:lstStyle>
          <a:p>
            <a:fld id="{BB962C8B-B14F-4D97-AF65-F5344CB8AC3E}" type="datetimeFigureOut">
              <a:rPr lang="zh-CN" altLang="en-US"/>
              <a:pPr/>
              <a:t>2025/3/12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286000" cy="476250"/>
          </a:xfrm>
        </p:spPr>
        <p:txBody>
          <a:bodyPr/>
          <a:lstStyle>
            <a:lvl1pPr>
              <a:buClr>
                <a:srgbClr val="000000"/>
              </a:buClr>
              <a:defRPr noProof="1" dirty="0">
                <a:latin typeface="Times New Roman" pitchFamily="18" charset="0"/>
                <a:cs typeface="+mn-ea"/>
              </a:defRPr>
            </a:lvl1pPr>
          </a:lstStyle>
          <a:p>
            <a:fld id="{181B5B13-346F-4F2F-A761-9FD012A44FBC}" type="slidenum">
              <a:rPr lang="zh-CN" altLang="en-US"/>
              <a:pPr/>
              <a:t>‹#›</a:t>
            </a:fld>
            <a:endParaRPr lang="zh-CN" altLang="en-US">
              <a:latin typeface="Calibri" panose="020F050202020403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7227064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defRPr>
                <a:latin typeface="Times New Roman" pitchFamily="18" charset="0"/>
                <a:cs typeface="+mn-ea"/>
              </a:defRPr>
            </a:lvl1pPr>
          </a:lstStyle>
          <a:p>
            <a:fld id="{BB962C8B-B14F-4D97-AF65-F5344CB8AC3E}" type="datetimeFigureOut">
              <a:rPr lang="zh-CN" altLang="en-US"/>
              <a:pPr/>
              <a:t>2025/3/12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buClr>
                <a:srgbClr val="000000"/>
              </a:buClr>
              <a:defRPr noProof="1" dirty="0">
                <a:latin typeface="Times New Roman" pitchFamily="18" charset="0"/>
                <a:cs typeface="+mn-ea"/>
              </a:defRPr>
            </a:lvl1pPr>
          </a:lstStyle>
          <a:p>
            <a:fld id="{B4EEE6EB-F427-442F-BA7B-1E7F1D98D850}" type="slidenum">
              <a:rPr lang="zh-CN" altLang="en-US"/>
              <a:pPr/>
              <a:t>‹#›</a:t>
            </a:fld>
            <a:endParaRPr lang="zh-CN" altLang="en-US">
              <a:latin typeface="Calibri" panose="020F050202020403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3811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defRPr>
                <a:latin typeface="Times New Roman" pitchFamily="18" charset="0"/>
                <a:cs typeface="+mn-ea"/>
              </a:defRPr>
            </a:lvl1pPr>
          </a:lstStyle>
          <a:p>
            <a:fld id="{BB962C8B-B14F-4D97-AF65-F5344CB8AC3E}" type="datetimeFigureOut">
              <a:rPr lang="zh-CN" altLang="en-US"/>
              <a:pPr/>
              <a:t>2025/3/12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buClr>
                <a:srgbClr val="000000"/>
              </a:buClr>
              <a:defRPr noProof="1" dirty="0">
                <a:latin typeface="Times New Roman" pitchFamily="18" charset="0"/>
                <a:cs typeface="+mn-ea"/>
              </a:defRPr>
            </a:lvl1pPr>
          </a:lstStyle>
          <a:p>
            <a:fld id="{95F4CF97-89F2-48C1-AD8B-D4E39D817649}" type="slidenum">
              <a:rPr lang="zh-CN" altLang="en-US"/>
              <a:pPr/>
              <a:t>‹#›</a:t>
            </a:fld>
            <a:endParaRPr lang="zh-CN" altLang="en-US">
              <a:latin typeface="Calibri" panose="020F050202020403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5815600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buClr>
                <a:srgbClr val="000000"/>
              </a:buClr>
              <a:defRPr>
                <a:latin typeface="Times New Roman" pitchFamily="18" charset="0"/>
                <a:cs typeface="+mn-ea"/>
              </a:defRPr>
            </a:lvl1pPr>
          </a:lstStyle>
          <a:p>
            <a:fld id="{BB962C8B-B14F-4D97-AF65-F5344CB8AC3E}" type="datetimeFigureOut">
              <a:rPr lang="zh-CN" altLang="en-US"/>
              <a:pPr/>
              <a:t>2025/3/12</a:t>
            </a:fld>
            <a:endParaRPr lang="zh-CN" altLang="en-US"/>
          </a:p>
        </p:txBody>
      </p:sp>
      <p:sp>
        <p:nvSpPr>
          <p:cNvPr id="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buClr>
                <a:srgbClr val="000000"/>
              </a:buCl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buClr>
                <a:srgbClr val="000000"/>
              </a:buClr>
              <a:defRPr noProof="1" dirty="0">
                <a:latin typeface="Times New Roman" pitchFamily="18" charset="0"/>
                <a:cs typeface="+mn-ea"/>
              </a:defRPr>
            </a:lvl1pPr>
          </a:lstStyle>
          <a:p>
            <a:fld id="{14E2A671-0BFE-49B5-9EDB-132A7CEAF014}" type="slidenum">
              <a:rPr lang="zh-CN" altLang="en-US"/>
              <a:pPr/>
              <a:t>‹#›</a:t>
            </a:fld>
            <a:endParaRPr lang="zh-CN" altLang="en-US">
              <a:latin typeface="Calibri" panose="020F050202020403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6999513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defRPr noProof="1" dirty="0">
                <a:latin typeface="Times New Roman" pitchFamily="2" charset="0"/>
                <a:ea typeface="宋体" charset="-122"/>
                <a:cs typeface="+mn-ea"/>
              </a:defRPr>
            </a:lvl1pPr>
          </a:lstStyle>
          <a:p>
            <a:fld id="{DDBE19BD-02CF-4B9C-8FEE-1023EE5E0594}" type="slidenum">
              <a:rPr lang="zh-CN" altLang="en-US"/>
              <a:pPr/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4274198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defRPr noProof="1" dirty="0">
                <a:latin typeface="Times New Roman" pitchFamily="2" charset="0"/>
                <a:ea typeface="宋体" charset="-122"/>
                <a:cs typeface="+mn-ea"/>
              </a:defRPr>
            </a:lvl1pPr>
          </a:lstStyle>
          <a:p>
            <a:fld id="{2B207C3C-55DB-4850-8E8D-928E3C84F94B}" type="slidenum">
              <a:rPr lang="zh-CN" altLang="en-US"/>
              <a:pPr/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620509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11"/>
          </p:nvPr>
        </p:nvSpPr>
        <p:spPr>
          <a:xfrm>
            <a:off x="4162425" y="6499225"/>
            <a:ext cx="2057400" cy="365125"/>
          </a:xfrm>
        </p:spPr>
        <p:txBody>
          <a:bodyPr/>
          <a:lstStyle>
            <a:lvl1pPr>
              <a:defRPr sz="1000" b="1" noProof="1" dirty="0">
                <a:solidFill>
                  <a:srgbClr val="0070C0"/>
                </a:solidFill>
                <a:latin typeface="Times New Roman" pitchFamily="2" charset="0"/>
                <a:ea typeface="宋体" charset="-122"/>
                <a:cs typeface="+mn-ea"/>
              </a:defRPr>
            </a:lvl1pPr>
          </a:lstStyle>
          <a:p>
            <a:fld id="{A29D6017-CD66-4A46-96A0-55A007BD058E}" type="slidenum">
              <a:rPr lang="zh-CN" altLang="en-US"/>
              <a:pPr/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2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7606002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defRPr noProof="1" dirty="0">
                <a:latin typeface="Times New Roman" pitchFamily="2" charset="0"/>
                <a:ea typeface="宋体" charset="-122"/>
                <a:cs typeface="+mn-ea"/>
              </a:defRPr>
            </a:lvl1pPr>
          </a:lstStyle>
          <a:p>
            <a:fld id="{35010DBA-EE98-48A6-BF48-E421008F1B21}" type="slidenum">
              <a:rPr lang="zh-CN" altLang="en-US"/>
              <a:pPr/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2897087"/>
      </p:ext>
    </p:extLst>
  </p:cSld>
  <p:clrMapOvr>
    <a:masterClrMapping/>
  </p:clrMapOvr>
  <p:transition spd="slow">
    <p:pull dir="ru"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/>
          <a:lstStyle>
            <a:lvl1pPr>
              <a:defRPr noProof="1" dirty="0">
                <a:latin typeface="Times New Roman" pitchFamily="2" charset="0"/>
                <a:ea typeface="宋体" charset="-122"/>
                <a:cs typeface="+mn-ea"/>
              </a:defRPr>
            </a:lvl1pPr>
          </a:lstStyle>
          <a:p>
            <a:fld id="{44BC1D53-FF77-4DB3-9399-66B16F4C868D}" type="slidenum">
              <a:rPr lang="zh-CN" altLang="en-US"/>
              <a:pPr/>
              <a:t>‹#›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1485219"/>
      </p:ext>
    </p:extLst>
  </p:cSld>
  <p:clrMapOvr>
    <a:masterClrMapping/>
  </p:clrMapOvr>
  <p:transition spd="slow">
    <p:pull dir="ru"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050088" y="646271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noProof="1" dirty="0">
                <a:solidFill>
                  <a:srgbClr val="0070C0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2659063" y="645001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noProof="1" dirty="0">
                <a:solidFill>
                  <a:srgbClr val="0070C0"/>
                </a:solidFill>
              </a:defRPr>
            </a:lvl1pPr>
          </a:lstStyle>
          <a:p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 flipV="1">
            <a:off x="82550" y="6453188"/>
            <a:ext cx="9031288" cy="1587"/>
          </a:xfrm>
          <a:prstGeom prst="line">
            <a:avLst/>
          </a:prstGeom>
          <a:ln w="34925" cmpd="thinThick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9" name="灯片编号占位符 5"/>
          <p:cNvSpPr>
            <a:spLocks noGrp="1" noChangeArrowheads="1"/>
          </p:cNvSpPr>
          <p:nvPr/>
        </p:nvSpPr>
        <p:spPr bwMode="auto">
          <a:xfrm>
            <a:off x="25400" y="6529388"/>
            <a:ext cx="3028950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 anchor="ctr"/>
          <a:lstStyle/>
          <a:p>
            <a:r>
              <a:rPr lang="zh-CN" altLang="en-US" sz="1200" b="1">
                <a:solidFill>
                  <a:srgbClr val="385723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§</a:t>
            </a:r>
            <a:r>
              <a:rPr lang="en-US" altLang="en-US" sz="1200" b="1">
                <a:solidFill>
                  <a:srgbClr val="385723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10.9    </a:t>
            </a:r>
            <a:r>
              <a:rPr lang="zh-CN" altLang="en-US" sz="1200" b="1">
                <a:solidFill>
                  <a:srgbClr val="385723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有理系数多项式</a:t>
            </a:r>
            <a:r>
              <a:rPr lang="en-US" altLang="en-US" sz="1200" b="1">
                <a:solidFill>
                  <a:srgbClr val="385723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Arial" panose="020B0604020202020204" pitchFamily="34" charset="0"/>
              </a:rPr>
              <a:t>  </a:t>
            </a:r>
            <a:endParaRPr lang="en-US" altLang="en-US" sz="1200" b="1">
              <a:solidFill>
                <a:srgbClr val="385723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pic>
        <p:nvPicPr>
          <p:cNvPr id="1030" name="图片 8" descr="logo_long2015092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3813" y="6530975"/>
            <a:ext cx="13557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</p:sldLayoutIdLst>
  <p:transition spd="slow">
    <p:pull dir="ru"/>
  </p:transition>
  <p:txStyles>
    <p:titleStyle>
      <a:lvl1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宋体" panose="02010600030101010101" pitchFamily="2" charset="-122"/>
          <a:cs typeface="+mj-cs"/>
        </a:defRPr>
      </a:lvl1pPr>
      <a:lvl2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defTabSz="685800" rtl="0" fontAlgn="base">
        <a:lnSpc>
          <a:spcPct val="90000"/>
        </a:lnSpc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171450" indent="-171450" algn="l" defTabSz="685800" rtl="0" fontAlgn="base">
        <a:lnSpc>
          <a:spcPct val="90000"/>
        </a:lnSpc>
        <a:spcBef>
          <a:spcPts val="750"/>
        </a:spcBef>
        <a:spcAft>
          <a:spcPct val="0"/>
        </a:spcAft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1pPr>
      <a:lvl2pPr marL="5143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8572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2001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1543050" indent="-171450" algn="l" defTabSz="685800" rtl="0" fontAlgn="base">
        <a:lnSpc>
          <a:spcPct val="90000"/>
        </a:lnSpc>
        <a:spcBef>
          <a:spcPts val="375"/>
        </a:spcBef>
        <a:spcAft>
          <a:spcPct val="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18859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0815" algn="l" defTabSz="685800" rtl="0" eaLnBrk="1" latinLnBrk="0" hangingPunct="1">
        <a:lnSpc>
          <a:spcPct val="90000"/>
        </a:lnSpc>
        <a:spcBef>
          <a:spcPts val="375"/>
        </a:spcBef>
        <a:buFont typeface="Arial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7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Relationship Id="rId9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3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0.wmf"/><Relationship Id="rId17" Type="http://schemas.openxmlformats.org/officeDocument/2006/relationships/oleObject" Target="../embeddings/oleObject1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wmf"/><Relationship Id="rId20" Type="http://schemas.openxmlformats.org/officeDocument/2006/relationships/image" Target="../media/image14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10" Type="http://schemas.openxmlformats.org/officeDocument/2006/relationships/image" Target="../media/image9.wmf"/><Relationship Id="rId19" Type="http://schemas.openxmlformats.org/officeDocument/2006/relationships/oleObject" Target="../embeddings/oleObject13.bin"/><Relationship Id="rId4" Type="http://schemas.openxmlformats.org/officeDocument/2006/relationships/image" Target="../media/image6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日期占位符 1"/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CCEB93F-C5CD-4743-B293-DA9AD0FD7483}" type="datetime1">
              <a:rPr lang="zh-CN" altLang="en-US" smtClean="0">
                <a:latin typeface="Times New Roman" panose="02020603050405020304" pitchFamily="18" charset="0"/>
              </a:rPr>
              <a:pPr/>
              <a:t>2025/3/12</a:t>
            </a:fld>
            <a:endParaRPr lang="zh-CN" altLang="en-US" smtClean="0">
              <a:latin typeface="Times New Roman" panose="02020603050405020304" pitchFamily="18" charset="0"/>
            </a:endParaRPr>
          </a:p>
        </p:txBody>
      </p:sp>
      <p:sp>
        <p:nvSpPr>
          <p:cNvPr id="15362" name="矩形 4110"/>
          <p:cNvSpPr>
            <a:spLocks noChangeArrowheads="1"/>
          </p:cNvSpPr>
          <p:nvPr/>
        </p:nvSpPr>
        <p:spPr bwMode="auto">
          <a:xfrm>
            <a:off x="1450751" y="1241746"/>
            <a:ext cx="517160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dirty="0" smtClean="0">
                <a:solidFill>
                  <a:srgbClr val="38572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§</a:t>
            </a:r>
            <a:r>
              <a:rPr lang="en-US" altLang="zh-CN" sz="3200" dirty="0" smtClean="0">
                <a:solidFill>
                  <a:srgbClr val="38572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5.7</a:t>
            </a:r>
            <a:r>
              <a:rPr lang="zh-CN" altLang="en-US" sz="3200" dirty="0" smtClean="0">
                <a:solidFill>
                  <a:srgbClr val="38572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   </a:t>
            </a:r>
            <a:r>
              <a:rPr lang="zh-CN" altLang="en-US" sz="3200" dirty="0" smtClean="0">
                <a:solidFill>
                  <a:srgbClr val="385723"/>
                </a:solidFill>
                <a:latin typeface="华文新魏" panose="02010800040101010101" pitchFamily="2" charset="-122"/>
                <a:ea typeface="华文新魏" panose="02010800040101010101" pitchFamily="2" charset="-122"/>
              </a:rPr>
              <a:t>有理数域上的多项式</a:t>
            </a:r>
            <a:endParaRPr lang="zh-CN" altLang="en-US" sz="3200" dirty="0">
              <a:solidFill>
                <a:srgbClr val="385723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075" name="文本框 3074"/>
          <p:cNvSpPr txBox="1">
            <a:spLocks noChangeArrowheads="1"/>
          </p:cNvSpPr>
          <p:nvPr/>
        </p:nvSpPr>
        <p:spPr bwMode="auto">
          <a:xfrm>
            <a:off x="79375" y="2260600"/>
            <a:ext cx="6049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  本节讨论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有理数域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上多项式的因式分解 ，</a:t>
            </a:r>
          </a:p>
        </p:txBody>
      </p:sp>
      <p:sp>
        <p:nvSpPr>
          <p:cNvPr id="3077" name="文本框 3076"/>
          <p:cNvSpPr txBox="1">
            <a:spLocks noChangeArrowheads="1"/>
          </p:cNvSpPr>
          <p:nvPr/>
        </p:nvSpPr>
        <p:spPr bwMode="auto">
          <a:xfrm>
            <a:off x="344488" y="2800350"/>
            <a:ext cx="85280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23941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i）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有理系数多项式的因式分解问题， </a:t>
            </a:r>
          </a:p>
        </p:txBody>
      </p:sp>
      <p:sp>
        <p:nvSpPr>
          <p:cNvPr id="3078" name="文本框 3077"/>
          <p:cNvSpPr txBox="1">
            <a:spLocks noChangeArrowheads="1"/>
          </p:cNvSpPr>
          <p:nvPr/>
        </p:nvSpPr>
        <p:spPr bwMode="auto">
          <a:xfrm>
            <a:off x="209550" y="4373563"/>
            <a:ext cx="721042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（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ii）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在有理数域上,  存在</a:t>
            </a:r>
            <a:r>
              <a:rPr lang="zh-CN" altLang="en-US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任意次数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的不可约多项式.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5940425" y="2254250"/>
            <a:ext cx="2705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u="sng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主要解决两个问题</a:t>
            </a:r>
            <a:r>
              <a:rPr lang="en-US" altLang="zh-CN" u="sng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:</a:t>
            </a: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5251450" y="2798763"/>
            <a:ext cx="852805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可以归结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为</a:t>
            </a:r>
            <a:r>
              <a:rPr lang="zh-CN" altLang="en-US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整系数多项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3436938" y="3343275"/>
            <a:ext cx="834390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并进而解决求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有理系数多项式有理根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841375" y="3338513"/>
            <a:ext cx="37338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式的因式分解问题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， 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765175" y="3825875"/>
            <a:ext cx="1393825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的问题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.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3075" grpId="0" bldLvl="0"/>
      <p:bldP spid="3077" grpId="0"/>
      <p:bldP spid="3078" grpId="0"/>
      <p:bldP spid="2" grpId="0" bldLvl="0"/>
      <p:bldP spid="3" grpId="0"/>
      <p:bldP spid="5" grpId="0" animBg="1"/>
      <p:bldP spid="6" grpId="0"/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文本框 13313"/>
          <p:cNvSpPr txBox="1">
            <a:spLocks noChangeArrowheads="1"/>
          </p:cNvSpPr>
          <p:nvPr/>
        </p:nvSpPr>
        <p:spPr bwMode="auto">
          <a:xfrm>
            <a:off x="-114300" y="812800"/>
            <a:ext cx="81534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由于 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r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/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s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是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的有理根，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endParaRPr lang="zh-CN" altLang="en-US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3315" name="文本框 13314"/>
          <p:cNvSpPr txBox="1">
            <a:spLocks noChangeArrowheads="1"/>
          </p:cNvSpPr>
          <p:nvPr/>
        </p:nvSpPr>
        <p:spPr bwMode="auto">
          <a:xfrm>
            <a:off x="660400" y="3111500"/>
            <a:ext cx="546735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  因为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r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s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互素，故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sx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-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r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是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本原多项式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</a:p>
        </p:txBody>
      </p:sp>
      <p:sp>
        <p:nvSpPr>
          <p:cNvPr id="25603" name="文本框 13315"/>
          <p:cNvSpPr txBox="1">
            <a:spLocks noChangeArrowheads="1"/>
          </p:cNvSpPr>
          <p:nvPr/>
        </p:nvSpPr>
        <p:spPr bwMode="auto">
          <a:xfrm>
            <a:off x="457200" y="965200"/>
            <a:ext cx="639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证</a:t>
            </a:r>
            <a:r>
              <a:rPr lang="en-US" altLang="zh-CN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.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</a:p>
        </p:txBody>
      </p:sp>
      <p:grpSp>
        <p:nvGrpSpPr>
          <p:cNvPr id="13317" name="组合 13316"/>
          <p:cNvGrpSpPr>
            <a:grpSpLocks/>
          </p:cNvGrpSpPr>
          <p:nvPr/>
        </p:nvGrpSpPr>
        <p:grpSpPr bwMode="auto">
          <a:xfrm>
            <a:off x="704850" y="3797300"/>
            <a:ext cx="8305800" cy="2136775"/>
            <a:chOff x="0" y="0"/>
            <a:chExt cx="5232" cy="1346"/>
          </a:xfrm>
        </p:grpSpPr>
        <p:sp>
          <p:nvSpPr>
            <p:cNvPr id="25605" name="文本框 13317"/>
            <p:cNvSpPr txBox="1">
              <a:spLocks noChangeArrowheads="1"/>
            </p:cNvSpPr>
            <p:nvPr/>
          </p:nvSpPr>
          <p:spPr bwMode="auto">
            <a:xfrm>
              <a:off x="0" y="252"/>
              <a:ext cx="5232" cy="10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>
                  <a:latin typeface="Times New Roman" panose="02020603050405020304" pitchFamily="18" charset="0"/>
                  <a:ea typeface="华文新魏" panose="02010800040101010101" pitchFamily="2" charset="-122"/>
                </a:rPr>
                <a:t>                                     </a:t>
              </a:r>
              <a:r>
                <a:rPr lang="en-US" altLang="zh-CN" i="1">
                  <a:latin typeface="Times New Roman" panose="02020603050405020304" pitchFamily="18" charset="0"/>
                  <a:ea typeface="华文新魏" panose="02010800040101010101" pitchFamily="2" charset="-122"/>
                </a:rPr>
                <a:t>g</a:t>
              </a:r>
              <a:r>
                <a:rPr lang="en-US" altLang="zh-CN">
                  <a:latin typeface="Times New Roman" panose="02020603050405020304" pitchFamily="18" charset="0"/>
                  <a:ea typeface="华文新魏" panose="02010800040101010101" pitchFamily="2" charset="-122"/>
                </a:rPr>
                <a:t>(</a:t>
              </a:r>
              <a:r>
                <a:rPr lang="en-US" altLang="zh-CN" i="1">
                  <a:latin typeface="Times New Roman" panose="02020603050405020304" pitchFamily="18" charset="0"/>
                  <a:ea typeface="华文新魏" panose="02010800040101010101" pitchFamily="2" charset="-122"/>
                </a:rPr>
                <a:t>x</a:t>
              </a:r>
              <a:r>
                <a:rPr lang="en-US" altLang="zh-CN">
                  <a:latin typeface="Times New Roman" panose="02020603050405020304" pitchFamily="18" charset="0"/>
                  <a:ea typeface="华文新魏" panose="02010800040101010101" pitchFamily="2" charset="-122"/>
                </a:rPr>
                <a:t>)=</a:t>
              </a:r>
              <a:r>
                <a:rPr lang="en-US" altLang="zh-CN" i="1">
                  <a:latin typeface="Times New Roman" panose="02020603050405020304" pitchFamily="18" charset="0"/>
                  <a:ea typeface="华文新魏" panose="02010800040101010101" pitchFamily="2" charset="-122"/>
                </a:rPr>
                <a:t>b</a:t>
              </a:r>
              <a:r>
                <a:rPr lang="en-US" altLang="zh-CN" i="1" baseline="-30000">
                  <a:latin typeface="Times New Roman" panose="02020603050405020304" pitchFamily="18" charset="0"/>
                  <a:ea typeface="华文新魏" panose="02010800040101010101" pitchFamily="2" charset="-122"/>
                </a:rPr>
                <a:t>n</a:t>
              </a:r>
              <a:r>
                <a:rPr lang="en-US" altLang="zh-CN" baseline="-30000">
                  <a:latin typeface="Times New Roman" panose="02020603050405020304" pitchFamily="18" charset="0"/>
                  <a:ea typeface="华文新魏" panose="02010800040101010101" pitchFamily="2" charset="-122"/>
                </a:rPr>
                <a:t>-1</a:t>
              </a:r>
              <a:r>
                <a:rPr lang="en-US" altLang="zh-CN" i="1">
                  <a:latin typeface="Times New Roman" panose="02020603050405020304" pitchFamily="18" charset="0"/>
                  <a:ea typeface="华文新魏" panose="02010800040101010101" pitchFamily="2" charset="-122"/>
                </a:rPr>
                <a:t>x</a:t>
              </a:r>
              <a:r>
                <a:rPr lang="en-US" altLang="zh-CN" i="1" baseline="-30000">
                  <a:latin typeface="Times New Roman" panose="02020603050405020304" pitchFamily="18" charset="0"/>
                  <a:ea typeface="华文新魏" panose="02010800040101010101" pitchFamily="2" charset="-122"/>
                </a:rPr>
                <a:t>n</a:t>
              </a:r>
              <a:r>
                <a:rPr lang="en-US" altLang="zh-CN" baseline="-30000">
                  <a:latin typeface="Times New Roman" panose="02020603050405020304" pitchFamily="18" charset="0"/>
                  <a:ea typeface="华文新魏" panose="02010800040101010101" pitchFamily="2" charset="-122"/>
                </a:rPr>
                <a:t>-1 </a:t>
              </a:r>
              <a:r>
                <a:rPr lang="en-US" altLang="zh-CN">
                  <a:latin typeface="Times New Roman" panose="02020603050405020304" pitchFamily="18" charset="0"/>
                  <a:ea typeface="华文新魏" panose="02010800040101010101" pitchFamily="2" charset="-122"/>
                </a:rPr>
                <a:t>+ … + b</a:t>
              </a:r>
              <a:r>
                <a:rPr lang="en-US" altLang="zh-CN" baseline="-30000"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</a:p>
            <a:p>
              <a:pPr>
                <a:lnSpc>
                  <a:spcPct val="150000"/>
                </a:lnSpc>
              </a:pPr>
              <a:r>
                <a:rPr lang="zh-CN" altLang="en-US">
                  <a:latin typeface="Times New Roman" panose="02020603050405020304" pitchFamily="18" charset="0"/>
                  <a:ea typeface="华文新魏" panose="02010800040101010101" pitchFamily="2" charset="-122"/>
                </a:rPr>
                <a:t>    其中</a:t>
              </a:r>
              <a:r>
                <a:rPr lang="en-US" altLang="zh-CN" i="1">
                  <a:latin typeface="Times New Roman" panose="02020603050405020304" pitchFamily="18" charset="0"/>
                  <a:ea typeface="华文新魏" panose="02010800040101010101" pitchFamily="2" charset="-122"/>
                </a:rPr>
                <a:t>b</a:t>
              </a:r>
              <a:r>
                <a:rPr lang="en-US" altLang="zh-CN" i="1" baseline="-30000">
                  <a:latin typeface="Times New Roman" panose="02020603050405020304" pitchFamily="18" charset="0"/>
                  <a:ea typeface="华文新魏" panose="02010800040101010101" pitchFamily="2" charset="-122"/>
                </a:rPr>
                <a:t>n</a:t>
              </a:r>
              <a:r>
                <a:rPr lang="en-US" altLang="zh-CN" baseline="-30000">
                  <a:latin typeface="Times New Roman" panose="02020603050405020304" pitchFamily="18" charset="0"/>
                  <a:ea typeface="华文新魏" panose="02010800040101010101" pitchFamily="2" charset="-122"/>
                </a:rPr>
                <a:t>-1 </a:t>
              </a:r>
              <a:r>
                <a:rPr lang="en-US" altLang="zh-CN">
                  <a:latin typeface="Times New Roman" panose="02020603050405020304" pitchFamily="18" charset="0"/>
                  <a:ea typeface="华文新魏" panose="02010800040101010101" pitchFamily="2" charset="-122"/>
                </a:rPr>
                <a:t>，</a:t>
              </a:r>
              <a:r>
                <a:rPr lang="en-US" altLang="zh-CN" baseline="-30000">
                  <a:latin typeface="Times New Roman" panose="02020603050405020304" pitchFamily="18" charset="0"/>
                  <a:ea typeface="华文新魏" panose="02010800040101010101" pitchFamily="2" charset="-122"/>
                </a:rPr>
                <a:t> </a:t>
              </a:r>
              <a:r>
                <a:rPr lang="en-US" altLang="zh-CN">
                  <a:latin typeface="Times New Roman" panose="02020603050405020304" pitchFamily="18" charset="0"/>
                  <a:ea typeface="华文新魏" panose="02010800040101010101" pitchFamily="2" charset="-122"/>
                </a:rPr>
                <a:t>…， </a:t>
              </a:r>
              <a:r>
                <a:rPr lang="en-US" altLang="zh-CN" i="1">
                  <a:latin typeface="Times New Roman" panose="02020603050405020304" pitchFamily="18" charset="0"/>
                  <a:ea typeface="华文新魏" panose="02010800040101010101" pitchFamily="2" charset="-122"/>
                </a:rPr>
                <a:t>b</a:t>
              </a:r>
              <a:r>
                <a:rPr lang="en-US" altLang="zh-CN" baseline="-30000">
                  <a:latin typeface="Times New Roman" panose="02020603050405020304" pitchFamily="18" charset="0"/>
                  <a:ea typeface="华文新魏" panose="02010800040101010101" pitchFamily="2" charset="-122"/>
                </a:rPr>
                <a:t>0</a:t>
              </a:r>
              <a:r>
                <a:rPr lang="zh-CN" altLang="en-US">
                  <a:latin typeface="Times New Roman" panose="02020603050405020304" pitchFamily="18" charset="0"/>
                  <a:ea typeface="华文新魏" panose="02010800040101010101" pitchFamily="2" charset="-122"/>
                </a:rPr>
                <a:t>都是整数.</a:t>
              </a:r>
              <a:endParaRPr lang="en-US" altLang="zh-CN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pPr>
                <a:lnSpc>
                  <a:spcPct val="150000"/>
                </a:lnSpc>
              </a:pPr>
              <a:endParaRPr lang="zh-CN" altLang="en-US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25606" name="文本框 13318"/>
            <p:cNvSpPr txBox="1">
              <a:spLocks noChangeArrowheads="1"/>
            </p:cNvSpPr>
            <p:nvPr/>
          </p:nvSpPr>
          <p:spPr bwMode="auto">
            <a:xfrm>
              <a:off x="1968" y="0"/>
              <a:ext cx="30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ea typeface="华文新魏" panose="02010800040101010101" pitchFamily="2" charset="-122"/>
                </a:rPr>
                <a:t>设</a:t>
              </a:r>
            </a:p>
          </p:txBody>
        </p:sp>
      </p:grpSp>
      <p:sp>
        <p:nvSpPr>
          <p:cNvPr id="13320" name="文本框 13319"/>
          <p:cNvSpPr txBox="1">
            <a:spLocks noChangeArrowheads="1"/>
          </p:cNvSpPr>
          <p:nvPr/>
        </p:nvSpPr>
        <p:spPr bwMode="auto">
          <a:xfrm>
            <a:off x="-82550" y="773113"/>
            <a:ext cx="815340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      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.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                         故在有理数域上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66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                    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- 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/s )|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endParaRPr lang="zh-CN" altLang="en-US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3321" name="文本框 13320"/>
          <p:cNvSpPr txBox="1">
            <a:spLocks noChangeArrowheads="1"/>
          </p:cNvSpPr>
          <p:nvPr/>
        </p:nvSpPr>
        <p:spPr bwMode="auto">
          <a:xfrm>
            <a:off x="1012825" y="1925638"/>
            <a:ext cx="81534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从而(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sx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-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r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 |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),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13322" name="文本框 13321"/>
          <p:cNvSpPr txBox="1">
            <a:spLocks noChangeArrowheads="1"/>
          </p:cNvSpPr>
          <p:nvPr/>
        </p:nvSpPr>
        <p:spPr bwMode="auto">
          <a:xfrm>
            <a:off x="973138" y="1949450"/>
            <a:ext cx="81534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    即存在有理系数多项式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g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)，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使得 </a:t>
            </a:r>
          </a:p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   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)=(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sx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-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g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                (1)</a:t>
            </a:r>
            <a:endParaRPr lang="zh-CN" altLang="en-US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3323" name="文本框 13322"/>
          <p:cNvSpPr txBox="1">
            <a:spLocks noChangeArrowheads="1"/>
          </p:cNvSpPr>
          <p:nvPr/>
        </p:nvSpPr>
        <p:spPr bwMode="auto">
          <a:xfrm>
            <a:off x="971550" y="3067050"/>
            <a:ext cx="7192963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               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  根据上述推论，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g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是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整系数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多项式. 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ldLvl="0"/>
      <p:bldP spid="13315" grpId="0" animBg="1"/>
      <p:bldP spid="13320" grpId="0" bldLvl="0"/>
      <p:bldP spid="13321" grpId="0" bldLvl="0"/>
      <p:bldP spid="13322" grpId="0" bldLvl="0"/>
      <p:bldP spid="1332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14337"/>
          <p:cNvSpPr txBox="1">
            <a:spLocks noChangeArrowheads="1"/>
          </p:cNvSpPr>
          <p:nvPr/>
        </p:nvSpPr>
        <p:spPr bwMode="auto">
          <a:xfrm>
            <a:off x="895350" y="381000"/>
            <a:ext cx="399256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比较（1）式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两端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的系数，有</a:t>
            </a:r>
            <a:endParaRPr lang="en-US" altLang="zh-CN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4339" name="文本框 14338"/>
          <p:cNvSpPr txBox="1">
            <a:spLocks noChangeArrowheads="1"/>
          </p:cNvSpPr>
          <p:nvPr/>
        </p:nvSpPr>
        <p:spPr bwMode="auto">
          <a:xfrm>
            <a:off x="895350" y="1524000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所以                      </a:t>
            </a:r>
            <a:r>
              <a:rPr lang="zh-CN" altLang="en-US">
                <a:solidFill>
                  <a:srgbClr val="FF66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sz="2800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</a:t>
            </a:r>
            <a:endParaRPr lang="zh-CN" altLang="en-US" sz="2800" baseline="-3000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aphicFrame>
        <p:nvGraphicFramePr>
          <p:cNvPr id="26629" name="对象 14341"/>
          <p:cNvGraphicFramePr>
            <a:graphicFrameLocks noChangeAspect="1"/>
          </p:cNvGraphicFramePr>
          <p:nvPr/>
        </p:nvGraphicFramePr>
        <p:xfrm>
          <a:off x="1631950" y="3881438"/>
          <a:ext cx="4521200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52" r:id="rId3" imgW="2019617" imgH="597217" progId="Equation.DSMT4">
                  <p:embed/>
                </p:oleObj>
              </mc:Choice>
              <mc:Fallback>
                <p:oleObj r:id="rId3" imgW="2019617" imgH="597217" progId="Equation.DSMT4">
                  <p:embed/>
                  <p:pic>
                    <p:nvPicPr>
                      <p:cNvPr id="0" name="对象 143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0" y="3881438"/>
                        <a:ext cx="4521200" cy="1252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文本框 14343"/>
          <p:cNvSpPr txBox="1">
            <a:spLocks noChangeArrowheads="1"/>
          </p:cNvSpPr>
          <p:nvPr/>
        </p:nvSpPr>
        <p:spPr bwMode="auto">
          <a:xfrm>
            <a:off x="6146800" y="98425"/>
            <a:ext cx="2917825" cy="641350"/>
          </a:xfrm>
          <a:prstGeom prst="rect">
            <a:avLst/>
          </a:prstGeom>
          <a:noFill/>
          <a:ln w="38100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i="1">
                <a:latin typeface="Times New Roman" panose="02020603050405020304" pitchFamily="18" charset="0"/>
              </a:rPr>
              <a:t>f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)=(</a:t>
            </a:r>
            <a:r>
              <a:rPr lang="en-US" altLang="zh-CN" b="1" i="1">
                <a:latin typeface="Times New Roman" panose="02020603050405020304" pitchFamily="18" charset="0"/>
              </a:rPr>
              <a:t>sx</a:t>
            </a:r>
            <a:r>
              <a:rPr lang="en-US" altLang="zh-CN" b="1">
                <a:latin typeface="Times New Roman" panose="02020603050405020304" pitchFamily="18" charset="0"/>
              </a:rPr>
              <a:t>-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>
                <a:latin typeface="Times New Roman" panose="02020603050405020304" pitchFamily="18" charset="0"/>
              </a:rPr>
              <a:t>) </a:t>
            </a:r>
            <a:r>
              <a:rPr lang="en-US" altLang="zh-CN" b="1" i="1">
                <a:latin typeface="Times New Roman" panose="02020603050405020304" pitchFamily="18" charset="0"/>
              </a:rPr>
              <a:t>g</a:t>
            </a:r>
            <a:r>
              <a:rPr lang="en-US" altLang="zh-CN" b="1">
                <a:latin typeface="Times New Roman" panose="02020603050405020304" pitchFamily="18" charset="0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)      (1)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3454400" y="1835150"/>
            <a:ext cx="3181350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s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|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sz="2800" i="1" baseline="-300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n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,    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</a:t>
            </a:r>
            <a:r>
              <a:rPr lang="en-US" altLang="zh-CN" sz="28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|</a:t>
            </a:r>
            <a:r>
              <a:rPr lang="en-US" altLang="zh-CN" sz="2800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sz="2800" baseline="-300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0</a:t>
            </a:r>
            <a:endParaRPr lang="zh-CN" altLang="en-US" sz="2800" baseline="-3000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895350" y="381000"/>
            <a:ext cx="4905375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比较（1）式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两端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的系数，有</a:t>
            </a:r>
          </a:p>
          <a:p>
            <a:pPr>
              <a:lnSpc>
                <a:spcPct val="130000"/>
              </a:lnSpc>
            </a:pP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</a:t>
            </a:r>
            <a:r>
              <a:rPr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i="1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=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sb</a:t>
            </a:r>
            <a:r>
              <a:rPr lang="en-US" altLang="zh-CN" i="1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n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-1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,   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o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= -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rb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o 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</a:p>
        </p:txBody>
      </p:sp>
      <p:sp>
        <p:nvSpPr>
          <p:cNvPr id="4" name="文本框 14340"/>
          <p:cNvSpPr txBox="1">
            <a:spLocks noChangeArrowheads="1"/>
          </p:cNvSpPr>
          <p:nvPr/>
        </p:nvSpPr>
        <p:spPr bwMode="auto">
          <a:xfrm>
            <a:off x="123825" y="2617788"/>
            <a:ext cx="125095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u="sng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注1.</a:t>
            </a:r>
            <a:r>
              <a:rPr lang="zh-CN" altLang="en-US" u="sng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endParaRPr lang="zh-CN" altLang="en-US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5" name="文本框 14340"/>
          <p:cNvSpPr txBox="1">
            <a:spLocks noChangeArrowheads="1"/>
          </p:cNvSpPr>
          <p:nvPr/>
        </p:nvSpPr>
        <p:spPr bwMode="auto">
          <a:xfrm>
            <a:off x="123825" y="2617788"/>
            <a:ext cx="8601075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u="sng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注1.</a:t>
            </a:r>
            <a:r>
              <a:rPr lang="zh-CN" altLang="en-US" u="sng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由定理5的证明过程还知道，若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r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/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s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 （≠±1）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是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х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的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有理</a:t>
            </a:r>
          </a:p>
          <a:p>
            <a:pPr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      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根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，则</a:t>
            </a:r>
          </a:p>
        </p:txBody>
      </p:sp>
      <p:sp>
        <p:nvSpPr>
          <p:cNvPr id="6" name="文本框 14342"/>
          <p:cNvSpPr txBox="1">
            <a:spLocks noChangeArrowheads="1"/>
          </p:cNvSpPr>
          <p:nvPr/>
        </p:nvSpPr>
        <p:spPr bwMode="auto">
          <a:xfrm>
            <a:off x="288925" y="5405438"/>
            <a:ext cx="233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     </a:t>
            </a:r>
            <a:r>
              <a:rPr lang="zh-CN" altLang="en-US" u="sng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都是整数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.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ldLvl="0"/>
      <p:bldP spid="14339" grpId="0" animBg="1"/>
      <p:bldP spid="2" grpId="0" animBg="1"/>
      <p:bldP spid="3" grpId="0" bldLvl="0"/>
      <p:bldP spid="4" grpId="0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15361"/>
          <p:cNvSpPr txBox="1">
            <a:spLocks noChangeArrowheads="1"/>
          </p:cNvSpPr>
          <p:nvPr/>
        </p:nvSpPr>
        <p:spPr bwMode="auto">
          <a:xfrm>
            <a:off x="152400" y="1071563"/>
            <a:ext cx="868363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zh-CN" altLang="en-US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解</a:t>
            </a:r>
            <a:r>
              <a:rPr lang="en-US" altLang="zh-CN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.</a:t>
            </a:r>
            <a:r>
              <a:rPr lang="zh-CN" altLang="en-US">
                <a:solidFill>
                  <a:srgbClr val="FF66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endParaRPr lang="en-US" altLang="zh-CN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5363" name="文本框 15362"/>
          <p:cNvSpPr txBox="1">
            <a:spLocks noChangeArrowheads="1"/>
          </p:cNvSpPr>
          <p:nvPr/>
        </p:nvSpPr>
        <p:spPr bwMode="auto">
          <a:xfrm>
            <a:off x="-57150" y="609600"/>
            <a:ext cx="1096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例</a:t>
            </a:r>
            <a:r>
              <a:rPr lang="en-US" altLang="zh-CN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1.</a:t>
            </a:r>
            <a:r>
              <a:rPr lang="zh-CN" altLang="en-US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endParaRPr lang="zh-CN" altLang="en-US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5364" name="文本框 15363"/>
          <p:cNvSpPr txBox="1">
            <a:spLocks noChangeArrowheads="1"/>
          </p:cNvSpPr>
          <p:nvPr/>
        </p:nvSpPr>
        <p:spPr bwMode="auto">
          <a:xfrm>
            <a:off x="755650" y="1905000"/>
            <a:ext cx="3743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易算出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(1)=12，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(-1)= -8，</a:t>
            </a:r>
            <a:endParaRPr lang="zh-CN" altLang="en-US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pSp>
        <p:nvGrpSpPr>
          <p:cNvPr id="15365" name="组合 15364"/>
          <p:cNvGrpSpPr>
            <a:grpSpLocks/>
          </p:cNvGrpSpPr>
          <p:nvPr/>
        </p:nvGrpSpPr>
        <p:grpSpPr bwMode="auto">
          <a:xfrm>
            <a:off x="2813050" y="1917700"/>
            <a:ext cx="5681663" cy="1730375"/>
            <a:chOff x="1190" y="56"/>
            <a:chExt cx="3579" cy="1090"/>
          </a:xfrm>
        </p:grpSpPr>
        <p:graphicFrame>
          <p:nvGraphicFramePr>
            <p:cNvPr id="27653" name="对象 15365"/>
            <p:cNvGraphicFramePr>
              <a:graphicFrameLocks noChangeAspect="1"/>
            </p:cNvGraphicFramePr>
            <p:nvPr/>
          </p:nvGraphicFramePr>
          <p:xfrm>
            <a:off x="1190" y="384"/>
            <a:ext cx="2208" cy="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683" r:id="rId3" imgW="1273633" imgH="598775" progId="Equation.DSMT4">
                    <p:embed/>
                  </p:oleObj>
                </mc:Choice>
                <mc:Fallback>
                  <p:oleObj r:id="rId3" imgW="1273633" imgH="598775" progId="Equation.DSMT4">
                    <p:embed/>
                    <p:pic>
                      <p:nvPicPr>
                        <p:cNvPr id="0" name="对象 153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0" y="384"/>
                          <a:ext cx="2208" cy="7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654" name="文本框 15367"/>
            <p:cNvSpPr txBox="1">
              <a:spLocks noChangeArrowheads="1"/>
            </p:cNvSpPr>
            <p:nvPr/>
          </p:nvSpPr>
          <p:spPr bwMode="auto">
            <a:xfrm>
              <a:off x="4270" y="56"/>
              <a:ext cx="4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ea typeface="华文新魏" panose="02010800040101010101" pitchFamily="2" charset="-122"/>
                </a:rPr>
                <a:t>由于</a:t>
              </a:r>
            </a:p>
          </p:txBody>
        </p:sp>
      </p:grpSp>
      <p:grpSp>
        <p:nvGrpSpPr>
          <p:cNvPr id="27658" name="组合 15370"/>
          <p:cNvGrpSpPr>
            <a:grpSpLocks/>
          </p:cNvGrpSpPr>
          <p:nvPr/>
        </p:nvGrpSpPr>
        <p:grpSpPr bwMode="auto">
          <a:xfrm>
            <a:off x="908050" y="4095750"/>
            <a:ext cx="7980363" cy="963613"/>
            <a:chOff x="0" y="84"/>
            <a:chExt cx="5027" cy="607"/>
          </a:xfrm>
        </p:grpSpPr>
        <p:sp>
          <p:nvSpPr>
            <p:cNvPr id="27656" name="文本框 15371"/>
            <p:cNvSpPr txBox="1">
              <a:spLocks noChangeArrowheads="1"/>
            </p:cNvSpPr>
            <p:nvPr/>
          </p:nvSpPr>
          <p:spPr bwMode="auto">
            <a:xfrm>
              <a:off x="0" y="288"/>
              <a:ext cx="1954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>
                  <a:latin typeface="Times New Roman" panose="02020603050405020304" pitchFamily="18" charset="0"/>
                  <a:ea typeface="华文新魏" panose="02010800040101010101" pitchFamily="2" charset="-122"/>
                </a:rPr>
                <a:t>±1/3   需进一步验证。</a:t>
              </a:r>
            </a:p>
          </p:txBody>
        </p:sp>
        <p:sp>
          <p:nvSpPr>
            <p:cNvPr id="27657" name="文本框 15372"/>
            <p:cNvSpPr txBox="1">
              <a:spLocks noChangeArrowheads="1"/>
            </p:cNvSpPr>
            <p:nvPr/>
          </p:nvSpPr>
          <p:spPr bwMode="auto">
            <a:xfrm>
              <a:off x="3600" y="84"/>
              <a:ext cx="142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ea typeface="华文新魏" panose="02010800040101010101" pitchFamily="2" charset="-122"/>
                </a:rPr>
                <a:t>所以，只有-2，</a:t>
              </a:r>
            </a:p>
          </p:txBody>
        </p:sp>
      </p:grp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-57150" y="609600"/>
            <a:ext cx="7613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例</a:t>
            </a:r>
            <a:r>
              <a:rPr lang="en-US" altLang="zh-CN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1.</a:t>
            </a:r>
            <a:r>
              <a:rPr lang="zh-CN" altLang="en-US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求多项式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)=3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4  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+ 5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3 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+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2 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+ 5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 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-2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的全部有理根.</a:t>
            </a: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152400" y="1071563"/>
            <a:ext cx="6853238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zh-CN" altLang="en-US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解</a:t>
            </a:r>
            <a:r>
              <a:rPr lang="en-US" altLang="zh-CN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.</a:t>
            </a:r>
            <a:r>
              <a:rPr lang="zh-CN" altLang="en-US">
                <a:solidFill>
                  <a:srgbClr val="FF66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的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有理根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上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可能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是±1，±2，± 1/3  ，± 2/3.</a:t>
            </a:r>
            <a:endParaRPr lang="en-US" altLang="zh-CN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755650" y="1905000"/>
            <a:ext cx="70056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                    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所以，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±1都不是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的根 .</a:t>
            </a:r>
          </a:p>
        </p:txBody>
      </p:sp>
      <p:sp>
        <p:nvSpPr>
          <p:cNvPr id="5" name="文本框 15366"/>
          <p:cNvSpPr txBox="1">
            <a:spLocks noChangeArrowheads="1"/>
          </p:cNvSpPr>
          <p:nvPr/>
        </p:nvSpPr>
        <p:spPr bwMode="auto">
          <a:xfrm>
            <a:off x="923925" y="4017963"/>
            <a:ext cx="1782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都不是整数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.</a:t>
            </a:r>
          </a:p>
        </p:txBody>
      </p:sp>
      <p:sp>
        <p:nvSpPr>
          <p:cNvPr id="6" name="文本框 15369"/>
          <p:cNvSpPr txBox="1">
            <a:spLocks noChangeArrowheads="1"/>
          </p:cNvSpPr>
          <p:nvPr/>
        </p:nvSpPr>
        <p:spPr bwMode="auto">
          <a:xfrm>
            <a:off x="2736850" y="4051300"/>
            <a:ext cx="3829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故2，±  2/3   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不是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的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根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</a:p>
        </p:txBody>
      </p:sp>
      <p:sp>
        <p:nvSpPr>
          <p:cNvPr id="7" name="文本框 15374"/>
          <p:cNvSpPr txBox="1">
            <a:spLocks noChangeArrowheads="1"/>
          </p:cNvSpPr>
          <p:nvPr/>
        </p:nvSpPr>
        <p:spPr bwMode="auto">
          <a:xfrm>
            <a:off x="4108450" y="4419600"/>
            <a:ext cx="487362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应用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带余除法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易知，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的有理根只</a:t>
            </a:r>
          </a:p>
        </p:txBody>
      </p:sp>
      <p:sp>
        <p:nvSpPr>
          <p:cNvPr id="8" name="文本框 15375"/>
          <p:cNvSpPr txBox="1">
            <a:spLocks noChangeArrowheads="1"/>
          </p:cNvSpPr>
          <p:nvPr/>
        </p:nvSpPr>
        <p:spPr bwMode="auto">
          <a:xfrm>
            <a:off x="908050" y="5105400"/>
            <a:ext cx="158750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有</a:t>
            </a:r>
            <a:r>
              <a:rPr lang="zh-CN" altLang="en-US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-2，1/3 .</a:t>
            </a:r>
          </a:p>
          <a:p>
            <a:endParaRPr lang="zh-CN" altLang="en-US">
              <a:solidFill>
                <a:srgbClr val="FF66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animBg="1"/>
      <p:bldP spid="15363" grpId="0" bldLvl="0"/>
      <p:bldP spid="15364" grpId="0" animBg="1"/>
      <p:bldP spid="2" grpId="0" bldLvl="0"/>
      <p:bldP spid="3" grpId="0" animBg="1"/>
      <p:bldP spid="4" grpId="0" animBg="1"/>
      <p:bldP spid="5" grpId="0"/>
      <p:bldP spid="6" grpId="0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11736" y="728820"/>
            <a:ext cx="2025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结论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99145" y="2525354"/>
                <a:ext cx="441325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>
                    <a:sym typeface="Wingdings" panose="05000000000000000000" pitchFamily="2" charset="2"/>
                  </a:rPr>
                  <a:t>（</a:t>
                </a:r>
                <a:r>
                  <a:rPr lang="en-US" altLang="zh-CN" dirty="0" smtClean="0">
                    <a:sym typeface="Wingdings" panose="05000000000000000000" pitchFamily="2" charset="2"/>
                  </a:rPr>
                  <a:t>2</a:t>
                </a:r>
                <a:r>
                  <a:rPr lang="zh-CN" altLang="en-US" dirty="0" smtClean="0">
                    <a:sym typeface="Wingdings" panose="05000000000000000000" pitchFamily="2" charset="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⇔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x</m:t>
                    </m:r>
                    <m:r>
                      <a:rPr lang="en-US" altLang="zh-CN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=−1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是</m:t>
                    </m:r>
                    <m:r>
                      <m:rPr>
                        <m:nor/>
                      </m:rPr>
                      <a:rPr lang="zh-CN" altLang="en-US" dirty="0"/>
                      <m:t>根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45" y="2525354"/>
                <a:ext cx="4413259" cy="461665"/>
              </a:xfrm>
              <a:prstGeom prst="rect">
                <a:avLst/>
              </a:prstGeom>
              <a:blipFill>
                <a:blip r:embed="rId2"/>
                <a:stretch>
                  <a:fillRect l="-2072" t="-15789" r="-276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636871" y="1943901"/>
                <a:ext cx="19238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⇔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x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=1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是</m:t>
                    </m:r>
                  </m:oMath>
                </a14:m>
                <a:r>
                  <a:rPr lang="zh-CN" altLang="en-US" dirty="0" smtClean="0"/>
                  <a:t>根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871" y="1943901"/>
                <a:ext cx="1923860" cy="461665"/>
              </a:xfrm>
              <a:prstGeom prst="rect">
                <a:avLst/>
              </a:prstGeom>
              <a:blipFill>
                <a:blip r:embed="rId3"/>
                <a:stretch>
                  <a:fillRect t="-15789" r="-4127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899145" y="1556265"/>
                <a:ext cx="548926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>
                    <a:sym typeface="Wingdings" panose="05000000000000000000" pitchFamily="2" charset="2"/>
                  </a:rPr>
                  <a:t>（</a:t>
                </a:r>
                <a:r>
                  <a:rPr lang="en-US" altLang="zh-CN" dirty="0">
                    <a:sym typeface="Wingdings" panose="05000000000000000000" pitchFamily="2" charset="2"/>
                  </a:rPr>
                  <a:t>1</a:t>
                </a:r>
                <a:r>
                  <a:rPr lang="zh-CN" altLang="en-US" dirty="0" smtClean="0">
                    <a:sym typeface="Wingdings" panose="05000000000000000000" pitchFamily="2" charset="2"/>
                  </a:rPr>
                  <a:t>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⇔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+⋯+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𝑎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45" y="1556265"/>
                <a:ext cx="5489260" cy="461665"/>
              </a:xfrm>
              <a:prstGeom prst="rect">
                <a:avLst/>
              </a:prstGeom>
              <a:blipFill>
                <a:blip r:embed="rId4"/>
                <a:stretch>
                  <a:fillRect l="-1665" t="-15789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624303" y="3106808"/>
                <a:ext cx="597522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⇔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奇</m:t>
                    </m:r>
                  </m:oMath>
                </a14:m>
                <a:r>
                  <a:rPr lang="zh-CN" altLang="en-US" dirty="0" smtClean="0"/>
                  <a:t>次项系数的代数和</a:t>
                </a:r>
                <a:r>
                  <a:rPr lang="en-US" altLang="zh-CN" dirty="0" smtClean="0"/>
                  <a:t>=</a:t>
                </a:r>
                <a:r>
                  <a:rPr lang="zh-CN" altLang="en-US" dirty="0" smtClean="0"/>
                  <a:t>偶次项系数代数和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303" y="3106808"/>
                <a:ext cx="5975225" cy="461665"/>
              </a:xfrm>
              <a:prstGeom prst="rect">
                <a:avLst/>
              </a:prstGeom>
              <a:blipFill>
                <a:blip r:embed="rId5"/>
                <a:stretch>
                  <a:fillRect t="-16000" r="-612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913705" y="3625421"/>
                <a:ext cx="64810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>
                    <a:sym typeface="Wingdings" panose="05000000000000000000" pitchFamily="2" charset="2"/>
                  </a:rPr>
                  <a:t>（</a:t>
                </a:r>
                <a:r>
                  <a:rPr lang="en-US" altLang="zh-CN" dirty="0" smtClean="0">
                    <a:sym typeface="Wingdings" panose="05000000000000000000" pitchFamily="2" charset="2"/>
                  </a:rPr>
                  <a:t>3</a:t>
                </a:r>
                <a:r>
                  <a:rPr lang="zh-CN" altLang="en-US" dirty="0" smtClean="0">
                    <a:sym typeface="Wingdings" panose="05000000000000000000" pitchFamily="2" charset="2"/>
                  </a:rPr>
                  <a:t>）若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的</m:t>
                    </m:r>
                  </m:oMath>
                </a14:m>
                <a:r>
                  <a:rPr lang="zh-CN" altLang="en-US" dirty="0" smtClean="0"/>
                  <a:t>各项系数同号，则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没</m:t>
                    </m:r>
                    <m:r>
                      <a:rPr lang="zh-CN" alt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有</m:t>
                    </m:r>
                  </m:oMath>
                </a14:m>
                <a:r>
                  <a:rPr lang="zh-CN" altLang="en-US" dirty="0" smtClean="0"/>
                  <a:t>正根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05" y="3625421"/>
                <a:ext cx="6481070" cy="461665"/>
              </a:xfrm>
              <a:prstGeom prst="rect">
                <a:avLst/>
              </a:prstGeom>
              <a:blipFill>
                <a:blip r:embed="rId6"/>
                <a:stretch>
                  <a:fillRect l="-1505" t="-16000" r="-470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913705" y="4426518"/>
                <a:ext cx="777950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dirty="0" smtClean="0">
                    <a:sym typeface="Wingdings" panose="05000000000000000000" pitchFamily="2" charset="2"/>
                  </a:rPr>
                  <a:t>（</a:t>
                </a:r>
                <a:r>
                  <a:rPr lang="en-US" altLang="zh-CN" dirty="0" smtClean="0">
                    <a:sym typeface="Wingdings" panose="05000000000000000000" pitchFamily="2" charset="2"/>
                  </a:rPr>
                  <a:t>4</a:t>
                </a:r>
                <a:r>
                  <a:rPr lang="zh-CN" altLang="en-US" dirty="0" smtClean="0">
                    <a:sym typeface="Wingdings" panose="05000000000000000000" pitchFamily="2" charset="2"/>
                  </a:rPr>
                  <a:t>）若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奇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次</m:t>
                    </m:r>
                    <m:r>
                      <a:rPr lang="zh-CN" alt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项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zh-CN" altLang="en-US" dirty="0" smtClean="0"/>
                  <a:t>同号，偶次项异号，则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𝑓</m:t>
                    </m:r>
                    <m:r>
                      <a:rPr lang="en-US" altLang="zh-C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没</m:t>
                    </m:r>
                    <m:r>
                      <a:rPr lang="zh-CN" alt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有</m:t>
                    </m:r>
                    <m:r>
                      <a:rPr lang="zh-CN" altLang="en-US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负</m:t>
                    </m:r>
                  </m:oMath>
                </a14:m>
                <a:r>
                  <a:rPr lang="zh-CN" altLang="en-US" dirty="0" smtClean="0"/>
                  <a:t>根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705" y="4426518"/>
                <a:ext cx="7779502" cy="461665"/>
              </a:xfrm>
              <a:prstGeom prst="rect">
                <a:avLst/>
              </a:prstGeom>
              <a:blipFill>
                <a:blip r:embed="rId7"/>
                <a:stretch>
                  <a:fillRect l="-1254" t="-15789" r="-235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9113311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016763" y="908832"/>
                <a:ext cx="6705447" cy="98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例</a:t>
                </a:r>
                <a:r>
                  <a:rPr lang="en-US" altLang="zh-CN" dirty="0" smtClean="0"/>
                  <a:t>2. </a:t>
                </a:r>
                <a:r>
                  <a:rPr lang="zh-CN" altLang="en-US" dirty="0" smtClean="0"/>
                  <a:t>求多项式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有理根。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763" y="908832"/>
                <a:ext cx="6705447" cy="983987"/>
              </a:xfrm>
              <a:prstGeom prst="rect">
                <a:avLst/>
              </a:prstGeom>
              <a:blipFill>
                <a:blip r:embed="rId2"/>
                <a:stretch>
                  <a:fillRect l="-1455" b="-10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9768038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16385"/>
          <p:cNvSpPr txBox="1">
            <a:spLocks noChangeArrowheads="1"/>
          </p:cNvSpPr>
          <p:nvPr/>
        </p:nvSpPr>
        <p:spPr bwMode="auto">
          <a:xfrm>
            <a:off x="222250" y="336550"/>
            <a:ext cx="8562975" cy="517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定理</a:t>
            </a:r>
            <a:r>
              <a:rPr lang="en-US" altLang="zh-CN" sz="2800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6.</a:t>
            </a:r>
            <a:r>
              <a:rPr lang="zh-CN" altLang="en-US" sz="2800">
                <a:latin typeface="Times New Roman" panose="02020603050405020304" pitchFamily="18" charset="0"/>
                <a:ea typeface="华文新魏" panose="02010800040101010101" pitchFamily="2" charset="-122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ea typeface="华文新魏" panose="02010800040101010101" pitchFamily="2" charset="-122"/>
              </a:rPr>
              <a:t>Eisenstein</a:t>
            </a:r>
            <a:r>
              <a:rPr lang="zh-CN" altLang="en-US" sz="2800">
                <a:latin typeface="Times New Roman" panose="02020603050405020304" pitchFamily="18" charset="0"/>
                <a:ea typeface="华文新魏" panose="02010800040101010101" pitchFamily="2" charset="-122"/>
              </a:rPr>
              <a:t>判断法）</a:t>
            </a:r>
            <a:endParaRPr lang="zh-CN" altLang="en-US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6387" name="文本框 16386"/>
          <p:cNvSpPr txBox="1">
            <a:spLocks noChangeArrowheads="1"/>
          </p:cNvSpPr>
          <p:nvPr/>
        </p:nvSpPr>
        <p:spPr bwMode="auto">
          <a:xfrm>
            <a:off x="1104900" y="1808163"/>
            <a:ext cx="5334000" cy="151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（1）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p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ł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i="1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n 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（2）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p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|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i="1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n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-1 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, 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p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|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n-2 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, … ,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p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|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0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;</a:t>
            </a:r>
          </a:p>
          <a:p>
            <a:pPr>
              <a:lnSpc>
                <a:spcPct val="130000"/>
              </a:lnSpc>
            </a:pP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（3）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p</a:t>
            </a:r>
            <a:r>
              <a:rPr lang="en-US" altLang="zh-CN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2 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ł</a:t>
            </a:r>
            <a:r>
              <a:rPr lang="en-US" altLang="zh-CN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0 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.</a:t>
            </a:r>
          </a:p>
        </p:txBody>
      </p:sp>
      <p:sp>
        <p:nvSpPr>
          <p:cNvPr id="16388" name="文本框 16387"/>
          <p:cNvSpPr txBox="1">
            <a:spLocks noChangeArrowheads="1"/>
          </p:cNvSpPr>
          <p:nvPr/>
        </p:nvSpPr>
        <p:spPr bwMode="auto">
          <a:xfrm>
            <a:off x="1289050" y="3429000"/>
            <a:ext cx="3883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则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在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有理数域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上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不可约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. </a:t>
            </a:r>
          </a:p>
        </p:txBody>
      </p:sp>
      <p:sp>
        <p:nvSpPr>
          <p:cNvPr id="16389" name="文本框 16388"/>
          <p:cNvSpPr txBox="1">
            <a:spLocks noChangeArrowheads="1"/>
          </p:cNvSpPr>
          <p:nvPr/>
        </p:nvSpPr>
        <p:spPr bwMode="auto">
          <a:xfrm>
            <a:off x="406400" y="3962400"/>
            <a:ext cx="144462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    </a:t>
            </a:r>
            <a:r>
              <a:rPr lang="zh-CN" altLang="en-US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证</a:t>
            </a:r>
            <a:r>
              <a:rPr lang="en-US" altLang="zh-CN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.</a:t>
            </a:r>
            <a:r>
              <a:rPr lang="zh-CN" altLang="en-US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222250" y="381000"/>
            <a:ext cx="8562975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                              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设</a:t>
            </a:r>
          </a:p>
          <a:p>
            <a:pPr>
              <a:lnSpc>
                <a:spcPct val="130000"/>
              </a:lnSpc>
            </a:pP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          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 =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i="1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n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i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n  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+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i="1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n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-1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i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n</a:t>
            </a:r>
            <a:r>
              <a:rPr lang="en-US" altLang="zh-CN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-1  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+ </a:t>
            </a:r>
            <a:r>
              <a:rPr lang="en-US" altLang="zh-CN">
                <a:ea typeface="华文新魏" panose="02010800040101010101" pitchFamily="2" charset="-122"/>
              </a:rPr>
              <a:t>…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+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0</a:t>
            </a:r>
            <a:endParaRPr lang="en-US" altLang="zh-CN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是一个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整系数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多项式.   如果有一个素数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p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使得 </a:t>
            </a: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406400" y="3962400"/>
            <a:ext cx="348138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    </a:t>
            </a:r>
            <a:r>
              <a:rPr lang="zh-CN" altLang="en-US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证</a:t>
            </a:r>
            <a:r>
              <a:rPr lang="en-US" altLang="zh-CN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.</a:t>
            </a:r>
            <a:r>
              <a:rPr lang="zh-CN" altLang="en-US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用反证法，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406400" y="3962400"/>
            <a:ext cx="825976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    </a:t>
            </a:r>
            <a:r>
              <a:rPr lang="zh-CN" altLang="en-US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证</a:t>
            </a:r>
            <a:r>
              <a:rPr lang="en-US" altLang="zh-CN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.</a:t>
            </a:r>
            <a:r>
              <a:rPr lang="zh-CN" altLang="en-US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用反证法，假设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在有理数域上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可约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406400" y="3962400"/>
            <a:ext cx="8259763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                                                          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则它能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分解</a:t>
            </a:r>
          </a:p>
          <a:p>
            <a:pPr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为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两个次数较低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的整系数多项式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乘积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: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841500" y="5060950"/>
            <a:ext cx="6662738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)=(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en-US" altLang="zh-CN" i="1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l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i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l 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+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en-US" altLang="zh-CN" i="1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l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-1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i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l</a:t>
            </a:r>
            <a:r>
              <a:rPr lang="en-US" altLang="zh-CN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-1 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+ </a:t>
            </a:r>
            <a:r>
              <a:rPr lang="en-US" altLang="zh-CN">
                <a:ea typeface="华文新魏" panose="02010800040101010101" pitchFamily="2" charset="-122"/>
              </a:rPr>
              <a:t>…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+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0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c</a:t>
            </a:r>
            <a:r>
              <a:rPr lang="en-US" altLang="zh-CN" i="1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m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i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m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+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c</a:t>
            </a:r>
            <a:r>
              <a:rPr lang="en-US" altLang="zh-CN" i="1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m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-1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i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m</a:t>
            </a:r>
            <a:r>
              <a:rPr lang="en-US" altLang="zh-CN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-1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+</a:t>
            </a:r>
            <a:r>
              <a:rPr lang="en-US" altLang="zh-CN">
                <a:ea typeface="华文新魏" panose="02010800040101010101" pitchFamily="2" charset="-122"/>
              </a:rPr>
              <a:t>…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+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c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0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）</a:t>
            </a:r>
          </a:p>
          <a:p>
            <a:pPr>
              <a:lnSpc>
                <a:spcPct val="130000"/>
              </a:lnSpc>
            </a:pP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                     （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l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&lt;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, 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m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&lt;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n 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, 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l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+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m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=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）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ldLvl="0"/>
      <p:bldP spid="16387" grpId="0"/>
      <p:bldP spid="16388" grpId="0" bldLvl="0"/>
      <p:bldP spid="16389" grpId="0" animBg="1"/>
      <p:bldP spid="2" grpId="0" bldLvl="0"/>
      <p:bldP spid="3" grpId="0" animBg="1"/>
      <p:bldP spid="4" grpId="0" animBg="1"/>
      <p:bldP spid="5" grpId="0" animBg="1"/>
      <p:bldP spid="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本框 17409"/>
          <p:cNvSpPr txBox="1">
            <a:spLocks noChangeArrowheads="1"/>
          </p:cNvSpPr>
          <p:nvPr/>
        </p:nvSpPr>
        <p:spPr bwMode="auto">
          <a:xfrm>
            <a:off x="609600" y="1066800"/>
            <a:ext cx="82296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由于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|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baseline="-300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0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</a:p>
        </p:txBody>
      </p:sp>
      <p:sp>
        <p:nvSpPr>
          <p:cNvPr id="17411" name="文本框 17410"/>
          <p:cNvSpPr txBox="1">
            <a:spLocks noChangeArrowheads="1"/>
          </p:cNvSpPr>
          <p:nvPr/>
        </p:nvSpPr>
        <p:spPr bwMode="auto">
          <a:xfrm>
            <a:off x="609600" y="4911725"/>
            <a:ext cx="5468938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由于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i="1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k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en-US" altLang="zh-CN" i="1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k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-1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，…, 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0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都能被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p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整除，          </a:t>
            </a:r>
          </a:p>
        </p:txBody>
      </p:sp>
      <p:graphicFrame>
        <p:nvGraphicFramePr>
          <p:cNvPr id="29700" name="对象 17412"/>
          <p:cNvGraphicFramePr>
            <a:graphicFrameLocks noChangeAspect="1"/>
          </p:cNvGraphicFramePr>
          <p:nvPr/>
        </p:nvGraphicFramePr>
        <p:xfrm>
          <a:off x="3048000" y="304800"/>
          <a:ext cx="2200275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51" r:id="rId3" imgW="1261449" imgH="229614" progId="Equation.DSMT4">
                  <p:embed/>
                </p:oleObj>
              </mc:Choice>
              <mc:Fallback>
                <p:oleObj r:id="rId3" imgW="1261449" imgH="229614" progId="Equation.DSMT4">
                  <p:embed/>
                  <p:pic>
                    <p:nvPicPr>
                      <p:cNvPr id="0" name="对象 174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04800"/>
                        <a:ext cx="2200275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5" name="文本框 17414"/>
          <p:cNvSpPr txBox="1">
            <a:spLocks noChangeArrowheads="1"/>
          </p:cNvSpPr>
          <p:nvPr/>
        </p:nvSpPr>
        <p:spPr bwMode="auto">
          <a:xfrm>
            <a:off x="762000" y="3581400"/>
            <a:ext cx="58674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我们来看</a:t>
            </a:r>
          </a:p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   </a:t>
            </a:r>
            <a:endParaRPr lang="zh-CN" altLang="en-US" i="1" baseline="-30000">
              <a:solidFill>
                <a:srgbClr val="FF66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pSp>
        <p:nvGrpSpPr>
          <p:cNvPr id="17416" name="组合 17415"/>
          <p:cNvGrpSpPr>
            <a:grpSpLocks/>
          </p:cNvGrpSpPr>
          <p:nvPr/>
        </p:nvGrpSpPr>
        <p:grpSpPr bwMode="auto">
          <a:xfrm>
            <a:off x="685800" y="2482850"/>
            <a:ext cx="7954963" cy="1096963"/>
            <a:chOff x="0" y="0"/>
            <a:chExt cx="5011" cy="691"/>
          </a:xfrm>
        </p:grpSpPr>
        <p:graphicFrame>
          <p:nvGraphicFramePr>
            <p:cNvPr id="29702" name="对象 17416"/>
            <p:cNvGraphicFramePr>
              <a:graphicFrameLocks noChangeAspect="1"/>
            </p:cNvGraphicFramePr>
            <p:nvPr/>
          </p:nvGraphicFramePr>
          <p:xfrm>
            <a:off x="3072" y="0"/>
            <a:ext cx="1008" cy="3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9752" r:id="rId5" imgW="713374" imgH="229514" progId="Equation.DSMT4">
                    <p:embed/>
                  </p:oleObj>
                </mc:Choice>
                <mc:Fallback>
                  <p:oleObj r:id="rId5" imgW="713374" imgH="229514" progId="Equation.DSMT4">
                    <p:embed/>
                    <p:pic>
                      <p:nvPicPr>
                        <p:cNvPr id="0" name="对象 174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72" y="0"/>
                          <a:ext cx="1008" cy="3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703" name="文本框 17418"/>
            <p:cNvSpPr txBox="1">
              <a:spLocks noChangeArrowheads="1"/>
            </p:cNvSpPr>
            <p:nvPr/>
          </p:nvSpPr>
          <p:spPr bwMode="auto">
            <a:xfrm>
              <a:off x="0" y="288"/>
              <a:ext cx="1865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不能被</a:t>
              </a:r>
              <a:r>
                <a:rPr lang="en-US" altLang="zh-CN" i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p</a:t>
              </a:r>
              <a:r>
                <a:rPr lang="zh-CN" altLang="en-US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整除</a:t>
              </a:r>
              <a:r>
                <a:rPr lang="zh-CN" altLang="en-US">
                  <a:latin typeface="Times New Roman" panose="02020603050405020304" pitchFamily="18" charset="0"/>
                  <a:ea typeface="华文新魏" panose="02010800040101010101" pitchFamily="2" charset="-122"/>
                </a:rPr>
                <a:t>的为</a:t>
              </a:r>
              <a:r>
                <a:rPr lang="en-US" altLang="zh-CN" i="1">
                  <a:latin typeface="Times New Roman" panose="02020603050405020304" pitchFamily="18" charset="0"/>
                  <a:ea typeface="华文新魏" panose="02010800040101010101" pitchFamily="2" charset="-122"/>
                </a:rPr>
                <a:t>b</a:t>
              </a:r>
              <a:r>
                <a:rPr lang="en-US" altLang="zh-CN" i="1" baseline="-30000">
                  <a:latin typeface="Times New Roman" panose="02020603050405020304" pitchFamily="18" charset="0"/>
                  <a:ea typeface="华文新魏" panose="02010800040101010101" pitchFamily="2" charset="-122"/>
                </a:rPr>
                <a:t>k  </a:t>
              </a:r>
              <a:r>
                <a:rPr lang="en-US" altLang="zh-CN">
                  <a:latin typeface="Times New Roman" panose="02020603050405020304" pitchFamily="18" charset="0"/>
                  <a:ea typeface="华文新魏" panose="02010800040101010101" pitchFamily="2" charset="-122"/>
                </a:rPr>
                <a:t>. </a:t>
              </a:r>
              <a:endParaRPr lang="zh-CN" altLang="en-US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29704" name="文本框 17419"/>
            <p:cNvSpPr txBox="1">
              <a:spLocks noChangeArrowheads="1"/>
            </p:cNvSpPr>
            <p:nvPr/>
          </p:nvSpPr>
          <p:spPr bwMode="auto">
            <a:xfrm>
              <a:off x="2714" y="0"/>
              <a:ext cx="22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>
                  <a:latin typeface="Times New Roman" panose="02020603050405020304" pitchFamily="18" charset="0"/>
                  <a:ea typeface="华文新魏" panose="02010800040101010101" pitchFamily="2" charset="-122"/>
                </a:rPr>
                <a:t>设                         中第一个</a:t>
              </a:r>
            </a:p>
          </p:txBody>
        </p:sp>
      </p:grpSp>
      <p:sp>
        <p:nvSpPr>
          <p:cNvPr id="2" name="文本框 17413"/>
          <p:cNvSpPr txBox="1">
            <a:spLocks noChangeArrowheads="1"/>
          </p:cNvSpPr>
          <p:nvPr/>
        </p:nvSpPr>
        <p:spPr bwMode="auto">
          <a:xfrm>
            <a:off x="762000" y="381000"/>
            <a:ext cx="1096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由此得</a:t>
            </a: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09600" y="1066800"/>
            <a:ext cx="82296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由于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|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baseline="-300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0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故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|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en-US" altLang="zh-CN" baseline="-300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0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或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|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</a:t>
            </a:r>
            <a:r>
              <a:rPr lang="en-US" altLang="zh-CN" baseline="-300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0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09600" y="1066800"/>
            <a:ext cx="82296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由于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|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baseline="-300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0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故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|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en-US" altLang="zh-CN" baseline="-300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0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或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|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</a:t>
            </a:r>
            <a:r>
              <a:rPr lang="en-US" altLang="zh-CN" baseline="-300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0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又由于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</a:t>
            </a:r>
            <a:r>
              <a:rPr lang="en-US" altLang="zh-CN" baseline="300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ł</a:t>
            </a:r>
            <a:r>
              <a:rPr lang="en-US" altLang="zh-CN" baseline="300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baseline="-300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0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609600" y="1066800"/>
            <a:ext cx="82296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由于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|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baseline="-300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0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故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|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en-US" altLang="zh-CN" baseline="-300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0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或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|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</a:t>
            </a:r>
            <a:r>
              <a:rPr lang="en-US" altLang="zh-CN" baseline="-300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0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又由于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</a:t>
            </a:r>
            <a:r>
              <a:rPr lang="en-US" altLang="zh-CN" baseline="300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ł</a:t>
            </a:r>
            <a:r>
              <a:rPr lang="en-US" altLang="zh-CN" baseline="300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baseline="-300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0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故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p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不能同时整除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0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和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c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0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609600" y="1066800"/>
            <a:ext cx="82296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由于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|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baseline="-300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0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故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|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en-US" altLang="zh-CN" baseline="-300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0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或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|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</a:t>
            </a:r>
            <a:r>
              <a:rPr lang="en-US" altLang="zh-CN" baseline="-300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0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又由于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</a:t>
            </a:r>
            <a:r>
              <a:rPr lang="en-US" altLang="zh-CN" baseline="300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ł</a:t>
            </a:r>
            <a:r>
              <a:rPr lang="en-US" altLang="zh-CN" baseline="300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baseline="-300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0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故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p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不能同时整除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0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和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c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0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zh-CN" altLang="en-US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不妨设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p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|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0 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但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p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ł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c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0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. </a:t>
            </a:r>
          </a:p>
        </p:txBody>
      </p:sp>
      <p:sp>
        <p:nvSpPr>
          <p:cNvPr id="7" name="文本框 17417"/>
          <p:cNvSpPr txBox="1">
            <a:spLocks noChangeArrowheads="1"/>
          </p:cNvSpPr>
          <p:nvPr/>
        </p:nvSpPr>
        <p:spPr bwMode="auto">
          <a:xfrm>
            <a:off x="1143000" y="2438400"/>
            <a:ext cx="27781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另外，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由于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p ł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i="1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n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， </a:t>
            </a:r>
          </a:p>
        </p:txBody>
      </p:sp>
      <p:sp>
        <p:nvSpPr>
          <p:cNvPr id="8" name="文本框 17417"/>
          <p:cNvSpPr txBox="1">
            <a:spLocks noChangeArrowheads="1"/>
          </p:cNvSpPr>
          <p:nvPr/>
        </p:nvSpPr>
        <p:spPr bwMode="auto">
          <a:xfrm>
            <a:off x="1143000" y="2438400"/>
            <a:ext cx="40068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另外，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由于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p ł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i="1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n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故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p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ł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en-US" altLang="zh-CN" i="1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l  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.  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762000" y="3581400"/>
            <a:ext cx="58674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我们来看</a:t>
            </a:r>
          </a:p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 </a:t>
            </a:r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i="1" baseline="-30000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k</a:t>
            </a:r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=</a:t>
            </a:r>
            <a:r>
              <a:rPr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en-US" altLang="zh-CN" i="1" baseline="-30000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k</a:t>
            </a:r>
            <a:r>
              <a:rPr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</a:t>
            </a:r>
            <a:r>
              <a:rPr lang="en-US" altLang="zh-CN" baseline="-30000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o</a:t>
            </a:r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+</a:t>
            </a:r>
            <a:r>
              <a:rPr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en-US" altLang="zh-CN" i="1" baseline="-30000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k</a:t>
            </a:r>
            <a:r>
              <a:rPr lang="en-US" altLang="zh-CN" baseline="-30000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-1</a:t>
            </a:r>
            <a:r>
              <a:rPr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</a:t>
            </a:r>
            <a:r>
              <a:rPr lang="en-US" altLang="zh-CN" baseline="-30000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+</a:t>
            </a:r>
            <a:r>
              <a:rPr lang="en-US" altLang="zh-CN">
                <a:solidFill>
                  <a:srgbClr val="3333FF"/>
                </a:solidFill>
                <a:ea typeface="华文新魏" panose="02010800040101010101" pitchFamily="2" charset="-122"/>
              </a:rPr>
              <a:t>…</a:t>
            </a:r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+</a:t>
            </a:r>
            <a:r>
              <a:rPr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en-US" altLang="zh-CN" baseline="-30000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o</a:t>
            </a:r>
            <a:r>
              <a:rPr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</a:t>
            </a:r>
            <a:r>
              <a:rPr lang="en-US" altLang="zh-CN" i="1" baseline="-30000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k</a:t>
            </a: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609600" y="4911725"/>
            <a:ext cx="600392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由于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i="1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k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en-US" altLang="zh-CN" i="1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k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-1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>
                <a:ea typeface="华文新魏" panose="02010800040101010101" pitchFamily="2" charset="-122"/>
              </a:rPr>
              <a:t>…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, 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0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都能被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p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整除，故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|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en-US" altLang="zh-CN" i="1" baseline="-300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k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</a:t>
            </a:r>
            <a:r>
              <a:rPr lang="en-US" altLang="zh-CN" baseline="-300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o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endParaRPr lang="zh-CN" altLang="en-US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09600" y="4956175"/>
            <a:ext cx="7650163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                                                  因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p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为素数，</a:t>
            </a:r>
          </a:p>
          <a:p>
            <a:pPr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故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|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en-US" altLang="zh-CN" i="1" baseline="-300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k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或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|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</a:t>
            </a:r>
            <a:r>
              <a:rPr lang="en-US" altLang="zh-CN" baseline="-300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o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这与前面的假设矛盾.    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animBg="1"/>
      <p:bldP spid="17411" grpId="0"/>
      <p:bldP spid="17415" grpId="0"/>
      <p:bldP spid="2" grpId="0"/>
      <p:bldP spid="3" grpId="0" animBg="1"/>
      <p:bldP spid="4" grpId="0" animBg="1"/>
      <p:bldP spid="5" grpId="0" animBg="1"/>
      <p:bldP spid="6" grpId="0" animBg="1"/>
      <p:bldP spid="7" grpId="0"/>
      <p:bldP spid="8" grpId="0"/>
      <p:bldP spid="10" grpId="0"/>
      <p:bldP spid="11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本框 18433"/>
          <p:cNvSpPr txBox="1">
            <a:spLocks noChangeArrowheads="1"/>
          </p:cNvSpPr>
          <p:nvPr/>
        </p:nvSpPr>
        <p:spPr bwMode="auto">
          <a:xfrm>
            <a:off x="895350" y="627063"/>
            <a:ext cx="7005638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  在实际应同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Eisensteim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判别法时，常用下列事实：</a:t>
            </a:r>
          </a:p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        </a:t>
            </a:r>
            <a:endParaRPr lang="zh-CN" altLang="en-US" sz="2800">
              <a:solidFill>
                <a:srgbClr val="3333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endParaRPr lang="zh-CN" altLang="en-US" sz="280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8435" name="文本框 18434"/>
          <p:cNvSpPr txBox="1">
            <a:spLocks noChangeArrowheads="1"/>
          </p:cNvSpPr>
          <p:nvPr/>
        </p:nvSpPr>
        <p:spPr bwMode="auto">
          <a:xfrm>
            <a:off x="279400" y="2197100"/>
            <a:ext cx="94456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例2</a:t>
            </a:r>
            <a:r>
              <a:rPr lang="en-US" altLang="zh-CN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.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</a:p>
        </p:txBody>
      </p:sp>
      <p:sp>
        <p:nvSpPr>
          <p:cNvPr id="18436" name="文本框 18435"/>
          <p:cNvSpPr txBox="1">
            <a:spLocks noChangeArrowheads="1"/>
          </p:cNvSpPr>
          <p:nvPr/>
        </p:nvSpPr>
        <p:spPr bwMode="auto">
          <a:xfrm>
            <a:off x="609600" y="3860800"/>
            <a:ext cx="8040688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解</a:t>
            </a:r>
            <a:r>
              <a:rPr lang="en-US" altLang="zh-CN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.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 1）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取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=2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endParaRPr lang="zh-CN" altLang="en-US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30724" name="文本框 18436"/>
          <p:cNvSpPr txBox="1">
            <a:spLocks noChangeArrowheads="1"/>
          </p:cNvSpPr>
          <p:nvPr/>
        </p:nvSpPr>
        <p:spPr bwMode="auto">
          <a:xfrm>
            <a:off x="895350" y="627063"/>
            <a:ext cx="715963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en-US" altLang="zh-CN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      </a:t>
            </a:r>
            <a:endParaRPr lang="zh-CN" altLang="en-US" sz="280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895350" y="627063"/>
            <a:ext cx="7318375" cy="170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endParaRPr lang="en-US" altLang="zh-CN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        </a:t>
            </a:r>
            <a:r>
              <a:rPr lang="en-US" altLang="zh-CN" sz="2800" i="1"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 sz="2800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 sz="2800">
                <a:latin typeface="Times New Roman" panose="02020603050405020304" pitchFamily="18" charset="0"/>
                <a:ea typeface="华文新魏" panose="02010800040101010101" pitchFamily="2" charset="-122"/>
              </a:rPr>
              <a:t>与</a:t>
            </a:r>
            <a:r>
              <a:rPr lang="en-US" altLang="zh-CN" sz="2800" i="1"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 sz="2800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ea typeface="华文新魏" panose="02010800040101010101" pitchFamily="2" charset="-122"/>
              </a:rPr>
              <a:t>ax</a:t>
            </a:r>
            <a:r>
              <a:rPr lang="en-US" altLang="zh-CN" sz="2800">
                <a:latin typeface="Times New Roman" panose="02020603050405020304" pitchFamily="18" charset="0"/>
                <a:ea typeface="华文新魏" panose="02010800040101010101" pitchFamily="2" charset="-122"/>
              </a:rPr>
              <a:t>+</a:t>
            </a:r>
            <a:r>
              <a:rPr lang="en-US" altLang="zh-CN" sz="2800" i="1"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en-US" altLang="zh-CN" sz="2800">
                <a:latin typeface="Times New Roman" panose="02020603050405020304" pitchFamily="18" charset="0"/>
                <a:ea typeface="华文新魏" panose="02010800040101010101" pitchFamily="2" charset="-122"/>
              </a:rPr>
              <a:t>)（</a:t>
            </a:r>
            <a:r>
              <a:rPr lang="en-US" altLang="zh-CN" sz="2800" i="1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sz="2800">
                <a:latin typeface="Times New Roman" panose="02020603050405020304" pitchFamily="18" charset="0"/>
                <a:ea typeface="华文新魏" panose="02010800040101010101" pitchFamily="2" charset="-122"/>
              </a:rPr>
              <a:t>≠0）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同时可约</a:t>
            </a:r>
            <a:r>
              <a:rPr lang="zh-CN" altLang="en-US" sz="2800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同时不可约.</a:t>
            </a:r>
          </a:p>
          <a:p>
            <a:endParaRPr lang="zh-CN" altLang="en-US" sz="280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279400" y="2197100"/>
            <a:ext cx="6126163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例2</a:t>
            </a:r>
            <a:r>
              <a:rPr lang="en-US" altLang="zh-CN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.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判断下列多项式在有理数域上是否可约</a:t>
            </a:r>
          </a:p>
          <a:p>
            <a:pPr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1）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i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n</a:t>
            </a:r>
            <a:r>
              <a:rPr lang="en-US" altLang="zh-CN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+ 2,;                      </a:t>
            </a:r>
          </a:p>
          <a:p>
            <a:pPr>
              <a:lnSpc>
                <a:spcPct val="130000"/>
              </a:lnSpc>
            </a:pP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2)  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4 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+ 4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kx 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+ 1  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k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为整数).</a:t>
            </a:r>
          </a:p>
          <a:p>
            <a:pPr>
              <a:lnSpc>
                <a:spcPct val="130000"/>
              </a:lnSpc>
            </a:pPr>
            <a:endParaRPr lang="zh-CN" altLang="en-US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609600" y="3860800"/>
            <a:ext cx="8040688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解</a:t>
            </a:r>
            <a:r>
              <a:rPr lang="en-US" altLang="zh-CN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.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 1）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取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=2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利用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Eisenstein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判别法便知此多项式在有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      理数域上不可约.</a:t>
            </a:r>
          </a:p>
          <a:p>
            <a:pPr>
              <a:lnSpc>
                <a:spcPct val="150000"/>
              </a:lnSpc>
            </a:pPr>
            <a:endParaRPr lang="zh-CN" altLang="en-US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ldLvl="0"/>
      <p:bldP spid="18435" grpId="0" animBg="1"/>
      <p:bldP spid="18436" grpId="0" animBg="1"/>
      <p:bldP spid="2" grpId="0" bldLvl="0"/>
      <p:bldP spid="3" grpId="0" animBg="1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本框 19457"/>
          <p:cNvSpPr txBox="1">
            <a:spLocks noChangeArrowheads="1"/>
          </p:cNvSpPr>
          <p:nvPr/>
        </p:nvSpPr>
        <p:spPr bwMode="auto">
          <a:xfrm>
            <a:off x="685800" y="609600"/>
            <a:ext cx="80010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2）令   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)=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4 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+ 4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kx 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+1，</a:t>
            </a:r>
            <a:endParaRPr lang="zh-CN" altLang="en-US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9459" name="文本框 19458"/>
          <p:cNvSpPr txBox="1">
            <a:spLocks noChangeArrowheads="1"/>
          </p:cNvSpPr>
          <p:nvPr/>
        </p:nvSpPr>
        <p:spPr bwMode="auto">
          <a:xfrm>
            <a:off x="685800" y="3429000"/>
            <a:ext cx="80772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取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= 2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endParaRPr lang="zh-CN" altLang="en-US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9460" name="文本框 19459"/>
          <p:cNvSpPr txBox="1">
            <a:spLocks noChangeArrowheads="1"/>
          </p:cNvSpPr>
          <p:nvPr/>
        </p:nvSpPr>
        <p:spPr bwMode="auto">
          <a:xfrm>
            <a:off x="1295400" y="1600200"/>
            <a:ext cx="944563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考虑</a:t>
            </a:r>
          </a:p>
          <a:p>
            <a:pPr>
              <a:lnSpc>
                <a:spcPct val="130000"/>
              </a:lnSpc>
            </a:pP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       </a:t>
            </a:r>
            <a:r>
              <a:rPr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endParaRPr lang="zh-CN" altLang="en-US">
              <a:solidFill>
                <a:srgbClr val="FF66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685800" y="609600"/>
            <a:ext cx="80010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2）令   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)=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4 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+ 4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kx 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+1，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由于常数项  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0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=1，  </a:t>
            </a:r>
            <a:endParaRPr lang="zh-CN" altLang="en-US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85800" y="609600"/>
            <a:ext cx="80010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2）令   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)=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4 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+ 4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kx 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+1，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由于常数项  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0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=1，  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不能直接用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Eisenstein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判别法. 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295400" y="1600200"/>
            <a:ext cx="1863725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考虑</a:t>
            </a:r>
          </a:p>
          <a:p>
            <a:pPr>
              <a:lnSpc>
                <a:spcPct val="130000"/>
              </a:lnSpc>
            </a:pP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        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+1)=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1295400" y="1600200"/>
            <a:ext cx="4225925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考虑</a:t>
            </a:r>
          </a:p>
          <a:p>
            <a:pPr>
              <a:lnSpc>
                <a:spcPct val="130000"/>
              </a:lnSpc>
            </a:pP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        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+1)= 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+1)</a:t>
            </a:r>
            <a:r>
              <a:rPr lang="en-US" altLang="zh-CN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4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+4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k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+1)+1</a:t>
            </a:r>
          </a:p>
          <a:p>
            <a:pPr>
              <a:lnSpc>
                <a:spcPct val="130000"/>
              </a:lnSpc>
            </a:pP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1295400" y="1600200"/>
            <a:ext cx="5568950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考虑</a:t>
            </a:r>
          </a:p>
          <a:p>
            <a:pPr>
              <a:lnSpc>
                <a:spcPct val="130000"/>
              </a:lnSpc>
            </a:pP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        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+1)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=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+1)</a:t>
            </a:r>
            <a:r>
              <a:rPr lang="en-US" altLang="zh-CN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4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+4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k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+1)+1</a:t>
            </a:r>
          </a:p>
          <a:p>
            <a:pPr>
              <a:lnSpc>
                <a:spcPct val="130000"/>
              </a:lnSpc>
            </a:pP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=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4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+4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3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+6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2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+4(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k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+1)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+2(2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k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+1) 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685800" y="3429000"/>
            <a:ext cx="80772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取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= 2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利用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Eisenstein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判别法可知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+1)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在有理数域上不可约，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685800" y="3829050"/>
            <a:ext cx="80772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       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从而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在有理数域上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不可约.</a:t>
            </a:r>
          </a:p>
          <a:p>
            <a:pPr>
              <a:lnSpc>
                <a:spcPct val="130000"/>
              </a:lnSpc>
            </a:pPr>
            <a:endParaRPr lang="zh-CN" altLang="en-US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 bldLvl="0"/>
      <p:bldP spid="19459" grpId="0" animBg="1"/>
      <p:bldP spid="19460" grpId="0" animBg="1"/>
      <p:bldP spid="2" grpId="0" bldLvl="0"/>
      <p:bldP spid="3" grpId="0" bldLvl="0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/>
              <p:cNvSpPr txBox="1"/>
              <p:nvPr/>
            </p:nvSpPr>
            <p:spPr>
              <a:xfrm>
                <a:off x="1016763" y="908832"/>
                <a:ext cx="6705447" cy="983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例</a:t>
                </a:r>
                <a:r>
                  <a:rPr lang="en-US" altLang="zh-CN" dirty="0" smtClean="0"/>
                  <a:t>2. </a:t>
                </a:r>
                <a:r>
                  <a:rPr lang="zh-CN" altLang="en-US" dirty="0" smtClean="0"/>
                  <a:t>求多项式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 smtClean="0"/>
                  <a:t>有理根。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763" y="908832"/>
                <a:ext cx="6705447" cy="983987"/>
              </a:xfrm>
              <a:prstGeom prst="rect">
                <a:avLst/>
              </a:prstGeom>
              <a:blipFill>
                <a:blip r:embed="rId2"/>
                <a:stretch>
                  <a:fillRect l="-1455" b="-104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016763" y="2798958"/>
                <a:ext cx="670544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 smtClean="0"/>
                  <a:t>例</a:t>
                </a:r>
                <a:r>
                  <a:rPr lang="en-US" altLang="zh-CN" dirty="0" smtClean="0"/>
                  <a:t>3. </a:t>
                </a:r>
                <a:r>
                  <a:rPr lang="zh-CN" altLang="en-US" dirty="0" smtClean="0"/>
                  <a:t>判断多项式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在</m:t>
                    </m:r>
                  </m:oMath>
                </a14:m>
                <a:r>
                  <a:rPr lang="zh-CN" altLang="en-US" dirty="0" smtClean="0"/>
                  <a:t>有理数域上是否可约？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763" y="2798958"/>
                <a:ext cx="6705447" cy="830997"/>
              </a:xfrm>
              <a:prstGeom prst="rect">
                <a:avLst/>
              </a:prstGeom>
              <a:blipFill>
                <a:blip r:embed="rId3"/>
                <a:stretch>
                  <a:fillRect l="-1455" t="-8824" r="-1091" b="-13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8070362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文本框 4097"/>
          <p:cNvSpPr txBox="1">
            <a:spLocks noChangeArrowheads="1"/>
          </p:cNvSpPr>
          <p:nvPr/>
        </p:nvSpPr>
        <p:spPr bwMode="auto">
          <a:xfrm>
            <a:off x="533400" y="444500"/>
            <a:ext cx="464502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      设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是一个有理系数多项式,</a:t>
            </a:r>
          </a:p>
        </p:txBody>
      </p:sp>
      <p:sp>
        <p:nvSpPr>
          <p:cNvPr id="17412" name="文本框 4100"/>
          <p:cNvSpPr txBox="1">
            <a:spLocks noChangeArrowheads="1"/>
          </p:cNvSpPr>
          <p:nvPr/>
        </p:nvSpPr>
        <p:spPr bwMode="auto">
          <a:xfrm>
            <a:off x="609600" y="2438400"/>
            <a:ext cx="41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即</a:t>
            </a:r>
          </a:p>
        </p:txBody>
      </p:sp>
      <p:sp>
        <p:nvSpPr>
          <p:cNvPr id="17413" name="文本框 4101"/>
          <p:cNvSpPr txBox="1">
            <a:spLocks noChangeArrowheads="1"/>
          </p:cNvSpPr>
          <p:nvPr/>
        </p:nvSpPr>
        <p:spPr bwMode="auto">
          <a:xfrm>
            <a:off x="520700" y="3835400"/>
            <a:ext cx="81534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其中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g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是整系数多项式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，且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各项系没有异于±1的公因数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</a:p>
          <a:p>
            <a:pPr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即各项系数是互素的. </a:t>
            </a:r>
          </a:p>
        </p:txBody>
      </p:sp>
      <p:graphicFrame>
        <p:nvGraphicFramePr>
          <p:cNvPr id="17414" name="对象 4102"/>
          <p:cNvGraphicFramePr>
            <a:graphicFrameLocks noChangeAspect="1"/>
          </p:cNvGraphicFramePr>
          <p:nvPr/>
        </p:nvGraphicFramePr>
        <p:xfrm>
          <a:off x="3489325" y="2078038"/>
          <a:ext cx="205740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8" r:id="rId3" imgW="916706" imgH="203959" progId="Equation.DSMT4">
                  <p:embed/>
                </p:oleObj>
              </mc:Choice>
              <mc:Fallback>
                <p:oleObj r:id="rId3" imgW="916706" imgH="203959" progId="Equation.DSMT4">
                  <p:embed/>
                  <p:pic>
                    <p:nvPicPr>
                      <p:cNvPr id="0" name="对象 4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9325" y="2078038"/>
                        <a:ext cx="2057400" cy="446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7" name="文本框 4105"/>
          <p:cNvSpPr txBox="1">
            <a:spLocks noChangeArrowheads="1"/>
          </p:cNvSpPr>
          <p:nvPr/>
        </p:nvSpPr>
        <p:spPr bwMode="auto">
          <a:xfrm>
            <a:off x="3416300" y="4375150"/>
            <a:ext cx="573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例:</a:t>
            </a:r>
          </a:p>
        </p:txBody>
      </p:sp>
      <p:sp>
        <p:nvSpPr>
          <p:cNvPr id="17418" name="文本框 4106"/>
          <p:cNvSpPr txBox="1">
            <a:spLocks noChangeArrowheads="1"/>
          </p:cNvSpPr>
          <p:nvPr/>
        </p:nvSpPr>
        <p:spPr bwMode="auto">
          <a:xfrm>
            <a:off x="533400" y="444500"/>
            <a:ext cx="490696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                                    </a:t>
            </a:r>
          </a:p>
        </p:txBody>
      </p:sp>
      <p:sp>
        <p:nvSpPr>
          <p:cNvPr id="17419" name="文本框 4107"/>
          <p:cNvSpPr txBox="1">
            <a:spLocks noChangeArrowheads="1"/>
          </p:cNvSpPr>
          <p:nvPr/>
        </p:nvSpPr>
        <p:spPr bwMode="auto">
          <a:xfrm>
            <a:off x="533400" y="1022350"/>
            <a:ext cx="8135938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                如果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cf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的各系数有公因数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d 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d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≠±1),</a:t>
            </a:r>
          </a:p>
          <a:p>
            <a:pPr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就可以提出来，得到</a:t>
            </a:r>
          </a:p>
        </p:txBody>
      </p:sp>
      <p:sp>
        <p:nvSpPr>
          <p:cNvPr id="17423" name="直接连接符 4111"/>
          <p:cNvSpPr>
            <a:spLocks noChangeShapeType="1"/>
          </p:cNvSpPr>
          <p:nvPr/>
        </p:nvSpPr>
        <p:spPr bwMode="auto">
          <a:xfrm>
            <a:off x="5202238" y="5545138"/>
            <a:ext cx="2430462" cy="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4" name="文本框 1"/>
          <p:cNvSpPr txBox="1">
            <a:spLocks noChangeArrowheads="1"/>
          </p:cNvSpPr>
          <p:nvPr/>
        </p:nvSpPr>
        <p:spPr bwMode="auto">
          <a:xfrm>
            <a:off x="533400" y="488950"/>
            <a:ext cx="80899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                                   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总可以选取适当的整数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,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使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cf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为整系数多项式,</a:t>
            </a:r>
          </a:p>
        </p:txBody>
      </p:sp>
      <p:graphicFrame>
        <p:nvGraphicFramePr>
          <p:cNvPr id="5" name="对象 4099"/>
          <p:cNvGraphicFramePr>
            <a:graphicFrameLocks noChangeAspect="1"/>
          </p:cNvGraphicFramePr>
          <p:nvPr/>
        </p:nvGraphicFramePr>
        <p:xfrm>
          <a:off x="3613150" y="2971800"/>
          <a:ext cx="2143125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79" r:id="rId5" imgW="954889" imgH="407601" progId="Equation.DSMT4">
                  <p:embed/>
                </p:oleObj>
              </mc:Choice>
              <mc:Fallback>
                <p:oleObj r:id="rId5" imgW="954889" imgH="407601" progId="Equation.DSMT4">
                  <p:embed/>
                  <p:pic>
                    <p:nvPicPr>
                      <p:cNvPr id="0" name="对象 40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3150" y="2971800"/>
                        <a:ext cx="2143125" cy="89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4104"/>
          <p:cNvGraphicFramePr>
            <a:graphicFrameLocks noChangeAspect="1"/>
          </p:cNvGraphicFramePr>
          <p:nvPr/>
        </p:nvGraphicFramePr>
        <p:xfrm>
          <a:off x="2501900" y="4897438"/>
          <a:ext cx="2744788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0" r:id="rId7" imgW="1171283" imgH="407359" progId="Equation.DSMT4">
                  <p:embed/>
                </p:oleObj>
              </mc:Choice>
              <mc:Fallback>
                <p:oleObj r:id="rId7" imgW="1171283" imgH="407359" progId="Equation.DSMT4">
                  <p:embed/>
                  <p:pic>
                    <p:nvPicPr>
                      <p:cNvPr id="0" name="对象 41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1900" y="4897438"/>
                        <a:ext cx="2744788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5280636" y="4748133"/>
                <a:ext cx="2604238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15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(3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+5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−4)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0636" y="4748133"/>
                <a:ext cx="2604238" cy="69384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17413" grpId="0"/>
      <p:bldP spid="17417" grpId="0"/>
      <p:bldP spid="17418" grpId="1"/>
      <p:bldP spid="17419" grpId="0"/>
      <p:bldP spid="4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5643243"/>
      </p:ext>
    </p:extLst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5121"/>
          <p:cNvSpPr txBox="1">
            <a:spLocks noChangeArrowheads="1"/>
          </p:cNvSpPr>
          <p:nvPr/>
        </p:nvSpPr>
        <p:spPr bwMode="auto">
          <a:xfrm>
            <a:off x="298450" y="504825"/>
            <a:ext cx="1249363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定义1</a:t>
            </a:r>
            <a:r>
              <a:rPr lang="en-US" altLang="zh-CN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.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 </a:t>
            </a:r>
          </a:p>
        </p:txBody>
      </p:sp>
      <p:sp>
        <p:nvSpPr>
          <p:cNvPr id="5123" name="文本框 5122"/>
          <p:cNvSpPr txBox="1">
            <a:spLocks noChangeArrowheads="1"/>
          </p:cNvSpPr>
          <p:nvPr/>
        </p:nvSpPr>
        <p:spPr bwMode="auto">
          <a:xfrm>
            <a:off x="344488" y="1584325"/>
            <a:ext cx="83820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注1.</a:t>
            </a:r>
            <a:r>
              <a:rPr lang="zh-CN" altLang="en-US" u="sng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endParaRPr lang="zh-CN" altLang="en-US">
              <a:solidFill>
                <a:srgbClr val="FF66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5124" name="文本框 5123"/>
          <p:cNvSpPr txBox="1">
            <a:spLocks noChangeArrowheads="1"/>
          </p:cNvSpPr>
          <p:nvPr/>
        </p:nvSpPr>
        <p:spPr bwMode="auto">
          <a:xfrm>
            <a:off x="300038" y="3294063"/>
            <a:ext cx="801687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注2. </a:t>
            </a:r>
            <a:endParaRPr lang="zh-CN" altLang="en-US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5125" name="文本框 5124"/>
          <p:cNvSpPr txBox="1">
            <a:spLocks noChangeArrowheads="1"/>
          </p:cNvSpPr>
          <p:nvPr/>
        </p:nvSpPr>
        <p:spPr bwMode="auto">
          <a:xfrm>
            <a:off x="1103313" y="3819525"/>
            <a:ext cx="64770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)=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r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g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)=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r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g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其中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r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r</a:t>
            </a:r>
            <a:r>
              <a:rPr lang="en-US" altLang="zh-CN" baseline="-25000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为有理数，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g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)，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g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为本原多项式，</a:t>
            </a:r>
          </a:p>
        </p:txBody>
      </p:sp>
      <p:sp>
        <p:nvSpPr>
          <p:cNvPr id="5126" name="文本框 5125"/>
          <p:cNvSpPr txBox="1">
            <a:spLocks noChangeArrowheads="1"/>
          </p:cNvSpPr>
          <p:nvPr/>
        </p:nvSpPr>
        <p:spPr bwMode="auto">
          <a:xfrm>
            <a:off x="7583488" y="3384550"/>
            <a:ext cx="13477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即: 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如果</a:t>
            </a:r>
          </a:p>
        </p:txBody>
      </p:sp>
      <p:sp>
        <p:nvSpPr>
          <p:cNvPr id="5127" name="文本框 5126"/>
          <p:cNvSpPr txBox="1">
            <a:spLocks noChangeArrowheads="1"/>
          </p:cNvSpPr>
          <p:nvPr/>
        </p:nvSpPr>
        <p:spPr bwMode="auto">
          <a:xfrm>
            <a:off x="881063" y="4308475"/>
            <a:ext cx="7497762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66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                                                          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则必有</a:t>
            </a:r>
          </a:p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=±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</a:t>
            </a:r>
            <a:r>
              <a:rPr lang="en-US" altLang="zh-CN" baseline="-300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， 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g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)= ±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g</a:t>
            </a:r>
            <a:r>
              <a:rPr lang="en-US" altLang="zh-CN" baseline="-300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</a:p>
        </p:txBody>
      </p:sp>
      <p:sp>
        <p:nvSpPr>
          <p:cNvPr id="5128" name="文本框 5127"/>
          <p:cNvSpPr txBox="1">
            <a:spLocks noChangeArrowheads="1"/>
          </p:cNvSpPr>
          <p:nvPr/>
        </p:nvSpPr>
        <p:spPr bwMode="auto">
          <a:xfrm>
            <a:off x="1231900" y="504825"/>
            <a:ext cx="8048625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66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                                                  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称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Arial" panose="020B0604020202020204" pitchFamily="34" charset="0"/>
              </a:rPr>
              <a:t>g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Arial" panose="020B0604020202020204" pitchFamily="34" charset="0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Arial" panose="020B0604020202020204" pitchFamily="34" charset="0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Arial" panose="020B0604020202020204" pitchFamily="34" charset="0"/>
              </a:rPr>
              <a:t>)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  <a:sym typeface="Arial" panose="020B0604020202020204" pitchFamily="34" charset="0"/>
              </a:rPr>
              <a:t>为本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原多项式.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298450" y="504825"/>
            <a:ext cx="69215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           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如果整系数多项式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g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的系数是互素的，则</a:t>
            </a: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344488" y="1584325"/>
            <a:ext cx="83820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        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以上分析表明，任何有理系数多项式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都可以表为一个</a:t>
            </a:r>
          </a:p>
          <a:p>
            <a:pPr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     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有理数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与一个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本原多项式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g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的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乘积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，即</a:t>
            </a:r>
            <a:endParaRPr lang="zh-CN" altLang="en-US">
              <a:solidFill>
                <a:srgbClr val="FF66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344488" y="2517775"/>
            <a:ext cx="83820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               </a:t>
            </a:r>
            <a:r>
              <a:rPr lang="zh-CN" altLang="en-US">
                <a:solidFill>
                  <a:srgbClr val="FF66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)= </a:t>
            </a:r>
            <a:r>
              <a:rPr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</a:t>
            </a:r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g</a:t>
            </a:r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293688" y="3287713"/>
            <a:ext cx="7554912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        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若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)≠0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这种表示法除相差一个正负号外是唯一的 .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ldLvl="0"/>
      <p:bldP spid="5123" grpId="0" animBg="1"/>
      <p:bldP spid="5124" grpId="0" animBg="1"/>
      <p:bldP spid="5125" grpId="0" bldLvl="0"/>
      <p:bldP spid="5126" grpId="0" bldLvl="0"/>
      <p:bldP spid="5127" grpId="0"/>
      <p:bldP spid="5128" grpId="0" bldLvl="0"/>
      <p:bldP spid="2" grpId="0" bldLvl="0"/>
      <p:bldP spid="3" grpId="0" animBg="1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文本框 6145"/>
          <p:cNvSpPr txBox="1">
            <a:spLocks noChangeArrowheads="1"/>
          </p:cNvSpPr>
          <p:nvPr/>
        </p:nvSpPr>
        <p:spPr bwMode="auto">
          <a:xfrm>
            <a:off x="50800" y="1041400"/>
            <a:ext cx="93345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注3.</a:t>
            </a:r>
            <a:r>
              <a:rPr lang="zh-CN" altLang="en-US" u="sng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endParaRPr lang="zh-CN" altLang="en-US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6147" name="文本框 6146"/>
          <p:cNvSpPr txBox="1">
            <a:spLocks noChangeArrowheads="1"/>
          </p:cNvSpPr>
          <p:nvPr/>
        </p:nvSpPr>
        <p:spPr bwMode="auto">
          <a:xfrm>
            <a:off x="82550" y="4127500"/>
            <a:ext cx="354171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定理</a:t>
            </a:r>
            <a:r>
              <a:rPr lang="en-US" altLang="zh-CN" sz="2800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2.</a:t>
            </a:r>
            <a:r>
              <a:rPr lang="zh-CN" altLang="en-US" sz="2800">
                <a:latin typeface="Times New Roman" panose="02020603050405020304" pitchFamily="18" charset="0"/>
                <a:ea typeface="华文新魏" panose="02010800040101010101" pitchFamily="2" charset="-122"/>
              </a:rPr>
              <a:t>（</a:t>
            </a:r>
            <a:r>
              <a:rPr lang="en-US" altLang="zh-CN" sz="2800">
                <a:latin typeface="Times New Roman" panose="02020603050405020304" pitchFamily="18" charset="0"/>
                <a:ea typeface="华文新魏" panose="02010800040101010101" pitchFamily="2" charset="-122"/>
              </a:rPr>
              <a:t>Gauss</a:t>
            </a:r>
            <a:r>
              <a:rPr lang="zh-CN" altLang="en-US" sz="2800">
                <a:latin typeface="Times New Roman" panose="02020603050405020304" pitchFamily="18" charset="0"/>
                <a:ea typeface="华文新魏" panose="02010800040101010101" pitchFamily="2" charset="-122"/>
              </a:rPr>
              <a:t>引理）</a:t>
            </a:r>
          </a:p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23941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      </a:t>
            </a:r>
            <a:endParaRPr lang="zh-CN" altLang="en-US" sz="2800">
              <a:solidFill>
                <a:schemeClr val="accent2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6148" name="文本框 6147"/>
          <p:cNvSpPr txBox="1">
            <a:spLocks noChangeArrowheads="1"/>
          </p:cNvSpPr>
          <p:nvPr/>
        </p:nvSpPr>
        <p:spPr bwMode="auto">
          <a:xfrm>
            <a:off x="-95250" y="1573213"/>
            <a:ext cx="8883650" cy="173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                                                   进一步，一个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整系数</a:t>
            </a:r>
          </a:p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    多项式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能否分解为两个次数较低的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有理系数多项式的乘积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与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        它能否分解为两个次数较低的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整系多项式的乘积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是一致的. </a:t>
            </a:r>
          </a:p>
        </p:txBody>
      </p:sp>
      <p:sp>
        <p:nvSpPr>
          <p:cNvPr id="6149" name="文本框 6148"/>
          <p:cNvSpPr txBox="1">
            <a:spLocks noChangeArrowheads="1"/>
          </p:cNvSpPr>
          <p:nvPr/>
        </p:nvSpPr>
        <p:spPr bwMode="auto">
          <a:xfrm>
            <a:off x="125413" y="3232150"/>
            <a:ext cx="2849562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     为此，先证明：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50800" y="1041400"/>
            <a:ext cx="50673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        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由于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与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g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只差一个常数倍， </a:t>
            </a: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82550" y="4127500"/>
            <a:ext cx="7472363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u="sng" dirty="0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定理</a:t>
            </a:r>
            <a:r>
              <a:rPr lang="en-US" altLang="zh-CN" sz="2800" u="sng" dirty="0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2.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（</a:t>
            </a:r>
            <a:r>
              <a:rPr lang="en-US" altLang="zh-CN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Gauss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引理）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23941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      </a:t>
            </a:r>
            <a:r>
              <a:rPr lang="zh-CN" altLang="en-US" sz="2800" dirty="0">
                <a:latin typeface="Times New Roman" panose="02020603050405020304" pitchFamily="18" charset="0"/>
                <a:ea typeface="华文新魏" panose="02010800040101010101" pitchFamily="2" charset="-122"/>
              </a:rPr>
              <a:t>两个本原多项式的乘积还是本原多项式.</a:t>
            </a:r>
            <a:r>
              <a:rPr lang="zh-CN" altLang="en-US" sz="2800" dirty="0">
                <a:solidFill>
                  <a:schemeClr val="accent2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19463" name="文本框 3"/>
          <p:cNvSpPr txBox="1">
            <a:spLocks noChangeArrowheads="1"/>
          </p:cNvSpPr>
          <p:nvPr/>
        </p:nvSpPr>
        <p:spPr bwMode="auto">
          <a:xfrm>
            <a:off x="6954844" y="315119"/>
            <a:ext cx="1855787" cy="566738"/>
          </a:xfrm>
          <a:prstGeom prst="rect">
            <a:avLst/>
          </a:prstGeom>
          <a:noFill/>
          <a:ln w="38100">
            <a:solidFill>
              <a:srgbClr val="0070C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)=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r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g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50800" y="1041400"/>
            <a:ext cx="8737600" cy="1189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                                      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故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的因式分解问题可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归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       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纳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为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本原多项式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g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的因式分解问题. 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 bldLvl="0"/>
      <p:bldP spid="6147" grpId="0" animBg="1"/>
      <p:bldP spid="6148" grpId="0" bldLvl="0"/>
      <p:bldP spid="6149" grpId="0" bldLvl="0"/>
      <p:bldP spid="2" grpId="0" bldLvl="0"/>
      <p:bldP spid="3" grpId="0" animBg="1"/>
      <p:bldP spid="5" grpId="0" bldLvl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文本框 7169"/>
          <p:cNvSpPr txBox="1">
            <a:spLocks noChangeArrowheads="1"/>
          </p:cNvSpPr>
          <p:nvPr/>
        </p:nvSpPr>
        <p:spPr bwMode="auto">
          <a:xfrm>
            <a:off x="117475" y="504825"/>
            <a:ext cx="833437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证</a:t>
            </a:r>
            <a:r>
              <a:rPr lang="en-US" altLang="zh-CN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.</a:t>
            </a:r>
            <a:r>
              <a:rPr lang="zh-CN" altLang="en-US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 </a:t>
            </a:r>
          </a:p>
        </p:txBody>
      </p:sp>
      <p:sp>
        <p:nvSpPr>
          <p:cNvPr id="7171" name="文本框 7170"/>
          <p:cNvSpPr txBox="1">
            <a:spLocks noChangeArrowheads="1"/>
          </p:cNvSpPr>
          <p:nvPr/>
        </p:nvSpPr>
        <p:spPr bwMode="auto">
          <a:xfrm>
            <a:off x="603250" y="2819400"/>
            <a:ext cx="48641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       如果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h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 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不是本原多项式，则</a:t>
            </a:r>
          </a:p>
        </p:txBody>
      </p:sp>
      <p:grpSp>
        <p:nvGrpSpPr>
          <p:cNvPr id="7172" name="组合 7171"/>
          <p:cNvGrpSpPr>
            <a:grpSpLocks/>
          </p:cNvGrpSpPr>
          <p:nvPr/>
        </p:nvGrpSpPr>
        <p:grpSpPr bwMode="auto">
          <a:xfrm>
            <a:off x="2057400" y="5029200"/>
            <a:ext cx="4629150" cy="600075"/>
            <a:chOff x="0" y="0"/>
            <a:chExt cx="2916" cy="378"/>
          </a:xfrm>
        </p:grpSpPr>
        <p:graphicFrame>
          <p:nvGraphicFramePr>
            <p:cNvPr id="20484" name="对象 7172"/>
            <p:cNvGraphicFramePr>
              <a:graphicFrameLocks noChangeAspect="1"/>
            </p:cNvGraphicFramePr>
            <p:nvPr/>
          </p:nvGraphicFramePr>
          <p:xfrm>
            <a:off x="0" y="0"/>
            <a:ext cx="2916" cy="3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12" r:id="rId3" imgW="1765617" imgH="228917" progId="Equation.DSMT4">
                    <p:embed/>
                  </p:oleObj>
                </mc:Choice>
                <mc:Fallback>
                  <p:oleObj r:id="rId3" imgW="1765617" imgH="228917" progId="Equation.DSMT4">
                    <p:embed/>
                    <p:pic>
                      <p:nvPicPr>
                        <p:cNvPr id="0" name="对象 71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916" cy="3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5" name="直接连接符 7173"/>
            <p:cNvSpPr>
              <a:spLocks noChangeShapeType="1"/>
            </p:cNvSpPr>
            <p:nvPr/>
          </p:nvSpPr>
          <p:spPr bwMode="auto">
            <a:xfrm flipV="1">
              <a:off x="2538" y="144"/>
              <a:ext cx="144" cy="1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7175" name="文本框 7174"/>
          <p:cNvSpPr txBox="1">
            <a:spLocks noChangeArrowheads="1"/>
          </p:cNvSpPr>
          <p:nvPr/>
        </p:nvSpPr>
        <p:spPr bwMode="auto">
          <a:xfrm>
            <a:off x="1752600" y="4387850"/>
            <a:ext cx="4873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即</a:t>
            </a:r>
          </a:p>
        </p:txBody>
      </p:sp>
      <p:sp>
        <p:nvSpPr>
          <p:cNvPr id="7176" name="文本框 7175"/>
          <p:cNvSpPr txBox="1">
            <a:spLocks noChangeArrowheads="1"/>
          </p:cNvSpPr>
          <p:nvPr/>
        </p:nvSpPr>
        <p:spPr bwMode="auto">
          <a:xfrm>
            <a:off x="1343025" y="2109788"/>
            <a:ext cx="210502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h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 =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g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 </a:t>
            </a:r>
            <a:endParaRPr lang="en-US" altLang="zh-CN" baseline="-30000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7177" name="文本框 7176"/>
          <p:cNvSpPr txBox="1">
            <a:spLocks noChangeArrowheads="1"/>
          </p:cNvSpPr>
          <p:nvPr/>
        </p:nvSpPr>
        <p:spPr bwMode="auto">
          <a:xfrm>
            <a:off x="612775" y="2803525"/>
            <a:ext cx="7878763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                                   有一个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素数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 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能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整除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它</a:t>
            </a:r>
          </a:p>
          <a:p>
            <a:pPr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所有系数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d</a:t>
            </a:r>
            <a:r>
              <a:rPr lang="en-US" altLang="zh-CN" i="1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n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+</a:t>
            </a:r>
            <a:r>
              <a:rPr lang="en-US" altLang="zh-CN" i="1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m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d</a:t>
            </a:r>
            <a:r>
              <a:rPr lang="en-US" altLang="zh-CN" i="1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n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+</a:t>
            </a:r>
            <a:r>
              <a:rPr lang="en-US" altLang="zh-CN" i="1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m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-1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，…，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d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0.   </a:t>
            </a:r>
          </a:p>
        </p:txBody>
      </p:sp>
      <p:sp>
        <p:nvSpPr>
          <p:cNvPr id="7178" name="文本框 7177"/>
          <p:cNvSpPr txBox="1">
            <a:spLocks noChangeArrowheads="1"/>
          </p:cNvSpPr>
          <p:nvPr/>
        </p:nvSpPr>
        <p:spPr bwMode="auto">
          <a:xfrm>
            <a:off x="742950" y="2986088"/>
            <a:ext cx="8185150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endParaRPr lang="en-US" altLang="zh-CN" baseline="-30000" dirty="0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aseline="-30000" dirty="0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                                                     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因为</a:t>
            </a:r>
            <a:r>
              <a:rPr lang="en-US" altLang="zh-CN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是本原的，故 </a:t>
            </a:r>
            <a:r>
              <a:rPr lang="en-US" altLang="zh-CN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不能整除</a:t>
            </a:r>
            <a:r>
              <a:rPr lang="en-US" altLang="zh-CN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dirty="0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华文新魏" panose="02010800040101010101" pitchFamily="2" charset="-122"/>
              </a:rPr>
              <a:t>的所有系数，</a:t>
            </a:r>
          </a:p>
        </p:txBody>
      </p:sp>
      <p:sp>
        <p:nvSpPr>
          <p:cNvPr id="7179" name="直接连接符 7178"/>
          <p:cNvSpPr>
            <a:spLocks noChangeShapeType="1"/>
          </p:cNvSpPr>
          <p:nvPr/>
        </p:nvSpPr>
        <p:spPr bwMode="auto">
          <a:xfrm>
            <a:off x="2051050" y="5634038"/>
            <a:ext cx="4635500" cy="158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sp>
        <p:nvSpPr>
          <p:cNvPr id="7180" name="文本框 7179"/>
          <p:cNvSpPr txBox="1">
            <a:spLocks noChangeArrowheads="1"/>
          </p:cNvSpPr>
          <p:nvPr/>
        </p:nvSpPr>
        <p:spPr bwMode="auto">
          <a:xfrm>
            <a:off x="611188" y="3744913"/>
            <a:ext cx="7934325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        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令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0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, … ,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i="1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n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中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第一个不能被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整除的为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i="1" baseline="-250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i</a:t>
            </a:r>
            <a:r>
              <a:rPr lang="en-US" altLang="zh-CN" baseline="-250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,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17475" y="504825"/>
            <a:ext cx="8334375" cy="151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        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设</a:t>
            </a:r>
          </a:p>
          <a:p>
            <a:pPr>
              <a:lnSpc>
                <a:spcPct val="130000"/>
              </a:lnSpc>
            </a:pP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  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 =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i="1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n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i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n 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+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i="1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n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-1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i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n</a:t>
            </a:r>
            <a:r>
              <a:rPr lang="en-US" altLang="zh-CN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-1 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+ </a:t>
            </a:r>
            <a:r>
              <a:rPr lang="en-US" altLang="zh-CN">
                <a:ea typeface="华文新魏" panose="02010800040101010101" pitchFamily="2" charset="-122"/>
              </a:rPr>
              <a:t>…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+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0  ，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g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 =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en-US" altLang="zh-CN" i="1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m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i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m 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+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en-US" altLang="zh-CN" i="1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m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-1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i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m</a:t>
            </a:r>
            <a:r>
              <a:rPr lang="en-US" altLang="zh-CN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-1 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+ </a:t>
            </a:r>
            <a:r>
              <a:rPr lang="en-US" altLang="zh-CN">
                <a:ea typeface="华文新魏" panose="02010800040101010101" pitchFamily="2" charset="-122"/>
              </a:rPr>
              <a:t>…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+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0</a:t>
            </a:r>
            <a:endParaRPr lang="en-US" altLang="zh-CN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      是两个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本原多项式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1343025" y="2109788"/>
            <a:ext cx="6316663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h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 =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g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 =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d</a:t>
            </a:r>
            <a:r>
              <a:rPr lang="en-US" altLang="zh-CN" i="1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n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+</a:t>
            </a:r>
            <a:r>
              <a:rPr lang="en-US" altLang="zh-CN" i="1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m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i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n</a:t>
            </a:r>
            <a:r>
              <a:rPr lang="en-US" altLang="zh-CN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+</a:t>
            </a:r>
            <a:r>
              <a:rPr lang="en-US" altLang="zh-CN" i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m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+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d</a:t>
            </a:r>
            <a:r>
              <a:rPr lang="en-US" altLang="zh-CN" i="1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n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+</a:t>
            </a:r>
            <a:r>
              <a:rPr lang="en-US" altLang="zh-CN" i="1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m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-1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i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n</a:t>
            </a:r>
            <a:r>
              <a:rPr lang="en-US" altLang="zh-CN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+</a:t>
            </a:r>
            <a:r>
              <a:rPr lang="en-US" altLang="zh-CN" i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m</a:t>
            </a:r>
            <a:r>
              <a:rPr lang="en-US" altLang="zh-CN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-1 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+ </a:t>
            </a:r>
            <a:r>
              <a:rPr lang="en-US" altLang="zh-CN">
                <a:ea typeface="华文新魏" panose="02010800040101010101" pitchFamily="2" charset="-122"/>
              </a:rPr>
              <a:t>…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+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d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0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 bldLvl="0"/>
      <p:bldP spid="7171" grpId="0" animBg="1"/>
      <p:bldP spid="7175" grpId="0" animBg="1"/>
      <p:bldP spid="7176" grpId="0" bldLvl="0"/>
      <p:bldP spid="7177" grpId="0" animBg="1"/>
      <p:bldP spid="7178" grpId="0" animBg="1"/>
      <p:bldP spid="7180" grpId="0" animBg="1"/>
      <p:bldP spid="2" grpId="0" bldLvl="0"/>
      <p:bldP spid="3" grpId="0" bldLvl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8193"/>
          <p:cNvSpPr txBox="1">
            <a:spLocks noChangeArrowheads="1"/>
          </p:cNvSpPr>
          <p:nvPr/>
        </p:nvSpPr>
        <p:spPr bwMode="auto">
          <a:xfrm>
            <a:off x="533400" y="609600"/>
            <a:ext cx="8151813" cy="140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同样，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g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也是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本原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的，令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0 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, 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,  …，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b</a:t>
            </a:r>
            <a:r>
              <a:rPr lang="en-US" altLang="zh-CN" i="1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m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中</a:t>
            </a:r>
            <a:r>
              <a:rPr lang="zh-CN" altLang="en-US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第一个不能被 </a:t>
            </a:r>
            <a:r>
              <a:rPr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p</a:t>
            </a:r>
          </a:p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整除的为 </a:t>
            </a:r>
            <a:r>
              <a:rPr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b </a:t>
            </a:r>
            <a:r>
              <a:rPr lang="en-US" altLang="zh-CN" i="1" baseline="-25000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j</a:t>
            </a:r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,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即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，   </a:t>
            </a:r>
          </a:p>
          <a:p>
            <a:pPr>
              <a:lnSpc>
                <a:spcPct val="130000"/>
              </a:lnSpc>
            </a:pP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</a:t>
            </a:r>
            <a:endParaRPr lang="zh-CN" altLang="en-US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grpSp>
        <p:nvGrpSpPr>
          <p:cNvPr id="8195" name="组合 8194"/>
          <p:cNvGrpSpPr>
            <a:grpSpLocks/>
          </p:cNvGrpSpPr>
          <p:nvPr/>
        </p:nvGrpSpPr>
        <p:grpSpPr bwMode="auto">
          <a:xfrm>
            <a:off x="296863" y="2349500"/>
            <a:ext cx="7418387" cy="1544638"/>
            <a:chOff x="0" y="0"/>
            <a:chExt cx="4456" cy="928"/>
          </a:xfrm>
        </p:grpSpPr>
        <p:grpSp>
          <p:nvGrpSpPr>
            <p:cNvPr id="21507" name="组合 8195"/>
            <p:cNvGrpSpPr>
              <a:grpSpLocks/>
            </p:cNvGrpSpPr>
            <p:nvPr/>
          </p:nvGrpSpPr>
          <p:grpSpPr bwMode="auto">
            <a:xfrm>
              <a:off x="0" y="48"/>
              <a:ext cx="4456" cy="880"/>
              <a:chOff x="0" y="0"/>
              <a:chExt cx="4456" cy="880"/>
            </a:xfrm>
          </p:grpSpPr>
          <p:graphicFrame>
            <p:nvGraphicFramePr>
              <p:cNvPr id="21508" name="对象 8196"/>
              <p:cNvGraphicFramePr>
                <a:graphicFrameLocks noChangeAspect="1"/>
              </p:cNvGraphicFramePr>
              <p:nvPr/>
            </p:nvGraphicFramePr>
            <p:xfrm>
              <a:off x="199" y="480"/>
              <a:ext cx="4257" cy="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90" r:id="rId3" imgW="115663" imgH="179704" progId="Equation.DSMT4">
                      <p:embed/>
                    </p:oleObj>
                  </mc:Choice>
                  <mc:Fallback>
                    <p:oleObj r:id="rId3" imgW="115663" imgH="179704" progId="Equation.DSMT4">
                      <p:embed/>
                      <p:pic>
                        <p:nvPicPr>
                          <p:cNvPr id="0" name="对象 819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99" y="480"/>
                            <a:ext cx="4257" cy="4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09" name="文本框 8197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2922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我们来看</a:t>
                </a:r>
                <a:r>
                  <a:rPr lang="en-US" altLang="zh-CN" i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h</a:t>
                </a:r>
                <a:r>
                  <a:rPr lang="en-US" altLang="zh-CN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(</a:t>
                </a:r>
                <a:r>
                  <a:rPr lang="en-US" altLang="zh-CN" i="1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x</a:t>
                </a:r>
                <a:r>
                  <a:rPr lang="en-US" altLang="zh-CN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)</a:t>
                </a:r>
                <a:r>
                  <a:rPr lang="zh-CN" altLang="en-US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的系数          </a:t>
                </a:r>
                <a:r>
                  <a:rPr lang="en-US" altLang="zh-CN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，</a:t>
                </a:r>
                <a:r>
                  <a:rPr lang="zh-CN" altLang="en-US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由定义</a:t>
                </a:r>
                <a:r>
                  <a:rPr lang="en-US" altLang="zh-CN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 </a:t>
                </a:r>
                <a:endParaRPr lang="zh-CN" altLang="en-US">
                  <a:latin typeface="Times New Roman" panose="02020603050405020304" pitchFamily="18" charset="0"/>
                  <a:ea typeface="华文新魏" panose="02010800040101010101" pitchFamily="2" charset="-122"/>
                </a:endParaRPr>
              </a:p>
            </p:txBody>
          </p:sp>
        </p:grpSp>
        <p:graphicFrame>
          <p:nvGraphicFramePr>
            <p:cNvPr id="21510" name="对象 8198"/>
            <p:cNvGraphicFramePr>
              <a:graphicFrameLocks noChangeAspect="1"/>
            </p:cNvGraphicFramePr>
            <p:nvPr/>
          </p:nvGraphicFramePr>
          <p:xfrm>
            <a:off x="1668" y="0"/>
            <a:ext cx="394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91" r:id="rId5" imgW="269117" imgH="243517" progId="Equation.DSMT4">
                    <p:embed/>
                  </p:oleObj>
                </mc:Choice>
                <mc:Fallback>
                  <p:oleObj r:id="rId5" imgW="269117" imgH="243517" progId="Equation.DSMT4">
                    <p:embed/>
                    <p:pic>
                      <p:nvPicPr>
                        <p:cNvPr id="0" name="对象 81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68" y="0"/>
                          <a:ext cx="394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00" name="组合 8199"/>
          <p:cNvGrpSpPr>
            <a:grpSpLocks/>
          </p:cNvGrpSpPr>
          <p:nvPr/>
        </p:nvGrpSpPr>
        <p:grpSpPr bwMode="auto">
          <a:xfrm>
            <a:off x="2066925" y="1600200"/>
            <a:ext cx="4595813" cy="633413"/>
            <a:chOff x="0" y="0"/>
            <a:chExt cx="2895" cy="399"/>
          </a:xfrm>
        </p:grpSpPr>
        <p:graphicFrame>
          <p:nvGraphicFramePr>
            <p:cNvPr id="21512" name="对象 8200"/>
            <p:cNvGraphicFramePr>
              <a:graphicFrameLocks noChangeAspect="1"/>
            </p:cNvGraphicFramePr>
            <p:nvPr/>
          </p:nvGraphicFramePr>
          <p:xfrm>
            <a:off x="0" y="0"/>
            <a:ext cx="2895" cy="3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92" r:id="rId7" imgW="1752157" imgH="241512" progId="Equation.DSMT4">
                    <p:embed/>
                  </p:oleObj>
                </mc:Choice>
                <mc:Fallback>
                  <p:oleObj r:id="rId7" imgW="1752157" imgH="241512" progId="Equation.DSMT4">
                    <p:embed/>
                    <p:pic>
                      <p:nvPicPr>
                        <p:cNvPr id="0" name="对象 820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0"/>
                          <a:ext cx="2895" cy="3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3" name="直接连接符 8201"/>
            <p:cNvSpPr>
              <a:spLocks noChangeShapeType="1"/>
            </p:cNvSpPr>
            <p:nvPr/>
          </p:nvSpPr>
          <p:spPr bwMode="auto">
            <a:xfrm flipV="1">
              <a:off x="2538" y="144"/>
              <a:ext cx="96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</a:endParaRPr>
            </a:p>
          </p:txBody>
        </p:sp>
      </p:grpSp>
      <p:sp>
        <p:nvSpPr>
          <p:cNvPr id="8203" name="直接连接符 8202"/>
          <p:cNvSpPr>
            <a:spLocks noChangeShapeType="1"/>
          </p:cNvSpPr>
          <p:nvPr/>
        </p:nvSpPr>
        <p:spPr bwMode="auto">
          <a:xfrm>
            <a:off x="1962150" y="2259013"/>
            <a:ext cx="4635500" cy="1587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Times New Roman" panose="02020603050405020304" pitchFamily="18" charset="0"/>
            </a:endParaRPr>
          </a:p>
        </p:txBody>
      </p:sp>
      <p:grpSp>
        <p:nvGrpSpPr>
          <p:cNvPr id="8204" name="组合 8203"/>
          <p:cNvGrpSpPr>
            <a:grpSpLocks/>
          </p:cNvGrpSpPr>
          <p:nvPr/>
        </p:nvGrpSpPr>
        <p:grpSpPr bwMode="auto">
          <a:xfrm>
            <a:off x="566738" y="2124075"/>
            <a:ext cx="3613150" cy="1476375"/>
            <a:chOff x="0" y="0"/>
            <a:chExt cx="2170" cy="887"/>
          </a:xfrm>
        </p:grpSpPr>
        <p:grpSp>
          <p:nvGrpSpPr>
            <p:cNvPr id="21516" name="组合 8204"/>
            <p:cNvGrpSpPr>
              <a:grpSpLocks/>
            </p:cNvGrpSpPr>
            <p:nvPr/>
          </p:nvGrpSpPr>
          <p:grpSpPr bwMode="auto">
            <a:xfrm>
              <a:off x="0" y="48"/>
              <a:ext cx="787" cy="839"/>
              <a:chOff x="0" y="0"/>
              <a:chExt cx="787" cy="839"/>
            </a:xfrm>
          </p:grpSpPr>
          <p:graphicFrame>
            <p:nvGraphicFramePr>
              <p:cNvPr id="21517" name="对象 8205"/>
              <p:cNvGraphicFramePr>
                <a:graphicFrameLocks noChangeAspect="1"/>
              </p:cNvGraphicFramePr>
              <p:nvPr/>
            </p:nvGraphicFramePr>
            <p:xfrm>
              <a:off x="270" y="439"/>
              <a:ext cx="517" cy="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1693" r:id="rId9" imgW="406717" imgH="241707" progId="Equation.DSMT4">
                      <p:embed/>
                    </p:oleObj>
                  </mc:Choice>
                  <mc:Fallback>
                    <p:oleObj r:id="rId9" imgW="406717" imgH="241707" progId="Equation.DSMT4">
                      <p:embed/>
                      <p:pic>
                        <p:nvPicPr>
                          <p:cNvPr id="0" name="对象 820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70" y="439"/>
                            <a:ext cx="517" cy="4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38100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518" name="文本框 8206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156" cy="2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>
                    <a:latin typeface="Times New Roman" panose="02020603050405020304" pitchFamily="18" charset="0"/>
                    <a:ea typeface="华文新魏" panose="02010800040101010101" pitchFamily="2" charset="-122"/>
                  </a:rPr>
                  <a:t> </a:t>
                </a:r>
              </a:p>
            </p:txBody>
          </p:sp>
        </p:grpSp>
        <p:graphicFrame>
          <p:nvGraphicFramePr>
            <p:cNvPr id="21519" name="对象 8207"/>
            <p:cNvGraphicFramePr>
              <a:graphicFrameLocks noChangeAspect="1"/>
            </p:cNvGraphicFramePr>
            <p:nvPr/>
          </p:nvGraphicFramePr>
          <p:xfrm>
            <a:off x="1776" y="0"/>
            <a:ext cx="394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94" r:id="rId11" imgW="115663" imgH="179704" progId="Equation.DSMT4">
                    <p:embed/>
                  </p:oleObj>
                </mc:Choice>
                <mc:Fallback>
                  <p:oleObj r:id="rId11" imgW="115663" imgH="179704" progId="Equation.DSMT4">
                    <p:embed/>
                    <p:pic>
                      <p:nvPicPr>
                        <p:cNvPr id="0" name="对象 82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76" y="0"/>
                          <a:ext cx="394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209" name="组合 8208"/>
          <p:cNvGrpSpPr>
            <a:grpSpLocks/>
          </p:cNvGrpSpPr>
          <p:nvPr/>
        </p:nvGrpSpPr>
        <p:grpSpPr bwMode="auto">
          <a:xfrm>
            <a:off x="431800" y="4059238"/>
            <a:ext cx="8488363" cy="2833687"/>
            <a:chOff x="0" y="495"/>
            <a:chExt cx="13369" cy="4465"/>
          </a:xfrm>
        </p:grpSpPr>
        <p:graphicFrame>
          <p:nvGraphicFramePr>
            <p:cNvPr id="21521" name="对象 8209"/>
            <p:cNvGraphicFramePr>
              <a:graphicFrameLocks noChangeAspect="1"/>
            </p:cNvGraphicFramePr>
            <p:nvPr/>
          </p:nvGraphicFramePr>
          <p:xfrm>
            <a:off x="6760" y="702"/>
            <a:ext cx="985" cy="8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95" r:id="rId13" imgW="269117" imgH="243517" progId="Equation.DSMT4">
                    <p:embed/>
                  </p:oleObj>
                </mc:Choice>
                <mc:Fallback>
                  <p:oleObj r:id="rId13" imgW="269117" imgH="243517" progId="Equation.DSMT4">
                    <p:embed/>
                    <p:pic>
                      <p:nvPicPr>
                        <p:cNvPr id="0" name="对象 82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60" y="702"/>
                          <a:ext cx="985" cy="8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22" name="文本框 8211"/>
            <p:cNvSpPr txBox="1">
              <a:spLocks noChangeArrowheads="1"/>
            </p:cNvSpPr>
            <p:nvPr/>
          </p:nvSpPr>
          <p:spPr bwMode="auto">
            <a:xfrm>
              <a:off x="3828" y="3046"/>
              <a:ext cx="4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endParaRPr lang="zh-CN" altLang="en-US">
                <a:solidFill>
                  <a:srgbClr val="FF6600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21523" name="文本框 8212"/>
            <p:cNvSpPr txBox="1">
              <a:spLocks noChangeArrowheads="1"/>
            </p:cNvSpPr>
            <p:nvPr/>
          </p:nvSpPr>
          <p:spPr bwMode="auto">
            <a:xfrm>
              <a:off x="8906" y="1968"/>
              <a:ext cx="595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endParaRPr lang="zh-CN" altLang="en-US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21524" name="文本框 8213"/>
            <p:cNvSpPr txBox="1">
              <a:spLocks noChangeArrowheads="1"/>
            </p:cNvSpPr>
            <p:nvPr/>
          </p:nvSpPr>
          <p:spPr bwMode="auto">
            <a:xfrm>
              <a:off x="0" y="495"/>
              <a:ext cx="13369" cy="4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>
                  <a:latin typeface="Times New Roman" panose="02020603050405020304" pitchFamily="18" charset="0"/>
                  <a:ea typeface="华文新魏" panose="02010800040101010101" pitchFamily="2" charset="-122"/>
                </a:rPr>
                <a:t>        由假设，</a:t>
              </a:r>
              <a:r>
                <a:rPr lang="en-US" altLang="zh-CN" i="1">
                  <a:latin typeface="Times New Roman" panose="02020603050405020304" pitchFamily="18" charset="0"/>
                  <a:ea typeface="华文新魏" panose="02010800040101010101" pitchFamily="2" charset="-122"/>
                </a:rPr>
                <a:t>p</a:t>
              </a:r>
              <a:r>
                <a:rPr lang="zh-CN" altLang="en-US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整除</a:t>
              </a:r>
              <a:r>
                <a:rPr lang="zh-CN" altLang="en-US">
                  <a:latin typeface="Times New Roman" panose="02020603050405020304" pitchFamily="18" charset="0"/>
                  <a:ea typeface="华文新魏" panose="02010800040101010101" pitchFamily="2" charset="-122"/>
                </a:rPr>
                <a:t>上式</a:t>
              </a:r>
              <a:r>
                <a:rPr lang="zh-CN" altLang="en-US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左端</a:t>
              </a:r>
              <a:r>
                <a:rPr lang="zh-CN" altLang="en-US">
                  <a:latin typeface="Times New Roman" panose="02020603050405020304" pitchFamily="18" charset="0"/>
                  <a:ea typeface="华文新魏" panose="02010800040101010101" pitchFamily="2" charset="-122"/>
                </a:rPr>
                <a:t>的          </a:t>
              </a:r>
              <a:r>
                <a:rPr lang="en-US" altLang="zh-CN">
                  <a:latin typeface="Times New Roman" panose="02020603050405020304" pitchFamily="18" charset="0"/>
                  <a:ea typeface="华文新魏" panose="02010800040101010101" pitchFamily="2" charset="-122"/>
                </a:rPr>
                <a:t>，</a:t>
              </a:r>
              <a:r>
                <a:rPr lang="en-US" altLang="zh-CN" i="1">
                  <a:latin typeface="Times New Roman" panose="02020603050405020304" pitchFamily="18" charset="0"/>
                  <a:ea typeface="华文新魏" panose="02010800040101010101" pitchFamily="2" charset="-122"/>
                </a:rPr>
                <a:t>p</a:t>
              </a:r>
              <a:r>
                <a:rPr lang="zh-CN" altLang="en-US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整除</a:t>
              </a:r>
              <a:r>
                <a:rPr lang="zh-CN" altLang="en-US">
                  <a:latin typeface="Times New Roman" panose="02020603050405020304" pitchFamily="18" charset="0"/>
                  <a:ea typeface="华文新魏" panose="02010800040101010101" pitchFamily="2" charset="-122"/>
                </a:rPr>
                <a:t>右端除           以外</a:t>
              </a:r>
            </a:p>
            <a:p>
              <a:pPr>
                <a:lnSpc>
                  <a:spcPct val="150000"/>
                </a:lnSpc>
              </a:pPr>
              <a:r>
                <a:rPr lang="zh-CN" altLang="en-US">
                  <a:latin typeface="Times New Roman" panose="02020603050405020304" pitchFamily="18" charset="0"/>
                  <a:ea typeface="华文新魏" panose="02010800040101010101" pitchFamily="2" charset="-122"/>
                </a:rPr>
                <a:t>的每项，但</a:t>
              </a:r>
              <a:r>
                <a:rPr lang="en-US" altLang="zh-CN" i="1">
                  <a:latin typeface="Times New Roman" panose="02020603050405020304" pitchFamily="18" charset="0"/>
                  <a:ea typeface="华文新魏" panose="02010800040101010101" pitchFamily="2" charset="-122"/>
                </a:rPr>
                <a:t>p</a:t>
              </a:r>
              <a:r>
                <a:rPr lang="zh-CN" altLang="en-US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不整除</a:t>
              </a:r>
              <a:r>
                <a:rPr lang="zh-CN" altLang="en-US">
                  <a:latin typeface="Times New Roman" panose="02020603050405020304" pitchFamily="18" charset="0"/>
                  <a:ea typeface="华文新魏" panose="02010800040101010101" pitchFamily="2" charset="-122"/>
                </a:rPr>
                <a:t>          </a:t>
              </a:r>
              <a:r>
                <a:rPr lang="en-US" altLang="zh-CN">
                  <a:latin typeface="Times New Roman" panose="02020603050405020304" pitchFamily="18" charset="0"/>
                  <a:ea typeface="华文新魏" panose="02010800040101010101" pitchFamily="2" charset="-122"/>
                </a:rPr>
                <a:t>，</a:t>
              </a:r>
              <a:r>
                <a:rPr lang="zh-CN" altLang="en-US">
                  <a:latin typeface="Times New Roman" panose="02020603050405020304" pitchFamily="18" charset="0"/>
                  <a:ea typeface="华文新魏" panose="02010800040101010101" pitchFamily="2" charset="-122"/>
                </a:rPr>
                <a:t>这不可能，这就证明了</a:t>
              </a:r>
              <a:r>
                <a:rPr lang="en-US" altLang="zh-CN" i="1">
                  <a:latin typeface="Times New Roman" panose="02020603050405020304" pitchFamily="18" charset="0"/>
                  <a:ea typeface="华文新魏" panose="02010800040101010101" pitchFamily="2" charset="-122"/>
                </a:rPr>
                <a:t>h</a:t>
              </a:r>
              <a:r>
                <a:rPr lang="en-US" altLang="zh-CN">
                  <a:latin typeface="Times New Roman" panose="02020603050405020304" pitchFamily="18" charset="0"/>
                  <a:ea typeface="华文新魏" panose="02010800040101010101" pitchFamily="2" charset="-122"/>
                </a:rPr>
                <a:t>(</a:t>
              </a:r>
              <a:r>
                <a:rPr lang="en-US" altLang="zh-CN" i="1">
                  <a:latin typeface="Times New Roman" panose="02020603050405020304" pitchFamily="18" charset="0"/>
                  <a:ea typeface="华文新魏" panose="02010800040101010101" pitchFamily="2" charset="-122"/>
                </a:rPr>
                <a:t>x</a:t>
              </a:r>
              <a:r>
                <a:rPr lang="en-US" altLang="zh-CN">
                  <a:latin typeface="Times New Roman" panose="02020603050405020304" pitchFamily="18" charset="0"/>
                  <a:ea typeface="华文新魏" panose="02010800040101010101" pitchFamily="2" charset="-122"/>
                </a:rPr>
                <a:t>)</a:t>
              </a:r>
              <a:r>
                <a:rPr lang="zh-CN" altLang="en-US">
                  <a:latin typeface="Times New Roman" panose="02020603050405020304" pitchFamily="18" charset="0"/>
                  <a:ea typeface="华文新魏" panose="02010800040101010101" pitchFamily="2" charset="-122"/>
                </a:rPr>
                <a:t>一定是</a:t>
              </a:r>
            </a:p>
            <a:p>
              <a:pPr>
                <a:lnSpc>
                  <a:spcPct val="150000"/>
                </a:lnSpc>
              </a:pPr>
              <a:r>
                <a:rPr lang="zh-CN" altLang="en-US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本原多项式</a:t>
              </a:r>
              <a:r>
                <a:rPr lang="zh-CN" altLang="en-US">
                  <a:latin typeface="Times New Roman" panose="02020603050405020304" pitchFamily="18" charset="0"/>
                  <a:ea typeface="华文新魏" panose="02010800040101010101" pitchFamily="2" charset="-122"/>
                </a:rPr>
                <a:t>  .                                                                                </a:t>
              </a:r>
            </a:p>
            <a:p>
              <a:pPr>
                <a:lnSpc>
                  <a:spcPct val="150000"/>
                </a:lnSpc>
              </a:pPr>
              <a:r>
                <a:rPr lang="zh-CN" altLang="en-US">
                  <a:latin typeface="Times New Roman" panose="02020603050405020304" pitchFamily="18" charset="0"/>
                  <a:ea typeface="华文新魏" panose="02010800040101010101" pitchFamily="2" charset="-122"/>
                </a:rPr>
                <a:t>                                                                                                 </a:t>
              </a:r>
            </a:p>
            <a:p>
              <a:pPr>
                <a:lnSpc>
                  <a:spcPct val="150000"/>
                </a:lnSpc>
              </a:pPr>
              <a:endParaRPr lang="zh-CN" altLang="en-US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graphicFrame>
          <p:nvGraphicFramePr>
            <p:cNvPr id="21525" name="对象 8214">
              <a:hlinkClick r:id="" action="ppaction://ole?verb=1"/>
            </p:cNvPr>
            <p:cNvGraphicFramePr>
              <a:graphicFrameLocks noChangeAspect="1"/>
            </p:cNvGraphicFramePr>
            <p:nvPr/>
          </p:nvGraphicFramePr>
          <p:xfrm>
            <a:off x="11058" y="565"/>
            <a:ext cx="1017" cy="9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96" r:id="rId15" imgW="268618" imgH="243238" progId="Equation.3">
                    <p:embed/>
                  </p:oleObj>
                </mc:Choice>
                <mc:Fallback>
                  <p:oleObj r:id="rId15" imgW="268618" imgH="243238" progId="Equation.3">
                    <p:embed/>
                    <p:pic>
                      <p:nvPicPr>
                        <p:cNvPr id="0" name="对象 82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58" y="565"/>
                          <a:ext cx="1017" cy="9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6" name="对象 8215">
              <a:hlinkClick r:id="" action="ppaction://ole?verb=1"/>
            </p:cNvPr>
            <p:cNvGraphicFramePr>
              <a:graphicFrameLocks noChangeAspect="1"/>
            </p:cNvGraphicFramePr>
            <p:nvPr/>
          </p:nvGraphicFramePr>
          <p:xfrm>
            <a:off x="4252" y="1555"/>
            <a:ext cx="1017" cy="9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697" r:id="rId17" imgW="268618" imgH="243238" progId="Equation.3">
                    <p:embed/>
                  </p:oleObj>
                </mc:Choice>
                <mc:Fallback>
                  <p:oleObj r:id="rId17" imgW="268618" imgH="243238" progId="Equation.3">
                    <p:embed/>
                    <p:pic>
                      <p:nvPicPr>
                        <p:cNvPr id="0" name="对象 82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2" y="1555"/>
                          <a:ext cx="1017" cy="9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对象 8205"/>
          <p:cNvGraphicFramePr>
            <a:graphicFrameLocks noChangeAspect="1"/>
          </p:cNvGraphicFramePr>
          <p:nvPr/>
        </p:nvGraphicFramePr>
        <p:xfrm>
          <a:off x="1927225" y="2933700"/>
          <a:ext cx="6253163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98" r:id="rId19" imgW="2946557" imgH="241517" progId="Equation.DSMT4">
                  <p:embed/>
                </p:oleObj>
              </mc:Choice>
              <mc:Fallback>
                <p:oleObj r:id="rId19" imgW="2946557" imgH="241517" progId="Equation.DSMT4">
                  <p:embed/>
                  <p:pic>
                    <p:nvPicPr>
                      <p:cNvPr id="0" name="对象 8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7225" y="2933700"/>
                        <a:ext cx="6253163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bldLvl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文本框 9217"/>
          <p:cNvSpPr txBox="1">
            <a:spLocks noChangeArrowheads="1"/>
          </p:cNvSpPr>
          <p:nvPr/>
        </p:nvSpPr>
        <p:spPr bwMode="auto">
          <a:xfrm>
            <a:off x="-12700" y="-57150"/>
            <a:ext cx="860742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定理</a:t>
            </a:r>
            <a:r>
              <a:rPr lang="en-US" altLang="zh-CN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3.</a:t>
            </a:r>
            <a:r>
              <a:rPr lang="zh-CN" altLang="en-US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>
                <a:solidFill>
                  <a:srgbClr val="FF66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endParaRPr lang="zh-CN" altLang="en-US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9219" name="文本框 9218"/>
          <p:cNvSpPr txBox="1">
            <a:spLocks noChangeArrowheads="1"/>
          </p:cNvSpPr>
          <p:nvPr/>
        </p:nvSpPr>
        <p:spPr bwMode="auto">
          <a:xfrm>
            <a:off x="114300" y="1365250"/>
            <a:ext cx="639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证</a:t>
            </a:r>
            <a:r>
              <a:rPr lang="en-US" altLang="zh-CN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.</a:t>
            </a:r>
            <a:r>
              <a:rPr lang="zh-CN" altLang="en-US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</a:p>
        </p:txBody>
      </p:sp>
      <p:grpSp>
        <p:nvGrpSpPr>
          <p:cNvPr id="9220" name="组合 9219"/>
          <p:cNvGrpSpPr>
            <a:grpSpLocks/>
          </p:cNvGrpSpPr>
          <p:nvPr/>
        </p:nvGrpSpPr>
        <p:grpSpPr bwMode="auto">
          <a:xfrm>
            <a:off x="533400" y="1276350"/>
            <a:ext cx="8345488" cy="2228850"/>
            <a:chOff x="0" y="28"/>
            <a:chExt cx="5257" cy="1404"/>
          </a:xfrm>
        </p:grpSpPr>
        <p:sp>
          <p:nvSpPr>
            <p:cNvPr id="22532" name="文本框 9220"/>
            <p:cNvSpPr txBox="1">
              <a:spLocks noChangeArrowheads="1"/>
            </p:cNvSpPr>
            <p:nvPr/>
          </p:nvSpPr>
          <p:spPr bwMode="auto">
            <a:xfrm>
              <a:off x="40" y="28"/>
              <a:ext cx="2836" cy="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>
                  <a:latin typeface="Times New Roman" panose="02020603050405020304" pitchFamily="18" charset="0"/>
                  <a:ea typeface="华文新魏" panose="02010800040101010101" pitchFamily="2" charset="-122"/>
                </a:rPr>
                <a:t> 设整系数多项式 </a:t>
              </a:r>
              <a:r>
                <a:rPr lang="en-US" altLang="zh-CN" i="1">
                  <a:latin typeface="Times New Roman" panose="02020603050405020304" pitchFamily="18" charset="0"/>
                  <a:ea typeface="华文新魏" panose="02010800040101010101" pitchFamily="2" charset="-122"/>
                </a:rPr>
                <a:t>f</a:t>
              </a:r>
              <a:r>
                <a:rPr lang="en-US" altLang="zh-CN">
                  <a:latin typeface="Times New Roman" panose="02020603050405020304" pitchFamily="18" charset="0"/>
                  <a:ea typeface="华文新魏" panose="02010800040101010101" pitchFamily="2" charset="-122"/>
                </a:rPr>
                <a:t>(</a:t>
              </a:r>
              <a:r>
                <a:rPr lang="en-US" altLang="zh-CN" i="1">
                  <a:latin typeface="Times New Roman" panose="02020603050405020304" pitchFamily="18" charset="0"/>
                  <a:ea typeface="华文新魏" panose="02010800040101010101" pitchFamily="2" charset="-122"/>
                </a:rPr>
                <a:t>x</a:t>
              </a:r>
              <a:r>
                <a:rPr lang="en-US" altLang="zh-CN">
                  <a:latin typeface="Times New Roman" panose="02020603050405020304" pitchFamily="18" charset="0"/>
                  <a:ea typeface="华文新魏" panose="02010800040101010101" pitchFamily="2" charset="-122"/>
                </a:rPr>
                <a:t>)</a:t>
              </a:r>
              <a:r>
                <a:rPr lang="zh-CN" altLang="en-US">
                  <a:latin typeface="Times New Roman" panose="02020603050405020304" pitchFamily="18" charset="0"/>
                  <a:ea typeface="华文新魏" panose="02010800040101010101" pitchFamily="2" charset="-122"/>
                </a:rPr>
                <a:t>有分解式：</a:t>
              </a:r>
            </a:p>
            <a:p>
              <a:pPr>
                <a:lnSpc>
                  <a:spcPct val="130000"/>
                </a:lnSpc>
              </a:pPr>
              <a:r>
                <a:rPr lang="en-US" altLang="zh-CN" i="1">
                  <a:latin typeface="Times New Roman" panose="02020603050405020304" pitchFamily="18" charset="0"/>
                  <a:ea typeface="华文新魏" panose="02010800040101010101" pitchFamily="2" charset="-122"/>
                </a:rPr>
                <a:t>                                  </a:t>
              </a:r>
              <a:r>
                <a:rPr lang="en-US" altLang="zh-CN" i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  f</a:t>
              </a: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(</a:t>
              </a:r>
              <a:r>
                <a:rPr lang="en-US" altLang="zh-CN" i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x</a:t>
              </a: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)=</a:t>
              </a:r>
              <a:r>
                <a:rPr lang="en-US" altLang="zh-CN" i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g</a:t>
              </a: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(</a:t>
              </a:r>
              <a:r>
                <a:rPr lang="en-US" altLang="zh-CN" i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x</a:t>
              </a: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)</a:t>
              </a:r>
              <a:r>
                <a:rPr lang="en-US" altLang="zh-CN" i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h</a:t>
              </a: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(</a:t>
              </a:r>
              <a:r>
                <a:rPr lang="en-US" altLang="zh-CN" i="1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x</a:t>
              </a:r>
              <a:r>
                <a:rPr lang="en-US" altLang="zh-CN">
                  <a:solidFill>
                    <a:srgbClr val="FF0000"/>
                  </a:solidFill>
                  <a:latin typeface="Times New Roman" panose="02020603050405020304" pitchFamily="18" charset="0"/>
                  <a:ea typeface="华文新魏" panose="02010800040101010101" pitchFamily="2" charset="-122"/>
                </a:rPr>
                <a:t>)</a:t>
              </a:r>
            </a:p>
            <a:p>
              <a:endParaRPr lang="zh-CN" altLang="en-US">
                <a:solidFill>
                  <a:srgbClr val="FF6600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22533" name="文本框 9221"/>
            <p:cNvSpPr txBox="1">
              <a:spLocks noChangeArrowheads="1"/>
            </p:cNvSpPr>
            <p:nvPr/>
          </p:nvSpPr>
          <p:spPr bwMode="auto">
            <a:xfrm>
              <a:off x="0" y="776"/>
              <a:ext cx="5257" cy="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endParaRPr lang="zh-CN" altLang="en-US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</p:grpSp>
      <p:sp>
        <p:nvSpPr>
          <p:cNvPr id="9223" name="文本框 9222"/>
          <p:cNvSpPr txBox="1">
            <a:spLocks noChangeArrowheads="1"/>
          </p:cNvSpPr>
          <p:nvPr/>
        </p:nvSpPr>
        <p:spPr bwMode="auto">
          <a:xfrm>
            <a:off x="928688" y="852488"/>
            <a:ext cx="755967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它一定能分解的为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两个次数较低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的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整系数多项式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的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乘积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.</a:t>
            </a:r>
          </a:p>
        </p:txBody>
      </p:sp>
      <p:grpSp>
        <p:nvGrpSpPr>
          <p:cNvPr id="9224" name="组合 9223"/>
          <p:cNvGrpSpPr>
            <a:grpSpLocks/>
          </p:cNvGrpSpPr>
          <p:nvPr/>
        </p:nvGrpSpPr>
        <p:grpSpPr bwMode="auto">
          <a:xfrm>
            <a:off x="652463" y="1058863"/>
            <a:ext cx="8345487" cy="2273300"/>
            <a:chOff x="0" y="0"/>
            <a:chExt cx="5257" cy="1432"/>
          </a:xfrm>
        </p:grpSpPr>
        <p:sp>
          <p:nvSpPr>
            <p:cNvPr id="22536" name="文本框 9224"/>
            <p:cNvSpPr txBox="1">
              <a:spLocks noChangeArrowheads="1"/>
            </p:cNvSpPr>
            <p:nvPr/>
          </p:nvSpPr>
          <p:spPr bwMode="auto">
            <a:xfrm>
              <a:off x="768" y="0"/>
              <a:ext cx="195" cy="5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endParaRPr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  <a:p>
              <a:endParaRPr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  <p:sp>
          <p:nvSpPr>
            <p:cNvPr id="22537" name="文本框 9225"/>
            <p:cNvSpPr txBox="1">
              <a:spLocks noChangeArrowheads="1"/>
            </p:cNvSpPr>
            <p:nvPr/>
          </p:nvSpPr>
          <p:spPr bwMode="auto">
            <a:xfrm>
              <a:off x="0" y="776"/>
              <a:ext cx="5257" cy="6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>
                  <a:latin typeface="Times New Roman" panose="02020603050405020304" pitchFamily="18" charset="0"/>
                  <a:ea typeface="华文新魏" panose="02010800040101010101" pitchFamily="2" charset="-122"/>
                </a:rPr>
                <a:t>其中</a:t>
              </a:r>
              <a:r>
                <a:rPr lang="en-US" altLang="zh-CN" i="1">
                  <a:latin typeface="Times New Roman" panose="02020603050405020304" pitchFamily="18" charset="0"/>
                  <a:ea typeface="华文新魏" panose="02010800040101010101" pitchFamily="2" charset="-122"/>
                </a:rPr>
                <a:t>g</a:t>
              </a:r>
              <a:r>
                <a:rPr lang="en-US" altLang="zh-CN">
                  <a:latin typeface="Times New Roman" panose="02020603050405020304" pitchFamily="18" charset="0"/>
                  <a:ea typeface="华文新魏" panose="02010800040101010101" pitchFamily="2" charset="-122"/>
                </a:rPr>
                <a:t>(</a:t>
              </a:r>
              <a:r>
                <a:rPr lang="en-US" altLang="zh-CN" i="1">
                  <a:latin typeface="Times New Roman" panose="02020603050405020304" pitchFamily="18" charset="0"/>
                  <a:ea typeface="华文新魏" panose="02010800040101010101" pitchFamily="2" charset="-122"/>
                </a:rPr>
                <a:t>x</a:t>
              </a:r>
              <a:r>
                <a:rPr lang="en-US" altLang="zh-CN">
                  <a:latin typeface="Times New Roman" panose="02020603050405020304" pitchFamily="18" charset="0"/>
                  <a:ea typeface="华文新魏" panose="02010800040101010101" pitchFamily="2" charset="-122"/>
                </a:rPr>
                <a:t>),</a:t>
              </a:r>
              <a:r>
                <a:rPr lang="en-US" altLang="zh-CN" i="1">
                  <a:latin typeface="Times New Roman" panose="02020603050405020304" pitchFamily="18" charset="0"/>
                  <a:ea typeface="华文新魏" panose="02010800040101010101" pitchFamily="2" charset="-122"/>
                </a:rPr>
                <a:t>h</a:t>
              </a:r>
              <a:r>
                <a:rPr lang="en-US" altLang="zh-CN">
                  <a:latin typeface="Times New Roman" panose="02020603050405020304" pitchFamily="18" charset="0"/>
                  <a:ea typeface="华文新魏" panose="02010800040101010101" pitchFamily="2" charset="-122"/>
                </a:rPr>
                <a:t>(</a:t>
              </a:r>
              <a:r>
                <a:rPr lang="en-US" altLang="zh-CN" i="1">
                  <a:latin typeface="Times New Roman" panose="02020603050405020304" pitchFamily="18" charset="0"/>
                  <a:ea typeface="华文新魏" panose="02010800040101010101" pitchFamily="2" charset="-122"/>
                </a:rPr>
                <a:t>x</a:t>
              </a:r>
              <a:r>
                <a:rPr lang="en-US" altLang="zh-CN">
                  <a:latin typeface="Times New Roman" panose="02020603050405020304" pitchFamily="18" charset="0"/>
                  <a:ea typeface="华文新魏" panose="02010800040101010101" pitchFamily="2" charset="-122"/>
                </a:rPr>
                <a:t>)</a:t>
              </a:r>
              <a:r>
                <a:rPr lang="zh-CN" altLang="en-US">
                  <a:latin typeface="Times New Roman" panose="02020603050405020304" pitchFamily="18" charset="0"/>
                  <a:ea typeface="华文新魏" panose="02010800040101010101" pitchFamily="2" charset="-122"/>
                </a:rPr>
                <a:t>为有理系数多项式，且</a:t>
              </a:r>
              <a:r>
                <a:rPr lang="en-US" altLang="zh-CN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deg</a:t>
              </a:r>
              <a:r>
                <a:rPr lang="en-US" altLang="zh-CN">
                  <a:latin typeface="Times New Roman" panose="02020603050405020304" pitchFamily="18" charset="0"/>
                  <a:ea typeface="华文新魏" panose="02010800040101010101" pitchFamily="2" charset="-122"/>
                </a:rPr>
                <a:t>(</a:t>
              </a:r>
              <a:r>
                <a:rPr lang="en-US" altLang="zh-CN" i="1">
                  <a:latin typeface="Times New Roman" panose="02020603050405020304" pitchFamily="18" charset="0"/>
                  <a:ea typeface="华文新魏" panose="02010800040101010101" pitchFamily="2" charset="-122"/>
                </a:rPr>
                <a:t>g</a:t>
              </a:r>
              <a:r>
                <a:rPr lang="en-US" altLang="zh-CN">
                  <a:latin typeface="Times New Roman" panose="02020603050405020304" pitchFamily="18" charset="0"/>
                  <a:ea typeface="华文新魏" panose="02010800040101010101" pitchFamily="2" charset="-122"/>
                </a:rPr>
                <a:t>(</a:t>
              </a:r>
              <a:r>
                <a:rPr lang="en-US" altLang="zh-CN" i="1">
                  <a:latin typeface="Times New Roman" panose="02020603050405020304" pitchFamily="18" charset="0"/>
                  <a:ea typeface="华文新魏" panose="02010800040101010101" pitchFamily="2" charset="-122"/>
                </a:rPr>
                <a:t>x</a:t>
              </a:r>
              <a:r>
                <a:rPr lang="en-US" altLang="zh-CN">
                  <a:latin typeface="Times New Roman" panose="02020603050405020304" pitchFamily="18" charset="0"/>
                  <a:ea typeface="华文新魏" panose="02010800040101010101" pitchFamily="2" charset="-122"/>
                </a:rPr>
                <a:t>))&lt; </a:t>
              </a:r>
              <a:r>
                <a:rPr lang="en-US" altLang="zh-CN">
                  <a:latin typeface="Times New Roman" panose="02020603050405020304" pitchFamily="18" charset="0"/>
                  <a:ea typeface="华文新魏" panose="02010800040101010101" pitchFamily="2" charset="-122"/>
                  <a:sym typeface="Symbol" panose="05050102010706020507" pitchFamily="18" charset="2"/>
                </a:rPr>
                <a:t>deg(</a:t>
              </a:r>
              <a:r>
                <a:rPr lang="en-US" altLang="zh-CN">
                  <a:latin typeface="Times New Roman" panose="02020603050405020304" pitchFamily="18" charset="0"/>
                  <a:ea typeface="华文新魏" panose="02010800040101010101" pitchFamily="2" charset="-122"/>
                </a:rPr>
                <a:t> </a:t>
              </a:r>
              <a:r>
                <a:rPr lang="en-US" altLang="zh-CN" i="1">
                  <a:latin typeface="Times New Roman" panose="02020603050405020304" pitchFamily="18" charset="0"/>
                  <a:ea typeface="华文新魏" panose="02010800040101010101" pitchFamily="2" charset="-122"/>
                </a:rPr>
                <a:t>f</a:t>
              </a:r>
              <a:r>
                <a:rPr lang="en-US" altLang="zh-CN">
                  <a:latin typeface="Times New Roman" panose="02020603050405020304" pitchFamily="18" charset="0"/>
                  <a:ea typeface="华文新魏" panose="02010800040101010101" pitchFamily="2" charset="-122"/>
                </a:rPr>
                <a:t>(</a:t>
              </a:r>
              <a:r>
                <a:rPr lang="en-US" altLang="zh-CN" i="1">
                  <a:latin typeface="Times New Roman" panose="02020603050405020304" pitchFamily="18" charset="0"/>
                  <a:ea typeface="华文新魏" panose="02010800040101010101" pitchFamily="2" charset="-122"/>
                </a:rPr>
                <a:t>x</a:t>
              </a:r>
              <a:r>
                <a:rPr lang="en-US" altLang="zh-CN">
                  <a:latin typeface="Times New Roman" panose="02020603050405020304" pitchFamily="18" charset="0"/>
                  <a:ea typeface="华文新魏" panose="02010800040101010101" pitchFamily="2" charset="-122"/>
                </a:rPr>
                <a:t> ))，</a:t>
              </a:r>
            </a:p>
            <a:p>
              <a:pPr>
                <a:lnSpc>
                  <a:spcPct val="130000"/>
                </a:lnSpc>
              </a:pPr>
              <a:r>
                <a:rPr lang="en-US" altLang="zh-CN">
                  <a:latin typeface="Times New Roman" panose="02020603050405020304" pitchFamily="18" charset="0"/>
                  <a:ea typeface="华文新魏" panose="02010800040101010101" pitchFamily="2" charset="-122"/>
                </a:rPr>
                <a:t>deg(</a:t>
              </a:r>
              <a:r>
                <a:rPr lang="en-US" altLang="zh-CN" i="1">
                  <a:latin typeface="Times New Roman" panose="02020603050405020304" pitchFamily="18" charset="0"/>
                  <a:ea typeface="华文新魏" panose="02010800040101010101" pitchFamily="2" charset="-122"/>
                </a:rPr>
                <a:t>h</a:t>
              </a:r>
              <a:r>
                <a:rPr lang="en-US" altLang="zh-CN">
                  <a:latin typeface="Times New Roman" panose="02020603050405020304" pitchFamily="18" charset="0"/>
                  <a:ea typeface="华文新魏" panose="02010800040101010101" pitchFamily="2" charset="-122"/>
                </a:rPr>
                <a:t>(</a:t>
              </a:r>
              <a:r>
                <a:rPr lang="en-US" altLang="zh-CN" i="1">
                  <a:latin typeface="Times New Roman" panose="02020603050405020304" pitchFamily="18" charset="0"/>
                  <a:ea typeface="华文新魏" panose="02010800040101010101" pitchFamily="2" charset="-122"/>
                </a:rPr>
                <a:t>x</a:t>
              </a:r>
              <a:r>
                <a:rPr lang="en-US" altLang="zh-CN">
                  <a:latin typeface="Times New Roman" panose="02020603050405020304" pitchFamily="18" charset="0"/>
                  <a:ea typeface="华文新魏" panose="02010800040101010101" pitchFamily="2" charset="-122"/>
                </a:rPr>
                <a:t>))&lt;deg (</a:t>
              </a:r>
              <a:r>
                <a:rPr lang="en-US" altLang="zh-CN" i="1">
                  <a:latin typeface="Times New Roman" panose="02020603050405020304" pitchFamily="18" charset="0"/>
                  <a:ea typeface="华文新魏" panose="02010800040101010101" pitchFamily="2" charset="-122"/>
                </a:rPr>
                <a:t>f</a:t>
              </a:r>
              <a:r>
                <a:rPr lang="en-US" altLang="zh-CN">
                  <a:latin typeface="Times New Roman" panose="02020603050405020304" pitchFamily="18" charset="0"/>
                  <a:ea typeface="华文新魏" panose="02010800040101010101" pitchFamily="2" charset="-122"/>
                </a:rPr>
                <a:t>(</a:t>
              </a:r>
              <a:r>
                <a:rPr lang="en-US" altLang="zh-CN" i="1">
                  <a:latin typeface="Times New Roman" panose="02020603050405020304" pitchFamily="18" charset="0"/>
                  <a:ea typeface="华文新魏" panose="02010800040101010101" pitchFamily="2" charset="-122"/>
                </a:rPr>
                <a:t>x</a:t>
              </a:r>
              <a:r>
                <a:rPr lang="en-US" altLang="zh-CN">
                  <a:latin typeface="Times New Roman" panose="02020603050405020304" pitchFamily="18" charset="0"/>
                  <a:ea typeface="华文新魏" panose="02010800040101010101" pitchFamily="2" charset="-122"/>
                </a:rPr>
                <a:t>)) .</a:t>
              </a:r>
              <a:endParaRPr lang="zh-CN" altLang="en-US">
                <a:latin typeface="Times New Roman" panose="02020603050405020304" pitchFamily="18" charset="0"/>
                <a:ea typeface="华文新魏" panose="02010800040101010101" pitchFamily="2" charset="-122"/>
              </a:endParaRPr>
            </a:p>
          </p:txBody>
        </p:sp>
      </p:grpSp>
      <p:sp>
        <p:nvSpPr>
          <p:cNvPr id="9227" name="文本框 9226"/>
          <p:cNvSpPr txBox="1">
            <a:spLocks noChangeArrowheads="1"/>
          </p:cNvSpPr>
          <p:nvPr/>
        </p:nvSpPr>
        <p:spPr bwMode="auto">
          <a:xfrm>
            <a:off x="762000" y="2825750"/>
            <a:ext cx="79248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           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令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       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 =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a f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),  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g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 =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r g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 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,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  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h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 =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s h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</a:p>
        </p:txBody>
      </p:sp>
      <p:sp>
        <p:nvSpPr>
          <p:cNvPr id="9228" name="文本框 9227"/>
          <p:cNvSpPr txBox="1">
            <a:spLocks noChangeArrowheads="1"/>
          </p:cNvSpPr>
          <p:nvPr/>
        </p:nvSpPr>
        <p:spPr bwMode="auto">
          <a:xfrm>
            <a:off x="762000" y="3848100"/>
            <a:ext cx="79248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其中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)，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g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)，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h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都是本原多项式，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为整数，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r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s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为有理数. 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-12700" y="-57150"/>
            <a:ext cx="8607425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定理</a:t>
            </a:r>
            <a:r>
              <a:rPr lang="en-US" altLang="zh-CN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3.</a:t>
            </a:r>
            <a:r>
              <a:rPr lang="zh-CN" altLang="en-US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>
                <a:solidFill>
                  <a:srgbClr val="FF66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如果一个非零的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整系数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多项式在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有理数域上可约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（即它</a:t>
            </a:r>
          </a:p>
          <a:p>
            <a:pPr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能分解成两个次数较低的有理系数多项式的乘积），则</a:t>
            </a:r>
          </a:p>
        </p:txBody>
      </p:sp>
      <p:sp>
        <p:nvSpPr>
          <p:cNvPr id="10242" name="文本框 10241"/>
          <p:cNvSpPr txBox="1">
            <a:spLocks noChangeArrowheads="1"/>
          </p:cNvSpPr>
          <p:nvPr/>
        </p:nvSpPr>
        <p:spPr bwMode="auto">
          <a:xfrm>
            <a:off x="1736725" y="4419600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于是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</a:t>
            </a: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685800" y="4737100"/>
            <a:ext cx="678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 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a f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 =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r s g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h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 </a:t>
            </a:r>
            <a:endParaRPr lang="zh-CN" altLang="en-US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23555" name="文本框 10243"/>
          <p:cNvSpPr txBox="1">
            <a:spLocks noChangeArrowheads="1"/>
          </p:cNvSpPr>
          <p:nvPr/>
        </p:nvSpPr>
        <p:spPr bwMode="auto">
          <a:xfrm>
            <a:off x="704850" y="5316538"/>
            <a:ext cx="780415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由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g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h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 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是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本原多项式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，       </a:t>
            </a:r>
          </a:p>
        </p:txBody>
      </p:sp>
      <p:sp>
        <p:nvSpPr>
          <p:cNvPr id="4" name="文本框 10243"/>
          <p:cNvSpPr txBox="1">
            <a:spLocks noChangeArrowheads="1"/>
          </p:cNvSpPr>
          <p:nvPr/>
        </p:nvSpPr>
        <p:spPr bwMode="auto">
          <a:xfrm>
            <a:off x="704850" y="5316538"/>
            <a:ext cx="78041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                      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故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= ±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rs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, 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即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rs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为整数，       </a:t>
            </a:r>
          </a:p>
          <a:p>
            <a:pPr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       </a:t>
            </a:r>
          </a:p>
        </p:txBody>
      </p:sp>
      <p:sp>
        <p:nvSpPr>
          <p:cNvPr id="22545" name="文本框 10246"/>
          <p:cNvSpPr txBox="1">
            <a:spLocks noChangeArrowheads="1"/>
          </p:cNvSpPr>
          <p:nvPr/>
        </p:nvSpPr>
        <p:spPr bwMode="auto">
          <a:xfrm>
            <a:off x="3303588" y="5857875"/>
            <a:ext cx="2398712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)=(</a:t>
            </a:r>
            <a:r>
              <a:rPr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rsg</a:t>
            </a:r>
            <a:r>
              <a:rPr lang="en-US" altLang="zh-CN" baseline="-30000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))</a:t>
            </a:r>
            <a:r>
              <a:rPr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h</a:t>
            </a:r>
            <a:r>
              <a:rPr lang="en-US" altLang="zh-CN" baseline="-30000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</a:p>
        </p:txBody>
      </p:sp>
      <p:sp>
        <p:nvSpPr>
          <p:cNvPr id="22546" name="文本框 10246"/>
          <p:cNvSpPr txBox="1">
            <a:spLocks noChangeArrowheads="1"/>
          </p:cNvSpPr>
          <p:nvPr/>
        </p:nvSpPr>
        <p:spPr bwMode="auto">
          <a:xfrm>
            <a:off x="7451725" y="5319713"/>
            <a:ext cx="1327150" cy="56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因此       </a:t>
            </a:r>
            <a:endParaRPr lang="zh-CN" altLang="en-US">
              <a:solidFill>
                <a:srgbClr val="FF66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8" grpId="1" bldLvl="0"/>
      <p:bldP spid="9219" grpId="0" animBg="1"/>
      <p:bldP spid="9223" grpId="0" bldLvl="0"/>
      <p:bldP spid="9227" grpId="0" bldLvl="0"/>
      <p:bldP spid="9228" grpId="0" bldLvl="0"/>
      <p:bldP spid="2" grpId="1" bldLvl="0"/>
      <p:bldP spid="10242" grpId="0" animBg="1"/>
      <p:bldP spid="3" grpId="0" animBg="1"/>
      <p:bldP spid="23555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框 11265"/>
          <p:cNvSpPr txBox="1">
            <a:spLocks noChangeArrowheads="1"/>
          </p:cNvSpPr>
          <p:nvPr/>
        </p:nvSpPr>
        <p:spPr bwMode="auto">
          <a:xfrm>
            <a:off x="498475" y="1130300"/>
            <a:ext cx="838835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推论</a:t>
            </a:r>
            <a:r>
              <a:rPr lang="en-US" altLang="zh-CN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1.</a:t>
            </a:r>
            <a:r>
              <a:rPr lang="zh-CN" altLang="en-US">
                <a:solidFill>
                  <a:srgbClr val="FF66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</a:t>
            </a:r>
            <a:endParaRPr lang="zh-CN" altLang="en-US">
              <a:solidFill>
                <a:srgbClr val="3333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1267" name="文本框 11266"/>
          <p:cNvSpPr txBox="1">
            <a:spLocks noChangeArrowheads="1"/>
          </p:cNvSpPr>
          <p:nvPr/>
        </p:nvSpPr>
        <p:spPr bwMode="auto">
          <a:xfrm>
            <a:off x="750888" y="2619375"/>
            <a:ext cx="8310562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66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zh-CN" altLang="en-US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证</a:t>
            </a:r>
            <a:r>
              <a:rPr lang="en-US" altLang="zh-CN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.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</a:p>
        </p:txBody>
      </p:sp>
      <p:sp>
        <p:nvSpPr>
          <p:cNvPr id="11268" name="文本框 11267"/>
          <p:cNvSpPr txBox="1">
            <a:spLocks noChangeArrowheads="1"/>
          </p:cNvSpPr>
          <p:nvPr/>
        </p:nvSpPr>
        <p:spPr bwMode="auto">
          <a:xfrm>
            <a:off x="1323975" y="2162175"/>
            <a:ext cx="8258175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h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一定是整系数项式.</a:t>
            </a:r>
          </a:p>
        </p:txBody>
      </p:sp>
      <p:sp>
        <p:nvSpPr>
          <p:cNvPr id="11270" name="文本框 11269"/>
          <p:cNvSpPr txBox="1">
            <a:spLocks noChangeArrowheads="1"/>
          </p:cNvSpPr>
          <p:nvPr/>
        </p:nvSpPr>
        <p:spPr bwMode="auto">
          <a:xfrm>
            <a:off x="1376363" y="3654425"/>
            <a:ext cx="83058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</a:t>
            </a:r>
            <a:r>
              <a:rPr lang="zh-CN" altLang="en-US">
                <a:solidFill>
                  <a:srgbClr val="FF66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                                     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于是 </a:t>
            </a:r>
          </a:p>
          <a:p>
            <a:pPr>
              <a:lnSpc>
                <a:spcPct val="130000"/>
              </a:lnSpc>
            </a:pP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         </a:t>
            </a:r>
            <a:r>
              <a:rPr lang="en-US" altLang="zh-CN">
                <a:solidFill>
                  <a:srgbClr val="FF66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af</a:t>
            </a:r>
            <a:r>
              <a:rPr lang="en-US" altLang="zh-CN" baseline="-300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 =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g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h</a:t>
            </a:r>
            <a:r>
              <a:rPr lang="en-US" altLang="zh-CN" baseline="-300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endParaRPr lang="zh-CN" altLang="en-US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1271" name="文本框 11270"/>
          <p:cNvSpPr txBox="1">
            <a:spLocks noChangeArrowheads="1"/>
          </p:cNvSpPr>
          <p:nvPr/>
        </p:nvSpPr>
        <p:spPr bwMode="auto">
          <a:xfrm>
            <a:off x="349250" y="5842000"/>
            <a:ext cx="82597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注1.</a:t>
            </a:r>
            <a:r>
              <a:rPr lang="zh-CN" altLang="en-US" u="sng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这个推论提供了一个</a:t>
            </a:r>
            <a:r>
              <a:rPr lang="zh-CN" altLang="en-US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求整系数多项式全部有理根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的方法. </a:t>
            </a:r>
          </a:p>
        </p:txBody>
      </p:sp>
      <p:sp>
        <p:nvSpPr>
          <p:cNvPr id="2" name="文本框 10247"/>
          <p:cNvSpPr txBox="1">
            <a:spLocks noChangeArrowheads="1"/>
          </p:cNvSpPr>
          <p:nvPr/>
        </p:nvSpPr>
        <p:spPr bwMode="auto">
          <a:xfrm>
            <a:off x="206375" y="103188"/>
            <a:ext cx="8686800" cy="1189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这里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rs g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),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h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都是整系数多项式，且次数都低于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 </a:t>
            </a:r>
          </a:p>
          <a:p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的次数.</a:t>
            </a:r>
          </a:p>
          <a:p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                                                                     </a:t>
            </a: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498475" y="1130300"/>
            <a:ext cx="83883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推论</a:t>
            </a:r>
            <a:r>
              <a:rPr lang="en-US" altLang="zh-CN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1.</a:t>
            </a:r>
            <a:r>
              <a:rPr lang="zh-CN" altLang="en-US">
                <a:solidFill>
                  <a:srgbClr val="FF66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设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)，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g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是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整系数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多项式，且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g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 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是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本原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多项式.    </a:t>
            </a:r>
          </a:p>
          <a:p>
            <a:pPr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</a:t>
            </a:r>
            <a:endParaRPr lang="zh-CN" altLang="en-US">
              <a:solidFill>
                <a:srgbClr val="3333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536575" y="1123950"/>
            <a:ext cx="838835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  </a:t>
            </a:r>
          </a:p>
          <a:p>
            <a:pPr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如果 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)=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g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h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), 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其中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h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  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是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有理系数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多项式，则</a:t>
            </a:r>
            <a:endParaRPr lang="zh-CN" altLang="en-US">
              <a:solidFill>
                <a:srgbClr val="3333FF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750888" y="2619375"/>
            <a:ext cx="8310562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solidFill>
                  <a:srgbClr val="FF66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  <a:r>
              <a:rPr lang="zh-CN" altLang="en-US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证</a:t>
            </a:r>
            <a:r>
              <a:rPr lang="en-US" altLang="zh-CN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.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令</a:t>
            </a:r>
          </a:p>
        </p:txBody>
      </p:sp>
      <p:sp>
        <p:nvSpPr>
          <p:cNvPr id="6" name="文本框 5"/>
          <p:cNvSpPr txBox="1">
            <a:spLocks noChangeArrowheads="1"/>
          </p:cNvSpPr>
          <p:nvPr/>
        </p:nvSpPr>
        <p:spPr bwMode="auto">
          <a:xfrm>
            <a:off x="750888" y="2974975"/>
            <a:ext cx="8310562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   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)=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af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(x) , 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h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)=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rh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</a:p>
          <a:p>
            <a:pPr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       </a:t>
            </a:r>
          </a:p>
        </p:txBody>
      </p: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750888" y="3641725"/>
            <a:ext cx="8310562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       其中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),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h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是本原多项式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为整数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,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r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为有理数.</a:t>
            </a:r>
          </a:p>
        </p:txBody>
      </p:sp>
      <p:sp>
        <p:nvSpPr>
          <p:cNvPr id="8" name="文本框 7"/>
          <p:cNvSpPr txBox="1">
            <a:spLocks noChangeArrowheads="1"/>
          </p:cNvSpPr>
          <p:nvPr/>
        </p:nvSpPr>
        <p:spPr bwMode="auto">
          <a:xfrm>
            <a:off x="1376363" y="4632325"/>
            <a:ext cx="83058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由于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g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h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1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是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本原多项式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，            </a:t>
            </a:r>
          </a:p>
        </p:txBody>
      </p: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1376363" y="4632325"/>
            <a:ext cx="83058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                        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故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=±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r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，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即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r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为整数，</a:t>
            </a:r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1376363" y="4632325"/>
            <a:ext cx="8305800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                                                             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从而</a:t>
            </a:r>
          </a:p>
          <a:p>
            <a:pPr>
              <a:lnSpc>
                <a:spcPct val="130000"/>
              </a:lnSpc>
            </a:pP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h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是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整系数多项式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.                                  </a:t>
            </a: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bldLvl="0"/>
      <p:bldP spid="11267" grpId="0" animBg="1"/>
      <p:bldP spid="11268" grpId="0" bldLvl="0"/>
      <p:bldP spid="11270" grpId="0" animBg="1"/>
      <p:bldP spid="11271" grpId="0" bldLvl="0"/>
      <p:bldP spid="2" grpId="0"/>
      <p:bldP spid="3" grpId="0" bldLvl="0"/>
      <p:bldP spid="4" grpId="0" bldLvl="0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文本框 12289"/>
          <p:cNvSpPr txBox="1">
            <a:spLocks noChangeArrowheads="1"/>
          </p:cNvSpPr>
          <p:nvPr/>
        </p:nvSpPr>
        <p:spPr bwMode="auto">
          <a:xfrm>
            <a:off x="298450" y="514350"/>
            <a:ext cx="8077200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>
                <a:solidFill>
                  <a:srgbClr val="FF66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定理</a:t>
            </a:r>
            <a:r>
              <a:rPr lang="en-US" altLang="zh-CN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5.</a:t>
            </a:r>
            <a:r>
              <a:rPr lang="zh-CN" altLang="en-US" u="sng">
                <a:solidFill>
                  <a:srgbClr val="3333FF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</a:t>
            </a:r>
          </a:p>
        </p:txBody>
      </p:sp>
      <p:sp>
        <p:nvSpPr>
          <p:cNvPr id="12291" name="文本框 12290"/>
          <p:cNvSpPr txBox="1">
            <a:spLocks noChangeArrowheads="1"/>
          </p:cNvSpPr>
          <p:nvPr/>
        </p:nvSpPr>
        <p:spPr bwMode="auto">
          <a:xfrm>
            <a:off x="3806825" y="2244725"/>
            <a:ext cx="5553075" cy="99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必有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s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|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i="1" baseline="-300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n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, 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|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baseline="-30000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0 .</a:t>
            </a:r>
          </a:p>
          <a:p>
            <a:pPr>
              <a:lnSpc>
                <a:spcPct val="150000"/>
              </a:lnSpc>
            </a:pPr>
            <a:r>
              <a:rPr lang="zh-CN" altLang="en-US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         </a:t>
            </a:r>
            <a:endParaRPr lang="zh-CN" altLang="en-US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  <p:sp>
        <p:nvSpPr>
          <p:cNvPr id="12292" name="文本框 12291"/>
          <p:cNvSpPr txBox="1">
            <a:spLocks noChangeArrowheads="1"/>
          </p:cNvSpPr>
          <p:nvPr/>
        </p:nvSpPr>
        <p:spPr bwMode="auto">
          <a:xfrm>
            <a:off x="965200" y="2825750"/>
            <a:ext cx="80772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         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   特别地，若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n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=1，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则 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298450" y="603250"/>
            <a:ext cx="80772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设       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)=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i="1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n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i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n  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+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i="1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n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-1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 i="1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n</a:t>
            </a:r>
            <a:r>
              <a:rPr lang="en-US" altLang="zh-CN" baseline="30000">
                <a:latin typeface="Times New Roman" panose="02020603050405020304" pitchFamily="18" charset="0"/>
                <a:ea typeface="华文新魏" panose="02010800040101010101" pitchFamily="2" charset="-122"/>
              </a:rPr>
              <a:t>-1 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+ </a:t>
            </a:r>
            <a:r>
              <a:rPr lang="en-US" altLang="zh-CN">
                <a:ea typeface="华文新魏" panose="02010800040101010101" pitchFamily="2" charset="-122"/>
              </a:rPr>
              <a:t>…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+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o</a:t>
            </a:r>
            <a:endParaRPr lang="en-US" altLang="zh-CN"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          是一个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整系数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多项式，而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r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/</a:t>
            </a:r>
            <a:r>
              <a:rPr lang="en-US" altLang="zh-CN" i="1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s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是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的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有理根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，这里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r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，  </a:t>
            </a:r>
          </a:p>
          <a:p>
            <a:pPr>
              <a:lnSpc>
                <a:spcPct val="150000"/>
              </a:lnSpc>
            </a:pP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           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s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是互素的整数，则</a:t>
            </a: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965200" y="2825750"/>
            <a:ext cx="8077200" cy="173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                                                                        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 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f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x</a:t>
            </a:r>
            <a:r>
              <a:rPr lang="en-US" altLang="zh-CN">
                <a:latin typeface="Times New Roman" panose="02020603050405020304" pitchFamily="18" charset="0"/>
                <a:ea typeface="华文新魏" panose="02010800040101010101" pitchFamily="2" charset="-122"/>
              </a:rPr>
              <a:t>)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的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有理根全是整根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，且</a:t>
            </a:r>
          </a:p>
          <a:p>
            <a:pPr>
              <a:lnSpc>
                <a:spcPct val="150000"/>
              </a:lnSpc>
            </a:pP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是</a:t>
            </a:r>
            <a:r>
              <a:rPr lang="en-US" altLang="zh-CN" i="1">
                <a:latin typeface="Times New Roman" panose="02020603050405020304" pitchFamily="18" charset="0"/>
                <a:ea typeface="华文新魏" panose="02010800040101010101" pitchFamily="2" charset="-122"/>
              </a:rPr>
              <a:t>a</a:t>
            </a:r>
            <a:r>
              <a:rPr lang="en-US" altLang="zh-CN" baseline="-30000">
                <a:latin typeface="Times New Roman" panose="02020603050405020304" pitchFamily="18" charset="0"/>
                <a:ea typeface="华文新魏" panose="02010800040101010101" pitchFamily="2" charset="-122"/>
              </a:rPr>
              <a:t>0</a:t>
            </a:r>
            <a:r>
              <a:rPr lang="zh-CN" altLang="en-US">
                <a:latin typeface="Times New Roman" panose="02020603050405020304" pitchFamily="18" charset="0"/>
                <a:ea typeface="华文新魏" panose="02010800040101010101" pitchFamily="2" charset="-122"/>
              </a:rPr>
              <a:t>的因子.</a:t>
            </a:r>
          </a:p>
          <a:p>
            <a:pPr>
              <a:lnSpc>
                <a:spcPct val="150000"/>
              </a:lnSpc>
            </a:pPr>
            <a:endParaRPr lang="zh-CN" altLang="en-US">
              <a:latin typeface="Times New Roman" panose="02020603050405020304" pitchFamily="18" charset="0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animBg="1"/>
      <p:bldP spid="12291" grpId="0" animBg="1"/>
      <p:bldP spid="12292" grpId="0" animBg="1"/>
      <p:bldP spid="2" grpId="0" animBg="1"/>
      <p:bldP spid="3" grpId="0" animBg="1"/>
    </p:bldLst>
  </p:timing>
</p:sld>
</file>

<file path=ppt/theme/theme1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C:\WINDOWS\Desktop\网络课件规范及参考模板.PPT</Template>
  <TotalTime>347</TotalTime>
  <Pages>0</Pages>
  <Words>2052</Words>
  <Characters>0</Characters>
  <Application>Microsoft Office PowerPoint</Application>
  <DocSecurity>0</DocSecurity>
  <PresentationFormat>全屏显示(4:3)</PresentationFormat>
  <Lines>0</Lines>
  <Paragraphs>230</Paragraphs>
  <Slides>20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华文新魏</vt:lpstr>
      <vt:lpstr>宋体</vt:lpstr>
      <vt:lpstr>Arial</vt:lpstr>
      <vt:lpstr>Calibri</vt:lpstr>
      <vt:lpstr>Calibri Light</vt:lpstr>
      <vt:lpstr>Cambria Math</vt:lpstr>
      <vt:lpstr>Symbol</vt:lpstr>
      <vt:lpstr>Times New Roman</vt:lpstr>
      <vt:lpstr>Wingdings</vt:lpstr>
      <vt:lpstr>2_Office 主题</vt:lpstr>
      <vt:lpstr>MathType 6.0 Equation</vt:lpstr>
      <vt:lpstr>Microsoft Equation 3.0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dell</cp:lastModifiedBy>
  <cp:revision>103</cp:revision>
  <dcterms:created xsi:type="dcterms:W3CDTF">2015-04-28T14:07:16Z</dcterms:created>
  <dcterms:modified xsi:type="dcterms:W3CDTF">2025-03-12T06:27:38Z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