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sldIdLst>
    <p:sldId id="554" r:id="rId2"/>
    <p:sldId id="573" r:id="rId3"/>
    <p:sldId id="555" r:id="rId4"/>
    <p:sldId id="556" r:id="rId5"/>
    <p:sldId id="557" r:id="rId6"/>
    <p:sldId id="558" r:id="rId7"/>
    <p:sldId id="559" r:id="rId8"/>
    <p:sldId id="560" r:id="rId9"/>
    <p:sldId id="561" r:id="rId10"/>
    <p:sldId id="575" r:id="rId11"/>
    <p:sldId id="576" r:id="rId12"/>
    <p:sldId id="577" r:id="rId13"/>
    <p:sldId id="578" r:id="rId14"/>
    <p:sldId id="579" r:id="rId15"/>
    <p:sldId id="580" r:id="rId16"/>
    <p:sldId id="581" r:id="rId17"/>
    <p:sldId id="567" r:id="rId18"/>
    <p:sldId id="568" r:id="rId19"/>
    <p:sldId id="582" r:id="rId20"/>
    <p:sldId id="583" r:id="rId2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66FF33"/>
    <a:srgbClr val="CC3399"/>
    <a:srgbClr val="660066"/>
    <a:srgbClr val="FF3300"/>
    <a:srgbClr val="160CE4"/>
    <a:srgbClr val="18D8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90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e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emf"/><Relationship Id="rId4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837BD62-24CC-49BD-A064-9D94477A76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34543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16675" y="692150"/>
            <a:ext cx="1766888" cy="53292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6013" y="692150"/>
            <a:ext cx="5148262" cy="53292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57827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16013" y="692150"/>
            <a:ext cx="7067550" cy="53292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6570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3961872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6013" y="2060575"/>
            <a:ext cx="3457575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5988" y="2060575"/>
            <a:ext cx="3457575" cy="3960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96076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62436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52924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8916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609741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68857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57155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16013" y="692150"/>
            <a:ext cx="7010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2060575"/>
            <a:ext cx="7067550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227333" name="Text Box 5"/>
          <p:cNvSpPr txBox="1">
            <a:spLocks noChangeArrowheads="1"/>
          </p:cNvSpPr>
          <p:nvPr userDrawn="1"/>
        </p:nvSpPr>
        <p:spPr bwMode="auto">
          <a:xfrm>
            <a:off x="395288" y="198438"/>
            <a:ext cx="4221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楷体_GB2312" pitchFamily="49" charset="-122"/>
              </a:rPr>
              <a:t>第五章   相似矩阵及二次型</a:t>
            </a:r>
          </a:p>
        </p:txBody>
      </p:sp>
      <p:sp>
        <p:nvSpPr>
          <p:cNvPr id="227334" name="Rectangle 6"/>
          <p:cNvSpPr>
            <a:spLocks noChangeArrowheads="1"/>
          </p:cNvSpPr>
          <p:nvPr userDrawn="1"/>
        </p:nvSpPr>
        <p:spPr bwMode="auto">
          <a:xfrm>
            <a:off x="323850" y="620713"/>
            <a:ext cx="8496300" cy="7143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FF6600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27337" name="Text Box 9"/>
          <p:cNvSpPr txBox="1">
            <a:spLocks noChangeArrowheads="1"/>
          </p:cNvSpPr>
          <p:nvPr userDrawn="1"/>
        </p:nvSpPr>
        <p:spPr bwMode="auto">
          <a:xfrm>
            <a:off x="7407275" y="233363"/>
            <a:ext cx="11255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t>第</a:t>
            </a:r>
            <a:fld id="{E23CEFEC-85F2-477B-A9EE-B91D012B3197}" type="slidenum">
              <a:rPr lang="zh-CN" altLang="en-US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pPr algn="ctr" eaLnBrk="1" hangingPunct="1">
                <a:defRPr/>
              </a:pPr>
              <a:t>‹#›</a:t>
            </a:fld>
            <a:r>
              <a:rPr lang="zh-CN" altLang="en-US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anose="020B0604030504040204" pitchFamily="34" charset="0"/>
                <a:ea typeface="楷体_GB2312" pitchFamily="49" charset="-122"/>
              </a:rPr>
              <a:t>页</a:t>
            </a:r>
          </a:p>
        </p:txBody>
      </p:sp>
      <p:sp>
        <p:nvSpPr>
          <p:cNvPr id="1031" name="AutoShape 13">
            <a:hlinkClick r:id="rId13" action="ppaction://hlinksldjump" tooltip="返回目录"/>
          </p:cNvPr>
          <p:cNvSpPr>
            <a:spLocks noChangeArrowheads="1"/>
          </p:cNvSpPr>
          <p:nvPr userDrawn="1"/>
        </p:nvSpPr>
        <p:spPr bwMode="auto">
          <a:xfrm>
            <a:off x="8532813" y="279400"/>
            <a:ext cx="223837" cy="315913"/>
          </a:xfrm>
          <a:prstGeom prst="curvedLeftArrow">
            <a:avLst>
              <a:gd name="adj1" fmla="val 28227"/>
              <a:gd name="adj2" fmla="val 5645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anose="05000000000000000000" pitchFamily="2" charset="2"/>
        <a:buChar char="o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5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p"/>
        <a:defRPr sz="22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o"/>
        <a:defRPr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o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o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o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o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0.w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4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30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58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5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7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0.e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6.wmf"/><Relationship Id="rId4" Type="http://schemas.openxmlformats.org/officeDocument/2006/relationships/image" Target="../media/image23.emf"/><Relationship Id="rId9" Type="http://schemas.openxmlformats.org/officeDocument/2006/relationships/oleObject" Target="../embeddings/oleObject2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6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75581" y="774966"/>
            <a:ext cx="6096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1" dirty="0" smtClean="0">
                <a:solidFill>
                  <a:srgbClr val="FF0000"/>
                </a:solidFill>
              </a:rPr>
              <a:t>§6.1.1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方阵的特征值和特征向量</a:t>
            </a:r>
            <a:endParaRPr lang="zh-CN" alt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852995" name="Text Box 3"/>
          <p:cNvSpPr txBox="1">
            <a:spLocks noChangeArrowheads="1"/>
          </p:cNvSpPr>
          <p:nvPr/>
        </p:nvSpPr>
        <p:spPr bwMode="auto">
          <a:xfrm>
            <a:off x="741363" y="1600200"/>
            <a:ext cx="7564437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</a:rPr>
              <a:t>定义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  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设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为 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阶方阵，如果数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λ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和 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维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非</a:t>
            </a:r>
            <a:r>
              <a:rPr kumimoji="1" lang="zh-CN" altLang="en-US" sz="2400" b="1" dirty="0" smtClean="0">
                <a:solidFill>
                  <a:srgbClr val="0000FF"/>
                </a:solidFill>
              </a:rPr>
              <a:t>零列向量</a:t>
            </a:r>
            <a:r>
              <a:rPr kumimoji="1" lang="zh-CN" altLang="en-US" sz="2400" b="1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x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,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</a:rPr>
              <a:t>   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使关系式</a:t>
            </a:r>
          </a:p>
        </p:txBody>
      </p:sp>
      <p:graphicFrame>
        <p:nvGraphicFramePr>
          <p:cNvPr id="852996" name="Object 4"/>
          <p:cNvGraphicFramePr>
            <a:graphicFrameLocks noChangeAspect="1"/>
          </p:cNvGraphicFramePr>
          <p:nvPr/>
        </p:nvGraphicFramePr>
        <p:xfrm>
          <a:off x="2819400" y="2482850"/>
          <a:ext cx="376396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9" name="公式" r:id="rId3" imgW="1218671" imgH="215806" progId="Equation.3">
                  <p:embed/>
                </p:oleObj>
              </mc:Choice>
              <mc:Fallback>
                <p:oleObj name="公式" r:id="rId3" imgW="1218671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482850"/>
                        <a:ext cx="376396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2997" name="Text Box 5"/>
          <p:cNvSpPr txBox="1">
            <a:spLocks noChangeArrowheads="1"/>
          </p:cNvSpPr>
          <p:nvPr/>
        </p:nvSpPr>
        <p:spPr bwMode="auto">
          <a:xfrm>
            <a:off x="838200" y="3124200"/>
            <a:ext cx="8077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成立，则称数</a:t>
            </a:r>
            <a:r>
              <a:rPr kumimoji="1" lang="en-US" altLang="zh-CN" sz="2400" b="1">
                <a:solidFill>
                  <a:srgbClr val="000000"/>
                </a:solidFill>
              </a:rPr>
              <a:t>λ</a:t>
            </a:r>
            <a:r>
              <a:rPr kumimoji="1" lang="zh-CN" altLang="en-US" sz="2400" b="1">
                <a:solidFill>
                  <a:srgbClr val="000000"/>
                </a:solidFill>
              </a:rPr>
              <a:t>为方阵 </a:t>
            </a:r>
            <a:r>
              <a:rPr kumimoji="1" lang="en-US" altLang="zh-CN" sz="2400" b="1" i="1">
                <a:solidFill>
                  <a:srgbClr val="000000"/>
                </a:solidFill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</a:rPr>
              <a:t>的</a:t>
            </a:r>
            <a:r>
              <a:rPr kumimoji="1" lang="zh-CN" altLang="en-US" sz="2400" b="1" u="sng">
                <a:solidFill>
                  <a:srgbClr val="FF0000"/>
                </a:solidFill>
              </a:rPr>
              <a:t>特征值</a:t>
            </a:r>
            <a:r>
              <a:rPr kumimoji="1" lang="zh-CN" altLang="en-US" sz="2400" b="1">
                <a:solidFill>
                  <a:srgbClr val="000000"/>
                </a:solidFill>
              </a:rPr>
              <a:t>，非零向量</a:t>
            </a:r>
            <a:r>
              <a:rPr kumimoji="1" lang="zh-CN" altLang="en-US" sz="2400" b="1" i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x</a:t>
            </a:r>
            <a:r>
              <a:rPr kumimoji="1" lang="zh-CN" altLang="en-US" sz="2400" b="1">
                <a:solidFill>
                  <a:srgbClr val="000000"/>
                </a:solidFill>
              </a:rPr>
              <a:t>为 </a:t>
            </a:r>
            <a:r>
              <a:rPr kumimoji="1" lang="en-US" altLang="zh-CN" sz="2400" b="1" i="1">
                <a:solidFill>
                  <a:srgbClr val="000000"/>
                </a:solidFill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</a:rPr>
              <a:t>的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对应于</a:t>
            </a:r>
            <a:r>
              <a:rPr kumimoji="1" lang="en-US" altLang="zh-CN" sz="2400" b="1">
                <a:solidFill>
                  <a:srgbClr val="000000"/>
                </a:solidFill>
              </a:rPr>
              <a:t>λ</a:t>
            </a:r>
            <a:r>
              <a:rPr kumimoji="1" lang="zh-CN" altLang="en-US" sz="2400" b="1">
                <a:solidFill>
                  <a:srgbClr val="000000"/>
                </a:solidFill>
              </a:rPr>
              <a:t>的</a:t>
            </a:r>
            <a:r>
              <a:rPr kumimoji="1" lang="zh-CN" altLang="en-US" sz="2400" b="1" u="sng">
                <a:solidFill>
                  <a:srgbClr val="FF0000"/>
                </a:solidFill>
              </a:rPr>
              <a:t>特征向量</a:t>
            </a:r>
            <a:r>
              <a:rPr kumimoji="1" lang="zh-CN" altLang="en-US" sz="2400" b="1">
                <a:solidFill>
                  <a:srgbClr val="000000"/>
                </a:solidFill>
              </a:rPr>
              <a:t>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2998" name="Text Box 6"/>
              <p:cNvSpPr txBox="1">
                <a:spLocks noChangeArrowheads="1"/>
              </p:cNvSpPr>
              <p:nvPr/>
            </p:nvSpPr>
            <p:spPr bwMode="auto">
              <a:xfrm>
                <a:off x="762000" y="4038600"/>
                <a:ext cx="7772400" cy="13795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" panose="05000000000000000000" pitchFamily="2" charset="2"/>
                  <a:buChar char="o"/>
                  <a:defRPr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5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p"/>
                  <a:defRPr sz="22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 b="1" dirty="0" smtClean="0">
                    <a:solidFill>
                      <a:srgbClr val="FF0000"/>
                    </a:solidFill>
                  </a:rPr>
                  <a:t>注  由定义可知：</a:t>
                </a:r>
                <a:endParaRPr kumimoji="1" lang="zh-CN" altLang="en-US" sz="2400" b="1" dirty="0">
                  <a:solidFill>
                    <a:schemeClr val="tx1"/>
                  </a:solidFill>
                </a:endParaRPr>
              </a:p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400" b="1" dirty="0">
                    <a:solidFill>
                      <a:srgbClr val="000000"/>
                    </a:solidFill>
                  </a:rPr>
                  <a:t>1)  </a:t>
                </a:r>
                <a:r>
                  <a:rPr kumimoji="1" lang="zh-CN" altLang="en-US" sz="2400" b="1" dirty="0" smtClean="0">
                    <a:solidFill>
                      <a:srgbClr val="000000"/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kumimoji="1" lang="zh-CN" altLang="en-US" sz="2400" b="1" dirty="0" smtClean="0">
                    <a:solidFill>
                      <a:srgbClr val="000000"/>
                    </a:solidFill>
                  </a:rPr>
                  <a:t> </a:t>
                </a:r>
                <a:r>
                  <a:rPr kumimoji="1" lang="en-US" altLang="zh-CN" sz="2400" b="1" dirty="0" smtClean="0">
                    <a:solidFill>
                      <a:srgbClr val="000000"/>
                    </a:solidFill>
                  </a:rPr>
                  <a:t> </a:t>
                </a:r>
                <a:r>
                  <a:rPr kumimoji="1" lang="zh-CN" altLang="en-US" sz="2400" b="1" dirty="0">
                    <a:solidFill>
                      <a:srgbClr val="000000"/>
                    </a:solidFill>
                  </a:rPr>
                  <a:t>是 </a:t>
                </a:r>
                <a:r>
                  <a:rPr kumimoji="1" lang="en-US" altLang="zh-CN" sz="2400" b="1" i="1" dirty="0">
                    <a:solidFill>
                      <a:srgbClr val="000000"/>
                    </a:solidFill>
                  </a:rPr>
                  <a:t>A </a:t>
                </a:r>
                <a:r>
                  <a:rPr kumimoji="1" lang="zh-CN" altLang="en-US" sz="2400" b="1" dirty="0">
                    <a:solidFill>
                      <a:srgbClr val="000000"/>
                    </a:solidFill>
                  </a:rPr>
                  <a:t>的对应于</a:t>
                </a:r>
                <a:r>
                  <a:rPr kumimoji="1" lang="en-US" altLang="zh-CN" sz="2400" b="1" dirty="0">
                    <a:solidFill>
                      <a:srgbClr val="000000"/>
                    </a:solidFill>
                  </a:rPr>
                  <a:t>λ</a:t>
                </a:r>
                <a:r>
                  <a:rPr kumimoji="1" lang="zh-CN" altLang="en-US" sz="2400" b="1" dirty="0">
                    <a:solidFill>
                      <a:srgbClr val="000000"/>
                    </a:solidFill>
                  </a:rPr>
                  <a:t>的特征向量</a:t>
                </a:r>
                <a:r>
                  <a:rPr kumimoji="1" lang="en-US" altLang="zh-CN" sz="2400" b="1" dirty="0">
                    <a:solidFill>
                      <a:srgbClr val="000000"/>
                    </a:solidFill>
                  </a:rPr>
                  <a:t>, </a:t>
                </a:r>
                <a:r>
                  <a:rPr kumimoji="1" lang="zh-CN" altLang="en-US" sz="2400" b="1" dirty="0">
                    <a:solidFill>
                      <a:srgbClr val="000000"/>
                    </a:solidFill>
                  </a:rPr>
                  <a:t>则</a:t>
                </a:r>
                <a:r>
                  <a:rPr kumimoji="1" lang="zh-CN" altLang="en-US" sz="2400" b="1" i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kumimoji="1" lang="en-US" altLang="zh-CN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kumimoji="1" lang="en-US" altLang="zh-CN" sz="2400" b="1" dirty="0" smtClean="0">
                    <a:solidFill>
                      <a:srgbClr val="000000"/>
                    </a:solidFill>
                  </a:rPr>
                  <a:t> </a:t>
                </a:r>
                <a:r>
                  <a:rPr kumimoji="1" lang="en-US" altLang="zh-CN" sz="2400" b="1" dirty="0">
                    <a:solidFill>
                      <a:srgbClr val="000000"/>
                    </a:solidFill>
                  </a:rPr>
                  <a:t>(</a:t>
                </a:r>
                <a:r>
                  <a:rPr kumimoji="1" lang="en-US" altLang="zh-CN" sz="2400" b="1" i="1" dirty="0">
                    <a:solidFill>
                      <a:srgbClr val="000000"/>
                    </a:solidFill>
                  </a:rPr>
                  <a:t>k</a:t>
                </a:r>
                <a:r>
                  <a:rPr kumimoji="1" lang="en-US" altLang="zh-CN" sz="2400" b="1" dirty="0">
                    <a:solidFill>
                      <a:srgbClr val="000000"/>
                    </a:solidFill>
                  </a:rPr>
                  <a:t>≠0) </a:t>
                </a:r>
                <a:r>
                  <a:rPr kumimoji="1" lang="zh-CN" altLang="en-US" sz="2400" b="1" dirty="0">
                    <a:solidFill>
                      <a:srgbClr val="000000"/>
                    </a:solidFill>
                  </a:rPr>
                  <a:t>也</a:t>
                </a:r>
              </a:p>
              <a:p>
                <a:pPr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 b="1" dirty="0">
                    <a:solidFill>
                      <a:srgbClr val="000000"/>
                    </a:solidFill>
                  </a:rPr>
                  <a:t>    是 </a:t>
                </a:r>
                <a:r>
                  <a:rPr kumimoji="1" lang="en-US" altLang="zh-CN" sz="2400" b="1" i="1" dirty="0">
                    <a:solidFill>
                      <a:srgbClr val="000000"/>
                    </a:solidFill>
                  </a:rPr>
                  <a:t>A </a:t>
                </a:r>
                <a:r>
                  <a:rPr kumimoji="1" lang="zh-CN" altLang="en-US" sz="2400" b="1" dirty="0">
                    <a:solidFill>
                      <a:srgbClr val="000000"/>
                    </a:solidFill>
                  </a:rPr>
                  <a:t>的对应于</a:t>
                </a:r>
                <a:r>
                  <a:rPr kumimoji="1" lang="en-US" altLang="zh-CN" sz="2400" b="1" dirty="0">
                    <a:solidFill>
                      <a:srgbClr val="000000"/>
                    </a:solidFill>
                  </a:rPr>
                  <a:t>λ</a:t>
                </a:r>
                <a:r>
                  <a:rPr kumimoji="1" lang="zh-CN" altLang="en-US" sz="2400" b="1" dirty="0">
                    <a:solidFill>
                      <a:srgbClr val="000000"/>
                    </a:solidFill>
                  </a:rPr>
                  <a:t>的特征向量。  </a:t>
                </a:r>
              </a:p>
            </p:txBody>
          </p:sp>
        </mc:Choice>
        <mc:Fallback xmlns="">
          <p:sp>
            <p:nvSpPr>
              <p:cNvPr id="85299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4038600"/>
                <a:ext cx="7772400" cy="1379545"/>
              </a:xfrm>
              <a:prstGeom prst="rect">
                <a:avLst/>
              </a:prstGeom>
              <a:blipFill>
                <a:blip r:embed="rId5"/>
                <a:stretch>
                  <a:fillRect l="-1176" t="-2655" b="-92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5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52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52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52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29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529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994" grpId="0" build="p" autoUpdateAnimBg="0" advAuto="0"/>
      <p:bldP spid="852995" grpId="0" build="p" autoUpdateAnimBg="0"/>
      <p:bldP spid="852997" grpId="0" build="p" autoUpdateAnimBg="0"/>
      <p:bldP spid="852998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838200" y="989013"/>
            <a:ext cx="3122613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</a:rPr>
              <a:t>练习：      求三阶矩阵</a:t>
            </a: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4648200" y="682625"/>
          <a:ext cx="2119313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0" name="公式" r:id="rId3" imgW="790444" imgH="552477" progId="Equation.3">
                  <p:embed/>
                </p:oleObj>
              </mc:Choice>
              <mc:Fallback>
                <p:oleObj name="公式" r:id="rId3" imgW="790444" imgH="552477" progId="Equation.3">
                  <p:embed/>
                  <p:pic>
                    <p:nvPicPr>
                      <p:cNvPr id="358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682625"/>
                        <a:ext cx="2119313" cy="140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752600" y="1728788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</a:rPr>
              <a:t>的特征值和特征向量。</a:t>
            </a:r>
          </a:p>
        </p:txBody>
      </p:sp>
      <p:sp>
        <p:nvSpPr>
          <p:cNvPr id="861189" name="Text Box 5"/>
          <p:cNvSpPr txBox="1">
            <a:spLocks noChangeArrowheads="1"/>
          </p:cNvSpPr>
          <p:nvPr/>
        </p:nvSpPr>
        <p:spPr bwMode="auto">
          <a:xfrm>
            <a:off x="884238" y="2590800"/>
            <a:ext cx="3763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解   </a:t>
            </a:r>
            <a:r>
              <a:rPr kumimoji="1" lang="en-US" altLang="zh-CN" sz="2400" b="1">
                <a:solidFill>
                  <a:srgbClr val="000000"/>
                </a:solidFill>
              </a:rPr>
              <a:t>A</a:t>
            </a:r>
            <a:r>
              <a:rPr kumimoji="1" lang="zh-CN" altLang="en-US" sz="2400" b="1">
                <a:solidFill>
                  <a:srgbClr val="000000"/>
                </a:solidFill>
              </a:rPr>
              <a:t>的特征多项式为</a:t>
            </a:r>
          </a:p>
        </p:txBody>
      </p:sp>
      <p:graphicFrame>
        <p:nvGraphicFramePr>
          <p:cNvPr id="861190" name="Object 6"/>
          <p:cNvGraphicFramePr>
            <a:graphicFrameLocks noChangeAspect="1"/>
          </p:cNvGraphicFramePr>
          <p:nvPr/>
        </p:nvGraphicFramePr>
        <p:xfrm>
          <a:off x="1663700" y="3124200"/>
          <a:ext cx="5754688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1" name="公式" r:id="rId5" imgW="2501900" imgH="596900" progId="Equation.3">
                  <p:embed/>
                </p:oleObj>
              </mc:Choice>
              <mc:Fallback>
                <p:oleObj name="公式" r:id="rId5" imgW="2501900" imgH="596900" progId="Equation.3">
                  <p:embed/>
                  <p:pic>
                    <p:nvPicPr>
                      <p:cNvPr id="8611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3124200"/>
                        <a:ext cx="5754688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1191" name="Text Box 7"/>
          <p:cNvSpPr txBox="1">
            <a:spLocks noChangeArrowheads="1"/>
          </p:cNvSpPr>
          <p:nvPr/>
        </p:nvSpPr>
        <p:spPr bwMode="auto">
          <a:xfrm>
            <a:off x="884238" y="4876800"/>
            <a:ext cx="3148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故得</a:t>
            </a:r>
            <a:r>
              <a:rPr kumimoji="1" lang="en-US" altLang="zh-CN" sz="2400" b="1">
                <a:solidFill>
                  <a:srgbClr val="000000"/>
                </a:solidFill>
              </a:rPr>
              <a:t>A</a:t>
            </a:r>
            <a:r>
              <a:rPr kumimoji="1" lang="zh-CN" altLang="en-US" sz="2400" b="1">
                <a:solidFill>
                  <a:srgbClr val="000000"/>
                </a:solidFill>
              </a:rPr>
              <a:t>的三个特征值为</a:t>
            </a:r>
          </a:p>
        </p:txBody>
      </p:sp>
      <p:graphicFrame>
        <p:nvGraphicFramePr>
          <p:cNvPr id="861192" name="Object 8"/>
          <p:cNvGraphicFramePr>
            <a:graphicFrameLocks noChangeAspect="1"/>
          </p:cNvGraphicFramePr>
          <p:nvPr/>
        </p:nvGraphicFramePr>
        <p:xfrm>
          <a:off x="4432300" y="4935538"/>
          <a:ext cx="2611438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2" name="公式" r:id="rId7" imgW="1155700" imgH="190500" progId="Equation.3">
                  <p:embed/>
                </p:oleObj>
              </mc:Choice>
              <mc:Fallback>
                <p:oleObj name="公式" r:id="rId7" imgW="1155700" imgH="190500" progId="Equation.3">
                  <p:embed/>
                  <p:pic>
                    <p:nvPicPr>
                      <p:cNvPr id="8611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4935538"/>
                        <a:ext cx="2611438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1193" name="Text Box 9"/>
          <p:cNvSpPr txBox="1">
            <a:spLocks noChangeArrowheads="1"/>
          </p:cNvSpPr>
          <p:nvPr/>
        </p:nvSpPr>
        <p:spPr bwMode="auto">
          <a:xfrm>
            <a:off x="1020763" y="5449888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对于</a:t>
            </a:r>
          </a:p>
        </p:txBody>
      </p:sp>
      <p:graphicFrame>
        <p:nvGraphicFramePr>
          <p:cNvPr id="861194" name="Object 10"/>
          <p:cNvGraphicFramePr>
            <a:graphicFrameLocks noChangeAspect="1"/>
          </p:cNvGraphicFramePr>
          <p:nvPr/>
        </p:nvGraphicFramePr>
        <p:xfrm>
          <a:off x="1765300" y="5530850"/>
          <a:ext cx="9477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3" name="公式" r:id="rId9" imgW="419100" imgH="190500" progId="Equation.3">
                  <p:embed/>
                </p:oleObj>
              </mc:Choice>
              <mc:Fallback>
                <p:oleObj name="公式" r:id="rId9" imgW="419100" imgH="190500" progId="Equation.3">
                  <p:embed/>
                  <p:pic>
                    <p:nvPicPr>
                      <p:cNvPr id="86119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5530850"/>
                        <a:ext cx="947738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1195" name="Text Box 11"/>
          <p:cNvSpPr txBox="1">
            <a:spLocks noChangeArrowheads="1"/>
          </p:cNvSpPr>
          <p:nvPr/>
        </p:nvSpPr>
        <p:spPr bwMode="auto">
          <a:xfrm>
            <a:off x="2849563" y="5472113"/>
            <a:ext cx="4675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解齐次线性方程组（</a:t>
            </a:r>
            <a:r>
              <a:rPr kumimoji="1" lang="en-US" altLang="zh-CN" sz="2400" b="1" i="1">
                <a:solidFill>
                  <a:srgbClr val="000000"/>
                </a:solidFill>
              </a:rPr>
              <a:t>5E </a:t>
            </a:r>
            <a:r>
              <a:rPr kumimoji="1" lang="zh-CN" altLang="en-US" sz="2400" b="1" i="1">
                <a:solidFill>
                  <a:srgbClr val="000000"/>
                </a:solidFill>
              </a:rPr>
              <a:t>－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)</a:t>
            </a:r>
            <a:r>
              <a:rPr kumimoji="1" lang="en-US" altLang="zh-CN" sz="2400" b="1" i="1">
                <a:solidFill>
                  <a:srgbClr val="000000"/>
                </a:solidFill>
              </a:rPr>
              <a:t>x</a:t>
            </a:r>
            <a:r>
              <a:rPr kumimoji="1" lang="en-US" altLang="zh-CN" sz="2400" b="1">
                <a:solidFill>
                  <a:srgbClr val="000000"/>
                </a:solidFill>
              </a:rPr>
              <a:t>= 0 ,</a:t>
            </a:r>
          </a:p>
        </p:txBody>
      </p:sp>
    </p:spTree>
    <p:extLst>
      <p:ext uri="{BB962C8B-B14F-4D97-AF65-F5344CB8AC3E}">
        <p14:creationId xmlns:p14="http://schemas.microsoft.com/office/powerpoint/2010/main" val="280240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1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1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1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189" grpId="0" build="p" autoUpdateAnimBg="0"/>
      <p:bldP spid="861191" grpId="0" build="p" autoUpdateAnimBg="0"/>
      <p:bldP spid="861193" grpId="0" build="p" autoUpdateAnimBg="0"/>
      <p:bldP spid="86119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Text Box 2"/>
          <p:cNvSpPr txBox="1">
            <a:spLocks noChangeArrowheads="1"/>
          </p:cNvSpPr>
          <p:nvPr/>
        </p:nvSpPr>
        <p:spPr bwMode="auto">
          <a:xfrm>
            <a:off x="646113" y="1235075"/>
            <a:ext cx="21923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系数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矩阵</a:t>
            </a:r>
          </a:p>
        </p:txBody>
      </p:sp>
      <p:graphicFrame>
        <p:nvGraphicFramePr>
          <p:cNvPr id="862211" name="Object 3"/>
          <p:cNvGraphicFramePr>
            <a:graphicFrameLocks noChangeAspect="1"/>
          </p:cNvGraphicFramePr>
          <p:nvPr/>
        </p:nvGraphicFramePr>
        <p:xfrm>
          <a:off x="1601788" y="954088"/>
          <a:ext cx="6092825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4" name="公式" r:id="rId3" imgW="2387600" imgH="596900" progId="Equation.3">
                  <p:embed/>
                </p:oleObj>
              </mc:Choice>
              <mc:Fallback>
                <p:oleObj name="公式" r:id="rId3" imgW="2387600" imgH="596900" progId="Equation.3">
                  <p:embed/>
                  <p:pic>
                    <p:nvPicPr>
                      <p:cNvPr id="8622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954088"/>
                        <a:ext cx="6092825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2212" name="Text Box 4"/>
          <p:cNvSpPr txBox="1">
            <a:spLocks noChangeArrowheads="1"/>
          </p:cNvSpPr>
          <p:nvPr/>
        </p:nvSpPr>
        <p:spPr bwMode="auto">
          <a:xfrm>
            <a:off x="642938" y="2554288"/>
            <a:ext cx="29162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同解方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程组为</a:t>
            </a:r>
          </a:p>
        </p:txBody>
      </p:sp>
      <p:graphicFrame>
        <p:nvGraphicFramePr>
          <p:cNvPr id="862213" name="Object 5"/>
          <p:cNvGraphicFramePr>
            <a:graphicFrameLocks noChangeAspect="1"/>
          </p:cNvGraphicFramePr>
          <p:nvPr/>
        </p:nvGraphicFramePr>
        <p:xfrm>
          <a:off x="2052638" y="2401888"/>
          <a:ext cx="1450975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5" name="公式" r:id="rId5" imgW="545863" imgH="596641" progId="Equation.3">
                  <p:embed/>
                </p:oleObj>
              </mc:Choice>
              <mc:Fallback>
                <p:oleObj name="公式" r:id="rId5" imgW="545863" imgH="596641" progId="Equation.3">
                  <p:embed/>
                  <p:pic>
                    <p:nvPicPr>
                      <p:cNvPr id="8622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2401888"/>
                        <a:ext cx="1450975" cy="147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2214" name="Text Box 6"/>
          <p:cNvSpPr txBox="1">
            <a:spLocks noChangeArrowheads="1"/>
          </p:cNvSpPr>
          <p:nvPr/>
        </p:nvSpPr>
        <p:spPr bwMode="auto">
          <a:xfrm>
            <a:off x="4037013" y="2689225"/>
            <a:ext cx="21780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取基础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    解系</a:t>
            </a:r>
          </a:p>
        </p:txBody>
      </p:sp>
      <p:graphicFrame>
        <p:nvGraphicFramePr>
          <p:cNvPr id="862215" name="Object 7"/>
          <p:cNvGraphicFramePr>
            <a:graphicFrameLocks noChangeAspect="1"/>
          </p:cNvGraphicFramePr>
          <p:nvPr/>
        </p:nvGraphicFramePr>
        <p:xfrm>
          <a:off x="5332413" y="2455863"/>
          <a:ext cx="1370012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6" name="公式" r:id="rId7" imgW="520700" imgH="596900" progId="Equation.3">
                  <p:embed/>
                </p:oleObj>
              </mc:Choice>
              <mc:Fallback>
                <p:oleObj name="公式" r:id="rId7" imgW="520700" imgH="596900" progId="Equation.3">
                  <p:embed/>
                  <p:pic>
                    <p:nvPicPr>
                      <p:cNvPr id="8622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413" y="2455863"/>
                        <a:ext cx="1370012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2216" name="Text Box 8"/>
          <p:cNvSpPr txBox="1">
            <a:spLocks noChangeArrowheads="1"/>
          </p:cNvSpPr>
          <p:nvPr/>
        </p:nvSpPr>
        <p:spPr bwMode="auto">
          <a:xfrm>
            <a:off x="633413" y="4024313"/>
            <a:ext cx="6616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则</a:t>
            </a:r>
            <a:r>
              <a:rPr kumimoji="1" lang="en-US" altLang="zh-CN" sz="2400" b="1">
                <a:solidFill>
                  <a:srgbClr val="000000"/>
                </a:solidFill>
              </a:rPr>
              <a:t>ξ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</a:rPr>
              <a:t>就是</a:t>
            </a:r>
            <a:r>
              <a:rPr kumimoji="1" lang="en-US" altLang="zh-CN" sz="2400" b="1">
                <a:solidFill>
                  <a:srgbClr val="000000"/>
                </a:solidFill>
              </a:rPr>
              <a:t>A</a:t>
            </a:r>
            <a:r>
              <a:rPr kumimoji="1" lang="zh-CN" altLang="en-US" sz="2400" b="1">
                <a:solidFill>
                  <a:srgbClr val="000000"/>
                </a:solidFill>
              </a:rPr>
              <a:t>的属于</a:t>
            </a:r>
            <a:r>
              <a:rPr kumimoji="1" lang="en-US" altLang="zh-CN" sz="2400" b="1">
                <a:solidFill>
                  <a:srgbClr val="000000"/>
                </a:solidFill>
              </a:rPr>
              <a:t>λ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 </a:t>
            </a:r>
            <a:r>
              <a:rPr kumimoji="1" lang="en-US" altLang="zh-CN" sz="2400" b="1">
                <a:solidFill>
                  <a:srgbClr val="000000"/>
                </a:solidFill>
              </a:rPr>
              <a:t>=5</a:t>
            </a:r>
            <a:r>
              <a:rPr kumimoji="1" lang="zh-CN" altLang="en-US" sz="2400" b="1">
                <a:solidFill>
                  <a:srgbClr val="000000"/>
                </a:solidFill>
              </a:rPr>
              <a:t>的特征向量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zh-CN" altLang="en-US" sz="2400" b="1">
                <a:solidFill>
                  <a:srgbClr val="000000"/>
                </a:solidFill>
              </a:rPr>
              <a:t>而</a:t>
            </a:r>
          </a:p>
        </p:txBody>
      </p:sp>
      <p:graphicFrame>
        <p:nvGraphicFramePr>
          <p:cNvPr id="862217" name="Object 9"/>
          <p:cNvGraphicFramePr>
            <a:graphicFrameLocks noChangeAspect="1"/>
          </p:cNvGraphicFramePr>
          <p:nvPr/>
        </p:nvGraphicFramePr>
        <p:xfrm>
          <a:off x="6018213" y="4060825"/>
          <a:ext cx="16256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7" name="公式" r:id="rId9" imgW="609336" imgH="190417" progId="Equation.3">
                  <p:embed/>
                </p:oleObj>
              </mc:Choice>
              <mc:Fallback>
                <p:oleObj name="公式" r:id="rId9" imgW="609336" imgH="190417" progId="Equation.3">
                  <p:embed/>
                  <p:pic>
                    <p:nvPicPr>
                      <p:cNvPr id="8622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3" y="4060825"/>
                        <a:ext cx="16256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2218" name="Text Box 10"/>
          <p:cNvSpPr txBox="1">
            <a:spLocks noChangeArrowheads="1"/>
          </p:cNvSpPr>
          <p:nvPr/>
        </p:nvSpPr>
        <p:spPr bwMode="auto">
          <a:xfrm>
            <a:off x="633413" y="4557713"/>
            <a:ext cx="6481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就是</a:t>
            </a:r>
            <a:r>
              <a:rPr kumimoji="1" lang="en-US" altLang="zh-CN" sz="2400" b="1">
                <a:solidFill>
                  <a:srgbClr val="000000"/>
                </a:solidFill>
              </a:rPr>
              <a:t>A</a:t>
            </a:r>
            <a:r>
              <a:rPr kumimoji="1" lang="zh-CN" altLang="en-US" sz="2400" b="1">
                <a:solidFill>
                  <a:srgbClr val="000000"/>
                </a:solidFill>
              </a:rPr>
              <a:t>的属于</a:t>
            </a:r>
            <a:r>
              <a:rPr kumimoji="1" lang="en-US" altLang="zh-CN" sz="2400" b="1">
                <a:solidFill>
                  <a:srgbClr val="000000"/>
                </a:solidFill>
              </a:rPr>
              <a:t>λ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 </a:t>
            </a:r>
            <a:r>
              <a:rPr kumimoji="1" lang="en-US" altLang="zh-CN" sz="2400" b="1">
                <a:solidFill>
                  <a:srgbClr val="000000"/>
                </a:solidFill>
              </a:rPr>
              <a:t>=5</a:t>
            </a:r>
            <a:r>
              <a:rPr kumimoji="1" lang="zh-CN" altLang="en-US" sz="2400" b="1">
                <a:solidFill>
                  <a:srgbClr val="000000"/>
                </a:solidFill>
              </a:rPr>
              <a:t>的全部特征向量。</a:t>
            </a:r>
          </a:p>
        </p:txBody>
      </p:sp>
    </p:spTree>
    <p:extLst>
      <p:ext uri="{BB962C8B-B14F-4D97-AF65-F5344CB8AC3E}">
        <p14:creationId xmlns:p14="http://schemas.microsoft.com/office/powerpoint/2010/main" val="21529010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2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62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6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62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62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6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62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62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6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62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62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62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2210" grpId="0" build="p" autoUpdateAnimBg="0" advAuto="0"/>
      <p:bldP spid="862212" grpId="0" build="p" autoUpdateAnimBg="0"/>
      <p:bldP spid="862214" grpId="0" build="p" autoUpdateAnimBg="0"/>
      <p:bldP spid="862216" grpId="0" build="p" autoUpdateAnimBg="0"/>
      <p:bldP spid="862218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66738" y="1133475"/>
            <a:ext cx="7407275" cy="496888"/>
            <a:chOff x="456" y="1405"/>
            <a:chExt cx="4666" cy="313"/>
          </a:xfrm>
        </p:grpSpPr>
        <p:sp>
          <p:nvSpPr>
            <p:cNvPr id="37895" name="Text Box 3"/>
            <p:cNvSpPr txBox="1">
              <a:spLocks noChangeArrowheads="1"/>
            </p:cNvSpPr>
            <p:nvPr/>
          </p:nvSpPr>
          <p:spPr bwMode="auto">
            <a:xfrm>
              <a:off x="456" y="1405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solidFill>
                    <a:srgbClr val="000000"/>
                  </a:solidFill>
                </a:rPr>
                <a:t>对于</a:t>
              </a:r>
            </a:p>
          </p:txBody>
        </p:sp>
        <p:graphicFrame>
          <p:nvGraphicFramePr>
            <p:cNvPr id="37896" name="Object 4"/>
            <p:cNvGraphicFramePr>
              <a:graphicFrameLocks noChangeAspect="1"/>
            </p:cNvGraphicFramePr>
            <p:nvPr/>
          </p:nvGraphicFramePr>
          <p:xfrm>
            <a:off x="916" y="1465"/>
            <a:ext cx="1100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40" name="公式" r:id="rId3" imgW="774364" imgH="190417" progId="Equation.3">
                    <p:embed/>
                  </p:oleObj>
                </mc:Choice>
                <mc:Fallback>
                  <p:oleObj name="公式" r:id="rId3" imgW="774364" imgH="190417" progId="Equation.3">
                    <p:embed/>
                    <p:pic>
                      <p:nvPicPr>
                        <p:cNvPr id="3789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" y="1465"/>
                          <a:ext cx="1100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7" name="Text Box 5"/>
            <p:cNvSpPr txBox="1">
              <a:spLocks noChangeArrowheads="1"/>
            </p:cNvSpPr>
            <p:nvPr/>
          </p:nvSpPr>
          <p:spPr bwMode="auto">
            <a:xfrm>
              <a:off x="2033" y="1429"/>
              <a:ext cx="30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solidFill>
                    <a:srgbClr val="000000"/>
                  </a:solidFill>
                </a:rPr>
                <a:t>解齐次线性方程组（－ </a:t>
              </a:r>
              <a:r>
                <a:rPr kumimoji="1" lang="en-US" altLang="zh-CN" sz="2400" b="1" i="1">
                  <a:solidFill>
                    <a:srgbClr val="000000"/>
                  </a:solidFill>
                </a:rPr>
                <a:t>E </a:t>
              </a:r>
              <a:r>
                <a:rPr kumimoji="1" lang="zh-CN" altLang="en-US" sz="2400" b="1" i="1">
                  <a:solidFill>
                    <a:srgbClr val="000000"/>
                  </a:solidFill>
                </a:rPr>
                <a:t>－</a:t>
              </a:r>
              <a:r>
                <a:rPr kumimoji="1" lang="en-US" altLang="zh-CN" sz="2400" b="1" i="1">
                  <a:solidFill>
                    <a:srgbClr val="000000"/>
                  </a:solidFill>
                </a:rPr>
                <a:t>A</a:t>
              </a:r>
              <a:r>
                <a:rPr kumimoji="1" lang="en-US" altLang="zh-CN" sz="2400" b="1">
                  <a:solidFill>
                    <a:srgbClr val="000000"/>
                  </a:solidFill>
                </a:rPr>
                <a:t>)</a:t>
              </a:r>
              <a:r>
                <a:rPr kumimoji="1" lang="en-US" altLang="zh-CN" sz="2400" b="1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sz="2400" b="1">
                  <a:solidFill>
                    <a:srgbClr val="000000"/>
                  </a:solidFill>
                </a:rPr>
                <a:t>= 0 ,</a:t>
              </a:r>
            </a:p>
          </p:txBody>
        </p:sp>
      </p:grpSp>
      <p:sp>
        <p:nvSpPr>
          <p:cNvPr id="863238" name="Text Box 6"/>
          <p:cNvSpPr txBox="1">
            <a:spLocks noChangeArrowheads="1"/>
          </p:cNvSpPr>
          <p:nvPr/>
        </p:nvSpPr>
        <p:spPr bwMode="auto">
          <a:xfrm>
            <a:off x="765175" y="1927225"/>
            <a:ext cx="22320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系数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矩阵</a:t>
            </a:r>
          </a:p>
        </p:txBody>
      </p:sp>
      <p:graphicFrame>
        <p:nvGraphicFramePr>
          <p:cNvPr id="863239" name="Object 7"/>
          <p:cNvGraphicFramePr>
            <a:graphicFrameLocks noChangeAspect="1"/>
          </p:cNvGraphicFramePr>
          <p:nvPr/>
        </p:nvGraphicFramePr>
        <p:xfrm>
          <a:off x="1671638" y="1862138"/>
          <a:ext cx="655955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1" name="公式" r:id="rId5" imgW="2374900" imgH="596900" progId="Equation.3">
                  <p:embed/>
                </p:oleObj>
              </mc:Choice>
              <mc:Fallback>
                <p:oleObj name="公式" r:id="rId5" imgW="2374900" imgH="596900" progId="Equation.3">
                  <p:embed/>
                  <p:pic>
                    <p:nvPicPr>
                      <p:cNvPr id="8632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1862138"/>
                        <a:ext cx="655955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3240" name="Text Box 8"/>
          <p:cNvSpPr txBox="1">
            <a:spLocks noChangeArrowheads="1"/>
          </p:cNvSpPr>
          <p:nvPr/>
        </p:nvSpPr>
        <p:spPr bwMode="auto">
          <a:xfrm>
            <a:off x="1138238" y="3932238"/>
            <a:ext cx="3163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同解方程组为</a:t>
            </a:r>
          </a:p>
        </p:txBody>
      </p:sp>
      <p:graphicFrame>
        <p:nvGraphicFramePr>
          <p:cNvPr id="863241" name="Object 9"/>
          <p:cNvGraphicFramePr>
            <a:graphicFrameLocks noChangeAspect="1"/>
          </p:cNvGraphicFramePr>
          <p:nvPr/>
        </p:nvGraphicFramePr>
        <p:xfrm>
          <a:off x="3195638" y="3462338"/>
          <a:ext cx="22098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2" name="公式" r:id="rId7" imgW="889000" imgH="596900" progId="Equation.3">
                  <p:embed/>
                </p:oleObj>
              </mc:Choice>
              <mc:Fallback>
                <p:oleObj name="公式" r:id="rId7" imgW="889000" imgH="596900" progId="Equation.3">
                  <p:embed/>
                  <p:pic>
                    <p:nvPicPr>
                      <p:cNvPr id="8632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5638" y="3462338"/>
                        <a:ext cx="22098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813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3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63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6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63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6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3238" grpId="0" build="p" autoUpdateAnimBg="0"/>
      <p:bldP spid="863240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Text Box 2"/>
          <p:cNvSpPr txBox="1">
            <a:spLocks noChangeArrowheads="1"/>
          </p:cNvSpPr>
          <p:nvPr/>
        </p:nvSpPr>
        <p:spPr bwMode="auto">
          <a:xfrm>
            <a:off x="552450" y="1317625"/>
            <a:ext cx="3162300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取基础解系</a:t>
            </a:r>
          </a:p>
        </p:txBody>
      </p:sp>
      <p:graphicFrame>
        <p:nvGraphicFramePr>
          <p:cNvPr id="864259" name="Object 3"/>
          <p:cNvGraphicFramePr>
            <a:graphicFrameLocks noChangeAspect="1"/>
          </p:cNvGraphicFramePr>
          <p:nvPr/>
        </p:nvGraphicFramePr>
        <p:xfrm>
          <a:off x="2457450" y="954088"/>
          <a:ext cx="314325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6" name="公式" r:id="rId3" imgW="1193800" imgH="596900" progId="Equation.3">
                  <p:embed/>
                </p:oleObj>
              </mc:Choice>
              <mc:Fallback>
                <p:oleObj name="公式" r:id="rId3" imgW="1193800" imgH="596900" progId="Equation.3">
                  <p:embed/>
                  <p:pic>
                    <p:nvPicPr>
                      <p:cNvPr id="8642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954088"/>
                        <a:ext cx="3143250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4260" name="Text Box 4"/>
          <p:cNvSpPr txBox="1">
            <a:spLocks noChangeArrowheads="1"/>
          </p:cNvSpPr>
          <p:nvPr/>
        </p:nvSpPr>
        <p:spPr bwMode="auto">
          <a:xfrm>
            <a:off x="673100" y="2478088"/>
            <a:ext cx="795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则</a:t>
            </a:r>
            <a:r>
              <a:rPr kumimoji="1" lang="en-US" altLang="zh-CN" sz="2400" b="1">
                <a:solidFill>
                  <a:srgbClr val="000000"/>
                </a:solidFill>
              </a:rPr>
              <a:t>ξ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 </a:t>
            </a:r>
            <a:r>
              <a:rPr kumimoji="1" lang="en-US" altLang="zh-CN" sz="2400" b="1">
                <a:solidFill>
                  <a:srgbClr val="000000"/>
                </a:solidFill>
              </a:rPr>
              <a:t>,ξ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3</a:t>
            </a:r>
            <a:r>
              <a:rPr kumimoji="1" lang="zh-CN" altLang="en-US" sz="2400" b="1">
                <a:solidFill>
                  <a:srgbClr val="000000"/>
                </a:solidFill>
              </a:rPr>
              <a:t>就是</a:t>
            </a:r>
            <a:r>
              <a:rPr kumimoji="1" lang="en-US" altLang="zh-CN" sz="2400" b="1">
                <a:solidFill>
                  <a:srgbClr val="000000"/>
                </a:solidFill>
              </a:rPr>
              <a:t>A</a:t>
            </a:r>
            <a:r>
              <a:rPr kumimoji="1" lang="zh-CN" altLang="en-US" sz="2400" b="1">
                <a:solidFill>
                  <a:srgbClr val="000000"/>
                </a:solidFill>
              </a:rPr>
              <a:t>的属于</a:t>
            </a:r>
            <a:r>
              <a:rPr kumimoji="1" lang="en-US" altLang="zh-CN" sz="2400" b="1">
                <a:solidFill>
                  <a:srgbClr val="000000"/>
                </a:solidFill>
              </a:rPr>
              <a:t>λ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 </a:t>
            </a:r>
            <a:r>
              <a:rPr kumimoji="1" lang="en-US" altLang="zh-CN" sz="2400" b="1">
                <a:solidFill>
                  <a:srgbClr val="000000"/>
                </a:solidFill>
              </a:rPr>
              <a:t>= λ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3</a:t>
            </a:r>
            <a:r>
              <a:rPr kumimoji="1" lang="en-US" altLang="zh-CN" sz="2400" b="1">
                <a:solidFill>
                  <a:srgbClr val="000000"/>
                </a:solidFill>
              </a:rPr>
              <a:t> =</a:t>
            </a:r>
            <a:r>
              <a:rPr kumimoji="1" lang="zh-CN" altLang="en-US" sz="2400" b="1">
                <a:solidFill>
                  <a:srgbClr val="000000"/>
                </a:solidFill>
              </a:rPr>
              <a:t>－</a:t>
            </a:r>
            <a:r>
              <a:rPr kumimoji="1" lang="en-US" altLang="zh-CN" sz="2400" b="1">
                <a:solidFill>
                  <a:srgbClr val="000000"/>
                </a:solidFill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</a:rPr>
              <a:t>的两个线性无关的</a:t>
            </a:r>
          </a:p>
        </p:txBody>
      </p:sp>
      <p:sp>
        <p:nvSpPr>
          <p:cNvPr id="864261" name="Text Box 5"/>
          <p:cNvSpPr txBox="1">
            <a:spLocks noChangeArrowheads="1"/>
          </p:cNvSpPr>
          <p:nvPr/>
        </p:nvSpPr>
        <p:spPr bwMode="auto">
          <a:xfrm>
            <a:off x="673100" y="3544888"/>
            <a:ext cx="6688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</a:rPr>
              <a:t>A</a:t>
            </a:r>
            <a:r>
              <a:rPr kumimoji="1" lang="zh-CN" altLang="en-US" sz="2400" b="1">
                <a:solidFill>
                  <a:srgbClr val="000000"/>
                </a:solidFill>
              </a:rPr>
              <a:t>的属于</a:t>
            </a:r>
            <a:r>
              <a:rPr kumimoji="1" lang="en-US" altLang="zh-CN" sz="2400" b="1">
                <a:solidFill>
                  <a:srgbClr val="000000"/>
                </a:solidFill>
              </a:rPr>
              <a:t>λ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 </a:t>
            </a:r>
            <a:r>
              <a:rPr kumimoji="1" lang="en-US" altLang="zh-CN" sz="2400" b="1">
                <a:solidFill>
                  <a:srgbClr val="000000"/>
                </a:solidFill>
              </a:rPr>
              <a:t>= λ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3</a:t>
            </a:r>
            <a:r>
              <a:rPr kumimoji="1" lang="en-US" altLang="zh-CN" sz="2400" b="1">
                <a:solidFill>
                  <a:srgbClr val="000000"/>
                </a:solidFill>
              </a:rPr>
              <a:t> =</a:t>
            </a:r>
            <a:r>
              <a:rPr kumimoji="1" lang="zh-CN" altLang="en-US" sz="2400" b="1">
                <a:solidFill>
                  <a:srgbClr val="000000"/>
                </a:solidFill>
              </a:rPr>
              <a:t>－</a:t>
            </a:r>
            <a:r>
              <a:rPr kumimoji="1" lang="en-US" altLang="zh-CN" sz="2400" b="1">
                <a:solidFill>
                  <a:srgbClr val="000000"/>
                </a:solidFill>
              </a:rPr>
              <a:t>1 </a:t>
            </a:r>
            <a:r>
              <a:rPr kumimoji="1" lang="zh-CN" altLang="en-US" sz="2400" b="1">
                <a:solidFill>
                  <a:srgbClr val="000000"/>
                </a:solidFill>
              </a:rPr>
              <a:t>的全部特征向量。</a:t>
            </a:r>
          </a:p>
        </p:txBody>
      </p:sp>
      <p:sp>
        <p:nvSpPr>
          <p:cNvPr id="864262" name="Text Box 6"/>
          <p:cNvSpPr txBox="1">
            <a:spLocks noChangeArrowheads="1"/>
          </p:cNvSpPr>
          <p:nvPr/>
        </p:nvSpPr>
        <p:spPr bwMode="auto">
          <a:xfrm>
            <a:off x="6115050" y="1106488"/>
            <a:ext cx="1830388" cy="12160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注意</a:t>
            </a:r>
            <a:r>
              <a:rPr kumimoji="1" lang="en-US" altLang="zh-CN" sz="2400" b="1">
                <a:solidFill>
                  <a:srgbClr val="000000"/>
                </a:solidFill>
              </a:rPr>
              <a:t>:  </a:t>
            </a:r>
            <a:r>
              <a:rPr kumimoji="1" lang="zh-CN" altLang="en-US" sz="2400" b="1">
                <a:solidFill>
                  <a:srgbClr val="000000"/>
                </a:solidFill>
              </a:rPr>
              <a:t>这里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基础解系含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有两个向量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57225" y="3001963"/>
            <a:ext cx="7089775" cy="457200"/>
            <a:chOff x="450" y="2586"/>
            <a:chExt cx="4466" cy="288"/>
          </a:xfrm>
        </p:grpSpPr>
        <p:graphicFrame>
          <p:nvGraphicFramePr>
            <p:cNvPr id="38920" name="Object 8"/>
            <p:cNvGraphicFramePr>
              <a:graphicFrameLocks noChangeAspect="1"/>
            </p:cNvGraphicFramePr>
            <p:nvPr/>
          </p:nvGraphicFramePr>
          <p:xfrm>
            <a:off x="1632" y="2588"/>
            <a:ext cx="1662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7" name="公式" r:id="rId5" imgW="1066800" imgH="190500" progId="Equation.3">
                    <p:embed/>
                  </p:oleObj>
                </mc:Choice>
                <mc:Fallback>
                  <p:oleObj name="公式" r:id="rId5" imgW="1066800" imgH="190500" progId="Equation.3">
                    <p:embed/>
                    <p:pic>
                      <p:nvPicPr>
                        <p:cNvPr id="3892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588"/>
                          <a:ext cx="1662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1" name="Text Box 9"/>
            <p:cNvSpPr txBox="1">
              <a:spLocks noChangeArrowheads="1"/>
            </p:cNvSpPr>
            <p:nvPr/>
          </p:nvSpPr>
          <p:spPr bwMode="auto">
            <a:xfrm>
              <a:off x="450" y="2586"/>
              <a:ext cx="11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solidFill>
                    <a:srgbClr val="000000"/>
                  </a:solidFill>
                </a:rPr>
                <a:t>特征向量</a:t>
              </a:r>
              <a:r>
                <a:rPr kumimoji="1" lang="en-US" altLang="zh-CN" sz="2400" b="1">
                  <a:solidFill>
                    <a:srgbClr val="000000"/>
                  </a:solidFill>
                </a:rPr>
                <a:t>, </a:t>
              </a:r>
              <a:r>
                <a:rPr kumimoji="1" lang="zh-CN" altLang="en-US" sz="2400" b="1">
                  <a:solidFill>
                    <a:srgbClr val="000000"/>
                  </a:solidFill>
                </a:rPr>
                <a:t>而</a:t>
              </a:r>
            </a:p>
          </p:txBody>
        </p:sp>
        <p:sp>
          <p:nvSpPr>
            <p:cNvPr id="38922" name="Text Box 10"/>
            <p:cNvSpPr txBox="1">
              <a:spLocks noChangeArrowheads="1"/>
            </p:cNvSpPr>
            <p:nvPr/>
          </p:nvSpPr>
          <p:spPr bwMode="auto">
            <a:xfrm>
              <a:off x="3360" y="2586"/>
              <a:ext cx="15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solidFill>
                    <a:srgbClr val="000000"/>
                  </a:solidFill>
                </a:rPr>
                <a:t>不同时为</a:t>
              </a:r>
              <a:r>
                <a:rPr kumimoji="1" lang="en-US" altLang="zh-CN" sz="2400" b="1">
                  <a:solidFill>
                    <a:srgbClr val="000000"/>
                  </a:solidFill>
                </a:rPr>
                <a:t>0</a:t>
              </a:r>
              <a:r>
                <a:rPr kumimoji="1" lang="zh-CN" altLang="en-US" sz="2400" b="1">
                  <a:solidFill>
                    <a:srgbClr val="000000"/>
                  </a:solidFill>
                </a:rPr>
                <a:t>）就是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803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4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4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4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258" grpId="0" build="p" autoUpdateAnimBg="0" advAuto="0"/>
      <p:bldP spid="864260" grpId="0" build="p" autoUpdateAnimBg="0"/>
      <p:bldP spid="864261" grpId="0" build="p" autoUpdateAnimBg="0"/>
      <p:bldP spid="864262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56055" y="990133"/>
            <a:ext cx="1170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性质</a:t>
            </a:r>
            <a:r>
              <a:rPr lang="en-US" altLang="zh-CN" sz="2800" dirty="0" smtClean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720061" y="951671"/>
            <a:ext cx="7854950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 smtClean="0">
                <a:solidFill>
                  <a:srgbClr val="FF0000"/>
                </a:solidFill>
              </a:rPr>
              <a:t>设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λ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是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A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的特征值，则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λ</a:t>
            </a:r>
            <a:r>
              <a:rPr kumimoji="1" lang="en-US" altLang="zh-CN" sz="2400" b="1" baseline="30000" dirty="0">
                <a:solidFill>
                  <a:srgbClr val="FF0000"/>
                </a:solidFill>
              </a:rPr>
              <a:t>2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是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A</a:t>
            </a:r>
            <a:r>
              <a:rPr kumimoji="1" lang="en-US" altLang="zh-CN" sz="2400" b="1" baseline="30000" dirty="0">
                <a:solidFill>
                  <a:srgbClr val="FF0000"/>
                </a:solidFill>
              </a:rPr>
              <a:t>2 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特征值，一般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</a:rPr>
              <a:t>      地，</a:t>
            </a:r>
            <a:r>
              <a:rPr kumimoji="1" lang="en-US" altLang="zh-CN" sz="2400" b="1" dirty="0" err="1">
                <a:solidFill>
                  <a:srgbClr val="FF0000"/>
                </a:solidFill>
              </a:rPr>
              <a:t>λ</a:t>
            </a:r>
            <a:r>
              <a:rPr kumimoji="1" lang="en-US" altLang="zh-CN" sz="2400" b="1" baseline="30000" dirty="0" err="1">
                <a:solidFill>
                  <a:srgbClr val="FF0000"/>
                </a:solidFill>
              </a:rPr>
              <a:t>k</a:t>
            </a:r>
            <a:r>
              <a:rPr kumimoji="1" lang="en-US" altLang="zh-CN" sz="2400" b="1" baseline="30000" dirty="0">
                <a:solidFill>
                  <a:srgbClr val="FF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是</a:t>
            </a:r>
            <a:r>
              <a:rPr kumimoji="1" lang="en-US" altLang="zh-CN" sz="2400" b="1" dirty="0" err="1">
                <a:solidFill>
                  <a:srgbClr val="FF0000"/>
                </a:solidFill>
              </a:rPr>
              <a:t>A</a:t>
            </a:r>
            <a:r>
              <a:rPr kumimoji="1" lang="en-US" altLang="zh-CN" sz="2400" b="1" baseline="30000" dirty="0" err="1">
                <a:solidFill>
                  <a:srgbClr val="FF0000"/>
                </a:solidFill>
              </a:rPr>
              <a:t>k</a:t>
            </a:r>
            <a:r>
              <a:rPr kumimoji="1" lang="en-US" altLang="zh-CN" sz="2400" b="1" baseline="30000" dirty="0">
                <a:solidFill>
                  <a:srgbClr val="FF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的特征值。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88198" y="1828800"/>
            <a:ext cx="4859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</a:rPr>
              <a:t>证   因为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λ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是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的特征值，即有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520858"/>
              </p:ext>
            </p:extLst>
          </p:nvPr>
        </p:nvGraphicFramePr>
        <p:xfrm>
          <a:off x="5067055" y="1798068"/>
          <a:ext cx="26670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0" name="公式" r:id="rId3" imgW="1143000" imgH="203200" progId="Equation.3">
                  <p:embed/>
                </p:oleObj>
              </mc:Choice>
              <mc:Fallback>
                <p:oleObj name="公式" r:id="rId3" imgW="1143000" imgH="203200" progId="Equation.3">
                  <p:embed/>
                  <p:pic>
                    <p:nvPicPr>
                      <p:cNvPr id="777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055" y="1798068"/>
                        <a:ext cx="266700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51621" y="2548196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</a:rPr>
              <a:t>于是，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840068"/>
              </p:ext>
            </p:extLst>
          </p:nvPr>
        </p:nvGraphicFramePr>
        <p:xfrm>
          <a:off x="2141730" y="2498984"/>
          <a:ext cx="48688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1" name="公式" r:id="rId5" imgW="2043813" imgH="215806" progId="Equation.3">
                  <p:embed/>
                </p:oleObj>
              </mc:Choice>
              <mc:Fallback>
                <p:oleObj name="公式" r:id="rId5" imgW="2043813" imgH="215806" progId="Equation.3">
                  <p:embed/>
                  <p:pic>
                    <p:nvPicPr>
                      <p:cNvPr id="7772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730" y="2498984"/>
                        <a:ext cx="486886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89610" y="3177573"/>
            <a:ext cx="5561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</a:rPr>
              <a:t>即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λ</a:t>
            </a:r>
            <a:r>
              <a:rPr kumimoji="1" lang="en-US" altLang="zh-CN" sz="2400" b="1" baseline="30000" dirty="0">
                <a:solidFill>
                  <a:srgbClr val="000000"/>
                </a:solidFill>
              </a:rPr>
              <a:t>2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是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A</a:t>
            </a:r>
            <a:r>
              <a:rPr kumimoji="1" lang="en-US" altLang="zh-CN" sz="2400" b="1" baseline="30000" dirty="0">
                <a:solidFill>
                  <a:srgbClr val="000000"/>
                </a:solidFill>
              </a:rPr>
              <a:t>2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特征值，类似可证一般情形。</a:t>
            </a:r>
          </a:p>
        </p:txBody>
      </p:sp>
    </p:spTree>
    <p:extLst>
      <p:ext uri="{BB962C8B-B14F-4D97-AF65-F5344CB8AC3E}">
        <p14:creationId xmlns:p14="http://schemas.microsoft.com/office/powerpoint/2010/main" val="2895962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0"/>
      <p:bldP spid="4" grpId="0" build="p" autoUpdateAnimBg="0"/>
      <p:bldP spid="6" grpId="0" build="p" autoUpdateAnimBg="0"/>
      <p:bldP spid="8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9153" y="996997"/>
            <a:ext cx="1170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性质</a:t>
            </a:r>
            <a:r>
              <a:rPr lang="en-US" altLang="zh-CN" sz="2800" dirty="0" smtClean="0">
                <a:solidFill>
                  <a:schemeClr val="bg1"/>
                </a:solidFill>
              </a:rPr>
              <a:t>2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77295" y="986321"/>
            <a:ext cx="31694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</a:rPr>
              <a:t>设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λ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是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A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的特征值，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36585" y="2528900"/>
                <a:ext cx="78758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schemeClr val="bg1"/>
                    </a:solidFill>
                  </a:rPr>
                  <a:t>(2) </a:t>
                </a:r>
                <a:r>
                  <a:rPr lang="zh-CN" altLang="en-US" sz="2800" dirty="0" smtClean="0">
                    <a:solidFill>
                      <a:schemeClr val="bg1"/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zh-CN" alt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800" dirty="0" smtClean="0">
                    <a:solidFill>
                      <a:schemeClr val="bg1"/>
                    </a:solidFill>
                  </a:rPr>
                  <a:t>的多项式</a:t>
                </a:r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85" y="2528900"/>
                <a:ext cx="7875875" cy="523220"/>
              </a:xfrm>
              <a:prstGeom prst="rect">
                <a:avLst/>
              </a:prstGeom>
              <a:blipFill>
                <a:blip r:embed="rId2"/>
                <a:stretch>
                  <a:fillRect l="-1548" t="-16279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17381" y="1509541"/>
                <a:ext cx="6796265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schemeClr val="bg1"/>
                    </a:solidFill>
                  </a:rPr>
                  <a:t>(1) </a:t>
                </a:r>
                <a:r>
                  <a:rPr lang="zh-CN" altLang="en-US" sz="2800" dirty="0" smtClean="0">
                    <a:solidFill>
                      <a:schemeClr val="bg1"/>
                    </a:solidFill>
                  </a:rPr>
                  <a:t>当</a:t>
                </a:r>
                <a:r>
                  <a:rPr kumimoji="1" lang="en-US" altLang="zh-CN" sz="2800" b="1" dirty="0" smtClean="0">
                    <a:solidFill>
                      <a:srgbClr val="FF0000"/>
                    </a:solidFill>
                  </a:rPr>
                  <a:t>A</a:t>
                </a:r>
                <a:r>
                  <a:rPr kumimoji="1" lang="zh-CN" altLang="en-US" sz="2800" b="1" dirty="0" smtClean="0">
                    <a:solidFill>
                      <a:srgbClr val="FF0000"/>
                    </a:solidFill>
                  </a:rPr>
                  <a:t>可逆时，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kumimoji="1"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den>
                    </m:f>
                    <m:r>
                      <a:rPr kumimoji="1" lang="zh-CN" alt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是</m:t>
                    </m:r>
                    <m:sSup>
                      <m:sSupPr>
                        <m:ctrlPr>
                          <a:rPr kumimoji="1"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kumimoji="1"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zh-CN" alt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800" dirty="0" smtClean="0">
                    <a:solidFill>
                      <a:schemeClr val="bg1"/>
                    </a:solidFill>
                  </a:rPr>
                  <a:t>特征值</a:t>
                </a:r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81" y="1509541"/>
                <a:ext cx="6796265" cy="714683"/>
              </a:xfrm>
              <a:prstGeom prst="rect">
                <a:avLst/>
              </a:prstGeom>
              <a:blipFill>
                <a:blip r:embed="rId3"/>
                <a:stretch>
                  <a:fillRect l="-1794" b="-8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286635" y="3356796"/>
                <a:ext cx="52531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635" y="3356796"/>
                <a:ext cx="525316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282190" y="3360952"/>
                <a:ext cx="23070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是</m:t>
                      </m:r>
                      <m:r>
                        <a:rPr lang="en-US" altLang="zh-CN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nor/>
                        </m:rPr>
                        <a:rPr lang="zh-CN" altLang="en-US" sz="2800" dirty="0">
                          <a:solidFill>
                            <a:schemeClr val="bg1"/>
                          </a:solidFill>
                        </a:rPr>
                        <m:t>的多项式</m:t>
                      </m:r>
                    </m:oMath>
                  </m:oMathPara>
                </a14:m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190" y="3360952"/>
                <a:ext cx="230704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286635" y="4284095"/>
                <a:ext cx="6327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bg1"/>
                    </a:solidFill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solidFill>
                      <a:schemeClr val="bg1"/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solidFill>
                      <a:schemeClr val="bg1"/>
                    </a:solidFill>
                  </a:rPr>
                  <a:t>的特征值。</a:t>
                </a:r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635" y="4284095"/>
                <a:ext cx="6327011" cy="523220"/>
              </a:xfrm>
              <a:prstGeom prst="rect">
                <a:avLst/>
              </a:prstGeom>
              <a:blipFill>
                <a:blip r:embed="rId6"/>
                <a:stretch>
                  <a:fillRect l="-1927" t="-16279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1564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701570" y="953725"/>
                <a:ext cx="65707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bg1"/>
                    </a:solidFill>
                  </a:rPr>
                  <a:t>例</a:t>
                </a:r>
                <a:r>
                  <a:rPr lang="en-US" altLang="zh-CN" sz="2800" dirty="0" smtClean="0">
                    <a:solidFill>
                      <a:schemeClr val="bg1"/>
                    </a:solidFill>
                  </a:rPr>
                  <a:t>3. </a:t>
                </a:r>
                <a:r>
                  <a:rPr lang="zh-CN" altLang="en-US" sz="2800" dirty="0" smtClean="0">
                    <a:solidFill>
                      <a:schemeClr val="bg1"/>
                    </a:solidFill>
                  </a:rPr>
                  <a:t>已知三阶矩阵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 smtClean="0">
                    <a:solidFill>
                      <a:schemeClr val="bg1"/>
                    </a:solidFill>
                  </a:rPr>
                  <a:t>的特征值为</a:t>
                </a:r>
                <a:r>
                  <a:rPr lang="en-US" altLang="zh-CN" sz="2800" dirty="0" smtClean="0">
                    <a:solidFill>
                      <a:schemeClr val="bg1"/>
                    </a:solidFill>
                  </a:rPr>
                  <a:t>1,2, 3. </a:t>
                </a:r>
                <a:r>
                  <a:rPr lang="zh-CN" altLang="en-US" sz="2800" dirty="0">
                    <a:solidFill>
                      <a:schemeClr val="bg1"/>
                    </a:solidFill>
                  </a:rPr>
                  <a:t>求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70" y="953725"/>
                <a:ext cx="6570730" cy="523220"/>
              </a:xfrm>
              <a:prstGeom prst="rect">
                <a:avLst/>
              </a:prstGeom>
              <a:blipFill>
                <a:blip r:embed="rId2"/>
                <a:stretch>
                  <a:fillRect l="-1855" t="-15116" r="-1113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781690" y="1808820"/>
                <a:ext cx="25924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altLang="zh-CN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690" y="1808820"/>
                <a:ext cx="259244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1151620" y="2708920"/>
            <a:ext cx="225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答案：</a:t>
            </a:r>
            <a:r>
              <a:rPr lang="en-US" altLang="zh-CN" dirty="0" smtClean="0">
                <a:solidFill>
                  <a:schemeClr val="bg1"/>
                </a:solidFill>
              </a:rPr>
              <a:t>216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9658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3"/>
          <p:cNvSpPr txBox="1">
            <a:spLocks noChangeArrowheads="1"/>
          </p:cNvSpPr>
          <p:nvPr/>
        </p:nvSpPr>
        <p:spPr bwMode="auto">
          <a:xfrm>
            <a:off x="887413" y="685800"/>
            <a:ext cx="2828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</a:rPr>
              <a:t>定理 </a:t>
            </a:r>
            <a:r>
              <a:rPr kumimoji="1" lang="en-US" altLang="zh-CN" sz="2400" b="1">
                <a:solidFill>
                  <a:srgbClr val="FF0000"/>
                </a:solidFill>
              </a:rPr>
              <a:t>2  </a:t>
            </a:r>
            <a:r>
              <a:rPr kumimoji="1" lang="zh-CN" altLang="en-US" sz="2400" b="1">
                <a:solidFill>
                  <a:srgbClr val="FF0000"/>
                </a:solidFill>
              </a:rPr>
              <a:t>设</a:t>
            </a:r>
          </a:p>
        </p:txBody>
      </p:sp>
      <p:graphicFrame>
        <p:nvGraphicFramePr>
          <p:cNvPr id="33795" name="Object 4"/>
          <p:cNvGraphicFramePr>
            <a:graphicFrameLocks noChangeAspect="1"/>
          </p:cNvGraphicFramePr>
          <p:nvPr/>
        </p:nvGraphicFramePr>
        <p:xfrm>
          <a:off x="2470150" y="660400"/>
          <a:ext cx="25431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0" name="Equation" r:id="rId3" imgW="736280" imgH="215806" progId="Equation.DSMT4">
                  <p:embed/>
                </p:oleObj>
              </mc:Choice>
              <mc:Fallback>
                <p:oleObj name="Equation" r:id="rId3" imgW="736280" imgH="215806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660400"/>
                        <a:ext cx="25431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4886325" y="695325"/>
            <a:ext cx="386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</a:rPr>
              <a:t>是方阵 </a:t>
            </a:r>
            <a:r>
              <a:rPr kumimoji="1" lang="en-US" altLang="zh-CN" sz="2400" b="1">
                <a:solidFill>
                  <a:srgbClr val="FF0000"/>
                </a:solidFill>
              </a:rPr>
              <a:t>A </a:t>
            </a:r>
            <a:r>
              <a:rPr kumimoji="1" lang="zh-CN" altLang="en-US" sz="2400" b="1">
                <a:solidFill>
                  <a:srgbClr val="FF0000"/>
                </a:solidFill>
              </a:rPr>
              <a:t>的 </a:t>
            </a:r>
            <a:r>
              <a:rPr kumimoji="1" lang="en-US" altLang="zh-CN" sz="2400" b="1">
                <a:solidFill>
                  <a:srgbClr val="FF0000"/>
                </a:solidFill>
              </a:rPr>
              <a:t>m</a:t>
            </a:r>
            <a:r>
              <a:rPr kumimoji="1" lang="zh-CN" altLang="en-US" sz="2400" b="1">
                <a:solidFill>
                  <a:srgbClr val="FF0000"/>
                </a:solidFill>
              </a:rPr>
              <a:t>个特征值</a:t>
            </a:r>
            <a:r>
              <a:rPr kumimoji="1" lang="en-US" altLang="zh-CN" sz="2400" b="1">
                <a:solidFill>
                  <a:srgbClr val="FF0000"/>
                </a:solidFill>
              </a:rPr>
              <a:t>,</a:t>
            </a:r>
          </a:p>
        </p:txBody>
      </p:sp>
      <p:sp>
        <p:nvSpPr>
          <p:cNvPr id="33797" name="Text Box 6"/>
          <p:cNvSpPr txBox="1">
            <a:spLocks noChangeArrowheads="1"/>
          </p:cNvSpPr>
          <p:nvPr/>
        </p:nvSpPr>
        <p:spPr bwMode="auto">
          <a:xfrm>
            <a:off x="3494088" y="1154113"/>
            <a:ext cx="539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</a:rPr>
              <a:t>依次是与之对应的特征向量，如果</a:t>
            </a:r>
          </a:p>
        </p:txBody>
      </p:sp>
      <p:graphicFrame>
        <p:nvGraphicFramePr>
          <p:cNvPr id="33798" name="Object 7"/>
          <p:cNvGraphicFramePr>
            <a:graphicFrameLocks noChangeAspect="1"/>
          </p:cNvGraphicFramePr>
          <p:nvPr/>
        </p:nvGraphicFramePr>
        <p:xfrm>
          <a:off x="1027113" y="1117600"/>
          <a:ext cx="25273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1" name="Equation" r:id="rId5" imgW="774364" imgH="215806" progId="Equation.DSMT4">
                  <p:embed/>
                </p:oleObj>
              </mc:Choice>
              <mc:Fallback>
                <p:oleObj name="Equation" r:id="rId5" imgW="774364" imgH="21580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1117600"/>
                        <a:ext cx="25273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8"/>
          <p:cNvGraphicFramePr>
            <a:graphicFrameLocks noChangeAspect="1"/>
          </p:cNvGraphicFramePr>
          <p:nvPr/>
        </p:nvGraphicFramePr>
        <p:xfrm>
          <a:off x="1087438" y="1651000"/>
          <a:ext cx="25431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2" name="Equation" r:id="rId7" imgW="736280" imgH="215806" progId="Equation.DSMT4">
                  <p:embed/>
                </p:oleObj>
              </mc:Choice>
              <mc:Fallback>
                <p:oleObj name="Equation" r:id="rId7" imgW="736280" imgH="215806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1651000"/>
                        <a:ext cx="25431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Text Box 9"/>
          <p:cNvSpPr txBox="1">
            <a:spLocks noChangeArrowheads="1"/>
          </p:cNvSpPr>
          <p:nvPr/>
        </p:nvSpPr>
        <p:spPr bwMode="auto">
          <a:xfrm>
            <a:off x="3570288" y="1687513"/>
            <a:ext cx="347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</a:rPr>
              <a:t>各不相等，则</a:t>
            </a:r>
          </a:p>
        </p:txBody>
      </p:sp>
      <p:graphicFrame>
        <p:nvGraphicFramePr>
          <p:cNvPr id="33801" name="Object 10"/>
          <p:cNvGraphicFramePr>
            <a:graphicFrameLocks noChangeAspect="1"/>
          </p:cNvGraphicFramePr>
          <p:nvPr/>
        </p:nvGraphicFramePr>
        <p:xfrm>
          <a:off x="5668963" y="1593850"/>
          <a:ext cx="25273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3" name="Equation" r:id="rId9" imgW="774364" imgH="215806" progId="Equation.DSMT4">
                  <p:embed/>
                </p:oleObj>
              </mc:Choice>
              <mc:Fallback>
                <p:oleObj name="Equation" r:id="rId9" imgW="774364" imgH="215806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8963" y="1593850"/>
                        <a:ext cx="25273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Text Box 11"/>
          <p:cNvSpPr txBox="1">
            <a:spLocks noChangeArrowheads="1"/>
          </p:cNvSpPr>
          <p:nvPr/>
        </p:nvSpPr>
        <p:spPr bwMode="auto">
          <a:xfrm>
            <a:off x="903288" y="2144713"/>
            <a:ext cx="2319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</a:rPr>
              <a:t>线性无关。</a:t>
            </a:r>
          </a:p>
        </p:txBody>
      </p:sp>
      <p:sp>
        <p:nvSpPr>
          <p:cNvPr id="778252" name="Text Box 12"/>
          <p:cNvSpPr txBox="1">
            <a:spLocks noChangeArrowheads="1"/>
          </p:cNvSpPr>
          <p:nvPr/>
        </p:nvSpPr>
        <p:spPr bwMode="auto">
          <a:xfrm>
            <a:off x="838200" y="2800350"/>
            <a:ext cx="242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证  设有</a:t>
            </a:r>
          </a:p>
        </p:txBody>
      </p:sp>
      <p:graphicFrame>
        <p:nvGraphicFramePr>
          <p:cNvPr id="778253" name="Object 13"/>
          <p:cNvGraphicFramePr>
            <a:graphicFrameLocks noChangeAspect="1"/>
          </p:cNvGraphicFramePr>
          <p:nvPr/>
        </p:nvGraphicFramePr>
        <p:xfrm>
          <a:off x="2182813" y="2768600"/>
          <a:ext cx="52879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4" name="Equation" r:id="rId11" imgW="2222500" imgH="215900" progId="Equation.DSMT4">
                  <p:embed/>
                </p:oleObj>
              </mc:Choice>
              <mc:Fallback>
                <p:oleObj name="Equation" r:id="rId11" imgW="2222500" imgH="215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2768600"/>
                        <a:ext cx="528796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885825" y="3429000"/>
            <a:ext cx="7832725" cy="503238"/>
            <a:chOff x="586" y="1584"/>
            <a:chExt cx="4934" cy="317"/>
          </a:xfrm>
        </p:grpSpPr>
        <p:sp>
          <p:nvSpPr>
            <p:cNvPr id="33809" name="Text Box 15"/>
            <p:cNvSpPr txBox="1">
              <a:spLocks noChangeArrowheads="1"/>
            </p:cNvSpPr>
            <p:nvPr/>
          </p:nvSpPr>
          <p:spPr bwMode="auto">
            <a:xfrm>
              <a:off x="586" y="1599"/>
              <a:ext cx="20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solidFill>
                    <a:srgbClr val="000000"/>
                  </a:solidFill>
                </a:rPr>
                <a:t>（*）式两端分别用</a:t>
              </a:r>
            </a:p>
          </p:txBody>
        </p:sp>
        <p:graphicFrame>
          <p:nvGraphicFramePr>
            <p:cNvPr id="33810" name="Object 16"/>
            <p:cNvGraphicFramePr>
              <a:graphicFrameLocks noChangeAspect="1"/>
            </p:cNvGraphicFramePr>
            <p:nvPr/>
          </p:nvGraphicFramePr>
          <p:xfrm>
            <a:off x="2400" y="1584"/>
            <a:ext cx="170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85" name="Equation" r:id="rId13" imgW="1028254" imgH="203112" progId="Equation.DSMT4">
                    <p:embed/>
                  </p:oleObj>
                </mc:Choice>
                <mc:Fallback>
                  <p:oleObj name="Equation" r:id="rId13" imgW="1028254" imgH="203112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584"/>
                          <a:ext cx="170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1" name="Text Box 17"/>
            <p:cNvSpPr txBox="1">
              <a:spLocks noChangeArrowheads="1"/>
            </p:cNvSpPr>
            <p:nvPr/>
          </p:nvSpPr>
          <p:spPr bwMode="auto">
            <a:xfrm>
              <a:off x="4138" y="1595"/>
              <a:ext cx="13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solidFill>
                    <a:srgbClr val="000000"/>
                  </a:solidFill>
                </a:rPr>
                <a:t>左乘</a:t>
              </a:r>
              <a:r>
                <a:rPr kumimoji="1" lang="en-US" altLang="zh-CN" sz="2400" b="1">
                  <a:solidFill>
                    <a:srgbClr val="000000"/>
                  </a:solidFill>
                </a:rPr>
                <a:t>, </a:t>
              </a:r>
              <a:r>
                <a:rPr kumimoji="1" lang="zh-CN" altLang="en-US" sz="2400" b="1">
                  <a:solidFill>
                    <a:srgbClr val="000000"/>
                  </a:solidFill>
                </a:rPr>
                <a:t>由引理</a:t>
              </a:r>
            </a:p>
          </p:txBody>
        </p:sp>
      </p:grpSp>
      <p:graphicFrame>
        <p:nvGraphicFramePr>
          <p:cNvPr id="778258" name="Object 18"/>
          <p:cNvGraphicFramePr>
            <a:graphicFrameLocks noChangeAspect="1"/>
          </p:cNvGraphicFramePr>
          <p:nvPr/>
        </p:nvGraphicFramePr>
        <p:xfrm>
          <a:off x="2224088" y="4038600"/>
          <a:ext cx="4897437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6" name="Equation" r:id="rId15" imgW="2057400" imgH="431800" progId="Equation.DSMT4">
                  <p:embed/>
                </p:oleObj>
              </mc:Choice>
              <mc:Fallback>
                <p:oleObj name="Equation" r:id="rId15" imgW="2057400" imgH="431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88" y="4038600"/>
                        <a:ext cx="4897437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59" name="Text Box 19"/>
          <p:cNvSpPr txBox="1">
            <a:spLocks noChangeArrowheads="1"/>
          </p:cNvSpPr>
          <p:nvPr/>
        </p:nvSpPr>
        <p:spPr bwMode="auto">
          <a:xfrm>
            <a:off x="977900" y="4114800"/>
            <a:ext cx="1028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可得</a:t>
            </a:r>
            <a:r>
              <a:rPr kumimoji="1" lang="en-US" altLang="zh-CN" sz="2400" b="1">
                <a:solidFill>
                  <a:srgbClr val="000000"/>
                </a:solidFill>
              </a:rPr>
              <a:t>:</a:t>
            </a:r>
          </a:p>
        </p:txBody>
      </p:sp>
      <p:graphicFrame>
        <p:nvGraphicFramePr>
          <p:cNvPr id="778260" name="Object 20"/>
          <p:cNvGraphicFramePr>
            <a:graphicFrameLocks noChangeAspect="1"/>
          </p:cNvGraphicFramePr>
          <p:nvPr/>
        </p:nvGraphicFramePr>
        <p:xfrm>
          <a:off x="1612900" y="5343525"/>
          <a:ext cx="60769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7" name="Equation" r:id="rId17" imgW="2552700" imgH="381000" progId="Equation.DSMT4">
                  <p:embed/>
                </p:oleObj>
              </mc:Choice>
              <mc:Fallback>
                <p:oleObj name="Equation" r:id="rId17" imgW="2552700" imgH="3810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5343525"/>
                        <a:ext cx="607695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7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7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7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52" grpId="0" build="p" autoUpdateAnimBg="0" advAuto="0"/>
      <p:bldP spid="77825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7" name="Text Box 3"/>
          <p:cNvSpPr txBox="1">
            <a:spLocks noChangeArrowheads="1"/>
          </p:cNvSpPr>
          <p:nvPr/>
        </p:nvSpPr>
        <p:spPr bwMode="auto">
          <a:xfrm>
            <a:off x="701675" y="2917825"/>
            <a:ext cx="83058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</a:rPr>
              <a:t>    </a:t>
            </a:r>
            <a:r>
              <a:rPr kumimoji="1" lang="zh-CN" altLang="en-US" sz="2400" b="1">
                <a:solidFill>
                  <a:srgbClr val="000000"/>
                </a:solidFill>
              </a:rPr>
              <a:t>左端第二个矩阵的行列式为范德蒙行列式，由条件知，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此行列式不等于零，故该矩阵可逆，于是有：</a:t>
            </a:r>
          </a:p>
        </p:txBody>
      </p:sp>
      <p:graphicFrame>
        <p:nvGraphicFramePr>
          <p:cNvPr id="779268" name="Object 4"/>
          <p:cNvGraphicFramePr>
            <a:graphicFrameLocks noChangeAspect="1"/>
          </p:cNvGraphicFramePr>
          <p:nvPr/>
        </p:nvGraphicFramePr>
        <p:xfrm>
          <a:off x="1466850" y="3976688"/>
          <a:ext cx="5072063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0" name="Equation" r:id="rId3" imgW="2654300" imgH="228600" progId="Equation.DSMT4">
                  <p:embed/>
                </p:oleObj>
              </mc:Choice>
              <mc:Fallback>
                <p:oleObj name="Equation" r:id="rId3" imgW="26543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3976688"/>
                        <a:ext cx="5072063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9269" name="Object 5"/>
          <p:cNvGraphicFramePr>
            <a:graphicFrameLocks noChangeAspect="1"/>
          </p:cNvGraphicFramePr>
          <p:nvPr/>
        </p:nvGraphicFramePr>
        <p:xfrm>
          <a:off x="898525" y="4691063"/>
          <a:ext cx="63293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1" name="Equation" r:id="rId5" imgW="2501900" imgH="228600" progId="Equation.DSMT4">
                  <p:embed/>
                </p:oleObj>
              </mc:Choice>
              <mc:Fallback>
                <p:oleObj name="Equation" r:id="rId5" imgW="25019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4691063"/>
                        <a:ext cx="63293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9270" name="Object 6"/>
          <p:cNvGraphicFramePr>
            <a:graphicFrameLocks noChangeAspect="1"/>
          </p:cNvGraphicFramePr>
          <p:nvPr/>
        </p:nvGraphicFramePr>
        <p:xfrm>
          <a:off x="2611438" y="5275263"/>
          <a:ext cx="33401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2" name="Equation" r:id="rId7" imgW="1435100" imgH="228600" progId="Equation.DSMT4">
                  <p:embed/>
                </p:oleObj>
              </mc:Choice>
              <mc:Fallback>
                <p:oleObj name="Equation" r:id="rId7" imgW="14351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5275263"/>
                        <a:ext cx="33401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9271" name="Object 7"/>
          <p:cNvGraphicFramePr>
            <a:graphicFrameLocks noChangeAspect="1"/>
          </p:cNvGraphicFramePr>
          <p:nvPr/>
        </p:nvGraphicFramePr>
        <p:xfrm>
          <a:off x="915988" y="5897563"/>
          <a:ext cx="4241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63" name="Equation" r:id="rId9" imgW="1713756" imgH="215806" progId="Equation.DSMT4">
                  <p:embed/>
                </p:oleObj>
              </mc:Choice>
              <mc:Fallback>
                <p:oleObj name="Equation" r:id="rId9" imgW="1713756" imgH="21580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5897563"/>
                        <a:ext cx="4241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9272" name="Text Box 8"/>
          <p:cNvSpPr txBox="1">
            <a:spLocks noChangeArrowheads="1"/>
          </p:cNvSpPr>
          <p:nvPr/>
        </p:nvSpPr>
        <p:spPr bwMode="auto">
          <a:xfrm>
            <a:off x="6281738" y="5949950"/>
            <a:ext cx="855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cs typeface="Times New Roman" panose="02020603050405020304" pitchFamily="18" charset="0"/>
              </a:rPr>
              <a:t>■</a:t>
            </a:r>
            <a:endParaRPr kumimoji="1" lang="en-US" altLang="zh-CN" sz="2400" b="1">
              <a:solidFill>
                <a:srgbClr val="000000"/>
              </a:solidFill>
            </a:endParaRPr>
          </a:p>
        </p:txBody>
      </p:sp>
      <p:sp>
        <p:nvSpPr>
          <p:cNvPr id="779273" name="Text Box 9"/>
          <p:cNvSpPr txBox="1">
            <a:spLocks noChangeArrowheads="1"/>
          </p:cNvSpPr>
          <p:nvPr/>
        </p:nvSpPr>
        <p:spPr bwMode="auto">
          <a:xfrm>
            <a:off x="881063" y="811213"/>
            <a:ext cx="459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用矩阵形式写出</a:t>
            </a:r>
            <a:r>
              <a:rPr kumimoji="1" lang="en-US" altLang="zh-CN" sz="2400" b="1">
                <a:solidFill>
                  <a:srgbClr val="000000"/>
                </a:solidFill>
              </a:rPr>
              <a:t>,</a:t>
            </a:r>
            <a:r>
              <a:rPr kumimoji="1" lang="zh-CN" altLang="en-US" sz="2400" b="1">
                <a:solidFill>
                  <a:srgbClr val="000000"/>
                </a:solidFill>
              </a:rPr>
              <a:t>即</a:t>
            </a:r>
            <a:r>
              <a:rPr kumimoji="1" lang="en-US" altLang="zh-CN" sz="2400" b="1">
                <a:solidFill>
                  <a:srgbClr val="000000"/>
                </a:solidFill>
              </a:rPr>
              <a:t>: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769938" y="1106488"/>
            <a:ext cx="7804150" cy="1701800"/>
            <a:chOff x="485" y="697"/>
            <a:chExt cx="4916" cy="1072"/>
          </a:xfrm>
        </p:grpSpPr>
        <p:graphicFrame>
          <p:nvGraphicFramePr>
            <p:cNvPr id="34826" name="Object 2"/>
            <p:cNvGraphicFramePr>
              <a:graphicFrameLocks noChangeAspect="1"/>
            </p:cNvGraphicFramePr>
            <p:nvPr/>
          </p:nvGraphicFramePr>
          <p:xfrm>
            <a:off x="485" y="697"/>
            <a:ext cx="4916" cy="10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64" name="Equation" r:id="rId11" imgW="3886200" imgH="876300" progId="Equation.DSMT4">
                    <p:embed/>
                  </p:oleObj>
                </mc:Choice>
                <mc:Fallback>
                  <p:oleObj name="Equation" r:id="rId11" imgW="3886200" imgH="8763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" y="697"/>
                          <a:ext cx="4916" cy="10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7" name="Text Box 10"/>
            <p:cNvSpPr txBox="1">
              <a:spLocks noChangeArrowheads="1"/>
            </p:cNvSpPr>
            <p:nvPr/>
          </p:nvSpPr>
          <p:spPr bwMode="auto">
            <a:xfrm>
              <a:off x="3551" y="1197"/>
              <a:ext cx="208" cy="28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34828" name="Text Box 11"/>
            <p:cNvSpPr txBox="1">
              <a:spLocks noChangeArrowheads="1"/>
            </p:cNvSpPr>
            <p:nvPr/>
          </p:nvSpPr>
          <p:spPr bwMode="auto">
            <a:xfrm>
              <a:off x="2795" y="1197"/>
              <a:ext cx="208" cy="28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34829" name="Text Box 12"/>
            <p:cNvSpPr txBox="1">
              <a:spLocks noChangeArrowheads="1"/>
            </p:cNvSpPr>
            <p:nvPr/>
          </p:nvSpPr>
          <p:spPr bwMode="auto">
            <a:xfrm>
              <a:off x="2486" y="1197"/>
              <a:ext cx="208" cy="28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9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7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7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7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7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7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79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267" grpId="0" build="p" autoUpdateAnimBg="0"/>
      <p:bldP spid="779272" grpId="0" build="p" autoUpdateAnimBg="0" advAuto="0"/>
      <p:bldP spid="77927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701570" y="1043735"/>
                <a:ext cx="8055895" cy="1857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bg1"/>
                    </a:solidFill>
                  </a:rPr>
                  <a:t>推论：设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800" dirty="0" smtClean="0">
                    <a:solidFill>
                      <a:schemeClr val="bg1"/>
                    </a:solidFill>
                  </a:rPr>
                  <a:t>不同特征值，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zh-CN" altLang="en-US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800" dirty="0" smtClean="0">
                    <a:solidFill>
                      <a:schemeClr val="bg1"/>
                    </a:solidFill>
                  </a:rPr>
                  <a:t>对应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800" dirty="0" smtClean="0">
                    <a:solidFill>
                      <a:schemeClr val="bg1"/>
                    </a:solidFill>
                  </a:rPr>
                  <a:t>线性无关的特征向量，</a:t>
                </a:r>
                <a:endParaRPr lang="zh-CN" altLang="en-US" sz="2800" dirty="0">
                  <a:solidFill>
                    <a:schemeClr val="bg1"/>
                  </a:solidFill>
                </a:endParaRPr>
              </a:p>
              <a:p>
                <a:endParaRPr lang="zh-CN" altLang="en-US" sz="2800" dirty="0">
                  <a:solidFill>
                    <a:schemeClr val="bg1"/>
                  </a:solidFill>
                </a:endParaRPr>
              </a:p>
              <a:p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70" y="1043735"/>
                <a:ext cx="8055895" cy="1857945"/>
              </a:xfrm>
              <a:prstGeom prst="rect">
                <a:avLst/>
              </a:prstGeom>
              <a:blipFill>
                <a:blip r:embed="rId2"/>
                <a:stretch>
                  <a:fillRect l="-1513" t="-3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36585" y="2303875"/>
                <a:ext cx="7650850" cy="103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bg1"/>
                    </a:solidFill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zh-CN" altLang="en-US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zh-CN" altLang="en-US" sz="28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线性</m:t>
                    </m:r>
                  </m:oMath>
                </a14:m>
                <a:r>
                  <a:rPr lang="zh-CN" altLang="en-US" sz="2800" dirty="0" smtClean="0">
                    <a:solidFill>
                      <a:schemeClr val="bg1"/>
                    </a:solidFill>
                  </a:rPr>
                  <a:t>无关。</a:t>
                </a:r>
                <a:endParaRPr lang="zh-CN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85" y="2303875"/>
                <a:ext cx="7650850" cy="1036309"/>
              </a:xfrm>
              <a:prstGeom prst="rect">
                <a:avLst/>
              </a:prstGeom>
              <a:blipFill>
                <a:blip r:embed="rId3"/>
                <a:stretch>
                  <a:fillRect l="-1594" t="-8235" b="-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862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46575" y="863715"/>
                <a:ext cx="7965886" cy="15921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20000"/>
                  </a:lnSpc>
                </a:pPr>
                <a:r>
                  <a:rPr kumimoji="1" lang="en-US" altLang="zh-CN" sz="2800" b="1" dirty="0" smtClean="0">
                    <a:solidFill>
                      <a:srgbClr val="000000"/>
                    </a:solidFill>
                  </a:rPr>
                  <a:t>2)  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</a:rPr>
                  <a:t>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zh-CN" altLang="en-US" sz="2800" b="1" dirty="0">
                    <a:solidFill>
                      <a:srgbClr val="000000"/>
                    </a:solidFill>
                  </a:rPr>
                  <a:t> </a:t>
                </a:r>
                <a:r>
                  <a:rPr kumimoji="1" lang="zh-CN" altLang="en-US" sz="2800" b="1" dirty="0" smtClean="0">
                    <a:solidFill>
                      <a:srgbClr val="000000"/>
                    </a:solidFill>
                  </a:rPr>
                  <a:t>皆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</a:rPr>
                  <a:t>是 </a:t>
                </a:r>
                <a:r>
                  <a:rPr kumimoji="1" lang="en-US" altLang="zh-CN" sz="2800" b="1" i="1" dirty="0">
                    <a:solidFill>
                      <a:srgbClr val="000000"/>
                    </a:solidFill>
                  </a:rPr>
                  <a:t>A 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</a:rPr>
                  <a:t>的对应于</a:t>
                </a:r>
                <a:r>
                  <a:rPr kumimoji="1" lang="en-US" altLang="zh-CN" sz="2800" b="1" dirty="0">
                    <a:solidFill>
                      <a:srgbClr val="000000"/>
                    </a:solidFill>
                  </a:rPr>
                  <a:t>λ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</a:rPr>
                  <a:t>的特征向量</a:t>
                </a:r>
                <a:r>
                  <a:rPr kumimoji="1" lang="en-US" altLang="zh-CN" sz="2800" b="1" dirty="0">
                    <a:solidFill>
                      <a:srgbClr val="000000"/>
                    </a:solidFill>
                  </a:rPr>
                  <a:t>,  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</a:rPr>
                  <a:t>则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en-US" altLang="zh-CN" sz="2800" b="1" dirty="0">
                    <a:solidFill>
                      <a:srgbClr val="000000"/>
                    </a:solidFill>
                  </a:rPr>
                  <a:t> </a:t>
                </a:r>
                <a:r>
                  <a:rPr kumimoji="1" lang="en-US" altLang="zh-CN" sz="2800" b="1" dirty="0" smtClean="0">
                    <a:solidFill>
                      <a:srgbClr val="000000"/>
                    </a:solidFill>
                  </a:rPr>
                  <a:t> </a:t>
                </a:r>
                <a:r>
                  <a:rPr kumimoji="1" lang="en-US" altLang="zh-CN" sz="2800" b="1" dirty="0">
                    <a:solidFill>
                      <a:srgbClr val="00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kumimoji="1"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1" lang="en-US" altLang="zh-CN" sz="2800" b="1" dirty="0">
                    <a:solidFill>
                      <a:srgbClr val="000000"/>
                    </a:solidFill>
                  </a:rPr>
                  <a:t>) 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</a:rPr>
                  <a:t>也是 </a:t>
                </a:r>
                <a:r>
                  <a:rPr kumimoji="1" lang="en-US" altLang="zh-CN" sz="2800" b="1" i="1" dirty="0">
                    <a:solidFill>
                      <a:srgbClr val="000000"/>
                    </a:solidFill>
                  </a:rPr>
                  <a:t>A 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</a:rPr>
                  <a:t>的对应于</a:t>
                </a:r>
                <a:r>
                  <a:rPr kumimoji="1" lang="en-US" altLang="zh-CN" sz="2800" b="1" dirty="0">
                    <a:solidFill>
                      <a:srgbClr val="000000"/>
                    </a:solidFill>
                  </a:rPr>
                  <a:t>λ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</a:rPr>
                  <a:t>的特征向量。  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5" y="863715"/>
                <a:ext cx="7965886" cy="1592167"/>
              </a:xfrm>
              <a:prstGeom prst="rect">
                <a:avLst/>
              </a:prstGeom>
              <a:blipFill>
                <a:blip r:embed="rId2"/>
                <a:stretch>
                  <a:fillRect l="-1530" t="-3065" b="-8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46575" y="2473710"/>
                <a:ext cx="7965886" cy="16435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120000"/>
                  </a:lnSpc>
                </a:pPr>
                <a:r>
                  <a:rPr kumimoji="1" lang="en-US" altLang="zh-CN" sz="2800" b="1" dirty="0" smtClean="0">
                    <a:solidFill>
                      <a:srgbClr val="000000"/>
                    </a:solidFill>
                  </a:rPr>
                  <a:t>3)  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</a:rPr>
                  <a:t>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1"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kumimoji="1" lang="zh-CN" altLang="en-US" sz="2800" b="1" dirty="0">
                    <a:solidFill>
                      <a:srgbClr val="000000"/>
                    </a:solidFill>
                  </a:rPr>
                  <a:t> </a:t>
                </a:r>
                <a:r>
                  <a:rPr kumimoji="1" lang="zh-CN" altLang="en-US" sz="2800" b="1" dirty="0" smtClean="0">
                    <a:solidFill>
                      <a:srgbClr val="000000"/>
                    </a:solidFill>
                  </a:rPr>
                  <a:t>皆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</a:rPr>
                  <a:t>是 </a:t>
                </a:r>
                <a:r>
                  <a:rPr kumimoji="1" lang="en-US" altLang="zh-CN" sz="2800" b="1" i="1" dirty="0">
                    <a:solidFill>
                      <a:srgbClr val="000000"/>
                    </a:solidFill>
                  </a:rPr>
                  <a:t>A 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</a:rPr>
                  <a:t>的对应于</a:t>
                </a:r>
                <a:r>
                  <a:rPr kumimoji="1" lang="en-US" altLang="zh-CN" sz="2800" b="1" dirty="0">
                    <a:solidFill>
                      <a:srgbClr val="000000"/>
                    </a:solidFill>
                  </a:rPr>
                  <a:t>λ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</a:rPr>
                  <a:t>的特征向量</a:t>
                </a:r>
                <a:r>
                  <a:rPr kumimoji="1" lang="en-US" altLang="zh-CN" sz="2800" b="1" dirty="0">
                    <a:solidFill>
                      <a:srgbClr val="000000"/>
                    </a:solidFill>
                  </a:rPr>
                  <a:t>,  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</a:rPr>
                  <a:t>则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kumimoji="1" lang="en-US" altLang="zh-CN" sz="28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kumimoji="1"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kumimoji="1"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kumimoji="1"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kumimoji="1"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kumimoji="1"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sSub>
                      <m:sSubPr>
                        <m:ctrlPr>
                          <a:rPr kumimoji="1"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kumimoji="1" lang="en-US" altLang="zh-CN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kumimoji="1" lang="en-US" altLang="zh-CN" sz="2800" b="1" dirty="0">
                    <a:solidFill>
                      <a:srgbClr val="000000"/>
                    </a:solidFill>
                  </a:rPr>
                  <a:t> </a:t>
                </a:r>
                <a:r>
                  <a:rPr kumimoji="1" lang="en-US" altLang="zh-CN" sz="2800" b="1" dirty="0" smtClean="0">
                    <a:solidFill>
                      <a:srgbClr val="000000"/>
                    </a:solidFill>
                  </a:rPr>
                  <a:t> </a:t>
                </a:r>
                <a:r>
                  <a:rPr kumimoji="1" lang="en-US" altLang="zh-CN" sz="2800" b="1" dirty="0">
                    <a:solidFill>
                      <a:srgbClr val="0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kumimoji="1"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1" lang="en-US" altLang="zh-CN" sz="2800" b="1" dirty="0">
                    <a:solidFill>
                      <a:srgbClr val="000000"/>
                    </a:solidFill>
                  </a:rPr>
                  <a:t>) 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</a:rPr>
                  <a:t>也是 </a:t>
                </a:r>
                <a:r>
                  <a:rPr kumimoji="1" lang="en-US" altLang="zh-CN" sz="2800" b="1" i="1" dirty="0">
                    <a:solidFill>
                      <a:srgbClr val="000000"/>
                    </a:solidFill>
                  </a:rPr>
                  <a:t>A 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</a:rPr>
                  <a:t>的对应于</a:t>
                </a:r>
                <a:r>
                  <a:rPr kumimoji="1" lang="en-US" altLang="zh-CN" sz="2800" b="1" dirty="0">
                    <a:solidFill>
                      <a:srgbClr val="000000"/>
                    </a:solidFill>
                  </a:rPr>
                  <a:t>λ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</a:rPr>
                  <a:t>的特征向量。  </a:t>
                </a: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5" y="2473710"/>
                <a:ext cx="7965886" cy="1643527"/>
              </a:xfrm>
              <a:prstGeom prst="rect">
                <a:avLst/>
              </a:prstGeom>
              <a:blipFill>
                <a:blip r:embed="rId3"/>
                <a:stretch>
                  <a:fillRect l="-1530" t="-2974" r="-3060" b="-66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656565" y="4101012"/>
            <a:ext cx="7965886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en-US" altLang="zh-CN" sz="2800" b="1" dirty="0" smtClean="0">
                <a:solidFill>
                  <a:srgbClr val="000000"/>
                </a:solidFill>
              </a:rPr>
              <a:t>4)  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属于同一特征值的特征向量是不唯一的</a:t>
            </a:r>
            <a:r>
              <a:rPr kumimoji="1" lang="en-US" altLang="zh-CN" sz="2800" b="1" dirty="0" smtClean="0">
                <a:solidFill>
                  <a:srgbClr val="000000"/>
                </a:solidFill>
              </a:rPr>
              <a:t>,  </a:t>
            </a:r>
            <a:r>
              <a:rPr kumimoji="1" lang="zh-CN" altLang="en-US" sz="2800" b="1" dirty="0" smtClean="0">
                <a:solidFill>
                  <a:srgbClr val="000000"/>
                </a:solidFill>
              </a:rPr>
              <a:t>但同一特征向量不可能对应两个特征值。</a:t>
            </a:r>
            <a:endParaRPr kumimoji="1" lang="zh-CN" altLang="en-US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7416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91580" y="728700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定理</a:t>
            </a:r>
            <a:r>
              <a:rPr lang="en-US" altLang="zh-CN" sz="2400" dirty="0" smtClean="0">
                <a:solidFill>
                  <a:schemeClr val="bg1"/>
                </a:solidFill>
              </a:rPr>
              <a:t>6.1.1. </a:t>
            </a:r>
            <a:r>
              <a:rPr lang="zh-CN" altLang="en-US" sz="2400" dirty="0" smtClean="0">
                <a:solidFill>
                  <a:schemeClr val="bg1"/>
                </a:solidFill>
              </a:rPr>
              <a:t>若</a:t>
            </a:r>
            <a:r>
              <a:rPr lang="en-US" altLang="zh-CN" sz="2400" dirty="0" smtClean="0">
                <a:solidFill>
                  <a:schemeClr val="bg1"/>
                </a:solidFill>
              </a:rPr>
              <a:t>B</a:t>
            </a:r>
            <a:r>
              <a:rPr lang="zh-CN" altLang="en-US" sz="2400" dirty="0" smtClean="0">
                <a:solidFill>
                  <a:schemeClr val="bg1"/>
                </a:solidFill>
              </a:rPr>
              <a:t>与</a:t>
            </a:r>
            <a:r>
              <a:rPr lang="en-US" altLang="zh-CN" sz="2400" dirty="0" smtClean="0">
                <a:solidFill>
                  <a:schemeClr val="bg1"/>
                </a:solidFill>
              </a:rPr>
              <a:t>A</a:t>
            </a:r>
            <a:r>
              <a:rPr lang="zh-CN" altLang="en-US" sz="2400" dirty="0" smtClean="0">
                <a:solidFill>
                  <a:schemeClr val="bg1"/>
                </a:solidFill>
              </a:rPr>
              <a:t>相似，则</a:t>
            </a:r>
            <a:r>
              <a:rPr lang="en-US" altLang="zh-CN" sz="2400" dirty="0" smtClean="0">
                <a:solidFill>
                  <a:schemeClr val="bg1"/>
                </a:solidFill>
              </a:rPr>
              <a:t>B</a:t>
            </a:r>
            <a:r>
              <a:rPr lang="zh-CN" altLang="en-US" sz="2400" dirty="0" smtClean="0">
                <a:solidFill>
                  <a:schemeClr val="bg1"/>
                </a:solidFill>
              </a:rPr>
              <a:t>与</a:t>
            </a:r>
            <a:r>
              <a:rPr lang="en-US" altLang="zh-CN" sz="2400" dirty="0" smtClean="0">
                <a:solidFill>
                  <a:schemeClr val="bg1"/>
                </a:solidFill>
              </a:rPr>
              <a:t>A</a:t>
            </a:r>
            <a:r>
              <a:rPr lang="zh-CN" altLang="en-US" sz="2400" dirty="0" smtClean="0">
                <a:solidFill>
                  <a:schemeClr val="bg1"/>
                </a:solidFill>
              </a:rPr>
              <a:t>有相同的特征多项式，从而有相同的特征值（记重数）。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6585" y="1853825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例</a:t>
            </a:r>
            <a:r>
              <a:rPr lang="en-US" altLang="zh-CN" sz="2400" dirty="0" smtClean="0">
                <a:solidFill>
                  <a:schemeClr val="bg1"/>
                </a:solidFill>
              </a:rPr>
              <a:t>4. </a:t>
            </a:r>
            <a:r>
              <a:rPr lang="zh-CN" altLang="en-US" sz="2400" dirty="0" smtClean="0">
                <a:solidFill>
                  <a:schemeClr val="bg1"/>
                </a:solidFill>
              </a:rPr>
              <a:t>设</a:t>
            </a:r>
            <a:r>
              <a:rPr lang="en-US" altLang="zh-CN" sz="2400" dirty="0" smtClean="0">
                <a:solidFill>
                  <a:schemeClr val="bg1"/>
                </a:solidFill>
              </a:rPr>
              <a:t>A</a:t>
            </a:r>
            <a:r>
              <a:rPr lang="zh-CN" altLang="en-US" sz="2400" dirty="0" smtClean="0">
                <a:solidFill>
                  <a:schemeClr val="bg1"/>
                </a:solidFill>
              </a:rPr>
              <a:t>是一个上三角阵：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736685" y="2497696"/>
                <a:ext cx="3102516" cy="1389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2400" i="1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𝑛𝑛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685" y="2497696"/>
                <a:ext cx="3102516" cy="13898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1106615" y="4019320"/>
            <a:ext cx="562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求</a:t>
            </a:r>
            <a:r>
              <a:rPr lang="en-US" altLang="zh-CN" sz="2400" dirty="0" smtClean="0">
                <a:solidFill>
                  <a:schemeClr val="bg1"/>
                </a:solidFill>
              </a:rPr>
              <a:t>A</a:t>
            </a:r>
            <a:r>
              <a:rPr lang="zh-CN" altLang="en-US" sz="2400" dirty="0" smtClean="0">
                <a:solidFill>
                  <a:schemeClr val="bg1"/>
                </a:solidFill>
              </a:rPr>
              <a:t>的特征值。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8190" y="4629907"/>
            <a:ext cx="3773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例</a:t>
            </a:r>
            <a:r>
              <a:rPr lang="en-US" altLang="zh-CN" sz="2400" dirty="0" smtClean="0">
                <a:solidFill>
                  <a:schemeClr val="bg1"/>
                </a:solidFill>
              </a:rPr>
              <a:t>5.  </a:t>
            </a:r>
            <a:r>
              <a:rPr lang="zh-CN" altLang="en-US" sz="2400" dirty="0" smtClean="0">
                <a:solidFill>
                  <a:schemeClr val="bg1"/>
                </a:solidFill>
              </a:rPr>
              <a:t>求下列矩阵的特征值</a:t>
            </a:r>
            <a:r>
              <a:rPr lang="en-US" altLang="zh-CN" sz="2400" dirty="0" smtClean="0">
                <a:solidFill>
                  <a:schemeClr val="bg1"/>
                </a:solidFill>
              </a:rPr>
              <a:t>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2245692" y="5454225"/>
                <a:ext cx="1862305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692" y="5454225"/>
                <a:ext cx="1862305" cy="613438"/>
              </a:xfrm>
              <a:prstGeom prst="rect">
                <a:avLst/>
              </a:prstGeom>
              <a:blipFill>
                <a:blip r:embed="rId3"/>
                <a:stretch>
                  <a:fillRect b="-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7155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  <p:bldP spid="3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669925" y="1066800"/>
            <a:ext cx="6985000" cy="4953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</a:rPr>
              <a:t>问题</a:t>
            </a:r>
            <a:r>
              <a:rPr kumimoji="1" lang="en-US" altLang="zh-CN" sz="2400" b="1">
                <a:solidFill>
                  <a:srgbClr val="0000FF"/>
                </a:solidFill>
              </a:rPr>
              <a:t>: </a:t>
            </a:r>
            <a:r>
              <a:rPr kumimoji="1" lang="zh-CN" altLang="en-US" sz="2400" b="1">
                <a:solidFill>
                  <a:srgbClr val="0000FF"/>
                </a:solidFill>
              </a:rPr>
              <a:t>给定方阵</a:t>
            </a:r>
            <a:r>
              <a:rPr kumimoji="1" lang="en-US" altLang="zh-CN" sz="2400" b="1">
                <a:solidFill>
                  <a:srgbClr val="0000FF"/>
                </a:solidFill>
              </a:rPr>
              <a:t>A, </a:t>
            </a:r>
            <a:r>
              <a:rPr kumimoji="1" lang="zh-CN" altLang="en-US" sz="2400" b="1">
                <a:solidFill>
                  <a:srgbClr val="0000FF"/>
                </a:solidFill>
              </a:rPr>
              <a:t>如何去求</a:t>
            </a:r>
            <a:r>
              <a:rPr kumimoji="1" lang="en-US" altLang="zh-CN" sz="2400" b="1">
                <a:solidFill>
                  <a:srgbClr val="0000FF"/>
                </a:solidFill>
              </a:rPr>
              <a:t>A</a:t>
            </a:r>
            <a:r>
              <a:rPr kumimoji="1" lang="zh-CN" altLang="en-US" sz="2400" b="1">
                <a:solidFill>
                  <a:srgbClr val="0000FF"/>
                </a:solidFill>
              </a:rPr>
              <a:t>的特征值及特征向量</a:t>
            </a:r>
            <a:r>
              <a:rPr kumimoji="1" lang="en-US" altLang="zh-CN" sz="2400" b="1">
                <a:solidFill>
                  <a:srgbClr val="0000FF"/>
                </a:solidFill>
              </a:rPr>
              <a:t>?</a:t>
            </a:r>
          </a:p>
        </p:txBody>
      </p:sp>
      <p:graphicFrame>
        <p:nvGraphicFramePr>
          <p:cNvPr id="8540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403259"/>
              </p:ext>
            </p:extLst>
          </p:nvPr>
        </p:nvGraphicFramePr>
        <p:xfrm>
          <a:off x="1066800" y="1855788"/>
          <a:ext cx="35782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7" name="Equation" r:id="rId3" imgW="1447800" imgH="190500" progId="Equation.DSMT4">
                  <p:embed/>
                </p:oleObj>
              </mc:Choice>
              <mc:Fallback>
                <p:oleObj name="Equation" r:id="rId3" imgW="1447800" imgH="190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855788"/>
                        <a:ext cx="357822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40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926757"/>
              </p:ext>
            </p:extLst>
          </p:nvPr>
        </p:nvGraphicFramePr>
        <p:xfrm>
          <a:off x="4511675" y="1822450"/>
          <a:ext cx="272097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8" name="Equation" r:id="rId5" imgW="1066680" imgH="203040" progId="Equation.DSMT4">
                  <p:embed/>
                </p:oleObj>
              </mc:Choice>
              <mc:Fallback>
                <p:oleObj name="Equation" r:id="rId5" imgW="106668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1822450"/>
                        <a:ext cx="2720975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4021" name="Text Box 5"/>
          <p:cNvSpPr txBox="1">
            <a:spLocks noChangeArrowheads="1"/>
          </p:cNvSpPr>
          <p:nvPr/>
        </p:nvSpPr>
        <p:spPr bwMode="auto">
          <a:xfrm>
            <a:off x="762000" y="2536825"/>
            <a:ext cx="76962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</a:rPr>
              <a:t>    </a:t>
            </a:r>
            <a:r>
              <a:rPr kumimoji="1" lang="zh-CN" altLang="en-US" sz="2400" b="1">
                <a:solidFill>
                  <a:srgbClr val="000000"/>
                </a:solidFill>
              </a:rPr>
              <a:t>这是 </a:t>
            </a:r>
            <a:r>
              <a:rPr kumimoji="1" lang="en-US" altLang="zh-CN" sz="2400" b="1">
                <a:solidFill>
                  <a:srgbClr val="000000"/>
                </a:solidFill>
              </a:rPr>
              <a:t>n</a:t>
            </a:r>
            <a:r>
              <a:rPr kumimoji="1" lang="zh-CN" altLang="en-US" sz="2400" b="1">
                <a:solidFill>
                  <a:srgbClr val="000000"/>
                </a:solidFill>
              </a:rPr>
              <a:t>个未知数 </a:t>
            </a:r>
            <a:r>
              <a:rPr kumimoji="1" lang="en-US" altLang="zh-CN" sz="2400" b="1">
                <a:solidFill>
                  <a:srgbClr val="000000"/>
                </a:solidFill>
              </a:rPr>
              <a:t>n </a:t>
            </a:r>
            <a:r>
              <a:rPr kumimoji="1" lang="zh-CN" altLang="en-US" sz="2400" b="1">
                <a:solidFill>
                  <a:srgbClr val="000000"/>
                </a:solidFill>
              </a:rPr>
              <a:t>个方程的齐次线性方程组</a:t>
            </a:r>
            <a:r>
              <a:rPr kumimoji="1" lang="en-US" altLang="zh-CN" sz="2400" b="1">
                <a:solidFill>
                  <a:srgbClr val="000000"/>
                </a:solidFill>
              </a:rPr>
              <a:t>,</a:t>
            </a:r>
            <a:r>
              <a:rPr kumimoji="1" lang="zh-CN" altLang="en-US" sz="2400" b="1">
                <a:solidFill>
                  <a:srgbClr val="000000"/>
                </a:solidFill>
              </a:rPr>
              <a:t>由克莱姆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法则知其有非零解的充要条件是系数行列式</a:t>
            </a:r>
          </a:p>
        </p:txBody>
      </p:sp>
      <p:graphicFrame>
        <p:nvGraphicFramePr>
          <p:cNvPr id="8540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615243"/>
              </p:ext>
            </p:extLst>
          </p:nvPr>
        </p:nvGraphicFramePr>
        <p:xfrm>
          <a:off x="1401763" y="3617913"/>
          <a:ext cx="63912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9" name="公式" r:id="rId7" imgW="2628720" imgH="279360" progId="Equation.3">
                  <p:embed/>
                </p:oleObj>
              </mc:Choice>
              <mc:Fallback>
                <p:oleObj name="公式" r:id="rId7" imgW="2628720" imgH="2793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3617913"/>
                        <a:ext cx="639127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4023" name="Text Box 7"/>
          <p:cNvSpPr txBox="1">
            <a:spLocks noChangeArrowheads="1"/>
          </p:cNvSpPr>
          <p:nvPr/>
        </p:nvSpPr>
        <p:spPr bwMode="auto">
          <a:xfrm>
            <a:off x="1038225" y="45021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即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855788" y="4449763"/>
            <a:ext cx="5564187" cy="1903412"/>
            <a:chOff x="1169" y="2803"/>
            <a:chExt cx="3505" cy="1199"/>
          </a:xfrm>
        </p:grpSpPr>
        <p:graphicFrame>
          <p:nvGraphicFramePr>
            <p:cNvPr id="25609" name="Object 9"/>
            <p:cNvGraphicFramePr>
              <a:graphicFrameLocks noChangeAspect="1"/>
            </p:cNvGraphicFramePr>
            <p:nvPr/>
          </p:nvGraphicFramePr>
          <p:xfrm>
            <a:off x="1169" y="2803"/>
            <a:ext cx="3505" cy="1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00" name="Equation" r:id="rId9" imgW="2654300" imgH="863600" progId="Equation.DSMT4">
                    <p:embed/>
                  </p:oleObj>
                </mc:Choice>
                <mc:Fallback>
                  <p:oleObj name="Equation" r:id="rId9" imgW="2654300" imgH="863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9" y="2803"/>
                          <a:ext cx="3505" cy="1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0" name="Text Box 10"/>
            <p:cNvSpPr txBox="1">
              <a:spLocks noChangeArrowheads="1"/>
            </p:cNvSpPr>
            <p:nvPr/>
          </p:nvSpPr>
          <p:spPr bwMode="auto">
            <a:xfrm>
              <a:off x="3097" y="3407"/>
              <a:ext cx="208" cy="28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25611" name="Text Box 11"/>
            <p:cNvSpPr txBox="1">
              <a:spLocks noChangeArrowheads="1"/>
            </p:cNvSpPr>
            <p:nvPr/>
          </p:nvSpPr>
          <p:spPr bwMode="auto">
            <a:xfrm>
              <a:off x="2115" y="3407"/>
              <a:ext cx="208" cy="28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25612" name="Text Box 12"/>
            <p:cNvSpPr txBox="1">
              <a:spLocks noChangeArrowheads="1"/>
            </p:cNvSpPr>
            <p:nvPr/>
          </p:nvSpPr>
          <p:spPr bwMode="auto">
            <a:xfrm>
              <a:off x="1377" y="3407"/>
              <a:ext cx="208" cy="28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Arial" panose="020B0604020202020204" pitchFamily="34" charset="0"/>
                </a:rPr>
                <a:t>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4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4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5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54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4021" grpId="0" build="p" autoUpdateAnimBg="0"/>
      <p:bldP spid="85402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50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546195"/>
              </p:ext>
            </p:extLst>
          </p:nvPr>
        </p:nvGraphicFramePr>
        <p:xfrm>
          <a:off x="1135063" y="2330450"/>
          <a:ext cx="31242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9" name="Equation" r:id="rId3" imgW="1168200" imgH="253800" progId="Equation.DSMT4">
                  <p:embed/>
                </p:oleObj>
              </mc:Choice>
              <mc:Fallback>
                <p:oleObj name="Equation" r:id="rId3" imgW="1168200" imgH="25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2330450"/>
                        <a:ext cx="31242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5043" name="Text Box 3"/>
          <p:cNvSpPr txBox="1">
            <a:spLocks noChangeArrowheads="1"/>
          </p:cNvSpPr>
          <p:nvPr/>
        </p:nvSpPr>
        <p:spPr bwMode="auto">
          <a:xfrm>
            <a:off x="725488" y="3454400"/>
            <a:ext cx="7135812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000000"/>
                </a:solidFill>
              </a:rPr>
              <a:t>   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由代数学基本定理：在复数范围内，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次方程一定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</a:rPr>
              <a:t>有 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个根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(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重根按重数计算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)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。故知有：</a:t>
            </a:r>
          </a:p>
        </p:txBody>
      </p:sp>
      <p:sp>
        <p:nvSpPr>
          <p:cNvPr id="855044" name="Text Box 4"/>
          <p:cNvSpPr txBox="1">
            <a:spLocks noChangeArrowheads="1"/>
          </p:cNvSpPr>
          <p:nvPr/>
        </p:nvSpPr>
        <p:spPr bwMode="auto">
          <a:xfrm>
            <a:off x="709613" y="4722813"/>
            <a:ext cx="5222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FF0000"/>
                </a:solidFill>
              </a:rPr>
              <a:t>结论   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n 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阶方阵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A 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一定有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n 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个特征值。</a:t>
            </a:r>
          </a:p>
        </p:txBody>
      </p:sp>
      <p:sp>
        <p:nvSpPr>
          <p:cNvPr id="855045" name="Text Box 5"/>
          <p:cNvSpPr txBox="1">
            <a:spLocks noChangeArrowheads="1"/>
          </p:cNvSpPr>
          <p:nvPr/>
        </p:nvSpPr>
        <p:spPr bwMode="auto">
          <a:xfrm>
            <a:off x="725488" y="5265738"/>
            <a:ext cx="7942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</a:rPr>
              <a:t>(</a:t>
            </a:r>
            <a:r>
              <a:rPr kumimoji="1" lang="zh-CN" altLang="en-US" sz="2400" b="1">
                <a:solidFill>
                  <a:srgbClr val="000000"/>
                </a:solidFill>
              </a:rPr>
              <a:t>但要注意：</a:t>
            </a:r>
            <a:r>
              <a:rPr kumimoji="1" lang="en-US" altLang="zh-CN" sz="2400" b="1">
                <a:solidFill>
                  <a:srgbClr val="000000"/>
                </a:solidFill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</a:rPr>
              <a:t>）是在复数范围内；</a:t>
            </a:r>
            <a:r>
              <a:rPr kumimoji="1" lang="en-US" altLang="zh-CN" sz="2400" b="1">
                <a:solidFill>
                  <a:srgbClr val="000000"/>
                </a:solidFill>
              </a:rPr>
              <a:t>2</a:t>
            </a:r>
            <a:r>
              <a:rPr kumimoji="1" lang="zh-CN" altLang="en-US" sz="2400" b="1">
                <a:solidFill>
                  <a:srgbClr val="000000"/>
                </a:solidFill>
              </a:rPr>
              <a:t>）可能有重根。</a:t>
            </a:r>
            <a:r>
              <a:rPr kumimoji="1" lang="en-US" altLang="zh-CN" sz="2400" b="1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855046" name="Text Box 6"/>
          <p:cNvSpPr txBox="1">
            <a:spLocks noChangeArrowheads="1"/>
          </p:cNvSpPr>
          <p:nvPr/>
        </p:nvSpPr>
        <p:spPr bwMode="auto">
          <a:xfrm>
            <a:off x="4078288" y="2370138"/>
            <a:ext cx="4608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称其为方阵 </a:t>
            </a:r>
            <a:r>
              <a:rPr kumimoji="1" lang="en-US" altLang="zh-CN" sz="2400" b="1" i="1">
                <a:solidFill>
                  <a:srgbClr val="000000"/>
                </a:solidFill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</a:rPr>
              <a:t>的</a:t>
            </a:r>
            <a:r>
              <a:rPr kumimoji="1" lang="zh-CN" altLang="en-US" sz="2400" b="1" u="sng">
                <a:solidFill>
                  <a:srgbClr val="FF0000"/>
                </a:solidFill>
              </a:rPr>
              <a:t>特征多项式</a:t>
            </a:r>
            <a:r>
              <a:rPr kumimoji="1" lang="zh-CN" altLang="en-US" sz="2400" b="1">
                <a:solidFill>
                  <a:srgbClr val="000000"/>
                </a:solidFill>
              </a:rPr>
              <a:t>。</a:t>
            </a:r>
          </a:p>
        </p:txBody>
      </p:sp>
      <p:sp>
        <p:nvSpPr>
          <p:cNvPr id="855047" name="Text Box 7"/>
          <p:cNvSpPr txBox="1">
            <a:spLocks noChangeArrowheads="1"/>
          </p:cNvSpPr>
          <p:nvPr/>
        </p:nvSpPr>
        <p:spPr bwMode="auto">
          <a:xfrm>
            <a:off x="725488" y="2928938"/>
            <a:ext cx="5078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这是一个关于</a:t>
            </a:r>
            <a:r>
              <a:rPr kumimoji="1" lang="en-US" altLang="zh-CN" sz="2400" b="1">
                <a:solidFill>
                  <a:srgbClr val="000000"/>
                </a:solidFill>
              </a:rPr>
              <a:t>λ</a:t>
            </a:r>
            <a:r>
              <a:rPr kumimoji="1" lang="zh-CN" altLang="en-US" sz="2400" b="1">
                <a:solidFill>
                  <a:srgbClr val="000000"/>
                </a:solidFill>
              </a:rPr>
              <a:t>的一元 </a:t>
            </a:r>
            <a:r>
              <a:rPr kumimoji="1" lang="en-US" altLang="zh-CN" sz="2400" b="1">
                <a:solidFill>
                  <a:srgbClr val="000000"/>
                </a:solidFill>
              </a:rPr>
              <a:t>n </a:t>
            </a:r>
            <a:r>
              <a:rPr kumimoji="1" lang="zh-CN" altLang="en-US" sz="2400" b="1">
                <a:solidFill>
                  <a:srgbClr val="000000"/>
                </a:solidFill>
              </a:rPr>
              <a:t>次多项式。</a:t>
            </a:r>
          </a:p>
        </p:txBody>
      </p:sp>
      <p:sp>
        <p:nvSpPr>
          <p:cNvPr id="855048" name="Text Box 8"/>
          <p:cNvSpPr txBox="1">
            <a:spLocks noChangeArrowheads="1"/>
          </p:cNvSpPr>
          <p:nvPr/>
        </p:nvSpPr>
        <p:spPr bwMode="auto">
          <a:xfrm>
            <a:off x="746125" y="1143000"/>
            <a:ext cx="81470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tx1"/>
                </a:solidFill>
              </a:rPr>
              <a:t>    </a:t>
            </a:r>
            <a:r>
              <a:rPr kumimoji="1" lang="zh-CN" altLang="en-US" sz="2400" b="1">
                <a:solidFill>
                  <a:srgbClr val="000000"/>
                </a:solidFill>
              </a:rPr>
              <a:t>上式是关于</a:t>
            </a:r>
            <a:r>
              <a:rPr kumimoji="1" lang="en-US" altLang="zh-CN" sz="2400" b="1">
                <a:solidFill>
                  <a:srgbClr val="000000"/>
                </a:solidFill>
              </a:rPr>
              <a:t>λ</a:t>
            </a:r>
            <a:r>
              <a:rPr kumimoji="1" lang="zh-CN" altLang="en-US" sz="2400" b="1">
                <a:solidFill>
                  <a:srgbClr val="000000"/>
                </a:solidFill>
              </a:rPr>
              <a:t>的一元 </a:t>
            </a:r>
            <a:r>
              <a:rPr kumimoji="1" lang="en-US" altLang="zh-CN" sz="2400" b="1">
                <a:solidFill>
                  <a:srgbClr val="000000"/>
                </a:solidFill>
              </a:rPr>
              <a:t>n </a:t>
            </a:r>
            <a:r>
              <a:rPr kumimoji="1" lang="zh-CN" altLang="en-US" sz="2400" b="1">
                <a:solidFill>
                  <a:srgbClr val="000000"/>
                </a:solidFill>
              </a:rPr>
              <a:t>次方程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zh-CN" altLang="en-US" sz="2400" b="1">
                <a:solidFill>
                  <a:srgbClr val="000000"/>
                </a:solidFill>
              </a:rPr>
              <a:t>称其为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的</a:t>
            </a:r>
            <a:r>
              <a:rPr kumimoji="1" lang="zh-CN" altLang="en-US" sz="2400" b="1" u="sng">
                <a:solidFill>
                  <a:srgbClr val="FF0000"/>
                </a:solidFill>
              </a:rPr>
              <a:t>特征方程</a:t>
            </a:r>
            <a:r>
              <a:rPr kumimoji="1" lang="zh-CN" altLang="en-US" sz="2400" b="1">
                <a:solidFill>
                  <a:srgbClr val="FF0000"/>
                </a:solidFill>
              </a:rPr>
              <a:t>，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显然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的特征值即为特征方程的解。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5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550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5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55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55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5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5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55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55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043" grpId="0" build="p" autoUpdateAnimBg="0"/>
      <p:bldP spid="855044" grpId="0" build="p" autoUpdateAnimBg="0"/>
      <p:bldP spid="855045" grpId="0" build="p" autoUpdateAnimBg="0"/>
      <p:bldP spid="855046" grpId="0" build="p" autoUpdateAnimBg="0"/>
      <p:bldP spid="855047" grpId="0" build="p" autoUpdateAnimBg="0"/>
      <p:bldP spid="855048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57225" y="3625850"/>
            <a:ext cx="7964488" cy="574675"/>
            <a:chOff x="414" y="2284"/>
            <a:chExt cx="5017" cy="362"/>
          </a:xfrm>
        </p:grpSpPr>
        <p:sp>
          <p:nvSpPr>
            <p:cNvPr id="27671" name="Text Box 3"/>
            <p:cNvSpPr txBox="1">
              <a:spLocks noChangeArrowheads="1"/>
            </p:cNvSpPr>
            <p:nvPr/>
          </p:nvSpPr>
          <p:spPr bwMode="auto">
            <a:xfrm>
              <a:off x="414" y="2286"/>
              <a:ext cx="19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solidFill>
                    <a:srgbClr val="000000"/>
                  </a:solidFill>
                </a:rPr>
                <a:t>通常，称</a:t>
              </a:r>
            </a:p>
          </p:txBody>
        </p:sp>
        <p:graphicFrame>
          <p:nvGraphicFramePr>
            <p:cNvPr id="27672" name="Object 4"/>
            <p:cNvGraphicFramePr>
              <a:graphicFrameLocks noChangeAspect="1"/>
            </p:cNvGraphicFramePr>
            <p:nvPr/>
          </p:nvGraphicFramePr>
          <p:xfrm>
            <a:off x="1037" y="2284"/>
            <a:ext cx="1847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42" name="Equation" r:id="rId3" imgW="1282700" imgH="215900" progId="Equation.DSMT4">
                    <p:embed/>
                  </p:oleObj>
                </mc:Choice>
                <mc:Fallback>
                  <p:oleObj name="Equation" r:id="rId3" imgW="1282700" imgH="2159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7" y="2284"/>
                          <a:ext cx="1847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3" name="Text Box 5"/>
            <p:cNvSpPr txBox="1">
              <a:spLocks noChangeArrowheads="1"/>
            </p:cNvSpPr>
            <p:nvPr/>
          </p:nvSpPr>
          <p:spPr bwMode="auto">
            <a:xfrm>
              <a:off x="2880" y="2305"/>
              <a:ext cx="25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solidFill>
                    <a:srgbClr val="000000"/>
                  </a:solidFill>
                </a:rPr>
                <a:t>为</a:t>
              </a:r>
              <a:r>
                <a:rPr kumimoji="1" lang="en-US" altLang="zh-CN" sz="2400" b="1" i="1">
                  <a:solidFill>
                    <a:srgbClr val="000000"/>
                  </a:solidFill>
                </a:rPr>
                <a:t>A</a:t>
              </a:r>
              <a:r>
                <a:rPr kumimoji="1" lang="zh-CN" altLang="en-US" sz="2400" b="1">
                  <a:solidFill>
                    <a:srgbClr val="000000"/>
                  </a:solidFill>
                </a:rPr>
                <a:t>的</a:t>
              </a:r>
              <a:r>
                <a:rPr kumimoji="1" lang="zh-CN" altLang="en-US" sz="2400" b="1" u="sng">
                  <a:solidFill>
                    <a:srgbClr val="FF0000"/>
                  </a:solidFill>
                </a:rPr>
                <a:t>迹</a:t>
              </a:r>
              <a:r>
                <a:rPr kumimoji="1" lang="zh-CN" altLang="en-US" sz="2400" b="1">
                  <a:solidFill>
                    <a:srgbClr val="000000"/>
                  </a:solidFill>
                </a:rPr>
                <a:t>，记为 </a:t>
              </a:r>
              <a:r>
                <a:rPr kumimoji="1" lang="en-US" altLang="zh-CN" sz="2400" b="1">
                  <a:solidFill>
                    <a:srgbClr val="000000"/>
                  </a:solidFill>
                </a:rPr>
                <a:t>tr(A)</a:t>
              </a:r>
              <a:r>
                <a:rPr kumimoji="1" lang="zh-CN" altLang="en-US" sz="2400" b="1">
                  <a:solidFill>
                    <a:srgbClr val="000000"/>
                  </a:solidFill>
                </a:rPr>
                <a:t>。</a:t>
              </a:r>
            </a:p>
          </p:txBody>
        </p:sp>
      </p:grpSp>
      <p:sp>
        <p:nvSpPr>
          <p:cNvPr id="856070" name="Text Box 6"/>
          <p:cNvSpPr txBox="1">
            <a:spLocks noChangeArrowheads="1"/>
          </p:cNvSpPr>
          <p:nvPr/>
        </p:nvSpPr>
        <p:spPr bwMode="auto">
          <a:xfrm>
            <a:off x="563563" y="4284663"/>
            <a:ext cx="4773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</a:rPr>
              <a:t>注：多项式根与系数的关系：</a:t>
            </a:r>
          </a:p>
        </p:txBody>
      </p:sp>
      <p:sp>
        <p:nvSpPr>
          <p:cNvPr id="856071" name="Text Box 7"/>
          <p:cNvSpPr txBox="1">
            <a:spLocks noChangeArrowheads="1"/>
          </p:cNvSpPr>
          <p:nvPr/>
        </p:nvSpPr>
        <p:spPr bwMode="auto">
          <a:xfrm>
            <a:off x="1082675" y="942975"/>
            <a:ext cx="285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设</a:t>
            </a:r>
            <a:r>
              <a:rPr kumimoji="1" lang="en-US" altLang="zh-CN" sz="2400" b="1" i="1">
                <a:solidFill>
                  <a:srgbClr val="000000"/>
                </a:solidFill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</a:rPr>
              <a:t>的特征值为</a:t>
            </a:r>
          </a:p>
        </p:txBody>
      </p:sp>
      <p:graphicFrame>
        <p:nvGraphicFramePr>
          <p:cNvPr id="856072" name="Object 8"/>
          <p:cNvGraphicFramePr>
            <a:graphicFrameLocks noChangeAspect="1"/>
          </p:cNvGraphicFramePr>
          <p:nvPr/>
        </p:nvGraphicFramePr>
        <p:xfrm>
          <a:off x="3254375" y="908050"/>
          <a:ext cx="179863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43" name="Equation" r:id="rId5" imgW="812447" imgH="228501" progId="Equation.DSMT4">
                  <p:embed/>
                </p:oleObj>
              </mc:Choice>
              <mc:Fallback>
                <p:oleObj name="Equation" r:id="rId5" imgW="812447" imgH="22850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75" y="908050"/>
                        <a:ext cx="1798638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6073" name="Text Box 9"/>
          <p:cNvSpPr txBox="1">
            <a:spLocks noChangeArrowheads="1"/>
          </p:cNvSpPr>
          <p:nvPr/>
        </p:nvSpPr>
        <p:spPr bwMode="auto">
          <a:xfrm>
            <a:off x="5029200" y="944563"/>
            <a:ext cx="3729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由多项式的根与系数</a:t>
            </a:r>
          </a:p>
        </p:txBody>
      </p:sp>
      <p:sp>
        <p:nvSpPr>
          <p:cNvPr id="856074" name="Text Box 10"/>
          <p:cNvSpPr txBox="1">
            <a:spLocks noChangeArrowheads="1"/>
          </p:cNvSpPr>
          <p:nvPr/>
        </p:nvSpPr>
        <p:spPr bwMode="auto">
          <a:xfrm>
            <a:off x="701675" y="1393825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之间的关系知：</a:t>
            </a:r>
          </a:p>
        </p:txBody>
      </p:sp>
      <p:graphicFrame>
        <p:nvGraphicFramePr>
          <p:cNvPr id="856075" name="Object 11"/>
          <p:cNvGraphicFramePr>
            <a:graphicFrameLocks noChangeAspect="1"/>
          </p:cNvGraphicFramePr>
          <p:nvPr/>
        </p:nvGraphicFramePr>
        <p:xfrm>
          <a:off x="1228725" y="1943100"/>
          <a:ext cx="3176588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44" name="Equation" r:id="rId7" imgW="1511300" imgH="723900" progId="Equation.DSMT4">
                  <p:embed/>
                </p:oleObj>
              </mc:Choice>
              <mc:Fallback>
                <p:oleObj name="Equation" r:id="rId7" imgW="1511300" imgH="723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1943100"/>
                        <a:ext cx="3176588" cy="161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12"/>
          <p:cNvGraphicFramePr>
            <a:graphicFrameLocks noChangeAspect="1"/>
          </p:cNvGraphicFramePr>
          <p:nvPr/>
        </p:nvGraphicFramePr>
        <p:xfrm>
          <a:off x="5783263" y="1719263"/>
          <a:ext cx="2981325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45" name="Equation" r:id="rId9" imgW="2171565" imgH="895257" progId="Equation.DSMT4">
                  <p:embed/>
                </p:oleObj>
              </mc:Choice>
              <mc:Fallback>
                <p:oleObj name="Equation" r:id="rId9" imgW="2171565" imgH="895257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3263" y="1719263"/>
                        <a:ext cx="2981325" cy="175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09600" y="4811713"/>
            <a:ext cx="7967663" cy="1754187"/>
            <a:chOff x="384" y="3031"/>
            <a:chExt cx="5019" cy="1105"/>
          </a:xfrm>
        </p:grpSpPr>
        <p:graphicFrame>
          <p:nvGraphicFramePr>
            <p:cNvPr id="27662" name="Object 14"/>
            <p:cNvGraphicFramePr>
              <a:graphicFrameLocks noChangeAspect="1"/>
            </p:cNvGraphicFramePr>
            <p:nvPr/>
          </p:nvGraphicFramePr>
          <p:xfrm>
            <a:off x="2531" y="3080"/>
            <a:ext cx="2568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46" name="Equation" r:id="rId11" imgW="1866900" imgH="228600" progId="Equation.DSMT4">
                    <p:embed/>
                  </p:oleObj>
                </mc:Choice>
                <mc:Fallback>
                  <p:oleObj name="Equation" r:id="rId11" imgW="1866900" imgH="2286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1" y="3080"/>
                          <a:ext cx="2568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663" name="Group 15"/>
            <p:cNvGrpSpPr>
              <a:grpSpLocks/>
            </p:cNvGrpSpPr>
            <p:nvPr/>
          </p:nvGrpSpPr>
          <p:grpSpPr bwMode="auto">
            <a:xfrm>
              <a:off x="535" y="3067"/>
              <a:ext cx="2204" cy="321"/>
              <a:chOff x="336" y="3086"/>
              <a:chExt cx="2204" cy="321"/>
            </a:xfrm>
          </p:grpSpPr>
          <p:graphicFrame>
            <p:nvGraphicFramePr>
              <p:cNvPr id="27668" name="Object 16"/>
              <p:cNvGraphicFramePr>
                <a:graphicFrameLocks noChangeAspect="1"/>
              </p:cNvGraphicFramePr>
              <p:nvPr/>
            </p:nvGraphicFramePr>
            <p:xfrm>
              <a:off x="590" y="3086"/>
              <a:ext cx="1071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047" name="Equation" r:id="rId13" imgW="800100" imgH="228600" progId="Equation.DSMT4">
                      <p:embed/>
                    </p:oleObj>
                  </mc:Choice>
                  <mc:Fallback>
                    <p:oleObj name="Equation" r:id="rId13" imgW="800100" imgH="228600" progId="Equation.DSMT4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0" y="3086"/>
                            <a:ext cx="1071" cy="3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669" name="Text Box 17"/>
              <p:cNvSpPr txBox="1">
                <a:spLocks noChangeArrowheads="1"/>
              </p:cNvSpPr>
              <p:nvPr/>
            </p:nvSpPr>
            <p:spPr bwMode="auto">
              <a:xfrm>
                <a:off x="336" y="3087"/>
                <a:ext cx="7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" panose="05000000000000000000" pitchFamily="2" charset="2"/>
                  <a:buChar char="o"/>
                  <a:defRPr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5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p"/>
                  <a:defRPr sz="22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 b="1">
                    <a:solidFill>
                      <a:srgbClr val="000000"/>
                    </a:solidFill>
                  </a:rPr>
                  <a:t>设</a:t>
                </a:r>
              </a:p>
            </p:txBody>
          </p:sp>
          <p:sp>
            <p:nvSpPr>
              <p:cNvPr id="27670" name="Text Box 18"/>
              <p:cNvSpPr txBox="1">
                <a:spLocks noChangeArrowheads="1"/>
              </p:cNvSpPr>
              <p:nvPr/>
            </p:nvSpPr>
            <p:spPr bwMode="auto">
              <a:xfrm>
                <a:off x="1633" y="3119"/>
                <a:ext cx="90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" panose="05000000000000000000" pitchFamily="2" charset="2"/>
                  <a:buChar char="o"/>
                  <a:defRPr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5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p"/>
                  <a:defRPr sz="22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 b="1">
                    <a:solidFill>
                      <a:srgbClr val="000000"/>
                    </a:solidFill>
                  </a:rPr>
                  <a:t>是方程</a:t>
                </a:r>
              </a:p>
            </p:txBody>
          </p:sp>
        </p:grpSp>
        <p:graphicFrame>
          <p:nvGraphicFramePr>
            <p:cNvPr id="27664" name="Object 19"/>
            <p:cNvGraphicFramePr>
              <a:graphicFrameLocks noChangeAspect="1"/>
            </p:cNvGraphicFramePr>
            <p:nvPr/>
          </p:nvGraphicFramePr>
          <p:xfrm>
            <a:off x="1817" y="3428"/>
            <a:ext cx="2320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48" name="Equation" r:id="rId15" imgW="1714500" imgH="228600" progId="Equation.DSMT4">
                    <p:embed/>
                  </p:oleObj>
                </mc:Choice>
                <mc:Fallback>
                  <p:oleObj name="Equation" r:id="rId15" imgW="1714500" imgH="2286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7" y="3428"/>
                          <a:ext cx="2320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5" name="Text Box 20"/>
            <p:cNvSpPr txBox="1">
              <a:spLocks noChangeArrowheads="1"/>
            </p:cNvSpPr>
            <p:nvPr/>
          </p:nvSpPr>
          <p:spPr bwMode="auto">
            <a:xfrm>
              <a:off x="414" y="3412"/>
              <a:ext cx="17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solidFill>
                    <a:srgbClr val="000000"/>
                  </a:solidFill>
                </a:rPr>
                <a:t>的</a:t>
              </a:r>
              <a:r>
                <a:rPr kumimoji="1" lang="en-US" altLang="zh-CN" sz="2400" b="1">
                  <a:solidFill>
                    <a:srgbClr val="000000"/>
                  </a:solidFill>
                </a:rPr>
                <a:t>n</a:t>
              </a:r>
              <a:r>
                <a:rPr kumimoji="1" lang="zh-CN" altLang="en-US" sz="2400" b="1">
                  <a:solidFill>
                    <a:srgbClr val="000000"/>
                  </a:solidFill>
                </a:rPr>
                <a:t>个根，则有</a:t>
              </a:r>
            </a:p>
          </p:txBody>
        </p:sp>
        <p:graphicFrame>
          <p:nvGraphicFramePr>
            <p:cNvPr id="27666" name="Object 21"/>
            <p:cNvGraphicFramePr>
              <a:graphicFrameLocks noChangeAspect="1"/>
            </p:cNvGraphicFramePr>
            <p:nvPr/>
          </p:nvGraphicFramePr>
          <p:xfrm>
            <a:off x="1816" y="3790"/>
            <a:ext cx="2187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49" name="Equation" r:id="rId17" imgW="1600200" imgH="241300" progId="Equation.DSMT4">
                    <p:embed/>
                  </p:oleObj>
                </mc:Choice>
                <mc:Fallback>
                  <p:oleObj name="Equation" r:id="rId17" imgW="1600200" imgH="2413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6" y="3790"/>
                          <a:ext cx="2187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7" name="Text Box 22"/>
            <p:cNvSpPr txBox="1">
              <a:spLocks noChangeArrowheads="1"/>
            </p:cNvSpPr>
            <p:nvPr/>
          </p:nvSpPr>
          <p:spPr bwMode="auto">
            <a:xfrm>
              <a:off x="384" y="3031"/>
              <a:ext cx="5019" cy="1105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7659" name="Text Box 23"/>
          <p:cNvSpPr txBox="1">
            <a:spLocks noChangeArrowheads="1"/>
          </p:cNvSpPr>
          <p:nvPr/>
        </p:nvSpPr>
        <p:spPr bwMode="auto">
          <a:xfrm>
            <a:off x="7886700" y="2574925"/>
            <a:ext cx="330200" cy="44926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27660" name="Text Box 24"/>
          <p:cNvSpPr txBox="1">
            <a:spLocks noChangeArrowheads="1"/>
          </p:cNvSpPr>
          <p:nvPr/>
        </p:nvSpPr>
        <p:spPr bwMode="auto">
          <a:xfrm>
            <a:off x="6680200" y="2574925"/>
            <a:ext cx="330200" cy="44926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27661" name="Text Box 25"/>
          <p:cNvSpPr txBox="1">
            <a:spLocks noChangeArrowheads="1"/>
          </p:cNvSpPr>
          <p:nvPr/>
        </p:nvSpPr>
        <p:spPr bwMode="auto">
          <a:xfrm>
            <a:off x="6061075" y="2574925"/>
            <a:ext cx="330200" cy="44926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3300"/>
                </a:solidFill>
                <a:latin typeface="Arial" panose="020B0604020202020204" pitchFamily="34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6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5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56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56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5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56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070" grpId="0" build="p" autoUpdateAnimBg="0"/>
      <p:bldP spid="856071" grpId="0" build="p" autoUpdateAnimBg="0"/>
      <p:bldP spid="856073" grpId="0" build="p" autoUpdateAnimBg="0"/>
      <p:bldP spid="856074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Text Box 2"/>
          <p:cNvSpPr txBox="1">
            <a:spLocks noChangeArrowheads="1"/>
          </p:cNvSpPr>
          <p:nvPr/>
        </p:nvSpPr>
        <p:spPr bwMode="auto">
          <a:xfrm>
            <a:off x="747713" y="3598863"/>
            <a:ext cx="2563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</a:rPr>
              <a:t>） 解特征方程</a:t>
            </a:r>
          </a:p>
        </p:txBody>
      </p:sp>
      <p:sp>
        <p:nvSpPr>
          <p:cNvPr id="857091" name="Text Box 3"/>
          <p:cNvSpPr txBox="1">
            <a:spLocks noChangeArrowheads="1"/>
          </p:cNvSpPr>
          <p:nvPr/>
        </p:nvSpPr>
        <p:spPr bwMode="auto">
          <a:xfrm>
            <a:off x="476250" y="2922588"/>
            <a:ext cx="7875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FF0000"/>
                </a:solidFill>
              </a:rPr>
              <a:t>总结：</a:t>
            </a:r>
            <a:r>
              <a:rPr kumimoji="1" lang="en-US" altLang="zh-CN" b="1">
                <a:solidFill>
                  <a:srgbClr val="FF0000"/>
                </a:solidFill>
              </a:rPr>
              <a:t>n </a:t>
            </a:r>
            <a:r>
              <a:rPr kumimoji="1" lang="zh-CN" altLang="en-US" b="1">
                <a:solidFill>
                  <a:srgbClr val="FF0000"/>
                </a:solidFill>
              </a:rPr>
              <a:t>阶方阵</a:t>
            </a:r>
            <a:r>
              <a:rPr kumimoji="1" lang="en-US" altLang="zh-CN" b="1">
                <a:solidFill>
                  <a:srgbClr val="FF0000"/>
                </a:solidFill>
              </a:rPr>
              <a:t>A</a:t>
            </a:r>
            <a:r>
              <a:rPr kumimoji="1" lang="zh-CN" altLang="en-US" b="1">
                <a:solidFill>
                  <a:srgbClr val="FF0000"/>
                </a:solidFill>
              </a:rPr>
              <a:t>的特征值、特征向量的求法：</a:t>
            </a:r>
          </a:p>
        </p:txBody>
      </p:sp>
      <p:graphicFrame>
        <p:nvGraphicFramePr>
          <p:cNvPr id="857092" name="Object 4"/>
          <p:cNvGraphicFramePr>
            <a:graphicFrameLocks noChangeAspect="1"/>
          </p:cNvGraphicFramePr>
          <p:nvPr/>
        </p:nvGraphicFramePr>
        <p:xfrm>
          <a:off x="2989263" y="3571875"/>
          <a:ext cx="1943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63" name="Equation" r:id="rId3" imgW="799753" imgH="241195" progId="Equation.DSMT4">
                  <p:embed/>
                </p:oleObj>
              </mc:Choice>
              <mc:Fallback>
                <p:oleObj name="Equation" r:id="rId3" imgW="799753" imgH="24119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3" y="3571875"/>
                        <a:ext cx="19431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7093" name="Text Box 5"/>
          <p:cNvSpPr txBox="1">
            <a:spLocks noChangeArrowheads="1"/>
          </p:cNvSpPr>
          <p:nvPr/>
        </p:nvSpPr>
        <p:spPr bwMode="auto">
          <a:xfrm>
            <a:off x="4918075" y="3557588"/>
            <a:ext cx="3614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得到 </a:t>
            </a:r>
            <a:r>
              <a:rPr kumimoji="1" lang="en-US" altLang="zh-CN" sz="2400" b="1" i="1">
                <a:solidFill>
                  <a:srgbClr val="000000"/>
                </a:solidFill>
              </a:rPr>
              <a:t>A </a:t>
            </a:r>
            <a:r>
              <a:rPr kumimoji="1" lang="zh-CN" altLang="en-US" sz="2400" b="1">
                <a:solidFill>
                  <a:srgbClr val="000000"/>
                </a:solidFill>
              </a:rPr>
              <a:t>的全部特征值。</a:t>
            </a:r>
          </a:p>
        </p:txBody>
      </p:sp>
      <p:sp>
        <p:nvSpPr>
          <p:cNvPr id="857094" name="Text Box 6"/>
          <p:cNvSpPr txBox="1">
            <a:spLocks noChangeArrowheads="1"/>
          </p:cNvSpPr>
          <p:nvPr/>
        </p:nvSpPr>
        <p:spPr bwMode="auto">
          <a:xfrm>
            <a:off x="1144588" y="4141788"/>
            <a:ext cx="491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（注意共有 </a:t>
            </a:r>
            <a:r>
              <a:rPr kumimoji="1" lang="en-US" altLang="zh-CN" sz="2400" b="1">
                <a:solidFill>
                  <a:srgbClr val="000000"/>
                </a:solidFill>
              </a:rPr>
              <a:t>n </a:t>
            </a:r>
            <a:r>
              <a:rPr kumimoji="1" lang="zh-CN" altLang="en-US" sz="2400" b="1">
                <a:solidFill>
                  <a:srgbClr val="000000"/>
                </a:solidFill>
              </a:rPr>
              <a:t>个特征值。）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39775" y="4799013"/>
            <a:ext cx="6846888" cy="539750"/>
            <a:chOff x="466" y="3023"/>
            <a:chExt cx="4313" cy="340"/>
          </a:xfrm>
        </p:grpSpPr>
        <p:sp>
          <p:nvSpPr>
            <p:cNvPr id="28692" name="Text Box 8"/>
            <p:cNvSpPr txBox="1">
              <a:spLocks noChangeArrowheads="1"/>
            </p:cNvSpPr>
            <p:nvPr/>
          </p:nvSpPr>
          <p:spPr bwMode="auto">
            <a:xfrm>
              <a:off x="466" y="3026"/>
              <a:ext cx="210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</a:rPr>
                <a:t>2)  </a:t>
              </a:r>
              <a:r>
                <a:rPr kumimoji="1" lang="zh-CN" altLang="en-US" sz="2400" b="1">
                  <a:solidFill>
                    <a:srgbClr val="000000"/>
                  </a:solidFill>
                </a:rPr>
                <a:t>对每个特征值</a:t>
              </a:r>
            </a:p>
          </p:txBody>
        </p:sp>
        <p:graphicFrame>
          <p:nvGraphicFramePr>
            <p:cNvPr id="28693" name="Object 9"/>
            <p:cNvGraphicFramePr>
              <a:graphicFrameLocks noChangeAspect="1"/>
            </p:cNvGraphicFramePr>
            <p:nvPr/>
          </p:nvGraphicFramePr>
          <p:xfrm>
            <a:off x="1979" y="3023"/>
            <a:ext cx="383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64" name="公式" r:id="rId5" imgW="215713" imgH="190335" progId="Equation.3">
                    <p:embed/>
                  </p:oleObj>
                </mc:Choice>
                <mc:Fallback>
                  <p:oleObj name="公式" r:id="rId5" imgW="215713" imgH="190335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" y="3023"/>
                          <a:ext cx="383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4" name="Text Box 10"/>
            <p:cNvSpPr txBox="1">
              <a:spLocks noChangeArrowheads="1"/>
            </p:cNvSpPr>
            <p:nvPr/>
          </p:nvSpPr>
          <p:spPr bwMode="auto">
            <a:xfrm>
              <a:off x="2363" y="3027"/>
              <a:ext cx="24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solidFill>
                    <a:srgbClr val="000000"/>
                  </a:solidFill>
                </a:rPr>
                <a:t>求出齐次线性方程组</a:t>
              </a:r>
            </a:p>
          </p:txBody>
        </p:sp>
      </p:grpSp>
      <p:graphicFrame>
        <p:nvGraphicFramePr>
          <p:cNvPr id="857099" name="Object 11"/>
          <p:cNvGraphicFramePr>
            <a:graphicFrameLocks noChangeAspect="1"/>
          </p:cNvGraphicFramePr>
          <p:nvPr/>
        </p:nvGraphicFramePr>
        <p:xfrm>
          <a:off x="1196975" y="5414963"/>
          <a:ext cx="205422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65" name="Equation" r:id="rId7" imgW="977900" imgH="228600" progId="Equation.DSMT4">
                  <p:embed/>
                </p:oleObj>
              </mc:Choice>
              <mc:Fallback>
                <p:oleObj name="Equation" r:id="rId7" imgW="9779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5414963"/>
                        <a:ext cx="2054225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7100" name="Text Box 12"/>
          <p:cNvSpPr txBox="1">
            <a:spLocks noChangeArrowheads="1"/>
          </p:cNvSpPr>
          <p:nvPr/>
        </p:nvSpPr>
        <p:spPr bwMode="auto">
          <a:xfrm>
            <a:off x="3267075" y="5413375"/>
            <a:ext cx="54006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solidFill>
                  <a:srgbClr val="000000"/>
                </a:solidFill>
              </a:rPr>
              <a:t>的基础解系，</a:t>
            </a:r>
            <a:r>
              <a:rPr kumimoji="1" lang="zh-CN" altLang="en-US" sz="2400" b="1" dirty="0" smtClean="0">
                <a:solidFill>
                  <a:srgbClr val="000000"/>
                </a:solidFill>
              </a:rPr>
              <a:t>它们的非零线性组合就是 </a:t>
            </a:r>
            <a:r>
              <a:rPr kumimoji="1" lang="en-US" altLang="zh-CN" sz="2400" b="1" i="1" dirty="0">
                <a:solidFill>
                  <a:srgbClr val="000000"/>
                </a:solidFill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的对应于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842030" y="5782469"/>
            <a:ext cx="4230688" cy="541337"/>
            <a:chOff x="754" y="3747"/>
            <a:chExt cx="2665" cy="341"/>
          </a:xfrm>
        </p:grpSpPr>
        <p:graphicFrame>
          <p:nvGraphicFramePr>
            <p:cNvPr id="28690" name="Object 14"/>
            <p:cNvGraphicFramePr>
              <a:graphicFrameLocks noChangeAspect="1"/>
            </p:cNvGraphicFramePr>
            <p:nvPr/>
          </p:nvGraphicFramePr>
          <p:xfrm>
            <a:off x="754" y="3748"/>
            <a:ext cx="292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66" name="公式" r:id="rId9" imgW="164957" imgH="190335" progId="Equation.3">
                    <p:embed/>
                  </p:oleObj>
                </mc:Choice>
                <mc:Fallback>
                  <p:oleObj name="公式" r:id="rId9" imgW="164957" imgH="190335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4" y="3748"/>
                          <a:ext cx="292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1" name="Text Box 15"/>
            <p:cNvSpPr txBox="1">
              <a:spLocks noChangeArrowheads="1"/>
            </p:cNvSpPr>
            <p:nvPr/>
          </p:nvSpPr>
          <p:spPr bwMode="auto">
            <a:xfrm>
              <a:off x="946" y="3747"/>
              <a:ext cx="24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 dirty="0">
                  <a:solidFill>
                    <a:srgbClr val="000000"/>
                  </a:solidFill>
                </a:rPr>
                <a:t>的线性无关的特征向量。</a:t>
              </a:r>
            </a:p>
          </p:txBody>
        </p:sp>
      </p:grpSp>
      <p:graphicFrame>
        <p:nvGraphicFramePr>
          <p:cNvPr id="857104" name="Object 16"/>
          <p:cNvGraphicFramePr>
            <a:graphicFrameLocks noChangeAspect="1"/>
          </p:cNvGraphicFramePr>
          <p:nvPr/>
        </p:nvGraphicFramePr>
        <p:xfrm>
          <a:off x="1023938" y="819150"/>
          <a:ext cx="7239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67" name="公式" r:id="rId11" imgW="2705100" imgH="203200" progId="Equation.3">
                  <p:embed/>
                </p:oleObj>
              </mc:Choice>
              <mc:Fallback>
                <p:oleObj name="公式" r:id="rId11" imgW="2705100" imgH="203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819150"/>
                        <a:ext cx="7239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7105" name="Text Box 17"/>
          <p:cNvSpPr txBox="1">
            <a:spLocks noChangeArrowheads="1"/>
          </p:cNvSpPr>
          <p:nvPr/>
        </p:nvSpPr>
        <p:spPr bwMode="auto">
          <a:xfrm>
            <a:off x="833438" y="1898650"/>
            <a:ext cx="7834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即，求对应的特征向量归结为解一个齐次线性方程组。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646113" y="1314450"/>
            <a:ext cx="5249862" cy="536575"/>
            <a:chOff x="584" y="3366"/>
            <a:chExt cx="3307" cy="338"/>
          </a:xfrm>
        </p:grpSpPr>
        <p:graphicFrame>
          <p:nvGraphicFramePr>
            <p:cNvPr id="28687" name="Object 19"/>
            <p:cNvGraphicFramePr>
              <a:graphicFrameLocks noChangeAspect="1"/>
            </p:cNvGraphicFramePr>
            <p:nvPr/>
          </p:nvGraphicFramePr>
          <p:xfrm>
            <a:off x="584" y="3366"/>
            <a:ext cx="268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68" name="Equation" r:id="rId13" imgW="165028" imgH="228501" progId="Equation.DSMT4">
                    <p:embed/>
                  </p:oleObj>
                </mc:Choice>
                <mc:Fallback>
                  <p:oleObj name="Equation" r:id="rId13" imgW="165028" imgH="228501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4" y="3366"/>
                          <a:ext cx="268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8" name="Object 20"/>
            <p:cNvGraphicFramePr>
              <a:graphicFrameLocks noChangeAspect="1"/>
            </p:cNvGraphicFramePr>
            <p:nvPr/>
          </p:nvGraphicFramePr>
          <p:xfrm>
            <a:off x="2368" y="3373"/>
            <a:ext cx="152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69" name="Equation" r:id="rId15" imgW="1002865" imgH="228501" progId="Equation.DSMT4">
                    <p:embed/>
                  </p:oleObj>
                </mc:Choice>
                <mc:Fallback>
                  <p:oleObj name="Equation" r:id="rId15" imgW="1002865" imgH="228501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8" y="3373"/>
                          <a:ext cx="1523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9" name="Text Box 21"/>
            <p:cNvSpPr txBox="1">
              <a:spLocks noChangeArrowheads="1"/>
            </p:cNvSpPr>
            <p:nvPr/>
          </p:nvSpPr>
          <p:spPr bwMode="auto">
            <a:xfrm>
              <a:off x="816" y="3375"/>
              <a:ext cx="19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solidFill>
                    <a:srgbClr val="000000"/>
                  </a:solidFill>
                </a:rPr>
                <a:t>的特征向量 </a:t>
              </a:r>
              <a:r>
                <a:rPr kumimoji="1" lang="en-US" altLang="zh-CN" sz="2400" b="1">
                  <a:solidFill>
                    <a:srgbClr val="000000"/>
                  </a:solidFill>
                </a:rPr>
                <a:t>  </a:t>
              </a:r>
              <a:r>
                <a:rPr kumimoji="1" lang="zh-CN" altLang="en-US" sz="2400" b="1">
                  <a:solidFill>
                    <a:srgbClr val="000000"/>
                  </a:solidFill>
                </a:rPr>
                <a:t>满足</a:t>
              </a:r>
            </a:p>
          </p:txBody>
        </p:sp>
      </p:grp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592388" y="1412875"/>
          <a:ext cx="320675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70" name="Equation" r:id="rId17" imgW="139700" imgH="139700" progId="Equation.DSMT4">
                  <p:embed/>
                </p:oleObj>
              </mc:Choice>
              <mc:Fallback>
                <p:oleObj name="Equation" r:id="rId17" imgW="139700" imgH="1397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1412875"/>
                        <a:ext cx="320675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57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5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57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5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57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7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5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57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7090" grpId="0" build="p" autoUpdateAnimBg="0"/>
      <p:bldP spid="857091" grpId="0" build="p" autoUpdateAnimBg="0"/>
      <p:bldP spid="857093" grpId="0" build="p" autoUpdateAnimBg="0"/>
      <p:bldP spid="857094" grpId="0" build="p" autoUpdateAnimBg="0"/>
      <p:bldP spid="857100" grpId="0" build="p" autoUpdateAnimBg="0"/>
      <p:bldP spid="85710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990600" y="784225"/>
            <a:ext cx="331152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</a:rPr>
              <a:t>例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</a:rPr>
              <a:t>      求三阶矩阵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4267200" y="806450"/>
          <a:ext cx="2257425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2" name="公式" r:id="rId3" imgW="876315" imgH="552477" progId="Equation.3">
                  <p:embed/>
                </p:oleObj>
              </mc:Choice>
              <mc:Fallback>
                <p:oleObj name="公式" r:id="rId3" imgW="876315" imgH="55247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806450"/>
                        <a:ext cx="2257425" cy="1354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066800" y="1752600"/>
            <a:ext cx="4135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</a:rPr>
              <a:t>的特征值和特征向量。</a:t>
            </a:r>
          </a:p>
        </p:txBody>
      </p:sp>
      <p:sp>
        <p:nvSpPr>
          <p:cNvPr id="858117" name="Text Box 5"/>
          <p:cNvSpPr txBox="1">
            <a:spLocks noChangeArrowheads="1"/>
          </p:cNvSpPr>
          <p:nvPr/>
        </p:nvSpPr>
        <p:spPr bwMode="auto">
          <a:xfrm>
            <a:off x="831850" y="2590800"/>
            <a:ext cx="381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解  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zh-CN" altLang="en-US" sz="2400" b="1">
                <a:solidFill>
                  <a:srgbClr val="000000"/>
                </a:solidFill>
              </a:rPr>
              <a:t>的特征多项式为</a:t>
            </a:r>
          </a:p>
        </p:txBody>
      </p:sp>
      <p:graphicFrame>
        <p:nvGraphicFramePr>
          <p:cNvPr id="858118" name="Object 6"/>
          <p:cNvGraphicFramePr>
            <a:graphicFrameLocks noChangeAspect="1"/>
          </p:cNvGraphicFramePr>
          <p:nvPr/>
        </p:nvGraphicFramePr>
        <p:xfrm>
          <a:off x="1371600" y="3130550"/>
          <a:ext cx="579120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3" name="公式" r:id="rId5" imgW="2527300" imgH="596900" progId="Equation.3">
                  <p:embed/>
                </p:oleObj>
              </mc:Choice>
              <mc:Fallback>
                <p:oleObj name="公式" r:id="rId5" imgW="2527300" imgH="596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130550"/>
                        <a:ext cx="5791200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8119" name="Text Box 7"/>
          <p:cNvSpPr txBox="1">
            <a:spLocks noChangeArrowheads="1"/>
          </p:cNvSpPr>
          <p:nvPr/>
        </p:nvSpPr>
        <p:spPr bwMode="auto">
          <a:xfrm>
            <a:off x="814388" y="4727575"/>
            <a:ext cx="313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故得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zh-CN" altLang="en-US" sz="2400" b="1">
                <a:solidFill>
                  <a:srgbClr val="000000"/>
                </a:solidFill>
              </a:rPr>
              <a:t>的三个特征值为</a:t>
            </a:r>
          </a:p>
        </p:txBody>
      </p:sp>
      <p:graphicFrame>
        <p:nvGraphicFramePr>
          <p:cNvPr id="858120" name="Object 8"/>
          <p:cNvGraphicFramePr>
            <a:graphicFrameLocks noChangeAspect="1"/>
          </p:cNvGraphicFramePr>
          <p:nvPr/>
        </p:nvGraphicFramePr>
        <p:xfrm>
          <a:off x="4191000" y="4779963"/>
          <a:ext cx="26670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4" name="公式" r:id="rId7" imgW="1079032" imgH="190417" progId="Equation.3">
                  <p:embed/>
                </p:oleObj>
              </mc:Choice>
              <mc:Fallback>
                <p:oleObj name="公式" r:id="rId7" imgW="1079032" imgH="19041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779963"/>
                        <a:ext cx="266700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8121" name="Text Box 9"/>
          <p:cNvSpPr txBox="1">
            <a:spLocks noChangeArrowheads="1"/>
          </p:cNvSpPr>
          <p:nvPr/>
        </p:nvSpPr>
        <p:spPr bwMode="auto">
          <a:xfrm>
            <a:off x="966788" y="523875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对于</a:t>
            </a:r>
          </a:p>
        </p:txBody>
      </p:sp>
      <p:graphicFrame>
        <p:nvGraphicFramePr>
          <p:cNvPr id="858122" name="Object 10"/>
          <p:cNvGraphicFramePr>
            <a:graphicFrameLocks noChangeAspect="1"/>
          </p:cNvGraphicFramePr>
          <p:nvPr/>
        </p:nvGraphicFramePr>
        <p:xfrm>
          <a:off x="1711325" y="5319713"/>
          <a:ext cx="9477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5" name="公式" r:id="rId9" imgW="419100" imgH="190500" progId="Equation.3">
                  <p:embed/>
                </p:oleObj>
              </mc:Choice>
              <mc:Fallback>
                <p:oleObj name="公式" r:id="rId9" imgW="419100" imgH="190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325" y="5319713"/>
                        <a:ext cx="947738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8123" name="Text Box 11"/>
          <p:cNvSpPr txBox="1">
            <a:spLocks noChangeArrowheads="1"/>
          </p:cNvSpPr>
          <p:nvPr/>
        </p:nvSpPr>
        <p:spPr bwMode="auto">
          <a:xfrm>
            <a:off x="2795588" y="5260975"/>
            <a:ext cx="4471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解齐次线性方程组（</a:t>
            </a:r>
            <a:r>
              <a:rPr kumimoji="1" lang="en-US" altLang="zh-CN" sz="2400" b="1" i="1">
                <a:solidFill>
                  <a:srgbClr val="000000"/>
                </a:solidFill>
              </a:rPr>
              <a:t>2E -A</a:t>
            </a:r>
            <a:r>
              <a:rPr kumimoji="1" lang="en-US" altLang="zh-CN" sz="2400" b="1">
                <a:solidFill>
                  <a:srgbClr val="000000"/>
                </a:solidFill>
              </a:rPr>
              <a:t>)</a:t>
            </a:r>
            <a:r>
              <a:rPr kumimoji="1" lang="en-US" altLang="zh-CN" sz="2400" b="1" i="1">
                <a:solidFill>
                  <a:srgbClr val="000000"/>
                </a:solidFill>
              </a:rPr>
              <a:t>x</a:t>
            </a:r>
            <a:r>
              <a:rPr kumimoji="1" lang="en-US" altLang="zh-CN" sz="2400" b="1">
                <a:solidFill>
                  <a:srgbClr val="000000"/>
                </a:solidFill>
              </a:rPr>
              <a:t>= 0 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8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8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58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5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58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8117" grpId="0" build="p" autoUpdateAnimBg="0"/>
      <p:bldP spid="858119" grpId="0" build="p" autoUpdateAnimBg="0"/>
      <p:bldP spid="858121" grpId="0" build="p" autoUpdateAnimBg="0"/>
      <p:bldP spid="85812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Text Box 2"/>
          <p:cNvSpPr txBox="1">
            <a:spLocks noChangeArrowheads="1"/>
          </p:cNvSpPr>
          <p:nvPr/>
        </p:nvSpPr>
        <p:spPr bwMode="auto">
          <a:xfrm>
            <a:off x="1035050" y="933450"/>
            <a:ext cx="7937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系数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矩阵</a:t>
            </a:r>
          </a:p>
        </p:txBody>
      </p:sp>
      <p:graphicFrame>
        <p:nvGraphicFramePr>
          <p:cNvPr id="859139" name="Object 3"/>
          <p:cNvGraphicFramePr>
            <a:graphicFrameLocks noChangeAspect="1"/>
          </p:cNvGraphicFramePr>
          <p:nvPr/>
        </p:nvGraphicFramePr>
        <p:xfrm>
          <a:off x="2006600" y="819150"/>
          <a:ext cx="5881688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5" name="公式" r:id="rId3" imgW="2235200" imgH="596900" progId="Equation.3">
                  <p:embed/>
                </p:oleObj>
              </mc:Choice>
              <mc:Fallback>
                <p:oleObj name="公式" r:id="rId3" imgW="2235200" imgH="596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819150"/>
                        <a:ext cx="5881688" cy="131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9140" name="Text Box 4"/>
          <p:cNvSpPr txBox="1">
            <a:spLocks noChangeArrowheads="1"/>
          </p:cNvSpPr>
          <p:nvPr/>
        </p:nvSpPr>
        <p:spPr bwMode="auto">
          <a:xfrm>
            <a:off x="1038225" y="2517775"/>
            <a:ext cx="1098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同解方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程组为</a:t>
            </a:r>
          </a:p>
        </p:txBody>
      </p:sp>
      <p:graphicFrame>
        <p:nvGraphicFramePr>
          <p:cNvPr id="859141" name="Object 5"/>
          <p:cNvGraphicFramePr>
            <a:graphicFrameLocks noChangeAspect="1"/>
          </p:cNvGraphicFramePr>
          <p:nvPr/>
        </p:nvGraphicFramePr>
        <p:xfrm>
          <a:off x="2282825" y="2309813"/>
          <a:ext cx="1450975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6" name="公式" r:id="rId5" imgW="545863" imgH="596641" progId="Equation.3">
                  <p:embed/>
                </p:oleObj>
              </mc:Choice>
              <mc:Fallback>
                <p:oleObj name="公式" r:id="rId5" imgW="545863" imgH="59664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825" y="2309813"/>
                        <a:ext cx="1450975" cy="147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9142" name="Text Box 6"/>
          <p:cNvSpPr txBox="1">
            <a:spLocks noChangeArrowheads="1"/>
          </p:cNvSpPr>
          <p:nvPr/>
        </p:nvSpPr>
        <p:spPr bwMode="auto">
          <a:xfrm>
            <a:off x="4343400" y="2520950"/>
            <a:ext cx="10985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取基础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    解系</a:t>
            </a:r>
          </a:p>
        </p:txBody>
      </p:sp>
      <p:graphicFrame>
        <p:nvGraphicFramePr>
          <p:cNvPr id="859143" name="Object 7"/>
          <p:cNvGraphicFramePr>
            <a:graphicFrameLocks noChangeAspect="1"/>
          </p:cNvGraphicFramePr>
          <p:nvPr/>
        </p:nvGraphicFramePr>
        <p:xfrm>
          <a:off x="5562600" y="2309813"/>
          <a:ext cx="1400175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7" name="公式" r:id="rId7" imgW="533169" imgH="596641" progId="Equation.3">
                  <p:embed/>
                </p:oleObj>
              </mc:Choice>
              <mc:Fallback>
                <p:oleObj name="公式" r:id="rId7" imgW="533169" imgH="59664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309813"/>
                        <a:ext cx="1400175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9144" name="Text Box 8"/>
          <p:cNvSpPr txBox="1">
            <a:spLocks noChangeArrowheads="1"/>
          </p:cNvSpPr>
          <p:nvPr/>
        </p:nvSpPr>
        <p:spPr bwMode="auto">
          <a:xfrm>
            <a:off x="939800" y="3932238"/>
            <a:ext cx="591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则</a:t>
            </a:r>
            <a:r>
              <a:rPr kumimoji="1" lang="en-US" altLang="zh-CN" sz="2400" b="1">
                <a:solidFill>
                  <a:srgbClr val="000000"/>
                </a:solidFill>
              </a:rPr>
              <a:t>ξ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</a:rPr>
              <a:t>就是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的属于</a:t>
            </a:r>
            <a:r>
              <a:rPr kumimoji="1" lang="en-US" altLang="zh-CN" sz="2400" b="1">
                <a:solidFill>
                  <a:srgbClr val="000000"/>
                </a:solidFill>
              </a:rPr>
              <a:t>λ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 </a:t>
            </a:r>
            <a:r>
              <a:rPr kumimoji="1" lang="en-US" altLang="zh-CN" sz="2400" b="1">
                <a:solidFill>
                  <a:srgbClr val="000000"/>
                </a:solidFill>
              </a:rPr>
              <a:t>=2</a:t>
            </a:r>
            <a:r>
              <a:rPr kumimoji="1" lang="zh-CN" altLang="en-US" sz="2400" b="1">
                <a:solidFill>
                  <a:srgbClr val="000000"/>
                </a:solidFill>
              </a:rPr>
              <a:t>的特征向量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zh-CN" altLang="en-US" sz="2400" b="1">
                <a:solidFill>
                  <a:srgbClr val="000000"/>
                </a:solidFill>
              </a:rPr>
              <a:t>且</a:t>
            </a:r>
          </a:p>
        </p:txBody>
      </p:sp>
      <p:graphicFrame>
        <p:nvGraphicFramePr>
          <p:cNvPr id="859145" name="Object 9"/>
          <p:cNvGraphicFramePr>
            <a:graphicFrameLocks noChangeAspect="1"/>
          </p:cNvGraphicFramePr>
          <p:nvPr/>
        </p:nvGraphicFramePr>
        <p:xfrm>
          <a:off x="6240463" y="3957638"/>
          <a:ext cx="16256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8" name="公式" r:id="rId9" imgW="609336" imgH="190417" progId="Equation.3">
                  <p:embed/>
                </p:oleObj>
              </mc:Choice>
              <mc:Fallback>
                <p:oleObj name="公式" r:id="rId9" imgW="609336" imgH="19041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3957638"/>
                        <a:ext cx="16256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9146" name="Text Box 10"/>
          <p:cNvSpPr txBox="1">
            <a:spLocks noChangeArrowheads="1"/>
          </p:cNvSpPr>
          <p:nvPr/>
        </p:nvSpPr>
        <p:spPr bwMode="auto">
          <a:xfrm>
            <a:off x="939800" y="4465638"/>
            <a:ext cx="591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就是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</a:rPr>
              <a:t>的属于</a:t>
            </a:r>
            <a:r>
              <a:rPr kumimoji="1" lang="en-US" altLang="zh-CN" sz="2400" b="1">
                <a:solidFill>
                  <a:srgbClr val="000000"/>
                </a:solidFill>
              </a:rPr>
              <a:t>λ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1 </a:t>
            </a:r>
            <a:r>
              <a:rPr kumimoji="1" lang="en-US" altLang="zh-CN" sz="2400" b="1">
                <a:solidFill>
                  <a:srgbClr val="000000"/>
                </a:solidFill>
              </a:rPr>
              <a:t>=2</a:t>
            </a:r>
            <a:r>
              <a:rPr kumimoji="1" lang="zh-CN" altLang="en-US" sz="2400" b="1">
                <a:solidFill>
                  <a:srgbClr val="000000"/>
                </a:solidFill>
              </a:rPr>
              <a:t>的全部特征向量。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5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5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59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59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5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59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59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5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59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5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59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9138" grpId="0" build="p" autoUpdateAnimBg="0" advAuto="0"/>
      <p:bldP spid="859140" grpId="0" build="p" autoUpdateAnimBg="0"/>
      <p:bldP spid="859142" grpId="0" build="p" autoUpdateAnimBg="0"/>
      <p:bldP spid="859144" grpId="0" build="p" autoUpdateAnimBg="0"/>
      <p:bldP spid="859146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92163" y="773113"/>
            <a:ext cx="7340600" cy="496887"/>
            <a:chOff x="464" y="1405"/>
            <a:chExt cx="4624" cy="313"/>
          </a:xfrm>
        </p:grpSpPr>
        <p:sp>
          <p:nvSpPr>
            <p:cNvPr id="31759" name="Text Box 3"/>
            <p:cNvSpPr txBox="1">
              <a:spLocks noChangeArrowheads="1"/>
            </p:cNvSpPr>
            <p:nvPr/>
          </p:nvSpPr>
          <p:spPr bwMode="auto">
            <a:xfrm>
              <a:off x="464" y="1405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solidFill>
                    <a:srgbClr val="000000"/>
                  </a:solidFill>
                </a:rPr>
                <a:t>对于</a:t>
              </a:r>
            </a:p>
          </p:txBody>
        </p:sp>
        <p:graphicFrame>
          <p:nvGraphicFramePr>
            <p:cNvPr id="31760" name="Object 4"/>
            <p:cNvGraphicFramePr>
              <a:graphicFrameLocks noChangeAspect="1"/>
            </p:cNvGraphicFramePr>
            <p:nvPr/>
          </p:nvGraphicFramePr>
          <p:xfrm>
            <a:off x="912" y="1453"/>
            <a:ext cx="1024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38" name="公式" r:id="rId3" imgW="685800" imgH="190500" progId="Equation.3">
                    <p:embed/>
                  </p:oleObj>
                </mc:Choice>
                <mc:Fallback>
                  <p:oleObj name="公式" r:id="rId3" imgW="685800" imgH="1905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453"/>
                          <a:ext cx="1024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1" name="Text Box 5"/>
            <p:cNvSpPr txBox="1">
              <a:spLocks noChangeArrowheads="1"/>
            </p:cNvSpPr>
            <p:nvPr/>
          </p:nvSpPr>
          <p:spPr bwMode="auto">
            <a:xfrm>
              <a:off x="1920" y="1429"/>
              <a:ext cx="31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solidFill>
                    <a:srgbClr val="000000"/>
                  </a:solidFill>
                </a:rPr>
                <a:t>解齐次线性方程组（</a:t>
              </a:r>
              <a:r>
                <a:rPr kumimoji="1" lang="en-US" altLang="zh-CN" sz="2400" b="1" i="1">
                  <a:solidFill>
                    <a:srgbClr val="000000"/>
                  </a:solidFill>
                </a:rPr>
                <a:t>E </a:t>
              </a:r>
              <a:r>
                <a:rPr kumimoji="1" lang="zh-CN" altLang="en-US" sz="2400" b="1" i="1">
                  <a:solidFill>
                    <a:srgbClr val="000000"/>
                  </a:solidFill>
                </a:rPr>
                <a:t>－</a:t>
              </a:r>
              <a:r>
                <a:rPr kumimoji="1" lang="en-US" altLang="zh-CN" sz="2400" b="1" i="1">
                  <a:solidFill>
                    <a:srgbClr val="000000"/>
                  </a:solidFill>
                </a:rPr>
                <a:t>A</a:t>
              </a:r>
              <a:r>
                <a:rPr kumimoji="1" lang="en-US" altLang="zh-CN" sz="2400" b="1">
                  <a:solidFill>
                    <a:srgbClr val="000000"/>
                  </a:solidFill>
                </a:rPr>
                <a:t>)</a:t>
              </a:r>
              <a:r>
                <a:rPr kumimoji="1" lang="en-US" altLang="zh-CN" sz="2400" b="1" i="1">
                  <a:solidFill>
                    <a:srgbClr val="000000"/>
                  </a:solidFill>
                  <a:ea typeface="隶书" panose="02010509060101010101" pitchFamily="49" charset="-122"/>
                </a:rPr>
                <a:t>x </a:t>
              </a:r>
              <a:r>
                <a:rPr kumimoji="1" lang="en-US" altLang="zh-CN" sz="2400" b="1">
                  <a:solidFill>
                    <a:srgbClr val="000000"/>
                  </a:solidFill>
                </a:rPr>
                <a:t>= 0 ,</a:t>
              </a:r>
            </a:p>
          </p:txBody>
        </p:sp>
      </p:grpSp>
      <p:sp>
        <p:nvSpPr>
          <p:cNvPr id="860166" name="Text Box 6"/>
          <p:cNvSpPr txBox="1">
            <a:spLocks noChangeArrowheads="1"/>
          </p:cNvSpPr>
          <p:nvPr/>
        </p:nvSpPr>
        <p:spPr bwMode="auto">
          <a:xfrm>
            <a:off x="893763" y="1535113"/>
            <a:ext cx="838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系数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矩阵</a:t>
            </a:r>
          </a:p>
        </p:txBody>
      </p:sp>
      <p:graphicFrame>
        <p:nvGraphicFramePr>
          <p:cNvPr id="860167" name="Object 7"/>
          <p:cNvGraphicFramePr>
            <a:graphicFrameLocks noChangeAspect="1"/>
          </p:cNvGraphicFramePr>
          <p:nvPr/>
        </p:nvGraphicFramePr>
        <p:xfrm>
          <a:off x="1731963" y="1404938"/>
          <a:ext cx="56134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9" name="公式" r:id="rId5" imgW="2273300" imgH="596900" progId="Equation.3">
                  <p:embed/>
                </p:oleObj>
              </mc:Choice>
              <mc:Fallback>
                <p:oleObj name="公式" r:id="rId5" imgW="2273300" imgH="596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1404938"/>
                        <a:ext cx="5613400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168" name="Text Box 8"/>
          <p:cNvSpPr txBox="1">
            <a:spLocks noChangeArrowheads="1"/>
          </p:cNvSpPr>
          <p:nvPr/>
        </p:nvSpPr>
        <p:spPr bwMode="auto">
          <a:xfrm>
            <a:off x="969963" y="2830513"/>
            <a:ext cx="1098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同解方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程组为</a:t>
            </a:r>
          </a:p>
        </p:txBody>
      </p:sp>
      <p:graphicFrame>
        <p:nvGraphicFramePr>
          <p:cNvPr id="860169" name="Object 9"/>
          <p:cNvGraphicFramePr>
            <a:graphicFrameLocks noChangeAspect="1"/>
          </p:cNvGraphicFramePr>
          <p:nvPr/>
        </p:nvGraphicFramePr>
        <p:xfrm>
          <a:off x="2381250" y="2678113"/>
          <a:ext cx="1560513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0" name="公式" r:id="rId7" imgW="685800" imgH="596900" progId="Equation.3">
                  <p:embed/>
                </p:oleObj>
              </mc:Choice>
              <mc:Fallback>
                <p:oleObj name="公式" r:id="rId7" imgW="685800" imgH="596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2678113"/>
                        <a:ext cx="1560513" cy="140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170" name="Text Box 10"/>
          <p:cNvSpPr txBox="1">
            <a:spLocks noChangeArrowheads="1"/>
          </p:cNvSpPr>
          <p:nvPr/>
        </p:nvSpPr>
        <p:spPr bwMode="auto">
          <a:xfrm>
            <a:off x="4322763" y="2889250"/>
            <a:ext cx="10985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取基础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    解系</a:t>
            </a:r>
          </a:p>
        </p:txBody>
      </p:sp>
      <p:graphicFrame>
        <p:nvGraphicFramePr>
          <p:cNvPr id="860171" name="Object 11"/>
          <p:cNvGraphicFramePr>
            <a:graphicFrameLocks noChangeAspect="1"/>
          </p:cNvGraphicFramePr>
          <p:nvPr/>
        </p:nvGraphicFramePr>
        <p:xfrm>
          <a:off x="5541963" y="2754313"/>
          <a:ext cx="1666875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1" name="公式" r:id="rId9" imgW="634725" imgH="596641" progId="Equation.3">
                  <p:embed/>
                </p:oleObj>
              </mc:Choice>
              <mc:Fallback>
                <p:oleObj name="公式" r:id="rId9" imgW="634725" imgH="59664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1963" y="2754313"/>
                        <a:ext cx="1666875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72" name="Object 12"/>
          <p:cNvGraphicFramePr>
            <a:graphicFrameLocks noChangeAspect="1"/>
          </p:cNvGraphicFramePr>
          <p:nvPr/>
        </p:nvGraphicFramePr>
        <p:xfrm>
          <a:off x="1095375" y="4657725"/>
          <a:ext cx="108108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2" name="公式" r:id="rId11" imgW="405872" imgH="177569" progId="Equation.3">
                  <p:embed/>
                </p:oleObj>
              </mc:Choice>
              <mc:Fallback>
                <p:oleObj name="公式" r:id="rId11" imgW="405872" imgH="17756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4657725"/>
                        <a:ext cx="108108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173" name="Text Box 13"/>
          <p:cNvSpPr txBox="1">
            <a:spLocks noChangeArrowheads="1"/>
          </p:cNvSpPr>
          <p:nvPr/>
        </p:nvSpPr>
        <p:spPr bwMode="auto">
          <a:xfrm>
            <a:off x="908050" y="4125913"/>
            <a:ext cx="5788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则</a:t>
            </a:r>
            <a:r>
              <a:rPr kumimoji="1" lang="en-US" altLang="zh-CN" sz="2400" b="1">
                <a:solidFill>
                  <a:srgbClr val="000000"/>
                </a:solidFill>
              </a:rPr>
              <a:t>ξ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</a:t>
            </a:r>
            <a:r>
              <a:rPr kumimoji="1" lang="zh-CN" altLang="en-US" sz="2400" b="1">
                <a:solidFill>
                  <a:srgbClr val="000000"/>
                </a:solidFill>
              </a:rPr>
              <a:t>就是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zh-CN" altLang="en-US" sz="2400" b="1">
                <a:solidFill>
                  <a:srgbClr val="000000"/>
                </a:solidFill>
              </a:rPr>
              <a:t>的属于</a:t>
            </a:r>
            <a:r>
              <a:rPr kumimoji="1" lang="en-US" altLang="zh-CN" sz="2400" b="1">
                <a:solidFill>
                  <a:srgbClr val="000000"/>
                </a:solidFill>
              </a:rPr>
              <a:t>λ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 </a:t>
            </a:r>
            <a:r>
              <a:rPr kumimoji="1" lang="en-US" altLang="zh-CN" sz="2400" b="1">
                <a:solidFill>
                  <a:srgbClr val="000000"/>
                </a:solidFill>
              </a:rPr>
              <a:t>= λ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3</a:t>
            </a:r>
            <a:r>
              <a:rPr kumimoji="1" lang="en-US" altLang="zh-CN" sz="2400" b="1">
                <a:solidFill>
                  <a:srgbClr val="000000"/>
                </a:solidFill>
              </a:rPr>
              <a:t> =1</a:t>
            </a:r>
            <a:r>
              <a:rPr kumimoji="1" lang="zh-CN" altLang="en-US" sz="2400" b="1">
                <a:solidFill>
                  <a:srgbClr val="000000"/>
                </a:solidFill>
              </a:rPr>
              <a:t>的特征向量</a:t>
            </a:r>
            <a:r>
              <a:rPr kumimoji="1" lang="en-US" altLang="zh-CN" sz="2400" b="1">
                <a:solidFill>
                  <a:srgbClr val="000000"/>
                </a:solidFill>
              </a:rPr>
              <a:t>, </a:t>
            </a:r>
            <a:r>
              <a:rPr kumimoji="1" lang="zh-CN" altLang="en-US" sz="2400" b="1">
                <a:solidFill>
                  <a:srgbClr val="000000"/>
                </a:solidFill>
              </a:rPr>
              <a:t>且</a:t>
            </a:r>
          </a:p>
        </p:txBody>
      </p:sp>
      <p:sp>
        <p:nvSpPr>
          <p:cNvPr id="860174" name="Text Box 14"/>
          <p:cNvSpPr txBox="1">
            <a:spLocks noChangeArrowheads="1"/>
          </p:cNvSpPr>
          <p:nvPr/>
        </p:nvSpPr>
        <p:spPr bwMode="auto">
          <a:xfrm>
            <a:off x="2203450" y="4583113"/>
            <a:ext cx="594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00"/>
                </a:solidFill>
              </a:rPr>
              <a:t>就是 </a:t>
            </a:r>
            <a:r>
              <a:rPr kumimoji="1" lang="en-US" altLang="zh-CN" sz="2400" b="1" i="1">
                <a:solidFill>
                  <a:srgbClr val="000000"/>
                </a:solidFill>
              </a:rPr>
              <a:t>A</a:t>
            </a:r>
            <a:r>
              <a:rPr kumimoji="1" lang="zh-CN" altLang="en-US" sz="2400" b="1">
                <a:solidFill>
                  <a:srgbClr val="000000"/>
                </a:solidFill>
              </a:rPr>
              <a:t>的属于</a:t>
            </a:r>
            <a:r>
              <a:rPr kumimoji="1" lang="en-US" altLang="zh-CN" sz="2400" b="1">
                <a:solidFill>
                  <a:srgbClr val="000000"/>
                </a:solidFill>
              </a:rPr>
              <a:t>λ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2 </a:t>
            </a:r>
            <a:r>
              <a:rPr kumimoji="1" lang="en-US" altLang="zh-CN" sz="2400" b="1">
                <a:solidFill>
                  <a:srgbClr val="000000"/>
                </a:solidFill>
              </a:rPr>
              <a:t>= λ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3</a:t>
            </a:r>
            <a:r>
              <a:rPr kumimoji="1" lang="en-US" altLang="zh-CN" sz="2400" b="1">
                <a:solidFill>
                  <a:srgbClr val="000000"/>
                </a:solidFill>
              </a:rPr>
              <a:t> =1</a:t>
            </a:r>
            <a:r>
              <a:rPr kumimoji="1" lang="zh-CN" altLang="en-US" sz="2400" b="1">
                <a:solidFill>
                  <a:srgbClr val="000000"/>
                </a:solidFill>
              </a:rPr>
              <a:t>的全部特征向量。</a:t>
            </a:r>
          </a:p>
        </p:txBody>
      </p:sp>
      <p:graphicFrame>
        <p:nvGraphicFramePr>
          <p:cNvPr id="860175" name="Object 15"/>
          <p:cNvGraphicFramePr>
            <a:graphicFrameLocks noChangeAspect="1"/>
          </p:cNvGraphicFramePr>
          <p:nvPr/>
        </p:nvGraphicFramePr>
        <p:xfrm>
          <a:off x="6989763" y="4103688"/>
          <a:ext cx="63817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3" name="公式" r:id="rId13" imgW="241195" imgH="190417" progId="Equation.3">
                  <p:embed/>
                </p:oleObj>
              </mc:Choice>
              <mc:Fallback>
                <p:oleObj name="公式" r:id="rId13" imgW="241195" imgH="19041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763" y="4103688"/>
                        <a:ext cx="63817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176" name="Text Box 16"/>
          <p:cNvSpPr txBox="1">
            <a:spLocks noChangeArrowheads="1"/>
          </p:cNvSpPr>
          <p:nvPr/>
        </p:nvSpPr>
        <p:spPr bwMode="auto">
          <a:xfrm>
            <a:off x="7446963" y="2347913"/>
            <a:ext cx="955675" cy="162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</a:rPr>
              <a:t>注意</a:t>
            </a:r>
            <a:r>
              <a:rPr kumimoji="1" lang="en-US" altLang="zh-CN" sz="2000" b="1">
                <a:solidFill>
                  <a:srgbClr val="000000"/>
                </a:solidFill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</a:rPr>
              <a:t>这里基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</a:rPr>
              <a:t>础解系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</a:rPr>
              <a:t>只含一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0000"/>
                </a:solidFill>
              </a:rPr>
              <a:t>个向量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657225" y="5514975"/>
            <a:ext cx="7880350" cy="9779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chemeClr val="accent2"/>
                </a:solidFill>
              </a:rPr>
              <a:t>    </a:t>
            </a:r>
            <a:r>
              <a:rPr kumimoji="1" lang="zh-CN" altLang="en-US" sz="2400" b="1">
                <a:solidFill>
                  <a:srgbClr val="FF0000"/>
                </a:solidFill>
              </a:rPr>
              <a:t>由上两例可见：</a:t>
            </a:r>
            <a:r>
              <a:rPr kumimoji="1" lang="en-US" altLang="zh-CN" sz="2400" b="1">
                <a:solidFill>
                  <a:srgbClr val="FF0000"/>
                </a:solidFill>
              </a:rPr>
              <a:t>k </a:t>
            </a:r>
            <a:r>
              <a:rPr kumimoji="1" lang="zh-CN" altLang="en-US" sz="2400" b="1">
                <a:solidFill>
                  <a:srgbClr val="FF0000"/>
                </a:solidFill>
              </a:rPr>
              <a:t>重特征根所对应的线性无关的特征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FF0000"/>
                </a:solidFill>
              </a:rPr>
              <a:t>向量个数可能为 </a:t>
            </a:r>
            <a:r>
              <a:rPr kumimoji="1" lang="en-US" altLang="zh-CN" sz="2400" b="1">
                <a:solidFill>
                  <a:srgbClr val="FF0000"/>
                </a:solidFill>
              </a:rPr>
              <a:t>k, </a:t>
            </a:r>
            <a:r>
              <a:rPr kumimoji="1" lang="zh-CN" altLang="en-US" sz="2400" b="1">
                <a:solidFill>
                  <a:srgbClr val="FF0000"/>
                </a:solidFill>
              </a:rPr>
              <a:t>也可能少于 </a:t>
            </a:r>
            <a:r>
              <a:rPr kumimoji="1" lang="en-US" altLang="zh-CN" sz="2400" b="1">
                <a:solidFill>
                  <a:srgbClr val="FF0000"/>
                </a:solidFill>
              </a:rPr>
              <a:t>k</a:t>
            </a:r>
            <a:r>
              <a:rPr kumimoji="1" lang="zh-CN" altLang="en-US" sz="2400" b="1">
                <a:solidFill>
                  <a:srgbClr val="FF0000"/>
                </a:solidFill>
              </a:rPr>
              <a:t>。</a:t>
            </a:r>
            <a:r>
              <a:rPr kumimoji="1" lang="en-US" altLang="zh-CN" sz="2400" b="1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60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60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60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60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60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60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60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60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60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66" grpId="0" build="p" autoUpdateAnimBg="0"/>
      <p:bldP spid="860168" grpId="0" build="p" autoUpdateAnimBg="0"/>
      <p:bldP spid="860170" grpId="0" build="p" autoUpdateAnimBg="0"/>
      <p:bldP spid="860173" grpId="0" build="p" autoUpdateAnimBg="0"/>
      <p:bldP spid="860174" grpId="0" build="p" autoUpdateAnimBg="0"/>
      <p:bldP spid="860176" grpId="0" animBg="1" autoUpdateAnimBg="0"/>
      <p:bldP spid="21" grpId="0" animBg="1" autoUpdateAnimBg="0"/>
    </p:bldLst>
  </p:timing>
</p:sld>
</file>

<file path=ppt/theme/theme1.xml><?xml version="1.0" encoding="utf-8"?>
<a:theme xmlns:a="http://schemas.openxmlformats.org/drawingml/2006/main" name="Cascade">
  <a:themeElements>
    <a:clrScheme name="Cascade 4">
      <a:dk1>
        <a:srgbClr val="FFFFCC"/>
      </a:dk1>
      <a:lt1>
        <a:srgbClr val="FFFFFF"/>
      </a:lt1>
      <a:dk2>
        <a:srgbClr val="000066"/>
      </a:dk2>
      <a:lt2>
        <a:srgbClr val="FFFFFF"/>
      </a:lt2>
      <a:accent1>
        <a:srgbClr val="0078F0"/>
      </a:accent1>
      <a:accent2>
        <a:srgbClr val="CCECFF"/>
      </a:accent2>
      <a:accent3>
        <a:srgbClr val="AAAAB8"/>
      </a:accent3>
      <a:accent4>
        <a:srgbClr val="DADADA"/>
      </a:accent4>
      <a:accent5>
        <a:srgbClr val="AABEF6"/>
      </a:accent5>
      <a:accent6>
        <a:srgbClr val="B9D6E7"/>
      </a:accent6>
      <a:hlink>
        <a:srgbClr val="3399FF"/>
      </a:hlink>
      <a:folHlink>
        <a:srgbClr val="FFCC00"/>
      </a:folHlink>
    </a:clrScheme>
    <a:fontScheme name="Cascade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Cascade 1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5C5C8A"/>
        </a:accent6>
        <a:hlink>
          <a:srgbClr val="FFFF99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2">
        <a:dk1>
          <a:srgbClr val="CC99FF"/>
        </a:dk1>
        <a:lt1>
          <a:srgbClr val="FFFFFF"/>
        </a:lt1>
        <a:dk2>
          <a:srgbClr val="400040"/>
        </a:dk2>
        <a:lt2>
          <a:srgbClr val="FFFFFF"/>
        </a:lt2>
        <a:accent1>
          <a:srgbClr val="FF66FF"/>
        </a:accent1>
        <a:accent2>
          <a:srgbClr val="CC00CC"/>
        </a:accent2>
        <a:accent3>
          <a:srgbClr val="AFAAAF"/>
        </a:accent3>
        <a:accent4>
          <a:srgbClr val="DADADA"/>
        </a:accent4>
        <a:accent5>
          <a:srgbClr val="FFB8FF"/>
        </a:accent5>
        <a:accent6>
          <a:srgbClr val="B900B9"/>
        </a:accent6>
        <a:hlink>
          <a:srgbClr val="FF7C8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3">
        <a:dk1>
          <a:srgbClr val="CC99FF"/>
        </a:dk1>
        <a:lt1>
          <a:srgbClr val="FFFFFF"/>
        </a:lt1>
        <a:dk2>
          <a:srgbClr val="34022D"/>
        </a:dk2>
        <a:lt2>
          <a:srgbClr val="FFFFFF"/>
        </a:lt2>
        <a:accent1>
          <a:srgbClr val="775EC8"/>
        </a:accent1>
        <a:accent2>
          <a:srgbClr val="9933FF"/>
        </a:accent2>
        <a:accent3>
          <a:srgbClr val="AEAAAD"/>
        </a:accent3>
        <a:accent4>
          <a:srgbClr val="DADADA"/>
        </a:accent4>
        <a:accent5>
          <a:srgbClr val="BDB6E0"/>
        </a:accent5>
        <a:accent6>
          <a:srgbClr val="8A2DE7"/>
        </a:accent6>
        <a:hlink>
          <a:srgbClr val="993366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4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3399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5">
        <a:dk1>
          <a:srgbClr val="00FFFF"/>
        </a:dk1>
        <a:lt1>
          <a:srgbClr val="FFFFFF"/>
        </a:lt1>
        <a:dk2>
          <a:srgbClr val="4E009C"/>
        </a:dk2>
        <a:lt2>
          <a:srgbClr val="FFFFFF"/>
        </a:lt2>
        <a:accent1>
          <a:srgbClr val="00A8A4"/>
        </a:accent1>
        <a:accent2>
          <a:srgbClr val="3399FF"/>
        </a:accent2>
        <a:accent3>
          <a:srgbClr val="B2AACB"/>
        </a:accent3>
        <a:accent4>
          <a:srgbClr val="DADADA"/>
        </a:accent4>
        <a:accent5>
          <a:srgbClr val="AAD1CF"/>
        </a:accent5>
        <a:accent6>
          <a:srgbClr val="2D8A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6">
        <a:dk1>
          <a:srgbClr val="CCCC33"/>
        </a:dk1>
        <a:lt1>
          <a:srgbClr val="FFFFFF"/>
        </a:lt1>
        <a:dk2>
          <a:srgbClr val="003300"/>
        </a:dk2>
        <a:lt2>
          <a:srgbClr val="FFFFCC"/>
        </a:lt2>
        <a:accent1>
          <a:srgbClr val="008000"/>
        </a:accent1>
        <a:accent2>
          <a:srgbClr val="669900"/>
        </a:accent2>
        <a:accent3>
          <a:srgbClr val="AAADAA"/>
        </a:accent3>
        <a:accent4>
          <a:srgbClr val="DADADA"/>
        </a:accent4>
        <a:accent5>
          <a:srgbClr val="AAC0AA"/>
        </a:accent5>
        <a:accent6>
          <a:srgbClr val="5C8A00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7">
        <a:dk1>
          <a:srgbClr val="CCCC99"/>
        </a:dk1>
        <a:lt1>
          <a:srgbClr val="FFFFFF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E2CAAA"/>
        </a:accent5>
        <a:accent6>
          <a:srgbClr val="8A5C2D"/>
        </a:accent6>
        <a:hlink>
          <a:srgbClr val="FFFFCC"/>
        </a:hlink>
        <a:folHlink>
          <a:srgbClr val="DDD8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8">
        <a:dk1>
          <a:srgbClr val="204162"/>
        </a:dk1>
        <a:lt1>
          <a:srgbClr val="FFFFFF"/>
        </a:lt1>
        <a:dk2>
          <a:srgbClr val="204162"/>
        </a:dk2>
        <a:lt2>
          <a:srgbClr val="003300"/>
        </a:lt2>
        <a:accent1>
          <a:srgbClr val="99CC00"/>
        </a:accent1>
        <a:accent2>
          <a:srgbClr val="336633"/>
        </a:accent2>
        <a:accent3>
          <a:srgbClr val="FFFFFF"/>
        </a:accent3>
        <a:accent4>
          <a:srgbClr val="1A3653"/>
        </a:accent4>
        <a:accent5>
          <a:srgbClr val="CAE2AA"/>
        </a:accent5>
        <a:accent6>
          <a:srgbClr val="2D5C2D"/>
        </a:accent6>
        <a:hlink>
          <a:srgbClr val="6666FF"/>
        </a:hlink>
        <a:folHlink>
          <a:srgbClr val="C5C2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cade 9">
        <a:dk1>
          <a:srgbClr val="000000"/>
        </a:dk1>
        <a:lt1>
          <a:srgbClr val="FFFFFF"/>
        </a:lt1>
        <a:dk2>
          <a:srgbClr val="1C1C34"/>
        </a:dk2>
        <a:lt2>
          <a:srgbClr val="000066"/>
        </a:lt2>
        <a:accent1>
          <a:srgbClr val="DDDDDD"/>
        </a:accent1>
        <a:accent2>
          <a:srgbClr val="6699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C8AB9"/>
        </a:accent6>
        <a:hlink>
          <a:srgbClr val="005A58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</TotalTime>
  <Words>1426</Words>
  <Application>Microsoft Office PowerPoint</Application>
  <PresentationFormat>全屏显示(4:3)</PresentationFormat>
  <Paragraphs>152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楷体_GB2312</vt:lpstr>
      <vt:lpstr>隶书</vt:lpstr>
      <vt:lpstr>宋体</vt:lpstr>
      <vt:lpstr>Arial</vt:lpstr>
      <vt:lpstr>Cambria Math</vt:lpstr>
      <vt:lpstr>Comic Sans MS</vt:lpstr>
      <vt:lpstr>Times New Roman</vt:lpstr>
      <vt:lpstr>Verdana</vt:lpstr>
      <vt:lpstr>Wingdings</vt:lpstr>
      <vt:lpstr>Cascade</vt:lpstr>
      <vt:lpstr>公式</vt:lpstr>
      <vt:lpstr>Equation</vt:lpstr>
      <vt:lpstr>§6.1.1 方阵的特征值和特征向量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深圳市斯尔顿科技有限公司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HP USER</dc:creator>
  <cp:lastModifiedBy>dell</cp:lastModifiedBy>
  <cp:revision>159</cp:revision>
  <dcterms:created xsi:type="dcterms:W3CDTF">2006-08-30T01:47:22Z</dcterms:created>
  <dcterms:modified xsi:type="dcterms:W3CDTF">2025-04-10T22:23:48Z</dcterms:modified>
</cp:coreProperties>
</file>