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83" r:id="rId6"/>
    <p:sldId id="260" r:id="rId7"/>
    <p:sldId id="261" r:id="rId8"/>
    <p:sldId id="262" r:id="rId9"/>
    <p:sldId id="284" r:id="rId10"/>
    <p:sldId id="285" r:id="rId11"/>
    <p:sldId id="268" r:id="rId12"/>
    <p:sldId id="269" r:id="rId13"/>
    <p:sldId id="270" r:id="rId14"/>
    <p:sldId id="271" r:id="rId15"/>
    <p:sldId id="272" r:id="rId16"/>
    <p:sldId id="286" r:id="rId17"/>
    <p:sldId id="287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11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3.wmf"/><Relationship Id="rId1" Type="http://schemas.openxmlformats.org/officeDocument/2006/relationships/image" Target="../media/image6.wmf"/><Relationship Id="rId5" Type="http://schemas.openxmlformats.org/officeDocument/2006/relationships/image" Target="../media/image9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3.wmf"/><Relationship Id="rId4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4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D77111-647B-45DF-9EEE-B40A503BCD1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736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E2FA73-E5F8-47AD-B43E-B92D37414D6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717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304981-AAB8-4207-8032-B9D3B2E8D5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330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6BDC16D-F351-4688-B7C6-F21B7F2066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99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CD934F-E728-42EA-B3EF-93DCE463AD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2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9393B-0F58-49BD-BD1E-114DCBF49AC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137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4F1AFE-A240-4A0A-B6D2-BCA97B3C279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087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175E32C-1D11-4851-ADDF-A12D84469F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9976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A02D8C-C7F8-45CD-A7E8-AFB97A194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8600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4DAAC2-6E58-4117-B922-C67EEC09C3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80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531CCD-C622-422A-AC06-6829C94B649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14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BC4F6F-1365-48C7-BF5E-1ABD5AD29F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53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3.bin"/><Relationship Id="rId9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26.bin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27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22.wmf"/><Relationship Id="rId3" Type="http://schemas.openxmlformats.org/officeDocument/2006/relationships/oleObject" Target="../embeddings/oleObject30.bin"/><Relationship Id="rId7" Type="http://schemas.openxmlformats.org/officeDocument/2006/relationships/image" Target="../media/image64.png"/><Relationship Id="rId12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1.wmf"/><Relationship Id="rId11" Type="http://schemas.openxmlformats.org/officeDocument/2006/relationships/image" Target="../media/image17.wmf"/><Relationship Id="rId5" Type="http://schemas.openxmlformats.org/officeDocument/2006/relationships/oleObject" Target="../embeddings/oleObject31.bin"/><Relationship Id="rId15" Type="http://schemas.openxmlformats.org/officeDocument/2006/relationships/image" Target="../media/image22.wmf"/><Relationship Id="rId10" Type="http://schemas.openxmlformats.org/officeDocument/2006/relationships/oleObject" Target="../embeddings/oleObject32.bin"/><Relationship Id="rId4" Type="http://schemas.openxmlformats.org/officeDocument/2006/relationships/image" Target="../media/image20.wmf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oleObject" Target="../embeddings/oleObject34.bin"/><Relationship Id="rId7" Type="http://schemas.openxmlformats.org/officeDocument/2006/relationships/image" Target="../media/image68.png"/><Relationship Id="rId12" Type="http://schemas.openxmlformats.org/officeDocument/2006/relationships/image" Target="../media/image69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4.wmf"/><Relationship Id="rId11" Type="http://schemas.openxmlformats.org/officeDocument/2006/relationships/image" Target="../media/image25.wmf"/><Relationship Id="rId5" Type="http://schemas.openxmlformats.org/officeDocument/2006/relationships/oleObject" Target="../embeddings/oleObject35.bin"/><Relationship Id="rId10" Type="http://schemas.openxmlformats.org/officeDocument/2006/relationships/oleObject" Target="../embeddings/oleObject36.bin"/><Relationship Id="rId4" Type="http://schemas.openxmlformats.org/officeDocument/2006/relationships/image" Target="../media/image23.wmf"/><Relationship Id="rId9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4.wmf"/><Relationship Id="rId26" Type="http://schemas.openxmlformats.org/officeDocument/2006/relationships/image" Target="../media/image10.png"/><Relationship Id="rId3" Type="http://schemas.openxmlformats.org/officeDocument/2006/relationships/image" Target="../media/image6.png"/><Relationship Id="rId21" Type="http://schemas.openxmlformats.org/officeDocument/2006/relationships/oleObject" Target="../embeddings/oleObject7.bin"/><Relationship Id="rId7" Type="http://schemas.openxmlformats.org/officeDocument/2006/relationships/image" Target="../media/image2.wmf"/><Relationship Id="rId12" Type="http://schemas.openxmlformats.org/officeDocument/2006/relationships/oleObject" Target="../embeddings/oleObject4.bin"/><Relationship Id="rId17" Type="http://schemas.openxmlformats.org/officeDocument/2006/relationships/oleObject" Target="../embeddings/oleObject5.bin"/><Relationship Id="rId25" Type="http://schemas.openxmlformats.org/officeDocument/2006/relationships/image" Target="../media/image9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.wmf"/><Relationship Id="rId20" Type="http://schemas.openxmlformats.org/officeDocument/2006/relationships/oleObject" Target="../embeddings/oleObject6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.wmf"/><Relationship Id="rId24" Type="http://schemas.openxmlformats.org/officeDocument/2006/relationships/oleObject" Target="../embeddings/oleObject9.bin"/><Relationship Id="rId5" Type="http://schemas.openxmlformats.org/officeDocument/2006/relationships/image" Target="../media/image1.wmf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5.wmf"/><Relationship Id="rId10" Type="http://schemas.openxmlformats.org/officeDocument/2006/relationships/oleObject" Target="../embeddings/oleObject3.bin"/><Relationship Id="rId19" Type="http://schemas.openxmlformats.org/officeDocument/2006/relationships/image" Target="../media/image8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wmf"/><Relationship Id="rId14" Type="http://schemas.openxmlformats.org/officeDocument/2006/relationships/image" Target="../media/image7.png"/><Relationship Id="rId22" Type="http://schemas.openxmlformats.org/officeDocument/2006/relationships/oleObject" Target="../embeddings/oleObject8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oleObject" Target="../embeddings/oleObject14.bin"/><Relationship Id="rId18" Type="http://schemas.openxmlformats.org/officeDocument/2006/relationships/oleObject" Target="../embeddings/oleObject15.bin"/><Relationship Id="rId3" Type="http://schemas.openxmlformats.org/officeDocument/2006/relationships/image" Target="../media/image29.png"/><Relationship Id="rId21" Type="http://schemas.openxmlformats.org/officeDocument/2006/relationships/image" Target="../media/image32.png"/><Relationship Id="rId7" Type="http://schemas.openxmlformats.org/officeDocument/2006/relationships/image" Target="../media/image3.wmf"/><Relationship Id="rId12" Type="http://schemas.openxmlformats.org/officeDocument/2006/relationships/image" Target="../media/image8.wmf"/><Relationship Id="rId17" Type="http://schemas.openxmlformats.org/officeDocument/2006/relationships/image" Target="../media/image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.bin"/><Relationship Id="rId20" Type="http://schemas.openxmlformats.org/officeDocument/2006/relationships/image" Target="../media/image31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11.bin"/><Relationship Id="rId11" Type="http://schemas.openxmlformats.org/officeDocument/2006/relationships/oleObject" Target="../embeddings/oleObject14.bin"/><Relationship Id="rId24" Type="http://schemas.openxmlformats.org/officeDocument/2006/relationships/image" Target="../media/image33.png"/><Relationship Id="rId5" Type="http://schemas.openxmlformats.org/officeDocument/2006/relationships/image" Target="../media/image6.wmf"/><Relationship Id="rId15" Type="http://schemas.openxmlformats.org/officeDocument/2006/relationships/image" Target="../media/image30.png"/><Relationship Id="rId23" Type="http://schemas.openxmlformats.org/officeDocument/2006/relationships/oleObject" Target="../embeddings/oleObject16.bin"/><Relationship Id="rId10" Type="http://schemas.openxmlformats.org/officeDocument/2006/relationships/oleObject" Target="../embeddings/oleObject13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0.bin"/><Relationship Id="rId9" Type="http://schemas.openxmlformats.org/officeDocument/2006/relationships/image" Target="../media/image7.wmf"/><Relationship Id="rId14" Type="http://schemas.openxmlformats.org/officeDocument/2006/relationships/image" Target="../media/image8.wmf"/><Relationship Id="rId22" Type="http://schemas.openxmlformats.org/officeDocument/2006/relationships/oleObject" Target="../embeddings/oleObject16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oleObject" Target="../embeddings/oleObject17.bin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10.wmf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45.png"/><Relationship Id="rId7" Type="http://schemas.openxmlformats.org/officeDocument/2006/relationships/image" Target="../media/image11.wmf"/><Relationship Id="rId12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2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684213" y="1268413"/>
            <a:ext cx="2978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教学目的：</a:t>
            </a:r>
          </a:p>
        </p:txBody>
      </p:sp>
      <p:sp>
        <p:nvSpPr>
          <p:cNvPr id="2051" name="Rectangle 3"/>
          <p:cNvSpPr>
            <a:spLocks noChangeArrowheads="1"/>
          </p:cNvSpPr>
          <p:nvPr/>
        </p:nvSpPr>
        <p:spPr bwMode="auto">
          <a:xfrm>
            <a:off x="1068388" y="2209800"/>
            <a:ext cx="8075612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使学生理解特征值与特征向量的概念</a:t>
            </a:r>
            <a:r>
              <a:rPr kumimoji="0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掌握特征值与特征向量的求法</a:t>
            </a:r>
            <a:r>
              <a:rPr kumimoji="0" lang="en-US" altLang="zh-CN" sz="3600" b="1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914400" y="3352800"/>
            <a:ext cx="297815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4400" b="1">
                <a:solidFill>
                  <a:srgbClr val="CC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教学重点：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0" y="304800"/>
            <a:ext cx="9396536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4400" b="1" dirty="0" smtClean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§6.1.2 </a:t>
            </a:r>
            <a:r>
              <a:rPr kumimoji="0" lang="zh-CN" altLang="en-US" sz="4400" b="1" dirty="0">
                <a:solidFill>
                  <a:schemeClr val="tx2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线性变换的特征值与特征向量</a:t>
            </a:r>
          </a:p>
        </p:txBody>
      </p:sp>
      <p:sp>
        <p:nvSpPr>
          <p:cNvPr id="2054" name="Text Box 6"/>
          <p:cNvSpPr txBox="1">
            <a:spLocks noChangeArrowheads="1"/>
          </p:cNvSpPr>
          <p:nvPr/>
        </p:nvSpPr>
        <p:spPr bwMode="auto">
          <a:xfrm>
            <a:off x="1384300" y="4532313"/>
            <a:ext cx="62547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特征值与特征向量的概念</a:t>
            </a:r>
            <a:r>
              <a:rPr kumimoji="0" lang="en-US" altLang="zh-CN" sz="36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掌握特征值与特征向量的求法</a:t>
            </a:r>
            <a:r>
              <a:rPr kumimoji="0" lang="en-US" altLang="zh-CN" sz="3600" b="1">
                <a:solidFill>
                  <a:schemeClr val="tx2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28" name="Group 16"/>
          <p:cNvGrpSpPr>
            <a:grpSpLocks/>
          </p:cNvGrpSpPr>
          <p:nvPr/>
        </p:nvGrpSpPr>
        <p:grpSpPr bwMode="auto">
          <a:xfrm>
            <a:off x="-35416" y="1052736"/>
            <a:ext cx="8539163" cy="2463800"/>
            <a:chOff x="0" y="2341"/>
            <a:chExt cx="5379" cy="1552"/>
          </a:xfrm>
        </p:grpSpPr>
        <p:sp>
          <p:nvSpPr>
            <p:cNvPr id="13318" name="Text Box 11"/>
            <p:cNvSpPr txBox="1">
              <a:spLocks noChangeArrowheads="1"/>
            </p:cNvSpPr>
            <p:nvPr/>
          </p:nvSpPr>
          <p:spPr bwMode="auto">
            <a:xfrm>
              <a:off x="499" y="2341"/>
              <a:ext cx="431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注</a:t>
              </a:r>
              <a:r>
                <a:rPr kumimoji="0" lang="en-US" altLang="zh-CN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1</a:t>
              </a: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：线性变换的矩阵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的特征多项式与基的</a:t>
              </a:r>
            </a:p>
          </p:txBody>
        </p:sp>
        <p:sp>
          <p:nvSpPr>
            <p:cNvPr id="13319" name="Text Box 12"/>
            <p:cNvSpPr txBox="1">
              <a:spLocks noChangeArrowheads="1"/>
            </p:cNvSpPr>
            <p:nvPr/>
          </p:nvSpPr>
          <p:spPr bwMode="auto">
            <a:xfrm>
              <a:off x="149" y="2765"/>
              <a:ext cx="52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选择无关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而是直接被线性变换决定的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因此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以后就把</a:t>
              </a:r>
            </a:p>
          </p:txBody>
        </p:sp>
        <p:sp>
          <p:nvSpPr>
            <p:cNvPr id="13320" name="Text Box 13"/>
            <p:cNvSpPr txBox="1">
              <a:spLocks noChangeArrowheads="1"/>
            </p:cNvSpPr>
            <p:nvPr/>
          </p:nvSpPr>
          <p:spPr bwMode="auto">
            <a:xfrm>
              <a:off x="91" y="3210"/>
              <a:ext cx="52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线性变换关于一个基的矩阵的特征多项式就称为</a:t>
              </a:r>
              <a:r>
                <a:rPr kumimoji="0"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线性</a:t>
              </a:r>
            </a:p>
          </p:txBody>
        </p:sp>
        <p:sp>
          <p:nvSpPr>
            <p:cNvPr id="13321" name="Text Box 14"/>
            <p:cNvSpPr txBox="1">
              <a:spLocks noChangeArrowheads="1"/>
            </p:cNvSpPr>
            <p:nvPr/>
          </p:nvSpPr>
          <p:spPr bwMode="auto">
            <a:xfrm>
              <a:off x="0" y="3566"/>
              <a:ext cx="19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变换的特征多项式</a:t>
              </a:r>
              <a:r>
                <a:rPr kumimoji="0" lang="en-US" altLang="zh-CN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174796" y="3717032"/>
            <a:ext cx="806961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线性变换的矩阵的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行列式</a:t>
            </a: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就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称为</a:t>
            </a:r>
            <a:r>
              <a:rPr kumimoji="0" lang="zh-CN" altLang="en-US" sz="2800" b="1" dirty="0" smtClean="0">
                <a:solidFill>
                  <a:srgbClr val="FF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线性</a:t>
            </a:r>
            <a:r>
              <a:rPr kumimoji="0" lang="zh-CN" altLang="en-US" sz="2800" b="1" dirty="0">
                <a:solidFill>
                  <a:srgbClr val="FF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变换</a:t>
            </a:r>
            <a:r>
              <a:rPr kumimoji="0" lang="zh-CN" altLang="en-US" sz="2800" b="1" dirty="0" smtClean="0">
                <a:solidFill>
                  <a:srgbClr val="FF33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的行列式</a:t>
            </a:r>
            <a:endParaRPr kumimoji="0" lang="zh-CN" altLang="en-US" sz="2800" b="1" dirty="0">
              <a:solidFill>
                <a:srgbClr val="FF3300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21" name="Group 16"/>
          <p:cNvGrpSpPr>
            <a:grpSpLocks/>
          </p:cNvGrpSpPr>
          <p:nvPr/>
        </p:nvGrpSpPr>
        <p:grpSpPr bwMode="auto">
          <a:xfrm>
            <a:off x="-67166" y="4339610"/>
            <a:ext cx="8568750" cy="2360613"/>
            <a:chOff x="0" y="2409"/>
            <a:chExt cx="2793" cy="1487"/>
          </a:xfrm>
        </p:grpSpPr>
        <p:sp>
          <p:nvSpPr>
            <p:cNvPr id="22" name="Text Box 11"/>
            <p:cNvSpPr txBox="1">
              <a:spLocks noChangeArrowheads="1"/>
            </p:cNvSpPr>
            <p:nvPr/>
          </p:nvSpPr>
          <p:spPr bwMode="auto">
            <a:xfrm>
              <a:off x="246" y="2409"/>
              <a:ext cx="44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注</a:t>
              </a:r>
              <a:r>
                <a:rPr kumimoji="0" lang="en-US" altLang="zh-CN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2</a:t>
              </a: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：</a:t>
              </a:r>
              <a:endPara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50" y="2414"/>
                  <a:ext cx="2243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800" b="1" dirty="0" smtClean="0">
                      <a:solidFill>
                        <a:srgbClr val="FF3300"/>
                      </a:solidFill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线性</a:t>
                  </a:r>
                  <a:r>
                    <a:rPr kumimoji="0" lang="zh-CN" altLang="en-US" sz="2800" b="1" dirty="0">
                      <a:solidFill>
                        <a:srgbClr val="FF3300"/>
                      </a:solidFill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变换的</a:t>
                  </a:r>
                  <a:r>
                    <a:rPr kumimoji="0" lang="zh-CN" altLang="en-US" sz="2800" b="1" dirty="0" smtClean="0">
                      <a:solidFill>
                        <a:srgbClr val="FF3300"/>
                      </a:solidFill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特征多项式是</a:t>
                  </a:r>
                  <a14:m>
                    <m:oMath xmlns:m="http://schemas.openxmlformats.org/officeDocument/2006/math">
                      <m:r>
                        <a:rPr kumimoji="0" lang="en-US" altLang="zh-CN" sz="2800" b="1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𝒏</m:t>
                      </m:r>
                      <m:r>
                        <a:rPr kumimoji="0" lang="zh-CN" altLang="en-US" sz="2800" b="1" i="1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次</m:t>
                      </m:r>
                    </m:oMath>
                  </a14:m>
                  <a:r>
                    <a:rPr kumimoji="0" lang="zh-CN" altLang="en-US" sz="2800" b="1" dirty="0" smtClean="0">
                      <a:solidFill>
                        <a:srgbClr val="FF3300"/>
                      </a:solidFill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多项式，至多</a:t>
                  </a:r>
                  <a:endParaRPr kumimoji="0" lang="zh-CN" altLang="en-US" sz="2800" b="1" dirty="0">
                    <a:solidFill>
                      <a:srgbClr val="FF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4" name="Text 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50" y="2414"/>
                  <a:ext cx="2243" cy="330"/>
                </a:xfrm>
                <a:prstGeom prst="rect">
                  <a:avLst/>
                </a:prstGeom>
                <a:blipFill>
                  <a:blip r:embed="rId2"/>
                  <a:stretch>
                    <a:fillRect l="-1860" t="-10465" r="-1063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 Box 14"/>
            <p:cNvSpPr txBox="1">
              <a:spLocks noChangeArrowheads="1"/>
            </p:cNvSpPr>
            <p:nvPr/>
          </p:nvSpPr>
          <p:spPr bwMode="auto">
            <a:xfrm>
              <a:off x="0" y="3566"/>
              <a:ext cx="14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  <a:endPara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25656" y="5022093"/>
                <a:ext cx="161454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0" lang="en-US" altLang="zh-CN" b="1" i="1">
                        <a:solidFill>
                          <a:srgbClr val="FF3300"/>
                        </a:solidFill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𝒏</m:t>
                    </m:r>
                  </m:oMath>
                </a14:m>
                <a:r>
                  <a:rPr lang="zh-CN" altLang="en-US" dirty="0" smtClean="0"/>
                  <a:t>个特征值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5656" y="5022093"/>
                <a:ext cx="1614545" cy="461665"/>
              </a:xfrm>
              <a:prstGeom prst="rect">
                <a:avLst/>
              </a:prstGeom>
              <a:blipFill>
                <a:blip r:embed="rId3"/>
                <a:stretch>
                  <a:fillRect t="-14474" r="-4906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27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ext Box 2"/>
              <p:cNvSpPr txBox="1">
                <a:spLocks noChangeArrowheads="1"/>
              </p:cNvSpPr>
              <p:nvPr/>
            </p:nvSpPr>
            <p:spPr bwMode="auto">
              <a:xfrm>
                <a:off x="1095375" y="307975"/>
                <a:ext cx="4274696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例</a:t>
                </a:r>
                <a:r>
                  <a:rPr kumimoji="0" lang="en-US" altLang="zh-CN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9.4.4  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设</a:t>
                </a: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线性变换</a:t>
                </a:r>
                <a14:m>
                  <m:oMath xmlns:m="http://schemas.openxmlformats.org/officeDocument/2006/math"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</m:oMath>
                </a14:m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在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基</a:t>
                </a:r>
              </a:p>
            </p:txBody>
          </p:sp>
        </mc:Choice>
        <mc:Fallback xmlns="">
          <p:sp>
            <p:nvSpPr>
              <p:cNvPr id="1433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307975"/>
                <a:ext cx="4274696" cy="523220"/>
              </a:xfrm>
              <a:prstGeom prst="rect">
                <a:avLst/>
              </a:prstGeom>
              <a:blipFill>
                <a:blip r:embed="rId3"/>
                <a:stretch>
                  <a:fillRect l="-2996" t="-16471" r="-1712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251223"/>
              </p:ext>
            </p:extLst>
          </p:nvPr>
        </p:nvGraphicFramePr>
        <p:xfrm>
          <a:off x="5222370" y="281516"/>
          <a:ext cx="151288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" name="Equation" r:id="rId4" imgW="533169" imgH="228501" progId="Equation.DSMT4">
                  <p:embed/>
                </p:oleObj>
              </mc:Choice>
              <mc:Fallback>
                <p:oleObj name="Equation" r:id="rId4" imgW="533169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2370" y="281516"/>
                        <a:ext cx="151288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6567488" y="392113"/>
            <a:ext cx="1962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下的矩阵为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3563938" y="1052513"/>
          <a:ext cx="2303462" cy="169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40" name="Equation" r:id="rId6" imgW="965200" imgH="711200" progId="Equation.DSMT4">
                  <p:embed/>
                </p:oleObj>
              </mc:Choice>
              <mc:Fallback>
                <p:oleObj name="Equation" r:id="rId6" imgW="965200" imgH="711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1052513"/>
                        <a:ext cx="2303462" cy="169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42" name="Text Box 6"/>
              <p:cNvSpPr txBox="1">
                <a:spLocks noChangeArrowheads="1"/>
              </p:cNvSpPr>
              <p:nvPr/>
            </p:nvSpPr>
            <p:spPr bwMode="auto">
              <a:xfrm>
                <a:off x="376238" y="2900363"/>
                <a:ext cx="6247992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求</a:t>
                </a:r>
                <a14:m>
                  <m:oMath xmlns:m="http://schemas.openxmlformats.org/officeDocument/2006/math"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</m:oMath>
                </a14:m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的</a:t>
                </a: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特征值、特征向量与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特征子空间</a:t>
                </a:r>
                <a:r>
                  <a:rPr kumimoji="0" lang="en-US" altLang="zh-CN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3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6238" y="2900363"/>
                <a:ext cx="6247992" cy="523220"/>
              </a:xfrm>
              <a:prstGeom prst="rect">
                <a:avLst/>
              </a:prstGeom>
              <a:blipFill>
                <a:blip r:embed="rId8"/>
                <a:stretch>
                  <a:fillRect l="-2049" t="-16279" r="-488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43" name="Text Box 7"/>
              <p:cNvSpPr txBox="1">
                <a:spLocks noChangeArrowheads="1"/>
              </p:cNvSpPr>
              <p:nvPr/>
            </p:nvSpPr>
            <p:spPr bwMode="auto">
              <a:xfrm>
                <a:off x="1095375" y="3549650"/>
                <a:ext cx="3462338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解 </a:t>
                </a:r>
                <a14:m>
                  <m:oMath xmlns:m="http://schemas.openxmlformats.org/officeDocument/2006/math">
                    <m:r>
                      <a:rPr kumimoji="0" lang="en-US" altLang="zh-CN" sz="2800" b="0" i="1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</m:oMath>
                </a14:m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的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特征多项式为</a:t>
                </a:r>
              </a:p>
            </p:txBody>
          </p:sp>
        </mc:Choice>
        <mc:Fallback xmlns="">
          <p:sp>
            <p:nvSpPr>
              <p:cNvPr id="14343" name="Text 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3549650"/>
                <a:ext cx="3462338" cy="519113"/>
              </a:xfrm>
              <a:prstGeom prst="rect">
                <a:avLst/>
              </a:prstGeom>
              <a:blipFill>
                <a:blip r:embed="rId9"/>
                <a:stretch>
                  <a:fillRect l="-3697" t="-10588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3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972416"/>
              </p:ext>
            </p:extLst>
          </p:nvPr>
        </p:nvGraphicFramePr>
        <p:xfrm>
          <a:off x="1012253" y="116632"/>
          <a:ext cx="6151563" cy="600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1" name="Equation" r:id="rId3" imgW="2374900" imgH="2311400" progId="Equation.DSMT4">
                  <p:embed/>
                </p:oleObj>
              </mc:Choice>
              <mc:Fallback>
                <p:oleObj name="Equation" r:id="rId3" imgW="2374900" imgH="2311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253" y="116632"/>
                        <a:ext cx="6151563" cy="600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547813" y="620713"/>
          <a:ext cx="6551612" cy="177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7" name="Equation" r:id="rId3" imgW="2628900" imgH="711200" progId="Equation.DSMT4">
                  <p:embed/>
                </p:oleObj>
              </mc:Choice>
              <mc:Fallback>
                <p:oleObj name="Equation" r:id="rId3" imgW="2628900" imgH="711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620713"/>
                        <a:ext cx="6551612" cy="177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6" name="Group 12"/>
          <p:cNvGrpSpPr>
            <a:grpSpLocks/>
          </p:cNvGrpSpPr>
          <p:nvPr/>
        </p:nvGrpSpPr>
        <p:grpSpPr bwMode="auto">
          <a:xfrm>
            <a:off x="519113" y="2468563"/>
            <a:ext cx="3502025" cy="530225"/>
            <a:chOff x="327" y="1555"/>
            <a:chExt cx="2206" cy="334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327" y="1562"/>
              <a:ext cx="14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所以特征值为</a:t>
              </a:r>
            </a:p>
          </p:txBody>
        </p:sp>
        <p:graphicFrame>
          <p:nvGraphicFramePr>
            <p:cNvPr id="3" name="Object 4"/>
            <p:cNvGraphicFramePr>
              <a:graphicFrameLocks noChangeAspect="1"/>
            </p:cNvGraphicFramePr>
            <p:nvPr/>
          </p:nvGraphicFramePr>
          <p:xfrm>
            <a:off x="1756" y="1570"/>
            <a:ext cx="29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8" name="Equation" r:id="rId5" imgW="190335" imgH="164957" progId="Equation.DSMT4">
                    <p:embed/>
                  </p:oleObj>
                </mc:Choice>
                <mc:Fallback>
                  <p:oleObj name="Equation" r:id="rId5" imgW="190335" imgH="164957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6" y="1570"/>
                          <a:ext cx="29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8" name="Text Box 5"/>
            <p:cNvSpPr txBox="1">
              <a:spLocks noChangeArrowheads="1"/>
            </p:cNvSpPr>
            <p:nvPr/>
          </p:nvSpPr>
          <p:spPr bwMode="auto">
            <a:xfrm>
              <a:off x="2006" y="1555"/>
              <a:ext cx="52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与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5.</a:t>
              </a:r>
            </a:p>
          </p:txBody>
        </p:sp>
      </p:grpSp>
      <p:grpSp>
        <p:nvGrpSpPr>
          <p:cNvPr id="16397" name="Group 13"/>
          <p:cNvGrpSpPr>
            <a:grpSpLocks/>
          </p:cNvGrpSpPr>
          <p:nvPr/>
        </p:nvGrpSpPr>
        <p:grpSpPr bwMode="auto">
          <a:xfrm>
            <a:off x="447675" y="3127375"/>
            <a:ext cx="8089900" cy="2247900"/>
            <a:chOff x="282" y="1970"/>
            <a:chExt cx="5096" cy="1416"/>
          </a:xfrm>
        </p:grpSpPr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627" y="197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把特征值</a:t>
              </a:r>
            </a:p>
          </p:txBody>
        </p:sp>
        <p:graphicFrame>
          <p:nvGraphicFramePr>
            <p:cNvPr id="16391" name="Object 7"/>
            <p:cNvGraphicFramePr>
              <a:graphicFrameLocks noChangeAspect="1"/>
            </p:cNvGraphicFramePr>
            <p:nvPr/>
          </p:nvGraphicFramePr>
          <p:xfrm>
            <a:off x="1638" y="1979"/>
            <a:ext cx="725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89" name="Equation" r:id="rId7" imgW="444114" imgH="177646" progId="Equation.DSMT4">
                    <p:embed/>
                  </p:oleObj>
                </mc:Choice>
                <mc:Fallback>
                  <p:oleObj name="Equation" r:id="rId7" imgW="444114" imgH="177646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8" y="1979"/>
                          <a:ext cx="725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Text Box 8"/>
            <p:cNvSpPr txBox="1">
              <a:spLocks noChangeArrowheads="1"/>
            </p:cNvSpPr>
            <p:nvPr/>
          </p:nvSpPr>
          <p:spPr bwMode="auto">
            <a:xfrm>
              <a:off x="2396" y="1970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代入齐次线性方程组</a:t>
              </a:r>
            </a:p>
          </p:txBody>
        </p:sp>
        <p:graphicFrame>
          <p:nvGraphicFramePr>
            <p:cNvPr id="16393" name="Object 9"/>
            <p:cNvGraphicFramePr>
              <a:graphicFrameLocks noChangeAspect="1"/>
            </p:cNvGraphicFramePr>
            <p:nvPr/>
          </p:nvGraphicFramePr>
          <p:xfrm>
            <a:off x="1672" y="2455"/>
            <a:ext cx="1678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590" name="Equation" r:id="rId9" imgW="939392" imgH="203112" progId="Equation.DSMT4">
                    <p:embed/>
                  </p:oleObj>
                </mc:Choice>
                <mc:Fallback>
                  <p:oleObj name="Equation" r:id="rId9" imgW="939392" imgH="203112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2" y="2455"/>
                          <a:ext cx="1678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4" name="Text Box 10"/>
            <p:cNvSpPr txBox="1">
              <a:spLocks noChangeArrowheads="1"/>
            </p:cNvSpPr>
            <p:nvPr/>
          </p:nvSpPr>
          <p:spPr bwMode="auto">
            <a:xfrm>
              <a:off x="4800" y="2462"/>
              <a:ext cx="5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(3.5)</a:t>
              </a:r>
            </a:p>
          </p:txBody>
        </p:sp>
        <p:sp>
          <p:nvSpPr>
            <p:cNvPr id="16395" name="Text Box 11"/>
            <p:cNvSpPr txBox="1">
              <a:spLocks noChangeArrowheads="1"/>
            </p:cNvSpPr>
            <p:nvPr/>
          </p:nvSpPr>
          <p:spPr bwMode="auto">
            <a:xfrm>
              <a:off x="282" y="305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得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2700338" y="476250"/>
          <a:ext cx="273526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08" name="Equation" r:id="rId3" imgW="1320227" imgH="710891" progId="Equation.DSMT4">
                  <p:embed/>
                </p:oleObj>
              </mc:Choice>
              <mc:Fallback>
                <p:oleObj name="Equation" r:id="rId3" imgW="1320227" imgH="710891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76250"/>
                        <a:ext cx="2735262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7" name="Group 9"/>
          <p:cNvGrpSpPr>
            <a:grpSpLocks/>
          </p:cNvGrpSpPr>
          <p:nvPr/>
        </p:nvGrpSpPr>
        <p:grpSpPr bwMode="auto">
          <a:xfrm>
            <a:off x="447675" y="2192338"/>
            <a:ext cx="4484688" cy="2095500"/>
            <a:chOff x="282" y="1381"/>
            <a:chExt cx="2825" cy="1320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282" y="1381"/>
              <a:ext cx="21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它的一个基础解系为</a:t>
              </a:r>
            </a:p>
          </p:txBody>
        </p:sp>
        <p:graphicFrame>
          <p:nvGraphicFramePr>
            <p:cNvPr id="17419" name="Object 4"/>
            <p:cNvGraphicFramePr>
              <a:graphicFrameLocks noChangeAspect="1"/>
            </p:cNvGraphicFramePr>
            <p:nvPr/>
          </p:nvGraphicFramePr>
          <p:xfrm>
            <a:off x="2064" y="1842"/>
            <a:ext cx="1043" cy="8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609" name="Equation" r:id="rId5" imgW="863225" imgH="710891" progId="Equation.DSMT4">
                    <p:embed/>
                  </p:oleObj>
                </mc:Choice>
                <mc:Fallback>
                  <p:oleObj name="Equation" r:id="rId5" imgW="863225" imgH="710891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1842"/>
                          <a:ext cx="1043" cy="8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18" name="Group 10"/>
          <p:cNvGrpSpPr>
            <a:grpSpLocks/>
          </p:cNvGrpSpPr>
          <p:nvPr/>
        </p:nvGrpSpPr>
        <p:grpSpPr bwMode="auto">
          <a:xfrm>
            <a:off x="519113" y="4413250"/>
            <a:ext cx="7497762" cy="1454150"/>
            <a:chOff x="327" y="2780"/>
            <a:chExt cx="4723" cy="9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14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327" y="2780"/>
                  <a:ext cx="2729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故线性变换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𝜎</m:t>
                      </m:r>
                    </m:oMath>
                  </a14:m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的属于特征值</a:t>
                  </a:r>
                </a:p>
              </p:txBody>
            </p:sp>
          </mc:Choice>
          <mc:Fallback xmlns="">
            <p:sp>
              <p:nvSpPr>
                <p:cNvPr id="17414" name="Text 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27" y="2780"/>
                  <a:ext cx="2729" cy="327"/>
                </a:xfrm>
                <a:prstGeom prst="rect">
                  <a:avLst/>
                </a:prstGeom>
                <a:blipFill>
                  <a:blip r:embed="rId7"/>
                  <a:stretch>
                    <a:fillRect l="-2813" t="-11765" r="-1969" b="-341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17415" name="Object 6"/>
                <p:cNvGraphicFramePr>
                  <a:graphicFrameLocks noChangeAspect="1"/>
                </p:cNvGraphicFramePr>
                <p:nvPr/>
              </p:nvGraphicFramePr>
              <p:xfrm>
                <a:off x="3016" y="2795"/>
                <a:ext cx="297" cy="2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610" name="Equation" r:id="rId8" imgW="190335" imgH="164957" progId="Equation.DSMT4">
                        <p:embed/>
                      </p:oleObj>
                    </mc:Choice>
                    <mc:Fallback>
                      <p:oleObj name="Equation" r:id="rId8" imgW="190335" imgH="164957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6" y="2795"/>
                              <a:ext cx="297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17415" name="Object 6"/>
                <p:cNvGraphicFramePr>
                  <a:graphicFrameLocks noChangeAspect="1"/>
                </p:cNvGraphicFramePr>
                <p:nvPr/>
              </p:nvGraphicFramePr>
              <p:xfrm>
                <a:off x="3016" y="2795"/>
                <a:ext cx="297" cy="25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26" name="Equation" r:id="rId10" imgW="190335" imgH="164957" progId="Equation.DSMT4">
                        <p:embed/>
                      </p:oleObj>
                    </mc:Choice>
                    <mc:Fallback>
                      <p:oleObj name="Equation" r:id="rId10" imgW="190335" imgH="164957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016" y="2795"/>
                              <a:ext cx="297" cy="257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17416" name="Text Box 7"/>
            <p:cNvSpPr txBox="1">
              <a:spLocks noChangeArrowheads="1"/>
            </p:cNvSpPr>
            <p:nvPr/>
          </p:nvSpPr>
          <p:spPr bwMode="auto">
            <a:xfrm>
              <a:off x="3366" y="2787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的特征子空间为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Object 8"/>
                <p:cNvGraphicFramePr>
                  <a:graphicFrameLocks noChangeAspect="1"/>
                </p:cNvGraphicFramePr>
                <p:nvPr/>
              </p:nvGraphicFramePr>
              <p:xfrm>
                <a:off x="1474" y="3294"/>
                <a:ext cx="2812" cy="4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611" name="Equation" r:id="rId12" imgW="1600200" imgH="228600" progId="Equation.DSMT4">
                        <p:embed/>
                      </p:oleObj>
                    </mc:Choice>
                    <mc:Fallback>
                      <p:oleObj name="Equation" r:id="rId12" imgW="1600200" imgH="22860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3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74" y="3294"/>
                              <a:ext cx="2812" cy="4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Object 8"/>
                <p:cNvGraphicFramePr>
                  <a:graphicFrameLocks noChangeAspect="1"/>
                </p:cNvGraphicFramePr>
                <p:nvPr/>
              </p:nvGraphicFramePr>
              <p:xfrm>
                <a:off x="1474" y="3294"/>
                <a:ext cx="2812" cy="4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7527" name="Equation" r:id="rId14" imgW="1600200" imgH="228600" progId="Equation.DSMT4">
                        <p:embed/>
                      </p:oleObj>
                    </mc:Choice>
                    <mc:Fallback>
                      <p:oleObj name="Equation" r:id="rId14" imgW="1600200" imgH="228600" progId="Equation.DSMT4">
                        <p:embed/>
                        <p:pic>
                          <p:nvPicPr>
                            <p:cNvPr id="0" name="Object 8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5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474" y="3294"/>
                              <a:ext cx="2812" cy="4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239838" y="392113"/>
            <a:ext cx="160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把特征值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3995738" y="393700"/>
            <a:ext cx="457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代入齐次线性方程组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(3.5),</a:t>
            </a: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得</a:t>
            </a: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2824163" y="1196975"/>
          <a:ext cx="273685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12" name="Equation" r:id="rId3" imgW="1320227" imgH="710891" progId="Equation.DSMT4">
                  <p:embed/>
                </p:oleObj>
              </mc:Choice>
              <mc:Fallback>
                <p:oleObj name="Equation" r:id="rId3" imgW="1320227" imgH="710891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4163" y="1196975"/>
                        <a:ext cx="273685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2" name="Group 10"/>
          <p:cNvGrpSpPr>
            <a:grpSpLocks/>
          </p:cNvGrpSpPr>
          <p:nvPr/>
        </p:nvGrpSpPr>
        <p:grpSpPr bwMode="auto">
          <a:xfrm>
            <a:off x="376238" y="2911475"/>
            <a:ext cx="3987800" cy="1743075"/>
            <a:chOff x="237" y="1834"/>
            <a:chExt cx="2512" cy="1098"/>
          </a:xfrm>
        </p:grpSpPr>
        <p:sp>
          <p:nvSpPr>
            <p:cNvPr id="18444" name="Text Box 6"/>
            <p:cNvSpPr txBox="1">
              <a:spLocks noChangeArrowheads="1"/>
            </p:cNvSpPr>
            <p:nvPr/>
          </p:nvSpPr>
          <p:spPr bwMode="auto">
            <a:xfrm>
              <a:off x="237" y="1834"/>
              <a:ext cx="16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它的基础解系是</a:t>
              </a:r>
            </a:p>
          </p:txBody>
        </p:sp>
        <p:graphicFrame>
          <p:nvGraphicFramePr>
            <p:cNvPr id="18445" name="Object 7"/>
            <p:cNvGraphicFramePr>
              <a:graphicFrameLocks noChangeAspect="1"/>
            </p:cNvGraphicFramePr>
            <p:nvPr/>
          </p:nvGraphicFramePr>
          <p:xfrm>
            <a:off x="2426" y="1979"/>
            <a:ext cx="323" cy="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613" name="Equation" r:id="rId5" imgW="241195" imgH="710891" progId="Equation.DSMT4">
                    <p:embed/>
                  </p:oleObj>
                </mc:Choice>
                <mc:Fallback>
                  <p:oleObj name="Equation" r:id="rId5" imgW="241195" imgH="710891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6" y="1979"/>
                          <a:ext cx="323" cy="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443" name="Group 11"/>
          <p:cNvGrpSpPr>
            <a:grpSpLocks/>
          </p:cNvGrpSpPr>
          <p:nvPr/>
        </p:nvGrpSpPr>
        <p:grpSpPr bwMode="auto">
          <a:xfrm>
            <a:off x="468313" y="4868863"/>
            <a:ext cx="5399087" cy="1357312"/>
            <a:chOff x="295" y="3022"/>
            <a:chExt cx="3447" cy="8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295" y="3022"/>
                  <a:ext cx="2993" cy="32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因此</a:t>
                  </a:r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线性变换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𝜎</m:t>
                      </m:r>
                    </m:oMath>
                  </a14:m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的</a:t>
                  </a:r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属于特征值</a:t>
                  </a:r>
                </a:p>
              </p:txBody>
            </p:sp>
          </mc:Choice>
          <mc:Fallback xmlns="">
            <p:sp>
              <p:nvSpPr>
                <p:cNvPr id="2" name="Text 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5" y="3022"/>
                  <a:ext cx="2993" cy="327"/>
                </a:xfrm>
                <a:prstGeom prst="rect">
                  <a:avLst/>
                </a:prstGeom>
                <a:blipFill>
                  <a:blip r:embed="rId7"/>
                  <a:stretch>
                    <a:fillRect l="-2731" t="-11765" r="-1691" b="-3411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" name="Object 9"/>
                <p:cNvGraphicFramePr>
                  <a:graphicFrameLocks noChangeAspect="1"/>
                </p:cNvGraphicFramePr>
                <p:nvPr/>
              </p:nvGraphicFramePr>
              <p:xfrm>
                <a:off x="1882" y="3521"/>
                <a:ext cx="1860" cy="3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614" name="Equation" r:id="rId8" imgW="1193800" imgH="228600" progId="Equation.DSMT4">
                        <p:embed/>
                      </p:oleObj>
                    </mc:Choice>
                    <mc:Fallback>
                      <p:oleObj name="Equation" r:id="rId8" imgW="1193800" imgH="22860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2" y="3521"/>
                              <a:ext cx="1860" cy="3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" name="Object 9"/>
                <p:cNvGraphicFramePr>
                  <a:graphicFrameLocks noChangeAspect="1"/>
                </p:cNvGraphicFramePr>
                <p:nvPr/>
              </p:nvGraphicFramePr>
              <p:xfrm>
                <a:off x="1882" y="3521"/>
                <a:ext cx="1860" cy="356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18551" name="Equation" r:id="rId10" imgW="1193800" imgH="228600" progId="Equation.DSMT4">
                        <p:embed/>
                      </p:oleObj>
                    </mc:Choice>
                    <mc:Fallback>
                      <p:oleObj name="Equation" r:id="rId10" imgW="1193800" imgH="228600" progId="Equation.DSMT4">
                        <p:embed/>
                        <p:pic>
                          <p:nvPicPr>
                            <p:cNvPr id="0" name="Object 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882" y="3521"/>
                              <a:ext cx="1860" cy="356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18440" name="Text Box 12"/>
          <p:cNvSpPr txBox="1">
            <a:spLocks noChangeArrowheads="1"/>
          </p:cNvSpPr>
          <p:nvPr/>
        </p:nvSpPr>
        <p:spPr bwMode="auto">
          <a:xfrm>
            <a:off x="5076825" y="4868863"/>
            <a:ext cx="3816350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 dirty="0" smtClean="0"/>
              <a:t>5</a:t>
            </a:r>
            <a:r>
              <a:rPr kumimoji="0" lang="zh-CN" altLang="en-US" sz="2800" dirty="0"/>
              <a:t>的特征子空间为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54055" y="506452"/>
                <a:ext cx="8109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55" y="506452"/>
                <a:ext cx="810991" cy="369332"/>
              </a:xfrm>
              <a:prstGeom prst="rect">
                <a:avLst/>
              </a:prstGeom>
              <a:blipFill>
                <a:blip r:embed="rId12"/>
                <a:stretch>
                  <a:fillRect l="-8271" r="-8271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476672"/>
                <a:ext cx="7272808" cy="1467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9.4.5. </a:t>
                </a:r>
                <a:r>
                  <a:rPr lang="zh-CN" altLang="en-US" dirty="0" smtClean="0"/>
                  <a:t>设线性空间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线性变换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 smtClean="0"/>
                  <a:t>的矩阵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272808" cy="1467774"/>
              </a:xfrm>
              <a:prstGeom prst="rect">
                <a:avLst/>
              </a:prstGeom>
              <a:blipFill>
                <a:blip r:embed="rId2"/>
                <a:stretch>
                  <a:fillRect l="-1341" t="-45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27584" y="1988840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的特征值、特征向量和特征子空间。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6624736" cy="461665"/>
              </a:xfrm>
              <a:prstGeom prst="rect">
                <a:avLst/>
              </a:prstGeom>
              <a:blipFill>
                <a:blip r:embed="rId3"/>
                <a:stretch>
                  <a:fillRect l="-147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750604" y="2780928"/>
                <a:ext cx="7272808" cy="1123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 smtClean="0"/>
                  <a:t>9.4.6. </a:t>
                </a:r>
                <a14:m>
                  <m:oMath xmlns:m="http://schemas.openxmlformats.org/officeDocument/2006/math">
                    <m:r>
                      <a:rPr lang="zh-CN" altLang="en-US" b="0" i="1" dirty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中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1,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,⋯,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下</m:t>
                    </m:r>
                  </m:oMath>
                </a14:m>
                <a:r>
                  <a:rPr lang="zh-CN" altLang="en-US" dirty="0" smtClean="0"/>
                  <a:t>的矩阵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604" y="2780928"/>
                <a:ext cx="7272808" cy="1123193"/>
              </a:xfrm>
              <a:prstGeom prst="rect">
                <a:avLst/>
              </a:prstGeom>
              <a:blipFill>
                <a:blip r:embed="rId4"/>
                <a:stretch>
                  <a:fillRect l="-1257" t="-4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1560" y="5229200"/>
                <a:ext cx="662473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altLang="zh-CN" dirty="0" smtClean="0"/>
              </a:p>
              <a:p>
                <a:endParaRPr lang="en-US" altLang="zh-CN" dirty="0"/>
              </a:p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的特征值、特征向量和特征子空间。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229200"/>
                <a:ext cx="6624736" cy="1200329"/>
              </a:xfrm>
              <a:prstGeom prst="rect">
                <a:avLst/>
              </a:prstGeom>
              <a:blipFill>
                <a:blip r:embed="rId5"/>
                <a:stretch>
                  <a:fillRect l="-1380" b="-91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043608" y="3983602"/>
                <a:ext cx="3968907" cy="184576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3983602"/>
                <a:ext cx="3968907" cy="18457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142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55576" y="476672"/>
                <a:ext cx="7272808" cy="21888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例</a:t>
                </a:r>
                <a:r>
                  <a:rPr lang="en-US" altLang="zh-CN" dirty="0" smtClean="0"/>
                  <a:t>9.4.7. </a:t>
                </a:r>
                <a:r>
                  <a:rPr lang="zh-CN" altLang="en-US" dirty="0" smtClean="0"/>
                  <a:t>设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是平面上绕原点逆时针旋转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zh-CN" altLang="en-US" b="0" dirty="0" smtClean="0"/>
                  <a:t>角的线性变换，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=(0,1)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b="0" dirty="0" smtClean="0"/>
                  <a:t>基， </a:t>
                </a:r>
                <a:endParaRPr lang="en-US" altLang="zh-CN" b="0" dirty="0" smtClean="0"/>
              </a:p>
              <a:p>
                <a:r>
                  <a:rPr lang="zh-CN" altLang="en-US" b="0" dirty="0" smtClean="0"/>
                  <a:t>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b="0" dirty="0" smtClean="0"/>
                  <a:t>在基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下的矩阵</a:t>
                </a:r>
                <a:endParaRPr lang="en-US" altLang="zh-CN" b="0" dirty="0" smtClean="0"/>
              </a:p>
              <a:p>
                <a:r>
                  <a:rPr lang="en-US" altLang="zh-CN" i="1" dirty="0" smtClean="0">
                    <a:latin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6672"/>
                <a:ext cx="7272808" cy="2188804"/>
              </a:xfrm>
              <a:prstGeom prst="rect">
                <a:avLst/>
              </a:prstGeom>
              <a:blipFill>
                <a:blip r:embed="rId2"/>
                <a:stretch>
                  <a:fillRect l="-1341" t="-30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67544" y="2420888"/>
                <a:ext cx="66247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的特征值、特征向量。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2420888"/>
                <a:ext cx="6624736" cy="461665"/>
              </a:xfrm>
              <a:prstGeom prst="rect">
                <a:avLst/>
              </a:prstGeom>
              <a:blipFill>
                <a:blip r:embed="rId3"/>
                <a:stretch>
                  <a:fillRect l="-1473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39552" y="3789040"/>
                <a:ext cx="763284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结论：同一线性变换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选择</m:t>
                    </m:r>
                  </m:oMath>
                </a14:m>
                <a:r>
                  <a:rPr lang="zh-CN" altLang="en-US" dirty="0" smtClean="0"/>
                  <a:t>基不同，矩阵不同，但是矩阵相似，特征多项式相同，特征值相同，行列式相同。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789040"/>
                <a:ext cx="7632848" cy="1200329"/>
              </a:xfrm>
              <a:prstGeom prst="rect">
                <a:avLst/>
              </a:prstGeom>
              <a:blipFill>
                <a:blip r:embed="rId4"/>
                <a:stretch>
                  <a:fillRect l="-1278" t="-5612" r="-240" b="-9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1696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095375" y="452438"/>
            <a:ext cx="77501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在线性空间中取定一个基后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线性变换就可以用矩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376238" y="1244600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阵来表示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为了用矩阵来研究线性变换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对于每个给定的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376238" y="1965325"/>
            <a:ext cx="855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线性变换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我们希望能找到一个基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使它的矩阵具有最简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231775" y="2684463"/>
            <a:ext cx="88169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单的形式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这个问题与所谓线性变换的特征值与特征向量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303213" y="3405188"/>
            <a:ext cx="8559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有密切联系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因此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,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我们先来介绍特征值与特征向量的概</a:t>
            </a:r>
          </a:p>
        </p:txBody>
      </p:sp>
      <p:sp>
        <p:nvSpPr>
          <p:cNvPr id="3079" name="Text Box 7"/>
          <p:cNvSpPr txBox="1">
            <a:spLocks noChangeArrowheads="1"/>
          </p:cNvSpPr>
          <p:nvPr/>
        </p:nvSpPr>
        <p:spPr bwMode="auto">
          <a:xfrm>
            <a:off x="231775" y="4052888"/>
            <a:ext cx="6431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念</a:t>
            </a:r>
            <a:r>
              <a:rPr kumimoji="0" lang="en-US" altLang="zh-CN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  <a:endParaRPr kumimoji="0" lang="en-US" altLang="zh-CN" sz="28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8" name="Text Box 2"/>
              <p:cNvSpPr txBox="1">
                <a:spLocks noChangeArrowheads="1"/>
              </p:cNvSpPr>
              <p:nvPr/>
            </p:nvSpPr>
            <p:spPr bwMode="auto">
              <a:xfrm>
                <a:off x="1095375" y="307975"/>
                <a:ext cx="8083431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定义</a:t>
                </a:r>
                <a:r>
                  <a:rPr kumimoji="0" lang="en-US" altLang="zh-CN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9.4.1  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设</a:t>
                </a:r>
                <a14:m>
                  <m:oMath xmlns:m="http://schemas.openxmlformats.org/officeDocument/2006/math">
                    <m:r>
                      <a:rPr kumimoji="0" lang="en-US" altLang="zh-CN" sz="2800" b="0" i="1" dirty="0" smtClean="0">
                        <a:latin typeface="Cambria Math" panose="02040503050406030204" pitchFamily="18" charset="0"/>
                        <a:ea typeface="华文新魏" panose="02010800040101010101" pitchFamily="2" charset="-122"/>
                      </a:rPr>
                      <m:t>𝜎</m:t>
                    </m:r>
                  </m:oMath>
                </a14:m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是数</a:t>
                </a: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域</a:t>
                </a:r>
                <a:r>
                  <a:rPr kumimoji="0" lang="en-US" altLang="zh-CN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P</a:t>
                </a: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上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的线性空间</a:t>
                </a:r>
                <a:r>
                  <a:rPr kumimoji="0" lang="en-US" altLang="zh-CN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V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的线性变换</a:t>
                </a:r>
                <a:r>
                  <a:rPr kumimoji="0" lang="en-US" altLang="zh-CN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4098" name="Text 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95375" y="307975"/>
                <a:ext cx="8083431" cy="523220"/>
              </a:xfrm>
              <a:prstGeom prst="rect">
                <a:avLst/>
              </a:prstGeom>
              <a:blipFill>
                <a:blip r:embed="rId3"/>
                <a:stretch>
                  <a:fillRect l="-1584" t="-16471" r="-226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303213" y="957263"/>
            <a:ext cx="36210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对于数</a:t>
            </a: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域</a:t>
            </a:r>
            <a:r>
              <a:rPr kumimoji="0" lang="en-US" altLang="zh-CN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P</a:t>
            </a: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中</a:t>
            </a: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的一个数</a:t>
            </a:r>
          </a:p>
        </p:txBody>
      </p:sp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3806825" y="981075"/>
          <a:ext cx="515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" name="Equation" r:id="rId4" imgW="215806" imgH="228501" progId="Equation.DSMT4">
                  <p:embed/>
                </p:oleObj>
              </mc:Choice>
              <mc:Fallback>
                <p:oleObj name="Equation" r:id="rId4" imgW="215806" imgH="228501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825" y="981075"/>
                        <a:ext cx="515938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4479925" y="957263"/>
            <a:ext cx="43322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若存在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V</a:t>
            </a: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中的一个非零向量</a:t>
            </a: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23850" y="1557338"/>
          <a:ext cx="4333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9" name="Equation" r:id="rId6" imgW="164957" imgH="203024" progId="Equation.DSMT4">
                  <p:embed/>
                </p:oleObj>
              </mc:Choice>
              <mc:Fallback>
                <p:oleObj name="Equation" r:id="rId6" imgW="164957" imgH="203024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1557338"/>
                        <a:ext cx="4333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Text Box 7"/>
          <p:cNvSpPr txBox="1">
            <a:spLocks noChangeArrowheads="1"/>
          </p:cNvSpPr>
          <p:nvPr/>
        </p:nvSpPr>
        <p:spPr bwMode="auto">
          <a:xfrm>
            <a:off x="879475" y="1616075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使得</a:t>
            </a:r>
          </a:p>
        </p:txBody>
      </p:sp>
      <p:sp>
        <p:nvSpPr>
          <p:cNvPr id="4105" name="Text Box 9"/>
          <p:cNvSpPr txBox="1">
            <a:spLocks noChangeArrowheads="1"/>
          </p:cNvSpPr>
          <p:nvPr/>
        </p:nvSpPr>
        <p:spPr bwMode="auto">
          <a:xfrm>
            <a:off x="7575550" y="2181225"/>
            <a:ext cx="91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(3.1)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76238" y="2900363"/>
            <a:ext cx="8582025" cy="1168400"/>
            <a:chOff x="376238" y="2900363"/>
            <a:chExt cx="8582025" cy="1168400"/>
          </a:xfrm>
        </p:grpSpPr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4111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9408907"/>
                    </p:ext>
                  </p:extLst>
                </p:nvPr>
              </p:nvGraphicFramePr>
              <p:xfrm>
                <a:off x="8532813" y="2924175"/>
                <a:ext cx="425450" cy="546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550" name="Equation" r:id="rId8" imgW="177646" imgH="228402" progId="Equation.DSMT4">
                        <p:embed/>
                      </p:oleObj>
                    </mc:Choice>
                    <mc:Fallback>
                      <p:oleObj name="Equation" r:id="rId8" imgW="177646" imgH="228402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9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32813" y="2924175"/>
                              <a:ext cx="425450" cy="546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4111" name="Object 15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9408907"/>
                    </p:ext>
                  </p:extLst>
                </p:nvPr>
              </p:nvGraphicFramePr>
              <p:xfrm>
                <a:off x="8532813" y="2924175"/>
                <a:ext cx="425450" cy="546100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4361" name="Equation" r:id="rId10" imgW="177646" imgH="228402" progId="Equation.DSMT4">
                        <p:embed/>
                      </p:oleObj>
                    </mc:Choice>
                    <mc:Fallback>
                      <p:oleObj name="Equation" r:id="rId10" imgW="177646" imgH="228402" progId="Equation.DSMT4">
                        <p:embed/>
                        <p:pic>
                          <p:nvPicPr>
                            <p:cNvPr id="0" name="Object 1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1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8532813" y="2924175"/>
                              <a:ext cx="425450" cy="5461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grpSp>
          <p:nvGrpSpPr>
            <p:cNvPr id="3" name="组合 2"/>
            <p:cNvGrpSpPr/>
            <p:nvPr/>
          </p:nvGrpSpPr>
          <p:grpSpPr>
            <a:xfrm>
              <a:off x="376238" y="2900363"/>
              <a:ext cx="8247062" cy="1168400"/>
              <a:chOff x="376238" y="2900363"/>
              <a:chExt cx="8247062" cy="1168400"/>
            </a:xfrm>
          </p:grpSpPr>
          <p:sp>
            <p:nvSpPr>
              <p:cNvPr id="4106" name="Text Box 10"/>
              <p:cNvSpPr txBox="1">
                <a:spLocks noChangeArrowheads="1"/>
              </p:cNvSpPr>
              <p:nvPr/>
            </p:nvSpPr>
            <p:spPr bwMode="auto">
              <a:xfrm>
                <a:off x="376238" y="2984500"/>
                <a:ext cx="89535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>
                    <a:latin typeface="Arial" panose="020B0604020202020204" pitchFamily="34" charset="0"/>
                    <a:ea typeface="华文新魏" panose="02010800040101010101" pitchFamily="2" charset="-122"/>
                  </a:rPr>
                  <a:t>则称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107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28910378"/>
                      </p:ext>
                    </p:extLst>
                  </p:nvPr>
                </p:nvGraphicFramePr>
                <p:xfrm>
                  <a:off x="1258888" y="2997200"/>
                  <a:ext cx="425450" cy="546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551" name="Equation" r:id="rId12" imgW="177646" imgH="228402" progId="Equation.DSMT4">
                          <p:embed/>
                        </p:oleObj>
                      </mc:Choice>
                      <mc:Fallback>
                        <p:oleObj name="Equation" r:id="rId12" imgW="177646" imgH="228402" progId="Equation.DSMT4">
                          <p:embed/>
                          <p:pic>
                            <p:nvPicPr>
                              <p:cNvPr id="0" name="Object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58888" y="2997200"/>
                                <a:ext cx="425450" cy="546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107" name="Object 11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28910378"/>
                      </p:ext>
                    </p:extLst>
                  </p:nvPr>
                </p:nvGraphicFramePr>
                <p:xfrm>
                  <a:off x="1258888" y="2997200"/>
                  <a:ext cx="425450" cy="5461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62" name="Equation" r:id="rId13" imgW="177646" imgH="228402" progId="Equation.DSMT4">
                          <p:embed/>
                        </p:oleObj>
                      </mc:Choice>
                      <mc:Fallback>
                        <p:oleObj name="Equation" r:id="rId13" imgW="177646" imgH="228402" progId="Equation.DSMT4">
                          <p:embed/>
                          <p:pic>
                            <p:nvPicPr>
                              <p:cNvPr id="0" name="Object 1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1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258888" y="2997200"/>
                                <a:ext cx="425450" cy="5461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08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71638" y="2973388"/>
                    <a:ext cx="4430712" cy="5191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CN" altLang="en-US" sz="2800" dirty="0"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是线性变换</a:t>
                    </a:r>
                    <a14:m>
                      <m:oMath xmlns:m="http://schemas.openxmlformats.org/officeDocument/2006/math">
                        <m:r>
                          <a:rPr kumimoji="0"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</m:oMath>
                    </a14:m>
                    <a:r>
                      <a:rPr kumimoji="0" lang="zh-CN" altLang="en-US" sz="2800" dirty="0"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的一个</a:t>
                    </a:r>
                    <a:r>
                      <a:rPr kumimoji="0" lang="zh-CN" altLang="en-US" sz="2800" b="1" dirty="0">
                        <a:solidFill>
                          <a:srgbClr val="FF3300"/>
                        </a:solidFill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特征值</a:t>
                    </a:r>
                    <a:r>
                      <a:rPr kumimoji="0" lang="en-US" altLang="zh-CN" sz="2800" dirty="0"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,</a:t>
                    </a:r>
                  </a:p>
                </p:txBody>
              </p:sp>
            </mc:Choice>
            <mc:Fallback xmlns="">
              <p:sp>
                <p:nvSpPr>
                  <p:cNvPr id="4108" name="Text 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1671638" y="2973388"/>
                    <a:ext cx="4430712" cy="51911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51" t="-16471" r="-2338" b="-3411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graphicFrame>
                <p:nvGraphicFramePr>
                  <p:cNvPr id="4109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29305494"/>
                      </p:ext>
                    </p:extLst>
                  </p:nvPr>
                </p:nvGraphicFramePr>
                <p:xfrm>
                  <a:off x="6084888" y="2924175"/>
                  <a:ext cx="333375" cy="533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552" name="Equation" r:id="rId15" imgW="126835" imgH="202936" progId="Equation.DSMT4">
                          <p:embed/>
                        </p:oleObj>
                      </mc:Choice>
                      <mc:Fallback>
                        <p:oleObj name="Equation" r:id="rId15" imgW="126835" imgH="202936" progId="Equation.DSMT4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84888" y="2924175"/>
                                <a:ext cx="333375" cy="533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Choice>
            <mc:Fallback xmlns="">
              <p:graphicFrame>
                <p:nvGraphicFramePr>
                  <p:cNvPr id="4109" name="Object 13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829305494"/>
                      </p:ext>
                    </p:extLst>
                  </p:nvPr>
                </p:nvGraphicFramePr>
                <p:xfrm>
                  <a:off x="6084888" y="2924175"/>
                  <a:ext cx="333375" cy="533400"/>
                </p:xfrm>
                <a:graphic>
                  <a:graphicData uri="http://schemas.openxmlformats.org/presentationml/2006/ole">
                    <mc:AlternateContent>
                      <mc:Choice xmlns:v="urn:schemas-microsoft-com:vml" Requires="v">
                        <p:oleObj spid="_x0000_s4363" name="Equation" r:id="rId17" imgW="126835" imgH="202936" progId="Equation.DSMT4">
                          <p:embed/>
                        </p:oleObj>
                      </mc:Choice>
                      <mc:Fallback>
                        <p:oleObj name="Equation" r:id="rId17" imgW="126835" imgH="202936" progId="Equation.DSMT4">
                          <p:embed/>
                          <p:pic>
                            <p:nvPicPr>
                              <p:cNvPr id="0" name="Object 13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6084888" y="2924175"/>
                                <a:ext cx="333375" cy="533400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10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424613" y="2900363"/>
                    <a:ext cx="2198687" cy="519112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kumimoji="1" sz="3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kumimoji="1" sz="28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kumimoji="1" sz="2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kumimoji="1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r>
                      <a:rPr kumimoji="0" lang="zh-CN" altLang="en-US" sz="2800" dirty="0"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称为</a:t>
                    </a:r>
                    <a14:m>
                      <m:oMath xmlns:m="http://schemas.openxmlformats.org/officeDocument/2006/math">
                        <m:r>
                          <a:rPr kumimoji="0" lang="en-US" altLang="zh-CN" sz="2800" b="0" i="1" dirty="0" smtClean="0">
                            <a:latin typeface="Cambria Math" panose="02040503050406030204" pitchFamily="18" charset="0"/>
                            <a:ea typeface="华文新魏" panose="02010800040101010101" pitchFamily="2" charset="-122"/>
                          </a:rPr>
                          <m:t>𝜎</m:t>
                        </m:r>
                      </m:oMath>
                    </a14:m>
                    <a:r>
                      <a:rPr kumimoji="0" lang="zh-CN" altLang="en-US" sz="2800" dirty="0">
                        <a:latin typeface="Arial" panose="020B0604020202020204" pitchFamily="34" charset="0"/>
                        <a:ea typeface="华文新魏" panose="02010800040101010101" pitchFamily="2" charset="-122"/>
                      </a:rPr>
                      <a:t>的属于</a:t>
                    </a:r>
                  </a:p>
                </p:txBody>
              </p:sp>
            </mc:Choice>
            <mc:Fallback xmlns="">
              <p:sp>
                <p:nvSpPr>
                  <p:cNvPr id="4110" name="Text 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 bwMode="auto">
                  <a:xfrm>
                    <a:off x="6424613" y="2900363"/>
                    <a:ext cx="2198687" cy="51911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5817" t="-11765" r="-4155" b="-34118"/>
                    </a:stretch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12" name="Text Box 16"/>
              <p:cNvSpPr txBox="1">
                <a:spLocks noChangeArrowheads="1"/>
              </p:cNvSpPr>
              <p:nvPr/>
            </p:nvSpPr>
            <p:spPr bwMode="auto">
              <a:xfrm>
                <a:off x="376238" y="3549650"/>
                <a:ext cx="2771775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的一个</a:t>
                </a:r>
                <a:r>
                  <a:rPr kumimoji="0" lang="zh-CN" altLang="en-US" sz="2800" b="1" dirty="0">
                    <a:solidFill>
                      <a:srgbClr val="FF3300"/>
                    </a:solidFill>
                    <a:latin typeface="Arial" panose="020B0604020202020204" pitchFamily="34" charset="0"/>
                    <a:ea typeface="华文新魏" panose="02010800040101010101" pitchFamily="2" charset="-122"/>
                  </a:rPr>
                  <a:t>特征向量</a:t>
                </a:r>
                <a:r>
                  <a:rPr kumimoji="0" lang="en-US" altLang="zh-CN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.</a:t>
                </a:r>
              </a:p>
            </p:txBody>
          </p:sp>
        </p:grpSp>
      </p:grpSp>
      <p:grpSp>
        <p:nvGrpSpPr>
          <p:cNvPr id="2076" name="Group 28"/>
          <p:cNvGrpSpPr>
            <a:grpSpLocks/>
          </p:cNvGrpSpPr>
          <p:nvPr/>
        </p:nvGrpSpPr>
        <p:grpSpPr bwMode="auto">
          <a:xfrm>
            <a:off x="447675" y="4221163"/>
            <a:ext cx="8388350" cy="1946275"/>
            <a:chOff x="282" y="2659"/>
            <a:chExt cx="5284" cy="1226"/>
          </a:xfrm>
        </p:grpSpPr>
        <p:sp>
          <p:nvSpPr>
            <p:cNvPr id="4114" name="Text Box 17"/>
            <p:cNvSpPr txBox="1">
              <a:spLocks noChangeArrowheads="1"/>
            </p:cNvSpPr>
            <p:nvPr/>
          </p:nvSpPr>
          <p:spPr bwMode="auto">
            <a:xfrm>
              <a:off x="781" y="2696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如果</a:t>
              </a:r>
            </a:p>
          </p:txBody>
        </p:sp>
        <p:graphicFrame>
          <p:nvGraphicFramePr>
            <p:cNvPr id="4115" name="Object 18"/>
            <p:cNvGraphicFramePr>
              <a:graphicFrameLocks noChangeAspect="1"/>
            </p:cNvGraphicFramePr>
            <p:nvPr/>
          </p:nvGraphicFramePr>
          <p:xfrm>
            <a:off x="1292" y="2704"/>
            <a:ext cx="21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3" name="Equation" r:id="rId20" imgW="126835" imgH="202936" progId="Equation.DSMT4">
                    <p:embed/>
                  </p:oleObj>
                </mc:Choice>
                <mc:Fallback>
                  <p:oleObj name="Equation" r:id="rId20" imgW="126835" imgH="202936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2" y="2704"/>
                          <a:ext cx="210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6" name="Text Box 19"/>
            <p:cNvSpPr txBox="1">
              <a:spLocks noChangeArrowheads="1"/>
            </p:cNvSpPr>
            <p:nvPr/>
          </p:nvSpPr>
          <p:spPr bwMode="auto">
            <a:xfrm>
              <a:off x="1474" y="2704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是属于</a:t>
              </a:r>
            </a:p>
          </p:txBody>
        </p:sp>
        <p:graphicFrame>
          <p:nvGraphicFramePr>
            <p:cNvPr id="4117" name="Object 20"/>
            <p:cNvGraphicFramePr>
              <a:graphicFrameLocks noChangeAspect="1"/>
            </p:cNvGraphicFramePr>
            <p:nvPr/>
          </p:nvGraphicFramePr>
          <p:xfrm>
            <a:off x="2200" y="2659"/>
            <a:ext cx="2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4" name="Equation" r:id="rId21" imgW="177646" imgH="228402" progId="Equation.DSMT4">
                    <p:embed/>
                  </p:oleObj>
                </mc:Choice>
                <mc:Fallback>
                  <p:oleObj name="Equation" r:id="rId21" imgW="177646" imgH="228402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0" y="2659"/>
                          <a:ext cx="26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18" name="Text Box 21"/>
            <p:cNvSpPr txBox="1">
              <a:spLocks noChangeArrowheads="1"/>
            </p:cNvSpPr>
            <p:nvPr/>
          </p:nvSpPr>
          <p:spPr bwMode="auto">
            <a:xfrm>
              <a:off x="2472" y="2659"/>
              <a:ext cx="301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的一个特征向量</a:t>
              </a:r>
              <a:r>
                <a:rPr kumimoji="0" lang="en-US" altLang="zh-CN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则对于数</a:t>
              </a: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域</a:t>
              </a:r>
              <a:r>
                <a:rPr kumimoji="0" lang="en-US" altLang="zh-CN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P</a:t>
              </a:r>
              <a:endPara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sp>
          <p:nvSpPr>
            <p:cNvPr id="4119" name="Text Box 22"/>
            <p:cNvSpPr txBox="1">
              <a:spLocks noChangeArrowheads="1"/>
            </p:cNvSpPr>
            <p:nvPr/>
          </p:nvSpPr>
          <p:spPr bwMode="auto">
            <a:xfrm>
              <a:off x="282" y="3097"/>
              <a:ext cx="18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中的任意非零数</a:t>
              </a:r>
              <a:r>
                <a:rPr kumimoji="0" lang="en-US" altLang="zh-CN" sz="2800" i="1">
                  <a:latin typeface="Arial" panose="020B0604020202020204" pitchFamily="34" charset="0"/>
                  <a:ea typeface="华文新魏" panose="02010800040101010101" pitchFamily="2" charset="-122"/>
                </a:rPr>
                <a:t>k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  <a:endParaRPr kumimoji="0" lang="en-US" altLang="zh-CN" sz="2800" i="1">
                <a:latin typeface="Arial" panose="020B0604020202020204" pitchFamily="34" charset="0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4120" name="Object 23"/>
            <p:cNvGraphicFramePr>
              <a:graphicFrameLocks noChangeAspect="1"/>
            </p:cNvGraphicFramePr>
            <p:nvPr/>
          </p:nvGraphicFramePr>
          <p:xfrm>
            <a:off x="2154" y="3113"/>
            <a:ext cx="408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5" name="Equation" r:id="rId22" imgW="215713" imgH="203024" progId="Equation.DSMT4">
                    <p:embed/>
                  </p:oleObj>
                </mc:Choice>
                <mc:Fallback>
                  <p:oleObj name="Equation" r:id="rId22" imgW="215713" imgH="203024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3113"/>
                          <a:ext cx="408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1" name="Text Box 24"/>
            <p:cNvSpPr txBox="1">
              <a:spLocks noChangeArrowheads="1"/>
            </p:cNvSpPr>
            <p:nvPr/>
          </p:nvSpPr>
          <p:spPr bwMode="auto">
            <a:xfrm>
              <a:off x="2595" y="3104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也是属于</a:t>
              </a:r>
            </a:p>
          </p:txBody>
        </p:sp>
        <p:graphicFrame>
          <p:nvGraphicFramePr>
            <p:cNvPr id="4122" name="Object 25"/>
            <p:cNvGraphicFramePr>
              <a:graphicFrameLocks noChangeAspect="1"/>
            </p:cNvGraphicFramePr>
            <p:nvPr/>
          </p:nvGraphicFramePr>
          <p:xfrm>
            <a:off x="3560" y="3113"/>
            <a:ext cx="268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56" name="Equation" r:id="rId24" imgW="177646" imgH="228402" progId="Equation.DSMT4">
                    <p:embed/>
                  </p:oleObj>
                </mc:Choice>
                <mc:Fallback>
                  <p:oleObj name="Equation" r:id="rId24" imgW="177646" imgH="228402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0" y="3113"/>
                          <a:ext cx="268" cy="3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23" name="Text Box 26"/>
            <p:cNvSpPr txBox="1">
              <a:spLocks noChangeArrowheads="1"/>
            </p:cNvSpPr>
            <p:nvPr/>
          </p:nvSpPr>
          <p:spPr bwMode="auto">
            <a:xfrm>
              <a:off x="3820" y="3097"/>
              <a:ext cx="174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的特征向量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这是</a:t>
              </a:r>
            </a:p>
          </p:txBody>
        </p:sp>
        <p:sp>
          <p:nvSpPr>
            <p:cNvPr id="4124" name="Text Box 27"/>
            <p:cNvSpPr txBox="1">
              <a:spLocks noChangeArrowheads="1"/>
            </p:cNvSpPr>
            <p:nvPr/>
          </p:nvSpPr>
          <p:spPr bwMode="auto">
            <a:xfrm>
              <a:off x="327" y="3558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因为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21346" y="2076067"/>
                <a:ext cx="180126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346" y="2076067"/>
                <a:ext cx="1801262" cy="43088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263646" y="5726113"/>
                <a:ext cx="5073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646" y="5726113"/>
                <a:ext cx="5073248" cy="430887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107504" y="501465"/>
            <a:ext cx="715292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注：（</a:t>
            </a:r>
            <a:r>
              <a:rPr kumimoji="0" lang="en-US" altLang="zh-CN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1</a:t>
            </a: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）</a:t>
            </a:r>
            <a:r>
              <a:rPr lang="zh-CN" altLang="en-US" sz="2400" dirty="0">
                <a:latin typeface="Cambria Math" panose="02040503050406030204" pitchFamily="18" charset="0"/>
              </a:rPr>
              <a:t>属于一个特征值的特征向量是不唯一的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4" name="矩形 3"/>
          <p:cNvSpPr/>
          <p:nvPr/>
        </p:nvSpPr>
        <p:spPr>
          <a:xfrm>
            <a:off x="559644" y="1182495"/>
            <a:ext cx="76526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0" lang="zh-CN" altLang="en-US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（</a:t>
            </a:r>
            <a:r>
              <a:rPr kumimoji="0" lang="en-US" altLang="zh-CN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kumimoji="0" lang="zh-CN" altLang="en-US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）</a:t>
            </a:r>
            <a:r>
              <a:rPr lang="zh-CN" altLang="en-US" dirty="0">
                <a:latin typeface="Cambria Math" panose="02040503050406030204" pitchFamily="18" charset="0"/>
              </a:rPr>
              <a:t>一个特征向量只属于一个特征值</a:t>
            </a:r>
            <a:r>
              <a:rPr kumimoji="0" lang="en-US" altLang="zh-CN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  <a:endParaRPr kumimoji="0" lang="en-US" altLang="zh-CN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17513" y="4250941"/>
                <a:ext cx="8136904" cy="5091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2. 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在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dirty="0" smtClean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13" y="4250941"/>
                <a:ext cx="8136904" cy="509178"/>
              </a:xfrm>
              <a:prstGeom prst="rect">
                <a:avLst/>
              </a:prstGeom>
              <a:blipFill>
                <a:blip r:embed="rId2"/>
                <a:stretch>
                  <a:fillRect l="-1124" t="-9524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559644" y="2544644"/>
                <a:ext cx="4176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的特征值和特征向量。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44" y="2544644"/>
                <a:ext cx="4176464" cy="461665"/>
              </a:xfrm>
              <a:prstGeom prst="rect">
                <a:avLst/>
              </a:prstGeom>
              <a:blipFill>
                <a:blip r:embed="rId3"/>
                <a:stretch>
                  <a:fillRect l="-233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31540" y="1893504"/>
                <a:ext cx="8136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1.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数域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上的线性空间，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1893504"/>
                <a:ext cx="8136904" cy="461665"/>
              </a:xfrm>
              <a:prstGeom prst="rect">
                <a:avLst/>
              </a:prstGeom>
              <a:blipFill>
                <a:blip r:embed="rId4"/>
                <a:stretch>
                  <a:fillRect l="-1199" t="-14667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1540" y="3215359"/>
                <a:ext cx="7488832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答</a:t>
                </a:r>
                <a:r>
                  <a:rPr lang="zh-CN" altLang="en-US" dirty="0" smtClean="0"/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的特征值，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中任意非零向量都是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对应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的特征向量。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0" y="3215359"/>
                <a:ext cx="7488832" cy="830997"/>
              </a:xfrm>
              <a:prstGeom prst="rect">
                <a:avLst/>
              </a:prstGeom>
              <a:blipFill>
                <a:blip r:embed="rId5"/>
                <a:stretch>
                  <a:fillRect l="-1303" t="-8029" b="-131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683568" y="4870416"/>
                <a:ext cx="41764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的特征值和特征向量。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870416"/>
                <a:ext cx="4176464" cy="461665"/>
              </a:xfrm>
              <a:prstGeom prst="rect">
                <a:avLst/>
              </a:prstGeom>
              <a:blipFill>
                <a:blip r:embed="rId6"/>
                <a:stretch>
                  <a:fillRect l="-2190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79512" y="5442378"/>
                <a:ext cx="748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答：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没有特征值和特征向量。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442378"/>
                <a:ext cx="7488832" cy="461665"/>
              </a:xfrm>
              <a:prstGeom prst="rect">
                <a:avLst/>
              </a:prstGeom>
              <a:blipFill>
                <a:blip r:embed="rId7"/>
                <a:stretch>
                  <a:fillRect l="-1221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autoUpdateAnimBg="0"/>
      <p:bldP spid="4" grpId="0"/>
      <p:bldP spid="5" grpId="0"/>
      <p:bldP spid="6" grpId="0"/>
      <p:bldP spid="21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95536" y="732054"/>
                <a:ext cx="81369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3.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数域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上的线性空间，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732054"/>
                <a:ext cx="8136904" cy="461665"/>
              </a:xfrm>
              <a:prstGeom prst="rect">
                <a:avLst/>
              </a:prstGeom>
              <a:blipFill>
                <a:blip r:embed="rId2"/>
                <a:stretch>
                  <a:fillRect l="-1199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585617" y="1410156"/>
                <a:ext cx="50610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7" y="1410156"/>
                <a:ext cx="5061059" cy="461665"/>
              </a:xfrm>
              <a:prstGeom prst="rect">
                <a:avLst/>
              </a:prstGeom>
              <a:blipFill>
                <a:blip r:embed="rId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585617" y="1990964"/>
                <a:ext cx="56463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证明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 smtClean="0"/>
                  <a:t>的子空间。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7" y="1990964"/>
                <a:ext cx="5646386" cy="461665"/>
              </a:xfrm>
              <a:prstGeom prst="rect">
                <a:avLst/>
              </a:prstGeom>
              <a:blipFill>
                <a:blip r:embed="rId4"/>
                <a:stretch>
                  <a:fillRect l="-1620" t="-14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79512" y="2683846"/>
                <a:ext cx="6649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>
                    <a:solidFill>
                      <a:srgbClr val="FF0000"/>
                    </a:solidFill>
                  </a:rPr>
                  <a:t>定义</a:t>
                </a:r>
                <a:r>
                  <a:rPr lang="en-US" altLang="zh-CN" dirty="0" smtClean="0">
                    <a:solidFill>
                      <a:srgbClr val="FF0000"/>
                    </a:solidFill>
                  </a:rPr>
                  <a:t>9.4.2</a:t>
                </a:r>
                <a:r>
                  <a:rPr lang="zh-CN" altLang="en-US" dirty="0" smtClean="0">
                    <a:solidFill>
                      <a:srgbClr val="FF0000"/>
                    </a:solidFill>
                  </a:rPr>
                  <a:t>：</a:t>
                </a:r>
                <a:r>
                  <a:rPr lang="en-US" altLang="zh-CN" b="0" dirty="0" smtClean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 smtClean="0"/>
                  <a:t>数域</a:t>
                </a:r>
                <a:r>
                  <a:rPr lang="en-US" altLang="zh-CN" dirty="0" smtClean="0"/>
                  <a:t>P</a:t>
                </a:r>
                <a:r>
                  <a:rPr lang="zh-CN" altLang="en-US" dirty="0" smtClean="0"/>
                  <a:t>上的线性空间，</a:t>
                </a:r>
                <a:r>
                  <a:rPr lang="en-US" altLang="zh-CN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2683846"/>
                <a:ext cx="6649048" cy="461665"/>
              </a:xfrm>
              <a:prstGeom prst="rect">
                <a:avLst/>
              </a:prstGeom>
              <a:blipFill>
                <a:blip r:embed="rId5"/>
                <a:stretch>
                  <a:fillRect l="-1375" t="-14474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683568" y="3512955"/>
                <a:ext cx="439248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的特征值，称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512955"/>
                <a:ext cx="4392488" cy="461665"/>
              </a:xfrm>
              <a:prstGeom prst="rect">
                <a:avLst/>
              </a:prstGeom>
              <a:blipFill>
                <a:blip r:embed="rId6"/>
                <a:stretch>
                  <a:fillRect l="-416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879812" y="3501008"/>
                <a:ext cx="506105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𝜆𝛼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9812" y="3501008"/>
                <a:ext cx="5061059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836603" y="4158166"/>
                <a:ext cx="55446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dirty="0" smtClean="0"/>
                  <a:t>的（属于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 smtClean="0"/>
                  <a:t>）特征子空间。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03" y="4158166"/>
                <a:ext cx="5544616" cy="461665"/>
              </a:xfrm>
              <a:prstGeom prst="rect">
                <a:avLst/>
              </a:prstGeom>
              <a:blipFill>
                <a:blip r:embed="rId8"/>
                <a:stretch>
                  <a:fillRect l="-164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87248" y="4869160"/>
                <a:ext cx="76571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注：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</m:oMath>
                </a14:m>
                <a:r>
                  <a:rPr lang="zh-CN" altLang="en-US" dirty="0" smtClean="0"/>
                  <a:t>是由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zh-CN" altLang="en-US" dirty="0" smtClean="0"/>
                  <a:t>的所有特征向量和零向量组成的空间，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dim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sub>
                    </m:sSub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所有</m:t>
                    </m:r>
                  </m:oMath>
                </a14:m>
                <a:r>
                  <a:rPr lang="zh-CN" altLang="en-US" dirty="0" smtClean="0">
                    <a:solidFill>
                      <a:srgbClr val="FF0000"/>
                    </a:solidFill>
                  </a:rPr>
                  <a:t>线性无关的特征向量的个数</a:t>
                </a:r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48" y="4869160"/>
                <a:ext cx="7657160" cy="830997"/>
              </a:xfrm>
              <a:prstGeom prst="rect">
                <a:avLst/>
              </a:prstGeom>
              <a:blipFill>
                <a:blip r:embed="rId9"/>
                <a:stretch>
                  <a:fillRect l="-1194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032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/>
      <p:bldP spid="19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288171" y="339091"/>
            <a:ext cx="521168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 smtClean="0">
                <a:latin typeface="Arial" panose="020B0604020202020204" pitchFamily="34" charset="0"/>
                <a:ea typeface="华文新魏" panose="02010800040101010101" pitchFamily="2" charset="-122"/>
              </a:rPr>
              <a:t>回忆：矩阵的特征值和特征向量</a:t>
            </a:r>
            <a:endParaRPr kumimoji="0" lang="en-US" altLang="zh-CN" sz="2800" dirty="0"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03213" y="1820863"/>
            <a:ext cx="5864225" cy="530225"/>
            <a:chOff x="303213" y="1820863"/>
            <a:chExt cx="5864225" cy="5302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1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03213" y="1820863"/>
                  <a:ext cx="4701159" cy="52322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若存在</a:t>
                  </a:r>
                  <a:r>
                    <a:rPr kumimoji="0" lang="en-US" altLang="zh-CN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n</a:t>
                  </a:r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维非零</a:t>
                  </a:r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列向量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𝑋</m:t>
                      </m:r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∈</m:t>
                      </m:r>
                      <m:sSup>
                        <m:sSupPr>
                          <m:ctrlPr>
                            <a:rPr kumimoji="0" lang="en-US" altLang="zh-CN" sz="28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</m:ctrlPr>
                        </m:sSupPr>
                        <m:e>
                          <m:r>
                            <a:rPr kumimoji="0" lang="en-US" altLang="zh-CN" sz="28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𝑃</m:t>
                          </m:r>
                        </m:e>
                        <m:sup>
                          <m:r>
                            <a:rPr kumimoji="0" lang="en-US" altLang="zh-CN" sz="2800" b="0" i="1" smtClean="0">
                              <a:latin typeface="Cambria Math" panose="02040503050406030204" pitchFamily="18" charset="0"/>
                              <a:ea typeface="华文新魏" panose="02010800040101010101" pitchFamily="2" charset="-122"/>
                            </a:rPr>
                            <m:t>𝑛</m:t>
                          </m:r>
                        </m:sup>
                      </m:sSup>
                    </m:oMath>
                  </a14:m>
                  <a:endPara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6151" name="Text 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3213" y="1820863"/>
                  <a:ext cx="4701159" cy="523220"/>
                </a:xfrm>
                <a:prstGeom prst="rect">
                  <a:avLst/>
                </a:prstGeom>
                <a:blipFill>
                  <a:blip r:embed="rId3"/>
                  <a:stretch>
                    <a:fillRect l="-2724" t="-16279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53" name="Text Box 9"/>
            <p:cNvSpPr txBox="1">
              <a:spLocks noChangeArrowheads="1"/>
            </p:cNvSpPr>
            <p:nvPr/>
          </p:nvSpPr>
          <p:spPr bwMode="auto">
            <a:xfrm>
              <a:off x="5272088" y="1831975"/>
              <a:ext cx="89535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使得</a:t>
              </a:r>
            </a:p>
          </p:txBody>
        </p:sp>
      </p:grpSp>
      <p:graphicFrame>
        <p:nvGraphicFramePr>
          <p:cNvPr id="6154" name="Object 10"/>
          <p:cNvGraphicFramePr>
            <a:graphicFrameLocks noChangeAspect="1"/>
          </p:cNvGraphicFramePr>
          <p:nvPr/>
        </p:nvGraphicFramePr>
        <p:xfrm>
          <a:off x="3276600" y="2420938"/>
          <a:ext cx="19431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09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2420938"/>
                        <a:ext cx="19431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376238" y="3117850"/>
            <a:ext cx="5014912" cy="569913"/>
            <a:chOff x="376238" y="3117850"/>
            <a:chExt cx="5014912" cy="569913"/>
          </a:xfrm>
        </p:grpSpPr>
        <p:sp>
          <p:nvSpPr>
            <p:cNvPr id="6155" name="Text Box 11"/>
            <p:cNvSpPr txBox="1">
              <a:spLocks noChangeArrowheads="1"/>
            </p:cNvSpPr>
            <p:nvPr/>
          </p:nvSpPr>
          <p:spPr bwMode="auto">
            <a:xfrm>
              <a:off x="376238" y="3128963"/>
              <a:ext cx="89535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则称</a:t>
              </a:r>
            </a:p>
          </p:txBody>
        </p:sp>
        <p:graphicFrame>
          <p:nvGraphicFramePr>
            <p:cNvPr id="615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5016138"/>
                </p:ext>
              </p:extLst>
            </p:nvPr>
          </p:nvGraphicFramePr>
          <p:xfrm>
            <a:off x="1258888" y="3141663"/>
            <a:ext cx="425450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0" name="Equation" r:id="rId6" imgW="177646" imgH="228402" progId="Equation.DSMT4">
                    <p:embed/>
                  </p:oleObj>
                </mc:Choice>
                <mc:Fallback>
                  <p:oleObj name="Equation" r:id="rId6" imgW="177646" imgH="22840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58888" y="3141663"/>
                          <a:ext cx="425450" cy="546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7" name="Text Box 13"/>
            <p:cNvSpPr txBox="1">
              <a:spLocks noChangeArrowheads="1"/>
            </p:cNvSpPr>
            <p:nvPr/>
          </p:nvSpPr>
          <p:spPr bwMode="auto">
            <a:xfrm>
              <a:off x="1671638" y="3117850"/>
              <a:ext cx="371951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是矩阵</a:t>
              </a:r>
              <a:r>
                <a:rPr kumimoji="0" lang="en-US" altLang="zh-CN" sz="2800" i="1" dirty="0">
                  <a:latin typeface="Arial" panose="020B0604020202020204" pitchFamily="34" charset="0"/>
                  <a:ea typeface="华文新魏" panose="02010800040101010101" pitchFamily="2" charset="-122"/>
                </a:rPr>
                <a:t>A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的一个</a:t>
              </a:r>
              <a:r>
                <a:rPr kumimoji="0"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特征值</a:t>
              </a:r>
              <a:r>
                <a:rPr kumimoji="0" lang="en-US" altLang="zh-CN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,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1148773" y="3104225"/>
            <a:ext cx="7714183" cy="1166348"/>
            <a:chOff x="1135522" y="3158804"/>
            <a:chExt cx="7714183" cy="1166348"/>
          </a:xfrm>
        </p:grpSpPr>
        <p:graphicFrame>
          <p:nvGraphicFramePr>
            <p:cNvPr id="6158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08175026"/>
                </p:ext>
              </p:extLst>
            </p:nvPr>
          </p:nvGraphicFramePr>
          <p:xfrm>
            <a:off x="5391150" y="3158804"/>
            <a:ext cx="463173" cy="495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1" name="Equation" r:id="rId8" imgW="177492" imgH="164814" progId="Equation.DSMT4">
                    <p:embed/>
                  </p:oleObj>
                </mc:Choice>
                <mc:Fallback>
                  <p:oleObj name="Equation" r:id="rId8" imgW="177492" imgH="164814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91150" y="3158804"/>
                          <a:ext cx="463173" cy="4950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59" name="Text Box 15"/>
            <p:cNvSpPr txBox="1">
              <a:spLocks noChangeArrowheads="1"/>
            </p:cNvSpPr>
            <p:nvPr/>
          </p:nvSpPr>
          <p:spPr bwMode="auto">
            <a:xfrm>
              <a:off x="5750861" y="3158804"/>
              <a:ext cx="2887740" cy="592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称为矩阵</a:t>
              </a:r>
              <a:r>
                <a:rPr kumimoji="0" lang="en-US" altLang="zh-CN" sz="2800" i="1" dirty="0">
                  <a:latin typeface="Arial" panose="020B0604020202020204" pitchFamily="34" charset="0"/>
                  <a:ea typeface="华文新魏" panose="02010800040101010101" pitchFamily="2" charset="-122"/>
                </a:rPr>
                <a:t>A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的属于</a:t>
              </a:r>
            </a:p>
          </p:txBody>
        </p:sp>
        <p:graphicFrame>
          <p:nvGraphicFramePr>
            <p:cNvPr id="6160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88248295"/>
                </p:ext>
              </p:extLst>
            </p:nvPr>
          </p:nvGraphicFramePr>
          <p:xfrm>
            <a:off x="8427493" y="3233213"/>
            <a:ext cx="422212" cy="6237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12" name="Equation" r:id="rId10" imgW="177646" imgH="228402" progId="Equation.DSMT4">
                    <p:embed/>
                  </p:oleObj>
                </mc:Choice>
                <mc:Fallback>
                  <p:oleObj name="Equation" r:id="rId10" imgW="177646" imgH="228402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427493" y="3233213"/>
                          <a:ext cx="422212" cy="62376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1" name="Text Box 17"/>
            <p:cNvSpPr txBox="1">
              <a:spLocks noChangeArrowheads="1"/>
            </p:cNvSpPr>
            <p:nvPr/>
          </p:nvSpPr>
          <p:spPr bwMode="auto">
            <a:xfrm>
              <a:off x="1135522" y="3732212"/>
              <a:ext cx="2750678" cy="5929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的一个</a:t>
              </a:r>
              <a:r>
                <a:rPr kumimoji="0" lang="zh-CN" altLang="en-US" sz="2800" b="1" dirty="0">
                  <a:solidFill>
                    <a:srgbClr val="FF33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特征向量</a:t>
              </a:r>
              <a:r>
                <a:rPr kumimoji="0" lang="en-US" altLang="zh-CN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</a:p>
          </p:txBody>
        </p:sp>
      </p:grpSp>
      <p:grpSp>
        <p:nvGrpSpPr>
          <p:cNvPr id="6167" name="Group 23"/>
          <p:cNvGrpSpPr>
            <a:grpSpLocks/>
          </p:cNvGrpSpPr>
          <p:nvPr/>
        </p:nvGrpSpPr>
        <p:grpSpPr bwMode="auto">
          <a:xfrm>
            <a:off x="447675" y="4437061"/>
            <a:ext cx="8255000" cy="1292224"/>
            <a:chOff x="282" y="2795"/>
            <a:chExt cx="5200" cy="814"/>
          </a:xfrm>
        </p:grpSpPr>
        <p:sp>
          <p:nvSpPr>
            <p:cNvPr id="6164" name="Text Box 18"/>
            <p:cNvSpPr txBox="1">
              <a:spLocks noChangeArrowheads="1"/>
            </p:cNvSpPr>
            <p:nvPr/>
          </p:nvSpPr>
          <p:spPr bwMode="auto">
            <a:xfrm>
              <a:off x="690" y="2825"/>
              <a:ext cx="272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在线性空间</a:t>
              </a:r>
              <a:r>
                <a:rPr kumimoji="0" lang="en-US" altLang="zh-CN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V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中取定一个基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65" name="Object 19"/>
                <p:cNvGraphicFramePr>
                  <a:graphicFrameLocks noChangeAspect="1"/>
                </p:cNvGraphicFramePr>
                <p:nvPr/>
              </p:nvGraphicFramePr>
              <p:xfrm>
                <a:off x="3391" y="2795"/>
                <a:ext cx="1383" cy="4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13" name="Equation" r:id="rId11" imgW="787400" imgH="228600" progId="Equation.DSMT4">
                        <p:embed/>
                      </p:oleObj>
                    </mc:Choice>
                    <mc:Fallback>
                      <p:oleObj name="Equation" r:id="rId11" imgW="787400" imgH="228600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2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1" y="2795"/>
                              <a:ext cx="1383" cy="4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65" name="Object 19"/>
                <p:cNvGraphicFramePr>
                  <a:graphicFrameLocks noChangeAspect="1"/>
                </p:cNvGraphicFramePr>
                <p:nvPr/>
              </p:nvGraphicFramePr>
              <p:xfrm>
                <a:off x="3391" y="2795"/>
                <a:ext cx="1383" cy="402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366" name="Equation" r:id="rId13" imgW="787400" imgH="228600" progId="Equation.DSMT4">
                        <p:embed/>
                      </p:oleObj>
                    </mc:Choice>
                    <mc:Fallback>
                      <p:oleObj name="Equation" r:id="rId13" imgW="787400" imgH="228600" progId="Equation.DSMT4">
                        <p:embed/>
                        <p:pic>
                          <p:nvPicPr>
                            <p:cNvPr id="0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391" y="2795"/>
                              <a:ext cx="1383" cy="40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sp>
          <p:nvSpPr>
            <p:cNvPr id="6166" name="Text Box 20"/>
            <p:cNvSpPr txBox="1">
              <a:spLocks noChangeArrowheads="1"/>
            </p:cNvSpPr>
            <p:nvPr/>
          </p:nvSpPr>
          <p:spPr bwMode="auto">
            <a:xfrm>
              <a:off x="4694" y="2840"/>
              <a:ext cx="7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线性变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82" y="3279"/>
                  <a:ext cx="2729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kumimoji="1" sz="32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kumimoji="1"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换</a:t>
                  </a:r>
                  <a14:m>
                    <m:oMath xmlns:m="http://schemas.openxmlformats.org/officeDocument/2006/math">
                      <m:r>
                        <a:rPr kumimoji="0" lang="en-US" altLang="zh-CN" sz="2800" b="0" i="1" smtClean="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𝜎</m:t>
                      </m:r>
                    </m:oMath>
                  </a14:m>
                  <a:r>
                    <a:rPr kumimoji="0" lang="zh-CN" altLang="en-US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关于</a:t>
                  </a:r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这个基的矩阵是</a:t>
                  </a:r>
                  <a:r>
                    <a:rPr kumimoji="0" lang="en-US" altLang="zh-CN" sz="2800" i="1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A</a:t>
                  </a:r>
                  <a:r>
                    <a:rPr kumimoji="0" lang="en-US" altLang="zh-CN" sz="2800" dirty="0" smtClean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,</a:t>
                  </a:r>
                  <a:endPara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2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" y="3279"/>
                  <a:ext cx="2729" cy="330"/>
                </a:xfrm>
                <a:prstGeom prst="rect">
                  <a:avLst/>
                </a:prstGeom>
                <a:blipFill>
                  <a:blip r:embed="rId15"/>
                  <a:stretch>
                    <a:fillRect l="-2813" t="-16279" r="-1547" b="-32558"/>
                  </a:stretch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163" name="Text Box 22"/>
          <p:cNvSpPr txBox="1">
            <a:spLocks noChangeArrowheads="1"/>
          </p:cNvSpPr>
          <p:nvPr/>
        </p:nvSpPr>
        <p:spPr bwMode="auto">
          <a:xfrm>
            <a:off x="7793038" y="2397125"/>
            <a:ext cx="917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(3.2)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395797" y="1181397"/>
            <a:ext cx="7840499" cy="591841"/>
            <a:chOff x="395797" y="1181397"/>
            <a:chExt cx="7840499" cy="591841"/>
          </a:xfrm>
        </p:grpSpPr>
        <p:sp>
          <p:nvSpPr>
            <p:cNvPr id="6147" name="Text Box 3"/>
            <p:cNvSpPr txBox="1">
              <a:spLocks noChangeArrowheads="1"/>
            </p:cNvSpPr>
            <p:nvPr/>
          </p:nvSpPr>
          <p:spPr bwMode="auto">
            <a:xfrm>
              <a:off x="395797" y="1181397"/>
              <a:ext cx="1943100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solidFill>
                    <a:srgbClr val="FF00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定义</a:t>
              </a:r>
              <a:r>
                <a:rPr kumimoji="0" lang="en-US" altLang="zh-CN" sz="2800" dirty="0">
                  <a:solidFill>
                    <a:srgbClr val="FF0000"/>
                  </a:solidFill>
                  <a:latin typeface="Arial" panose="020B0604020202020204" pitchFamily="34" charset="0"/>
                  <a:ea typeface="华文新魏" panose="02010800040101010101" pitchFamily="2" charset="-122"/>
                </a:rPr>
                <a:t>3.2  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设</a:t>
              </a:r>
            </a:p>
          </p:txBody>
        </p:sp>
        <p:sp>
          <p:nvSpPr>
            <p:cNvPr id="6149" name="Text Box 5"/>
            <p:cNvSpPr txBox="1">
              <a:spLocks noChangeArrowheads="1"/>
            </p:cNvSpPr>
            <p:nvPr/>
          </p:nvSpPr>
          <p:spPr bwMode="auto">
            <a:xfrm>
              <a:off x="4138486" y="1206500"/>
              <a:ext cx="3621087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对于数</a:t>
              </a: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域</a:t>
              </a:r>
              <a:r>
                <a:rPr kumimoji="0" lang="en-US" altLang="zh-CN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P</a:t>
              </a:r>
              <a:r>
                <a:rPr kumimoji="0" lang="zh-CN" altLang="en-US" sz="2800" dirty="0" smtClean="0">
                  <a:latin typeface="Arial" panose="020B0604020202020204" pitchFamily="34" charset="0"/>
                  <a:ea typeface="华文新魏" panose="02010800040101010101" pitchFamily="2" charset="-122"/>
                </a:rPr>
                <a:t>中</a:t>
              </a: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的一个数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615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0383131"/>
                    </p:ext>
                  </p:extLst>
                </p:nvPr>
              </p:nvGraphicFramePr>
              <p:xfrm>
                <a:off x="7720359" y="1239103"/>
                <a:ext cx="515937" cy="5341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14" name="Equation" r:id="rId16" imgW="215806" imgH="228501" progId="Equation.DSMT4">
                        <p:embed/>
                      </p:oleObj>
                    </mc:Choice>
                    <mc:Fallback>
                      <p:oleObj name="Equation" r:id="rId16" imgW="215806" imgH="228501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7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0359" y="1239103"/>
                              <a:ext cx="515937" cy="5341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6150" name="Object 6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990383131"/>
                    </p:ext>
                  </p:extLst>
                </p:nvPr>
              </p:nvGraphicFramePr>
              <p:xfrm>
                <a:off x="7720359" y="1239103"/>
                <a:ext cx="515937" cy="53413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367" name="Equation" r:id="rId18" imgW="215806" imgH="228501" progId="Equation.DSMT4">
                        <p:embed/>
                      </p:oleObj>
                    </mc:Choice>
                    <mc:Fallback>
                      <p:oleObj name="Equation" r:id="rId18" imgW="215806" imgH="228501" progId="Equation.DSMT4">
                        <p:embed/>
                        <p:pic>
                          <p:nvPicPr>
                            <p:cNvPr id="0" name="Object 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9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720359" y="1239103"/>
                              <a:ext cx="515937" cy="53413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文本框 2"/>
                <p:cNvSpPr txBox="1"/>
                <p:nvPr/>
              </p:nvSpPr>
              <p:spPr>
                <a:xfrm>
                  <a:off x="2397152" y="1259741"/>
                  <a:ext cx="1600182" cy="420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m:rPr>
                              <m:nor/>
                            </m:rPr>
                            <a:rPr lang="zh-CN" altLang="en-US" sz="2800" dirty="0"/>
                            <m:t> </m:t>
                          </m:r>
                        </m:sup>
                      </m:sSup>
                    </m:oMath>
                  </a14:m>
                  <a:r>
                    <a:rPr lang="en-US" altLang="zh-CN" dirty="0" smtClean="0"/>
                    <a:t>,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3" name="文本框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7152" y="1259741"/>
                  <a:ext cx="1600182" cy="420949"/>
                </a:xfrm>
                <a:prstGeom prst="rect">
                  <a:avLst/>
                </a:prstGeom>
                <a:blipFill>
                  <a:blip r:embed="rId20"/>
                  <a:stretch>
                    <a:fillRect l="-380" t="-13043" r="-10646" b="-4058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组合 10"/>
          <p:cNvGrpSpPr/>
          <p:nvPr/>
        </p:nvGrpSpPr>
        <p:grpSpPr>
          <a:xfrm>
            <a:off x="410842" y="5125080"/>
            <a:ext cx="8446487" cy="1226048"/>
            <a:chOff x="410842" y="5125080"/>
            <a:chExt cx="8446487" cy="12260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4674071" y="5208885"/>
                  <a:ext cx="330425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任意向量</a:t>
                  </a:r>
                  <a14:m>
                    <m:oMath xmlns:m="http://schemas.openxmlformats.org/officeDocument/2006/math">
                      <m:r>
                        <a:rPr kumimoji="0" lang="en-US" altLang="zh-CN" sz="280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𝜉</m:t>
                      </m:r>
                      <m:r>
                        <a:rPr kumimoji="0" lang="zh-CN" altLang="en-US" sz="2800">
                          <a:latin typeface="Cambria Math" panose="02040503050406030204" pitchFamily="18" charset="0"/>
                          <a:ea typeface="华文新魏" panose="02010800040101010101" pitchFamily="2" charset="-122"/>
                        </a:rPr>
                        <m:t>在</m:t>
                      </m:r>
                    </m:oMath>
                  </a14:m>
                  <a:endPara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endParaRPr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4071" y="5208885"/>
                  <a:ext cx="330425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3875" t="-10465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graphicFrame>
              <p:nvGraphicFramePr>
                <p:cNvPr id="31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5945855"/>
                    </p:ext>
                  </p:extLst>
                </p:nvPr>
              </p:nvGraphicFramePr>
              <p:xfrm>
                <a:off x="6661816" y="5125080"/>
                <a:ext cx="2195513" cy="638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515" name="Equation" r:id="rId22" imgW="787400" imgH="228600" progId="Equation.DSMT4">
                        <p:embed/>
                      </p:oleObj>
                    </mc:Choice>
                    <mc:Fallback>
                      <p:oleObj name="Equation" r:id="rId22" imgW="787400" imgH="228600" progId="Equation.DSMT4">
                        <p:embed/>
                        <p:pic>
                          <p:nvPicPr>
                            <p:cNvPr id="6165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61816" y="5125080"/>
                              <a:ext cx="2195513" cy="638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 xmlns="">
            <p:graphicFrame>
              <p:nvGraphicFramePr>
                <p:cNvPr id="31" name="Object 19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525945855"/>
                    </p:ext>
                  </p:extLst>
                </p:nvPr>
              </p:nvGraphicFramePr>
              <p:xfrm>
                <a:off x="6661816" y="5125080"/>
                <a:ext cx="2195513" cy="63817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spid="_x0000_s6368" name="Equation" r:id="rId23" imgW="787400" imgH="228600" progId="Equation.DSMT4">
                        <p:embed/>
                      </p:oleObj>
                    </mc:Choice>
                    <mc:Fallback>
                      <p:oleObj name="Equation" r:id="rId23" imgW="787400" imgH="228600" progId="Equation.DSMT4">
                        <p:embed/>
                        <p:pic>
                          <p:nvPicPr>
                            <p:cNvPr id="6165" name="Object 1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6661816" y="5125080"/>
                              <a:ext cx="2195513" cy="638175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410842" y="5827908"/>
                  <a:ext cx="547260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0" lang="zh-CN" altLang="en-US" sz="2800" dirty="0">
                      <a:latin typeface="Arial" panose="020B0604020202020204" pitchFamily="34" charset="0"/>
                      <a:ea typeface="华文新魏" panose="02010800040101010101" pitchFamily="2" charset="-122"/>
                    </a:rPr>
                    <a:t>下的坐标是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,⋯,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842" y="5827908"/>
                  <a:ext cx="5472608" cy="523220"/>
                </a:xfrm>
                <a:prstGeom prst="rect">
                  <a:avLst/>
                </a:prstGeom>
                <a:blipFill>
                  <a:blip r:embed="rId24"/>
                  <a:stretch>
                    <a:fillRect l="-2227" t="-10465" b="-325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5" name="Group 7"/>
          <p:cNvGrpSpPr>
            <a:grpSpLocks/>
          </p:cNvGrpSpPr>
          <p:nvPr/>
        </p:nvGrpSpPr>
        <p:grpSpPr bwMode="auto">
          <a:xfrm>
            <a:off x="323528" y="27744"/>
            <a:ext cx="7356475" cy="2624138"/>
            <a:chOff x="191" y="609"/>
            <a:chExt cx="4634" cy="1653"/>
          </a:xfrm>
        </p:grpSpPr>
        <p:sp>
          <p:nvSpPr>
            <p:cNvPr id="2" name="Text Box 3"/>
            <p:cNvSpPr txBox="1">
              <a:spLocks noChangeArrowheads="1"/>
            </p:cNvSpPr>
            <p:nvPr/>
          </p:nvSpPr>
          <p:spPr bwMode="auto">
            <a:xfrm>
              <a:off x="191" y="700"/>
              <a:ext cx="101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 dirty="0">
                  <a:latin typeface="Arial" panose="020B0604020202020204" pitchFamily="34" charset="0"/>
                  <a:ea typeface="华文新魏" panose="02010800040101010101" pitchFamily="2" charset="-122"/>
                </a:rPr>
                <a:t>对于向量</a:t>
              </a:r>
            </a:p>
          </p:txBody>
        </p:sp>
        <p:graphicFrame>
          <p:nvGraphicFramePr>
            <p:cNvPr id="3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46449862"/>
                </p:ext>
              </p:extLst>
            </p:nvPr>
          </p:nvGraphicFramePr>
          <p:xfrm>
            <a:off x="430" y="609"/>
            <a:ext cx="4395" cy="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43" name="Equation" r:id="rId3" imgW="2501900" imgH="939800" progId="Equation.DSMT4">
                    <p:embed/>
                  </p:oleObj>
                </mc:Choice>
                <mc:Fallback>
                  <p:oleObj name="Equation" r:id="rId3" imgW="2501900" imgH="9398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0" y="609"/>
                          <a:ext cx="4395" cy="1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99592" y="2581367"/>
                <a:ext cx="52343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A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2581367"/>
                <a:ext cx="5234318" cy="430887"/>
              </a:xfrm>
              <a:prstGeom prst="rect">
                <a:avLst/>
              </a:prstGeom>
              <a:blipFill>
                <a:blip r:embed="rId5"/>
                <a:stretch>
                  <a:fillRect t="-25352" r="-3030" b="-49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71854" y="3435429"/>
                <a:ext cx="5400600" cy="578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854" y="3435429"/>
                <a:ext cx="5400600" cy="578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20692" y="4061927"/>
                <a:ext cx="32534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𝐴𝑋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0692" y="4061927"/>
                <a:ext cx="32534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837025" y="4688334"/>
                <a:ext cx="415762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25" y="4688334"/>
                <a:ext cx="415762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4716016" y="4697454"/>
                <a:ext cx="3453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,⋯,</m:t>
                        </m:r>
                        <m:sSub>
                          <m:sSub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800" dirty="0" smtClean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zh-CN" sz="2800" dirty="0" smtClean="0"/>
                  <a:t>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697454"/>
                <a:ext cx="3453894" cy="523220"/>
              </a:xfrm>
              <a:prstGeom prst="rect">
                <a:avLst/>
              </a:prstGeom>
              <a:blipFill>
                <a:blip r:embed="rId9"/>
                <a:stretch>
                  <a:fillRect l="-3710" t="-12941" r="-2473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487111" y="5507167"/>
                <a:ext cx="198592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𝜉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111" y="5507167"/>
                <a:ext cx="19859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3279705" y="5575174"/>
                <a:ext cx="46166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⇔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9705" y="5575174"/>
                <a:ext cx="461665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666372" y="5500940"/>
                <a:ext cx="18016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𝐴𝑋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800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372" y="5500940"/>
                <a:ext cx="180164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376238" y="247650"/>
            <a:ext cx="8953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因此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5" name="Text Box 3"/>
              <p:cNvSpPr txBox="1">
                <a:spLocks noChangeArrowheads="1"/>
              </p:cNvSpPr>
              <p:nvPr/>
            </p:nvSpPr>
            <p:spPr bwMode="auto">
              <a:xfrm>
                <a:off x="1671638" y="957263"/>
                <a:ext cx="3276025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har char="•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spcBef>
                    <a:spcPct val="20000"/>
                  </a:spcBef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是</a:t>
                </a:r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线性变换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0" lang="zh-CN" altLang="en-US" sz="2800" dirty="0" smtClean="0">
                    <a:latin typeface="Arial" panose="020B0604020202020204" pitchFamily="34" charset="0"/>
                    <a:ea typeface="华文新魏" panose="02010800040101010101" pitchFamily="2" charset="-122"/>
                  </a:rPr>
                  <a:t>的</a:t>
                </a:r>
                <a:r>
                  <a:rPr kumimoji="0" lang="zh-CN" altLang="en-US" sz="2800" dirty="0">
                    <a:latin typeface="Arial" panose="020B0604020202020204" pitchFamily="34" charset="0"/>
                    <a:ea typeface="华文新魏" panose="02010800040101010101" pitchFamily="2" charset="-122"/>
                  </a:rPr>
                  <a:t>属于</a:t>
                </a:r>
              </a:p>
            </p:txBody>
          </p:sp>
        </mc:Choice>
        <mc:Fallback xmlns="">
          <p:sp>
            <p:nvSpPr>
              <p:cNvPr id="8195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1638" y="957263"/>
                <a:ext cx="3276025" cy="523220"/>
              </a:xfrm>
              <a:prstGeom prst="rect">
                <a:avLst/>
              </a:prstGeom>
              <a:blipFill>
                <a:blip r:embed="rId3"/>
                <a:stretch>
                  <a:fillRect l="-3717" t="-10465" r="-2416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4859338" y="981075"/>
          <a:ext cx="425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3" name="Equation" r:id="rId4" imgW="177646" imgH="228402" progId="Equation.DSMT4">
                  <p:embed/>
                </p:oleObj>
              </mc:Choice>
              <mc:Fallback>
                <p:oleObj name="Equation" r:id="rId4" imgW="177646" imgH="22840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981075"/>
                        <a:ext cx="4254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5114754" y="976313"/>
            <a:ext cx="20605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 dirty="0">
                <a:latin typeface="Arial" panose="020B0604020202020204" pitchFamily="34" charset="0"/>
                <a:ea typeface="华文新魏" panose="02010800040101010101" pitchFamily="2" charset="-122"/>
              </a:rPr>
              <a:t>的特征向量</a:t>
            </a:r>
            <a:r>
              <a:rPr kumimoji="0" lang="en-US" altLang="zh-CN" sz="2800" dirty="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</a:p>
        </p:txBody>
      </p:sp>
      <p:graphicFrame>
        <p:nvGraphicFramePr>
          <p:cNvPr id="8198" name="Object 6"/>
          <p:cNvGraphicFramePr>
            <a:graphicFrameLocks noChangeAspect="1"/>
          </p:cNvGraphicFramePr>
          <p:nvPr/>
        </p:nvGraphicFramePr>
        <p:xfrm>
          <a:off x="684213" y="1773238"/>
          <a:ext cx="75565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4" name="Equation" r:id="rId6" imgW="215713" imgH="152268" progId="Equation.DSMT4">
                  <p:embed/>
                </p:oleObj>
              </mc:Choice>
              <mc:Fallback>
                <p:oleObj name="Equation" r:id="rId6" imgW="215713" imgH="152268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1773238"/>
                        <a:ext cx="75565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/>
          <p:cNvGraphicFramePr>
            <a:graphicFrameLocks noChangeAspect="1"/>
          </p:cNvGraphicFramePr>
          <p:nvPr/>
        </p:nvGraphicFramePr>
        <p:xfrm>
          <a:off x="1403350" y="1773238"/>
          <a:ext cx="520700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5" name="Equation" r:id="rId8" imgW="177492" imgH="164814" progId="Equation.DSMT4">
                  <p:embed/>
                </p:oleObj>
              </mc:Choice>
              <mc:Fallback>
                <p:oleObj name="Equation" r:id="rId8" imgW="177492" imgH="164814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73238"/>
                        <a:ext cx="520700" cy="484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1816100" y="1749425"/>
            <a:ext cx="2554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是矩阵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A</a:t>
            </a: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的属于</a:t>
            </a:r>
          </a:p>
        </p:txBody>
      </p:sp>
      <p:graphicFrame>
        <p:nvGraphicFramePr>
          <p:cNvPr id="8201" name="Object 9"/>
          <p:cNvGraphicFramePr>
            <a:graphicFrameLocks noChangeAspect="1"/>
          </p:cNvGraphicFramePr>
          <p:nvPr/>
        </p:nvGraphicFramePr>
        <p:xfrm>
          <a:off x="4284663" y="1773238"/>
          <a:ext cx="425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6" name="Equation" r:id="rId10" imgW="177646" imgH="228402" progId="Equation.DSMT4">
                  <p:embed/>
                </p:oleObj>
              </mc:Choice>
              <mc:Fallback>
                <p:oleObj name="Equation" r:id="rId10" imgW="177646" imgH="228402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773238"/>
                        <a:ext cx="4254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4695825" y="1749425"/>
            <a:ext cx="2060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的特征向量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8207" name="Group 15"/>
          <p:cNvGrpSpPr>
            <a:grpSpLocks/>
          </p:cNvGrpSpPr>
          <p:nvPr/>
        </p:nvGrpSpPr>
        <p:grpSpPr bwMode="auto">
          <a:xfrm>
            <a:off x="376238" y="2551113"/>
            <a:ext cx="8375650" cy="1300162"/>
            <a:chOff x="237" y="1607"/>
            <a:chExt cx="5276" cy="819"/>
          </a:xfrm>
        </p:grpSpPr>
        <p:sp>
          <p:nvSpPr>
            <p:cNvPr id="8206" name="Text Box 11"/>
            <p:cNvSpPr txBox="1">
              <a:spLocks noChangeArrowheads="1"/>
            </p:cNvSpPr>
            <p:nvPr/>
          </p:nvSpPr>
          <p:spPr bwMode="auto">
            <a:xfrm>
              <a:off x="917" y="1607"/>
              <a:ext cx="459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这样我们可以通过求线性变换的矩阵的特征值</a:t>
              </a:r>
            </a:p>
          </p:txBody>
        </p:sp>
        <p:sp>
          <p:nvSpPr>
            <p:cNvPr id="2" name="Text Box 12"/>
            <p:cNvSpPr txBox="1">
              <a:spLocks noChangeArrowheads="1"/>
            </p:cNvSpPr>
            <p:nvPr/>
          </p:nvSpPr>
          <p:spPr bwMode="auto">
            <a:xfrm>
              <a:off x="237" y="2099"/>
              <a:ext cx="48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0" lang="zh-CN" altLang="en-US" sz="2800">
                  <a:latin typeface="Arial" panose="020B0604020202020204" pitchFamily="34" charset="0"/>
                  <a:ea typeface="华文新魏" panose="02010800040101010101" pitchFamily="2" charset="-122"/>
                </a:rPr>
                <a:t>与特征向量来得到线性变换的特征值与特征向量</a:t>
              </a:r>
              <a:r>
                <a:rPr kumimoji="0" lang="en-US" altLang="zh-CN" sz="2800">
                  <a:latin typeface="Arial" panose="020B0604020202020204" pitchFamily="34" charset="0"/>
                  <a:ea typeface="华文新魏" panose="02010800040101010101" pitchFamily="2" charset="-122"/>
                </a:rPr>
                <a:t>.</a:t>
              </a:r>
            </a:p>
          </p:txBody>
        </p:sp>
      </p:grp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1527175" y="4124325"/>
            <a:ext cx="5616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zh-CN" altLang="en-US" sz="2800">
                <a:latin typeface="Arial" panose="020B0604020202020204" pitchFamily="34" charset="0"/>
                <a:ea typeface="华文新魏" panose="02010800040101010101" pitchFamily="2" charset="-122"/>
              </a:rPr>
              <a:t>下面讨论特征值与特征向量的求法</a:t>
            </a:r>
            <a:r>
              <a:rPr kumimoji="0" lang="en-US" altLang="zh-CN" sz="2800">
                <a:latin typeface="Arial" panose="020B0604020202020204" pitchFamily="34" charset="0"/>
                <a:ea typeface="华文新魏" panose="02010800040101010101" pitchFamily="2" charset="-122"/>
              </a:rPr>
              <a:t>.</a:t>
            </a:r>
          </a:p>
        </p:txBody>
      </p:sp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476375" y="981075"/>
          <a:ext cx="3333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47" name="Equation" r:id="rId11" imgW="126835" imgH="202936" progId="Equation.DSMT4">
                  <p:embed/>
                </p:oleObj>
              </mc:Choice>
              <mc:Fallback>
                <p:oleObj name="Equation" r:id="rId11" imgW="126835" imgH="202936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981075"/>
                        <a:ext cx="3333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5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23528" y="548680"/>
                <a:ext cx="56886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求线性变换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特征值和特征向量的方法：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5688632" cy="461665"/>
              </a:xfrm>
              <a:prstGeom prst="rect">
                <a:avLst/>
              </a:prstGeom>
              <a:blipFill>
                <a:blip r:embed="rId2"/>
                <a:stretch>
                  <a:fillRect l="-1608" t="-14474" r="-70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23528" y="2837172"/>
                <a:ext cx="6984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2</a:t>
                </a:r>
                <a:r>
                  <a:rPr lang="zh-CN" altLang="en-US" dirty="0" smtClean="0"/>
                  <a:t>）求矩阵</a:t>
                </a:r>
                <a:r>
                  <a:rPr lang="en-US" altLang="zh-CN" b="0" dirty="0" smtClean="0"/>
                  <a:t>A</a:t>
                </a:r>
                <a:r>
                  <a:rPr lang="zh-CN" altLang="en-US" b="0" dirty="0" smtClean="0"/>
                  <a:t>所有的特征值，</a:t>
                </a:r>
                <a:r>
                  <a:rPr lang="zh-CN" altLang="en-US" dirty="0"/>
                  <a:t>解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b="0" dirty="0" smtClean="0"/>
                  <a:t>所有的根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b="0" dirty="0" smtClean="0"/>
                  <a:t>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2837172"/>
                <a:ext cx="6984776" cy="830997"/>
              </a:xfrm>
              <a:prstGeom prst="rect">
                <a:avLst/>
              </a:prstGeom>
              <a:blipFill>
                <a:blip r:embed="rId3"/>
                <a:stretch>
                  <a:fillRect l="-1309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81717" y="2024899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0000"/>
                </a:solidFill>
              </a:rPr>
              <a:t>注：基不同，</a:t>
            </a:r>
            <a:r>
              <a:rPr lang="zh-CN" altLang="en-US" b="0" dirty="0" smtClean="0">
                <a:solidFill>
                  <a:srgbClr val="FF0000"/>
                </a:solidFill>
              </a:rPr>
              <a:t>矩阵</a:t>
            </a:r>
            <a:r>
              <a:rPr lang="en-US" altLang="zh-CN" b="0" dirty="0" smtClean="0">
                <a:solidFill>
                  <a:srgbClr val="FF0000"/>
                </a:solidFill>
              </a:rPr>
              <a:t>A</a:t>
            </a:r>
            <a:r>
              <a:rPr lang="zh-CN" altLang="en-US" b="0" dirty="0" smtClean="0">
                <a:solidFill>
                  <a:srgbClr val="FF0000"/>
                </a:solidFill>
              </a:rPr>
              <a:t>不同，但是特征值和张成的特征子空间相同；</a:t>
            </a:r>
            <a:endParaRPr lang="zh-CN" alt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93297" y="1184540"/>
                <a:ext cx="6984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1</a:t>
                </a:r>
                <a:r>
                  <a:rPr lang="zh-CN" altLang="en-US" dirty="0" smtClean="0"/>
                  <a:t>）在线性空间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中</m:t>
                    </m:r>
                  </m:oMath>
                </a14:m>
                <a:r>
                  <a:rPr lang="zh-CN" altLang="en-US" b="0" dirty="0" smtClean="0"/>
                  <a:t>选取一组基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写出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b="0" dirty="0" smtClean="0"/>
                  <a:t>在该组基下的矩阵</a:t>
                </a:r>
                <a:r>
                  <a:rPr lang="en-US" altLang="zh-CN" b="0" dirty="0" smtClean="0"/>
                  <a:t>A;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97" y="1184540"/>
                <a:ext cx="6984776" cy="830997"/>
              </a:xfrm>
              <a:prstGeom prst="rect">
                <a:avLst/>
              </a:prstGeom>
              <a:blipFill>
                <a:blip r:embed="rId4"/>
                <a:stretch>
                  <a:fillRect l="-1309" t="-8029" b="-160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3528" y="3912667"/>
                <a:ext cx="698477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3</a:t>
                </a:r>
                <a:r>
                  <a:rPr lang="zh-CN" altLang="en-US" dirty="0" smtClean="0"/>
                  <a:t>）求</a:t>
                </a:r>
                <a:r>
                  <a:rPr lang="zh-CN" altLang="en-US" dirty="0"/>
                  <a:t>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dirty="0" smtClean="0"/>
                  <a:t>对应的特征向量，</a:t>
                </a:r>
                <a:r>
                  <a:rPr lang="zh-CN" altLang="en-US" dirty="0"/>
                  <a:t>齐次</a:t>
                </a:r>
                <a14:m>
                  <m:oMath xmlns:m="http://schemas.openxmlformats.org/officeDocument/2006/math">
                    <m:r>
                      <a:rPr lang="zh-CN" altLang="en-US" b="0" i="1" dirty="0" smtClean="0">
                        <a:latin typeface="Cambria Math" panose="02040503050406030204" pitchFamily="18" charset="0"/>
                      </a:rPr>
                      <m:t>线性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方程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组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基础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解系</m:t>
                    </m:r>
                  </m:oMath>
                </a14:m>
                <a:r>
                  <a:rPr lang="zh-CN" altLang="en-US" dirty="0" smtClean="0"/>
                  <a:t>；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3912667"/>
                <a:ext cx="6984776" cy="830997"/>
              </a:xfrm>
              <a:prstGeom prst="rect">
                <a:avLst/>
              </a:prstGeom>
              <a:blipFill>
                <a:blip r:embed="rId5"/>
                <a:stretch>
                  <a:fillRect l="-1309" t="-8088" b="-139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309709" y="4873980"/>
                <a:ext cx="698477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（</a:t>
                </a:r>
                <a:r>
                  <a:rPr lang="en-US" altLang="zh-CN" dirty="0" smtClean="0"/>
                  <a:t>4</a:t>
                </a:r>
                <a:r>
                  <a:rPr lang="zh-CN" altLang="en-US" dirty="0" smtClean="0"/>
                  <a:t>）对基础解系中每个非零向量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（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,⋯,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）</m:t>
                    </m:r>
                  </m:oMath>
                </a14:m>
                <a:r>
                  <a:rPr lang="zh-CN" altLang="en-US" b="0" dirty="0" smtClean="0"/>
                  <a:t>，</a:t>
                </a:r>
                <a:r>
                  <a:rPr lang="zh-CN" altLang="en-US" dirty="0" smtClean="0"/>
                  <a:t>做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𝜉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 smtClean="0"/>
                  <a:t>；全部的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𝜉</m:t>
                    </m:r>
                  </m:oMath>
                </a14:m>
                <a:r>
                  <a:rPr lang="zh-CN" altLang="en-US" dirty="0" smtClean="0"/>
                  <a:t>就是属于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 smtClean="0"/>
                  <a:t>的全部线性无关的向量。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9" y="4873980"/>
                <a:ext cx="6984776" cy="1200329"/>
              </a:xfrm>
              <a:prstGeom prst="rect">
                <a:avLst/>
              </a:prstGeom>
              <a:blipFill>
                <a:blip r:embed="rId6"/>
                <a:stretch>
                  <a:fillRect l="-1396" t="-5612" r="-5672" b="-9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35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1566</Words>
  <Application>Microsoft Office PowerPoint</Application>
  <PresentationFormat>全屏显示(4:3)</PresentationFormat>
  <Paragraphs>127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华文新魏</vt:lpstr>
      <vt:lpstr>宋体</vt:lpstr>
      <vt:lpstr>Arial</vt:lpstr>
      <vt:lpstr>Cambria Math</vt:lpstr>
      <vt:lpstr>Times New Roman</vt:lpstr>
      <vt:lpstr>默认设计模板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Administrators</dc:creator>
  <cp:lastModifiedBy>dell</cp:lastModifiedBy>
  <cp:revision>56</cp:revision>
  <dcterms:created xsi:type="dcterms:W3CDTF">2007-04-19T03:52:16Z</dcterms:created>
  <dcterms:modified xsi:type="dcterms:W3CDTF">2025-04-10T22:26:21Z</dcterms:modified>
</cp:coreProperties>
</file>