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82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2" autoAdjust="0"/>
  </p:normalViewPr>
  <p:slideViewPr>
    <p:cSldViewPr>
      <p:cViewPr varScale="1">
        <p:scale>
          <a:sx n="121" d="100"/>
          <a:sy n="121" d="100"/>
        </p:scale>
        <p:origin x="13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3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1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12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A5557412-718A-4E9A-A4E2-845A554710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27C23-5E5E-4284-BFC4-161927E5AC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3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20F3D-5384-42A0-A5FB-62971E83A9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6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54425-DE4E-449A-964F-841A56CE4C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1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7582E-7462-47A2-9A95-563B3C5F6D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80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33AE-EDF5-4A94-85FD-335F86B68B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8D7D7-3B57-4B64-A3FB-E98DD3DFB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2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7AB3A-0B32-45BA-821A-B1652FFB9F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77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AAF50-60DD-4932-9793-FBFABE1A38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9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2485-AB35-4262-8644-6E390466C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2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59857-9023-4C45-B058-DDD8E9398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55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260EE-ECFE-4377-A1C1-CD9D58C05E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09AFD51-76B0-4040-B337-7249CE3698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41.wmf"/><Relationship Id="rId10" Type="http://schemas.openxmlformats.org/officeDocument/2006/relationships/image" Target="../media/image39.wmf"/><Relationship Id="rId19" Type="http://schemas.openxmlformats.org/officeDocument/2006/relationships/image" Target="../media/image37.png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5.wmf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2.png"/><Relationship Id="rId9" Type="http://schemas.openxmlformats.org/officeDocument/2006/relationships/image" Target="../media/image27.wmf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33.png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828800" y="381000"/>
            <a:ext cx="56428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§9.1</a:t>
            </a:r>
            <a:r>
              <a:rPr kumimoji="0" lang="en-US" altLang="zh-CN" sz="4400" b="1" dirty="0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1   </a:t>
            </a:r>
            <a:r>
              <a:rPr kumimoji="0"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</a:rPr>
              <a:t>欧几里得空间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15240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CC3300"/>
                </a:solidFill>
                <a:latin typeface="华文新魏" panose="02010800040101010101" pitchFamily="2" charset="-122"/>
              </a:rPr>
              <a:t>教学目的：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0" y="2168525"/>
            <a:ext cx="7086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使学生理解内积和欧几里得空间的概念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,</a:t>
            </a: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理解规范正交基的概念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,</a:t>
            </a: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掌握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Schmidt</a:t>
            </a: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正交化方法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4213" y="4005263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1">
                <a:solidFill>
                  <a:srgbClr val="CC3300"/>
                </a:solidFill>
                <a:latin typeface="华文新魏" panose="02010800040101010101" pitchFamily="2" charset="-122"/>
              </a:rPr>
              <a:t>教学重点与难点：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24000" y="4876800"/>
            <a:ext cx="58150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内积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,</a:t>
            </a: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欧几里得空间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,</a:t>
            </a: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规范正交基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,</a:t>
            </a:r>
          </a:p>
          <a:p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Schmidt</a:t>
            </a:r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正交化方法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447675" y="452438"/>
            <a:ext cx="7473950" cy="2259012"/>
            <a:chOff x="282" y="285"/>
            <a:chExt cx="4708" cy="1423"/>
          </a:xfrm>
        </p:grpSpPr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690" y="285"/>
              <a:ext cx="43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命题</a:t>
              </a:r>
              <a:r>
                <a:rPr lang="en-US" altLang="zh-CN" dirty="0"/>
                <a:t>3.1 (</a:t>
              </a:r>
              <a:r>
                <a:rPr lang="en-US" altLang="zh-CN" dirty="0" smtClean="0"/>
                <a:t>Cauchy-Schwarz</a:t>
              </a:r>
              <a:r>
                <a:rPr lang="zh-CN" altLang="en-US" dirty="0" smtClean="0"/>
                <a:t>不等式</a:t>
              </a:r>
              <a:r>
                <a:rPr lang="en-US" altLang="zh-CN" dirty="0"/>
                <a:t>)  </a:t>
              </a:r>
              <a:r>
                <a:rPr lang="zh-CN" altLang="en-US" dirty="0"/>
                <a:t>对于任意</a:t>
              </a: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82" y="74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向量</a:t>
              </a:r>
            </a:p>
          </p:txBody>
        </p:sp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793" y="799"/>
            <a:ext cx="4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2" name="Equation" r:id="rId3" imgW="342720" imgH="203040" progId="Equation.DSMT4">
                    <p:embed/>
                  </p:oleObj>
                </mc:Choice>
                <mc:Fallback>
                  <p:oleObj name="Equation" r:id="rId3" imgW="34272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799"/>
                          <a:ext cx="4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280" y="74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有</a:t>
              </a:r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7238210"/>
                </p:ext>
              </p:extLst>
            </p:nvPr>
          </p:nvGraphicFramePr>
          <p:xfrm>
            <a:off x="1791" y="759"/>
            <a:ext cx="131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3" name="Equation" r:id="rId5" imgW="939600" imgH="253800" progId="Equation.DSMT4">
                    <p:embed/>
                  </p:oleObj>
                </mc:Choice>
                <mc:Fallback>
                  <p:oleObj name="Equation" r:id="rId5" imgW="93960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759"/>
                          <a:ext cx="131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327" y="1381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并且当且仅当</a:t>
              </a:r>
            </a:p>
          </p:txBody>
        </p:sp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1762" y="1434"/>
            <a:ext cx="39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4" name="Equation" r:id="rId7" imgW="317160" imgH="203040" progId="Equation.DSMT4">
                    <p:embed/>
                  </p:oleObj>
                </mc:Choice>
                <mc:Fallback>
                  <p:oleObj name="Equation" r:id="rId7" imgW="31716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434"/>
                          <a:ext cx="39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Text Box 11"/>
            <p:cNvSpPr txBox="1">
              <a:spLocks noChangeArrowheads="1"/>
            </p:cNvSpPr>
            <p:nvPr/>
          </p:nvSpPr>
          <p:spPr bwMode="auto">
            <a:xfrm>
              <a:off x="2142" y="1374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线性相关时</a:t>
              </a:r>
              <a:r>
                <a:rPr lang="en-US" altLang="zh-CN"/>
                <a:t>,</a:t>
              </a:r>
              <a:r>
                <a:rPr lang="zh-CN" altLang="en-US"/>
                <a:t>等号才成立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1095375" y="2973388"/>
            <a:ext cx="6770688" cy="530225"/>
            <a:chOff x="690" y="1873"/>
            <a:chExt cx="4265" cy="334"/>
          </a:xfrm>
        </p:grpSpPr>
        <p:sp>
          <p:nvSpPr>
            <p:cNvPr id="27660" name="Text Box 12"/>
            <p:cNvSpPr txBox="1">
              <a:spLocks noChangeArrowheads="1"/>
            </p:cNvSpPr>
            <p:nvPr/>
          </p:nvSpPr>
          <p:spPr bwMode="auto">
            <a:xfrm>
              <a:off x="690" y="1873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证明   如果</a:t>
              </a:r>
            </a:p>
          </p:txBody>
        </p:sp>
        <p:graphicFrame>
          <p:nvGraphicFramePr>
            <p:cNvPr id="27661" name="Object 13"/>
            <p:cNvGraphicFramePr>
              <a:graphicFrameLocks noChangeAspect="1"/>
            </p:cNvGraphicFramePr>
            <p:nvPr/>
          </p:nvGraphicFramePr>
          <p:xfrm>
            <a:off x="3379" y="1933"/>
            <a:ext cx="4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5" name="Equation" r:id="rId9" imgW="380880" imgH="203040" progId="Equation.DSMT4">
                    <p:embed/>
                  </p:oleObj>
                </mc:Choice>
                <mc:Fallback>
                  <p:oleObj name="Equation" r:id="rId9" imgW="3808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933"/>
                          <a:ext cx="43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20"/>
            <p:cNvGraphicFramePr>
              <a:graphicFrameLocks noChangeAspect="1"/>
            </p:cNvGraphicFramePr>
            <p:nvPr/>
          </p:nvGraphicFramePr>
          <p:xfrm>
            <a:off x="1791" y="1933"/>
            <a:ext cx="39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6" name="Equation" r:id="rId11" imgW="317160" imgH="203040" progId="Equation.DSMT4">
                    <p:embed/>
                  </p:oleObj>
                </mc:Choice>
                <mc:Fallback>
                  <p:oleObj name="Equation" r:id="rId11" imgW="31716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933"/>
                          <a:ext cx="39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2142" y="1873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线性相关</a:t>
              </a:r>
              <a:r>
                <a:rPr lang="en-US" altLang="zh-CN"/>
                <a:t>,</a:t>
              </a:r>
              <a:r>
                <a:rPr lang="zh-CN" altLang="en-US"/>
                <a:t>则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3820" y="188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或者</a:t>
              </a:r>
            </a:p>
          </p:txBody>
        </p:sp>
        <p:graphicFrame>
          <p:nvGraphicFramePr>
            <p:cNvPr id="27671" name="Object 23"/>
            <p:cNvGraphicFramePr>
              <a:graphicFrameLocks noChangeAspect="1"/>
            </p:cNvGraphicFramePr>
            <p:nvPr/>
          </p:nvGraphicFramePr>
          <p:xfrm>
            <a:off x="4309" y="1933"/>
            <a:ext cx="64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7" name="Equation" r:id="rId12" imgW="520560" imgH="203040" progId="Equation.DSMT4">
                    <p:embed/>
                  </p:oleObj>
                </mc:Choice>
                <mc:Fallback>
                  <p:oleObj name="Equation" r:id="rId12" imgW="520560" imgH="2030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933"/>
                          <a:ext cx="64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519113" y="2984500"/>
            <a:ext cx="8240712" cy="1585913"/>
            <a:chOff x="327" y="1880"/>
            <a:chExt cx="5191" cy="999"/>
          </a:xfrm>
        </p:grpSpPr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954" y="188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无论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327" y="2236"/>
              <a:ext cx="2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哪种情况</a:t>
              </a:r>
              <a:r>
                <a:rPr lang="en-US" altLang="zh-CN" dirty="0"/>
                <a:t>,</a:t>
              </a:r>
              <a:r>
                <a:rPr lang="zh-CN" altLang="en-US" dirty="0"/>
                <a:t>都容易验证</a:t>
              </a:r>
            </a:p>
          </p:txBody>
        </p:sp>
        <p:graphicFrame>
          <p:nvGraphicFramePr>
            <p:cNvPr id="27674" name="Object 26"/>
            <p:cNvGraphicFramePr>
              <a:graphicFrameLocks noChangeAspect="1"/>
            </p:cNvGraphicFramePr>
            <p:nvPr/>
          </p:nvGraphicFramePr>
          <p:xfrm>
            <a:off x="2018" y="2523"/>
            <a:ext cx="131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8" name="Equation" r:id="rId14" imgW="939600" imgH="253800" progId="Equation.DSMT4">
                    <p:embed/>
                  </p:oleObj>
                </mc:Choice>
                <mc:Fallback>
                  <p:oleObj name="Equation" r:id="rId14" imgW="939600" imgH="253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523"/>
                          <a:ext cx="131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81" name="Group 33"/>
          <p:cNvGrpSpPr>
            <a:grpSpLocks/>
          </p:cNvGrpSpPr>
          <p:nvPr/>
        </p:nvGrpSpPr>
        <p:grpSpPr bwMode="auto">
          <a:xfrm>
            <a:off x="519113" y="4557713"/>
            <a:ext cx="7597775" cy="530225"/>
            <a:chOff x="327" y="2871"/>
            <a:chExt cx="4786" cy="334"/>
          </a:xfrm>
        </p:grpSpPr>
        <p:graphicFrame>
          <p:nvGraphicFramePr>
            <p:cNvPr id="27665" name="Object 17"/>
            <p:cNvGraphicFramePr>
              <a:graphicFrameLocks noChangeAspect="1"/>
            </p:cNvGraphicFramePr>
            <p:nvPr/>
          </p:nvGraphicFramePr>
          <p:xfrm>
            <a:off x="4030" y="2886"/>
            <a:ext cx="108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9" name="Equation" r:id="rId16" imgW="698400" imgH="203040" progId="Equation.DSMT4">
                    <p:embed/>
                  </p:oleObj>
                </mc:Choice>
                <mc:Fallback>
                  <p:oleObj name="Equation" r:id="rId16" imgW="69840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0" y="2886"/>
                          <a:ext cx="108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327" y="287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如果</a:t>
              </a:r>
              <a:endParaRPr lang="zh-CN" altLang="en-US" i="1"/>
            </a:p>
          </p:txBody>
        </p:sp>
        <p:graphicFrame>
          <p:nvGraphicFramePr>
            <p:cNvPr id="27675" name="Object 27"/>
            <p:cNvGraphicFramePr>
              <a:graphicFrameLocks noChangeAspect="1"/>
            </p:cNvGraphicFramePr>
            <p:nvPr/>
          </p:nvGraphicFramePr>
          <p:xfrm>
            <a:off x="884" y="2931"/>
            <a:ext cx="39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0" name="Equation" r:id="rId18" imgW="317160" imgH="203040" progId="Equation.DSMT4">
                    <p:embed/>
                  </p:oleObj>
                </mc:Choice>
                <mc:Fallback>
                  <p:oleObj name="Equation" r:id="rId18" imgW="31716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931"/>
                          <a:ext cx="394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1280" y="2871"/>
              <a:ext cx="2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线性无关</a:t>
              </a:r>
              <a:r>
                <a:rPr lang="en-US" altLang="zh-CN" dirty="0"/>
                <a:t>,</a:t>
              </a:r>
              <a:r>
                <a:rPr lang="zh-CN" altLang="en-US" dirty="0"/>
                <a:t>则对于任意实数</a:t>
              </a:r>
              <a:r>
                <a:rPr lang="en-US" altLang="zh-CN" i="1" dirty="0"/>
                <a:t>t,</a:t>
              </a:r>
            </a:p>
          </p:txBody>
        </p:sp>
      </p:grp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68313" y="5229225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由内积的正定性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004048" y="1601025"/>
                <a:ext cx="33846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601025"/>
                <a:ext cx="3384645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539750" y="765175"/>
            <a:ext cx="6048375" cy="900113"/>
            <a:chOff x="340" y="482"/>
            <a:chExt cx="3810" cy="56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340" y="48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即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1338" y="709"/>
            <a:ext cx="281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9" name="Equation" r:id="rId3" imgW="1892160" imgH="228600" progId="Equation.DSMT4">
                    <p:embed/>
                  </p:oleObj>
                </mc:Choice>
                <mc:Fallback>
                  <p:oleObj name="Equation" r:id="rId3" imgW="18921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709"/>
                          <a:ext cx="281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539750" y="1700213"/>
            <a:ext cx="5903913" cy="1141412"/>
            <a:chOff x="340" y="1071"/>
            <a:chExt cx="3719" cy="719"/>
          </a:xfrm>
        </p:grpSpPr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40" y="1071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于是</a:t>
              </a:r>
              <a:r>
                <a:rPr lang="en-US" altLang="zh-CN"/>
                <a:t>,</a:t>
              </a:r>
              <a:r>
                <a:rPr lang="zh-CN" altLang="en-US"/>
                <a:t>有</a:t>
              </a:r>
            </a:p>
          </p:txBody>
        </p:sp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1247" y="1480"/>
            <a:ext cx="281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0" name="Equation" r:id="rId5" imgW="2070000" imgH="228600" progId="Equation.DSMT4">
                    <p:embed/>
                  </p:oleObj>
                </mc:Choice>
                <mc:Fallback>
                  <p:oleObj name="Equation" r:id="rId5" imgW="20700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480"/>
                          <a:ext cx="281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539750" y="2924175"/>
            <a:ext cx="4973638" cy="925513"/>
            <a:chOff x="340" y="1842"/>
            <a:chExt cx="3133" cy="583"/>
          </a:xfrm>
        </p:grpSpPr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340" y="184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即</a:t>
              </a: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1610" y="2115"/>
            <a:ext cx="186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1" name="Equation" r:id="rId7" imgW="1371600" imgH="228600" progId="Equation.DSMT4">
                    <p:embed/>
                  </p:oleObj>
                </mc:Choice>
                <mc:Fallback>
                  <p:oleObj name="Equation" r:id="rId7" imgW="13716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115"/>
                          <a:ext cx="186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519113" y="3919538"/>
            <a:ext cx="4629150" cy="1154112"/>
            <a:chOff x="327" y="2469"/>
            <a:chExt cx="2916" cy="727"/>
          </a:xfrm>
        </p:grpSpPr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327" y="2469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两边开方便得</a:t>
              </a:r>
            </a:p>
          </p:txBody>
        </p:sp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1927" y="2840"/>
            <a:ext cx="131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92" name="Equation" r:id="rId9" imgW="939600" imgH="253800" progId="Equation.DSMT4">
                    <p:embed/>
                  </p:oleObj>
                </mc:Choice>
                <mc:Fallback>
                  <p:oleObj name="Equation" r:id="rId9" imgW="93960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840"/>
                          <a:ext cx="131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700338" y="333375"/>
          <a:ext cx="2806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Equation" r:id="rId11" imgW="1218960" imgH="203040" progId="Equation.DSMT4">
                  <p:embed/>
                </p:oleObj>
              </mc:Choice>
              <mc:Fallback>
                <p:oleObj name="Equation" r:id="rId11" imgW="12189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3375"/>
                        <a:ext cx="2806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762000" y="381000"/>
            <a:ext cx="7561263" cy="1346200"/>
            <a:chOff x="476" y="240"/>
            <a:chExt cx="4763" cy="848"/>
          </a:xfrm>
        </p:grpSpPr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509" y="247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在欧氏空间</a:t>
              </a:r>
            </a:p>
          </p:txBody>
        </p:sp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1746" y="255"/>
            <a:ext cx="2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9" name="Equation" r:id="rId3" imgW="215640" imgH="190440" progId="Equation.DSMT4">
                    <p:embed/>
                  </p:oleObj>
                </mc:Choice>
                <mc:Fallback>
                  <p:oleObj name="Equation" r:id="rId3" imgW="215640" imgH="1904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55"/>
                          <a:ext cx="29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2096" y="240"/>
              <a:ext cx="2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中</a:t>
              </a:r>
              <a:r>
                <a:rPr lang="en-US" altLang="zh-CN"/>
                <a:t>,Cauchy</a:t>
              </a:r>
              <a:r>
                <a:rPr lang="zh-CN" altLang="en-US"/>
                <a:t>不等式就是</a:t>
              </a:r>
            </a:p>
          </p:txBody>
        </p:sp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476" y="709"/>
            <a:ext cx="4763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0" name="Equation" r:id="rId5" imgW="3670200" imgH="291960" progId="Equation.DSMT4">
                    <p:embed/>
                  </p:oleObj>
                </mc:Choice>
                <mc:Fallback>
                  <p:oleObj name="Equation" r:id="rId5" imgW="3670200" imgH="2919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09"/>
                          <a:ext cx="4763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879475" y="1892300"/>
            <a:ext cx="7291388" cy="1706563"/>
            <a:chOff x="554" y="1192"/>
            <a:chExt cx="4593" cy="1075"/>
          </a:xfrm>
        </p:grpSpPr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554" y="1199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在欧氏空间</a:t>
              </a:r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1746" y="1207"/>
            <a:ext cx="7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1" name="Equation" r:id="rId7" imgW="457200" imgH="203040" progId="Equation.DSMT4">
                    <p:embed/>
                  </p:oleObj>
                </mc:Choice>
                <mc:Fallback>
                  <p:oleObj name="Equation" r:id="rId7" imgW="45720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07"/>
                          <a:ext cx="7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550" y="1192"/>
              <a:ext cx="2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中</a:t>
              </a:r>
              <a:r>
                <a:rPr lang="en-US" altLang="zh-CN"/>
                <a:t>,Cauchy</a:t>
              </a:r>
              <a:r>
                <a:rPr lang="zh-CN" altLang="en-US"/>
                <a:t>不等式就是</a:t>
              </a:r>
            </a:p>
          </p:txBody>
        </p:sp>
        <p:graphicFrame>
          <p:nvGraphicFramePr>
            <p:cNvPr id="29715" name="Object 19"/>
            <p:cNvGraphicFramePr>
              <a:graphicFrameLocks noChangeAspect="1"/>
            </p:cNvGraphicFramePr>
            <p:nvPr/>
          </p:nvGraphicFramePr>
          <p:xfrm>
            <a:off x="657" y="1570"/>
            <a:ext cx="4490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2" name="Equation" r:id="rId9" imgW="2946240" imgH="457200" progId="Equation.DSMT4">
                    <p:embed/>
                  </p:oleObj>
                </mc:Choice>
                <mc:Fallback>
                  <p:oleObj name="Equation" r:id="rId9" imgW="2946240" imgH="45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570"/>
                          <a:ext cx="4490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63575" y="3836988"/>
            <a:ext cx="667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以上两个不等式都是历史上著名的不等式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609600" y="523875"/>
            <a:ext cx="7713663" cy="2187575"/>
            <a:chOff x="384" y="330"/>
            <a:chExt cx="4859" cy="1378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645" y="330"/>
              <a:ext cx="3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定义</a:t>
              </a:r>
              <a:r>
                <a:rPr lang="en-US" altLang="zh-CN"/>
                <a:t>3.3  </a:t>
              </a:r>
              <a:r>
                <a:rPr lang="zh-CN" altLang="en-US"/>
                <a:t>欧氏空间中两个非零向量</a:t>
              </a:r>
            </a:p>
          </p:txBody>
        </p:sp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4074" y="391"/>
            <a:ext cx="39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7" name="Equation" r:id="rId3" imgW="317160" imgH="203040" progId="Equation.DSMT4">
                    <p:embed/>
                  </p:oleObj>
                </mc:Choice>
                <mc:Fallback>
                  <p:oleObj name="Equation" r:id="rId3" imgW="3171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391"/>
                          <a:ext cx="39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4455" y="33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的夹角</a:t>
              </a:r>
            </a:p>
          </p:txBody>
        </p:sp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384" y="816"/>
            <a:ext cx="55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8" name="Equation" r:id="rId5" imgW="419040" imgH="253800" progId="Equation.DSMT4">
                    <p:embed/>
                  </p:oleObj>
                </mc:Choice>
                <mc:Fallback>
                  <p:oleObj name="Equation" r:id="rId5" imgW="419040" imgH="253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16"/>
                          <a:ext cx="55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60" y="81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定义为</a:t>
              </a:r>
            </a:p>
          </p:txBody>
        </p:sp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1669" y="1117"/>
            <a:ext cx="1824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9" name="Equation" r:id="rId7" imgW="1371600" imgH="444240" progId="Equation.DSMT4">
                    <p:embed/>
                  </p:oleObj>
                </mc:Choice>
                <mc:Fallback>
                  <p:oleObj name="Equation" r:id="rId7" imgW="1371600" imgH="4442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1117"/>
                          <a:ext cx="1824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1166813" y="2757488"/>
            <a:ext cx="4106862" cy="577850"/>
            <a:chOff x="735" y="1737"/>
            <a:chExt cx="2587" cy="364"/>
          </a:xfrm>
        </p:grpSpPr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735" y="1737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由以上定义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2106" y="1763"/>
            <a:ext cx="121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0" name="Equation" r:id="rId9" imgW="914400" imgH="253800" progId="Equation.DSMT4">
                    <p:embed/>
                  </p:oleObj>
                </mc:Choice>
                <mc:Fallback>
                  <p:oleObj name="Equation" r:id="rId9" imgW="91440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763"/>
                          <a:ext cx="121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1219200" y="3962400"/>
            <a:ext cx="6700838" cy="1417638"/>
            <a:chOff x="768" y="2496"/>
            <a:chExt cx="4221" cy="893"/>
          </a:xfrm>
        </p:grpSpPr>
        <p:sp>
          <p:nvSpPr>
            <p:cNvPr id="30732" name="Text Box 12"/>
            <p:cNvSpPr txBox="1">
              <a:spLocks noChangeArrowheads="1"/>
            </p:cNvSpPr>
            <p:nvPr/>
          </p:nvSpPr>
          <p:spPr bwMode="auto">
            <a:xfrm>
              <a:off x="768" y="2496"/>
              <a:ext cx="4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</a:t>
              </a:r>
              <a:r>
                <a:rPr lang="en-US" altLang="zh-CN"/>
                <a:t>Cauchy</a:t>
              </a:r>
              <a:r>
                <a:rPr lang="zh-CN" altLang="en-US"/>
                <a:t>不等式容易导出如下三角不等式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2064" y="3024"/>
            <a:ext cx="149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1" name="Equation" r:id="rId11" imgW="1041120" imgH="253800" progId="Equation.DSMT4">
                    <p:embed/>
                  </p:oleObj>
                </mc:Choice>
                <mc:Fallback>
                  <p:oleObj name="Equation" r:id="rId11" imgW="1041120" imgH="253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24"/>
                          <a:ext cx="149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19113" y="523875"/>
            <a:ext cx="8274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 smtClean="0"/>
              <a:t>本</a:t>
            </a:r>
            <a:r>
              <a:rPr lang="zh-CN" altLang="en-US" dirty="0"/>
              <a:t>节将在实线性空间中引入内积</a:t>
            </a:r>
            <a:r>
              <a:rPr lang="en-US" altLang="zh-CN" dirty="0"/>
              <a:t>,</a:t>
            </a:r>
            <a:r>
              <a:rPr lang="zh-CN" altLang="en-US" dirty="0"/>
              <a:t>从而可以定义</a:t>
            </a:r>
          </a:p>
          <a:p>
            <a:r>
              <a:rPr lang="zh-CN" altLang="en-US" dirty="0"/>
              <a:t>向量的长度和向量的夹角</a:t>
            </a:r>
            <a:r>
              <a:rPr lang="en-US" altLang="zh-CN" dirty="0"/>
              <a:t>,</a:t>
            </a:r>
            <a:r>
              <a:rPr lang="zh-CN" altLang="en-US" dirty="0"/>
              <a:t>也能得出向量的直角坐标</a:t>
            </a:r>
            <a:r>
              <a:rPr lang="en-US" altLang="zh-CN" dirty="0"/>
              <a:t>.</a:t>
            </a:r>
          </a:p>
        </p:txBody>
      </p: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1106488" y="1905002"/>
            <a:ext cx="7656513" cy="571501"/>
            <a:chOff x="697" y="1200"/>
            <a:chExt cx="4823" cy="36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697" y="1230"/>
              <a:ext cx="25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定义</a:t>
              </a:r>
              <a:r>
                <a:rPr lang="en-US" altLang="zh-CN" dirty="0"/>
                <a:t>9</a:t>
              </a:r>
              <a:r>
                <a:rPr lang="en-US" altLang="zh-CN" dirty="0" smtClean="0"/>
                <a:t>.1.1     </a:t>
              </a:r>
              <a:r>
                <a:rPr lang="zh-CN" altLang="en-US" dirty="0"/>
                <a:t>设</a:t>
              </a:r>
              <a:r>
                <a:rPr lang="en-US" altLang="zh-CN" dirty="0"/>
                <a:t>V</a:t>
              </a:r>
              <a:r>
                <a:rPr lang="zh-CN" altLang="en-US" dirty="0"/>
                <a:t>是实数域</a:t>
              </a:r>
            </a:p>
          </p:txBody>
        </p:sp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3312" y="124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504" y="1200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上的线性空间</a:t>
              </a:r>
              <a:r>
                <a:rPr lang="en-US" altLang="zh-CN"/>
                <a:t>,</a:t>
              </a:r>
            </a:p>
          </p:txBody>
        </p:sp>
      </p:grp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592138" y="2540000"/>
            <a:ext cx="7880350" cy="519113"/>
            <a:chOff x="373" y="1600"/>
            <a:chExt cx="4964" cy="327"/>
          </a:xfrm>
        </p:grpSpPr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373" y="1600"/>
              <a:ext cx="4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</a:t>
              </a:r>
              <a:r>
                <a:rPr lang="en-US" altLang="zh-CN"/>
                <a:t>V</a:t>
              </a:r>
              <a:r>
                <a:rPr lang="zh-CN" altLang="en-US"/>
                <a:t>上定义了一个被称为</a:t>
              </a:r>
              <a:r>
                <a:rPr lang="zh-CN" altLang="en-US">
                  <a:solidFill>
                    <a:srgbClr val="FF3300"/>
                  </a:solidFill>
                </a:rPr>
                <a:t>内积</a:t>
              </a:r>
              <a:r>
                <a:rPr lang="zh-CN" altLang="en-US"/>
                <a:t>的二元实函数</a:t>
              </a:r>
            </a:p>
          </p:txBody>
        </p:sp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4649" y="1616"/>
            <a:ext cx="68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" name="Equation" r:id="rId5" imgW="457200" imgH="203040" progId="Equation.DSMT4">
                    <p:embed/>
                  </p:oleObj>
                </mc:Choice>
                <mc:Fallback>
                  <p:oleObj name="Equation" r:id="rId5" imgW="4572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616"/>
                          <a:ext cx="68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92138" y="3260725"/>
            <a:ext cx="656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它具有如下</a:t>
            </a:r>
            <a:r>
              <a:rPr lang="en-US" altLang="zh-CN"/>
              <a:t>4</a:t>
            </a:r>
            <a:r>
              <a:rPr lang="zh-CN" altLang="en-US"/>
              <a:t>条性质</a:t>
            </a:r>
            <a:r>
              <a:rPr lang="en-US" altLang="zh-CN"/>
              <a:t>(</a:t>
            </a:r>
            <a:r>
              <a:rPr lang="zh-CN" altLang="en-US"/>
              <a:t>或满足如下</a:t>
            </a:r>
            <a:r>
              <a:rPr lang="en-US" altLang="zh-CN"/>
              <a:t>4</a:t>
            </a:r>
            <a:r>
              <a:rPr lang="zh-CN" altLang="en-US"/>
              <a:t>条公里</a:t>
            </a:r>
            <a:r>
              <a:rPr lang="en-US" altLang="zh-CN"/>
              <a:t>):</a:t>
            </a:r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1384300" y="4124325"/>
            <a:ext cx="4227513" cy="519113"/>
            <a:chOff x="872" y="2598"/>
            <a:chExt cx="2663" cy="327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872" y="2598"/>
              <a:ext cx="1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(1) </a:t>
              </a:r>
              <a:r>
                <a:rPr lang="zh-CN" altLang="en-US"/>
                <a:t>对称性</a:t>
              </a:r>
              <a:r>
                <a:rPr lang="en-US" altLang="zh-CN"/>
                <a:t>:  </a:t>
              </a:r>
            </a:p>
          </p:txBody>
        </p:sp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2064" y="2614"/>
            <a:ext cx="147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" name="Equation" r:id="rId7" imgW="977760" imgH="203040" progId="Equation.DSMT4">
                    <p:embed/>
                  </p:oleObj>
                </mc:Choice>
                <mc:Fallback>
                  <p:oleObj name="Equation" r:id="rId7" imgW="97776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14"/>
                          <a:ext cx="147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1331913" y="4868863"/>
            <a:ext cx="4737100" cy="1206500"/>
            <a:chOff x="839" y="3067"/>
            <a:chExt cx="2984" cy="760"/>
          </a:xfrm>
        </p:grpSpPr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839" y="3067"/>
              <a:ext cx="2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(2) </a:t>
              </a:r>
              <a:r>
                <a:rPr lang="zh-CN" altLang="en-US"/>
                <a:t>关于向量加法的线性性质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1338" y="3521"/>
            <a:ext cx="248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7" name="Equation" r:id="rId9" imgW="1650960" imgH="203040" progId="Equation.DSMT4">
                    <p:embed/>
                  </p:oleObj>
                </mc:Choice>
                <mc:Fallback>
                  <p:oleObj name="Equation" r:id="rId9" imgW="165096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521"/>
                          <a:ext cx="2485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663575" y="452438"/>
            <a:ext cx="7502525" cy="519112"/>
            <a:chOff x="418" y="285"/>
            <a:chExt cx="4726" cy="327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418" y="285"/>
              <a:ext cx="2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(3) </a:t>
              </a:r>
              <a:r>
                <a:rPr lang="zh-CN" altLang="en-US"/>
                <a:t>关于标量乘法的线性性质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3424" y="300"/>
            <a:ext cx="172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1" name="Equation" r:id="rId3" imgW="1143000" imgH="203040" progId="Equation.DSMT4">
                    <p:embed/>
                  </p:oleObj>
                </mc:Choice>
                <mc:Fallback>
                  <p:oleObj name="Equation" r:id="rId3" imgW="11430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00"/>
                          <a:ext cx="172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395288" y="1244600"/>
            <a:ext cx="7894637" cy="1263650"/>
            <a:chOff x="249" y="784"/>
            <a:chExt cx="4973" cy="796"/>
          </a:xfrm>
        </p:grpSpPr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463" y="784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(4) </a:t>
              </a:r>
              <a:r>
                <a:rPr lang="zh-CN" altLang="en-US" dirty="0"/>
                <a:t>正定性</a:t>
              </a:r>
              <a:r>
                <a:rPr lang="en-US" altLang="zh-CN" dirty="0"/>
                <a:t>: </a:t>
              </a:r>
            </a:p>
          </p:txBody>
        </p:sp>
        <p:graphicFrame>
          <p:nvGraphicFramePr>
            <p:cNvPr id="22535" name="Object 7"/>
            <p:cNvGraphicFramePr>
              <a:graphicFrameLocks noChangeAspect="1"/>
            </p:cNvGraphicFramePr>
            <p:nvPr/>
          </p:nvGraphicFramePr>
          <p:xfrm>
            <a:off x="1701" y="799"/>
            <a:ext cx="101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Equation" r:id="rId5" imgW="672840" imgH="203040" progId="Equation.DSMT4">
                    <p:embed/>
                  </p:oleObj>
                </mc:Choice>
                <mc:Fallback>
                  <p:oleObj name="Equation" r:id="rId5" imgW="67284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799"/>
                          <a:ext cx="101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777" y="791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而且等号当且仅当</a:t>
              </a:r>
            </a:p>
          </p:txBody>
        </p:sp>
        <p:graphicFrame>
          <p:nvGraphicFramePr>
            <p:cNvPr id="22538" name="Object 10"/>
            <p:cNvGraphicFramePr>
              <a:graphicFrameLocks noChangeAspect="1"/>
            </p:cNvGraphicFramePr>
            <p:nvPr/>
          </p:nvGraphicFramePr>
          <p:xfrm>
            <a:off x="4694" y="845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Equation" r:id="rId7" imgW="380880" imgH="177480" progId="Equation.DSMT4">
                    <p:embed/>
                  </p:oleObj>
                </mc:Choice>
                <mc:Fallback>
                  <p:oleObj name="Equation" r:id="rId7" imgW="38088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845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249" y="1253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时成立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608014" y="2514602"/>
            <a:ext cx="8139113" cy="1089026"/>
            <a:chOff x="383" y="1584"/>
            <a:chExt cx="5127" cy="686"/>
          </a:xfrm>
        </p:grpSpPr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4560" y="1584"/>
              <a:ext cx="9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则称</a:t>
              </a:r>
              <a:r>
                <a:rPr lang="en-US" altLang="zh-CN" dirty="0"/>
                <a:t>V</a:t>
              </a:r>
              <a:r>
                <a:rPr lang="zh-CN" altLang="en-US" dirty="0"/>
                <a:t>为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383" y="1940"/>
              <a:ext cx="13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3300"/>
                  </a:solidFill>
                </a:rPr>
                <a:t>实内积空间</a:t>
              </a:r>
              <a:r>
                <a:rPr lang="en-US" altLang="zh-CN" dirty="0" smtClean="0"/>
                <a:t>,</a:t>
              </a:r>
              <a:endParaRPr lang="en-US" altLang="zh-CN" dirty="0"/>
            </a:p>
          </p:txBody>
        </p:sp>
      </p:grpSp>
      <p:grpSp>
        <p:nvGrpSpPr>
          <p:cNvPr id="22549" name="Group 21"/>
          <p:cNvGrpSpPr>
            <a:grpSpLocks/>
          </p:cNvGrpSpPr>
          <p:nvPr/>
        </p:nvGrpSpPr>
        <p:grpSpPr bwMode="auto">
          <a:xfrm>
            <a:off x="519113" y="2511425"/>
            <a:ext cx="6850062" cy="558800"/>
            <a:chOff x="327" y="1582"/>
            <a:chExt cx="4315" cy="352"/>
          </a:xfrm>
        </p:grpSpPr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327" y="160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这里</a:t>
              </a:r>
            </a:p>
          </p:txBody>
        </p:sp>
        <p:graphicFrame>
          <p:nvGraphicFramePr>
            <p:cNvPr id="22541" name="Object 13"/>
            <p:cNvGraphicFramePr>
              <a:graphicFrameLocks noChangeAspect="1"/>
            </p:cNvGraphicFramePr>
            <p:nvPr/>
          </p:nvGraphicFramePr>
          <p:xfrm>
            <a:off x="848" y="1616"/>
            <a:ext cx="6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Equation" r:id="rId9" imgW="444240" imgH="203040" progId="Equation.DSMT4">
                    <p:embed/>
                  </p:oleObj>
                </mc:Choice>
                <mc:Fallback>
                  <p:oleObj name="Equation" r:id="rId9" imgW="44424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616"/>
                          <a:ext cx="66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552" y="1600"/>
              <a:ext cx="1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</a:t>
              </a:r>
              <a:r>
                <a:rPr lang="en-US" altLang="zh-CN"/>
                <a:t>V</a:t>
              </a:r>
              <a:r>
                <a:rPr lang="zh-CN" altLang="en-US"/>
                <a:t>中任意向量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3198" y="1616"/>
            <a:ext cx="2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5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616"/>
                          <a:ext cx="20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350" y="1582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是任意实数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5275" y="4913975"/>
            <a:ext cx="7221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注：欧式空间的子空间在所定义的内积之下，仍是一个欧式空间。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3573" y="3810952"/>
            <a:ext cx="700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有限维实内</a:t>
            </a:r>
            <a:r>
              <a:rPr lang="zh-CN" altLang="en-US" dirty="0" smtClean="0"/>
              <a:t>积空间称欧几里得空间，</a:t>
            </a:r>
            <a:r>
              <a:rPr lang="zh-CN" altLang="en-US" dirty="0"/>
              <a:t>简称</a:t>
            </a:r>
            <a:r>
              <a:rPr lang="zh-CN" altLang="en-US" dirty="0">
                <a:solidFill>
                  <a:srgbClr val="FF3300"/>
                </a:solidFill>
              </a:rPr>
              <a:t>欧氏空间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79475" y="381000"/>
            <a:ext cx="276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下面看几个例子</a:t>
            </a:r>
            <a:r>
              <a:rPr lang="en-US" altLang="zh-CN"/>
              <a:t>.</a:t>
            </a:r>
          </a:p>
        </p:txBody>
      </p: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123869" y="1118394"/>
            <a:ext cx="8839201" cy="1239837"/>
            <a:chOff x="237" y="693"/>
            <a:chExt cx="5568" cy="781"/>
          </a:xfrm>
        </p:grpSpPr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599" y="693"/>
              <a:ext cx="52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/>
                <a:t>9</a:t>
              </a:r>
              <a:r>
                <a:rPr lang="en-US" altLang="zh-CN" dirty="0" smtClean="0"/>
                <a:t>.1.1  </a:t>
              </a:r>
              <a:r>
                <a:rPr lang="zh-CN" altLang="en-US" dirty="0"/>
                <a:t>几何空间对于其中所定义的向量的内积构成</a:t>
              </a: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237" y="1147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一个欧氏空间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447675" y="2565400"/>
            <a:ext cx="7042151" cy="2540000"/>
            <a:chOff x="282" y="1616"/>
            <a:chExt cx="4436" cy="1600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19" y="1655"/>
              <a:ext cx="2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/>
                <a:t>9</a:t>
              </a:r>
              <a:r>
                <a:rPr lang="en-US" altLang="zh-CN" dirty="0" smtClean="0"/>
                <a:t>.1.2  </a:t>
              </a:r>
              <a:r>
                <a:rPr lang="zh-CN" altLang="en-US" dirty="0"/>
                <a:t>在线性空间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2517" y="1661"/>
            <a:ext cx="2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1" name="Equation" r:id="rId3" imgW="215640" imgH="190440" progId="Equation.DSMT4">
                    <p:embed/>
                  </p:oleObj>
                </mc:Choice>
                <mc:Fallback>
                  <p:oleObj name="Equation" r:id="rId3" imgW="215640" imgH="1904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661"/>
                          <a:ext cx="29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2789" y="1616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中</a:t>
              </a:r>
              <a:r>
                <a:rPr lang="en-US" altLang="zh-CN"/>
                <a:t>,</a:t>
              </a:r>
              <a:r>
                <a:rPr lang="zh-CN" altLang="en-US"/>
                <a:t>对于向量</a:t>
              </a:r>
            </a:p>
          </p:txBody>
        </p:sp>
        <p:graphicFrame>
          <p:nvGraphicFramePr>
            <p:cNvPr id="2356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044800"/>
                </p:ext>
              </p:extLst>
            </p:nvPr>
          </p:nvGraphicFramePr>
          <p:xfrm>
            <a:off x="770" y="2059"/>
            <a:ext cx="3948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2" name="Equation" r:id="rId5" imgW="2400120" imgH="241200" progId="Equation.DSMT4">
                    <p:embed/>
                  </p:oleObj>
                </mc:Choice>
                <mc:Fallback>
                  <p:oleObj name="Equation" r:id="rId5" imgW="240012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2059"/>
                          <a:ext cx="3948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82" y="2424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定义内积为</a:t>
              </a:r>
            </a:p>
          </p:txBody>
        </p:sp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1247" y="2840"/>
            <a:ext cx="298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3" name="Equation" r:id="rId7" imgW="1815840" imgH="228600" progId="Equation.DSMT4">
                    <p:embed/>
                  </p:oleObj>
                </mc:Choice>
                <mc:Fallback>
                  <p:oleObj name="Equation" r:id="rId7" imgW="181584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840"/>
                          <a:ext cx="2988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92138" y="5276850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容易证明</a:t>
            </a:r>
            <a:r>
              <a:rPr lang="en-US" altLang="zh-CN"/>
              <a:t>,</a:t>
            </a:r>
            <a:r>
              <a:rPr lang="zh-CN" altLang="en-US"/>
              <a:t>这个内积满足定义中的</a:t>
            </a:r>
            <a:r>
              <a:rPr lang="en-US" altLang="zh-CN"/>
              <a:t>4</a:t>
            </a:r>
            <a:r>
              <a:rPr lang="zh-CN" altLang="en-US"/>
              <a:t>条性质</a:t>
            </a:r>
            <a:r>
              <a:rPr lang="en-US" altLang="zh-CN"/>
              <a:t>,</a:t>
            </a:r>
          </a:p>
        </p:txBody>
      </p:sp>
      <p:grpSp>
        <p:nvGrpSpPr>
          <p:cNvPr id="23570" name="Group 18"/>
          <p:cNvGrpSpPr>
            <a:grpSpLocks/>
          </p:cNvGrpSpPr>
          <p:nvPr/>
        </p:nvGrpSpPr>
        <p:grpSpPr bwMode="auto">
          <a:xfrm>
            <a:off x="7010400" y="5257800"/>
            <a:ext cx="1343025" cy="519113"/>
            <a:chOff x="4416" y="3312"/>
            <a:chExt cx="846" cy="327"/>
          </a:xfrm>
        </p:grpSpPr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4967" y="3339"/>
            <a:ext cx="2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4" name="Equation" r:id="rId9" imgW="215640" imgH="190440" progId="Equation.DSMT4">
                    <p:embed/>
                  </p:oleObj>
                </mc:Choice>
                <mc:Fallback>
                  <p:oleObj name="Equation" r:id="rId9" imgW="215640" imgH="1904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3339"/>
                          <a:ext cx="29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9" name="Text Box 17"/>
            <p:cNvSpPr txBox="1">
              <a:spLocks noChangeArrowheads="1"/>
            </p:cNvSpPr>
            <p:nvPr/>
          </p:nvSpPr>
          <p:spPr bwMode="auto">
            <a:xfrm>
              <a:off x="4416" y="331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因此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47664" y="602128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标准内积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就成为一个欧氏空间</a:t>
            </a:r>
            <a:r>
              <a:rPr lang="en-US" altLang="zh-CN"/>
              <a:t>.</a:t>
            </a:r>
          </a:p>
        </p:txBody>
      </p:sp>
      <p:grpSp>
        <p:nvGrpSpPr>
          <p:cNvPr id="24597" name="Group 21"/>
          <p:cNvGrpSpPr>
            <a:grpSpLocks/>
          </p:cNvGrpSpPr>
          <p:nvPr/>
        </p:nvGrpSpPr>
        <p:grpSpPr bwMode="auto">
          <a:xfrm>
            <a:off x="1295400" y="838200"/>
            <a:ext cx="5705475" cy="1341438"/>
            <a:chOff x="826" y="648"/>
            <a:chExt cx="3594" cy="845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826" y="648"/>
              <a:ext cx="3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在上面这个例子中</a:t>
              </a:r>
              <a:r>
                <a:rPr lang="en-US" altLang="zh-CN"/>
                <a:t>,</a:t>
              </a:r>
              <a:r>
                <a:rPr lang="zh-CN" altLang="en-US"/>
                <a:t>如果定义内积为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1020" y="1117"/>
            <a:ext cx="323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5" name="Equation" r:id="rId3" imgW="1968480" imgH="228600" progId="Equation.DSMT4">
                    <p:embed/>
                  </p:oleObj>
                </mc:Choice>
                <mc:Fallback>
                  <p:oleObj name="Equation" r:id="rId3" imgW="19684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17"/>
                          <a:ext cx="3238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457200" y="2362200"/>
            <a:ext cx="8337550" cy="1095375"/>
            <a:chOff x="282" y="1600"/>
            <a:chExt cx="5252" cy="690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82" y="1600"/>
              <a:ext cx="4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则容易证明这个内积仍然满足定义中的</a:t>
              </a:r>
              <a:r>
                <a:rPr lang="en-US" altLang="zh-CN"/>
                <a:t>4</a:t>
              </a:r>
              <a:r>
                <a:rPr lang="zh-CN" altLang="en-US"/>
                <a:t>条性质</a:t>
              </a:r>
              <a:r>
                <a:rPr lang="en-US" altLang="zh-CN"/>
                <a:t>,</a:t>
              </a:r>
              <a:r>
                <a:rPr lang="zh-CN" altLang="en-US"/>
                <a:t>故</a:t>
              </a:r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5239" y="1616"/>
            <a:ext cx="29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" name="Equation" r:id="rId5" imgW="215640" imgH="190440" progId="Equation.DSMT4">
                    <p:embed/>
                  </p:oleObj>
                </mc:Choice>
                <mc:Fallback>
                  <p:oleObj name="Equation" r:id="rId5" imgW="215640" imgH="1904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616"/>
                          <a:ext cx="29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327" y="1963"/>
              <a:ext cx="1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也成为欧氏空间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24599" name="Group 23"/>
          <p:cNvGrpSpPr>
            <a:grpSpLocks/>
          </p:cNvGrpSpPr>
          <p:nvPr/>
        </p:nvGrpSpPr>
        <p:grpSpPr bwMode="auto">
          <a:xfrm>
            <a:off x="381000" y="4138613"/>
            <a:ext cx="8367713" cy="2103438"/>
            <a:chOff x="249" y="2432"/>
            <a:chExt cx="5271" cy="1325"/>
          </a:xfrm>
        </p:grpSpPr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78" y="2432"/>
              <a:ext cx="11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/>
                <a:t>9</a:t>
              </a:r>
              <a:r>
                <a:rPr lang="en-US" altLang="zh-CN" dirty="0" smtClean="0"/>
                <a:t>.1.3  </a:t>
              </a:r>
              <a:r>
                <a:rPr lang="zh-CN" altLang="en-US" dirty="0"/>
                <a:t>在</a:t>
              </a:r>
            </a:p>
          </p:txBody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1202" y="2886"/>
            <a:ext cx="7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7" name="Equation" r:id="rId7" imgW="457200" imgH="203040" progId="Equation.DSMT4">
                    <p:embed/>
                  </p:oleObj>
                </mc:Choice>
                <mc:Fallback>
                  <p:oleObj name="Equation" r:id="rId7" imgW="45720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86"/>
                          <a:ext cx="7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1701" y="243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区间</a:t>
              </a:r>
            </a:p>
          </p:txBody>
        </p:sp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2200" y="2478"/>
            <a:ext cx="47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8" name="Equation" r:id="rId9" imgW="342720" imgH="203040" progId="Equation.DSMT4">
                    <p:embed/>
                  </p:oleObj>
                </mc:Choice>
                <mc:Fallback>
                  <p:oleObj name="Equation" r:id="rId9" imgW="3427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78"/>
                          <a:ext cx="47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2699" y="2432"/>
              <a:ext cx="2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上的所有连续实函数构成的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49" y="284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线性空间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960" y="2871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中</a:t>
              </a:r>
              <a:r>
                <a:rPr lang="en-US" altLang="zh-CN"/>
                <a:t>,</a:t>
              </a:r>
              <a:r>
                <a:rPr lang="zh-CN" altLang="en-US"/>
                <a:t>对于函数</a:t>
              </a:r>
            </a:p>
          </p:txBody>
        </p:sp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3198" y="2886"/>
            <a:ext cx="10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9" name="Equation" r:id="rId11" imgW="672840" imgH="203040" progId="Equation.DSMT4">
                    <p:embed/>
                  </p:oleObj>
                </mc:Choice>
                <mc:Fallback>
                  <p:oleObj name="Equation" r:id="rId11" imgW="67284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886"/>
                          <a:ext cx="10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4228" y="2871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,</a:t>
              </a:r>
              <a:r>
                <a:rPr lang="zh-CN" altLang="en-US"/>
                <a:t>定义内积为</a:t>
              </a:r>
            </a:p>
          </p:txBody>
        </p:sp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519" y="3249"/>
            <a:ext cx="2268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0" name="Equation" r:id="rId13" imgW="1473120" imgH="330120" progId="Equation.DSMT4">
                    <p:embed/>
                  </p:oleObj>
                </mc:Choice>
                <mc:Fallback>
                  <p:oleObj name="Equation" r:id="rId13" imgW="1473120" imgH="33012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249"/>
                          <a:ext cx="2268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609600" y="2946400"/>
            <a:ext cx="8534400" cy="1077913"/>
            <a:chOff x="384" y="1856"/>
            <a:chExt cx="5376" cy="679"/>
          </a:xfrm>
        </p:grpSpPr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2064" y="1872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以后说到欧氏空间</a:t>
              </a:r>
            </a:p>
          </p:txBody>
        </p:sp>
        <p:graphicFrame>
          <p:nvGraphicFramePr>
            <p:cNvPr id="24601" name="Object 25"/>
            <p:cNvGraphicFramePr>
              <a:graphicFrameLocks noChangeAspect="1"/>
            </p:cNvGraphicFramePr>
            <p:nvPr/>
          </p:nvGraphicFramePr>
          <p:xfrm>
            <a:off x="3936" y="1872"/>
            <a:ext cx="3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1" name="Equation" r:id="rId15" imgW="215640" imgH="190440" progId="Equation.DSMT4">
                    <p:embed/>
                  </p:oleObj>
                </mc:Choice>
                <mc:Fallback>
                  <p:oleObj name="Equation" r:id="rId15" imgW="215640" imgH="1904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72"/>
                          <a:ext cx="30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4173" y="1856"/>
              <a:ext cx="15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总是指</a:t>
              </a:r>
              <a:r>
                <a:rPr lang="zh-CN" altLang="en-US" dirty="0" smtClean="0"/>
                <a:t>例</a:t>
              </a:r>
              <a:r>
                <a:rPr lang="en-US" altLang="zh-CN" dirty="0" smtClean="0"/>
                <a:t>10.1.2</a:t>
              </a:r>
              <a:endParaRPr lang="en-US" altLang="zh-CN" dirty="0"/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384" y="2208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中定义的内积</a:t>
              </a:r>
              <a:r>
                <a:rPr lang="en-US" altLang="zh-CN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83568" y="2260222"/>
            <a:ext cx="6840760" cy="954107"/>
            <a:chOff x="522434" y="3206197"/>
            <a:chExt cx="6840760" cy="954107"/>
          </a:xfrm>
        </p:grpSpPr>
        <p:sp>
          <p:nvSpPr>
            <p:cNvPr id="2" name="Text Box 10"/>
            <p:cNvSpPr txBox="1">
              <a:spLocks noChangeArrowheads="1"/>
            </p:cNvSpPr>
            <p:nvPr/>
          </p:nvSpPr>
          <p:spPr bwMode="auto">
            <a:xfrm>
              <a:off x="522434" y="3206197"/>
              <a:ext cx="684076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 smtClean="0"/>
                <a:t>9.1.4  </a:t>
              </a:r>
              <a:r>
                <a:rPr lang="zh-CN" altLang="en-US" dirty="0" smtClean="0"/>
                <a:t>设  是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维实列向量空间，是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阶正定实对称阵，对任意          ，定义：</a:t>
              </a:r>
              <a:endParaRPr lang="zh-CN" altLang="en-US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379571"/>
                </p:ext>
              </p:extLst>
            </p:nvPr>
          </p:nvGraphicFramePr>
          <p:xfrm>
            <a:off x="2214623" y="3300850"/>
            <a:ext cx="288032" cy="350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2" name="Equation" r:id="rId3" imgW="152280" imgH="177480" progId="Equation.DSMT4">
                    <p:embed/>
                  </p:oleObj>
                </mc:Choice>
                <mc:Fallback>
                  <p:oleObj name="Equation" r:id="rId3" imgW="152280" imgH="17748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4623" y="3300850"/>
                          <a:ext cx="288032" cy="350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9964028"/>
                </p:ext>
              </p:extLst>
            </p:nvPr>
          </p:nvGraphicFramePr>
          <p:xfrm>
            <a:off x="5671007" y="3329891"/>
            <a:ext cx="256400" cy="289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3" name="Equation" r:id="rId5" imgW="164880" imgH="177480" progId="Equation.DSMT4">
                    <p:embed/>
                  </p:oleObj>
                </mc:Choice>
                <mc:Fallback>
                  <p:oleObj name="Equation" r:id="rId5" imgW="164880" imgH="17748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71007" y="3329891"/>
                          <a:ext cx="256400" cy="289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8342130"/>
                </p:ext>
              </p:extLst>
            </p:nvPr>
          </p:nvGraphicFramePr>
          <p:xfrm>
            <a:off x="3870807" y="3799500"/>
            <a:ext cx="954844" cy="347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4" name="Equation" r:id="rId7" imgW="558720" imgH="203040" progId="Equation.DSMT4">
                    <p:embed/>
                  </p:oleObj>
                </mc:Choice>
                <mc:Fallback>
                  <p:oleObj name="Equation" r:id="rId7" imgW="558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70807" y="3799500"/>
                          <a:ext cx="954844" cy="3472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08309"/>
              </p:ext>
            </p:extLst>
          </p:nvPr>
        </p:nvGraphicFramePr>
        <p:xfrm>
          <a:off x="2438807" y="3372218"/>
          <a:ext cx="1433417" cy="40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807" y="3372218"/>
                        <a:ext cx="1433417" cy="40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971600" y="3859654"/>
            <a:ext cx="5256584" cy="523220"/>
            <a:chOff x="971600" y="3859654"/>
            <a:chExt cx="5256584" cy="523220"/>
          </a:xfrm>
        </p:grpSpPr>
        <p:sp>
          <p:nvSpPr>
            <p:cNvPr id="9" name="文本框 8"/>
            <p:cNvSpPr txBox="1"/>
            <p:nvPr/>
          </p:nvSpPr>
          <p:spPr>
            <a:xfrm>
              <a:off x="971600" y="3859654"/>
              <a:ext cx="5256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验证   是欧式空间。</a:t>
              </a: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6665335"/>
                </p:ext>
              </p:extLst>
            </p:nvPr>
          </p:nvGraphicFramePr>
          <p:xfrm>
            <a:off x="1763688" y="3993179"/>
            <a:ext cx="288032" cy="350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6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4" name="对象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63688" y="3993179"/>
                          <a:ext cx="288032" cy="3505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950986" y="4675500"/>
            <a:ext cx="3888432" cy="523220"/>
            <a:chOff x="950986" y="4675500"/>
            <a:chExt cx="3888432" cy="523220"/>
          </a:xfrm>
        </p:grpSpPr>
        <p:sp>
          <p:nvSpPr>
            <p:cNvPr id="11" name="文本框 10"/>
            <p:cNvSpPr txBox="1"/>
            <p:nvPr/>
          </p:nvSpPr>
          <p:spPr>
            <a:xfrm>
              <a:off x="950986" y="4675500"/>
              <a:ext cx="3888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当        时，</a:t>
              </a:r>
              <a:endParaRPr lang="zh-CN" altLang="en-US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402244"/>
                </p:ext>
              </p:extLst>
            </p:nvPr>
          </p:nvGraphicFramePr>
          <p:xfrm>
            <a:off x="1399258" y="4803143"/>
            <a:ext cx="6524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7" name="Equation" r:id="rId12" imgW="419040" imgH="228600" progId="Equation.DSMT4">
                    <p:embed/>
                  </p:oleObj>
                </mc:Choice>
                <mc:Fallback>
                  <p:oleObj name="Equation" r:id="rId12" imgW="41904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399258" y="4803143"/>
                          <a:ext cx="652462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834047"/>
                </p:ext>
              </p:extLst>
            </p:nvPr>
          </p:nvGraphicFramePr>
          <p:xfrm>
            <a:off x="2752416" y="4768218"/>
            <a:ext cx="127952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8" name="Equation" r:id="rId14" imgW="850680" imgH="228600" progId="Equation.DSMT4">
                    <p:embed/>
                  </p:oleObj>
                </mc:Choice>
                <mc:Fallback>
                  <p:oleObj name="Equation" r:id="rId14" imgW="8506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52416" y="4768218"/>
                          <a:ext cx="1279525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34588" y="764780"/>
            <a:ext cx="8456613" cy="1171574"/>
            <a:chOff x="282" y="285"/>
            <a:chExt cx="5327" cy="738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282" y="285"/>
              <a:ext cx="4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由定积分的性质容易验证</a:t>
              </a:r>
              <a:r>
                <a:rPr lang="en-US" altLang="zh-CN" dirty="0"/>
                <a:t>,</a:t>
              </a:r>
              <a:r>
                <a:rPr lang="zh-CN" altLang="en-US" dirty="0"/>
                <a:t>对于这个内积</a:t>
              </a:r>
              <a:r>
                <a:rPr lang="en-US" altLang="zh-CN" dirty="0"/>
                <a:t>,</a:t>
              </a:r>
            </a:p>
          </p:txBody>
        </p:sp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4332" y="300"/>
            <a:ext cx="7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9" name="Equation" r:id="rId16" imgW="457200" imgH="203040" progId="Equation.DSMT4">
                    <p:embed/>
                  </p:oleObj>
                </mc:Choice>
                <mc:Fallback>
                  <p:oleObj name="Equation" r:id="rId16" imgW="457200" imgH="203040" progId="Equation.DSMT4">
                    <p:embed/>
                    <p:pic>
                      <p:nvPicPr>
                        <p:cNvPr id="256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00"/>
                          <a:ext cx="7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045" y="29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构成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27" y="693"/>
              <a:ext cx="24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一个无限维实内积空间</a:t>
              </a:r>
              <a:r>
                <a:rPr lang="en-US" altLang="zh-CN" dirty="0" smtClean="0"/>
                <a:t>.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0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92138" y="1965325"/>
            <a:ext cx="8104187" cy="1243013"/>
            <a:chOff x="592138" y="1965325"/>
            <a:chExt cx="8104187" cy="1243013"/>
          </a:xfrm>
        </p:grpSpPr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1311275" y="1965325"/>
              <a:ext cx="738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由于内积的对称性</a:t>
              </a:r>
              <a:r>
                <a:rPr lang="en-US" altLang="zh-CN" dirty="0"/>
                <a:t>,</a:t>
              </a:r>
              <a:r>
                <a:rPr lang="zh-CN" altLang="en-US" dirty="0"/>
                <a:t>内积关于第二个分量同样具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92138" y="2684463"/>
                  <a:ext cx="6831012" cy="523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有线性性质</a:t>
                  </a:r>
                  <a:r>
                    <a:rPr lang="en-US" altLang="zh-CN" dirty="0" smtClean="0"/>
                    <a:t>:</a:t>
                  </a:r>
                  <a:r>
                    <a:rPr lang="zh-CN" altLang="en-US" dirty="0" smtClean="0"/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是</m:t>
                      </m:r>
                    </m:oMath>
                  </a14:m>
                  <a:r>
                    <a:rPr lang="zh-CN" altLang="en-US" dirty="0" smtClean="0"/>
                    <a:t>欧式空间，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zh-CN" altLang="en-US" dirty="0" smtClean="0"/>
                    <a:t>有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25609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138" y="2684463"/>
                  <a:ext cx="6831012" cy="523875"/>
                </a:xfrm>
                <a:prstGeom prst="rect">
                  <a:avLst/>
                </a:prstGeom>
                <a:blipFill>
                  <a:blip r:embed="rId5"/>
                  <a:stretch>
                    <a:fillRect l="-1784" t="-13953" r="-446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592138" y="3455988"/>
            <a:ext cx="5045075" cy="523220"/>
            <a:chOff x="592138" y="3455988"/>
            <a:chExt cx="5045075" cy="523220"/>
          </a:xfrm>
        </p:grpSpPr>
        <p:graphicFrame>
          <p:nvGraphicFramePr>
            <p:cNvPr id="256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416467"/>
                </p:ext>
              </p:extLst>
            </p:nvPr>
          </p:nvGraphicFramePr>
          <p:xfrm>
            <a:off x="1722438" y="3478213"/>
            <a:ext cx="391477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4" name="Equation" r:id="rId6" imgW="1638000" imgH="203040" progId="Equation.DSMT4">
                    <p:embed/>
                  </p:oleObj>
                </mc:Choice>
                <mc:Fallback>
                  <p:oleObj name="Equation" r:id="rId6" imgW="163800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438" y="3478213"/>
                          <a:ext cx="3914775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592138" y="3455988"/>
              <a:ext cx="1030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6931" y="4175126"/>
            <a:ext cx="3808231" cy="523220"/>
            <a:chOff x="666931" y="4175126"/>
            <a:chExt cx="3808231" cy="523220"/>
          </a:xfrm>
        </p:grpSpPr>
        <p:graphicFrame>
          <p:nvGraphicFramePr>
            <p:cNvPr id="256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843747"/>
                </p:ext>
              </p:extLst>
            </p:nvPr>
          </p:nvGraphicFramePr>
          <p:xfrm>
            <a:off x="1835150" y="4175126"/>
            <a:ext cx="26400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5" name="Equation" r:id="rId8" imgW="1104840" imgH="203040" progId="Equation.DSMT4">
                    <p:embed/>
                  </p:oleObj>
                </mc:Choice>
                <mc:Fallback>
                  <p:oleObj name="Equation" r:id="rId8" imgW="110484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150" y="4175126"/>
                          <a:ext cx="26400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666931" y="4175126"/>
              <a:ext cx="1030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（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66930" y="4894264"/>
                <a:ext cx="4697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0" y="4894264"/>
                <a:ext cx="4697158" cy="523220"/>
              </a:xfrm>
              <a:prstGeom prst="rect">
                <a:avLst/>
              </a:prstGeom>
              <a:blipFill>
                <a:blip r:embed="rId14"/>
                <a:stretch>
                  <a:fillRect l="-2594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1052736"/>
                <a:ext cx="772149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2736"/>
                <a:ext cx="7721494" cy="954107"/>
              </a:xfrm>
              <a:prstGeom prst="rect">
                <a:avLst/>
              </a:prstGeom>
              <a:blipFill>
                <a:blip r:embed="rId3"/>
                <a:stretch>
                  <a:fillRect l="-1579" t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03454" y="2204864"/>
                <a:ext cx="6295057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).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54" y="2204864"/>
                <a:ext cx="6295057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3487" y="4005064"/>
            <a:ext cx="8104187" cy="1258888"/>
            <a:chOff x="327" y="268"/>
            <a:chExt cx="5105" cy="793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46" y="268"/>
              <a:ext cx="2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.1.2  </a:t>
              </a:r>
              <a:r>
                <a:rPr lang="zh-CN" altLang="en-US" dirty="0"/>
                <a:t>非负实数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381" y="300"/>
            <a:ext cx="68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0" name="Equation" r:id="rId5" imgW="520560" imgH="253800" progId="Equation.DSMT4">
                    <p:embed/>
                  </p:oleObj>
                </mc:Choice>
                <mc:Fallback>
                  <p:oleObj name="Equation" r:id="rId5" imgW="520560" imgH="253800" progId="Equation.DSMT4">
                    <p:embed/>
                    <p:pic>
                      <p:nvPicPr>
                        <p:cNvPr id="266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00"/>
                          <a:ext cx="68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40" y="29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称为向量</a:t>
              </a: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150" y="391"/>
            <a:ext cx="2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1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266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91"/>
                          <a:ext cx="22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364" y="285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</a:t>
              </a:r>
              <a:r>
                <a:rPr lang="zh-CN" altLang="en-US">
                  <a:solidFill>
                    <a:srgbClr val="FF3300"/>
                  </a:solidFill>
                </a:rPr>
                <a:t>长度</a:t>
              </a:r>
              <a:r>
                <a:rPr lang="en-US" altLang="zh-CN"/>
                <a:t>,</a:t>
              </a:r>
              <a:r>
                <a:rPr lang="zh-CN" altLang="en-US"/>
                <a:t>记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27" y="70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612" y="663"/>
            <a:ext cx="379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2" name="Equation" r:id="rId9" imgW="241200" imgH="253800" progId="Equation.DSMT4">
                    <p:embed/>
                  </p:oleObj>
                </mc:Choice>
                <mc:Fallback>
                  <p:oleObj name="Equation" r:id="rId9" imgW="241200" imgH="253800" progId="Equation.DSMT4">
                    <p:embed/>
                    <p:pic>
                      <p:nvPicPr>
                        <p:cNvPr id="266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663"/>
                          <a:ext cx="379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29588" y="5448258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易见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03454" y="5917364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零向量的长度为</a:t>
            </a:r>
            <a:r>
              <a:rPr lang="en-US" altLang="zh-CN" dirty="0"/>
              <a:t>0,</a:t>
            </a:r>
            <a:r>
              <a:rPr lang="zh-CN" altLang="en-US" dirty="0"/>
              <a:t>非零向量的长度是一个正数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7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8" name="Group 24"/>
          <p:cNvGrpSpPr>
            <a:grpSpLocks/>
          </p:cNvGrpSpPr>
          <p:nvPr/>
        </p:nvGrpSpPr>
        <p:grpSpPr bwMode="auto">
          <a:xfrm>
            <a:off x="338235" y="2539536"/>
            <a:ext cx="5092700" cy="573088"/>
            <a:chOff x="327" y="2075"/>
            <a:chExt cx="3208" cy="361"/>
          </a:xfrm>
        </p:grpSpPr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327" y="2106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推导：</a:t>
              </a:r>
              <a:endParaRPr lang="zh-CN" altLang="en-US" dirty="0"/>
            </a:p>
          </p:txBody>
        </p:sp>
        <p:graphicFrame>
          <p:nvGraphicFramePr>
            <p:cNvPr id="266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816296"/>
                </p:ext>
              </p:extLst>
            </p:nvPr>
          </p:nvGraphicFramePr>
          <p:xfrm>
            <a:off x="1131" y="2075"/>
            <a:ext cx="240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4" name="Equation" r:id="rId3" imgW="1739880" imgH="253800" progId="Equation.DSMT4">
                    <p:embed/>
                  </p:oleObj>
                </mc:Choice>
                <mc:Fallback>
                  <p:oleObj name="Equation" r:id="rId3" imgW="1739880" imgH="253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2075"/>
                          <a:ext cx="240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-115416" y="3619271"/>
            <a:ext cx="71865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 smtClean="0"/>
              <a:t>定义</a:t>
            </a:r>
            <a:r>
              <a:rPr lang="en-US" altLang="zh-CN" dirty="0"/>
              <a:t>9</a:t>
            </a:r>
            <a:r>
              <a:rPr lang="en-US" altLang="zh-CN" dirty="0" smtClean="0"/>
              <a:t>.1.3 </a:t>
            </a:r>
            <a:r>
              <a:rPr lang="zh-CN" altLang="en-US" dirty="0" smtClean="0"/>
              <a:t>长度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的向量称为</a:t>
            </a:r>
            <a:r>
              <a:rPr lang="zh-CN" altLang="en-US" dirty="0">
                <a:solidFill>
                  <a:srgbClr val="FF3300"/>
                </a:solidFill>
              </a:rPr>
              <a:t>单位向量</a:t>
            </a:r>
            <a:r>
              <a:rPr lang="en-US" altLang="zh-CN" dirty="0"/>
              <a:t>.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3053653" y="4181327"/>
            <a:ext cx="4754563" cy="863600"/>
            <a:chOff x="340" y="3249"/>
            <a:chExt cx="2995" cy="544"/>
          </a:xfrm>
        </p:grpSpPr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40" y="333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向量</a:t>
              </a:r>
            </a:p>
          </p:txBody>
        </p:sp>
        <p:graphicFrame>
          <p:nvGraphicFramePr>
            <p:cNvPr id="26643" name="Object 19"/>
            <p:cNvGraphicFramePr>
              <a:graphicFrameLocks noChangeAspect="1"/>
            </p:cNvGraphicFramePr>
            <p:nvPr/>
          </p:nvGraphicFramePr>
          <p:xfrm>
            <a:off x="884" y="3249"/>
            <a:ext cx="4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5" name="Equation" r:id="rId5" imgW="342720" imgH="444240" progId="Equation.DSMT4">
                    <p:embed/>
                  </p:oleObj>
                </mc:Choice>
                <mc:Fallback>
                  <p:oleObj name="Equation" r:id="rId5" imgW="342720" imgH="4442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249"/>
                          <a:ext cx="42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371" y="3324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就是一个单位向量</a:t>
              </a:r>
              <a:r>
                <a:rPr lang="en-US" altLang="zh-CN" dirty="0"/>
                <a:t>,</a:t>
              </a:r>
            </a:p>
          </p:txBody>
        </p:sp>
      </p:grpSp>
      <p:grpSp>
        <p:nvGrpSpPr>
          <p:cNvPr id="26650" name="Group 26"/>
          <p:cNvGrpSpPr>
            <a:grpSpLocks/>
          </p:cNvGrpSpPr>
          <p:nvPr/>
        </p:nvGrpSpPr>
        <p:grpSpPr bwMode="auto">
          <a:xfrm>
            <a:off x="449360" y="4364742"/>
            <a:ext cx="2330450" cy="519112"/>
            <a:chOff x="3830" y="2885"/>
            <a:chExt cx="1468" cy="327"/>
          </a:xfrm>
        </p:grpSpPr>
        <p:graphicFrame>
          <p:nvGraphicFramePr>
            <p:cNvPr id="26641" name="Object 17"/>
            <p:cNvGraphicFramePr>
              <a:graphicFrameLocks noChangeAspect="1"/>
            </p:cNvGraphicFramePr>
            <p:nvPr/>
          </p:nvGraphicFramePr>
          <p:xfrm>
            <a:off x="5012" y="2931"/>
            <a:ext cx="2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6" name="Equation" r:id="rId7" imgW="190440" imgH="164880" progId="Equation.DSMT4">
                    <p:embed/>
                  </p:oleObj>
                </mc:Choice>
                <mc:Fallback>
                  <p:oleObj name="Equation" r:id="rId7" imgW="190440" imgH="1648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931"/>
                          <a:ext cx="28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3830" y="2885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对非零向量</a:t>
              </a:r>
            </a:p>
          </p:txBody>
        </p:sp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683568" y="5256065"/>
            <a:ext cx="2959100" cy="530225"/>
            <a:chOff x="3254" y="3317"/>
            <a:chExt cx="1864" cy="334"/>
          </a:xfrm>
        </p:grpSpPr>
        <p:graphicFrame>
          <p:nvGraphicFramePr>
            <p:cNvPr id="26645" name="Object 21"/>
            <p:cNvGraphicFramePr>
              <a:graphicFrameLocks noChangeAspect="1"/>
            </p:cNvGraphicFramePr>
            <p:nvPr/>
          </p:nvGraphicFramePr>
          <p:xfrm>
            <a:off x="4032" y="3408"/>
            <a:ext cx="2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7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22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4274" y="3324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单位化</a:t>
              </a:r>
              <a:r>
                <a:rPr lang="en-US" altLang="zh-CN"/>
                <a:t>.</a:t>
              </a: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3254" y="331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称为把</a:t>
              </a:r>
            </a:p>
          </p:txBody>
        </p:sp>
      </p:grpSp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3096"/>
              </p:ext>
            </p:extLst>
          </p:nvPr>
        </p:nvGraphicFramePr>
        <p:xfrm>
          <a:off x="1600200" y="332830"/>
          <a:ext cx="59039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8" name="Equation" r:id="rId11" imgW="2260440" imgH="228600" progId="Equation.DSMT4">
                  <p:embed/>
                </p:oleObj>
              </mc:Choice>
              <mc:Fallback>
                <p:oleObj name="Equation" r:id="rId11" imgW="2260440" imgH="228600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2830"/>
                        <a:ext cx="59039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205518"/>
              </p:ext>
            </p:extLst>
          </p:nvPr>
        </p:nvGraphicFramePr>
        <p:xfrm>
          <a:off x="1992376" y="1074193"/>
          <a:ext cx="4743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9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23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76" y="1074193"/>
                        <a:ext cx="4743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8648" y="369670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9</a:t>
            </a:r>
            <a:r>
              <a:rPr lang="en-US" altLang="zh-CN" dirty="0" smtClean="0"/>
              <a:t>.1.2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83568" y="1671093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长度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71093"/>
                <a:ext cx="2664296" cy="523220"/>
              </a:xfrm>
              <a:prstGeom prst="rect">
                <a:avLst/>
              </a:prstGeom>
              <a:blipFill>
                <a:blip r:embed="rId15"/>
                <a:stretch>
                  <a:fillRect l="-4577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21123" y="1522991"/>
                <a:ext cx="3071097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23" y="1522991"/>
                <a:ext cx="3071097" cy="8768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811</Words>
  <Application>Microsoft Office PowerPoint</Application>
  <PresentationFormat>全屏显示(4:3)</PresentationFormat>
  <Paragraphs>104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华文新魏</vt:lpstr>
      <vt:lpstr>宋体</vt:lpstr>
      <vt:lpstr>Arial</vt:lpstr>
      <vt:lpstr>Cambria Math</vt:lpstr>
      <vt:lpstr>Times New Roman</vt:lpstr>
      <vt:lpstr>默认设计模板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dell</cp:lastModifiedBy>
  <cp:revision>58</cp:revision>
  <dcterms:created xsi:type="dcterms:W3CDTF">2006-11-25T06:21:41Z</dcterms:created>
  <dcterms:modified xsi:type="dcterms:W3CDTF">2025-05-21T13:10:22Z</dcterms:modified>
</cp:coreProperties>
</file>