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7" r:id="rId3"/>
    <p:sldId id="288" r:id="rId4"/>
    <p:sldId id="289" r:id="rId5"/>
    <p:sldId id="290" r:id="rId6"/>
    <p:sldId id="291" r:id="rId7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anose="02020603050405020304" pitchFamily="18" charset="0"/>
        <a:ea typeface="华文新魏" panose="0201080004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anose="02020603050405020304" pitchFamily="18" charset="0"/>
        <a:ea typeface="华文新魏" panose="0201080004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anose="02020603050405020304" pitchFamily="18" charset="0"/>
        <a:ea typeface="华文新魏" panose="0201080004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anose="02020603050405020304" pitchFamily="18" charset="0"/>
        <a:ea typeface="华文新魏" panose="0201080004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anose="02020603050405020304" pitchFamily="18" charset="0"/>
        <a:ea typeface="华文新魏" panose="02010800040101010101" pitchFamily="2" charset="-122"/>
        <a:cs typeface="+mn-cs"/>
      </a:defRPr>
    </a:lvl5pPr>
    <a:lvl6pPr marL="2286000" algn="l" defTabSz="914400" rtl="0" eaLnBrk="1" latinLnBrk="0" hangingPunct="1">
      <a:defRPr kumimoji="1" sz="2800" kern="1200">
        <a:solidFill>
          <a:schemeClr val="tx1"/>
        </a:solidFill>
        <a:latin typeface="Times New Roman" panose="02020603050405020304" pitchFamily="18" charset="0"/>
        <a:ea typeface="华文新魏" panose="02010800040101010101" pitchFamily="2" charset="-122"/>
        <a:cs typeface="+mn-cs"/>
      </a:defRPr>
    </a:lvl6pPr>
    <a:lvl7pPr marL="2743200" algn="l" defTabSz="914400" rtl="0" eaLnBrk="1" latinLnBrk="0" hangingPunct="1">
      <a:defRPr kumimoji="1" sz="2800" kern="1200">
        <a:solidFill>
          <a:schemeClr val="tx1"/>
        </a:solidFill>
        <a:latin typeface="Times New Roman" panose="02020603050405020304" pitchFamily="18" charset="0"/>
        <a:ea typeface="华文新魏" panose="02010800040101010101" pitchFamily="2" charset="-122"/>
        <a:cs typeface="+mn-cs"/>
      </a:defRPr>
    </a:lvl7pPr>
    <a:lvl8pPr marL="3200400" algn="l" defTabSz="914400" rtl="0" eaLnBrk="1" latinLnBrk="0" hangingPunct="1">
      <a:defRPr kumimoji="1" sz="2800" kern="1200">
        <a:solidFill>
          <a:schemeClr val="tx1"/>
        </a:solidFill>
        <a:latin typeface="Times New Roman" panose="02020603050405020304" pitchFamily="18" charset="0"/>
        <a:ea typeface="华文新魏" panose="02010800040101010101" pitchFamily="2" charset="-122"/>
        <a:cs typeface="+mn-cs"/>
      </a:defRPr>
    </a:lvl8pPr>
    <a:lvl9pPr marL="3657600" algn="l" defTabSz="914400" rtl="0" eaLnBrk="1" latinLnBrk="0" hangingPunct="1">
      <a:defRPr kumimoji="1" sz="2800" kern="1200">
        <a:solidFill>
          <a:schemeClr val="tx1"/>
        </a:solidFill>
        <a:latin typeface="Times New Roman" panose="02020603050405020304" pitchFamily="18" charset="0"/>
        <a:ea typeface="华文新魏" panose="0201080004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149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ADED3D-ABDE-41B7-8AD5-32F520DFCB0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0277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97A9F3-F61A-4479-A281-4950C044983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5382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355025-89EF-4790-8558-8D53B713B46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1307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CE2B79-A076-4125-84AF-8F741191C06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0562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7007A3-904C-478C-A131-389ABC8D06B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0203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1DD51F-6213-4D06-8BA4-F2E69B7DDB8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672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3577AE-7357-4FAF-96E6-29C7F5E9A13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6948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80168B-5FE5-4F09-A25A-20C80B78F14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136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3C835F-EA39-4CD2-8D62-5A567431AC7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6745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2905A2-D671-4920-894F-4105CF42BEC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3429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631B49-FE61-4C70-B705-0A1FEB6CB7E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8801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smtClean="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ea typeface="+mn-ea"/>
              </a:defRPr>
            </a:lvl1pPr>
          </a:lstStyle>
          <a:p>
            <a:pPr>
              <a:defRPr/>
            </a:pPr>
            <a:fld id="{32C9FF7A-D3B7-48ED-AA47-BA158057A1C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ChangeArrowheads="1"/>
          </p:cNvSpPr>
          <p:nvPr/>
        </p:nvSpPr>
        <p:spPr bwMode="auto">
          <a:xfrm>
            <a:off x="1295400" y="533400"/>
            <a:ext cx="4087979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kumimoji="0" lang="en-US" altLang="zh-CN" sz="4400" b="1" dirty="0" smtClean="0">
                <a:solidFill>
                  <a:schemeClr val="tx2"/>
                </a:solidFill>
                <a:latin typeface="华文新魏" panose="02010800040101010101" pitchFamily="2" charset="-122"/>
              </a:rPr>
              <a:t>§</a:t>
            </a:r>
            <a:r>
              <a:rPr kumimoji="0" lang="en-US" altLang="zh-CN" sz="4400" b="1" dirty="0" smtClean="0">
                <a:solidFill>
                  <a:schemeClr val="tx2"/>
                </a:solidFill>
                <a:latin typeface="华文新魏" panose="02010800040101010101" pitchFamily="2" charset="-122"/>
              </a:rPr>
              <a:t>9.3  </a:t>
            </a:r>
            <a:r>
              <a:rPr kumimoji="0" lang="zh-CN" altLang="en-US" sz="4400" b="1" dirty="0" smtClean="0">
                <a:solidFill>
                  <a:schemeClr val="tx2"/>
                </a:solidFill>
                <a:latin typeface="华文新魏" panose="02010800040101010101" pitchFamily="2" charset="-122"/>
              </a:rPr>
              <a:t>伴随算子</a:t>
            </a:r>
            <a:endParaRPr kumimoji="0" lang="zh-CN" altLang="en-US" sz="4400" b="1" dirty="0">
              <a:solidFill>
                <a:schemeClr val="tx2"/>
              </a:solidFill>
              <a:latin typeface="华文新魏" panose="02010800040101010101" pitchFamily="2" charset="-122"/>
            </a:endParaRPr>
          </a:p>
        </p:txBody>
      </p:sp>
      <p:sp>
        <p:nvSpPr>
          <p:cNvPr id="2051" name="Rectangle 4"/>
          <p:cNvSpPr>
            <a:spLocks noChangeArrowheads="1"/>
          </p:cNvSpPr>
          <p:nvPr/>
        </p:nvSpPr>
        <p:spPr bwMode="auto">
          <a:xfrm>
            <a:off x="762000" y="1524000"/>
            <a:ext cx="2470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kumimoji="0" lang="zh-CN" altLang="en-US" sz="3600" b="1">
                <a:solidFill>
                  <a:srgbClr val="CC3300"/>
                </a:solidFill>
                <a:latin typeface="华文新魏" panose="02010800040101010101" pitchFamily="2" charset="-122"/>
              </a:rPr>
              <a:t>教学目的：</a:t>
            </a:r>
          </a:p>
        </p:txBody>
      </p:sp>
      <p:sp>
        <p:nvSpPr>
          <p:cNvPr id="2052" name="Rectangle 5"/>
          <p:cNvSpPr>
            <a:spLocks noChangeArrowheads="1"/>
          </p:cNvSpPr>
          <p:nvPr/>
        </p:nvSpPr>
        <p:spPr bwMode="auto">
          <a:xfrm>
            <a:off x="1524000" y="2168525"/>
            <a:ext cx="7086600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0" lang="zh-CN" altLang="en-US" sz="3200" b="1" dirty="0">
                <a:solidFill>
                  <a:schemeClr val="tx2"/>
                </a:solidFill>
                <a:latin typeface="华文新魏" panose="02010800040101010101" pitchFamily="2" charset="-122"/>
              </a:rPr>
              <a:t>使学生理解正交变换与正交矩阵的概念、性质及其关系</a:t>
            </a:r>
            <a:r>
              <a:rPr kumimoji="0" lang="en-US" altLang="zh-CN" sz="3200" b="1" dirty="0">
                <a:solidFill>
                  <a:schemeClr val="tx2"/>
                </a:solidFill>
                <a:latin typeface="华文新魏" panose="02010800040101010101" pitchFamily="2" charset="-122"/>
              </a:rPr>
              <a:t>.</a:t>
            </a:r>
          </a:p>
        </p:txBody>
      </p:sp>
      <p:sp>
        <p:nvSpPr>
          <p:cNvPr id="2053" name="Rectangle 6"/>
          <p:cNvSpPr>
            <a:spLocks noChangeArrowheads="1"/>
          </p:cNvSpPr>
          <p:nvPr/>
        </p:nvSpPr>
        <p:spPr bwMode="auto">
          <a:xfrm>
            <a:off x="762000" y="3733800"/>
            <a:ext cx="3841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kumimoji="0" lang="zh-CN" altLang="en-US" sz="3600" b="1">
                <a:solidFill>
                  <a:srgbClr val="CC3300"/>
                </a:solidFill>
                <a:latin typeface="华文新魏" panose="02010800040101010101" pitchFamily="2" charset="-122"/>
              </a:rPr>
              <a:t>教学重点与难点：</a:t>
            </a:r>
          </a:p>
        </p:txBody>
      </p:sp>
      <p:sp>
        <p:nvSpPr>
          <p:cNvPr id="2054" name="Rectangle 7"/>
          <p:cNvSpPr>
            <a:spLocks noChangeArrowheads="1"/>
          </p:cNvSpPr>
          <p:nvPr/>
        </p:nvSpPr>
        <p:spPr bwMode="auto">
          <a:xfrm>
            <a:off x="1828800" y="4572000"/>
            <a:ext cx="709295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kumimoji="0" lang="zh-CN" altLang="en-US" sz="3200" b="1">
                <a:solidFill>
                  <a:schemeClr val="tx2"/>
                </a:solidFill>
                <a:latin typeface="华文新魏" panose="02010800040101010101" pitchFamily="2" charset="-122"/>
              </a:rPr>
              <a:t>正交变换及其性质，正交矩阵及其性质</a:t>
            </a:r>
          </a:p>
          <a:p>
            <a:pPr eaLnBrk="1" hangingPunct="1"/>
            <a:r>
              <a:rPr kumimoji="0" lang="zh-CN" altLang="en-US" sz="3200" b="1">
                <a:solidFill>
                  <a:schemeClr val="tx2"/>
                </a:solidFill>
                <a:latin typeface="华文新魏" panose="02010800040101010101" pitchFamily="2" charset="-122"/>
              </a:rPr>
              <a:t>，正交变换与正交矩阵的关系</a:t>
            </a:r>
            <a:r>
              <a:rPr kumimoji="0" lang="en-US" altLang="zh-CN" sz="3200" b="1">
                <a:solidFill>
                  <a:schemeClr val="tx2"/>
                </a:solidFill>
                <a:latin typeface="华文新魏" panose="02010800040101010101" pitchFamily="2" charset="-122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Box 4"/>
              <p:cNvSpPr txBox="1">
                <a:spLocks noChangeArrowheads="1"/>
              </p:cNvSpPr>
              <p:nvPr/>
            </p:nvSpPr>
            <p:spPr bwMode="auto">
              <a:xfrm>
                <a:off x="1095375" y="452438"/>
                <a:ext cx="7581081" cy="18713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dirty="0" smtClean="0"/>
                  <a:t>定义</a:t>
                </a:r>
                <a:r>
                  <a:rPr lang="en-US" altLang="zh-CN" dirty="0" smtClean="0"/>
                  <a:t>9.3.1 </a:t>
                </a:r>
                <a:r>
                  <a:rPr lang="zh-CN" altLang="en-US" dirty="0" smtClean="0"/>
                  <a:t>设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zh-CN" altLang="en-US" dirty="0" smtClean="0"/>
                  <a:t>是内积空间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dirty="0" smtClean="0"/>
                  <a:t>上的线性算子，若存在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dirty="0" smtClean="0"/>
                  <a:t>上的线性算子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dirty="0" smtClean="0"/>
                  <a:t>，使等式</a:t>
                </a:r>
                <a:endParaRPr lang="en-US" altLang="zh-CN" dirty="0" smtClean="0"/>
              </a:p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𝜑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CN" b="1" dirty="0" smtClean="0"/>
              </a:p>
              <a:p>
                <a:pPr eaLnBrk="1" hangingPunct="1"/>
                <a:r>
                  <a:rPr lang="zh-CN" altLang="en-US" b="1" dirty="0" smtClean="0"/>
                  <a:t>对一切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b="1" dirty="0" smtClean="0"/>
                  <a:t>成立。</a:t>
                </a:r>
                <a:endParaRPr lang="en-US" altLang="zh-CN" b="1" dirty="0" smtClean="0"/>
              </a:p>
            </p:txBody>
          </p:sp>
        </mc:Choice>
        <mc:Fallback xmlns="">
          <p:sp>
            <p:nvSpPr>
              <p:cNvPr id="2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95375" y="452438"/>
                <a:ext cx="7581081" cy="1871346"/>
              </a:xfrm>
              <a:prstGeom prst="rect">
                <a:avLst/>
              </a:prstGeom>
              <a:blipFill>
                <a:blip r:embed="rId2"/>
                <a:stretch>
                  <a:fillRect l="-1689" t="-3909" r="-322" b="-846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0857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Box 4"/>
              <p:cNvSpPr txBox="1">
                <a:spLocks noChangeArrowheads="1"/>
              </p:cNvSpPr>
              <p:nvPr/>
            </p:nvSpPr>
            <p:spPr bwMode="auto">
              <a:xfrm>
                <a:off x="1095375" y="452438"/>
                <a:ext cx="7581081" cy="18713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dirty="0" smtClean="0"/>
                  <a:t>定理</a:t>
                </a:r>
                <a:r>
                  <a:rPr lang="en-US" altLang="zh-CN" dirty="0" smtClean="0"/>
                  <a:t>9.3.1 </a:t>
                </a:r>
                <a:r>
                  <a:rPr lang="zh-CN" altLang="en-US" dirty="0" smtClean="0"/>
                  <a:t>设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dirty="0" smtClean="0"/>
                  <a:t>是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 smtClean="0"/>
                  <a:t>维内积空间，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zh-CN" altLang="en-US" dirty="0" smtClean="0"/>
                  <a:t>是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dirty="0" smtClean="0"/>
                  <a:t>上的线性变换，则存在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dirty="0" smtClean="0"/>
                  <a:t>上唯一的线性变换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dirty="0" smtClean="0"/>
                  <a:t>，使对一切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dirty="0" smtClean="0"/>
                  <a:t>，成立</a:t>
                </a:r>
                <a:endParaRPr lang="en-US" altLang="zh-CN" dirty="0" smtClean="0"/>
              </a:p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𝜑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CN" b="1" dirty="0" smtClean="0"/>
              </a:p>
            </p:txBody>
          </p:sp>
        </mc:Choice>
        <mc:Fallback xmlns="">
          <p:sp>
            <p:nvSpPr>
              <p:cNvPr id="2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95375" y="452438"/>
                <a:ext cx="7581081" cy="1871346"/>
              </a:xfrm>
              <a:prstGeom prst="rect">
                <a:avLst/>
              </a:prstGeom>
              <a:blipFill>
                <a:blip r:embed="rId2"/>
                <a:stretch>
                  <a:fillRect l="-1689" t="-3909" r="-96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5731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Box 4"/>
              <p:cNvSpPr txBox="1">
                <a:spLocks noChangeArrowheads="1"/>
              </p:cNvSpPr>
              <p:nvPr/>
            </p:nvSpPr>
            <p:spPr bwMode="auto">
              <a:xfrm>
                <a:off x="1095375" y="452438"/>
                <a:ext cx="7581081" cy="267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dirty="0" smtClean="0"/>
                  <a:t>定理</a:t>
                </a:r>
                <a:r>
                  <a:rPr lang="en-US" altLang="zh-CN" dirty="0" smtClean="0"/>
                  <a:t>9.3.2 </a:t>
                </a:r>
                <a:r>
                  <a:rPr lang="zh-CN" altLang="en-US" dirty="0" smtClean="0"/>
                  <a:t>设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dirty="0" smtClean="0"/>
                  <a:t>是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 smtClean="0"/>
                  <a:t>维内积空间，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 smtClean="0"/>
                  <a:t>是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dirty="0" smtClean="0"/>
                  <a:t>上的一组标准正交基，若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dirty="0" smtClean="0"/>
                  <a:t>上的线性算子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zh-CN" altLang="en-US" dirty="0" smtClean="0"/>
                  <a:t>在这组基下的表示矩阵为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 smtClean="0"/>
                  <a:t>，则当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dirty="0" smtClean="0"/>
                  <a:t>是酉空间时，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dirty="0" smtClean="0"/>
                  <a:t>在同一组基下的表示矩阵为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dirty="0" smtClean="0"/>
                  <a:t>，即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 smtClean="0"/>
                  <a:t>的共轭转置；当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dirty="0" smtClean="0"/>
                  <a:t>是欧氏空间时，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dirty="0" smtClean="0"/>
                  <a:t>的表示矩阵为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dirty="0" smtClean="0"/>
                  <a:t>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即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b="1" dirty="0" smtClean="0"/>
                  <a:t>的转置</a:t>
                </a:r>
                <a:r>
                  <a:rPr lang="en-US" altLang="zh-CN" b="1" dirty="0" smtClean="0"/>
                  <a:t>.</a:t>
                </a:r>
              </a:p>
            </p:txBody>
          </p:sp>
        </mc:Choice>
        <mc:Fallback xmlns="">
          <p:sp>
            <p:nvSpPr>
              <p:cNvPr id="2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95375" y="452438"/>
                <a:ext cx="7581081" cy="2678554"/>
              </a:xfrm>
              <a:prstGeom prst="rect">
                <a:avLst/>
              </a:prstGeom>
              <a:blipFill>
                <a:blip r:embed="rId2"/>
                <a:stretch>
                  <a:fillRect l="-1689" t="-2727" r="-563" b="-545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3785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Box 4"/>
              <p:cNvSpPr txBox="1">
                <a:spLocks noChangeArrowheads="1"/>
              </p:cNvSpPr>
              <p:nvPr/>
            </p:nvSpPr>
            <p:spPr bwMode="auto">
              <a:xfrm>
                <a:off x="1095375" y="452438"/>
                <a:ext cx="7581081" cy="27157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dirty="0" smtClean="0"/>
                  <a:t>定理</a:t>
                </a:r>
                <a:r>
                  <a:rPr lang="en-US" altLang="zh-CN" dirty="0" smtClean="0"/>
                  <a:t>9.3.3 </a:t>
                </a:r>
                <a:r>
                  <a:rPr lang="zh-CN" altLang="en-US" dirty="0" smtClean="0"/>
                  <a:t>设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dirty="0" smtClean="0"/>
                  <a:t>是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有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限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维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内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积</m:t>
                    </m:r>
                  </m:oMath>
                </a14:m>
                <a:r>
                  <a:rPr lang="zh-CN" altLang="en-US" dirty="0" smtClean="0"/>
                  <a:t>空间，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若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zh-CN" altLang="en-US" dirty="0" smtClean="0"/>
                  <a:t>及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zh-CN" altLang="en-US" dirty="0" smtClean="0"/>
                  <a:t>是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dirty="0" smtClean="0"/>
                  <a:t>上的线性变换，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zh-CN" altLang="en-US" dirty="0" smtClean="0"/>
                  <a:t>为常数，则</a:t>
                </a:r>
                <a:endParaRPr lang="en-US" altLang="zh-CN" dirty="0" smtClean="0"/>
              </a:p>
              <a:p>
                <a:pPr eaLnBrk="1" hangingPunct="1"/>
                <a:r>
                  <a:rPr lang="en-US" altLang="zh-CN" b="1" dirty="0" smtClean="0"/>
                  <a:t>(1)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𝜑</m:t>
                            </m:r>
                            <m:r>
                              <a:rPr lang="en-US" altLang="zh-CN" b="1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</m:d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p>
                        <m:r>
                          <a:rPr lang="en-US" altLang="zh-CN" b="1" i="0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b="1" i="0" dirty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p>
                        <m:r>
                          <a:rPr lang="en-US" altLang="zh-CN" b="1" i="0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CN" b="1" dirty="0" smtClean="0"/>
                  <a:t>;</a:t>
                </a:r>
              </a:p>
              <a:p>
                <a:pPr eaLnBrk="1" hangingPunct="1"/>
                <a:r>
                  <a:rPr lang="en-US" altLang="zh-CN" b="1" dirty="0" smtClean="0"/>
                  <a:t>(2)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</m:d>
                      </m:e>
                      <m:sup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acc>
                    <m:sSup>
                      <m:sSup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p>
                        <m:r>
                          <a:rPr lang="en-US" altLang="zh-CN" b="1" i="0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CN" b="1" dirty="0" smtClean="0"/>
                  <a:t>;</a:t>
                </a:r>
              </a:p>
              <a:p>
                <a:pPr eaLnBrk="1" hangingPunct="1"/>
                <a:r>
                  <a:rPr lang="en-US" altLang="zh-CN" b="1" dirty="0" smtClean="0"/>
                  <a:t>(3)</a:t>
                </a:r>
                <a:r>
                  <a:rPr lang="en-US" altLang="zh-CN" b="1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𝜑𝜓</m:t>
                            </m:r>
                          </m:e>
                        </m:d>
                      </m:e>
                      <m:sup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CN" b="1" dirty="0" smtClean="0"/>
                  <a:t>;</a:t>
                </a:r>
              </a:p>
              <a:p>
                <a:pPr eaLnBrk="1" hangingPunct="1"/>
                <a:r>
                  <a:rPr lang="en-US" altLang="zh-CN" b="1" dirty="0" smtClean="0"/>
                  <a:t>(4)</a:t>
                </a:r>
                <a:r>
                  <a:rPr lang="en-US" altLang="zh-CN" b="1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 dirty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p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altLang="zh-CN" b="1" dirty="0" smtClean="0"/>
                  <a:t>.</a:t>
                </a:r>
              </a:p>
            </p:txBody>
          </p:sp>
        </mc:Choice>
        <mc:Fallback xmlns="">
          <p:sp>
            <p:nvSpPr>
              <p:cNvPr id="2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95375" y="452438"/>
                <a:ext cx="7581081" cy="2715743"/>
              </a:xfrm>
              <a:prstGeom prst="rect">
                <a:avLst/>
              </a:prstGeom>
              <a:blipFill>
                <a:blip r:embed="rId2"/>
                <a:stretch>
                  <a:fillRect l="-1689" t="-2691" b="-381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3534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Box 4"/>
              <p:cNvSpPr txBox="1">
                <a:spLocks noChangeArrowheads="1"/>
              </p:cNvSpPr>
              <p:nvPr/>
            </p:nvSpPr>
            <p:spPr bwMode="auto">
              <a:xfrm>
                <a:off x="1095375" y="452438"/>
                <a:ext cx="7581081" cy="27157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dirty="0" smtClean="0"/>
                  <a:t>定理</a:t>
                </a:r>
                <a:r>
                  <a:rPr lang="en-US" altLang="zh-CN" dirty="0" smtClean="0"/>
                  <a:t>9.3.4 </a:t>
                </a:r>
                <a:r>
                  <a:rPr lang="zh-CN" altLang="en-US" dirty="0" smtClean="0"/>
                  <a:t>设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dirty="0" smtClean="0"/>
                  <a:t>是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维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内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积</m:t>
                    </m:r>
                  </m:oMath>
                </a14:m>
                <a:r>
                  <a:rPr lang="zh-CN" altLang="en-US" dirty="0" smtClean="0"/>
                  <a:t>空间，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zh-CN" altLang="en-US" dirty="0" smtClean="0"/>
                  <a:t>是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dirty="0" smtClean="0"/>
                  <a:t>上的线性算子</a:t>
                </a:r>
                <a:r>
                  <a:rPr lang="en-US" altLang="zh-CN" dirty="0" smtClean="0"/>
                  <a:t>.</a:t>
                </a:r>
              </a:p>
              <a:p>
                <a:pPr eaLnBrk="1" hangingPunct="1"/>
                <a:r>
                  <a:rPr lang="en-US" altLang="zh-CN" b="1" dirty="0" smtClean="0"/>
                  <a:t>(1)</a:t>
                </a:r>
                <a:r>
                  <a:rPr lang="zh-CN" altLang="en-US" b="1" dirty="0" smtClean="0"/>
                  <a:t>若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𝑼</m:t>
                    </m:r>
                  </m:oMath>
                </a14:m>
                <a:r>
                  <a:rPr lang="zh-CN" altLang="en-US" b="1" dirty="0" smtClean="0"/>
                  <a:t>是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zh-CN" altLang="en-US" b="1" dirty="0" smtClean="0"/>
                  <a:t>的不变子空间，则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dirty="0"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p>
                        <m:r>
                          <a:rPr lang="en-US" altLang="zh-CN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⊥</m:t>
                        </m:r>
                      </m:sup>
                    </m:sSup>
                  </m:oMath>
                </a14:m>
                <a:r>
                  <a:rPr lang="zh-CN" altLang="en-US" b="1" dirty="0" smtClean="0"/>
                  <a:t>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b="1" dirty="0" smtClean="0"/>
                  <a:t>的不变子空间</a:t>
                </a:r>
                <a:r>
                  <a:rPr lang="en-US" altLang="zh-CN" b="1" dirty="0" smtClean="0"/>
                  <a:t>;</a:t>
                </a:r>
              </a:p>
              <a:p>
                <a:pPr eaLnBrk="1" hangingPunct="1"/>
                <a:r>
                  <a:rPr lang="en-US" altLang="zh-CN" b="1" dirty="0" smtClean="0"/>
                  <a:t>(2)</a:t>
                </a:r>
                <a:r>
                  <a:rPr lang="zh-CN" altLang="en-US" b="1" dirty="0" smtClean="0"/>
                  <a:t>若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zh-CN" altLang="en-US" b="1" dirty="0" smtClean="0"/>
                  <a:t>的全体特征值为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1" i="1" smtClean="0"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1" i="1"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b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1" i="1"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𝐧</m:t>
                        </m:r>
                      </m:sub>
                    </m:sSub>
                  </m:oMath>
                </a14:m>
                <a:r>
                  <a:rPr lang="zh-CN" altLang="en-US" b="1" dirty="0" smtClean="0"/>
                  <a:t>，则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b="1" dirty="0" smtClean="0"/>
                  <a:t>的全体特征值为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panose="02040503050406030204" pitchFamily="18" charset="0"/>
                              </a:rPr>
                              <m:t>𝝀</m:t>
                            </m:r>
                          </m:e>
                          <m:sub>
                            <m:r>
                              <a:rPr lang="en-US" altLang="zh-CN" b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acc>
                    <m:r>
                      <a:rPr lang="en-US" altLang="zh-CN" b="1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̅"/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panose="02040503050406030204" pitchFamily="18" charset="0"/>
                              </a:rPr>
                              <m:t>𝝀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acc>
                    <m:r>
                      <a:rPr lang="en-US" altLang="zh-CN" b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acc>
                      <m:accPr>
                        <m:chr m:val="̅"/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panose="02040503050406030204" pitchFamily="18" charset="0"/>
                              </a:rPr>
                              <m:t>𝝀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n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zh-CN" b="1" dirty="0" smtClean="0"/>
                  <a:t>.</a:t>
                </a:r>
              </a:p>
            </p:txBody>
          </p:sp>
        </mc:Choice>
        <mc:Fallback>
          <p:sp>
            <p:nvSpPr>
              <p:cNvPr id="2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95375" y="452438"/>
                <a:ext cx="7581081" cy="2715743"/>
              </a:xfrm>
              <a:prstGeom prst="rect">
                <a:avLst/>
              </a:prstGeom>
              <a:blipFill>
                <a:blip r:embed="rId2"/>
                <a:stretch>
                  <a:fillRect l="-1689" t="-2691" b="-448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3748860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华文新魏" panose="0201080004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华文新魏" panose="0201080004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680</TotalTime>
  <Words>449</Words>
  <Application>Microsoft Office PowerPoint</Application>
  <PresentationFormat>全屏显示(4:3)</PresentationFormat>
  <Paragraphs>20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华文新魏</vt:lpstr>
      <vt:lpstr>宋体</vt:lpstr>
      <vt:lpstr>Arial</vt:lpstr>
      <vt:lpstr>Cambria Math</vt:lpstr>
      <vt:lpstr>Times New Roman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番茄花园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番茄花园</dc:creator>
  <cp:lastModifiedBy>UPC</cp:lastModifiedBy>
  <cp:revision>41</cp:revision>
  <dcterms:created xsi:type="dcterms:W3CDTF">2006-11-25T06:21:41Z</dcterms:created>
  <dcterms:modified xsi:type="dcterms:W3CDTF">2025-05-28T02:30:54Z</dcterms:modified>
</cp:coreProperties>
</file>