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8" r:id="rId12"/>
    <p:sldId id="281" r:id="rId13"/>
    <p:sldId id="282" r:id="rId14"/>
    <p:sldId id="284" r:id="rId15"/>
    <p:sldId id="289" r:id="rId16"/>
    <p:sldId id="285" r:id="rId17"/>
    <p:sldId id="286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DED3D-ABDE-41B7-8AD5-32F520DFC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2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A9F3-F61A-4479-A281-4950C0449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5025-89EF-4790-8558-8D53B713B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0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E2B79-A076-4125-84AF-8F741191C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5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07A3-904C-478C-A131-389ABC8D0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2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D51F-6213-4D06-8BA4-F2E69B7DD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77AE-7357-4FAF-96E6-29C7F5E9A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9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168B-5FE5-4F09-A25A-20C80B78F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835F-EA39-4CD2-8D62-5A567431A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7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905A2-D671-4920-894F-4105CF42B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4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31B49-FE61-4C70-B705-0A1FEB6CB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8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32C9FF7A-D3B7-48ED-AA47-BA158057A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1295400" y="533400"/>
            <a:ext cx="651696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§9.4  </a:t>
            </a:r>
            <a:r>
              <a:rPr kumimoji="0"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</a:rPr>
              <a:t>内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积空间的同构</a:t>
            </a:r>
            <a:endParaRPr kumimoji="0" lang="en-US" altLang="zh-CN" sz="4400" b="1" dirty="0" smtClean="0">
              <a:solidFill>
                <a:schemeClr val="tx2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kumimoji="0" lang="en-US" altLang="zh-CN" sz="4400" b="1" dirty="0">
                <a:solidFill>
                  <a:schemeClr val="tx2"/>
                </a:solidFill>
                <a:latin typeface="华文新魏" panose="02010800040101010101" pitchFamily="2" charset="-122"/>
              </a:rPr>
              <a:t> </a:t>
            </a:r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           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正交变换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与酉变换</a:t>
            </a:r>
            <a:endParaRPr kumimoji="0" lang="zh-CN" altLang="en-US" sz="44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5240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教学目的：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24000" y="2168525"/>
            <a:ext cx="7086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</a:rPr>
              <a:t>使学生理解正交变换与正交矩阵的概念、性质及其关系</a:t>
            </a:r>
            <a:r>
              <a:rPr kumimoji="0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762000" y="3733800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教学重点与难点：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828800" y="4572000"/>
            <a:ext cx="7092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正交变换及其性质，正交矩阵及其性质</a:t>
            </a:r>
          </a:p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，正交变换与正交矩阵的关系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48427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9.4.5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阶实矩阵，则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是正交矩阵的充分必要条件：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或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4842736"/>
              </a:xfrm>
              <a:prstGeom prst="rect">
                <a:avLst/>
              </a:prstGeom>
              <a:blipFill>
                <a:blip r:embed="rId2"/>
                <a:stretch>
                  <a:fillRect l="-16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71600" y="1052736"/>
                <a:ext cx="727280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注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为正交矩阵的充分必要条件是它的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维实行向量空间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取标准内积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的标准正交基，或它的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个列向量是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维实列向量空间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取标准内积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的标准正交基。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52736"/>
                <a:ext cx="7272808" cy="2677656"/>
              </a:xfrm>
              <a:prstGeom prst="rect">
                <a:avLst/>
              </a:prstGeom>
              <a:blipFill>
                <a:blip r:embed="rId2"/>
                <a:stretch>
                  <a:fillRect l="-1676" r="-838" b="-3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3643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9.4.6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阶复矩阵，则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是酉矩阵的充分必要条件：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zh-CN" altLang="en-US" dirty="0" smtClean="0">
                    <a:latin typeface="Cambria Math" panose="02040503050406030204" pitchFamily="18" charset="0"/>
                  </a:rPr>
                  <a:t>或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3643498"/>
              </a:xfrm>
              <a:prstGeom prst="rect">
                <a:avLst/>
              </a:prstGeom>
              <a:blipFill>
                <a:blip r:embed="rId2"/>
                <a:stretch>
                  <a:fillRect l="-1657" t="-16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30671" y="3861048"/>
                <a:ext cx="8208912" cy="2611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为酉矩阵的充分必要条件是它的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个行向量是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维复行向量空间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取标准内积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的标准正交基，或它的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个列向量是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维复列向量空间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取标准内积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的标准正交基。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3861048"/>
                <a:ext cx="8208912" cy="2611997"/>
              </a:xfrm>
              <a:prstGeom prst="rect">
                <a:avLst/>
              </a:prstGeom>
              <a:blipFill>
                <a:blip r:embed="rId3"/>
                <a:stretch>
                  <a:fillRect l="-1485" b="-5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9.4.7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，则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的行列式值等于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或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-1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的特征值的模长等于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1.</a:t>
                </a: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blipFill>
                <a:blip r:embed="rId2"/>
                <a:stretch>
                  <a:fillRect l="-1657" b="-4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1187624" y="3068960"/>
                <a:ext cx="772509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9.4.8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复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酉矩阵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，则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的行列式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值的模长等于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的特征值的模长等于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1.</a:t>
                </a:r>
              </a:p>
            </p:txBody>
          </p:sp>
        </mc:Choice>
        <mc:Fallback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068960"/>
                <a:ext cx="7725097" cy="2031325"/>
              </a:xfrm>
              <a:prstGeom prst="rect">
                <a:avLst/>
              </a:prstGeom>
              <a:blipFill>
                <a:blip r:embed="rId3"/>
                <a:stretch>
                  <a:fillRect l="-1657" b="-44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9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95375" y="452438"/>
            <a:ext cx="772509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9.4.1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(1)</a:t>
            </a:r>
            <a:r>
              <a:rPr lang="zh-CN" altLang="en-US" dirty="0" smtClean="0"/>
              <a:t>单位阵是正交矩阵也是酉矩阵；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(2)</a:t>
            </a:r>
            <a:r>
              <a:rPr lang="zh-CN" altLang="en-US" dirty="0" smtClean="0"/>
              <a:t>对角阵是正交矩阵的充分必要条件是主对角线上的元素为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-1.</a:t>
            </a:r>
            <a:endParaRPr lang="en-US" altLang="zh-CN" dirty="0" smtClean="0">
              <a:latin typeface="Cambria Math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3284984"/>
            <a:ext cx="65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判断下列矩阵是不是正交阵？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429309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24346"/>
              </p:ext>
            </p:extLst>
          </p:nvPr>
        </p:nvGraphicFramePr>
        <p:xfrm>
          <a:off x="2267744" y="4109950"/>
          <a:ext cx="2520280" cy="88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4109950"/>
                        <a:ext cx="2520280" cy="889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908720"/>
            <a:ext cx="65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判断下列矩阵是不是酉矩阵？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91683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71855"/>
              </p:ext>
            </p:extLst>
          </p:nvPr>
        </p:nvGraphicFramePr>
        <p:xfrm>
          <a:off x="1835695" y="1484784"/>
          <a:ext cx="4051035" cy="143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2006280" imgH="711000" progId="Equation.DSMT4">
                  <p:embed/>
                </p:oleObj>
              </mc:Choice>
              <mc:Fallback>
                <p:oleObj name="Equation" r:id="rId3" imgW="2006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5" y="1484784"/>
                        <a:ext cx="4051035" cy="143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325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9.4.9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阶实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复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矩阵，则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可分解为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是正交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酉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矩阵，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是一个主对角线上的元素均大于等于零的上三角阵，并且若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是非异阵，则这样的分解必唯一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3258328"/>
              </a:xfrm>
              <a:prstGeom prst="rect">
                <a:avLst/>
              </a:prstGeom>
              <a:blipFill>
                <a:blip r:embed="rId2"/>
                <a:stretch>
                  <a:fillRect l="-1657" r="-6235" b="-44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1697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9.4.3 </a:t>
                </a:r>
                <a:r>
                  <a:rPr lang="zh-CN" altLang="en-US" dirty="0" smtClean="0"/>
                  <a:t>求下列矩阵的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分解：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1697003"/>
              </a:xfrm>
              <a:prstGeom prst="rect">
                <a:avLst/>
              </a:prstGeom>
              <a:blipFill>
                <a:blip r:embed="rId2"/>
                <a:stretch>
                  <a:fillRect l="-1657" t="-43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3323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9.4.1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是域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上的内积空间，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是实数域或复数域，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是线性映射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若</a:t>
                </a:r>
                <a:r>
                  <a:rPr lang="zh-CN" altLang="en-US" dirty="0" smtClean="0"/>
                  <a:t>对任意的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1" dirty="0" smtClean="0"/>
                  <a:t>，有</a:t>
                </a:r>
                <a:endParaRPr lang="en-US" altLang="zh-CN" b="1" dirty="0" smtClean="0"/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dirty="0"/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1" i="1" dirty="0" err="1"/>
                        <m:t>x</m:t>
                      </m:r>
                      <m:r>
                        <m:rPr>
                          <m:nor/>
                        </m:rPr>
                        <a:rPr lang="en-US" altLang="zh-CN" b="1" i="1" dirty="0" err="1"/>
                        <m:t>,</m:t>
                      </m:r>
                      <m:r>
                        <m:rPr>
                          <m:nor/>
                        </m:rPr>
                        <a:rPr lang="en-US" altLang="zh-CN" b="1" i="1" dirty="0" err="1"/>
                        <m:t>y</m:t>
                      </m:r>
                      <m:r>
                        <m:rPr>
                          <m:nor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 smtClean="0"/>
                  <a:t>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保持内积的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线性映射</a:t>
                </a:r>
                <a:r>
                  <a:rPr lang="zh-CN" altLang="en-US" b="1" dirty="0" smtClean="0"/>
                  <a:t>；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3323987"/>
              </a:xfrm>
              <a:prstGeom prst="rect">
                <a:avLst/>
              </a:prstGeom>
              <a:blipFill>
                <a:blip r:embed="rId2"/>
                <a:stretch>
                  <a:fillRect l="-1689" b="-25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95375" y="3711279"/>
                <a:ext cx="712879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/>
                  <a:t>又若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/>
                  <a:t>作为线性映射是同构，则称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/>
                  <a:t>是内积空间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上的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保积同构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3711279"/>
                <a:ext cx="7128792" cy="1384995"/>
              </a:xfrm>
              <a:prstGeom prst="rect">
                <a:avLst/>
              </a:prstGeom>
              <a:blipFill>
                <a:blip r:embed="rId3"/>
                <a:stretch>
                  <a:fillRect l="-1796" r="-1369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95375" y="452438"/>
            <a:ext cx="75810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注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 smtClean="0"/>
              <a:t>1)</a:t>
            </a:r>
            <a:r>
              <a:rPr lang="zh-CN" altLang="en-US" dirty="0" smtClean="0"/>
              <a:t>在不引起误解的情况下，我们常把内积空间的保积同构就称为同构。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(2)</a:t>
            </a:r>
            <a:r>
              <a:rPr lang="zh-CN" altLang="en-US" dirty="0" smtClean="0">
                <a:solidFill>
                  <a:srgbClr val="FF0000"/>
                </a:solidFill>
              </a:rPr>
              <a:t>保持内积的线性映射一定是单</a:t>
            </a:r>
            <a:r>
              <a:rPr lang="zh-CN" altLang="en-US" dirty="0" smtClean="0">
                <a:solidFill>
                  <a:srgbClr val="FF0000"/>
                </a:solidFill>
              </a:rPr>
              <a:t>映射；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</a:t>
            </a:r>
            <a:r>
              <a:rPr lang="en-US" altLang="zh-CN" b="1" dirty="0" smtClean="0"/>
              <a:t>3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保持</a:t>
            </a:r>
            <a:r>
              <a:rPr lang="zh-CN" altLang="en-US" b="1" dirty="0" smtClean="0"/>
              <a:t>内积的同构关系是一个</a:t>
            </a:r>
            <a:r>
              <a:rPr lang="zh-CN" altLang="en-US" b="1" dirty="0" smtClean="0"/>
              <a:t>等价关系。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8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9.4.1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到内积空间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的线性映射，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1384995"/>
              </a:xfrm>
              <a:prstGeom prst="rect">
                <a:avLst/>
              </a:prstGeom>
              <a:blipFill>
                <a:blip r:embed="rId3"/>
                <a:stretch>
                  <a:fillRect l="-1689" b="-74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99592" y="2354743"/>
                <a:ext cx="7560840" cy="3822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 smtClean="0"/>
                  <a:t>注（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） </a:t>
                </a:r>
                <a:r>
                  <a:rPr lang="zh-CN" altLang="en-US" b="1" dirty="0"/>
                  <a:t>我们仅对复空间进行了讨论，事实上对实空间，可得下列等式：</a:t>
                </a:r>
                <a:endParaRPr lang="en-US" altLang="zh-CN" b="1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）由于</a:t>
                </a:r>
                <a:r>
                  <a:rPr lang="zh-CN" altLang="en-US" b="1" dirty="0"/>
                  <a:t>保持内积与保持范数的等价性，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保积同构</a:t>
                </a:r>
                <a:r>
                  <a:rPr lang="zh-CN" altLang="en-US" b="1" dirty="0"/>
                  <a:t>也称为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保范同构</a:t>
                </a:r>
                <a:r>
                  <a:rPr lang="zh-CN" altLang="en-US" b="1" dirty="0"/>
                  <a:t>或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保距同构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54743"/>
                <a:ext cx="7560840" cy="3822457"/>
              </a:xfrm>
              <a:prstGeom prst="rect">
                <a:avLst/>
              </a:prstGeom>
              <a:blipFill>
                <a:blip r:embed="rId4"/>
                <a:stretch>
                  <a:fillRect l="-1694" r="-726" b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691680" y="1616079"/>
            <a:ext cx="4390304" cy="738664"/>
            <a:chOff x="1475656" y="1932430"/>
            <a:chExt cx="4390304" cy="73866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43095067"/>
                    </p:ext>
                  </p:extLst>
                </p:nvPr>
              </p:nvGraphicFramePr>
              <p:xfrm>
                <a:off x="3113584" y="2240321"/>
                <a:ext cx="648072" cy="2964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72" name="Equation" r:id="rId5" imgW="215640" imgH="152280" progId="Equation.DSMT4">
                        <p:embed/>
                      </p:oleObj>
                    </mc:Choice>
                    <mc:Fallback>
                      <p:oleObj name="Equation" r:id="rId5" imgW="215640" imgH="1522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13584" y="2240321"/>
                              <a:ext cx="648072" cy="29641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43095067"/>
                    </p:ext>
                  </p:extLst>
                </p:nvPr>
              </p:nvGraphicFramePr>
              <p:xfrm>
                <a:off x="3113584" y="2240321"/>
                <a:ext cx="648072" cy="2964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72" name="Equation" r:id="rId5" imgW="215640" imgH="152280" progId="Equation.DSMT4">
                        <p:embed/>
                      </p:oleObj>
                    </mc:Choice>
                    <mc:Fallback>
                      <p:oleObj name="Equation" r:id="rId5" imgW="215640" imgH="1522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13584" y="2240321"/>
                              <a:ext cx="648072" cy="29641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1475656" y="1932430"/>
                  <a:ext cx="4390304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</a:rPr>
                    <a:t>保持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范数</a:t>
                  </a:r>
                  <a14:m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</a:rPr>
                    <a:t>保持内积</a:t>
                  </a:r>
                  <a:r>
                    <a:rPr lang="zh-CN" altLang="en-US" dirty="0"/>
                    <a:t>。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932430"/>
                  <a:ext cx="4390304" cy="738664"/>
                </a:xfrm>
                <a:prstGeom prst="rect">
                  <a:avLst/>
                </a:prstGeom>
                <a:blipFill>
                  <a:blip r:embed="rId7"/>
                  <a:stretch>
                    <a:fillRect r="-1389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63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43608" y="332656"/>
                <a:ext cx="7581081" cy="5844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9.4.2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都是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维内积空间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同为实空间或同为复空间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的线性映射，则下列命题等价：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/>
                  <a:t>(1)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保持内积；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是保积同构；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的任一组标准正交基变成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的一组标准正交基；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的某一组标准正交基变成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的一组标准</a:t>
                </a:r>
                <a:r>
                  <a:rPr lang="zh-CN" altLang="en-US" dirty="0" smtClean="0"/>
                  <a:t>正交基。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32656"/>
                <a:ext cx="7581081" cy="5844164"/>
              </a:xfrm>
              <a:prstGeom prst="rect">
                <a:avLst/>
              </a:prstGeom>
              <a:blipFill>
                <a:blip r:embed="rId2"/>
                <a:stretch>
                  <a:fillRect l="-1608" b="-21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推理</a:t>
                </a:r>
                <a:r>
                  <a:rPr lang="en-US" altLang="zh-CN" dirty="0" smtClean="0"/>
                  <a:t>9.4.1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复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同构的充分必要条件是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它们有相同的维数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blipFill>
                <a:blip r:embed="rId2"/>
                <a:stretch>
                  <a:fillRect l="-1657" b="-4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内积空间上的保积自同构及其表示</a:t>
                </a:r>
                <a:r>
                  <a:rPr lang="zh-CN" altLang="en-US" dirty="0" smtClean="0"/>
                  <a:t>矩阵：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9.4.2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保持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线性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2031325"/>
              </a:xfrm>
              <a:prstGeom prst="rect">
                <a:avLst/>
              </a:prstGeom>
              <a:blipFill>
                <a:blip r:embed="rId2"/>
                <a:stretch>
                  <a:fillRect l="-16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95374" y="3573016"/>
                <a:ext cx="70050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是酉空间，则称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酉变换或酉算子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3573016"/>
                <a:ext cx="7005017" cy="523220"/>
              </a:xfrm>
              <a:prstGeom prst="rect">
                <a:avLst/>
              </a:prstGeom>
              <a:blipFill>
                <a:blip r:embed="rId3"/>
                <a:stretch>
                  <a:fillRect l="-182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95374" y="2564904"/>
                <a:ext cx="804862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是欧氏空间，则称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正交变换或正交算子</a:t>
                </a:r>
                <a:r>
                  <a:rPr lang="zh-CN" altLang="en-US" dirty="0"/>
                  <a:t>；。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2564904"/>
                <a:ext cx="8048626" cy="738664"/>
              </a:xfrm>
              <a:prstGeom prst="rect">
                <a:avLst/>
              </a:prstGeom>
              <a:blipFill>
                <a:blip r:embed="rId4"/>
                <a:stretch>
                  <a:fillRect r="-5985" b="-14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43608" y="4437112"/>
            <a:ext cx="705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注：正交变换一定是可逆线性变换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2662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9.4.3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dirty="0"/>
                      <m:t>欧氏空间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或</m:t>
                    </m:r>
                    <m:r>
                      <m:rPr>
                        <m:nor/>
                      </m:rPr>
                      <a:rPr lang="zh-CN" altLang="en-US" dirty="0"/>
                      <m:t>酉空间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性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变换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交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变换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或</m:t>
                    </m:r>
                    <m:r>
                      <m:rPr>
                        <m:nor/>
                      </m:rPr>
                      <a:rPr lang="zh-CN" altLang="en-US" dirty="0"/>
                      <m:t>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变换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充分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必要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异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2662780"/>
              </a:xfrm>
              <a:prstGeom prst="rect">
                <a:avLst/>
              </a:prstGeom>
              <a:blipFill>
                <a:blip r:embed="rId2"/>
                <a:stretch>
                  <a:fillRect l="-16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1068165" y="3806508"/>
                <a:ext cx="7725097" cy="196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9.4.3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i="1" dirty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是正交矩阵，设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复方阵，若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是酉矩阵。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165" y="3806508"/>
                <a:ext cx="7725097" cy="1967013"/>
              </a:xfrm>
              <a:prstGeom prst="rect">
                <a:avLst/>
              </a:prstGeom>
              <a:blipFill>
                <a:blip r:embed="rId3"/>
                <a:stretch>
                  <a:fillRect l="-1579" b="-80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27584" y="3199253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正交（酉）变换在标准正交基的表示阵</a:t>
            </a:r>
            <a:r>
              <a:rPr lang="zh-CN" altLang="en-US" dirty="0" smtClean="0"/>
              <a:t>有什么特点？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3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725097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9.4.4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空间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酉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空间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上的正交变换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酉变换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，则在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的任一组标准正交基下，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的表示矩阵是正交矩阵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酉矩阵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反之，也成立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725097" cy="2677656"/>
              </a:xfrm>
              <a:prstGeom prst="rect">
                <a:avLst/>
              </a:prstGeom>
              <a:blipFill>
                <a:blip r:embed="rId2"/>
                <a:stretch>
                  <a:fillRect l="-1657" b="-34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403648" y="4221088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正交矩阵的具体形式？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2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1337</Words>
  <Application>Microsoft Office PowerPoint</Application>
  <PresentationFormat>全屏显示(4:3)</PresentationFormat>
  <Paragraphs>71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华文新魏</vt:lpstr>
      <vt:lpstr>宋体</vt:lpstr>
      <vt:lpstr>Arial</vt:lpstr>
      <vt:lpstr>Cambria Math</vt:lpstr>
      <vt:lpstr>Times New Roman</vt:lpstr>
      <vt:lpstr>默认设计模板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UPC</cp:lastModifiedBy>
  <cp:revision>56</cp:revision>
  <dcterms:created xsi:type="dcterms:W3CDTF">2006-11-25T06:21:41Z</dcterms:created>
  <dcterms:modified xsi:type="dcterms:W3CDTF">2025-05-28T06:49:33Z</dcterms:modified>
</cp:coreProperties>
</file>