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7" r:id="rId3"/>
    <p:sldId id="273" r:id="rId4"/>
    <p:sldId id="290" r:id="rId5"/>
    <p:sldId id="274" r:id="rId6"/>
    <p:sldId id="275" r:id="rId7"/>
    <p:sldId id="291" r:id="rId8"/>
    <p:sldId id="279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DED3D-ABDE-41B7-8AD5-32F520DFC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2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7A9F3-F61A-4479-A281-4950C0449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38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5025-89EF-4790-8558-8D53B713B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30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E2B79-A076-4125-84AF-8F741191C0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56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007A3-904C-478C-A131-389ABC8D0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20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D51F-6213-4D06-8BA4-F2E69B7DDB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577AE-7357-4FAF-96E6-29C7F5E9A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94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168B-5FE5-4F09-A25A-20C80B78F1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3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C835F-EA39-4CD2-8D62-5A567431AC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74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905A2-D671-4920-894F-4105CF42B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42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31B49-FE61-4C70-B705-0A1FEB6CB7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8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32C9FF7A-D3B7-48ED-AA47-BA158057A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3284984"/>
            <a:ext cx="758108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引理</a:t>
            </a:r>
            <a:r>
              <a:rPr lang="en-US" altLang="zh-CN" dirty="0" smtClean="0"/>
              <a:t>9.5.1 </a:t>
            </a:r>
            <a:r>
              <a:rPr lang="zh-CN" altLang="en-US" dirty="0" smtClean="0"/>
              <a:t>欧氏空间中两组标准正交基之间的过渡矩阵是正交矩阵，酉空间中两组标准正交基之间的过渡矩阵是酉矩阵。反之也成立。</a:t>
            </a:r>
            <a:endParaRPr lang="en-US" altLang="zh-CN" dirty="0" smtClean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87624" y="764704"/>
            <a:ext cx="65169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§9.5  </a:t>
            </a:r>
            <a:r>
              <a:rPr kumimoji="0" lang="zh-CN" altLang="en-US" sz="4400" b="1" dirty="0" smtClean="0">
                <a:solidFill>
                  <a:schemeClr val="tx2"/>
                </a:solidFill>
                <a:latin typeface="华文新魏" panose="02010800040101010101" pitchFamily="2" charset="-122"/>
              </a:rPr>
              <a:t>自伴随算子</a:t>
            </a:r>
            <a:endParaRPr kumimoji="0" lang="zh-CN" altLang="en-US" sz="4400" b="1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3716" y="216893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两组标准正交基的过渡矩阵是什么矩阵？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0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971600" y="1268760"/>
                <a:ext cx="7416824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9.5.4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i="1" dirty="0"/>
                  <a:t>n</a:t>
                </a:r>
                <a:r>
                  <a:rPr lang="zh-CN" altLang="en-US" dirty="0" smtClean="0"/>
                  <a:t>阶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对称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矩阵，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存在</a:t>
                </a:r>
                <a:r>
                  <a:rPr lang="en-US" altLang="zh-CN" i="1" dirty="0"/>
                  <a:t>n</a:t>
                </a:r>
                <a:r>
                  <a:rPr lang="zh-CN" altLang="en-US" dirty="0" smtClean="0"/>
                  <a:t>阶正交矩阵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对角阵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个列向量，正是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个两两正交的单位特征向量；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i="1" dirty="0"/>
                  <a:t>n</a:t>
                </a:r>
                <a:r>
                  <a:rPr lang="zh-CN" altLang="en-US" dirty="0"/>
                  <a:t>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𝑒𝑟𝑚𝑖𝑡𝑒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矩阵，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则存在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阶酉矩阵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对角阵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个列向量，正是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</a:t>
                </a:r>
                <a:r>
                  <a:rPr lang="en-US" altLang="zh-CN" i="1" dirty="0"/>
                  <a:t>n</a:t>
                </a:r>
                <a:r>
                  <a:rPr lang="zh-CN" altLang="en-US" dirty="0"/>
                  <a:t>个两两正交的单位特征</a:t>
                </a:r>
                <a:r>
                  <a:rPr lang="zh-CN" altLang="en-US" dirty="0"/>
                  <a:t>向量</a:t>
                </a:r>
                <a:r>
                  <a:rPr lang="zh-CN" altLang="en-US" dirty="0" smtClean="0"/>
                  <a:t>。</a:t>
                </a:r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268760"/>
                <a:ext cx="7416824" cy="4616648"/>
              </a:xfrm>
              <a:prstGeom prst="rect">
                <a:avLst/>
              </a:prstGeom>
              <a:blipFill>
                <a:blip r:embed="rId2"/>
                <a:stretch>
                  <a:fillRect l="-1643" r="-740" b="-1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692696"/>
            <a:ext cx="6984776" cy="1966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推论</a:t>
            </a:r>
            <a:r>
              <a:rPr lang="en-US" altLang="zh-CN" dirty="0" smtClean="0"/>
              <a:t>9.5.2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）实对称阵的全体特征值是实对称阵在正交相似关系下的全系不变量；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780928"/>
            <a:ext cx="7344816" cy="1319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Hermite</a:t>
            </a:r>
            <a:r>
              <a:rPr lang="zh-CN" altLang="en-US" dirty="0" smtClean="0"/>
              <a:t>矩阵</a:t>
            </a:r>
            <a:r>
              <a:rPr lang="zh-CN" altLang="en-US" dirty="0"/>
              <a:t>的全体特征值</a:t>
            </a:r>
            <a:r>
              <a:rPr lang="zh-CN" altLang="en-US" dirty="0" smtClean="0"/>
              <a:t>是</a:t>
            </a:r>
            <a:r>
              <a:rPr lang="en-US" altLang="zh-CN" dirty="0" err="1"/>
              <a:t>Hermite</a:t>
            </a:r>
            <a:r>
              <a:rPr lang="zh-CN" altLang="en-US" dirty="0" smtClean="0"/>
              <a:t>阵在酉相似</a:t>
            </a:r>
            <a:r>
              <a:rPr lang="zh-CN" altLang="en-US" dirty="0"/>
              <a:t>关系下的全系不变量；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2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9592" y="836712"/>
                <a:ext cx="7560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9.5.4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实二次型，系数矩阵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6712"/>
                <a:ext cx="7560840" cy="954107"/>
              </a:xfrm>
              <a:prstGeom prst="rect">
                <a:avLst/>
              </a:prstGeom>
              <a:blipFill>
                <a:blip r:embed="rId2"/>
                <a:stretch>
                  <a:fillRect l="-1694" t="-7643" r="-565" b="-17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403648" y="1844824"/>
                <a:ext cx="62821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经过</m:t>
                    </m:r>
                  </m:oMath>
                </a14:m>
                <a:r>
                  <a:rPr lang="zh-CN" altLang="en-US" dirty="0" smtClean="0"/>
                  <a:t>正交变换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 err="1" smtClean="0"/>
                  <a:t>Py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可化为二次标准型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844824"/>
                <a:ext cx="6282169" cy="523220"/>
              </a:xfrm>
              <a:prstGeom prst="rect">
                <a:avLst/>
              </a:prstGeom>
              <a:blipFill>
                <a:blip r:embed="rId3"/>
                <a:stretch>
                  <a:fillRect t="-15294" r="-776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475656" y="2636912"/>
                <a:ext cx="6106993" cy="528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636912"/>
                <a:ext cx="6106993" cy="528991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43608" y="3165903"/>
                <a:ext cx="6840760" cy="1966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的正惯性指数等于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的正特征值的个数，负惯性指数</a:t>
                </a:r>
                <a:r>
                  <a:rPr lang="zh-CN" altLang="en-US" dirty="0"/>
                  <a:t>等于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的负特征值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个数，秩等于非零特征值的个数。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65903"/>
                <a:ext cx="6840760" cy="1966179"/>
              </a:xfrm>
              <a:prstGeom prst="rect">
                <a:avLst/>
              </a:prstGeom>
              <a:blipFill>
                <a:blip r:embed="rId5"/>
                <a:stretch>
                  <a:fillRect l="-1783" r="-1070" b="-8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3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83568" y="620688"/>
                <a:ext cx="6912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9.5.4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元实二次型，则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0688"/>
                <a:ext cx="6912768" cy="523220"/>
              </a:xfrm>
              <a:prstGeom prst="rect">
                <a:avLst/>
              </a:prstGeom>
              <a:blipFill>
                <a:blip r:embed="rId2"/>
                <a:stretch>
                  <a:fillRect l="-1764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83568" y="1250926"/>
                <a:ext cx="7488832" cy="131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是正定型当且仅当 系数矩阵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的特征值全为正；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50926"/>
                <a:ext cx="7488832" cy="1319848"/>
              </a:xfrm>
              <a:prstGeom prst="rect">
                <a:avLst/>
              </a:prstGeom>
              <a:blipFill>
                <a:blip r:embed="rId3"/>
                <a:stretch>
                  <a:fillRect l="-1627" b="-1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83568" y="2593971"/>
                <a:ext cx="7488832" cy="131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是半正定型当且仅当 系数矩阵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的特征值全大于等于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93971"/>
                <a:ext cx="7488832" cy="1319848"/>
              </a:xfrm>
              <a:prstGeom prst="rect">
                <a:avLst/>
              </a:prstGeom>
              <a:blipFill>
                <a:blip r:embed="rId4"/>
                <a:stretch>
                  <a:fillRect l="-162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83568" y="3990771"/>
                <a:ext cx="7488832" cy="131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是负定型当且仅当 系数矩阵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的特征值全小于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990771"/>
                <a:ext cx="7488832" cy="1319848"/>
              </a:xfrm>
              <a:prstGeom prst="rect">
                <a:avLst/>
              </a:prstGeom>
              <a:blipFill>
                <a:blip r:embed="rId5"/>
                <a:stretch>
                  <a:fillRect l="-162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83568" y="5306783"/>
                <a:ext cx="7488832" cy="131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是半负定型当且仅当 系数矩阵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的特征值全小于等于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 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6783"/>
                <a:ext cx="7488832" cy="1319848"/>
              </a:xfrm>
              <a:prstGeom prst="rect">
                <a:avLst/>
              </a:prstGeom>
              <a:blipFill>
                <a:blip r:embed="rId6"/>
                <a:stretch>
                  <a:fillRect l="-162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55576" y="692696"/>
                <a:ext cx="77048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  </a:t>
                </a:r>
                <a:r>
                  <a:rPr lang="zh-CN" altLang="en-US" dirty="0" smtClean="0"/>
                  <a:t>求正交阵   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对角阵，其中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92696"/>
                <a:ext cx="7704856" cy="523220"/>
              </a:xfrm>
              <a:prstGeom prst="rect">
                <a:avLst/>
              </a:prstGeom>
              <a:blipFill>
                <a:blip r:embed="rId3"/>
                <a:stretch>
                  <a:fillRect l="-1661" t="-1529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502318"/>
              </p:ext>
            </p:extLst>
          </p:nvPr>
        </p:nvGraphicFramePr>
        <p:xfrm>
          <a:off x="2915816" y="782226"/>
          <a:ext cx="450314" cy="34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5816" y="782226"/>
                        <a:ext cx="450314" cy="34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619672" y="1628800"/>
                <a:ext cx="2369944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369944" cy="122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44671" y="2857726"/>
                <a:ext cx="7704856" cy="261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三阶实对称阵，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的特征值为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0,3,3, 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已知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属于</m:t>
                    </m:r>
                  </m:oMath>
                </a14:m>
                <a:r>
                  <a:rPr lang="zh-CN" altLang="en-US" dirty="0" smtClean="0"/>
                  <a:t>特征值为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的特征向量是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1,1,1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 是属于特征值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的特征向量，求矩阵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71" y="2857726"/>
                <a:ext cx="7704856" cy="2612510"/>
              </a:xfrm>
              <a:prstGeom prst="rect">
                <a:avLst/>
              </a:prstGeom>
              <a:blipFill>
                <a:blip r:embed="rId7"/>
                <a:stretch>
                  <a:fillRect l="-1582" r="-633" b="-6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7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27584" y="980728"/>
                <a:ext cx="6408712" cy="131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3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阶实对称阵，且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80728"/>
                <a:ext cx="6408712" cy="1319848"/>
              </a:xfrm>
              <a:prstGeom prst="rect">
                <a:avLst/>
              </a:prstGeom>
              <a:blipFill>
                <a:blip r:embed="rId2"/>
                <a:stretch>
                  <a:fillRect l="-1998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043608" y="620688"/>
            <a:ext cx="7581081" cy="13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注 ：线性算子在不同标准正交基下的表示阵之间的关系：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87624" y="3612390"/>
                <a:ext cx="5616624" cy="139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 smtClean="0"/>
                  <a:t>当</a:t>
                </a:r>
                <a:r>
                  <a:rPr lang="en-US" altLang="zh-CN" b="1" dirty="0"/>
                  <a:t>V</a:t>
                </a:r>
                <a:r>
                  <a:rPr lang="zh-CN" altLang="en-US" b="1" dirty="0"/>
                  <a:t>是酉空间时有</a:t>
                </a:r>
                <a:endParaRPr lang="en-US" altLang="zh-CN" b="1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𝑨𝑷</m:t>
                      </m:r>
                    </m:oMath>
                  </m:oMathPara>
                </a14:m>
                <a:endParaRPr lang="en-US" altLang="zh-CN" b="1" i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12390"/>
                <a:ext cx="5616624" cy="1399614"/>
              </a:xfrm>
              <a:prstGeom prst="rect">
                <a:avLst/>
              </a:prstGeom>
              <a:blipFill>
                <a:blip r:embed="rId2"/>
                <a:stretch>
                  <a:fillRect l="-2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5616" y="2060848"/>
                <a:ext cx="4572000" cy="13996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/>
                  <a:t>当</a:t>
                </a:r>
                <a:r>
                  <a:rPr lang="en-US" altLang="zh-CN" b="1" dirty="0"/>
                  <a:t>V</a:t>
                </a:r>
                <a:r>
                  <a:rPr lang="zh-CN" altLang="en-US" b="1" dirty="0"/>
                  <a:t>是欧氏空间时，有</a:t>
                </a:r>
                <a:endParaRPr lang="en-US" altLang="zh-CN" b="1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1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060848"/>
                <a:ext cx="4572000" cy="1399614"/>
              </a:xfrm>
              <a:prstGeom prst="rect">
                <a:avLst/>
              </a:prstGeom>
              <a:blipFill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3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539552" y="548680"/>
                <a:ext cx="7581081" cy="1951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9.5.1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存在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正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交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dirty="0" smtClean="0"/>
                  <a:t>，则</a:t>
                </a:r>
                <a:r>
                  <a:rPr lang="en-US" altLang="zh-CN" i="1" dirty="0" smtClean="0"/>
                  <a:t>B</a:t>
                </a:r>
                <a:r>
                  <a:rPr lang="zh-CN" altLang="en-US" dirty="0" smtClean="0"/>
                  <a:t>与</a:t>
                </a:r>
                <a:r>
                  <a:rPr lang="en-US" altLang="zh-CN" i="1" dirty="0" smtClean="0"/>
                  <a:t>A</a:t>
                </a:r>
                <a:r>
                  <a:rPr lang="zh-CN" altLang="en-US" dirty="0" smtClean="0"/>
                  <a:t>正交相似；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7581081" cy="1951303"/>
              </a:xfrm>
              <a:prstGeom prst="rect">
                <a:avLst/>
              </a:prstGeom>
              <a:blipFill>
                <a:blip r:embed="rId2"/>
                <a:stretch>
                  <a:fillRect l="-1689" b="-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1560" y="2564904"/>
                <a:ext cx="734481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阶复矩阵</m:t>
                    </m:r>
                  </m:oMath>
                </a14:m>
                <a:r>
                  <a:rPr lang="zh-CN" altLang="en-US" dirty="0"/>
                  <a:t>，若存在酉矩阵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，使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dirty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zh-CN" altLang="en-US" b="1" i="1" dirty="0"/>
                  <a:t>，</a:t>
                </a:r>
                <a:r>
                  <a:rPr lang="zh-CN" altLang="en-US" b="1" dirty="0"/>
                  <a:t>则称</a:t>
                </a:r>
                <a:r>
                  <a:rPr lang="en-US" altLang="zh-CN" i="1" dirty="0"/>
                  <a:t>B</a:t>
                </a:r>
                <a:r>
                  <a:rPr lang="zh-CN" altLang="en-US" dirty="0"/>
                  <a:t>与</a:t>
                </a:r>
                <a:r>
                  <a:rPr lang="en-US" altLang="zh-CN" i="1" dirty="0"/>
                  <a:t>A</a:t>
                </a:r>
                <a:r>
                  <a:rPr lang="zh-CN" altLang="en-US" dirty="0"/>
                  <a:t>酉相似。</a:t>
                </a:r>
                <a:endParaRPr lang="en-US" altLang="zh-CN" b="1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564904"/>
                <a:ext cx="7344816" cy="2031325"/>
              </a:xfrm>
              <a:prstGeom prst="rect">
                <a:avLst/>
              </a:prstGeom>
              <a:blipFill>
                <a:blip r:embed="rId3"/>
                <a:stretch>
                  <a:fillRect l="-1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3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43608" y="620688"/>
                <a:ext cx="7581081" cy="46166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注</a:t>
                </a:r>
                <a:endParaRPr lang="en-US" altLang="zh-CN" dirty="0" smtClean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 smtClean="0">
                    <a:latin typeface="Cambria Math" panose="02040503050406030204" pitchFamily="18" charset="0"/>
                  </a:rPr>
                  <a:t>正交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相似关系是等价关系，即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b="1" dirty="0" smtClean="0">
                    <a:latin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阶矩阵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和自身正交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相似；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b="1" dirty="0" smtClean="0">
                    <a:latin typeface="Cambria Math" panose="02040503050406030204" pitchFamily="18" charset="0"/>
                  </a:rPr>
                  <a:t>(2) 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正交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也正交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相似；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b="1" dirty="0" smtClean="0">
                    <a:latin typeface="Cambria Math" panose="02040503050406030204" pitchFamily="18" charset="0"/>
                  </a:rPr>
                  <a:t>(3)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正交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b="1" i="1" dirty="0" smtClean="0">
                    <a:latin typeface="Cambria Math" panose="02040503050406030204" pitchFamily="18" charset="0"/>
                  </a:rPr>
                  <a:t>B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正交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相似，则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 dirty="0">
                    <a:latin typeface="Cambria Math" panose="02040503050406030204" pitchFamily="18" charset="0"/>
                  </a:rPr>
                  <a:t>正交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b="1" dirty="0">
                    <a:latin typeface="Cambria Math" panose="02040503050406030204" pitchFamily="18" charset="0"/>
                  </a:rPr>
                  <a:t>酉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 smtClean="0">
                    <a:latin typeface="Cambria Math" panose="02040503050406030204" pitchFamily="18" charset="0"/>
                  </a:rPr>
                  <a:t>相似。</a:t>
                </a:r>
                <a:endParaRPr lang="en-US" altLang="zh-CN" b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620688"/>
                <a:ext cx="7581081" cy="4616648"/>
              </a:xfrm>
              <a:prstGeom prst="rect">
                <a:avLst/>
              </a:prstGeom>
              <a:blipFill>
                <a:blip r:embed="rId2"/>
                <a:stretch>
                  <a:fillRect l="-1608" r="-965" b="-15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2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683568" y="2276872"/>
                <a:ext cx="7581081" cy="13198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9.5.2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是内积空间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上的线性变换，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伴随，若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，则称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/>
                  <a:t>是自伴随算子。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276872"/>
                <a:ext cx="7581081" cy="1319848"/>
              </a:xfrm>
              <a:prstGeom prst="rect">
                <a:avLst/>
              </a:prstGeom>
              <a:blipFill>
                <a:blip r:embed="rId2"/>
                <a:stretch>
                  <a:fillRect l="-1608" r="-804" b="-129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899592" y="548680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问题：是否所有的方阵都可以对角化？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4876" y="1071900"/>
            <a:ext cx="1148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71600" y="177281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是否存在一类方阵可以对角化？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19572" y="3717032"/>
                <a:ext cx="83169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是欧氏空间时，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也称为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对称算子或对称变换</a:t>
                </a:r>
                <a:r>
                  <a:rPr lang="zh-CN" altLang="en-US" dirty="0"/>
                  <a:t>；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3717032"/>
                <a:ext cx="8316924" cy="523220"/>
              </a:xfrm>
              <a:prstGeom prst="rect">
                <a:avLst/>
              </a:prstGeom>
              <a:blipFill>
                <a:blip r:embed="rId3"/>
                <a:stretch>
                  <a:fillRect l="-1466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7584" y="4360564"/>
                <a:ext cx="7632848" cy="131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是酉空间时，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也称为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Hermite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算子或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Hermite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变换。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60564"/>
                <a:ext cx="7632848" cy="1319848"/>
              </a:xfrm>
              <a:prstGeom prst="rect">
                <a:avLst/>
              </a:prstGeom>
              <a:blipFill>
                <a:blip r:embed="rId4"/>
                <a:stretch>
                  <a:fillRect l="-1677" r="-958" b="-1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755576" y="620688"/>
                <a:ext cx="7344816" cy="2042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例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9.5.1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维内积空间，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的子空间，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上的正交投影，则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是自伴随算子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620688"/>
                <a:ext cx="7344816" cy="2042675"/>
              </a:xfrm>
              <a:prstGeom prst="rect">
                <a:avLst/>
              </a:prstGeom>
              <a:blipFill>
                <a:blip r:embed="rId3"/>
                <a:stretch>
                  <a:fillRect l="-1743" b="-47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023012"/>
              </p:ext>
            </p:extLst>
          </p:nvPr>
        </p:nvGraphicFramePr>
        <p:xfrm>
          <a:off x="1979712" y="2780928"/>
          <a:ext cx="3096344" cy="46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2780928"/>
                        <a:ext cx="3096344" cy="46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1095375" y="452438"/>
                <a:ext cx="7221041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9.5.1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 smtClean="0">
                    <a:latin typeface="Cambria Math" panose="02040503050406030204" pitchFamily="18" charset="0"/>
                  </a:rPr>
                  <a:t>(1)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对称变换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在任一标准正交基下的矩阵是对称矩阵。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452438"/>
                <a:ext cx="7221041" cy="2031325"/>
              </a:xfrm>
              <a:prstGeom prst="rect">
                <a:avLst/>
              </a:prstGeom>
              <a:blipFill>
                <a:blip r:embed="rId2"/>
                <a:stretch>
                  <a:fillRect l="-1774" b="-48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87624" y="2496359"/>
                <a:ext cx="7344816" cy="1319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(2)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Hermite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变换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在任一标准正交基下的表示阵都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Hermite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矩阵，反之成立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96359"/>
                <a:ext cx="7344816" cy="1319336"/>
              </a:xfrm>
              <a:prstGeom prst="rect">
                <a:avLst/>
              </a:prstGeom>
              <a:blipFill>
                <a:blip r:embed="rId3"/>
                <a:stretch>
                  <a:fillRect l="-174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75656" y="3856846"/>
                <a:ext cx="4572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的特征值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的特征值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856846"/>
                <a:ext cx="4572000" cy="1384995"/>
              </a:xfrm>
              <a:prstGeom prst="rect">
                <a:avLst/>
              </a:prstGeom>
              <a:blipFill>
                <a:blip r:embed="rId4"/>
                <a:stretch>
                  <a:fillRect l="-2667" b="-7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2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899592" y="3212976"/>
                <a:ext cx="7221041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推论</a:t>
                </a:r>
                <a:r>
                  <a:rPr lang="en-US" altLang="zh-CN" dirty="0" smtClean="0"/>
                  <a:t>9.5.2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Hermite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特征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实数，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实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阵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特征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值也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全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实数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这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两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种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矩阵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属于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不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特征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值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特征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向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量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互相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正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交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3212976"/>
                <a:ext cx="7221041" cy="2677656"/>
              </a:xfrm>
              <a:prstGeom prst="rect">
                <a:avLst/>
              </a:prstGeom>
              <a:blipFill>
                <a:blip r:embed="rId2"/>
                <a:stretch>
                  <a:fillRect l="-17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"/>
              <p:cNvSpPr txBox="1">
                <a:spLocks noChangeArrowheads="1"/>
              </p:cNvSpPr>
              <p:nvPr/>
            </p:nvSpPr>
            <p:spPr bwMode="auto">
              <a:xfrm>
                <a:off x="827584" y="836712"/>
                <a:ext cx="7725097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9.5.2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i="1" dirty="0" smtClean="0"/>
                  <a:t>n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上的自伴随算子，则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的特征值全是实数，且属于不同特征值的特征向量互相正交。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836712"/>
                <a:ext cx="7725097" cy="2031325"/>
              </a:xfrm>
              <a:prstGeom prst="rect">
                <a:avLst/>
              </a:prstGeom>
              <a:blipFill>
                <a:blip r:embed="rId3"/>
                <a:stretch>
                  <a:fillRect l="-1657" b="-48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2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4"/>
              <p:cNvSpPr txBox="1">
                <a:spLocks noChangeArrowheads="1"/>
              </p:cNvSpPr>
              <p:nvPr/>
            </p:nvSpPr>
            <p:spPr bwMode="auto">
              <a:xfrm>
                <a:off x="611560" y="692696"/>
                <a:ext cx="7725097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 smtClean="0"/>
                  <a:t>定理</a:t>
                </a:r>
                <a:r>
                  <a:rPr lang="en-US" altLang="zh-CN" dirty="0" smtClean="0"/>
                  <a:t>9.5.3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en-US" altLang="zh-CN" i="1" dirty="0" smtClean="0"/>
                  <a:t>n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维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内积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上的自伴随算子，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则存在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上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的一组标准正交基使得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在这组基下的表示阵是</a:t>
                </a:r>
                <a:r>
                  <a:rPr lang="en-US" altLang="zh-CN" i="1" dirty="0" smtClean="0"/>
                  <a:t>n</a:t>
                </a:r>
                <a:r>
                  <a:rPr lang="zh-CN" altLang="en-US" dirty="0" smtClean="0"/>
                  <a:t>阶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实对角阵，且这组基恒为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的</a:t>
                </a:r>
                <a:r>
                  <a:rPr lang="en-US" altLang="zh-CN" i="1" dirty="0"/>
                  <a:t>n </a:t>
                </a:r>
                <a:r>
                  <a:rPr lang="zh-CN" altLang="en-US" dirty="0" smtClean="0"/>
                  <a:t>个线性无关的特征向量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692696"/>
                <a:ext cx="7725097" cy="2677656"/>
              </a:xfrm>
              <a:prstGeom prst="rect">
                <a:avLst/>
              </a:prstGeom>
              <a:blipFill>
                <a:blip r:embed="rId2"/>
                <a:stretch>
                  <a:fillRect l="-1577" b="-34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5576" y="364502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zh-CN" altLang="en-US" dirty="0" smtClean="0">
                <a:solidFill>
                  <a:srgbClr val="FF0000"/>
                </a:solidFill>
              </a:rPr>
              <a:t>自伴随算子可以对角化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1098</Words>
  <Application>Microsoft Office PowerPoint</Application>
  <PresentationFormat>全屏显示(4:3)</PresentationFormat>
  <Paragraphs>52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华文新魏</vt:lpstr>
      <vt:lpstr>宋体</vt:lpstr>
      <vt:lpstr>Arial</vt:lpstr>
      <vt:lpstr>Cambria Math</vt:lpstr>
      <vt:lpstr>Times New Roman</vt:lpstr>
      <vt:lpstr>默认设计模板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UPC</cp:lastModifiedBy>
  <cp:revision>83</cp:revision>
  <dcterms:created xsi:type="dcterms:W3CDTF">2006-11-25T06:21:41Z</dcterms:created>
  <dcterms:modified xsi:type="dcterms:W3CDTF">2025-06-04T06:15:53Z</dcterms:modified>
</cp:coreProperties>
</file>