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815" r:id="rId1"/>
  </p:sldMasterIdLst>
  <p:notesMasterIdLst>
    <p:notesMasterId r:id="rId69"/>
  </p:notesMasterIdLst>
  <p:handoutMasterIdLst>
    <p:handoutMasterId r:id="rId70"/>
  </p:handoutMasterIdLst>
  <p:sldIdLst>
    <p:sldId id="1116" r:id="rId2"/>
    <p:sldId id="1131" r:id="rId3"/>
    <p:sldId id="1095" r:id="rId4"/>
    <p:sldId id="1121" r:id="rId5"/>
    <p:sldId id="1123" r:id="rId6"/>
    <p:sldId id="1124" r:id="rId7"/>
    <p:sldId id="1126" r:id="rId8"/>
    <p:sldId id="1128" r:id="rId9"/>
    <p:sldId id="1129" r:id="rId10"/>
    <p:sldId id="1130" r:id="rId11"/>
    <p:sldId id="1132" r:id="rId12"/>
    <p:sldId id="1136" r:id="rId13"/>
    <p:sldId id="1137" r:id="rId14"/>
    <p:sldId id="1122" r:id="rId15"/>
    <p:sldId id="1138" r:id="rId16"/>
    <p:sldId id="1125" r:id="rId17"/>
    <p:sldId id="1139" r:id="rId18"/>
    <p:sldId id="1140" r:id="rId19"/>
    <p:sldId id="1141" r:id="rId20"/>
    <p:sldId id="1142" r:id="rId21"/>
    <p:sldId id="1143" r:id="rId22"/>
    <p:sldId id="1144" r:id="rId23"/>
    <p:sldId id="1145" r:id="rId24"/>
    <p:sldId id="1146" r:id="rId25"/>
    <p:sldId id="1147" r:id="rId26"/>
    <p:sldId id="1133" r:id="rId27"/>
    <p:sldId id="1134" r:id="rId28"/>
    <p:sldId id="1135" r:id="rId29"/>
    <p:sldId id="1148" r:id="rId30"/>
    <p:sldId id="1149" r:id="rId31"/>
    <p:sldId id="1150" r:id="rId32"/>
    <p:sldId id="1151" r:id="rId33"/>
    <p:sldId id="1152" r:id="rId34"/>
    <p:sldId id="1153" r:id="rId35"/>
    <p:sldId id="1154" r:id="rId36"/>
    <p:sldId id="1155" r:id="rId37"/>
    <p:sldId id="1156" r:id="rId38"/>
    <p:sldId id="1157" r:id="rId39"/>
    <p:sldId id="1158" r:id="rId40"/>
    <p:sldId id="1159" r:id="rId41"/>
    <p:sldId id="1160" r:id="rId42"/>
    <p:sldId id="1161" r:id="rId43"/>
    <p:sldId id="1162" r:id="rId44"/>
    <p:sldId id="1163" r:id="rId45"/>
    <p:sldId id="1164" r:id="rId46"/>
    <p:sldId id="1165" r:id="rId47"/>
    <p:sldId id="1166" r:id="rId48"/>
    <p:sldId id="1167" r:id="rId49"/>
    <p:sldId id="1168" r:id="rId50"/>
    <p:sldId id="1169" r:id="rId51"/>
    <p:sldId id="1170" r:id="rId52"/>
    <p:sldId id="1171" r:id="rId53"/>
    <p:sldId id="1172" r:id="rId54"/>
    <p:sldId id="1173" r:id="rId55"/>
    <p:sldId id="1174" r:id="rId56"/>
    <p:sldId id="1175" r:id="rId57"/>
    <p:sldId id="1176" r:id="rId58"/>
    <p:sldId id="1177" r:id="rId59"/>
    <p:sldId id="1178" r:id="rId60"/>
    <p:sldId id="1179" r:id="rId61"/>
    <p:sldId id="1180" r:id="rId62"/>
    <p:sldId id="1181" r:id="rId63"/>
    <p:sldId id="1182" r:id="rId64"/>
    <p:sldId id="1183" r:id="rId65"/>
    <p:sldId id="1184" r:id="rId66"/>
    <p:sldId id="1185" r:id="rId67"/>
    <p:sldId id="1186" r:id="rId68"/>
  </p:sldIdLst>
  <p:sldSz cx="12192000" cy="6858000"/>
  <p:notesSz cx="6858000" cy="9144000"/>
  <p:custShowLst>
    <p:custShow name="自定义放映 1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D88C44-9591-4284-ABFA-9FB14689EB5F}">
          <p14:sldIdLst>
            <p14:sldId id="1116"/>
            <p14:sldId id="1131"/>
            <p14:sldId id="1095"/>
            <p14:sldId id="1121"/>
            <p14:sldId id="1123"/>
            <p14:sldId id="1124"/>
            <p14:sldId id="1126"/>
            <p14:sldId id="1128"/>
            <p14:sldId id="1129"/>
            <p14:sldId id="1130"/>
            <p14:sldId id="1132"/>
          </p14:sldIdLst>
        </p14:section>
        <p14:section name="默认节" id="{8DF6A3B5-FC1D-464F-A334-3EC01D906988}">
          <p14:sldIdLst>
            <p14:sldId id="1136"/>
            <p14:sldId id="1137"/>
            <p14:sldId id="1122"/>
            <p14:sldId id="1138"/>
            <p14:sldId id="1125"/>
            <p14:sldId id="1139"/>
            <p14:sldId id="1140"/>
            <p14:sldId id="1141"/>
            <p14:sldId id="1142"/>
            <p14:sldId id="1143"/>
            <p14:sldId id="1144"/>
            <p14:sldId id="1145"/>
            <p14:sldId id="1146"/>
            <p14:sldId id="1147"/>
            <p14:sldId id="1133"/>
            <p14:sldId id="1134"/>
            <p14:sldId id="1135"/>
            <p14:sldId id="1148"/>
          </p14:sldIdLst>
        </p14:section>
        <p14:section name="默认节" id="{9E40722C-F67E-43FE-9EF4-895C0FABEE6B}">
          <p14:sldIdLst>
            <p14:sldId id="1149"/>
            <p14:sldId id="1150"/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  <p14:sldId id="1160"/>
            <p14:sldId id="1161"/>
            <p14:sldId id="1162"/>
            <p14:sldId id="1163"/>
            <p14:sldId id="1164"/>
            <p14:sldId id="1165"/>
            <p14:sldId id="1166"/>
            <p14:sldId id="1167"/>
            <p14:sldId id="1168"/>
            <p14:sldId id="1169"/>
            <p14:sldId id="1170"/>
            <p14:sldId id="1171"/>
            <p14:sldId id="1172"/>
            <p14:sldId id="1173"/>
          </p14:sldIdLst>
        </p14:section>
        <p14:section name="默认节" id="{BEEF99AD-7ACD-4333-A9F9-7237AA690A9D}">
          <p14:sldIdLst>
            <p14:sldId id="1174"/>
            <p14:sldId id="1175"/>
            <p14:sldId id="1176"/>
            <p14:sldId id="1177"/>
            <p14:sldId id="1178"/>
            <p14:sldId id="1179"/>
            <p14:sldId id="1180"/>
            <p14:sldId id="1181"/>
          </p14:sldIdLst>
        </p14:section>
        <p14:section name="默认节" id="{93C87FCB-7C17-4E8A-BA06-1A249578B2DD}">
          <p14:sldIdLst>
            <p14:sldId id="1182"/>
            <p14:sldId id="1183"/>
            <p14:sldId id="1184"/>
            <p14:sldId id="1185"/>
            <p14:sldId id="11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A5D"/>
    <a:srgbClr val="EF8354"/>
    <a:srgbClr val="EDA03B"/>
    <a:srgbClr val="EDA23D"/>
    <a:srgbClr val="FFFDDF"/>
    <a:srgbClr val="3F3F3F"/>
    <a:srgbClr val="F0A741"/>
    <a:srgbClr val="010001"/>
    <a:srgbClr val="AD8EC0"/>
    <a:srgbClr val="E9F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96236" autoAdjust="0"/>
  </p:normalViewPr>
  <p:slideViewPr>
    <p:cSldViewPr>
      <p:cViewPr varScale="1">
        <p:scale>
          <a:sx n="124" d="100"/>
          <a:sy n="124" d="100"/>
        </p:scale>
        <p:origin x="184" y="3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6"/>
    </p:cViewPr>
  </p:sorterViewPr>
  <p:notesViewPr>
    <p:cSldViewPr>
      <p:cViewPr>
        <p:scale>
          <a:sx n="125" d="100"/>
          <a:sy n="125" d="100"/>
        </p:scale>
        <p:origin x="-638" y="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3A467F8-9C48-4363-9DAD-D09F8BD51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2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623618D-22B9-4D52-942F-EA700A8AE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782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A5B11-83D7-49CF-AF2E-3E25A4999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B1A90-C272-4F5E-B222-4A71019C7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06563-944C-4F45-BC0C-17A143D0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5D1-473A-4F12-A693-EFC4F9862B6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E8191-89C4-4F62-A5EF-D0FD9495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A732E-1876-47BE-A0BE-8D7B57B0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71A2-E1DD-4827-A0FA-A5D4EBA9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790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3875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9309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D6E0A9-8FF6-439D-8EDC-0576E438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7B8B4-2E3C-4E10-952B-03B61C91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7F532-9115-4048-B144-FF2C664D6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B5D1-473A-4F12-A693-EFC4F9862B66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FE72F-172F-4D79-9475-7831B6BCB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30C82-AF08-4DBE-B7A9-8AFF97581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71A2-E1DD-4827-A0FA-A5D4EBA9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5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78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5.wdp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17" Type="http://schemas.microsoft.com/office/2007/relationships/hdphoto" Target="../media/hdphoto7.wdp"/><Relationship Id="rId2" Type="http://schemas.openxmlformats.org/officeDocument/2006/relationships/image" Target="../media/image2.jpe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hdphoto" Target="../media/hdphoto4.wdp"/><Relationship Id="rId5" Type="http://schemas.openxmlformats.org/officeDocument/2006/relationships/image" Target="../media/image4.png"/><Relationship Id="rId15" Type="http://schemas.microsoft.com/office/2007/relationships/hdphoto" Target="../media/hdphoto6.wdp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3772615" y="1700810"/>
            <a:ext cx="485902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Python</a:t>
            </a:r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概述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0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E974A0A-47BE-40B4-A3BA-5C629CD0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F8E5B1-6829-4D4F-9215-2CA85D75E18F}"/>
              </a:ext>
            </a:extLst>
          </p:cNvPr>
          <p:cNvSpPr/>
          <p:nvPr/>
        </p:nvSpPr>
        <p:spPr>
          <a:xfrm>
            <a:off x="863725" y="539740"/>
            <a:ext cx="2196435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08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200" b="1" dirty="0">
                <a:solidFill>
                  <a:srgbClr val="F08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映射类型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EB1FEB-209D-4227-8ED5-FEF4061EE450}"/>
              </a:ext>
            </a:extLst>
          </p:cNvPr>
          <p:cNvSpPr/>
          <p:nvPr/>
        </p:nvSpPr>
        <p:spPr>
          <a:xfrm>
            <a:off x="1199456" y="168865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E8F5C2-E137-41B0-B3A1-1569CD59C445}"/>
              </a:ext>
            </a:extLst>
          </p:cNvPr>
          <p:cNvSpPr/>
          <p:nvPr/>
        </p:nvSpPr>
        <p:spPr>
          <a:xfrm>
            <a:off x="1199456" y="360121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ECC4AC-1A2B-4F69-91AB-A78765CF791F}"/>
              </a:ext>
            </a:extLst>
          </p:cNvPr>
          <p:cNvSpPr/>
          <p:nvPr/>
        </p:nvSpPr>
        <p:spPr>
          <a:xfrm>
            <a:off x="2635720" y="1688651"/>
            <a:ext cx="4319388" cy="523220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zh-CN" sz="2800" b="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28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age'</a:t>
            </a:r>
            <a:r>
              <a:rPr lang="zh-CN" altLang="zh-CN" sz="2800" dirty="0">
                <a:solidFill>
                  <a:srgbClr val="055B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dirty="0">
                <a:solidFill>
                  <a:srgbClr val="055B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28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8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'name'</a:t>
            </a:r>
            <a:r>
              <a:rPr lang="zh-CN" altLang="zh-CN" sz="2800" dirty="0">
                <a:solidFill>
                  <a:srgbClr val="055B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800" dirty="0">
                <a:solidFill>
                  <a:srgbClr val="055B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'zhao'</a:t>
            </a:r>
            <a:r>
              <a:rPr lang="zh-CN" altLang="zh-CN" sz="28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626196-55FA-4535-AFD3-6515A2CF4FE4}"/>
              </a:ext>
            </a:extLst>
          </p:cNvPr>
          <p:cNvSpPr/>
          <p:nvPr/>
        </p:nvSpPr>
        <p:spPr>
          <a:xfrm>
            <a:off x="2635720" y="3601928"/>
            <a:ext cx="562052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eaLnBrk="0" hangingPunct="0">
              <a:spcBef>
                <a:spcPct val="0"/>
              </a:spcBef>
            </a:pPr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zh-CN" sz="3200" b="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you'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'me'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'he'</a:t>
            </a:r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1667F5-81AD-42CF-8EA6-87CC35C4DFCB}"/>
              </a:ext>
            </a:extLst>
          </p:cNvPr>
          <p:cNvSpPr/>
          <p:nvPr/>
        </p:nvSpPr>
        <p:spPr>
          <a:xfrm>
            <a:off x="863725" y="2484534"/>
            <a:ext cx="2196435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08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200" b="1" dirty="0">
                <a:solidFill>
                  <a:srgbClr val="F08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集合类型</a:t>
            </a:r>
          </a:p>
        </p:txBody>
      </p:sp>
    </p:spTree>
    <p:extLst>
      <p:ext uri="{BB962C8B-B14F-4D97-AF65-F5344CB8AC3E}">
        <p14:creationId xmlns:p14="http://schemas.microsoft.com/office/powerpoint/2010/main" val="9393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8" grpId="0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23" y="1700810"/>
            <a:ext cx="38908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人机交互</a:t>
            </a:r>
            <a:endParaRPr lang="en-US" altLang="zh-CN" sz="7200" b="1" kern="0" dirty="0">
              <a:ln w="0"/>
              <a:solidFill>
                <a:srgbClr val="F79649"/>
              </a:solidFill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80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img2.baidu.com/image_search/src=http%3A%2F%2Fimg.defanli.com%2Fi1%2F672723152%2FTB2Sofyb3ZjyKJjy0FhXXcdlFXa_%21%21672723152.jpg_q90.jpg&amp;refer=http%3A%2F%2Fimg.defanli.com&amp;app=2002&amp;size=f9999,10000&amp;q=a80&amp;n=0&amp;g=0n&amp;fmt=jpeg?sec=1623903657&amp;t=c19652e24a3fac2acf793f6612977863">
            <a:extLst>
              <a:ext uri="{FF2B5EF4-FFF2-40B4-BE49-F238E27FC236}">
                <a16:creationId xmlns:a16="http://schemas.microsoft.com/office/drawing/2014/main" id="{34719880-8EF8-477E-B043-DAF68260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005" y="263357"/>
            <a:ext cx="1954979" cy="195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timgsa.baidu.com/timg?image&amp;quality=80&amp;size=b9999_10000&amp;sec=1607519737290&amp;di=a057f02341e3983718f02d3ee33fdbd2&amp;imgtype=0&amp;src=http%3A%2F%2Fimg006.hc360.cn%2Fm2%2FM06%2F65%2F59%2FwKhQclQmtBKEAr5rAAAAAH3G6wo835.jpg">
            <a:extLst>
              <a:ext uri="{FF2B5EF4-FFF2-40B4-BE49-F238E27FC236}">
                <a16:creationId xmlns:a16="http://schemas.microsoft.com/office/drawing/2014/main" id="{D51A3A92-EDFC-426B-8238-C8B419B67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2" b="94274" l="9911" r="89978">
                        <a14:foregroundMark x1="39198" y1="92471" x2="39198" y2="92471"/>
                        <a14:foregroundMark x1="51002" y1="94274" x2="51002" y2="942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1" y="1748827"/>
            <a:ext cx="2376264" cy="249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ss0.bdstatic.com/70cFuHSh_Q1YnxGkpoWK1HF6hhy/it/u=695946165,3782829965&amp;fm=26&amp;gp=0.jpg">
            <a:extLst>
              <a:ext uri="{FF2B5EF4-FFF2-40B4-BE49-F238E27FC236}">
                <a16:creationId xmlns:a16="http://schemas.microsoft.com/office/drawing/2014/main" id="{B64AD839-6F67-41DC-808B-483AB460D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030" y="1984368"/>
            <a:ext cx="4138970" cy="2763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s://timgsa.baidu.com/timg?image&amp;quality=80&amp;size=b9999_10000&amp;sec=1607519852565&amp;di=7e8f7e1aef8b5273bcbd260a17046528&amp;imgtype=0&amp;src=http%3A%2F%2Fapi.3c2p.com%2Fproductimages%2F201801%2Fgoods_big%2F15639_g_1516421843984.jpg">
            <a:extLst>
              <a:ext uri="{FF2B5EF4-FFF2-40B4-BE49-F238E27FC236}">
                <a16:creationId xmlns:a16="http://schemas.microsoft.com/office/drawing/2014/main" id="{535A49B0-8FBF-47F7-947F-F35C11A8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750" r="99375">
                        <a14:foregroundMark x1="8750" y1="65375" x2="8750" y2="65375"/>
                        <a14:foregroundMark x1="8250" y1="54125" x2="8250" y2="54125"/>
                        <a14:foregroundMark x1="3750" y1="42125" x2="3750" y2="42125"/>
                        <a14:foregroundMark x1="95625" y1="48750" x2="95625" y2="48750"/>
                        <a14:foregroundMark x1="98125" y1="26250" x2="98125" y2="26250"/>
                        <a14:foregroundMark x1="99375" y1="24250" x2="99375" y2="24250"/>
                        <a14:foregroundMark x1="68625" y1="42125" x2="68625" y2="42125"/>
                        <a14:foregroundMark x1="51125" y1="45375" x2="51125" y2="45375"/>
                        <a14:foregroundMark x1="41500" y1="45875" x2="41500" y2="45875"/>
                        <a14:foregroundMark x1="35250" y1="45875" x2="35250" y2="45875"/>
                        <a14:foregroundMark x1="36500" y1="43375" x2="36500" y2="43375"/>
                        <a14:foregroundMark x1="47000" y1="43750" x2="48625" y2="43750"/>
                        <a14:foregroundMark x1="53125" y1="43750" x2="56875" y2="43375"/>
                        <a14:foregroundMark x1="65625" y1="43375" x2="70250" y2="43375"/>
                        <a14:foregroundMark x1="73125" y1="43375" x2="76500" y2="43375"/>
                        <a14:foregroundMark x1="79000" y1="43375" x2="79000" y2="43375"/>
                        <a14:foregroundMark x1="80625" y1="43375" x2="81875" y2="43375"/>
                        <a14:foregroundMark x1="83500" y1="43750" x2="83500" y2="43750"/>
                        <a14:foregroundMark x1="39875" y1="45000" x2="39875" y2="45000"/>
                        <a14:foregroundMark x1="34500" y1="45000" x2="34500" y2="45000"/>
                        <a14:foregroundMark x1="34500" y1="44625" x2="34500" y2="44625"/>
                        <a14:foregroundMark x1="32000" y1="43750" x2="32000" y2="43750"/>
                        <a14:foregroundMark x1="31500" y1="43750" x2="31500" y2="43750"/>
                        <a14:foregroundMark x1="47750" y1="71125" x2="47750" y2="71125"/>
                        <a14:foregroundMark x1="59375" y1="71625" x2="61125" y2="72000"/>
                        <a14:foregroundMark x1="68125" y1="72000" x2="68125" y2="7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759" y="135425"/>
            <a:ext cx="2177480" cy="217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timgsa.baidu.com/timg?image&amp;quality=80&amp;size=b9999_10000&amp;sec=1607519892237&amp;di=f1ecc7717f0b9c8b637b9ff543baa75f&amp;imgtype=0&amp;src=http%3A%2F%2Ffs01.bokee.net%2Fuserfilespace%2F2010%2F08%2F31%2Fgzxuely3426641.jpg">
            <a:extLst>
              <a:ext uri="{FF2B5EF4-FFF2-40B4-BE49-F238E27FC236}">
                <a16:creationId xmlns:a16="http://schemas.microsoft.com/office/drawing/2014/main" id="{C500D6CB-9121-4F87-9668-B6C2739EC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67" b="90667" l="5400" r="96000">
                        <a14:foregroundMark x1="5600" y1="28267" x2="5600" y2="28267"/>
                        <a14:foregroundMark x1="19000" y1="27733" x2="19000" y2="27733"/>
                        <a14:foregroundMark x1="35800" y1="12000" x2="35800" y2="12000"/>
                        <a14:foregroundMark x1="89400" y1="15467" x2="89400" y2="15467"/>
                        <a14:foregroundMark x1="91800" y1="24533" x2="91800" y2="24533"/>
                        <a14:foregroundMark x1="96000" y1="20533" x2="96000" y2="20533"/>
                        <a14:foregroundMark x1="25000" y1="90667" x2="25000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013" y="4731810"/>
            <a:ext cx="2377280" cy="178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s://timgsa.baidu.com/timg?image&amp;quality=80&amp;size=b9999_10000&amp;sec=1607519978668&amp;di=22ca1a2ccdebfdfe6aa8eae871185537&amp;imgtype=0&amp;src=http%3A%2F%2Fg.hiphotos.baidu.com%2Fzhidao%2Fpic%2Fitem%2Fb7003af33a87e950b3c50bcd1b385343faf2b445.jpg">
            <a:extLst>
              <a:ext uri="{FF2B5EF4-FFF2-40B4-BE49-F238E27FC236}">
                <a16:creationId xmlns:a16="http://schemas.microsoft.com/office/drawing/2014/main" id="{094F47D6-B524-4830-A5D2-DFACA9CAE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42" b="89474" l="3070" r="92105">
                        <a14:foregroundMark x1="8114" y1="34211" x2="8114" y2="34211"/>
                        <a14:foregroundMark x1="3289" y1="38596" x2="3289" y2="38596"/>
                        <a14:foregroundMark x1="92105" y1="41813" x2="92105" y2="41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9" y="2108128"/>
            <a:ext cx="3354992" cy="251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61A54907-61FD-4DF8-8E65-DDD12371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06" y="1268761"/>
            <a:ext cx="2075829" cy="134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https://ss0.bdstatic.com/70cFvHSh_Q1YnxGkpoWK1HF6hhy/it/u=3046571865,2910543415&amp;fm=26&amp;gp=0.jpg">
            <a:extLst>
              <a:ext uri="{FF2B5EF4-FFF2-40B4-BE49-F238E27FC236}">
                <a16:creationId xmlns:a16="http://schemas.microsoft.com/office/drawing/2014/main" id="{502069F0-025B-4288-A07A-49DC61F2F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200" b="95000" l="10000" r="90000">
                        <a14:foregroundMark x1="40200" y1="5200" x2="40200" y2="5200"/>
                        <a14:foregroundMark x1="52200" y1="5800" x2="52200" y2="5800"/>
                        <a14:foregroundMark x1="64800" y1="5800" x2="64800" y2="5800"/>
                        <a14:foregroundMark x1="71800" y1="6800" x2="71800" y2="6800"/>
                        <a14:foregroundMark x1="77200" y1="9600" x2="77200" y2="9600"/>
                        <a14:foregroundMark x1="41400" y1="8400" x2="41400" y2="8400"/>
                        <a14:foregroundMark x1="33800" y1="9600" x2="33800" y2="9600"/>
                        <a14:foregroundMark x1="29800" y1="8400" x2="29800" y2="8400"/>
                        <a14:foregroundMark x1="37000" y1="8400" x2="38600" y2="8400"/>
                        <a14:foregroundMark x1="46200" y1="8000" x2="46200" y2="8000"/>
                        <a14:foregroundMark x1="56600" y1="7400" x2="58200" y2="7400"/>
                        <a14:foregroundMark x1="68000" y1="8400" x2="70200" y2="8400"/>
                        <a14:foregroundMark x1="72800" y1="8400" x2="72800" y2="8400"/>
                        <a14:foregroundMark x1="50600" y1="8000" x2="50600" y2="8000"/>
                        <a14:foregroundMark x1="31600" y1="6800" x2="31600" y2="6800"/>
                        <a14:foregroundMark x1="28200" y1="9600" x2="28200" y2="9600"/>
                        <a14:foregroundMark x1="23400" y1="18800" x2="23400" y2="18800"/>
                        <a14:foregroundMark x1="25000" y1="25400" x2="25000" y2="25400"/>
                        <a14:foregroundMark x1="24400" y1="31400" x2="24400" y2="31400"/>
                        <a14:foregroundMark x1="25000" y1="37800" x2="25000" y2="37800"/>
                        <a14:foregroundMark x1="61400" y1="94400" x2="61400" y2="94400"/>
                        <a14:foregroundMark x1="39600" y1="94400" x2="39600" y2="94400"/>
                        <a14:foregroundMark x1="45200" y1="94000" x2="45200" y2="94000"/>
                        <a14:foregroundMark x1="33200" y1="95000" x2="33200" y2="95000"/>
                        <a14:foregroundMark x1="30400" y1="94400" x2="30400" y2="94400"/>
                        <a14:foregroundMark x1="46200" y1="93400" x2="50000" y2="93400"/>
                        <a14:foregroundMark x1="65200" y1="94400" x2="65200" y2="94400"/>
                        <a14:foregroundMark x1="70200" y1="93400" x2="70200" y2="93400"/>
                        <a14:foregroundMark x1="74600" y1="93400" x2="74600" y2="93400"/>
                        <a14:foregroundMark x1="66400" y1="92800" x2="66400" y2="92800"/>
                        <a14:foregroundMark x1="59800" y1="93400" x2="59800" y2="93400"/>
                        <a14:foregroundMark x1="24000" y1="72200" x2="24000" y2="72200"/>
                        <a14:foregroundMark x1="25000" y1="55200" x2="25000" y2="55200"/>
                        <a14:foregroundMark x1="25600" y1="48800" x2="25600" y2="48800"/>
                        <a14:foregroundMark x1="77800" y1="49800" x2="77800" y2="49800"/>
                        <a14:foregroundMark x1="76600" y1="40000" x2="76600" y2="40000"/>
                        <a14:foregroundMark x1="76600" y1="29600" x2="76600" y2="29600"/>
                        <a14:foregroundMark x1="77200" y1="61800" x2="77200" y2="61800"/>
                        <a14:foregroundMark x1="76600" y1="70600" x2="76600" y2="70600"/>
                        <a14:foregroundMark x1="77200" y1="77000" x2="77200" y2="77000"/>
                        <a14:foregroundMark x1="77200" y1="54200" x2="77200" y2="54200"/>
                        <a14:foregroundMark x1="77200" y1="40600" x2="77200" y2="40600"/>
                        <a14:foregroundMark x1="77200" y1="36800" x2="77200" y2="36800"/>
                        <a14:foregroundMark x1="76200" y1="27600" x2="76200" y2="27600"/>
                        <a14:foregroundMark x1="77800" y1="24200" x2="77800" y2="24200"/>
                        <a14:foregroundMark x1="77800" y1="20400" x2="77200" y2="18200"/>
                        <a14:foregroundMark x1="77800" y1="45000" x2="77800" y2="45000"/>
                        <a14:foregroundMark x1="48400" y1="7400" x2="48400" y2="7400"/>
                        <a14:foregroundMark x1="52800" y1="7400" x2="52800" y2="7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61" y="4392999"/>
            <a:ext cx="1663430" cy="166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https://timgsa.baidu.com/timg?image&amp;quality=80&amp;size=b9999_10000&amp;sec=1607520328069&amp;di=e2d19ea51658c359aaa52610068862a0&amp;imgtype=0&amp;src=http%3A%2F%2Fn1.itc.cn%2Fimg8%2Fwb%2Fsmccloud%2Ffetch%2F2015%2F09%2F16%2F167585609395131530.JPEG">
            <a:extLst>
              <a:ext uri="{FF2B5EF4-FFF2-40B4-BE49-F238E27FC236}">
                <a16:creationId xmlns:a16="http://schemas.microsoft.com/office/drawing/2014/main" id="{A1BD2C1E-103D-405D-B65E-25F56BE05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9231" b="89231" l="2885" r="97115">
                        <a14:foregroundMark x1="7500" y1="68615" x2="7500" y2="68615"/>
                        <a14:foregroundMark x1="2885" y1="69846" x2="2885" y2="69846"/>
                        <a14:foregroundMark x1="93846" y1="68615" x2="93846" y2="68615"/>
                        <a14:foregroundMark x1="56538" y1="42462" x2="56538" y2="42462"/>
                        <a14:foregroundMark x1="62692" y1="31385" x2="62692" y2="31385"/>
                        <a14:foregroundMark x1="67500" y1="25538" x2="67500" y2="25538"/>
                        <a14:foregroundMark x1="70385" y1="19692" x2="70385" y2="19692"/>
                        <a14:foregroundMark x1="72692" y1="17538" x2="72692" y2="17538"/>
                        <a14:foregroundMark x1="68654" y1="23692" x2="68654" y2="23692"/>
                        <a14:foregroundMark x1="66346" y1="26769" x2="66346" y2="26769"/>
                        <a14:foregroundMark x1="64615" y1="29538" x2="64615" y2="29538"/>
                        <a14:foregroundMark x1="66731" y1="24000" x2="66731" y2="24000"/>
                        <a14:foregroundMark x1="67885" y1="22462" x2="67885" y2="22462"/>
                        <a14:foregroundMark x1="68654" y1="21231" x2="68654" y2="21231"/>
                        <a14:foregroundMark x1="63846" y1="28615" x2="63846" y2="28615"/>
                        <a14:foregroundMark x1="65385" y1="26462" x2="65385" y2="26462"/>
                        <a14:foregroundMark x1="97115" y1="45231" x2="97115" y2="45231"/>
                        <a14:foregroundMark x1="72308" y1="15692" x2="72308" y2="15692"/>
                        <a14:foregroundMark x1="71538" y1="16308" x2="71538" y2="16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20" y="4937446"/>
            <a:ext cx="2160239" cy="135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31C15F5-9F06-4F8E-9A76-A014FEA2CFB4}"/>
              </a:ext>
            </a:extLst>
          </p:cNvPr>
          <p:cNvSpPr/>
          <p:nvPr/>
        </p:nvSpPr>
        <p:spPr>
          <a:xfrm>
            <a:off x="6611996" y="2564905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输出</a:t>
            </a:r>
            <a:endParaRPr lang="en-US" altLang="zh-CN" sz="2800" dirty="0"/>
          </a:p>
          <a:p>
            <a:r>
              <a:rPr lang="zh-CN" altLang="zh-CN" sz="2800" dirty="0">
                <a:solidFill>
                  <a:srgbClr val="055BE0"/>
                </a:solidFill>
                <a:latin typeface="Arial Unicode MS" panose="020B0604020202020204" pitchFamily="34" charset="-122"/>
                <a:ea typeface="JetBrains Mono"/>
              </a:rPr>
              <a:t>&gt;=</a:t>
            </a:r>
            <a:r>
              <a:rPr lang="en-US" altLang="zh-CN" sz="2800" dirty="0">
                <a:solidFill>
                  <a:srgbClr val="055BE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sz="2800" b="0" dirty="0">
                <a:solidFill>
                  <a:srgbClr val="FF8132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endParaRPr lang="zh-CN" altLang="en-US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D39471-F603-4E34-96F6-A4D4C149E467}"/>
              </a:ext>
            </a:extLst>
          </p:cNvPr>
          <p:cNvSpPr/>
          <p:nvPr/>
        </p:nvSpPr>
        <p:spPr>
          <a:xfrm>
            <a:off x="4022814" y="2564905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输入</a:t>
            </a:r>
            <a:endParaRPr lang="en-US" altLang="zh-CN" sz="2800" dirty="0"/>
          </a:p>
          <a:p>
            <a:r>
              <a:rPr lang="zh-CN" altLang="zh-CN" sz="2800" dirty="0">
                <a:solidFill>
                  <a:srgbClr val="055BE0"/>
                </a:solidFill>
                <a:latin typeface="Arial Unicode MS" panose="020B0604020202020204" pitchFamily="34" charset="-122"/>
                <a:ea typeface="JetBrains Mono"/>
              </a:rPr>
              <a:t>&gt;=</a:t>
            </a:r>
            <a:r>
              <a:rPr lang="en-US" altLang="zh-CN" sz="2800" dirty="0">
                <a:solidFill>
                  <a:srgbClr val="055BE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sz="2800" b="0" dirty="0">
                <a:solidFill>
                  <a:srgbClr val="FF8132"/>
                </a:solidFill>
                <a:latin typeface="Arial Unicode MS" panose="020B0604020202020204" pitchFamily="34" charset="-122"/>
                <a:ea typeface="JetBrains Mono"/>
              </a:rPr>
              <a:t>0</a:t>
            </a:r>
            <a:endParaRPr lang="zh-CN" altLang="en-US" sz="2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99EE226-CFEC-4841-B362-DF39C0219E40}"/>
              </a:ext>
            </a:extLst>
          </p:cNvPr>
          <p:cNvSpPr/>
          <p:nvPr/>
        </p:nvSpPr>
        <p:spPr>
          <a:xfrm>
            <a:off x="6617467" y="3734455"/>
            <a:ext cx="1253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0" dirty="0">
                <a:solidFill>
                  <a:srgbClr val="FF8132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dirty="0">
                <a:solidFill>
                  <a:srgbClr val="FF8132"/>
                </a:solidFill>
                <a:latin typeface="Arial Unicode MS" panose="020B0604020202020204" pitchFamily="34" charset="-122"/>
                <a:ea typeface="JetBrains Mono"/>
              </a:rPr>
              <a:t>()</a:t>
            </a:r>
            <a:endParaRPr lang="zh-CN" altLang="en-US" sz="3200" dirty="0">
              <a:solidFill>
                <a:srgbClr val="FF8132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C84ADF-ED0A-47F7-B544-D7859F59456B}"/>
              </a:ext>
            </a:extLst>
          </p:cNvPr>
          <p:cNvSpPr/>
          <p:nvPr/>
        </p:nvSpPr>
        <p:spPr>
          <a:xfrm>
            <a:off x="3911995" y="3770715"/>
            <a:ext cx="1345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0" dirty="0">
                <a:solidFill>
                  <a:srgbClr val="FF8132"/>
                </a:solidFill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lang="zh-CN" altLang="zh-CN" sz="3200" dirty="0">
                <a:solidFill>
                  <a:srgbClr val="FF8132"/>
                </a:solidFill>
                <a:latin typeface="Arial Unicode MS" panose="020B0604020202020204" pitchFamily="34" charset="-122"/>
                <a:ea typeface="JetBrains Mono"/>
              </a:rPr>
              <a:t>()</a:t>
            </a:r>
            <a:endParaRPr lang="zh-CN" altLang="en-US" sz="3200" dirty="0">
              <a:solidFill>
                <a:srgbClr val="FF81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6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9B0CD41-4B22-4C49-8171-8A6629B78249}"/>
              </a:ext>
            </a:extLst>
          </p:cNvPr>
          <p:cNvSpPr/>
          <p:nvPr/>
        </p:nvSpPr>
        <p:spPr>
          <a:xfrm>
            <a:off x="554390" y="995536"/>
            <a:ext cx="2805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表达式语句</a:t>
            </a:r>
            <a:endParaRPr lang="en-US" altLang="zh-CN" sz="3200" b="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C43C48-40A1-42D5-A543-E32BA40B59FB}"/>
              </a:ext>
            </a:extLst>
          </p:cNvPr>
          <p:cNvSpPr/>
          <p:nvPr/>
        </p:nvSpPr>
        <p:spPr>
          <a:xfrm>
            <a:off x="1136277" y="1728680"/>
            <a:ext cx="4999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&gt;&gt;&gt;</a:t>
            </a: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zh-CN" sz="3200" dirty="0">
                <a:solidFill>
                  <a:srgbClr val="055B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zh-CN" sz="3200" dirty="0">
                <a:solidFill>
                  <a:srgbClr val="055B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3200" dirty="0">
                <a:solidFill>
                  <a:srgbClr val="055B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3200" dirty="0">
                <a:solidFill>
                  <a:srgbClr val="055BE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AD6CD4-D932-4667-BE2D-63B859D2785A}"/>
              </a:ext>
            </a:extLst>
          </p:cNvPr>
          <p:cNvSpPr/>
          <p:nvPr/>
        </p:nvSpPr>
        <p:spPr>
          <a:xfrm>
            <a:off x="558473" y="3606590"/>
            <a:ext cx="27130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print() </a:t>
            </a:r>
            <a:r>
              <a:rPr lang="zh-CN" altLang="zh-CN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</a:t>
            </a:r>
            <a:endParaRPr lang="zh-CN" altLang="zh-CN" sz="4400" b="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EFF625-DCB8-4CD7-BD0D-E2A4A86A72AA}"/>
              </a:ext>
            </a:extLst>
          </p:cNvPr>
          <p:cNvSpPr/>
          <p:nvPr/>
        </p:nvSpPr>
        <p:spPr>
          <a:xfrm>
            <a:off x="3650734" y="980728"/>
            <a:ext cx="24452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zh-CN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交互模式</a:t>
            </a:r>
            <a:endParaRPr lang="en-US" altLang="zh-CN" sz="3200" b="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8B3308-F40B-41DE-91AF-42F1D821BE90}"/>
              </a:ext>
            </a:extLst>
          </p:cNvPr>
          <p:cNvSpPr/>
          <p:nvPr/>
        </p:nvSpPr>
        <p:spPr>
          <a:xfrm>
            <a:off x="3634531" y="3604889"/>
            <a:ext cx="29493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/>
            <a:r>
              <a:rPr lang="zh-CN" alt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</a:t>
            </a:r>
            <a:r>
              <a:rPr lang="en-US" altLang="zh-CN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</a:t>
            </a:r>
            <a:r>
              <a:rPr lang="zh-CN" altLang="zh-CN" sz="3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模式</a:t>
            </a:r>
            <a:endParaRPr lang="en-US" altLang="zh-CN" sz="3200" b="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EDB904-4CFD-4660-A20C-204F4388BD40}"/>
              </a:ext>
            </a:extLst>
          </p:cNvPr>
          <p:cNvSpPr/>
          <p:nvPr/>
        </p:nvSpPr>
        <p:spPr>
          <a:xfrm>
            <a:off x="1136277" y="2338684"/>
            <a:ext cx="44247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br>
              <a:rPr lang="en-US" altLang="zh-CN" sz="32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</a:br>
            <a:r>
              <a:rPr lang="en-US" altLang="zh-CN" sz="32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&gt;&gt;&gt;</a:t>
            </a:r>
            <a:r>
              <a:rPr lang="en-US" altLang="zh-CN" sz="3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45A6B5-8C49-489A-A0C7-1EC5C92837AF}"/>
              </a:ext>
            </a:extLst>
          </p:cNvPr>
          <p:cNvSpPr/>
          <p:nvPr/>
        </p:nvSpPr>
        <p:spPr>
          <a:xfrm>
            <a:off x="1150309" y="4491312"/>
            <a:ext cx="4535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8302669-F31C-4C47-AA39-83155E0F4C92}"/>
              </a:ext>
            </a:extLst>
          </p:cNvPr>
          <p:cNvSpPr/>
          <p:nvPr/>
        </p:nvSpPr>
        <p:spPr>
          <a:xfrm>
            <a:off x="1134614" y="5292497"/>
            <a:ext cx="764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5532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7D8B91F-346E-4C92-B103-B5B532AEF0E7}"/>
              </a:ext>
            </a:extLst>
          </p:cNvPr>
          <p:cNvSpPr/>
          <p:nvPr/>
        </p:nvSpPr>
        <p:spPr>
          <a:xfrm>
            <a:off x="767408" y="908720"/>
            <a:ext cx="7005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*objects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E9EFF2-28D2-4BB1-A1C9-4C0D73EC2C12}"/>
              </a:ext>
            </a:extLst>
          </p:cNvPr>
          <p:cNvSpPr/>
          <p:nvPr/>
        </p:nvSpPr>
        <p:spPr>
          <a:xfrm>
            <a:off x="767408" y="1603973"/>
            <a:ext cx="58196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*objects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0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个或多个输出对象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4CD4C7-4CF6-4BAA-AF24-C31DD47EABD3}"/>
              </a:ext>
            </a:extLst>
          </p:cNvPr>
          <p:cNvSpPr/>
          <p:nvPr/>
        </p:nvSpPr>
        <p:spPr>
          <a:xfrm>
            <a:off x="767408" y="2121030"/>
            <a:ext cx="41764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()                     </a:t>
            </a:r>
            <a:r>
              <a:rPr lang="en-US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0个参数，输出换行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14F8F0-FAD7-4831-9C27-BF379A700C77}"/>
              </a:ext>
            </a:extLst>
          </p:cNvPr>
          <p:cNvSpPr/>
          <p:nvPr/>
        </p:nvSpPr>
        <p:spPr>
          <a:xfrm>
            <a:off x="767408" y="3429000"/>
            <a:ext cx="48245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'Hello World'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   </a:t>
            </a:r>
            <a:endParaRPr lang="en-US" altLang="zh-CN" sz="3200" b="1" dirty="0">
              <a:solidFill>
                <a:srgbClr val="660E7A"/>
              </a:solidFill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1个对象，Hello World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2827E9-6C76-4E96-BB55-133B3C3EAF96}"/>
              </a:ext>
            </a:extLst>
          </p:cNvPr>
          <p:cNvSpPr/>
          <p:nvPr/>
        </p:nvSpPr>
        <p:spPr>
          <a:xfrm>
            <a:off x="767408" y="4633629"/>
            <a:ext cx="720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         </a:t>
            </a:r>
            <a:r>
              <a:rPr lang="en-US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多个对象，空格分隔，1 2 3 4</a:t>
            </a:r>
          </a:p>
        </p:txBody>
      </p:sp>
    </p:spTree>
    <p:extLst>
      <p:ext uri="{BB962C8B-B14F-4D97-AF65-F5344CB8AC3E}">
        <p14:creationId xmlns:p14="http://schemas.microsoft.com/office/powerpoint/2010/main" val="93822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3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3AE81FB-EE9B-4662-9F5A-3F8DFE9CE128}"/>
              </a:ext>
            </a:extLst>
          </p:cNvPr>
          <p:cNvSpPr/>
          <p:nvPr/>
        </p:nvSpPr>
        <p:spPr>
          <a:xfrm>
            <a:off x="767408" y="908720"/>
            <a:ext cx="700543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*objects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'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b="1" dirty="0">
              <a:solidFill>
                <a:srgbClr val="660E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4CD4C7-4CF6-4BAA-AF24-C31DD47EABD3}"/>
              </a:ext>
            </a:extLst>
          </p:cNvPr>
          <p:cNvSpPr/>
          <p:nvPr/>
        </p:nvSpPr>
        <p:spPr>
          <a:xfrm>
            <a:off x="767408" y="2552600"/>
            <a:ext cx="70556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           </a:t>
            </a:r>
            <a:endParaRPr lang="en-US" altLang="zh-CN" sz="3200" b="1" dirty="0">
              <a:solidFill>
                <a:srgbClr val="660E7A"/>
              </a:solidFill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多个对象，默认空格分隔，1 2 3 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A270D4-D232-476C-9F4C-99BF0A941B85}"/>
              </a:ext>
            </a:extLst>
          </p:cNvPr>
          <p:cNvSpPr/>
          <p:nvPr/>
        </p:nvSpPr>
        <p:spPr>
          <a:xfrm>
            <a:off x="768503" y="3704728"/>
            <a:ext cx="70556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sep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','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  </a:t>
            </a:r>
            <a:endParaRPr lang="en-US" altLang="zh-CN" sz="3200" b="1" dirty="0">
              <a:solidFill>
                <a:srgbClr val="660E7A"/>
              </a:solidFill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多个对象，逗号分隔，1,2,3,4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CBA509-31BC-4F76-B2EA-9EB44196616E}"/>
              </a:ext>
            </a:extLst>
          </p:cNvPr>
          <p:cNvSpPr/>
          <p:nvPr/>
        </p:nvSpPr>
        <p:spPr>
          <a:xfrm>
            <a:off x="773987" y="1472480"/>
            <a:ext cx="661591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sep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：输出的多个对象之间的分隔符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默认用空格分隔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690357-9297-454B-AA99-6FBF3FF24808}"/>
              </a:ext>
            </a:extLst>
          </p:cNvPr>
          <p:cNvSpPr/>
          <p:nvPr/>
        </p:nvSpPr>
        <p:spPr>
          <a:xfrm>
            <a:off x="773987" y="4856856"/>
            <a:ext cx="70556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12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en-US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0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r>
              <a:rPr lang="en-US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5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sep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en-US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  </a:t>
            </a:r>
            <a:endParaRPr lang="en-US" altLang="zh-CN" sz="3200" b="1" dirty="0">
              <a:solidFill>
                <a:srgbClr val="660E7A"/>
              </a:solidFill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多个对象，</a:t>
            </a:r>
            <a:r>
              <a:rPr lang="zh-CN" altLang="en-US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号分隔，</a:t>
            </a:r>
            <a:r>
              <a:rPr lang="en-US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12:30:45</a:t>
            </a:r>
            <a:endParaRPr lang="zh-CN" altLang="zh-CN" sz="32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0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3AE81FB-EE9B-4662-9F5A-3F8DFE9CE128}"/>
              </a:ext>
            </a:extLst>
          </p:cNvPr>
          <p:cNvSpPr/>
          <p:nvPr/>
        </p:nvSpPr>
        <p:spPr>
          <a:xfrm>
            <a:off x="767408" y="980728"/>
            <a:ext cx="7005435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*objects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'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b="1" dirty="0">
              <a:solidFill>
                <a:srgbClr val="660E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1B1D50-DD4E-4826-95F4-8BF38CC26A22}"/>
              </a:ext>
            </a:extLst>
          </p:cNvPr>
          <p:cNvSpPr/>
          <p:nvPr/>
        </p:nvSpPr>
        <p:spPr>
          <a:xfrm>
            <a:off x="767408" y="1773834"/>
            <a:ext cx="714811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：输出结束时的符号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默认每个输出语句用换行符结束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3F6BB0-611B-4DF9-8EC7-E8B58AEA7F38}"/>
              </a:ext>
            </a:extLst>
          </p:cNvPr>
          <p:cNvSpPr/>
          <p:nvPr/>
        </p:nvSpPr>
        <p:spPr>
          <a:xfrm>
            <a:off x="767408" y="2851052"/>
            <a:ext cx="1800200" cy="2222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br>
              <a:rPr lang="zh-CN" altLang="zh-CN" sz="3200" dirty="0">
                <a:solidFill>
                  <a:srgbClr val="576057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FDBDD6-898A-4E7D-A81A-D6D3C36BD6DC}"/>
              </a:ext>
            </a:extLst>
          </p:cNvPr>
          <p:cNvSpPr/>
          <p:nvPr/>
        </p:nvSpPr>
        <p:spPr>
          <a:xfrm>
            <a:off x="4295800" y="2851052"/>
            <a:ext cx="648072" cy="2222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b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b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143301-5E75-4302-8ADF-9D3BE9C6C485}"/>
              </a:ext>
            </a:extLst>
          </p:cNvPr>
          <p:cNvSpPr/>
          <p:nvPr/>
        </p:nvSpPr>
        <p:spPr>
          <a:xfrm>
            <a:off x="3071664" y="2849770"/>
            <a:ext cx="1440160" cy="747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输出：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30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3AE81FB-EE9B-4662-9F5A-3F8DFE9CE128}"/>
              </a:ext>
            </a:extLst>
          </p:cNvPr>
          <p:cNvSpPr/>
          <p:nvPr/>
        </p:nvSpPr>
        <p:spPr>
          <a:xfrm>
            <a:off x="767408" y="980728"/>
            <a:ext cx="7005435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*objects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'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b="1" dirty="0">
              <a:solidFill>
                <a:srgbClr val="660E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1B1D50-DD4E-4826-95F4-8BF38CC26A22}"/>
              </a:ext>
            </a:extLst>
          </p:cNvPr>
          <p:cNvSpPr/>
          <p:nvPr/>
        </p:nvSpPr>
        <p:spPr>
          <a:xfrm>
            <a:off x="767408" y="1773834"/>
            <a:ext cx="76867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：输出结束时的符号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sz="32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end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 '</a:t>
            </a:r>
            <a:r>
              <a:rPr lang="en-US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表示输出语句用空格结束，不换行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2BE619-2FF2-4457-9B9D-F435E884561C}"/>
              </a:ext>
            </a:extLst>
          </p:cNvPr>
          <p:cNvSpPr/>
          <p:nvPr/>
        </p:nvSpPr>
        <p:spPr>
          <a:xfrm>
            <a:off x="767408" y="2838554"/>
            <a:ext cx="3048000" cy="2222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end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 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end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 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7822E9-19C0-4CA3-A577-0B7C1D066E6F}"/>
              </a:ext>
            </a:extLst>
          </p:cNvPr>
          <p:cNvSpPr/>
          <p:nvPr/>
        </p:nvSpPr>
        <p:spPr>
          <a:xfrm>
            <a:off x="851248" y="5060573"/>
            <a:ext cx="2759968" cy="7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输出：</a:t>
            </a:r>
            <a:r>
              <a:rPr lang="zh-CN" altLang="zh-CN" sz="3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1 2 3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09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3AE81FB-EE9B-4662-9F5A-3F8DFE9CE128}"/>
              </a:ext>
            </a:extLst>
          </p:cNvPr>
          <p:cNvSpPr/>
          <p:nvPr/>
        </p:nvSpPr>
        <p:spPr>
          <a:xfrm>
            <a:off x="767408" y="980728"/>
            <a:ext cx="7005435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*objects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'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b="1" dirty="0">
              <a:solidFill>
                <a:srgbClr val="660E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1B1D50-DD4E-4826-95F4-8BF38CC26A22}"/>
              </a:ext>
            </a:extLst>
          </p:cNvPr>
          <p:cNvSpPr/>
          <p:nvPr/>
        </p:nvSpPr>
        <p:spPr>
          <a:xfrm>
            <a:off x="767408" y="1773834"/>
            <a:ext cx="7822975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：输出结束时的符号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sz="32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end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':'</a:t>
            </a:r>
            <a:r>
              <a:rPr lang="en-US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 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表示输出语句用冒号结束，不换行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55C5C2-D512-41B2-82B6-515C189A6065}"/>
              </a:ext>
            </a:extLst>
          </p:cNvPr>
          <p:cNvSpPr/>
          <p:nvPr/>
        </p:nvSpPr>
        <p:spPr>
          <a:xfrm>
            <a:off x="767408" y="2838554"/>
            <a:ext cx="3360712" cy="2222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12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end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':'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30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end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':'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b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45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AAC64C-9252-4273-9922-BA2456235AD9}"/>
              </a:ext>
            </a:extLst>
          </p:cNvPr>
          <p:cNvSpPr/>
          <p:nvPr/>
        </p:nvSpPr>
        <p:spPr>
          <a:xfrm>
            <a:off x="839416" y="5220489"/>
            <a:ext cx="30091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输出：</a:t>
            </a:r>
            <a:r>
              <a:rPr lang="zh-CN" altLang="zh-CN" sz="3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zh-CN" sz="3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zh-CN" sz="3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45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99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3AE81FB-EE9B-4662-9F5A-3F8DFE9CE128}"/>
              </a:ext>
            </a:extLst>
          </p:cNvPr>
          <p:cNvSpPr/>
          <p:nvPr/>
        </p:nvSpPr>
        <p:spPr>
          <a:xfrm>
            <a:off x="767408" y="1281064"/>
            <a:ext cx="9505056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*objects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'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b="1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zh-CN" sz="3200" b="1" dirty="0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sz="32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file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=sys.stdout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b="1" dirty="0">
              <a:solidFill>
                <a:srgbClr val="660E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1B1D50-DD4E-4826-95F4-8BF38CC26A22}"/>
              </a:ext>
            </a:extLst>
          </p:cNvPr>
          <p:cNvSpPr/>
          <p:nvPr/>
        </p:nvSpPr>
        <p:spPr>
          <a:xfrm>
            <a:off x="767408" y="2142838"/>
            <a:ext cx="103541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file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：设置输出设备，默认输出到标准输出设备（显示器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3F6BB0-611B-4DF9-8EC7-E8B58AEA7F38}"/>
              </a:ext>
            </a:extLst>
          </p:cNvPr>
          <p:cNvSpPr/>
          <p:nvPr/>
        </p:nvSpPr>
        <p:spPr>
          <a:xfrm>
            <a:off x="767408" y="2847709"/>
            <a:ext cx="9721080" cy="148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with </a:t>
            </a: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open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'text.txt'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'w'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r>
              <a:rPr lang="zh-CN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as 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fo:  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创建文件对象fo</a:t>
            </a:r>
            <a:br>
              <a:rPr lang="zh-CN" altLang="zh-CN" sz="3200" dirty="0">
                <a:solidFill>
                  <a:srgbClr val="576057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dirty="0">
                <a:solidFill>
                  <a:srgbClr val="576057"/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"Life is short, you need python!"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zh-CN" altLang="zh-CN" sz="32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file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=fo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E9EF3-3D2B-451B-B6B6-7E1CA22A04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3432" y="1103011"/>
            <a:ext cx="1296144" cy="584196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F08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7FBDF1-792E-4F98-88D4-82415F96B2EE}"/>
              </a:ext>
            </a:extLst>
          </p:cNvPr>
          <p:cNvSpPr/>
          <p:nvPr/>
        </p:nvSpPr>
        <p:spPr>
          <a:xfrm>
            <a:off x="983432" y="2060848"/>
            <a:ext cx="58326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将人们的某种需求转为计算机可以执行的一组指令就是程序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7A943C1-66E5-46F3-94DA-8A927CF285CF}"/>
              </a:ext>
            </a:extLst>
          </p:cNvPr>
          <p:cNvSpPr txBox="1">
            <a:spLocks/>
          </p:cNvSpPr>
          <p:nvPr/>
        </p:nvSpPr>
        <p:spPr>
          <a:xfrm>
            <a:off x="983432" y="3356992"/>
            <a:ext cx="2880320" cy="5841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F08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C662E1-9D34-421B-A62D-1AC08922E717}"/>
              </a:ext>
            </a:extLst>
          </p:cNvPr>
          <p:cNvSpPr/>
          <p:nvPr/>
        </p:nvSpPr>
        <p:spPr>
          <a:xfrm>
            <a:off x="983432" y="4160114"/>
            <a:ext cx="25922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Python</a:t>
            </a:r>
          </a:p>
          <a:p>
            <a:r>
              <a:rPr lang="en-US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C/C++</a:t>
            </a:r>
          </a:p>
          <a:p>
            <a:r>
              <a:rPr lang="en-US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Java</a:t>
            </a:r>
          </a:p>
          <a:p>
            <a:r>
              <a:rPr lang="en-US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……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80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F40DC1-0596-4837-833E-52D243078085}"/>
              </a:ext>
            </a:extLst>
          </p:cNvPr>
          <p:cNvSpPr/>
          <p:nvPr/>
        </p:nvSpPr>
        <p:spPr>
          <a:xfrm>
            <a:off x="839416" y="1294437"/>
            <a:ext cx="38956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.format()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2C64EE-8D14-43CD-B879-D5BECB653659}"/>
              </a:ext>
            </a:extLst>
          </p:cNvPr>
          <p:cNvSpPr/>
          <p:nvPr/>
        </p:nvSpPr>
        <p:spPr>
          <a:xfrm>
            <a:off x="839416" y="2204864"/>
            <a:ext cx="6408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</a:t>
            </a:r>
            <a:r>
              <a:rPr lang="zh-CN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strings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格式化字符串字面值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B8D1DA-A730-44A6-88D3-0FAD92694125}"/>
              </a:ext>
            </a:extLst>
          </p:cNvPr>
          <p:cNvSpPr/>
          <p:nvPr/>
        </p:nvSpPr>
        <p:spPr>
          <a:xfrm>
            <a:off x="839416" y="3136612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字符串拼接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83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F40DC1-0596-4837-833E-52D243078085}"/>
              </a:ext>
            </a:extLst>
          </p:cNvPr>
          <p:cNvSpPr/>
          <p:nvPr/>
        </p:nvSpPr>
        <p:spPr>
          <a:xfrm>
            <a:off x="839416" y="1294437"/>
            <a:ext cx="38956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.format()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67B853-93FA-431C-9195-BBAC1790698A}"/>
              </a:ext>
            </a:extLst>
          </p:cNvPr>
          <p:cNvSpPr/>
          <p:nvPr/>
        </p:nvSpPr>
        <p:spPr>
          <a:xfrm>
            <a:off x="832188" y="2172226"/>
            <a:ext cx="8300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模版字符串</a:t>
            </a:r>
            <a:r>
              <a:rPr lang="zh-CN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32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(&lt;逗号分隔的参数&gt;)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88BAC-1EC3-486E-9DC5-3A53F9D7247F}"/>
              </a:ext>
            </a:extLst>
          </p:cNvPr>
          <p:cNvSpPr/>
          <p:nvPr/>
        </p:nvSpPr>
        <p:spPr>
          <a:xfrm>
            <a:off x="839416" y="2166525"/>
            <a:ext cx="965302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模版</a:t>
            </a:r>
            <a:r>
              <a:rPr lang="zh-CN" altLang="zh-CN" sz="3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r>
              <a:rPr lang="zh-CN" altLang="zh-CN" sz="3200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替换域</a:t>
            </a:r>
            <a:r>
              <a:rPr lang="zh-CN" altLang="zh-CN" sz="3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r>
              <a:rPr lang="zh-CN" altLang="zh-CN" sz="3200" b="1" dirty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zh-CN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format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(&lt;逗号分隔的参数&gt;)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7D78AD-B78A-4E60-AA16-EC03A907C1BD}"/>
              </a:ext>
            </a:extLst>
          </p:cNvPr>
          <p:cNvSpPr/>
          <p:nvPr/>
        </p:nvSpPr>
        <p:spPr>
          <a:xfrm>
            <a:off x="832188" y="3038613"/>
            <a:ext cx="10527624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'{}+{}={}'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3200" b="1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format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en-US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5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en-US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en-US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8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)) </a:t>
            </a:r>
            <a:r>
              <a:rPr lang="en-US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  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参数序号为0，1，2</a:t>
            </a:r>
            <a:endParaRPr lang="en-US" altLang="zh-CN" sz="32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49D05C-2063-4A82-93A4-649D2C8C38DE}"/>
              </a:ext>
            </a:extLst>
          </p:cNvPr>
          <p:cNvSpPr/>
          <p:nvPr/>
        </p:nvSpPr>
        <p:spPr>
          <a:xfrm>
            <a:off x="839416" y="4065750"/>
            <a:ext cx="3665432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en-US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f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en-US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  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+</a:t>
            </a:r>
            <a:r>
              <a:rPr lang="en-US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en-US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en-US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0097D65-5E09-4CD8-9DC5-7CD98C67FF18}"/>
              </a:ext>
            </a:extLst>
          </p:cNvPr>
          <p:cNvSpPr/>
          <p:nvPr/>
        </p:nvSpPr>
        <p:spPr>
          <a:xfrm>
            <a:off x="832188" y="5092887"/>
            <a:ext cx="1052762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参数值按出现顺序填入替换域</a:t>
            </a:r>
            <a:r>
              <a:rPr lang="zh-CN" altLang="en-US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 </a:t>
            </a:r>
            <a:r>
              <a:rPr lang="en-US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5+3=8</a:t>
            </a:r>
            <a:endParaRPr lang="zh-CN" altLang="zh-CN" sz="32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C3F70A0-E604-429B-940F-0AD686D948B0}"/>
              </a:ext>
            </a:extLst>
          </p:cNvPr>
          <p:cNvSpPr/>
          <p:nvPr/>
        </p:nvSpPr>
        <p:spPr>
          <a:xfrm>
            <a:off x="4614966" y="320426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5</a:t>
            </a:r>
            <a:endParaRPr lang="zh-CN" altLang="en-US" sz="32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4F26A9-2A57-4763-903F-22C713F8B80A}"/>
              </a:ext>
            </a:extLst>
          </p:cNvPr>
          <p:cNvSpPr/>
          <p:nvPr/>
        </p:nvSpPr>
        <p:spPr>
          <a:xfrm>
            <a:off x="5063879" y="320426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endParaRPr lang="zh-CN" altLang="en-US" sz="32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5EFA8F7-3649-43F4-9194-E1A6DBFC1C8B}"/>
              </a:ext>
            </a:extLst>
          </p:cNvPr>
          <p:cNvSpPr/>
          <p:nvPr/>
        </p:nvSpPr>
        <p:spPr>
          <a:xfrm>
            <a:off x="5519936" y="3204265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8</a:t>
            </a:r>
            <a:endParaRPr lang="zh-CN" altLang="en-US" sz="32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F4935D4-5E97-4EE2-845F-205924721A9B}"/>
              </a:ext>
            </a:extLst>
          </p:cNvPr>
          <p:cNvSpPr/>
          <p:nvPr/>
        </p:nvSpPr>
        <p:spPr>
          <a:xfrm>
            <a:off x="3071879" y="4192344"/>
            <a:ext cx="460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{}</a:t>
            </a:r>
            <a:endParaRPr lang="zh-CN" altLang="en-US" sz="3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3499E49-B99C-4EDB-A9DE-A48AAAA7B794}"/>
              </a:ext>
            </a:extLst>
          </p:cNvPr>
          <p:cNvSpPr/>
          <p:nvPr/>
        </p:nvSpPr>
        <p:spPr>
          <a:xfrm>
            <a:off x="1956450" y="4174765"/>
            <a:ext cx="4603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{}</a:t>
            </a:r>
            <a:endParaRPr lang="zh-CN" altLang="en-US" sz="3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3B99001-9615-40AA-B338-F861BD1EEDD7}"/>
              </a:ext>
            </a:extLst>
          </p:cNvPr>
          <p:cNvSpPr/>
          <p:nvPr/>
        </p:nvSpPr>
        <p:spPr>
          <a:xfrm>
            <a:off x="2481720" y="4206407"/>
            <a:ext cx="460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{}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370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0.21432 0.14769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16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0.20989 0.1474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95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8629E-18 2.22222E-6 L -0.19857 0.1474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5" grpId="0"/>
      <p:bldP spid="17" grpId="0"/>
      <p:bldP spid="18" grpId="0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5" grpId="0"/>
      <p:bldP spid="2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F40DC1-0596-4837-833E-52D243078085}"/>
              </a:ext>
            </a:extLst>
          </p:cNvPr>
          <p:cNvSpPr/>
          <p:nvPr/>
        </p:nvSpPr>
        <p:spPr>
          <a:xfrm>
            <a:off x="832188" y="1294437"/>
            <a:ext cx="39676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.format()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67B853-93FA-431C-9195-BBAC1790698A}"/>
              </a:ext>
            </a:extLst>
          </p:cNvPr>
          <p:cNvSpPr/>
          <p:nvPr/>
        </p:nvSpPr>
        <p:spPr>
          <a:xfrm>
            <a:off x="832188" y="2172226"/>
            <a:ext cx="8300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模版字符串</a:t>
            </a:r>
            <a:r>
              <a:rPr lang="zh-CN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32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(&lt;逗号分隔的参数&gt;)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88BAC-1EC3-486E-9DC5-3A53F9D7247F}"/>
              </a:ext>
            </a:extLst>
          </p:cNvPr>
          <p:cNvSpPr/>
          <p:nvPr/>
        </p:nvSpPr>
        <p:spPr>
          <a:xfrm>
            <a:off x="839416" y="2166525"/>
            <a:ext cx="965302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模版</a:t>
            </a:r>
            <a:r>
              <a:rPr lang="zh-CN" altLang="zh-CN" sz="3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r>
              <a:rPr lang="zh-CN" altLang="zh-CN" sz="3200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替换域</a:t>
            </a:r>
            <a:r>
              <a:rPr lang="zh-CN" altLang="zh-CN" sz="3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r>
              <a:rPr lang="zh-CN" altLang="zh-CN" sz="3200" b="1" dirty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zh-CN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format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(&lt;逗号分隔的参数&gt;)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AC97EC-9507-418C-85EB-A1083CAA91A1}"/>
              </a:ext>
            </a:extLst>
          </p:cNvPr>
          <p:cNvSpPr/>
          <p:nvPr/>
        </p:nvSpPr>
        <p:spPr>
          <a:xfrm>
            <a:off x="839416" y="3717032"/>
            <a:ext cx="10160356" cy="222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'{</a:t>
            </a:r>
            <a:r>
              <a:rPr lang="zh-CN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}*{</a:t>
            </a:r>
            <a:r>
              <a:rPr lang="zh-CN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1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}={</a:t>
            </a:r>
            <a:r>
              <a:rPr lang="zh-CN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0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}'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3200" b="1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format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5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 *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,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5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))  </a:t>
            </a:r>
            <a:endParaRPr lang="en-US" altLang="zh-CN" sz="3200" b="1" dirty="0">
              <a:solidFill>
                <a:srgbClr val="660E7A"/>
              </a:solidFill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en-US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参数值按</a:t>
            </a:r>
            <a:r>
              <a:rPr lang="zh-CN" altLang="en-US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</a:t>
            </a:r>
            <a:r>
              <a:rPr lang="zh-CN" altLang="en-US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填入替换域</a:t>
            </a:r>
            <a:endParaRPr lang="en-US" altLang="zh-CN" sz="32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 </a:t>
            </a:r>
            <a:r>
              <a:rPr lang="en-US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5*3=15</a:t>
            </a:r>
            <a:endParaRPr lang="zh-CN" altLang="zh-CN" sz="32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2EB0B0-013D-4A0F-A9CD-E4E31146FC3A}"/>
              </a:ext>
            </a:extLst>
          </p:cNvPr>
          <p:cNvSpPr/>
          <p:nvPr/>
        </p:nvSpPr>
        <p:spPr>
          <a:xfrm>
            <a:off x="842776" y="3059668"/>
            <a:ext cx="8392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每个替换域可以包含一个位置参数的数字索引</a:t>
            </a:r>
          </a:p>
        </p:txBody>
      </p:sp>
    </p:spTree>
    <p:extLst>
      <p:ext uri="{BB962C8B-B14F-4D97-AF65-F5344CB8AC3E}">
        <p14:creationId xmlns:p14="http://schemas.microsoft.com/office/powerpoint/2010/main" val="400044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F40DC1-0596-4837-833E-52D243078085}"/>
              </a:ext>
            </a:extLst>
          </p:cNvPr>
          <p:cNvSpPr/>
          <p:nvPr/>
        </p:nvSpPr>
        <p:spPr>
          <a:xfrm>
            <a:off x="832188" y="1294437"/>
            <a:ext cx="38236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.format()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67B853-93FA-431C-9195-BBAC1790698A}"/>
              </a:ext>
            </a:extLst>
          </p:cNvPr>
          <p:cNvSpPr/>
          <p:nvPr/>
        </p:nvSpPr>
        <p:spPr>
          <a:xfrm>
            <a:off x="832188" y="2172226"/>
            <a:ext cx="8300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模版字符串</a:t>
            </a:r>
            <a:r>
              <a:rPr lang="zh-CN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sz="3200" b="1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(&lt;逗号分隔的参数&gt;)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88BAC-1EC3-486E-9DC5-3A53F9D7247F}"/>
              </a:ext>
            </a:extLst>
          </p:cNvPr>
          <p:cNvSpPr/>
          <p:nvPr/>
        </p:nvSpPr>
        <p:spPr>
          <a:xfrm>
            <a:off x="839416" y="2166525"/>
            <a:ext cx="9653027" cy="58477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模版</a:t>
            </a:r>
            <a:r>
              <a:rPr lang="zh-CN" altLang="zh-CN" sz="3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r>
              <a:rPr lang="zh-CN" altLang="zh-CN" sz="3200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替换域</a:t>
            </a:r>
            <a:r>
              <a:rPr lang="zh-CN" altLang="zh-CN" sz="32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}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r>
              <a:rPr lang="zh-CN" altLang="zh-CN" sz="3200" b="1" dirty="0">
                <a:solidFill>
                  <a:srgbClr val="7030A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zh-CN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format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(&lt;逗号分隔的参数&gt;)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7D78AD-B78A-4E60-AA16-EC03A907C1BD}"/>
              </a:ext>
            </a:extLst>
          </p:cNvPr>
          <p:cNvSpPr/>
          <p:nvPr/>
        </p:nvSpPr>
        <p:spPr>
          <a:xfrm>
            <a:off x="839416" y="2901038"/>
            <a:ext cx="1052762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57605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每个替换域可以包含一个关键字参数的名称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2FA714-CF70-4130-A8E5-5D350803387B}"/>
              </a:ext>
            </a:extLst>
          </p:cNvPr>
          <p:cNvSpPr/>
          <p:nvPr/>
        </p:nvSpPr>
        <p:spPr>
          <a:xfrm>
            <a:off x="832188" y="4064211"/>
            <a:ext cx="10527624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28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28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</a:t>
            </a:r>
            <a:r>
              <a:rPr lang="zh-CN" altLang="en-US" sz="28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zh-CN" sz="28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{</a:t>
            </a:r>
            <a:r>
              <a:rPr lang="zh-CN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28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}</a:t>
            </a:r>
            <a:r>
              <a:rPr lang="zh-CN" altLang="zh-CN" sz="28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，今年</a:t>
            </a:r>
            <a:r>
              <a:rPr lang="zh-CN" altLang="zh-CN" sz="28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{</a:t>
            </a:r>
            <a:r>
              <a:rPr lang="zh-CN" altLang="zh-CN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age</a:t>
            </a:r>
            <a:r>
              <a:rPr lang="zh-CN" altLang="zh-CN" sz="28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}</a:t>
            </a:r>
            <a:r>
              <a:rPr lang="zh-CN" altLang="zh-CN" sz="28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岁</a:t>
            </a:r>
            <a:r>
              <a:rPr lang="zh-CN" altLang="zh-CN" sz="28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2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format</a:t>
            </a:r>
            <a:r>
              <a:rPr lang="zh-CN" altLang="zh-CN" sz="28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28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2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28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28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王伟</a:t>
            </a:r>
            <a:r>
              <a:rPr lang="zh-CN" altLang="zh-CN" sz="28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2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,</a:t>
            </a:r>
            <a:r>
              <a:rPr lang="zh-CN" altLang="zh-CN" sz="2800" dirty="0">
                <a:solidFill>
                  <a:srgbClr val="660099"/>
                </a:solidFill>
                <a:latin typeface="Arial Unicode MS" panose="020B0604020202020204" pitchFamily="34" charset="-122"/>
                <a:ea typeface="JetBrains Mono"/>
              </a:rPr>
              <a:t>age</a:t>
            </a:r>
            <a:r>
              <a:rPr lang="zh-CN" altLang="zh-CN" sz="28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28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18</a:t>
            </a:r>
            <a:r>
              <a:rPr lang="zh-CN" altLang="zh-CN" sz="28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)) </a:t>
            </a:r>
            <a:br>
              <a:rPr lang="zh-CN" altLang="zh-CN" sz="28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我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王伟，今年18岁</a:t>
            </a:r>
          </a:p>
        </p:txBody>
      </p:sp>
    </p:spTree>
    <p:extLst>
      <p:ext uri="{BB962C8B-B14F-4D97-AF65-F5344CB8AC3E}">
        <p14:creationId xmlns:p14="http://schemas.microsoft.com/office/powerpoint/2010/main" val="34324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AE3030E-6CF4-4F87-ABF3-B91A74883471}"/>
              </a:ext>
            </a:extLst>
          </p:cNvPr>
          <p:cNvSpPr/>
          <p:nvPr/>
        </p:nvSpPr>
        <p:spPr>
          <a:xfrm>
            <a:off x="839416" y="1879212"/>
            <a:ext cx="7488832" cy="1484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a =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5</a:t>
            </a:r>
            <a:b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b =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endParaRPr lang="en-US" altLang="zh-CN" sz="3200" b="1" dirty="0">
              <a:solidFill>
                <a:srgbClr val="660E7A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E6491A-15B2-4253-BFA9-479C11A882BF}"/>
              </a:ext>
            </a:extLst>
          </p:cNvPr>
          <p:cNvSpPr/>
          <p:nvPr/>
        </p:nvSpPr>
        <p:spPr>
          <a:xfrm>
            <a:off x="839416" y="4393386"/>
            <a:ext cx="7488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576057"/>
                </a:solidFill>
                <a:latin typeface="Arial Unicode MS" panose="020B0604020202020204" pitchFamily="34" charset="-122"/>
                <a:ea typeface="JetBrains Mono"/>
              </a:rPr>
              <a:t># </a:t>
            </a:r>
            <a:r>
              <a:rPr lang="zh-CN" altLang="zh-CN" sz="3200" dirty="0">
                <a:solidFill>
                  <a:srgbClr val="57605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sz="3200" dirty="0">
                <a:solidFill>
                  <a:srgbClr val="576057"/>
                </a:solidFill>
                <a:latin typeface="Arial Unicode MS" panose="020B0604020202020204" pitchFamily="34" charset="-122"/>
                <a:ea typeface="JetBrains Mono"/>
              </a:rPr>
              <a:t> 5-3=2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F40DC1-0596-4837-833E-52D243078085}"/>
              </a:ext>
            </a:extLst>
          </p:cNvPr>
          <p:cNvSpPr/>
          <p:nvPr/>
        </p:nvSpPr>
        <p:spPr>
          <a:xfrm>
            <a:off x="832188" y="1294437"/>
            <a:ext cx="6487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</a:t>
            </a:r>
            <a:r>
              <a:rPr lang="zh-CN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strings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格式化字符串字面值</a:t>
            </a:r>
            <a:r>
              <a:rPr lang="zh-CN" altLang="zh-CN" sz="3200" b="1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A4216A-40DD-42F0-9CC2-0B601A8AE4C0}"/>
              </a:ext>
            </a:extLst>
          </p:cNvPr>
          <p:cNvSpPr/>
          <p:nvPr/>
        </p:nvSpPr>
        <p:spPr>
          <a:xfrm>
            <a:off x="2279576" y="3331162"/>
            <a:ext cx="2520280" cy="74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a - b</a:t>
            </a:r>
            <a:r>
              <a:rPr lang="zh-CN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  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D867C30-E3C8-4AA6-B491-9B7033E7F37B}"/>
              </a:ext>
            </a:extLst>
          </p:cNvPr>
          <p:cNvSpPr/>
          <p:nvPr/>
        </p:nvSpPr>
        <p:spPr>
          <a:xfrm>
            <a:off x="1016477" y="3315781"/>
            <a:ext cx="4176464" cy="745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f'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{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  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}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-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{</a:t>
            </a:r>
            <a:r>
              <a:rPr lang="en-US" altLang="zh-CN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}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{</a:t>
            </a:r>
            <a:r>
              <a:rPr lang="en-US" altLang="zh-CN" sz="3200" b="1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}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  </a:t>
            </a:r>
            <a:endParaRPr lang="en-US" altLang="zh-CN" sz="3200" b="1" dirty="0">
              <a:solidFill>
                <a:srgbClr val="660E7A"/>
              </a:solidFill>
              <a:latin typeface="Arial Unicode MS" panose="020B0604020202020204" pitchFamily="34" charset="-122"/>
              <a:ea typeface="JetBrains Mono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E4CBB6-AA85-44E0-9A99-2821B3C65314}"/>
              </a:ext>
            </a:extLst>
          </p:cNvPr>
          <p:cNvSpPr/>
          <p:nvPr/>
        </p:nvSpPr>
        <p:spPr>
          <a:xfrm>
            <a:off x="839416" y="3299090"/>
            <a:ext cx="4824536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en-US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en-US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en-US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    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       </a:t>
            </a:r>
            <a:r>
              <a:rPr lang="en-US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  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  </a:t>
            </a:r>
            <a:endParaRPr lang="en-US" altLang="zh-CN" sz="3200" b="1" dirty="0">
              <a:solidFill>
                <a:srgbClr val="660E7A"/>
              </a:solidFill>
              <a:latin typeface="Arial Unicode MS" panose="020B0604020202020204" pitchFamily="34" charset="-122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38643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F40DC1-0596-4837-833E-52D243078085}"/>
              </a:ext>
            </a:extLst>
          </p:cNvPr>
          <p:cNvSpPr/>
          <p:nvPr/>
        </p:nvSpPr>
        <p:spPr>
          <a:xfrm>
            <a:off x="839416" y="1196752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32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mf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控制输出浮点数小数点后</a:t>
            </a:r>
            <a:r>
              <a:rPr lang="en-US" altLang="zh-CN" sz="3200" b="1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位数字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2DB155-0F4A-46BF-BF07-A6953809869E}"/>
              </a:ext>
            </a:extLst>
          </p:cNvPr>
          <p:cNvSpPr/>
          <p:nvPr/>
        </p:nvSpPr>
        <p:spPr>
          <a:xfrm>
            <a:off x="983432" y="1700808"/>
            <a:ext cx="7907500" cy="296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a =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5</a:t>
            </a:r>
            <a:b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b =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</a:t>
            </a:r>
            <a:b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f'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{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}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/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{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b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}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=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{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a / b</a:t>
            </a:r>
            <a:r>
              <a:rPr lang="zh-CN" altLang="zh-CN" sz="3200" b="1" dirty="0">
                <a:solidFill>
                  <a:srgbClr val="00B0F0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r>
              <a:rPr lang="zh-CN" altLang="zh-CN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Unicode MS" panose="020B0604020202020204" pitchFamily="34" charset="-122"/>
                <a:ea typeface="JetBrains Mono"/>
              </a:rPr>
              <a:t>.2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f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}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r>
              <a:rPr lang="en-US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  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576057"/>
                </a:solidFill>
                <a:latin typeface="Arial Unicode MS" panose="020B0604020202020204" pitchFamily="34" charset="-122"/>
                <a:ea typeface="JetBrains Mono"/>
              </a:rPr>
              <a:t># 5/3=1.67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2EEE1FC-79EE-4390-BBC5-836FFFE8B186}"/>
              </a:ext>
            </a:extLst>
          </p:cNvPr>
          <p:cNvSpPr/>
          <p:nvPr/>
        </p:nvSpPr>
        <p:spPr>
          <a:xfrm>
            <a:off x="983432" y="4581128"/>
            <a:ext cx="7907500" cy="1483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'{}/{}={</a:t>
            </a:r>
            <a:r>
              <a:rPr lang="zh-CN" altLang="zh-CN" sz="3200" b="1" dirty="0">
                <a:solidFill>
                  <a:srgbClr val="00B0F0"/>
                </a:solidFill>
                <a:latin typeface="Arial Unicode MS" panose="020B0604020202020204" pitchFamily="34" charset="-122"/>
                <a:ea typeface="JetBrains Mono"/>
              </a:rPr>
              <a:t>:</a:t>
            </a:r>
            <a:r>
              <a:rPr lang="zh-CN" altLang="zh-CN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Unicode MS" panose="020B0604020202020204" pitchFamily="34" charset="-122"/>
                <a:ea typeface="JetBrains Mono"/>
              </a:rPr>
              <a:t>.4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f}'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.</a:t>
            </a:r>
            <a:r>
              <a:rPr lang="zh-CN" altLang="zh-CN" sz="3200" b="1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format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a, b, a / b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))</a:t>
            </a:r>
            <a:b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dirty="0">
                <a:solidFill>
                  <a:srgbClr val="576057"/>
                </a:solidFill>
                <a:latin typeface="Arial Unicode MS" panose="020B0604020202020204" pitchFamily="34" charset="-122"/>
                <a:ea typeface="JetBrains Mono"/>
              </a:rPr>
              <a:t># 5/3=1.6667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9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F40DC1-0596-4837-833E-52D243078085}"/>
              </a:ext>
            </a:extLst>
          </p:cNvPr>
          <p:cNvSpPr/>
          <p:nvPr/>
        </p:nvSpPr>
        <p:spPr>
          <a:xfrm>
            <a:off x="832188" y="1294437"/>
            <a:ext cx="10016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字符串拼接：用</a:t>
            </a:r>
            <a:r>
              <a:rPr lang="zh-CN" altLang="zh-CN" sz="3200" b="1" dirty="0">
                <a:solidFill>
                  <a:srgbClr val="00CC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zh-CN" sz="32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zh-CN" sz="3200" b="1" dirty="0">
                <a:solidFill>
                  <a:srgbClr val="00CC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将多个字符串拼接为一个字符串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endParaRPr lang="zh-CN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D5DE30-6AD8-4A95-9845-016D45F3354A}"/>
              </a:ext>
            </a:extLst>
          </p:cNvPr>
          <p:cNvSpPr/>
          <p:nvPr/>
        </p:nvSpPr>
        <p:spPr>
          <a:xfrm>
            <a:off x="832188" y="1879212"/>
            <a:ext cx="11096460" cy="222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user_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name = 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王伟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b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age =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18  </a:t>
            </a:r>
            <a:b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</a:b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</a:t>
            </a:r>
            <a:r>
              <a:rPr lang="zh-CN" altLang="en-US" sz="32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的名字是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en-US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sz="3200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+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 user_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name </a:t>
            </a:r>
            <a:r>
              <a:rPr lang="zh-CN" altLang="zh-CN" sz="3200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+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，今年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en-US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sz="3200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+</a:t>
            </a:r>
            <a:r>
              <a:rPr lang="en-US" altLang="zh-CN" sz="3200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str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age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r>
              <a:rPr lang="en-US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sz="3200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+</a:t>
            </a:r>
            <a:r>
              <a:rPr lang="en-US" altLang="zh-CN" sz="3200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岁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F1AAF3-1483-45EA-BEC9-CBD3F78C27D9}"/>
              </a:ext>
            </a:extLst>
          </p:cNvPr>
          <p:cNvSpPr/>
          <p:nvPr/>
        </p:nvSpPr>
        <p:spPr>
          <a:xfrm>
            <a:off x="832188" y="4142399"/>
            <a:ext cx="8864212" cy="74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576057"/>
                </a:solidFill>
                <a:latin typeface="Arial Unicode MS" panose="020B0604020202020204" pitchFamily="34" charset="-122"/>
                <a:ea typeface="JetBrains Mono"/>
              </a:rPr>
              <a:t># </a:t>
            </a:r>
            <a:r>
              <a:rPr lang="zh-CN" altLang="zh-CN" sz="3200" dirty="0">
                <a:solidFill>
                  <a:srgbClr val="57605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我叫王伟，今年</a:t>
            </a:r>
            <a:r>
              <a:rPr lang="zh-CN" altLang="zh-CN" sz="3200" dirty="0">
                <a:solidFill>
                  <a:srgbClr val="576057"/>
                </a:solidFill>
                <a:latin typeface="Arial Unicode MS" panose="020B0604020202020204" pitchFamily="34" charset="-122"/>
                <a:ea typeface="JetBrains Mono"/>
              </a:rPr>
              <a:t>18 </a:t>
            </a:r>
            <a:r>
              <a:rPr lang="zh-CN" altLang="zh-CN" sz="3200" dirty="0">
                <a:solidFill>
                  <a:srgbClr val="57605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岁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478F74-60A1-4CE6-AB01-A2166894827E}"/>
              </a:ext>
            </a:extLst>
          </p:cNvPr>
          <p:cNvSpPr/>
          <p:nvPr/>
        </p:nvSpPr>
        <p:spPr>
          <a:xfrm>
            <a:off x="834540" y="4978789"/>
            <a:ext cx="8864212" cy="74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576057"/>
                </a:solidFill>
                <a:latin typeface="Arial Unicode MS" panose="020B0604020202020204" pitchFamily="34" charset="-122"/>
                <a:ea typeface="JetBrains Mono"/>
              </a:rPr>
              <a:t># 18 </a:t>
            </a:r>
            <a:r>
              <a:rPr lang="zh-CN" altLang="zh-CN" sz="3200" dirty="0">
                <a:solidFill>
                  <a:srgbClr val="57605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是整数，用</a:t>
            </a: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str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age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r>
              <a:rPr lang="zh-CN" altLang="zh-CN" sz="3200" dirty="0">
                <a:solidFill>
                  <a:srgbClr val="57605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转为字符串</a:t>
            </a:r>
            <a:r>
              <a:rPr lang="zh-CN" altLang="zh-CN" sz="3200" dirty="0">
                <a:solidFill>
                  <a:srgbClr val="576057"/>
                </a:solidFill>
                <a:latin typeface="Arial Unicode MS" panose="020B0604020202020204" pitchFamily="34" charset="-122"/>
                <a:ea typeface="JetBrains Mono"/>
              </a:rPr>
              <a:t> '18'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1DF468E-D762-4ACF-A51D-0C1D70844797}"/>
              </a:ext>
            </a:extLst>
          </p:cNvPr>
          <p:cNvSpPr/>
          <p:nvPr/>
        </p:nvSpPr>
        <p:spPr>
          <a:xfrm>
            <a:off x="832188" y="1801897"/>
            <a:ext cx="2599516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a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= </a:t>
            </a: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()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501A4E-E7C0-4C47-9864-E22509AF7AE0}"/>
              </a:ext>
            </a:extLst>
          </p:cNvPr>
          <p:cNvSpPr/>
          <p:nvPr/>
        </p:nvSpPr>
        <p:spPr>
          <a:xfrm>
            <a:off x="832188" y="2547422"/>
            <a:ext cx="2743532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type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))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0D18C-9555-4A5C-809C-1F2AC068460D}"/>
              </a:ext>
            </a:extLst>
          </p:cNvPr>
          <p:cNvSpPr/>
          <p:nvPr/>
        </p:nvSpPr>
        <p:spPr>
          <a:xfrm>
            <a:off x="832188" y="3322806"/>
            <a:ext cx="2599516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b = </a:t>
            </a: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()</a:t>
            </a:r>
            <a:endParaRPr lang="en-US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CD3C14-3287-4454-95C9-7311BF1952B5}"/>
              </a:ext>
            </a:extLst>
          </p:cNvPr>
          <p:cNvSpPr/>
          <p:nvPr/>
        </p:nvSpPr>
        <p:spPr>
          <a:xfrm>
            <a:off x="837717" y="4098190"/>
            <a:ext cx="2593987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a + b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336696-14E9-4FA8-B998-952810C7DD46}"/>
              </a:ext>
            </a:extLst>
          </p:cNvPr>
          <p:cNvSpPr/>
          <p:nvPr/>
        </p:nvSpPr>
        <p:spPr>
          <a:xfrm>
            <a:off x="832188" y="4843715"/>
            <a:ext cx="3967668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a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+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b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))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FFD333-0CC5-4462-9572-BBCEFE20E6C1}"/>
              </a:ext>
            </a:extLst>
          </p:cNvPr>
          <p:cNvSpPr/>
          <p:nvPr/>
        </p:nvSpPr>
        <p:spPr>
          <a:xfrm>
            <a:off x="3719736" y="1801897"/>
            <a:ext cx="4032448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输入 5，字符串</a:t>
            </a:r>
            <a:r>
              <a:rPr lang="zh-CN" altLang="zh-CN" sz="3200" dirty="0">
                <a:solidFill>
                  <a:srgbClr val="5760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3200" dirty="0">
                <a:solidFill>
                  <a:srgbClr val="5760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BD5F9C1-8817-4325-9CD4-661173EC900D}"/>
              </a:ext>
            </a:extLst>
          </p:cNvPr>
          <p:cNvSpPr/>
          <p:nvPr/>
        </p:nvSpPr>
        <p:spPr>
          <a:xfrm>
            <a:off x="3719736" y="2547422"/>
            <a:ext cx="7344816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输出&lt;class </a:t>
            </a:r>
            <a:r>
              <a:rPr lang="zh-CN" altLang="zh-CN" sz="3200" dirty="0">
                <a:solidFill>
                  <a:srgbClr val="5760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zh-CN" altLang="zh-CN" sz="3200" dirty="0">
                <a:solidFill>
                  <a:srgbClr val="5760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&gt;，字符串 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5ADC79-A97B-41B6-92C6-6650BBDC99F2}"/>
              </a:ext>
            </a:extLst>
          </p:cNvPr>
          <p:cNvSpPr/>
          <p:nvPr/>
        </p:nvSpPr>
        <p:spPr>
          <a:xfrm>
            <a:off x="3719736" y="3322806"/>
            <a:ext cx="4032448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输入 3，字符串</a:t>
            </a:r>
            <a:r>
              <a:rPr lang="zh-CN" altLang="zh-CN" sz="3200" dirty="0">
                <a:solidFill>
                  <a:srgbClr val="5760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3200" dirty="0">
                <a:solidFill>
                  <a:srgbClr val="5760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781BC82-FEB6-4FA0-A0D9-A3889C4E7DE5}"/>
              </a:ext>
            </a:extLst>
          </p:cNvPr>
          <p:cNvSpPr/>
          <p:nvPr/>
        </p:nvSpPr>
        <p:spPr>
          <a:xfrm>
            <a:off x="3719736" y="4098190"/>
            <a:ext cx="7634548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输出 53</a:t>
            </a:r>
            <a:r>
              <a:rPr lang="zh-CN" altLang="zh-CN" sz="3200" dirty="0">
                <a:solidFill>
                  <a:srgbClr val="5760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，'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zh-CN" sz="3200" dirty="0">
                <a:solidFill>
                  <a:srgbClr val="5760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将两个字符串拼接为一个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3FC681A-ADDE-41A3-B136-9CDCA23634F9}"/>
              </a:ext>
            </a:extLst>
          </p:cNvPr>
          <p:cNvSpPr/>
          <p:nvPr/>
        </p:nvSpPr>
        <p:spPr>
          <a:xfrm>
            <a:off x="4655840" y="4843715"/>
            <a:ext cx="2160240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输出 </a:t>
            </a:r>
            <a:r>
              <a:rPr lang="en-US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zh-CN" altLang="zh-CN" sz="32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3E289CE-EB8D-48C5-9B16-CD5569C4C945}"/>
              </a:ext>
            </a:extLst>
          </p:cNvPr>
          <p:cNvSpPr/>
          <p:nvPr/>
        </p:nvSpPr>
        <p:spPr>
          <a:xfrm>
            <a:off x="832188" y="1294437"/>
            <a:ext cx="4032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32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32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提示性文字</a:t>
            </a:r>
            <a:r>
              <a:rPr lang="zh-CN" altLang="zh-CN" sz="32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32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C9FDE1-C096-4C70-88CC-AEE10EEA7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2697B5-47A6-42B5-AF4A-D8F4EB0D4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AADDCE-42C0-4EE3-9F1D-D5A03B7A9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62B2A4-059E-40F9-AFCB-995C1A00D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87E36A7-BFB8-459C-A734-691476A72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8ED226-4264-4027-94FF-91D0627AA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9FFBD9-9B17-42E1-A063-611FE7955043}"/>
              </a:ext>
            </a:extLst>
          </p:cNvPr>
          <p:cNvSpPr/>
          <p:nvPr/>
        </p:nvSpPr>
        <p:spPr>
          <a:xfrm>
            <a:off x="832188" y="1782922"/>
            <a:ext cx="5623852" cy="74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name = </a:t>
            </a: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请输入姓名：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D1E4CF-DA44-4FF9-89EC-378DBDE0DA6C}"/>
              </a:ext>
            </a:extLst>
          </p:cNvPr>
          <p:cNvSpPr/>
          <p:nvPr/>
        </p:nvSpPr>
        <p:spPr>
          <a:xfrm>
            <a:off x="832188" y="2654477"/>
            <a:ext cx="4975780" cy="740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f'</a:t>
            </a:r>
            <a:r>
              <a:rPr lang="zh-CN" altLang="zh-CN" sz="32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你真的是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{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name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}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?'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71BD9D-FD67-4FD5-8B1E-75129AC2FB76}"/>
              </a:ext>
            </a:extLst>
          </p:cNvPr>
          <p:cNvSpPr/>
          <p:nvPr/>
        </p:nvSpPr>
        <p:spPr>
          <a:xfrm>
            <a:off x="832188" y="3621118"/>
            <a:ext cx="267152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FC840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请输入姓名：</a:t>
            </a:r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486880-A857-4201-83CF-0D25AE5950EA}"/>
              </a:ext>
            </a:extLst>
          </p:cNvPr>
          <p:cNvSpPr/>
          <p:nvPr/>
        </p:nvSpPr>
        <p:spPr>
          <a:xfrm>
            <a:off x="832188" y="4413206"/>
            <a:ext cx="3463612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你真的是张华?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A58F38-A3B9-473C-AE0F-8651D8EDC31A}"/>
              </a:ext>
            </a:extLst>
          </p:cNvPr>
          <p:cNvSpPr/>
          <p:nvPr/>
        </p:nvSpPr>
        <p:spPr>
          <a:xfrm>
            <a:off x="3359696" y="3621118"/>
            <a:ext cx="1080120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张华</a:t>
            </a:r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CA73FE-2E98-4376-B5F2-9703ADBB7AD2}"/>
              </a:ext>
            </a:extLst>
          </p:cNvPr>
          <p:cNvSpPr/>
          <p:nvPr/>
        </p:nvSpPr>
        <p:spPr>
          <a:xfrm>
            <a:off x="832188" y="1294437"/>
            <a:ext cx="40324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input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32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32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32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提示性文字</a:t>
            </a:r>
            <a:r>
              <a:rPr lang="zh-CN" altLang="zh-CN" sz="32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32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1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/>
      <p:bldP spid="24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3793457" y="1700810"/>
            <a:ext cx="48173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对象与变量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E9EF3-3D2B-451B-B6B6-7E1CA22A04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3432" y="1103011"/>
            <a:ext cx="4392488" cy="584196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F08A5D"/>
                </a:solidFill>
                <a:latin typeface="Bodoni MT Black" panose="02070A03080606020203" pitchFamily="18" charset="0"/>
              </a:rPr>
              <a:t>Python</a:t>
            </a:r>
            <a:r>
              <a:rPr lang="zh-CN" altLang="en-US" sz="3200" b="1" dirty="0">
                <a:solidFill>
                  <a:srgbClr val="F08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E2BF49-F375-4F58-8F4E-5B4530B896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01390" y="1916832"/>
            <a:ext cx="3870473" cy="4978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接近自然语言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F1884AF-48D0-43E5-9D20-BCB1B2661DD9}"/>
              </a:ext>
            </a:extLst>
          </p:cNvPr>
          <p:cNvSpPr txBox="1">
            <a:spLocks/>
          </p:cNvSpPr>
          <p:nvPr/>
        </p:nvSpPr>
        <p:spPr>
          <a:xfrm>
            <a:off x="1001803" y="2655765"/>
            <a:ext cx="3483426" cy="49783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解释型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5872960-6D59-465E-A154-F6560F4A2D88}"/>
              </a:ext>
            </a:extLst>
          </p:cNvPr>
          <p:cNvSpPr txBox="1">
            <a:spLocks/>
          </p:cNvSpPr>
          <p:nvPr/>
        </p:nvSpPr>
        <p:spPr>
          <a:xfrm>
            <a:off x="1000505" y="3394698"/>
            <a:ext cx="3967235" cy="49783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高级程序设计语言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52CA3D9-C061-4D05-A9FB-811B2741AF52}"/>
              </a:ext>
            </a:extLst>
          </p:cNvPr>
          <p:cNvSpPr txBox="1">
            <a:spLocks/>
          </p:cNvSpPr>
          <p:nvPr/>
        </p:nvSpPr>
        <p:spPr>
          <a:xfrm>
            <a:off x="1000506" y="4194422"/>
            <a:ext cx="5321900" cy="49783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丰富的第三方库，快速开发</a:t>
            </a:r>
          </a:p>
        </p:txBody>
      </p:sp>
    </p:spTree>
    <p:extLst>
      <p:ext uri="{BB962C8B-B14F-4D97-AF65-F5344CB8AC3E}">
        <p14:creationId xmlns:p14="http://schemas.microsoft.com/office/powerpoint/2010/main" val="35345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73378E6-B87B-4D18-993D-A92E0F5C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908720"/>
            <a:ext cx="475216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34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53BEC5B-8208-4D66-A290-B5E90FBFE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38" y="1836068"/>
            <a:ext cx="4057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73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66099E96-C7E4-433A-A2BA-A844E5236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3" y="1268760"/>
            <a:ext cx="6800850" cy="35433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91782E0-4B1E-467D-A060-02B1A5081F6B}"/>
              </a:ext>
            </a:extLst>
          </p:cNvPr>
          <p:cNvSpPr/>
          <p:nvPr/>
        </p:nvSpPr>
        <p:spPr>
          <a:xfrm>
            <a:off x="5375920" y="1879377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class 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'int'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r>
              <a:rPr lang="en-US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整型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9F9710-B98C-4CD8-BEB3-17E95647CC5C}"/>
              </a:ext>
            </a:extLst>
          </p:cNvPr>
          <p:cNvSpPr/>
          <p:nvPr/>
        </p:nvSpPr>
        <p:spPr>
          <a:xfrm>
            <a:off x="5375920" y="2890391"/>
            <a:ext cx="33843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1775827913040</a:t>
            </a:r>
            <a:endParaRPr lang="en-US" altLang="zh-CN" sz="3200" dirty="0">
              <a:solidFill>
                <a:srgbClr val="0000FF"/>
              </a:solidFill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内存地址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16C764-0F98-404A-9F03-A257488D2E18}"/>
              </a:ext>
            </a:extLst>
          </p:cNvPr>
          <p:cNvSpPr/>
          <p:nvPr/>
        </p:nvSpPr>
        <p:spPr>
          <a:xfrm>
            <a:off x="5378757" y="4301493"/>
            <a:ext cx="1008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500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3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720AAC-0C9F-48C3-92EF-B8B813847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3" y="1340768"/>
            <a:ext cx="5486400" cy="39624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91782E0-4B1E-467D-A060-02B1A5081F6B}"/>
              </a:ext>
            </a:extLst>
          </p:cNvPr>
          <p:cNvSpPr/>
          <p:nvPr/>
        </p:nvSpPr>
        <p:spPr>
          <a:xfrm>
            <a:off x="6600056" y="1412776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&lt;</a:t>
            </a:r>
            <a:r>
              <a:rPr lang="zh-CN" altLang="zh-CN" sz="3200" b="1" dirty="0">
                <a:solidFill>
                  <a:srgbClr val="FF0000"/>
                </a:solidFill>
                <a:latin typeface="Arial Unicode MS" panose="020B0604020202020204" pitchFamily="34" charset="-122"/>
                <a:ea typeface="JetBrains Mono"/>
              </a:rPr>
              <a:t>class 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'int'</a:t>
            </a:r>
            <a:r>
              <a:rPr lang="zh-CN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&gt;</a:t>
            </a:r>
            <a:r>
              <a:rPr lang="en-US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JetBrains Mono"/>
              </a:rPr>
              <a:t>整型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9F9710-B98C-4CD8-BEB3-17E95647CC5C}"/>
              </a:ext>
            </a:extLst>
          </p:cNvPr>
          <p:cNvSpPr/>
          <p:nvPr/>
        </p:nvSpPr>
        <p:spPr>
          <a:xfrm>
            <a:off x="6600056" y="2423790"/>
            <a:ext cx="33843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1775827913040</a:t>
            </a:r>
            <a:endParaRPr lang="en-US" altLang="zh-CN" sz="3200" dirty="0">
              <a:solidFill>
                <a:srgbClr val="0000FF"/>
              </a:solidFill>
              <a:latin typeface="Arial Unicode MS" panose="020B0604020202020204" pitchFamily="34" charset="-122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</a:rPr>
              <a:t>内存地址</a:t>
            </a:r>
            <a:endParaRPr lang="zh-CN" altLang="zh-CN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116C764-0F98-404A-9F03-A257488D2E18}"/>
              </a:ext>
            </a:extLst>
          </p:cNvPr>
          <p:cNvSpPr/>
          <p:nvPr/>
        </p:nvSpPr>
        <p:spPr>
          <a:xfrm>
            <a:off x="6614465" y="3634859"/>
            <a:ext cx="10081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500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FDE780-40FB-4E7C-970F-F9974FF062B8}"/>
              </a:ext>
            </a:extLst>
          </p:cNvPr>
          <p:cNvSpPr/>
          <p:nvPr/>
        </p:nvSpPr>
        <p:spPr>
          <a:xfrm>
            <a:off x="6600056" y="4855684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标签、标识符、变量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B599666-5FE5-4333-9119-A02DF201AA94}"/>
              </a:ext>
            </a:extLst>
          </p:cNvPr>
          <p:cNvSpPr/>
          <p:nvPr/>
        </p:nvSpPr>
        <p:spPr>
          <a:xfrm>
            <a:off x="1055440" y="1591730"/>
            <a:ext cx="7200800" cy="2224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变量名是给对象贴一个用于访问的标签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给对象绑定名字的过程也称为赋值</a:t>
            </a:r>
            <a:endParaRPr lang="en-US" altLang="zh-CN" sz="32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赋值符号  “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=”</a:t>
            </a:r>
            <a:endParaRPr lang="zh-CN" altLang="zh-CN" sz="3200" dirty="0">
              <a:solidFill>
                <a:srgbClr val="576057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36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变量与赋值： </a:t>
            </a:r>
            <a:r>
              <a:rPr lang="en-US" altLang="zh-CN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A2FCBF-4879-438D-9DC4-D18DE189BC05}"/>
              </a:ext>
            </a:extLst>
          </p:cNvPr>
          <p:cNvSpPr/>
          <p:nvPr/>
        </p:nvSpPr>
        <p:spPr>
          <a:xfrm>
            <a:off x="1055440" y="4077072"/>
            <a:ext cx="29523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 </a:t>
            </a:r>
            <a:r>
              <a:rPr lang="zh-CN" altLang="zh-CN" sz="3200" dirty="0">
                <a:solidFill>
                  <a:srgbClr val="F77235"/>
                </a:solidFill>
                <a:latin typeface="宋体" panose="02010600030101010101" pitchFamily="2" charset="-122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21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36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变量与赋值： </a:t>
            </a:r>
            <a:r>
              <a:rPr lang="en-US" altLang="zh-CN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2AB346-8405-4FF8-BCF8-3B081DE6A114}"/>
              </a:ext>
            </a:extLst>
          </p:cNvPr>
          <p:cNvSpPr/>
          <p:nvPr/>
        </p:nvSpPr>
        <p:spPr>
          <a:xfrm>
            <a:off x="1055440" y="1844824"/>
            <a:ext cx="3024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 </a:t>
            </a:r>
            <a:r>
              <a:rPr lang="zh-CN" altLang="zh-CN" sz="3200" dirty="0">
                <a:solidFill>
                  <a:srgbClr val="F77235"/>
                </a:solidFill>
                <a:latin typeface="宋体" panose="02010600030101010101" pitchFamily="2" charset="-122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对象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023CDA-6F16-40E2-96A0-8040B165D9B9}"/>
              </a:ext>
            </a:extLst>
          </p:cNvPr>
          <p:cNvSpPr/>
          <p:nvPr/>
        </p:nvSpPr>
        <p:spPr>
          <a:xfrm>
            <a:off x="1055440" y="3335794"/>
            <a:ext cx="6408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将对象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存储在内存某地址处</a:t>
            </a:r>
            <a:endParaRPr lang="en-US" altLang="zh-CN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19A620F-E89E-4979-B8CC-19F414C0229D}"/>
              </a:ext>
            </a:extLst>
          </p:cNvPr>
          <p:cNvSpPr/>
          <p:nvPr/>
        </p:nvSpPr>
        <p:spPr>
          <a:xfrm>
            <a:off x="8673220" y="823865"/>
            <a:ext cx="2915216" cy="4399985"/>
          </a:xfrm>
          <a:custGeom>
            <a:avLst/>
            <a:gdLst>
              <a:gd name="connsiteX0" fmla="*/ 72428 w 2915216"/>
              <a:gd name="connsiteY0" fmla="*/ 552262 h 4399985"/>
              <a:gd name="connsiteX1" fmla="*/ 615635 w 2915216"/>
              <a:gd name="connsiteY1" fmla="*/ 108642 h 4399985"/>
              <a:gd name="connsiteX2" fmla="*/ 1330859 w 2915216"/>
              <a:gd name="connsiteY2" fmla="*/ 0 h 4399985"/>
              <a:gd name="connsiteX3" fmla="*/ 2064190 w 2915216"/>
              <a:gd name="connsiteY3" fmla="*/ 244444 h 4399985"/>
              <a:gd name="connsiteX4" fmla="*/ 2145671 w 2915216"/>
              <a:gd name="connsiteY4" fmla="*/ 262551 h 4399985"/>
              <a:gd name="connsiteX5" fmla="*/ 2190938 w 2915216"/>
              <a:gd name="connsiteY5" fmla="*/ 271604 h 4399985"/>
              <a:gd name="connsiteX6" fmla="*/ 2661719 w 2915216"/>
              <a:gd name="connsiteY6" fmla="*/ 506994 h 4399985"/>
              <a:gd name="connsiteX7" fmla="*/ 2734146 w 2915216"/>
              <a:gd name="connsiteY7" fmla="*/ 1231272 h 4399985"/>
              <a:gd name="connsiteX8" fmla="*/ 2770360 w 2915216"/>
              <a:gd name="connsiteY8" fmla="*/ 1376127 h 4399985"/>
              <a:gd name="connsiteX9" fmla="*/ 2797521 w 2915216"/>
              <a:gd name="connsiteY9" fmla="*/ 1457608 h 4399985"/>
              <a:gd name="connsiteX10" fmla="*/ 2842788 w 2915216"/>
              <a:gd name="connsiteY10" fmla="*/ 1530036 h 4399985"/>
              <a:gd name="connsiteX11" fmla="*/ 2879002 w 2915216"/>
              <a:gd name="connsiteY11" fmla="*/ 1584357 h 4399985"/>
              <a:gd name="connsiteX12" fmla="*/ 2915216 w 2915216"/>
              <a:gd name="connsiteY12" fmla="*/ 2145672 h 4399985"/>
              <a:gd name="connsiteX13" fmla="*/ 2851841 w 2915216"/>
              <a:gd name="connsiteY13" fmla="*/ 2190939 h 4399985"/>
              <a:gd name="connsiteX14" fmla="*/ 2815628 w 2915216"/>
              <a:gd name="connsiteY14" fmla="*/ 2209046 h 4399985"/>
              <a:gd name="connsiteX15" fmla="*/ 2643612 w 2915216"/>
              <a:gd name="connsiteY15" fmla="*/ 2869949 h 4399985"/>
              <a:gd name="connsiteX16" fmla="*/ 2643612 w 2915216"/>
              <a:gd name="connsiteY16" fmla="*/ 2987644 h 4399985"/>
              <a:gd name="connsiteX17" fmla="*/ 2616451 w 2915216"/>
              <a:gd name="connsiteY17" fmla="*/ 3720975 h 4399985"/>
              <a:gd name="connsiteX18" fmla="*/ 2353901 w 2915216"/>
              <a:gd name="connsiteY18" fmla="*/ 4065006 h 4399985"/>
              <a:gd name="connsiteX19" fmla="*/ 2046083 w 2915216"/>
              <a:gd name="connsiteY19" fmla="*/ 4300396 h 4399985"/>
              <a:gd name="connsiteX20" fmla="*/ 1955548 w 2915216"/>
              <a:gd name="connsiteY20" fmla="*/ 4354717 h 4399985"/>
              <a:gd name="connsiteX21" fmla="*/ 1928388 w 2915216"/>
              <a:gd name="connsiteY21" fmla="*/ 4363771 h 4399985"/>
              <a:gd name="connsiteX22" fmla="*/ 1892174 w 2915216"/>
              <a:gd name="connsiteY22" fmla="*/ 4372824 h 4399985"/>
              <a:gd name="connsiteX23" fmla="*/ 1267485 w 2915216"/>
              <a:gd name="connsiteY23" fmla="*/ 4399985 h 4399985"/>
              <a:gd name="connsiteX24" fmla="*/ 814812 w 2915216"/>
              <a:gd name="connsiteY24" fmla="*/ 4336610 h 4399985"/>
              <a:gd name="connsiteX25" fmla="*/ 706170 w 2915216"/>
              <a:gd name="connsiteY25" fmla="*/ 4318503 h 4399985"/>
              <a:gd name="connsiteX26" fmla="*/ 362138 w 2915216"/>
              <a:gd name="connsiteY26" fmla="*/ 4273236 h 4399985"/>
              <a:gd name="connsiteX27" fmla="*/ 190123 w 2915216"/>
              <a:gd name="connsiteY27" fmla="*/ 4065006 h 4399985"/>
              <a:gd name="connsiteX28" fmla="*/ 181069 w 2915216"/>
              <a:gd name="connsiteY28" fmla="*/ 3911097 h 4399985"/>
              <a:gd name="connsiteX29" fmla="*/ 153909 w 2915216"/>
              <a:gd name="connsiteY29" fmla="*/ 3630440 h 4399985"/>
              <a:gd name="connsiteX30" fmla="*/ 144855 w 2915216"/>
              <a:gd name="connsiteY30" fmla="*/ 3385996 h 4399985"/>
              <a:gd name="connsiteX31" fmla="*/ 126748 w 2915216"/>
              <a:gd name="connsiteY31" fmla="*/ 3177767 h 4399985"/>
              <a:gd name="connsiteX32" fmla="*/ 135802 w 2915216"/>
              <a:gd name="connsiteY32" fmla="*/ 2969537 h 4399985"/>
              <a:gd name="connsiteX33" fmla="*/ 135802 w 2915216"/>
              <a:gd name="connsiteY33" fmla="*/ 2580238 h 4399985"/>
              <a:gd name="connsiteX34" fmla="*/ 117695 w 2915216"/>
              <a:gd name="connsiteY34" fmla="*/ 2181885 h 4399985"/>
              <a:gd name="connsiteX35" fmla="*/ 181069 w 2915216"/>
              <a:gd name="connsiteY35" fmla="*/ 1629624 h 4399985"/>
              <a:gd name="connsiteX36" fmla="*/ 153909 w 2915216"/>
              <a:gd name="connsiteY36" fmla="*/ 1493822 h 4399985"/>
              <a:gd name="connsiteX37" fmla="*/ 54321 w 2915216"/>
              <a:gd name="connsiteY37" fmla="*/ 1213165 h 4399985"/>
              <a:gd name="connsiteX38" fmla="*/ 9053 w 2915216"/>
              <a:gd name="connsiteY38" fmla="*/ 1140737 h 4399985"/>
              <a:gd name="connsiteX39" fmla="*/ 0 w 2915216"/>
              <a:gd name="connsiteY39" fmla="*/ 1095470 h 4399985"/>
              <a:gd name="connsiteX40" fmla="*/ 126748 w 2915216"/>
              <a:gd name="connsiteY40" fmla="*/ 525101 h 4399985"/>
              <a:gd name="connsiteX41" fmla="*/ 117695 w 2915216"/>
              <a:gd name="connsiteY41" fmla="*/ 525101 h 4399985"/>
              <a:gd name="connsiteX42" fmla="*/ 72428 w 2915216"/>
              <a:gd name="connsiteY42" fmla="*/ 552262 h 439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915216" h="4399985">
                <a:moveTo>
                  <a:pt x="72428" y="552262"/>
                </a:moveTo>
                <a:lnTo>
                  <a:pt x="615635" y="108642"/>
                </a:lnTo>
                <a:lnTo>
                  <a:pt x="1330859" y="0"/>
                </a:lnTo>
                <a:lnTo>
                  <a:pt x="2064190" y="244444"/>
                </a:lnTo>
                <a:lnTo>
                  <a:pt x="2145671" y="262551"/>
                </a:lnTo>
                <a:cubicBezTo>
                  <a:pt x="2160717" y="265775"/>
                  <a:pt x="2190938" y="271604"/>
                  <a:pt x="2190938" y="271604"/>
                </a:cubicBezTo>
                <a:lnTo>
                  <a:pt x="2661719" y="506994"/>
                </a:lnTo>
                <a:lnTo>
                  <a:pt x="2734146" y="1231272"/>
                </a:lnTo>
                <a:cubicBezTo>
                  <a:pt x="2748111" y="1356953"/>
                  <a:pt x="2730439" y="1269673"/>
                  <a:pt x="2770360" y="1376127"/>
                </a:cubicBezTo>
                <a:cubicBezTo>
                  <a:pt x="2780413" y="1402934"/>
                  <a:pt x="2785331" y="1431703"/>
                  <a:pt x="2797521" y="1457608"/>
                </a:cubicBezTo>
                <a:cubicBezTo>
                  <a:pt x="2809644" y="1483368"/>
                  <a:pt x="2826996" y="1506347"/>
                  <a:pt x="2842788" y="1530036"/>
                </a:cubicBezTo>
                <a:cubicBezTo>
                  <a:pt x="2884402" y="1592458"/>
                  <a:pt x="2858546" y="1543448"/>
                  <a:pt x="2879002" y="1584357"/>
                </a:cubicBezTo>
                <a:lnTo>
                  <a:pt x="2915216" y="2145672"/>
                </a:lnTo>
                <a:cubicBezTo>
                  <a:pt x="2894091" y="2160761"/>
                  <a:pt x="2873743" y="2177002"/>
                  <a:pt x="2851841" y="2190939"/>
                </a:cubicBezTo>
                <a:cubicBezTo>
                  <a:pt x="2840455" y="2198185"/>
                  <a:pt x="2815628" y="2209046"/>
                  <a:pt x="2815628" y="2209046"/>
                </a:cubicBezTo>
                <a:lnTo>
                  <a:pt x="2643612" y="2869949"/>
                </a:lnTo>
                <a:lnTo>
                  <a:pt x="2643612" y="2987644"/>
                </a:lnTo>
                <a:lnTo>
                  <a:pt x="2616451" y="3720975"/>
                </a:lnTo>
                <a:lnTo>
                  <a:pt x="2353901" y="4065006"/>
                </a:lnTo>
                <a:lnTo>
                  <a:pt x="2046083" y="4300396"/>
                </a:lnTo>
                <a:cubicBezTo>
                  <a:pt x="2015905" y="4318503"/>
                  <a:pt x="1986535" y="4338032"/>
                  <a:pt x="1955548" y="4354717"/>
                </a:cubicBezTo>
                <a:cubicBezTo>
                  <a:pt x="1947146" y="4359241"/>
                  <a:pt x="1937564" y="4361149"/>
                  <a:pt x="1928388" y="4363771"/>
                </a:cubicBezTo>
                <a:cubicBezTo>
                  <a:pt x="1916424" y="4367189"/>
                  <a:pt x="1892174" y="4372824"/>
                  <a:pt x="1892174" y="4372824"/>
                </a:cubicBezTo>
                <a:lnTo>
                  <a:pt x="1267485" y="4399985"/>
                </a:lnTo>
                <a:lnTo>
                  <a:pt x="814812" y="4336610"/>
                </a:lnTo>
                <a:cubicBezTo>
                  <a:pt x="718359" y="4317319"/>
                  <a:pt x="755053" y="4318503"/>
                  <a:pt x="706170" y="4318503"/>
                </a:cubicBezTo>
                <a:lnTo>
                  <a:pt x="362138" y="4273236"/>
                </a:lnTo>
                <a:lnTo>
                  <a:pt x="190123" y="4065006"/>
                </a:lnTo>
                <a:cubicBezTo>
                  <a:pt x="178403" y="3959530"/>
                  <a:pt x="181069" y="4010852"/>
                  <a:pt x="181069" y="3911097"/>
                </a:cubicBezTo>
                <a:lnTo>
                  <a:pt x="153909" y="3630440"/>
                </a:lnTo>
                <a:cubicBezTo>
                  <a:pt x="150775" y="3548963"/>
                  <a:pt x="144855" y="3467533"/>
                  <a:pt x="144855" y="3385996"/>
                </a:cubicBezTo>
                <a:lnTo>
                  <a:pt x="126748" y="3177767"/>
                </a:lnTo>
                <a:cubicBezTo>
                  <a:pt x="140468" y="3054294"/>
                  <a:pt x="135802" y="3123613"/>
                  <a:pt x="135802" y="2969537"/>
                </a:cubicBezTo>
                <a:lnTo>
                  <a:pt x="135802" y="2580238"/>
                </a:lnTo>
                <a:cubicBezTo>
                  <a:pt x="114581" y="2272527"/>
                  <a:pt x="117695" y="2405412"/>
                  <a:pt x="117695" y="2181885"/>
                </a:cubicBezTo>
                <a:lnTo>
                  <a:pt x="181069" y="1629624"/>
                </a:lnTo>
                <a:lnTo>
                  <a:pt x="153909" y="1493822"/>
                </a:lnTo>
                <a:lnTo>
                  <a:pt x="54321" y="1213165"/>
                </a:lnTo>
                <a:cubicBezTo>
                  <a:pt x="39232" y="1189022"/>
                  <a:pt x="20984" y="1166587"/>
                  <a:pt x="9053" y="1140737"/>
                </a:cubicBezTo>
                <a:cubicBezTo>
                  <a:pt x="2605" y="1126766"/>
                  <a:pt x="0" y="1095470"/>
                  <a:pt x="0" y="1095470"/>
                </a:cubicBezTo>
                <a:lnTo>
                  <a:pt x="126748" y="525101"/>
                </a:lnTo>
                <a:lnTo>
                  <a:pt x="117695" y="525101"/>
                </a:lnTo>
                <a:lnTo>
                  <a:pt x="72428" y="552262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2BD109A-6973-43A1-9C58-4B517D1CF545}"/>
              </a:ext>
            </a:extLst>
          </p:cNvPr>
          <p:cNvSpPr/>
          <p:nvPr/>
        </p:nvSpPr>
        <p:spPr>
          <a:xfrm>
            <a:off x="9336360" y="1484784"/>
            <a:ext cx="1440160" cy="432048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100</a:t>
            </a:r>
            <a:endParaRPr lang="zh-CN" altLang="en-US" sz="32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6A3EE2A-32E5-4757-BE3A-A51639B08BC2}"/>
              </a:ext>
            </a:extLst>
          </p:cNvPr>
          <p:cNvGrpSpPr/>
          <p:nvPr/>
        </p:nvGrpSpPr>
        <p:grpSpPr>
          <a:xfrm>
            <a:off x="7104112" y="1484784"/>
            <a:ext cx="2232248" cy="432048"/>
            <a:chOff x="7104112" y="1484784"/>
            <a:chExt cx="2232248" cy="432048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94362A6-3C1A-4870-BCAD-8F731B02532B}"/>
                </a:ext>
              </a:extLst>
            </p:cNvPr>
            <p:cNvSpPr/>
            <p:nvPr/>
          </p:nvSpPr>
          <p:spPr>
            <a:xfrm>
              <a:off x="7104112" y="1484784"/>
              <a:ext cx="1339873" cy="43204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a</a:t>
              </a:r>
              <a:endParaRPr lang="zh-CN" altLang="en-US" sz="3200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9690FB6-F78C-4E4C-9D21-728E4D2E8913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>
            <a:xfrm>
              <a:off x="8443985" y="1700808"/>
              <a:ext cx="89237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1AE15637-2FD1-479C-BF3E-A81F2C08A513}"/>
              </a:ext>
            </a:extLst>
          </p:cNvPr>
          <p:cNvSpPr/>
          <p:nvPr/>
        </p:nvSpPr>
        <p:spPr>
          <a:xfrm>
            <a:off x="1055440" y="2455445"/>
            <a:ext cx="2016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宋体" panose="02010600030101010101" pitchFamily="2" charset="-122"/>
                <a:ea typeface="JetBrains Mono"/>
              </a:rPr>
              <a:t>a </a:t>
            </a:r>
            <a:r>
              <a:rPr lang="zh-CN" altLang="zh-CN" sz="3200" dirty="0">
                <a:solidFill>
                  <a:srgbClr val="F77235"/>
                </a:solidFill>
                <a:latin typeface="宋体" panose="02010600030101010101" pitchFamily="2" charset="-122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宋体" panose="02010600030101010101" pitchFamily="2" charset="-122"/>
                <a:ea typeface="JetBrains Mono"/>
              </a:rPr>
              <a:t>100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936384-34F3-424E-8FCD-931963DA75E2}"/>
              </a:ext>
            </a:extLst>
          </p:cNvPr>
          <p:cNvSpPr/>
          <p:nvPr/>
        </p:nvSpPr>
        <p:spPr>
          <a:xfrm>
            <a:off x="1055440" y="4102093"/>
            <a:ext cx="6408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将变量名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与这个地址关联起来</a:t>
            </a:r>
          </a:p>
        </p:txBody>
      </p:sp>
    </p:spTree>
    <p:extLst>
      <p:ext uri="{BB962C8B-B14F-4D97-AF65-F5344CB8AC3E}">
        <p14:creationId xmlns:p14="http://schemas.microsoft.com/office/powerpoint/2010/main" val="104511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FD62C2A6-7AAE-4AFE-AD08-FCE78FCA2BA5}"/>
              </a:ext>
            </a:extLst>
          </p:cNvPr>
          <p:cNvSpPr/>
          <p:nvPr/>
        </p:nvSpPr>
        <p:spPr>
          <a:xfrm>
            <a:off x="8673220" y="823865"/>
            <a:ext cx="2915216" cy="4399985"/>
          </a:xfrm>
          <a:custGeom>
            <a:avLst/>
            <a:gdLst>
              <a:gd name="connsiteX0" fmla="*/ 72428 w 2915216"/>
              <a:gd name="connsiteY0" fmla="*/ 552262 h 4399985"/>
              <a:gd name="connsiteX1" fmla="*/ 615635 w 2915216"/>
              <a:gd name="connsiteY1" fmla="*/ 108642 h 4399985"/>
              <a:gd name="connsiteX2" fmla="*/ 1330859 w 2915216"/>
              <a:gd name="connsiteY2" fmla="*/ 0 h 4399985"/>
              <a:gd name="connsiteX3" fmla="*/ 2064190 w 2915216"/>
              <a:gd name="connsiteY3" fmla="*/ 244444 h 4399985"/>
              <a:gd name="connsiteX4" fmla="*/ 2145671 w 2915216"/>
              <a:gd name="connsiteY4" fmla="*/ 262551 h 4399985"/>
              <a:gd name="connsiteX5" fmla="*/ 2190938 w 2915216"/>
              <a:gd name="connsiteY5" fmla="*/ 271604 h 4399985"/>
              <a:gd name="connsiteX6" fmla="*/ 2661719 w 2915216"/>
              <a:gd name="connsiteY6" fmla="*/ 506994 h 4399985"/>
              <a:gd name="connsiteX7" fmla="*/ 2734146 w 2915216"/>
              <a:gd name="connsiteY7" fmla="*/ 1231272 h 4399985"/>
              <a:gd name="connsiteX8" fmla="*/ 2770360 w 2915216"/>
              <a:gd name="connsiteY8" fmla="*/ 1376127 h 4399985"/>
              <a:gd name="connsiteX9" fmla="*/ 2797521 w 2915216"/>
              <a:gd name="connsiteY9" fmla="*/ 1457608 h 4399985"/>
              <a:gd name="connsiteX10" fmla="*/ 2842788 w 2915216"/>
              <a:gd name="connsiteY10" fmla="*/ 1530036 h 4399985"/>
              <a:gd name="connsiteX11" fmla="*/ 2879002 w 2915216"/>
              <a:gd name="connsiteY11" fmla="*/ 1584357 h 4399985"/>
              <a:gd name="connsiteX12" fmla="*/ 2915216 w 2915216"/>
              <a:gd name="connsiteY12" fmla="*/ 2145672 h 4399985"/>
              <a:gd name="connsiteX13" fmla="*/ 2851841 w 2915216"/>
              <a:gd name="connsiteY13" fmla="*/ 2190939 h 4399985"/>
              <a:gd name="connsiteX14" fmla="*/ 2815628 w 2915216"/>
              <a:gd name="connsiteY14" fmla="*/ 2209046 h 4399985"/>
              <a:gd name="connsiteX15" fmla="*/ 2643612 w 2915216"/>
              <a:gd name="connsiteY15" fmla="*/ 2869949 h 4399985"/>
              <a:gd name="connsiteX16" fmla="*/ 2643612 w 2915216"/>
              <a:gd name="connsiteY16" fmla="*/ 2987644 h 4399985"/>
              <a:gd name="connsiteX17" fmla="*/ 2616451 w 2915216"/>
              <a:gd name="connsiteY17" fmla="*/ 3720975 h 4399985"/>
              <a:gd name="connsiteX18" fmla="*/ 2353901 w 2915216"/>
              <a:gd name="connsiteY18" fmla="*/ 4065006 h 4399985"/>
              <a:gd name="connsiteX19" fmla="*/ 2046083 w 2915216"/>
              <a:gd name="connsiteY19" fmla="*/ 4300396 h 4399985"/>
              <a:gd name="connsiteX20" fmla="*/ 1955548 w 2915216"/>
              <a:gd name="connsiteY20" fmla="*/ 4354717 h 4399985"/>
              <a:gd name="connsiteX21" fmla="*/ 1928388 w 2915216"/>
              <a:gd name="connsiteY21" fmla="*/ 4363771 h 4399985"/>
              <a:gd name="connsiteX22" fmla="*/ 1892174 w 2915216"/>
              <a:gd name="connsiteY22" fmla="*/ 4372824 h 4399985"/>
              <a:gd name="connsiteX23" fmla="*/ 1267485 w 2915216"/>
              <a:gd name="connsiteY23" fmla="*/ 4399985 h 4399985"/>
              <a:gd name="connsiteX24" fmla="*/ 814812 w 2915216"/>
              <a:gd name="connsiteY24" fmla="*/ 4336610 h 4399985"/>
              <a:gd name="connsiteX25" fmla="*/ 706170 w 2915216"/>
              <a:gd name="connsiteY25" fmla="*/ 4318503 h 4399985"/>
              <a:gd name="connsiteX26" fmla="*/ 362138 w 2915216"/>
              <a:gd name="connsiteY26" fmla="*/ 4273236 h 4399985"/>
              <a:gd name="connsiteX27" fmla="*/ 190123 w 2915216"/>
              <a:gd name="connsiteY27" fmla="*/ 4065006 h 4399985"/>
              <a:gd name="connsiteX28" fmla="*/ 181069 w 2915216"/>
              <a:gd name="connsiteY28" fmla="*/ 3911097 h 4399985"/>
              <a:gd name="connsiteX29" fmla="*/ 153909 w 2915216"/>
              <a:gd name="connsiteY29" fmla="*/ 3630440 h 4399985"/>
              <a:gd name="connsiteX30" fmla="*/ 144855 w 2915216"/>
              <a:gd name="connsiteY30" fmla="*/ 3385996 h 4399985"/>
              <a:gd name="connsiteX31" fmla="*/ 126748 w 2915216"/>
              <a:gd name="connsiteY31" fmla="*/ 3177767 h 4399985"/>
              <a:gd name="connsiteX32" fmla="*/ 135802 w 2915216"/>
              <a:gd name="connsiteY32" fmla="*/ 2969537 h 4399985"/>
              <a:gd name="connsiteX33" fmla="*/ 135802 w 2915216"/>
              <a:gd name="connsiteY33" fmla="*/ 2580238 h 4399985"/>
              <a:gd name="connsiteX34" fmla="*/ 117695 w 2915216"/>
              <a:gd name="connsiteY34" fmla="*/ 2181885 h 4399985"/>
              <a:gd name="connsiteX35" fmla="*/ 181069 w 2915216"/>
              <a:gd name="connsiteY35" fmla="*/ 1629624 h 4399985"/>
              <a:gd name="connsiteX36" fmla="*/ 153909 w 2915216"/>
              <a:gd name="connsiteY36" fmla="*/ 1493822 h 4399985"/>
              <a:gd name="connsiteX37" fmla="*/ 54321 w 2915216"/>
              <a:gd name="connsiteY37" fmla="*/ 1213165 h 4399985"/>
              <a:gd name="connsiteX38" fmla="*/ 9053 w 2915216"/>
              <a:gd name="connsiteY38" fmla="*/ 1140737 h 4399985"/>
              <a:gd name="connsiteX39" fmla="*/ 0 w 2915216"/>
              <a:gd name="connsiteY39" fmla="*/ 1095470 h 4399985"/>
              <a:gd name="connsiteX40" fmla="*/ 126748 w 2915216"/>
              <a:gd name="connsiteY40" fmla="*/ 525101 h 4399985"/>
              <a:gd name="connsiteX41" fmla="*/ 117695 w 2915216"/>
              <a:gd name="connsiteY41" fmla="*/ 525101 h 4399985"/>
              <a:gd name="connsiteX42" fmla="*/ 72428 w 2915216"/>
              <a:gd name="connsiteY42" fmla="*/ 552262 h 439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915216" h="4399985">
                <a:moveTo>
                  <a:pt x="72428" y="552262"/>
                </a:moveTo>
                <a:lnTo>
                  <a:pt x="615635" y="108642"/>
                </a:lnTo>
                <a:lnTo>
                  <a:pt x="1330859" y="0"/>
                </a:lnTo>
                <a:lnTo>
                  <a:pt x="2064190" y="244444"/>
                </a:lnTo>
                <a:lnTo>
                  <a:pt x="2145671" y="262551"/>
                </a:lnTo>
                <a:cubicBezTo>
                  <a:pt x="2160717" y="265775"/>
                  <a:pt x="2190938" y="271604"/>
                  <a:pt x="2190938" y="271604"/>
                </a:cubicBezTo>
                <a:lnTo>
                  <a:pt x="2661719" y="506994"/>
                </a:lnTo>
                <a:lnTo>
                  <a:pt x="2734146" y="1231272"/>
                </a:lnTo>
                <a:cubicBezTo>
                  <a:pt x="2748111" y="1356953"/>
                  <a:pt x="2730439" y="1269673"/>
                  <a:pt x="2770360" y="1376127"/>
                </a:cubicBezTo>
                <a:cubicBezTo>
                  <a:pt x="2780413" y="1402934"/>
                  <a:pt x="2785331" y="1431703"/>
                  <a:pt x="2797521" y="1457608"/>
                </a:cubicBezTo>
                <a:cubicBezTo>
                  <a:pt x="2809644" y="1483368"/>
                  <a:pt x="2826996" y="1506347"/>
                  <a:pt x="2842788" y="1530036"/>
                </a:cubicBezTo>
                <a:cubicBezTo>
                  <a:pt x="2884402" y="1592458"/>
                  <a:pt x="2858546" y="1543448"/>
                  <a:pt x="2879002" y="1584357"/>
                </a:cubicBezTo>
                <a:lnTo>
                  <a:pt x="2915216" y="2145672"/>
                </a:lnTo>
                <a:cubicBezTo>
                  <a:pt x="2894091" y="2160761"/>
                  <a:pt x="2873743" y="2177002"/>
                  <a:pt x="2851841" y="2190939"/>
                </a:cubicBezTo>
                <a:cubicBezTo>
                  <a:pt x="2840455" y="2198185"/>
                  <a:pt x="2815628" y="2209046"/>
                  <a:pt x="2815628" y="2209046"/>
                </a:cubicBezTo>
                <a:lnTo>
                  <a:pt x="2643612" y="2869949"/>
                </a:lnTo>
                <a:lnTo>
                  <a:pt x="2643612" y="2987644"/>
                </a:lnTo>
                <a:lnTo>
                  <a:pt x="2616451" y="3720975"/>
                </a:lnTo>
                <a:lnTo>
                  <a:pt x="2353901" y="4065006"/>
                </a:lnTo>
                <a:lnTo>
                  <a:pt x="2046083" y="4300396"/>
                </a:lnTo>
                <a:cubicBezTo>
                  <a:pt x="2015905" y="4318503"/>
                  <a:pt x="1986535" y="4338032"/>
                  <a:pt x="1955548" y="4354717"/>
                </a:cubicBezTo>
                <a:cubicBezTo>
                  <a:pt x="1947146" y="4359241"/>
                  <a:pt x="1937564" y="4361149"/>
                  <a:pt x="1928388" y="4363771"/>
                </a:cubicBezTo>
                <a:cubicBezTo>
                  <a:pt x="1916424" y="4367189"/>
                  <a:pt x="1892174" y="4372824"/>
                  <a:pt x="1892174" y="4372824"/>
                </a:cubicBezTo>
                <a:lnTo>
                  <a:pt x="1267485" y="4399985"/>
                </a:lnTo>
                <a:lnTo>
                  <a:pt x="814812" y="4336610"/>
                </a:lnTo>
                <a:cubicBezTo>
                  <a:pt x="718359" y="4317319"/>
                  <a:pt x="755053" y="4318503"/>
                  <a:pt x="706170" y="4318503"/>
                </a:cubicBezTo>
                <a:lnTo>
                  <a:pt x="362138" y="4273236"/>
                </a:lnTo>
                <a:lnTo>
                  <a:pt x="190123" y="4065006"/>
                </a:lnTo>
                <a:cubicBezTo>
                  <a:pt x="178403" y="3959530"/>
                  <a:pt x="181069" y="4010852"/>
                  <a:pt x="181069" y="3911097"/>
                </a:cubicBezTo>
                <a:lnTo>
                  <a:pt x="153909" y="3630440"/>
                </a:lnTo>
                <a:cubicBezTo>
                  <a:pt x="150775" y="3548963"/>
                  <a:pt x="144855" y="3467533"/>
                  <a:pt x="144855" y="3385996"/>
                </a:cubicBezTo>
                <a:lnTo>
                  <a:pt x="126748" y="3177767"/>
                </a:lnTo>
                <a:cubicBezTo>
                  <a:pt x="140468" y="3054294"/>
                  <a:pt x="135802" y="3123613"/>
                  <a:pt x="135802" y="2969537"/>
                </a:cubicBezTo>
                <a:lnTo>
                  <a:pt x="135802" y="2580238"/>
                </a:lnTo>
                <a:cubicBezTo>
                  <a:pt x="114581" y="2272527"/>
                  <a:pt x="117695" y="2405412"/>
                  <a:pt x="117695" y="2181885"/>
                </a:cubicBezTo>
                <a:lnTo>
                  <a:pt x="181069" y="1629624"/>
                </a:lnTo>
                <a:lnTo>
                  <a:pt x="153909" y="1493822"/>
                </a:lnTo>
                <a:lnTo>
                  <a:pt x="54321" y="1213165"/>
                </a:lnTo>
                <a:cubicBezTo>
                  <a:pt x="39232" y="1189022"/>
                  <a:pt x="20984" y="1166587"/>
                  <a:pt x="9053" y="1140737"/>
                </a:cubicBezTo>
                <a:cubicBezTo>
                  <a:pt x="2605" y="1126766"/>
                  <a:pt x="0" y="1095470"/>
                  <a:pt x="0" y="1095470"/>
                </a:cubicBezTo>
                <a:lnTo>
                  <a:pt x="126748" y="525101"/>
                </a:lnTo>
                <a:lnTo>
                  <a:pt x="117695" y="525101"/>
                </a:lnTo>
                <a:lnTo>
                  <a:pt x="72428" y="552262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599666-5FE5-4333-9119-A02DF201AA94}"/>
              </a:ext>
            </a:extLst>
          </p:cNvPr>
          <p:cNvSpPr/>
          <p:nvPr/>
        </p:nvSpPr>
        <p:spPr>
          <a:xfrm>
            <a:off x="1055440" y="1591730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pi =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3.14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6A08B05-43DE-41B2-883D-2642773C4CF8}"/>
              </a:ext>
            </a:extLst>
          </p:cNvPr>
          <p:cNvSpPr/>
          <p:nvPr/>
        </p:nvSpPr>
        <p:spPr>
          <a:xfrm>
            <a:off x="9336360" y="1484784"/>
            <a:ext cx="1440160" cy="432048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3.14</a:t>
            </a:r>
            <a:endParaRPr lang="zh-CN" altLang="en-US" sz="32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DD47C3E-A6C6-4637-89C3-9A265424AF68}"/>
              </a:ext>
            </a:extLst>
          </p:cNvPr>
          <p:cNvSpPr/>
          <p:nvPr/>
        </p:nvSpPr>
        <p:spPr>
          <a:xfrm>
            <a:off x="9336360" y="2132856"/>
            <a:ext cx="1440160" cy="432048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6B149C2-1AE9-4AE3-B737-72E2309B981A}"/>
              </a:ext>
            </a:extLst>
          </p:cNvPr>
          <p:cNvSpPr/>
          <p:nvPr/>
        </p:nvSpPr>
        <p:spPr>
          <a:xfrm>
            <a:off x="9336360" y="2780928"/>
            <a:ext cx="1440160" cy="432048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50.24</a:t>
            </a:r>
            <a:endParaRPr lang="zh-CN" altLang="en-US" sz="3200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897E0BC-F137-4563-AA6A-6CBB6EC52A30}"/>
              </a:ext>
            </a:extLst>
          </p:cNvPr>
          <p:cNvGrpSpPr/>
          <p:nvPr/>
        </p:nvGrpSpPr>
        <p:grpSpPr>
          <a:xfrm>
            <a:off x="7104112" y="1484784"/>
            <a:ext cx="2232248" cy="432048"/>
            <a:chOff x="7104112" y="1484784"/>
            <a:chExt cx="2232248" cy="43204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C5951F6-D0B9-40E6-AE01-C5C67B693491}"/>
                </a:ext>
              </a:extLst>
            </p:cNvPr>
            <p:cNvSpPr/>
            <p:nvPr/>
          </p:nvSpPr>
          <p:spPr>
            <a:xfrm>
              <a:off x="7104112" y="1484784"/>
              <a:ext cx="1339873" cy="43204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pi</a:t>
              </a:r>
              <a:endParaRPr lang="zh-CN" altLang="en-US" sz="3200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8F74870-984C-4804-A154-618B0A02A299}"/>
                </a:ext>
              </a:extLst>
            </p:cNvPr>
            <p:cNvCxnSpPr>
              <a:cxnSpLocks/>
              <a:stCxn id="24" idx="3"/>
              <a:endCxn id="19" idx="1"/>
            </p:cNvCxnSpPr>
            <p:nvPr/>
          </p:nvCxnSpPr>
          <p:spPr>
            <a:xfrm>
              <a:off x="8443985" y="1700808"/>
              <a:ext cx="89237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9B5423E-6057-4ED2-BD62-7A47335E2242}"/>
              </a:ext>
            </a:extLst>
          </p:cNvPr>
          <p:cNvGrpSpPr/>
          <p:nvPr/>
        </p:nvGrpSpPr>
        <p:grpSpPr>
          <a:xfrm>
            <a:off x="7104112" y="2132856"/>
            <a:ext cx="2243161" cy="432048"/>
            <a:chOff x="7104112" y="2132856"/>
            <a:chExt cx="2243161" cy="432048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80F4ADF-0518-4237-87A1-78D296B58C73}"/>
                </a:ext>
              </a:extLst>
            </p:cNvPr>
            <p:cNvSpPr/>
            <p:nvPr/>
          </p:nvSpPr>
          <p:spPr>
            <a:xfrm>
              <a:off x="7104112" y="2132856"/>
              <a:ext cx="1350786" cy="43204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radius</a:t>
              </a:r>
              <a:endParaRPr lang="zh-CN" altLang="en-US" sz="3200" dirty="0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D2253FA-57CC-4080-9E84-C69253F4D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54898" y="2348880"/>
              <a:ext cx="89237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2EBBA7F-BCB3-449F-BC87-6AE7B1E5BE22}"/>
              </a:ext>
            </a:extLst>
          </p:cNvPr>
          <p:cNvGrpSpPr/>
          <p:nvPr/>
        </p:nvGrpSpPr>
        <p:grpSpPr>
          <a:xfrm>
            <a:off x="7104112" y="2780928"/>
            <a:ext cx="2260529" cy="432048"/>
            <a:chOff x="7104112" y="2780928"/>
            <a:chExt cx="2260529" cy="432048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202F0F34-B205-433A-924E-80D3BA598F13}"/>
                </a:ext>
              </a:extLst>
            </p:cNvPr>
            <p:cNvSpPr/>
            <p:nvPr/>
          </p:nvSpPr>
          <p:spPr>
            <a:xfrm>
              <a:off x="7104112" y="2780928"/>
              <a:ext cx="1368154" cy="43204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area</a:t>
              </a:r>
              <a:endParaRPr lang="zh-CN" altLang="en-US" sz="3200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23AF314-1BC8-4952-877A-30E0373028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2266" y="2996952"/>
              <a:ext cx="89237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05301CA2-C0B5-4EB1-9F54-C68440E01BCA}"/>
              </a:ext>
            </a:extLst>
          </p:cNvPr>
          <p:cNvSpPr/>
          <p:nvPr/>
        </p:nvSpPr>
        <p:spPr>
          <a:xfrm>
            <a:off x="1055440" y="2343093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radius =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2DCA855-2590-4217-909A-EC9A1620910E}"/>
              </a:ext>
            </a:extLst>
          </p:cNvPr>
          <p:cNvSpPr/>
          <p:nvPr/>
        </p:nvSpPr>
        <p:spPr>
          <a:xfrm>
            <a:off x="1055440" y="3045641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area = pi * 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radius **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3795058-F2CB-4493-970E-5E1EAE016023}"/>
              </a:ext>
            </a:extLst>
          </p:cNvPr>
          <p:cNvSpPr/>
          <p:nvPr/>
        </p:nvSpPr>
        <p:spPr>
          <a:xfrm>
            <a:off x="1055440" y="3763595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area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2527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变量与赋值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50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8" grpId="0"/>
      <p:bldP spid="19" grpId="0" animBg="1"/>
      <p:bldP spid="20" grpId="0" animBg="1"/>
      <p:bldP spid="21" grpId="0" animBg="1"/>
      <p:bldP spid="35" grpId="0"/>
      <p:bldP spid="36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FD62C2A6-7AAE-4AFE-AD08-FCE78FCA2BA5}"/>
              </a:ext>
            </a:extLst>
          </p:cNvPr>
          <p:cNvSpPr/>
          <p:nvPr/>
        </p:nvSpPr>
        <p:spPr>
          <a:xfrm>
            <a:off x="8673220" y="823865"/>
            <a:ext cx="2915216" cy="4399985"/>
          </a:xfrm>
          <a:custGeom>
            <a:avLst/>
            <a:gdLst>
              <a:gd name="connsiteX0" fmla="*/ 72428 w 2915216"/>
              <a:gd name="connsiteY0" fmla="*/ 552262 h 4399985"/>
              <a:gd name="connsiteX1" fmla="*/ 615635 w 2915216"/>
              <a:gd name="connsiteY1" fmla="*/ 108642 h 4399985"/>
              <a:gd name="connsiteX2" fmla="*/ 1330859 w 2915216"/>
              <a:gd name="connsiteY2" fmla="*/ 0 h 4399985"/>
              <a:gd name="connsiteX3" fmla="*/ 2064190 w 2915216"/>
              <a:gd name="connsiteY3" fmla="*/ 244444 h 4399985"/>
              <a:gd name="connsiteX4" fmla="*/ 2145671 w 2915216"/>
              <a:gd name="connsiteY4" fmla="*/ 262551 h 4399985"/>
              <a:gd name="connsiteX5" fmla="*/ 2190938 w 2915216"/>
              <a:gd name="connsiteY5" fmla="*/ 271604 h 4399985"/>
              <a:gd name="connsiteX6" fmla="*/ 2661719 w 2915216"/>
              <a:gd name="connsiteY6" fmla="*/ 506994 h 4399985"/>
              <a:gd name="connsiteX7" fmla="*/ 2734146 w 2915216"/>
              <a:gd name="connsiteY7" fmla="*/ 1231272 h 4399985"/>
              <a:gd name="connsiteX8" fmla="*/ 2770360 w 2915216"/>
              <a:gd name="connsiteY8" fmla="*/ 1376127 h 4399985"/>
              <a:gd name="connsiteX9" fmla="*/ 2797521 w 2915216"/>
              <a:gd name="connsiteY9" fmla="*/ 1457608 h 4399985"/>
              <a:gd name="connsiteX10" fmla="*/ 2842788 w 2915216"/>
              <a:gd name="connsiteY10" fmla="*/ 1530036 h 4399985"/>
              <a:gd name="connsiteX11" fmla="*/ 2879002 w 2915216"/>
              <a:gd name="connsiteY11" fmla="*/ 1584357 h 4399985"/>
              <a:gd name="connsiteX12" fmla="*/ 2915216 w 2915216"/>
              <a:gd name="connsiteY12" fmla="*/ 2145672 h 4399985"/>
              <a:gd name="connsiteX13" fmla="*/ 2851841 w 2915216"/>
              <a:gd name="connsiteY13" fmla="*/ 2190939 h 4399985"/>
              <a:gd name="connsiteX14" fmla="*/ 2815628 w 2915216"/>
              <a:gd name="connsiteY14" fmla="*/ 2209046 h 4399985"/>
              <a:gd name="connsiteX15" fmla="*/ 2643612 w 2915216"/>
              <a:gd name="connsiteY15" fmla="*/ 2869949 h 4399985"/>
              <a:gd name="connsiteX16" fmla="*/ 2643612 w 2915216"/>
              <a:gd name="connsiteY16" fmla="*/ 2987644 h 4399985"/>
              <a:gd name="connsiteX17" fmla="*/ 2616451 w 2915216"/>
              <a:gd name="connsiteY17" fmla="*/ 3720975 h 4399985"/>
              <a:gd name="connsiteX18" fmla="*/ 2353901 w 2915216"/>
              <a:gd name="connsiteY18" fmla="*/ 4065006 h 4399985"/>
              <a:gd name="connsiteX19" fmla="*/ 2046083 w 2915216"/>
              <a:gd name="connsiteY19" fmla="*/ 4300396 h 4399985"/>
              <a:gd name="connsiteX20" fmla="*/ 1955548 w 2915216"/>
              <a:gd name="connsiteY20" fmla="*/ 4354717 h 4399985"/>
              <a:gd name="connsiteX21" fmla="*/ 1928388 w 2915216"/>
              <a:gd name="connsiteY21" fmla="*/ 4363771 h 4399985"/>
              <a:gd name="connsiteX22" fmla="*/ 1892174 w 2915216"/>
              <a:gd name="connsiteY22" fmla="*/ 4372824 h 4399985"/>
              <a:gd name="connsiteX23" fmla="*/ 1267485 w 2915216"/>
              <a:gd name="connsiteY23" fmla="*/ 4399985 h 4399985"/>
              <a:gd name="connsiteX24" fmla="*/ 814812 w 2915216"/>
              <a:gd name="connsiteY24" fmla="*/ 4336610 h 4399985"/>
              <a:gd name="connsiteX25" fmla="*/ 706170 w 2915216"/>
              <a:gd name="connsiteY25" fmla="*/ 4318503 h 4399985"/>
              <a:gd name="connsiteX26" fmla="*/ 362138 w 2915216"/>
              <a:gd name="connsiteY26" fmla="*/ 4273236 h 4399985"/>
              <a:gd name="connsiteX27" fmla="*/ 190123 w 2915216"/>
              <a:gd name="connsiteY27" fmla="*/ 4065006 h 4399985"/>
              <a:gd name="connsiteX28" fmla="*/ 181069 w 2915216"/>
              <a:gd name="connsiteY28" fmla="*/ 3911097 h 4399985"/>
              <a:gd name="connsiteX29" fmla="*/ 153909 w 2915216"/>
              <a:gd name="connsiteY29" fmla="*/ 3630440 h 4399985"/>
              <a:gd name="connsiteX30" fmla="*/ 144855 w 2915216"/>
              <a:gd name="connsiteY30" fmla="*/ 3385996 h 4399985"/>
              <a:gd name="connsiteX31" fmla="*/ 126748 w 2915216"/>
              <a:gd name="connsiteY31" fmla="*/ 3177767 h 4399985"/>
              <a:gd name="connsiteX32" fmla="*/ 135802 w 2915216"/>
              <a:gd name="connsiteY32" fmla="*/ 2969537 h 4399985"/>
              <a:gd name="connsiteX33" fmla="*/ 135802 w 2915216"/>
              <a:gd name="connsiteY33" fmla="*/ 2580238 h 4399985"/>
              <a:gd name="connsiteX34" fmla="*/ 117695 w 2915216"/>
              <a:gd name="connsiteY34" fmla="*/ 2181885 h 4399985"/>
              <a:gd name="connsiteX35" fmla="*/ 181069 w 2915216"/>
              <a:gd name="connsiteY35" fmla="*/ 1629624 h 4399985"/>
              <a:gd name="connsiteX36" fmla="*/ 153909 w 2915216"/>
              <a:gd name="connsiteY36" fmla="*/ 1493822 h 4399985"/>
              <a:gd name="connsiteX37" fmla="*/ 54321 w 2915216"/>
              <a:gd name="connsiteY37" fmla="*/ 1213165 h 4399985"/>
              <a:gd name="connsiteX38" fmla="*/ 9053 w 2915216"/>
              <a:gd name="connsiteY38" fmla="*/ 1140737 h 4399985"/>
              <a:gd name="connsiteX39" fmla="*/ 0 w 2915216"/>
              <a:gd name="connsiteY39" fmla="*/ 1095470 h 4399985"/>
              <a:gd name="connsiteX40" fmla="*/ 126748 w 2915216"/>
              <a:gd name="connsiteY40" fmla="*/ 525101 h 4399985"/>
              <a:gd name="connsiteX41" fmla="*/ 117695 w 2915216"/>
              <a:gd name="connsiteY41" fmla="*/ 525101 h 4399985"/>
              <a:gd name="connsiteX42" fmla="*/ 72428 w 2915216"/>
              <a:gd name="connsiteY42" fmla="*/ 552262 h 4399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915216" h="4399985">
                <a:moveTo>
                  <a:pt x="72428" y="552262"/>
                </a:moveTo>
                <a:lnTo>
                  <a:pt x="615635" y="108642"/>
                </a:lnTo>
                <a:lnTo>
                  <a:pt x="1330859" y="0"/>
                </a:lnTo>
                <a:lnTo>
                  <a:pt x="2064190" y="244444"/>
                </a:lnTo>
                <a:lnTo>
                  <a:pt x="2145671" y="262551"/>
                </a:lnTo>
                <a:cubicBezTo>
                  <a:pt x="2160717" y="265775"/>
                  <a:pt x="2190938" y="271604"/>
                  <a:pt x="2190938" y="271604"/>
                </a:cubicBezTo>
                <a:lnTo>
                  <a:pt x="2661719" y="506994"/>
                </a:lnTo>
                <a:lnTo>
                  <a:pt x="2734146" y="1231272"/>
                </a:lnTo>
                <a:cubicBezTo>
                  <a:pt x="2748111" y="1356953"/>
                  <a:pt x="2730439" y="1269673"/>
                  <a:pt x="2770360" y="1376127"/>
                </a:cubicBezTo>
                <a:cubicBezTo>
                  <a:pt x="2780413" y="1402934"/>
                  <a:pt x="2785331" y="1431703"/>
                  <a:pt x="2797521" y="1457608"/>
                </a:cubicBezTo>
                <a:cubicBezTo>
                  <a:pt x="2809644" y="1483368"/>
                  <a:pt x="2826996" y="1506347"/>
                  <a:pt x="2842788" y="1530036"/>
                </a:cubicBezTo>
                <a:cubicBezTo>
                  <a:pt x="2884402" y="1592458"/>
                  <a:pt x="2858546" y="1543448"/>
                  <a:pt x="2879002" y="1584357"/>
                </a:cubicBezTo>
                <a:lnTo>
                  <a:pt x="2915216" y="2145672"/>
                </a:lnTo>
                <a:cubicBezTo>
                  <a:pt x="2894091" y="2160761"/>
                  <a:pt x="2873743" y="2177002"/>
                  <a:pt x="2851841" y="2190939"/>
                </a:cubicBezTo>
                <a:cubicBezTo>
                  <a:pt x="2840455" y="2198185"/>
                  <a:pt x="2815628" y="2209046"/>
                  <a:pt x="2815628" y="2209046"/>
                </a:cubicBezTo>
                <a:lnTo>
                  <a:pt x="2643612" y="2869949"/>
                </a:lnTo>
                <a:lnTo>
                  <a:pt x="2643612" y="2987644"/>
                </a:lnTo>
                <a:lnTo>
                  <a:pt x="2616451" y="3720975"/>
                </a:lnTo>
                <a:lnTo>
                  <a:pt x="2353901" y="4065006"/>
                </a:lnTo>
                <a:lnTo>
                  <a:pt x="2046083" y="4300396"/>
                </a:lnTo>
                <a:cubicBezTo>
                  <a:pt x="2015905" y="4318503"/>
                  <a:pt x="1986535" y="4338032"/>
                  <a:pt x="1955548" y="4354717"/>
                </a:cubicBezTo>
                <a:cubicBezTo>
                  <a:pt x="1947146" y="4359241"/>
                  <a:pt x="1937564" y="4361149"/>
                  <a:pt x="1928388" y="4363771"/>
                </a:cubicBezTo>
                <a:cubicBezTo>
                  <a:pt x="1916424" y="4367189"/>
                  <a:pt x="1892174" y="4372824"/>
                  <a:pt x="1892174" y="4372824"/>
                </a:cubicBezTo>
                <a:lnTo>
                  <a:pt x="1267485" y="4399985"/>
                </a:lnTo>
                <a:lnTo>
                  <a:pt x="814812" y="4336610"/>
                </a:lnTo>
                <a:cubicBezTo>
                  <a:pt x="718359" y="4317319"/>
                  <a:pt x="755053" y="4318503"/>
                  <a:pt x="706170" y="4318503"/>
                </a:cubicBezTo>
                <a:lnTo>
                  <a:pt x="362138" y="4273236"/>
                </a:lnTo>
                <a:lnTo>
                  <a:pt x="190123" y="4065006"/>
                </a:lnTo>
                <a:cubicBezTo>
                  <a:pt x="178403" y="3959530"/>
                  <a:pt x="181069" y="4010852"/>
                  <a:pt x="181069" y="3911097"/>
                </a:cubicBezTo>
                <a:lnTo>
                  <a:pt x="153909" y="3630440"/>
                </a:lnTo>
                <a:cubicBezTo>
                  <a:pt x="150775" y="3548963"/>
                  <a:pt x="144855" y="3467533"/>
                  <a:pt x="144855" y="3385996"/>
                </a:cubicBezTo>
                <a:lnTo>
                  <a:pt x="126748" y="3177767"/>
                </a:lnTo>
                <a:cubicBezTo>
                  <a:pt x="140468" y="3054294"/>
                  <a:pt x="135802" y="3123613"/>
                  <a:pt x="135802" y="2969537"/>
                </a:cubicBezTo>
                <a:lnTo>
                  <a:pt x="135802" y="2580238"/>
                </a:lnTo>
                <a:cubicBezTo>
                  <a:pt x="114581" y="2272527"/>
                  <a:pt x="117695" y="2405412"/>
                  <a:pt x="117695" y="2181885"/>
                </a:cubicBezTo>
                <a:lnTo>
                  <a:pt x="181069" y="1629624"/>
                </a:lnTo>
                <a:lnTo>
                  <a:pt x="153909" y="1493822"/>
                </a:lnTo>
                <a:lnTo>
                  <a:pt x="54321" y="1213165"/>
                </a:lnTo>
                <a:cubicBezTo>
                  <a:pt x="39232" y="1189022"/>
                  <a:pt x="20984" y="1166587"/>
                  <a:pt x="9053" y="1140737"/>
                </a:cubicBezTo>
                <a:cubicBezTo>
                  <a:pt x="2605" y="1126766"/>
                  <a:pt x="0" y="1095470"/>
                  <a:pt x="0" y="1095470"/>
                </a:cubicBezTo>
                <a:lnTo>
                  <a:pt x="126748" y="525101"/>
                </a:lnTo>
                <a:lnTo>
                  <a:pt x="117695" y="525101"/>
                </a:lnTo>
                <a:lnTo>
                  <a:pt x="72428" y="552262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599666-5FE5-4333-9119-A02DF201AA94}"/>
              </a:ext>
            </a:extLst>
          </p:cNvPr>
          <p:cNvSpPr/>
          <p:nvPr/>
        </p:nvSpPr>
        <p:spPr>
          <a:xfrm>
            <a:off x="1055440" y="1372409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pi =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3.14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6A08B05-43DE-41B2-883D-2642773C4CF8}"/>
              </a:ext>
            </a:extLst>
          </p:cNvPr>
          <p:cNvSpPr/>
          <p:nvPr/>
        </p:nvSpPr>
        <p:spPr>
          <a:xfrm>
            <a:off x="9336360" y="1484784"/>
            <a:ext cx="1440160" cy="432048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3.14</a:t>
            </a:r>
            <a:endParaRPr lang="zh-CN" altLang="en-US" sz="32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DD47C3E-A6C6-4637-89C3-9A265424AF68}"/>
              </a:ext>
            </a:extLst>
          </p:cNvPr>
          <p:cNvSpPr/>
          <p:nvPr/>
        </p:nvSpPr>
        <p:spPr>
          <a:xfrm>
            <a:off x="9336360" y="2132856"/>
            <a:ext cx="1440160" cy="432048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6B149C2-1AE9-4AE3-B737-72E2309B981A}"/>
              </a:ext>
            </a:extLst>
          </p:cNvPr>
          <p:cNvSpPr/>
          <p:nvPr/>
        </p:nvSpPr>
        <p:spPr>
          <a:xfrm>
            <a:off x="9336360" y="2780928"/>
            <a:ext cx="1440160" cy="432048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50.24</a:t>
            </a:r>
            <a:endParaRPr lang="zh-CN" altLang="en-US" sz="3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731A260-51F2-4FA5-8DE1-DABEBF19B442}"/>
              </a:ext>
            </a:extLst>
          </p:cNvPr>
          <p:cNvSpPr/>
          <p:nvPr/>
        </p:nvSpPr>
        <p:spPr>
          <a:xfrm>
            <a:off x="9336360" y="3482077"/>
            <a:ext cx="1440160" cy="432048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FF894E6-672C-490F-A78B-0ED20187CA99}"/>
              </a:ext>
            </a:extLst>
          </p:cNvPr>
          <p:cNvSpPr/>
          <p:nvPr/>
        </p:nvSpPr>
        <p:spPr>
          <a:xfrm>
            <a:off x="9336360" y="4183226"/>
            <a:ext cx="1440160" cy="432048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113.04</a:t>
            </a:r>
            <a:endParaRPr lang="zh-CN" altLang="en-US" sz="3200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897E0BC-F137-4563-AA6A-6CBB6EC52A30}"/>
              </a:ext>
            </a:extLst>
          </p:cNvPr>
          <p:cNvGrpSpPr/>
          <p:nvPr/>
        </p:nvGrpSpPr>
        <p:grpSpPr>
          <a:xfrm>
            <a:off x="7104112" y="1484784"/>
            <a:ext cx="2232248" cy="432048"/>
            <a:chOff x="7104112" y="1484784"/>
            <a:chExt cx="2232248" cy="43204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C5951F6-D0B9-40E6-AE01-C5C67B693491}"/>
                </a:ext>
              </a:extLst>
            </p:cNvPr>
            <p:cNvSpPr/>
            <p:nvPr/>
          </p:nvSpPr>
          <p:spPr>
            <a:xfrm>
              <a:off x="7104112" y="1484784"/>
              <a:ext cx="1339873" cy="43204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pi</a:t>
              </a:r>
              <a:endParaRPr lang="zh-CN" altLang="en-US" sz="3200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8F74870-984C-4804-A154-618B0A02A299}"/>
                </a:ext>
              </a:extLst>
            </p:cNvPr>
            <p:cNvCxnSpPr>
              <a:cxnSpLocks/>
              <a:stCxn id="24" idx="3"/>
              <a:endCxn id="19" idx="1"/>
            </p:cNvCxnSpPr>
            <p:nvPr/>
          </p:nvCxnSpPr>
          <p:spPr>
            <a:xfrm>
              <a:off x="8443985" y="1700808"/>
              <a:ext cx="89237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9B5423E-6057-4ED2-BD62-7A47335E2242}"/>
              </a:ext>
            </a:extLst>
          </p:cNvPr>
          <p:cNvGrpSpPr/>
          <p:nvPr/>
        </p:nvGrpSpPr>
        <p:grpSpPr>
          <a:xfrm>
            <a:off x="7106248" y="2132856"/>
            <a:ext cx="2243161" cy="432048"/>
            <a:chOff x="7104112" y="2132856"/>
            <a:chExt cx="2243161" cy="432048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80F4ADF-0518-4237-87A1-78D296B58C73}"/>
                </a:ext>
              </a:extLst>
            </p:cNvPr>
            <p:cNvSpPr/>
            <p:nvPr/>
          </p:nvSpPr>
          <p:spPr>
            <a:xfrm>
              <a:off x="7104112" y="2132856"/>
              <a:ext cx="1350786" cy="43204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radius</a:t>
              </a:r>
              <a:endParaRPr lang="zh-CN" altLang="en-US" sz="3200" dirty="0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D2253FA-57CC-4080-9E84-C69253F4D0C0}"/>
                </a:ext>
              </a:extLst>
            </p:cNvPr>
            <p:cNvCxnSpPr>
              <a:cxnSpLocks/>
            </p:cNvCxnSpPr>
            <p:nvPr/>
          </p:nvCxnSpPr>
          <p:spPr>
            <a:xfrm>
              <a:off x="8454898" y="2348880"/>
              <a:ext cx="89237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2EBBA7F-BCB3-449F-BC87-6AE7B1E5BE22}"/>
              </a:ext>
            </a:extLst>
          </p:cNvPr>
          <p:cNvGrpSpPr/>
          <p:nvPr/>
        </p:nvGrpSpPr>
        <p:grpSpPr>
          <a:xfrm>
            <a:off x="7104112" y="2780927"/>
            <a:ext cx="2260529" cy="432048"/>
            <a:chOff x="7104112" y="2780928"/>
            <a:chExt cx="2260529" cy="432048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202F0F34-B205-433A-924E-80D3BA598F13}"/>
                </a:ext>
              </a:extLst>
            </p:cNvPr>
            <p:cNvSpPr/>
            <p:nvPr/>
          </p:nvSpPr>
          <p:spPr>
            <a:xfrm>
              <a:off x="7104112" y="2780928"/>
              <a:ext cx="1368154" cy="432048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area</a:t>
              </a:r>
              <a:endParaRPr lang="zh-CN" altLang="en-US" sz="3200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23AF314-1BC8-4952-877A-30E0373028FD}"/>
                </a:ext>
              </a:extLst>
            </p:cNvPr>
            <p:cNvCxnSpPr>
              <a:cxnSpLocks/>
            </p:cNvCxnSpPr>
            <p:nvPr/>
          </p:nvCxnSpPr>
          <p:spPr>
            <a:xfrm>
              <a:off x="8472266" y="2996952"/>
              <a:ext cx="892375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05301CA2-C0B5-4EB1-9F54-C68440E01BCA}"/>
              </a:ext>
            </a:extLst>
          </p:cNvPr>
          <p:cNvSpPr/>
          <p:nvPr/>
        </p:nvSpPr>
        <p:spPr>
          <a:xfrm>
            <a:off x="1055440" y="2123772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radius =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4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2DCA855-2590-4217-909A-EC9A1620910E}"/>
              </a:ext>
            </a:extLst>
          </p:cNvPr>
          <p:cNvSpPr/>
          <p:nvPr/>
        </p:nvSpPr>
        <p:spPr>
          <a:xfrm>
            <a:off x="1055440" y="2826320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area = pi * 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radius **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3795058-F2CB-4493-970E-5E1EAE016023}"/>
              </a:ext>
            </a:extLst>
          </p:cNvPr>
          <p:cNvSpPr/>
          <p:nvPr/>
        </p:nvSpPr>
        <p:spPr>
          <a:xfrm>
            <a:off x="1055440" y="3544274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area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AD4FDA-F7B5-4967-AE0B-DDB04F59AF60}"/>
              </a:ext>
            </a:extLst>
          </p:cNvPr>
          <p:cNvSpPr/>
          <p:nvPr/>
        </p:nvSpPr>
        <p:spPr>
          <a:xfrm>
            <a:off x="1055440" y="4289284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radius =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6                 </a:t>
            </a:r>
            <a:r>
              <a:rPr lang="en-US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      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700A15A-8864-4408-A952-A5FB06F9E013}"/>
              </a:ext>
            </a:extLst>
          </p:cNvPr>
          <p:cNvSpPr/>
          <p:nvPr/>
        </p:nvSpPr>
        <p:spPr>
          <a:xfrm>
            <a:off x="1055440" y="5034809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area = pi * 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radius ** </a:t>
            </a:r>
            <a:r>
              <a:rPr lang="zh-CN" altLang="zh-CN" sz="3200" dirty="0">
                <a:solidFill>
                  <a:srgbClr val="0000FF"/>
                </a:solidFill>
                <a:latin typeface="Arial Unicode MS" panose="020B0604020202020204" pitchFamily="34" charset="-122"/>
                <a:ea typeface="JetBrains Mono"/>
              </a:rPr>
              <a:t>2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 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F53DAD3-556A-4B8E-B6F0-FAEC81CF1A38}"/>
              </a:ext>
            </a:extLst>
          </p:cNvPr>
          <p:cNvSpPr/>
          <p:nvPr/>
        </p:nvSpPr>
        <p:spPr>
          <a:xfrm>
            <a:off x="1055440" y="5779819"/>
            <a:ext cx="4320480" cy="74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dirty="0">
                <a:solidFill>
                  <a:srgbClr val="000000"/>
                </a:solidFill>
                <a:latin typeface="Arial Unicode MS" panose="020B0604020202020204" pitchFamily="34" charset="-122"/>
                <a:ea typeface="JetBrains Mono"/>
              </a:rPr>
              <a:t>area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lang="zh-CN" altLang="zh-CN" sz="3200" dirty="0">
              <a:solidFill>
                <a:srgbClr val="57605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4F97BD5-137E-4DF2-B4A8-CF3CE1752653}"/>
              </a:ext>
            </a:extLst>
          </p:cNvPr>
          <p:cNvSpPr/>
          <p:nvPr/>
        </p:nvSpPr>
        <p:spPr>
          <a:xfrm>
            <a:off x="1055440" y="1052736"/>
            <a:ext cx="2527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变量与赋值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4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0247 0.199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00182 0.1995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8" grpId="0"/>
      <p:bldP spid="39" grpId="0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7E4BA7-EE2A-4692-9907-E0A100631653}"/>
              </a:ext>
            </a:extLst>
          </p:cNvPr>
          <p:cNvSpPr/>
          <p:nvPr/>
        </p:nvSpPr>
        <p:spPr>
          <a:xfrm>
            <a:off x="1055440" y="1489140"/>
            <a:ext cx="6768752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 =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47DCBA-D0D6-4802-8CE0-1F136167E3BC}"/>
              </a:ext>
            </a:extLst>
          </p:cNvPr>
          <p:cNvSpPr/>
          <p:nvPr/>
        </p:nvSpPr>
        <p:spPr>
          <a:xfrm>
            <a:off x="1055440" y="4729500"/>
            <a:ext cx="4724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</a:t>
            </a:r>
            <a:r>
              <a:rPr lang="zh-CN" altLang="en-US" sz="3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</a:t>
            </a:r>
            <a:r>
              <a:rPr lang="zh-CN" altLang="zh-CN" sz="3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</a:t>
            </a:r>
            <a:r>
              <a:rPr lang="zh-CN" altLang="zh-CN" sz="3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zh-CN" sz="32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的和为</a:t>
            </a:r>
            <a:r>
              <a:rPr lang="zh-CN" altLang="zh-CN" sz="3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3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zh-CN" sz="3200" dirty="0">
                <a:solidFill>
                  <a:srgbClr val="0000F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52DC7A-CEA3-433E-9BC5-191B2E8336EC}"/>
              </a:ext>
            </a:extLst>
          </p:cNvPr>
          <p:cNvSpPr/>
          <p:nvPr/>
        </p:nvSpPr>
        <p:spPr>
          <a:xfrm>
            <a:off x="1055440" y="2239538"/>
            <a:ext cx="6768752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b =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1F7AA0-71ED-4E38-982B-CE14BFDEFE89}"/>
              </a:ext>
            </a:extLst>
          </p:cNvPr>
          <p:cNvSpPr/>
          <p:nvPr/>
        </p:nvSpPr>
        <p:spPr>
          <a:xfrm>
            <a:off x="1055440" y="2989936"/>
            <a:ext cx="6768752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c = a + b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3CA0E9-2923-40F4-89F6-81096E229DAF}"/>
              </a:ext>
            </a:extLst>
          </p:cNvPr>
          <p:cNvSpPr/>
          <p:nvPr/>
        </p:nvSpPr>
        <p:spPr>
          <a:xfrm>
            <a:off x="1055440" y="3740334"/>
            <a:ext cx="6768752" cy="74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f'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{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}</a:t>
            </a:r>
            <a:r>
              <a:rPr lang="zh-CN" altLang="zh-CN" sz="32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{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b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}</a:t>
            </a:r>
            <a:r>
              <a:rPr lang="zh-CN" altLang="zh-CN" sz="3200" b="1" dirty="0">
                <a:solidFill>
                  <a:srgbClr val="00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的和为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{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c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}</a:t>
            </a:r>
            <a:r>
              <a:rPr lang="zh-CN" altLang="zh-CN" sz="3200" b="1" dirty="0">
                <a:solidFill>
                  <a:srgbClr val="00CC00"/>
                </a:solidFill>
                <a:latin typeface="Source Code Pro" panose="020B0509030403020204" pitchFamily="49" charset="0"/>
              </a:rPr>
              <a:t>'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EE3868-FCF7-4F83-AD93-9D9A544CB426}"/>
              </a:ext>
            </a:extLst>
          </p:cNvPr>
          <p:cNvSpPr/>
          <p:nvPr/>
        </p:nvSpPr>
        <p:spPr>
          <a:xfrm>
            <a:off x="1055440" y="1052736"/>
            <a:ext cx="2527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变量与赋值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61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7E4BA7-EE2A-4692-9907-E0A100631653}"/>
              </a:ext>
            </a:extLst>
          </p:cNvPr>
          <p:cNvSpPr/>
          <p:nvPr/>
        </p:nvSpPr>
        <p:spPr>
          <a:xfrm>
            <a:off x="1055440" y="1484784"/>
            <a:ext cx="6768752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 =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47DCBA-D0D6-4802-8CE0-1F136167E3BC}"/>
              </a:ext>
            </a:extLst>
          </p:cNvPr>
          <p:cNvSpPr/>
          <p:nvPr/>
        </p:nvSpPr>
        <p:spPr>
          <a:xfrm>
            <a:off x="1055440" y="4725144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100</a:t>
            </a:r>
            <a:r>
              <a:rPr lang="zh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</a:t>
            </a:r>
            <a:r>
              <a:rPr lang="zh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的和为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52DC7A-CEA3-433E-9BC5-191B2E8336EC}"/>
              </a:ext>
            </a:extLst>
          </p:cNvPr>
          <p:cNvSpPr/>
          <p:nvPr/>
        </p:nvSpPr>
        <p:spPr>
          <a:xfrm>
            <a:off x="1055440" y="2235182"/>
            <a:ext cx="6768752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b =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1F7AA0-71ED-4E38-982B-CE14BFDEFE89}"/>
              </a:ext>
            </a:extLst>
          </p:cNvPr>
          <p:cNvSpPr/>
          <p:nvPr/>
        </p:nvSpPr>
        <p:spPr>
          <a:xfrm>
            <a:off x="1055440" y="2985580"/>
            <a:ext cx="6768752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= a + b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3CA0E9-2923-40F4-89F6-81096E229DAF}"/>
              </a:ext>
            </a:extLst>
          </p:cNvPr>
          <p:cNvSpPr/>
          <p:nvPr/>
        </p:nvSpPr>
        <p:spPr>
          <a:xfrm>
            <a:off x="1055440" y="3735978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5E8759"/>
                </a:solidFill>
                <a:latin typeface="Arial Unicode MS"/>
                <a:ea typeface="JetBrains Mono"/>
              </a:rPr>
              <a:t>f'100</a:t>
            </a:r>
            <a:r>
              <a:rPr lang="zh-CN" altLang="zh-CN" sz="32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zh-CN" sz="3200" dirty="0">
                <a:solidFill>
                  <a:srgbClr val="5E8759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32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的和为</a:t>
            </a:r>
            <a:r>
              <a:rPr lang="zh-CN" altLang="zh-CN" sz="32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32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32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32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F33284-7FA7-4A5A-BB36-2F9DB4B495A1}"/>
              </a:ext>
            </a:extLst>
          </p:cNvPr>
          <p:cNvSpPr/>
          <p:nvPr/>
        </p:nvSpPr>
        <p:spPr>
          <a:xfrm>
            <a:off x="1055440" y="1052736"/>
            <a:ext cx="2527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变量与赋值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63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E4200-C747-4F53-94B8-99C1D4F999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9376" y="1124744"/>
            <a:ext cx="6552728" cy="36004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EF8354"/>
                </a:solidFill>
                <a:latin typeface="Arial Black" panose="020B0A04020102020204" pitchFamily="34" charset="0"/>
              </a:rPr>
              <a:t>A</a:t>
            </a:r>
            <a:r>
              <a:rPr lang="en-US" altLang="zh-CN" sz="3200" dirty="0">
                <a:latin typeface="Arial Black" panose="020B0A04020102020204" pitchFamily="34" charset="0"/>
              </a:rPr>
              <a:t>I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人工智能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EF8354"/>
                </a:solidFill>
                <a:latin typeface="Arial Black" panose="020B0A04020102020204" pitchFamily="34" charset="0"/>
              </a:rPr>
              <a:t>B</a:t>
            </a:r>
            <a:r>
              <a:rPr lang="en-US" altLang="zh-CN" sz="3200" dirty="0">
                <a:latin typeface="Arial Black" panose="020B0A04020102020204" pitchFamily="34" charset="0"/>
              </a:rPr>
              <a:t>lockchain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区块链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EF8354"/>
                </a:solidFill>
                <a:latin typeface="Arial Black" panose="020B0A04020102020204" pitchFamily="34" charset="0"/>
              </a:rPr>
              <a:t>C</a:t>
            </a:r>
            <a:r>
              <a:rPr lang="en-US" altLang="zh-CN" sz="3200" dirty="0">
                <a:latin typeface="Arial Black" panose="020B0A04020102020204" pitchFamily="34" charset="0"/>
              </a:rPr>
              <a:t>loud Compute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云计算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3200" dirty="0">
                <a:latin typeface="Arial Black" panose="020B0A04020102020204" pitchFamily="34" charset="0"/>
              </a:rPr>
              <a:t>Big </a:t>
            </a:r>
            <a:r>
              <a:rPr lang="en-US" altLang="zh-CN" sz="3200" dirty="0">
                <a:solidFill>
                  <a:srgbClr val="EF8354"/>
                </a:solidFill>
                <a:latin typeface="Arial Black" panose="020B0A04020102020204" pitchFamily="34" charset="0"/>
              </a:rPr>
              <a:t>D</a:t>
            </a:r>
            <a:r>
              <a:rPr lang="en-US" altLang="zh-CN" sz="3200" dirty="0">
                <a:latin typeface="Arial Black" panose="020B0A04020102020204" pitchFamily="34" charset="0"/>
              </a:rPr>
              <a:t>ata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3200" dirty="0">
                <a:solidFill>
                  <a:srgbClr val="EF8354"/>
                </a:solidFill>
                <a:latin typeface="Arial Black" panose="020B0A04020102020204" pitchFamily="34" charset="0"/>
              </a:rPr>
              <a:t>E</a:t>
            </a:r>
            <a:r>
              <a:rPr lang="en-US" altLang="zh-CN" sz="3200" dirty="0">
                <a:latin typeface="Arial Black" panose="020B0A04020102020204" pitchFamily="34" charset="0"/>
              </a:rPr>
              <a:t>dge Computer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边缘计算</a:t>
            </a:r>
            <a:r>
              <a:rPr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186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7E4BA7-EE2A-4692-9907-E0A100631653}"/>
              </a:ext>
            </a:extLst>
          </p:cNvPr>
          <p:cNvSpPr/>
          <p:nvPr/>
        </p:nvSpPr>
        <p:spPr>
          <a:xfrm>
            <a:off x="1055440" y="1476073"/>
            <a:ext cx="6768752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 =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47DCBA-D0D6-4802-8CE0-1F136167E3BC}"/>
              </a:ext>
            </a:extLst>
          </p:cNvPr>
          <p:cNvSpPr/>
          <p:nvPr/>
        </p:nvSpPr>
        <p:spPr>
          <a:xfrm>
            <a:off x="1055440" y="4716433"/>
            <a:ext cx="38010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100</a:t>
            </a:r>
            <a:r>
              <a:rPr lang="zh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</a:t>
            </a:r>
            <a:r>
              <a:rPr lang="zh-CN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的和为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52DC7A-CEA3-433E-9BC5-191B2E8336EC}"/>
              </a:ext>
            </a:extLst>
          </p:cNvPr>
          <p:cNvSpPr/>
          <p:nvPr/>
        </p:nvSpPr>
        <p:spPr>
          <a:xfrm>
            <a:off x="1055440" y="2226471"/>
            <a:ext cx="6768752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b =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1F7AA0-71ED-4E38-982B-CE14BFDEFE89}"/>
              </a:ext>
            </a:extLst>
          </p:cNvPr>
          <p:cNvSpPr/>
          <p:nvPr/>
        </p:nvSpPr>
        <p:spPr>
          <a:xfrm>
            <a:off x="1055440" y="2976869"/>
            <a:ext cx="6768752" cy="75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+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= b</a:t>
            </a: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a + b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0C18E7-76C8-4633-8F94-7BEA31156DC2}"/>
              </a:ext>
            </a:extLst>
          </p:cNvPr>
          <p:cNvSpPr/>
          <p:nvPr/>
        </p:nvSpPr>
        <p:spPr>
          <a:xfrm>
            <a:off x="1055440" y="1052736"/>
            <a:ext cx="2527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变量与赋值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DFC3CB-F93E-4E00-8434-61B764EF3D58}"/>
              </a:ext>
            </a:extLst>
          </p:cNvPr>
          <p:cNvSpPr/>
          <p:nvPr/>
        </p:nvSpPr>
        <p:spPr>
          <a:xfrm>
            <a:off x="1055440" y="3894942"/>
            <a:ext cx="54726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Source Code Pro" panose="020B0509030403020204" pitchFamily="49" charset="0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(</a:t>
            </a:r>
            <a:r>
              <a:rPr lang="zh-CN" altLang="zh-CN" sz="3200" dirty="0">
                <a:solidFill>
                  <a:srgbClr val="5E8759"/>
                </a:solidFill>
                <a:latin typeface="Arial Unicode MS"/>
                <a:ea typeface="JetBrains Mono"/>
              </a:rPr>
              <a:t>f'100</a:t>
            </a:r>
            <a:r>
              <a:rPr lang="zh-CN" altLang="zh-CN" sz="32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zh-CN" sz="3200" dirty="0">
                <a:solidFill>
                  <a:srgbClr val="5E8759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32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的和为</a:t>
            </a:r>
            <a:r>
              <a:rPr lang="zh-CN" altLang="zh-CN" sz="32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32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32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32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660E7A"/>
                </a:solidFill>
                <a:latin typeface="Source Code Pro" panose="020B0509030403020204" pitchFamily="49" charset="0"/>
              </a:rPr>
              <a:t>)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77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7E4BA7-EE2A-4692-9907-E0A100631653}"/>
              </a:ext>
            </a:extLst>
          </p:cNvPr>
          <p:cNvSpPr/>
          <p:nvPr/>
        </p:nvSpPr>
        <p:spPr>
          <a:xfrm>
            <a:off x="1055440" y="980728"/>
            <a:ext cx="6768752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 =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52DC7A-CEA3-433E-9BC5-191B2E8336EC}"/>
              </a:ext>
            </a:extLst>
          </p:cNvPr>
          <p:cNvSpPr/>
          <p:nvPr/>
        </p:nvSpPr>
        <p:spPr>
          <a:xfrm>
            <a:off x="1055440" y="1731126"/>
            <a:ext cx="6768752" cy="75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b = </a:t>
            </a:r>
            <a:r>
              <a:rPr lang="zh-CN" altLang="zh-CN" sz="3200" dirty="0">
                <a:solidFill>
                  <a:srgbClr val="0000FF"/>
                </a:solidFill>
                <a:latin typeface="Source Code Pro" panose="020B0509030403020204" pitchFamily="49" charset="0"/>
              </a:rPr>
              <a:t>10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1F7AA0-71ED-4E38-982B-CE14BFDEFE89}"/>
              </a:ext>
            </a:extLst>
          </p:cNvPr>
          <p:cNvSpPr/>
          <p:nvPr/>
        </p:nvSpPr>
        <p:spPr>
          <a:xfrm>
            <a:off x="1055440" y="2481524"/>
            <a:ext cx="6768752" cy="75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-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= b</a:t>
            </a: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a - b,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</a:t>
            </a:r>
            <a:endParaRPr lang="zh-CN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38A4C-50E7-4521-8E55-3EBD1E142329}"/>
              </a:ext>
            </a:extLst>
          </p:cNvPr>
          <p:cNvSpPr/>
          <p:nvPr/>
        </p:nvSpPr>
        <p:spPr>
          <a:xfrm>
            <a:off x="1055440" y="3231922"/>
            <a:ext cx="6768752" cy="75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*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= b</a:t>
            </a: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a * b ,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乘</a:t>
            </a:r>
            <a:endParaRPr lang="zh-CN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8E6E2A-1A40-4994-9E74-A8E191BF5736}"/>
              </a:ext>
            </a:extLst>
          </p:cNvPr>
          <p:cNvSpPr/>
          <p:nvPr/>
        </p:nvSpPr>
        <p:spPr>
          <a:xfrm>
            <a:off x="1055440" y="3982320"/>
            <a:ext cx="6768752" cy="75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/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= b</a:t>
            </a: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a / b ,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</a:t>
            </a:r>
            <a:endParaRPr lang="zh-CN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58ABCDC-1238-4D2C-80C3-598C314CD9C0}"/>
              </a:ext>
            </a:extLst>
          </p:cNvPr>
          <p:cNvSpPr/>
          <p:nvPr/>
        </p:nvSpPr>
        <p:spPr>
          <a:xfrm>
            <a:off x="1055440" y="4732718"/>
            <a:ext cx="7128792" cy="744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//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= b</a:t>
            </a: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a // b ,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整除</a:t>
            </a:r>
            <a:endParaRPr lang="zh-CN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4F81BB-C322-4326-97B0-0804794A8CB6}"/>
              </a:ext>
            </a:extLst>
          </p:cNvPr>
          <p:cNvSpPr/>
          <p:nvPr/>
        </p:nvSpPr>
        <p:spPr>
          <a:xfrm>
            <a:off x="1055440" y="5481064"/>
            <a:ext cx="6768752" cy="752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a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%</a:t>
            </a:r>
            <a:r>
              <a:rPr lang="zh-CN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= b</a:t>
            </a:r>
            <a:r>
              <a:rPr lang="en-US" altLang="zh-CN" sz="3200" dirty="0">
                <a:solidFill>
                  <a:srgbClr val="000000"/>
                </a:solidFill>
                <a:latin typeface="Source Code Pro" panose="020B0509030403020204" pitchFamily="49" charset="0"/>
              </a:rPr>
              <a:t>  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等价于</a:t>
            </a:r>
            <a:r>
              <a:rPr lang="en-US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a % b ,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取模</a:t>
            </a:r>
            <a:endParaRPr lang="zh-CN" altLang="zh-CN" sz="32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BEB70D-BE5F-4727-8B4D-B3FCABA6F108}"/>
              </a:ext>
            </a:extLst>
          </p:cNvPr>
          <p:cNvSpPr/>
          <p:nvPr/>
        </p:nvSpPr>
        <p:spPr>
          <a:xfrm>
            <a:off x="1041359" y="624486"/>
            <a:ext cx="25275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运算赋值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76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90C18E7-76C8-4633-8F94-7BEA31156DC2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多变量同步赋值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E5505D-A680-415B-AD3C-8E92C6FD4E97}"/>
              </a:ext>
            </a:extLst>
          </p:cNvPr>
          <p:cNvSpPr/>
          <p:nvPr/>
        </p:nvSpPr>
        <p:spPr>
          <a:xfrm>
            <a:off x="1055440" y="1988840"/>
            <a:ext cx="10369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8      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3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8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依次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赋值给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a, b, c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f'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x + 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y + 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 = 0'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3x + 5y + 8 = 0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125B13-DE23-4659-9C80-57B48AA00736}"/>
              </a:ext>
            </a:extLst>
          </p:cNvPr>
          <p:cNvSpPr/>
          <p:nvPr/>
        </p:nvSpPr>
        <p:spPr>
          <a:xfrm>
            <a:off x="1055440" y="3796183"/>
            <a:ext cx="8928992" cy="172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3, 5, 8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相当于元组（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3, 5, 8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同步赋值相当于序列解包，元素依次命名为左侧的名字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赋值符号左边的变量数量与右侧数据数量相同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A90F53-BF4D-4867-B4DE-43C7D4AA3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305" y="3099737"/>
            <a:ext cx="257153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3x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 panose="020B0604020202020204"/>
                <a:ea typeface="JetBrains Mono"/>
              </a:rPr>
              <a:t>+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5y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 panose="020B0604020202020204"/>
                <a:ea typeface="JetBrains Mono"/>
              </a:rPr>
              <a:t>+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8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 panose="020B0604020202020204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647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90C18E7-76C8-4633-8F94-7BEA31156DC2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多变量同步赋值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E5505D-A680-415B-AD3C-8E92C6FD4E97}"/>
              </a:ext>
            </a:extLst>
          </p:cNvPr>
          <p:cNvSpPr/>
          <p:nvPr/>
        </p:nvSpPr>
        <p:spPr>
          <a:xfrm>
            <a:off x="1055440" y="2474893"/>
            <a:ext cx="6768752" cy="115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9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元组</a:t>
            </a:r>
            <a:endParaRPr lang="en-US" altLang="zh-CN" sz="28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f'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x + 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y + 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 = 0'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965FD3-31A2-49DD-9F10-A4827A667117}"/>
              </a:ext>
            </a:extLst>
          </p:cNvPr>
          <p:cNvSpPr/>
          <p:nvPr/>
        </p:nvSpPr>
        <p:spPr>
          <a:xfrm>
            <a:off x="1055440" y="1742658"/>
            <a:ext cx="4608512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右侧可以为</a:t>
            </a:r>
            <a:r>
              <a:rPr lang="zh-CN" altLang="en-US" sz="2800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元组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、列表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411C9E-CF6A-4CC5-B232-78547176691F}"/>
              </a:ext>
            </a:extLst>
          </p:cNvPr>
          <p:cNvSpPr/>
          <p:nvPr/>
        </p:nvSpPr>
        <p:spPr>
          <a:xfrm>
            <a:off x="1055440" y="3932294"/>
            <a:ext cx="6480720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9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   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f'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x + 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y + 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 = 0</a:t>
            </a:r>
            <a:r>
              <a:rPr lang="zh-CN" altLang="en-US" sz="2800" dirty="0">
                <a:solidFill>
                  <a:srgbClr val="5E8759"/>
                </a:solidFill>
                <a:latin typeface="Arial Unicode MS"/>
                <a:ea typeface="JetBrains Mono"/>
              </a:rPr>
              <a:t>’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0ED388-87F9-4D3A-8A61-D7E0A6947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5403993"/>
            <a:ext cx="257153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3x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 panose="020B0604020202020204"/>
                <a:ea typeface="JetBrains Mono"/>
              </a:rPr>
              <a:t>+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 panose="020B0604020202020204"/>
                <a:ea typeface="JetBrains Mono"/>
              </a:rPr>
              <a:t>+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9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 panose="020B0604020202020204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29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90C18E7-76C8-4633-8F94-7BEA31156DC2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多变量同步赋值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4BE8A6-C7B6-4072-96E2-C720BA359B0E}"/>
              </a:ext>
            </a:extLst>
          </p:cNvPr>
          <p:cNvSpPr/>
          <p:nvPr/>
        </p:nvSpPr>
        <p:spPr>
          <a:xfrm>
            <a:off x="1055440" y="2474893"/>
            <a:ext cx="5832648" cy="115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'369'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f'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x + 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y + 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 = 0</a:t>
            </a:r>
            <a:endParaRPr lang="en-US" altLang="zh-CN" sz="2800" dirty="0">
              <a:solidFill>
                <a:srgbClr val="5E8759"/>
              </a:solidFill>
              <a:latin typeface="Arial Unicode MS"/>
              <a:ea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965FD3-31A2-49DD-9F10-A4827A667117}"/>
              </a:ext>
            </a:extLst>
          </p:cNvPr>
          <p:cNvSpPr/>
          <p:nvPr/>
        </p:nvSpPr>
        <p:spPr>
          <a:xfrm>
            <a:off x="1055440" y="1742658"/>
            <a:ext cx="4680520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右侧也可以为</a:t>
            </a:r>
            <a:r>
              <a:rPr lang="zh-CN" altLang="en-US" sz="2800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02DA12-DC64-44ED-8690-98CF2DA4E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3861048"/>
            <a:ext cx="290977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3x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 panose="020B0604020202020204"/>
                <a:ea typeface="JetBrains Mono"/>
              </a:rPr>
              <a:t>+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6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 panose="020B0604020202020204"/>
                <a:ea typeface="JetBrains Mono"/>
              </a:rPr>
              <a:t>+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9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 panose="020B0604020202020204"/>
                <a:ea typeface="JetBrains Mono"/>
              </a:rPr>
              <a:t>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66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90C18E7-76C8-4633-8F94-7BEA31156DC2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多变量同步赋值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F67BFE-BB9B-4EBC-B49B-20D6B368C8D8}"/>
              </a:ext>
            </a:extLst>
          </p:cNvPr>
          <p:cNvSpPr/>
          <p:nvPr/>
        </p:nvSpPr>
        <p:spPr>
          <a:xfrm>
            <a:off x="1055440" y="2476819"/>
            <a:ext cx="6912768" cy="11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数列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f'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x + 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y + 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 = 0'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965FD3-31A2-49DD-9F10-A4827A667117}"/>
              </a:ext>
            </a:extLst>
          </p:cNvPr>
          <p:cNvSpPr/>
          <p:nvPr/>
        </p:nvSpPr>
        <p:spPr>
          <a:xfrm>
            <a:off x="1055440" y="1742658"/>
            <a:ext cx="3816424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=”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右侧可以为</a:t>
            </a:r>
            <a:r>
              <a:rPr lang="en-US" altLang="zh-CN" sz="2800" dirty="0">
                <a:solidFill>
                  <a:srgbClr val="FC8404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range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0E8A80-41F1-4AB6-BDD1-59C3D604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3861048"/>
            <a:ext cx="290977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3x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 panose="020B0604020202020204"/>
                <a:ea typeface="JetBrains Mono"/>
              </a:rPr>
              <a:t>+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6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 panose="020B0604020202020204"/>
                <a:ea typeface="JetBrains Mono"/>
              </a:rPr>
              <a:t>+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9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 panose="020B0604020202020204"/>
                <a:ea typeface="JetBrains Mono"/>
              </a:rPr>
              <a:t>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06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90C18E7-76C8-4633-8F94-7BEA31156DC2}"/>
              </a:ext>
            </a:extLst>
          </p:cNvPr>
          <p:cNvSpPr/>
          <p:nvPr/>
        </p:nvSpPr>
        <p:spPr>
          <a:xfrm>
            <a:off x="1055440" y="1052736"/>
            <a:ext cx="68407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多变量同步赋值应用：交换变量的值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E5505D-A680-415B-AD3C-8E92C6FD4E97}"/>
              </a:ext>
            </a:extLst>
          </p:cNvPr>
          <p:cNvSpPr/>
          <p:nvPr/>
        </p:nvSpPr>
        <p:spPr>
          <a:xfrm>
            <a:off x="1055440" y="1700808"/>
            <a:ext cx="7704856" cy="11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5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赋值给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a,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赋值给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b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5 10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3281DD-D6AE-411C-A9EC-076F4F477A81}"/>
              </a:ext>
            </a:extLst>
          </p:cNvPr>
          <p:cNvSpPr/>
          <p:nvPr/>
        </p:nvSpPr>
        <p:spPr>
          <a:xfrm>
            <a:off x="1055440" y="2914613"/>
            <a:ext cx="7704856" cy="11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交换变量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a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b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所指向的对象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10 5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F97472-BBD1-42CC-B569-925F46E10BF8}"/>
              </a:ext>
            </a:extLst>
          </p:cNvPr>
          <p:cNvSpPr/>
          <p:nvPr/>
        </p:nvSpPr>
        <p:spPr>
          <a:xfrm>
            <a:off x="1050562" y="4365104"/>
            <a:ext cx="9005878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a,b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两个标签从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上取下来，重新绑定到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数据对象本身并没有改变，改变的是标签 的位置</a:t>
            </a:r>
          </a:p>
        </p:txBody>
      </p:sp>
    </p:spTree>
    <p:extLst>
      <p:ext uri="{BB962C8B-B14F-4D97-AF65-F5344CB8AC3E}">
        <p14:creationId xmlns:p14="http://schemas.microsoft.com/office/powerpoint/2010/main" val="166638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90C18E7-76C8-4633-8F94-7BEA31156DC2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变量命名规范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F67BFE-BB9B-4EBC-B49B-20D6B368C8D8}"/>
              </a:ext>
            </a:extLst>
          </p:cNvPr>
          <p:cNvSpPr/>
          <p:nvPr/>
        </p:nvSpPr>
        <p:spPr>
          <a:xfrm>
            <a:off x="1059549" y="4556449"/>
            <a:ext cx="33802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D3142"/>
                </a:solidFill>
                <a:latin typeface="JetBrains Mono"/>
                <a:ea typeface="JetBrains Mono"/>
              </a:rPr>
              <a:t>number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rgbClr val="2D3142"/>
                </a:solidFill>
                <a:latin typeface="JetBrains Mono"/>
                <a:ea typeface="JetBrains Mono"/>
              </a:rPr>
              <a:t>user_name</a:t>
            </a:r>
            <a:r>
              <a:rPr lang="en-US" altLang="zh-CN" sz="2800" dirty="0">
                <a:solidFill>
                  <a:srgbClr val="2D3142"/>
                </a:solidFill>
                <a:latin typeface="JetBrains Mono"/>
                <a:ea typeface="JetBrains Mono"/>
              </a:rPr>
              <a:t>, </a:t>
            </a:r>
            <a:r>
              <a:rPr lang="en-US" altLang="zh-CN" sz="2800" dirty="0" err="1">
                <a:solidFill>
                  <a:srgbClr val="2D3142"/>
                </a:solidFill>
                <a:latin typeface="JetBrains Mono"/>
                <a:ea typeface="JetBrains Mono"/>
              </a:rPr>
              <a:t>id_check</a:t>
            </a:r>
            <a:r>
              <a:rPr lang="en-US" altLang="zh-CN" sz="2800" dirty="0">
                <a:solidFill>
                  <a:srgbClr val="2D3142"/>
                </a:solidFill>
                <a:latin typeface="JetBrains Mono"/>
                <a:ea typeface="JetBrains Mono"/>
              </a:rPr>
              <a:t> </a:t>
            </a:r>
            <a:endParaRPr lang="zh-CN" altLang="zh-CN" sz="1050" dirty="0">
              <a:latin typeface="JetBrains Mono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965FD3-31A2-49DD-9F10-A4827A667117}"/>
              </a:ext>
            </a:extLst>
          </p:cNvPr>
          <p:cNvSpPr/>
          <p:nvPr/>
        </p:nvSpPr>
        <p:spPr>
          <a:xfrm>
            <a:off x="1055440" y="1742658"/>
            <a:ext cx="4608512" cy="172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大小写字母、数字和下划线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数字不能为首字符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变量名区分大小写字母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A1A6B0-60F3-40A1-A568-C11CDBFE03E6}"/>
              </a:ext>
            </a:extLst>
          </p:cNvPr>
          <p:cNvSpPr/>
          <p:nvPr/>
        </p:nvSpPr>
        <p:spPr>
          <a:xfrm>
            <a:off x="1055440" y="3709707"/>
            <a:ext cx="6408712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单词或下划线连接多个小写字母的单词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9FE428-0AC4-4EAF-900E-F11D1FEE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952" y="2310794"/>
            <a:ext cx="199154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3ks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0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7D52FA-71F9-49BA-A380-1D361EEE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952" y="2844225"/>
            <a:ext cx="313579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2D3142"/>
                </a:solidFill>
                <a:latin typeface="JetBrains Mono"/>
                <a:ea typeface="微软雅黑 Light" panose="020B0502040204020203" pitchFamily="34" charset="-122"/>
              </a:rPr>
              <a:t>user</a:t>
            </a:r>
            <a:r>
              <a:rPr lang="en-US" altLang="zh-CN" sz="32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3200" dirty="0">
                <a:solidFill>
                  <a:srgbClr val="2D3142"/>
                </a:solidFill>
                <a:latin typeface="JetBrains Mono"/>
                <a:ea typeface="微软雅黑 Light" panose="020B0502040204020203" pitchFamily="34" charset="-122"/>
              </a:rPr>
              <a:t>USER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不同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B6D8DD-F855-4380-B938-8703DD407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62" b="92032" l="4721" r="90558">
                        <a14:foregroundMark x1="9013" y1="52590" x2="9013" y2="52590"/>
                        <a14:foregroundMark x1="5579" y1="52590" x2="5579" y2="52590"/>
                        <a14:foregroundMark x1="46781" y1="92032" x2="46781" y2="92032"/>
                        <a14:foregroundMark x1="90558" y1="51394" x2="90558" y2="51394"/>
                        <a14:foregroundMark x1="53648" y1="52988" x2="53648" y2="52988"/>
                        <a14:foregroundMark x1="45064" y1="58566" x2="45064" y2="58566"/>
                        <a14:foregroundMark x1="57940" y1="45817" x2="57940" y2="45817"/>
                        <a14:foregroundMark x1="43777" y1="49402" x2="43777" y2="49402"/>
                        <a14:foregroundMark x1="34335" y1="43028" x2="34335" y2="43028"/>
                        <a14:foregroundMark x1="46352" y1="53386" x2="46352" y2="53386"/>
                        <a14:foregroundMark x1="55365" y1="61355" x2="55365" y2="61355"/>
                        <a14:foregroundMark x1="62232" y1="65737" x2="62232" y2="65737"/>
                        <a14:foregroundMark x1="63519" y1="68924" x2="63519" y2="68924"/>
                        <a14:foregroundMark x1="63519" y1="71713" x2="61803" y2="71713"/>
                        <a14:foregroundMark x1="36910" y1="61753" x2="36910" y2="61753"/>
                        <a14:foregroundMark x1="36052" y1="67729" x2="36052" y2="67729"/>
                        <a14:foregroundMark x1="35622" y1="70120" x2="35622" y2="70120"/>
                        <a14:foregroundMark x1="31330" y1="69323" x2="31330" y2="69323"/>
                        <a14:foregroundMark x1="43348" y1="60159" x2="43348" y2="60159"/>
                        <a14:foregroundMark x1="47210" y1="54980" x2="47210" y2="54980"/>
                        <a14:foregroundMark x1="55365" y1="48606" x2="55365" y2="48606"/>
                        <a14:foregroundMark x1="59657" y1="43825" x2="59657" y2="43825"/>
                        <a14:foregroundMark x1="62232" y1="41434" x2="62232" y2="41434"/>
                        <a14:foregroundMark x1="65665" y1="43028" x2="65665" y2="43028"/>
                        <a14:foregroundMark x1="66524" y1="40637" x2="66524" y2="40637"/>
                        <a14:foregroundMark x1="62232" y1="38645" x2="62232" y2="38645"/>
                        <a14:foregroundMark x1="57511" y1="44223" x2="57511" y2="44223"/>
                        <a14:foregroundMark x1="54506" y1="47012" x2="54506" y2="47012"/>
                        <a14:foregroundMark x1="41202" y1="45418" x2="41202" y2="45418"/>
                        <a14:foregroundMark x1="34764" y1="42231" x2="34764" y2="42231"/>
                        <a14:foregroundMark x1="31760" y1="41036" x2="31760" y2="41036"/>
                        <a14:foregroundMark x1="31760" y1="41036" x2="31760" y2="41036"/>
                        <a14:foregroundMark x1="35193" y1="37849" x2="35193" y2="37849"/>
                        <a14:foregroundMark x1="37768" y1="43426" x2="37768" y2="43426"/>
                        <a14:foregroundMark x1="40343" y1="47012" x2="40343" y2="47012"/>
                        <a14:foregroundMark x1="35193" y1="46215" x2="35193" y2="46215"/>
                        <a14:foregroundMark x1="39914" y1="49402" x2="39914" y2="49402"/>
                        <a14:foregroundMark x1="43348" y1="53785" x2="43348" y2="53785"/>
                        <a14:foregroundMark x1="45064" y1="55378" x2="45064" y2="55378"/>
                        <a14:foregroundMark x1="52790" y1="60558" x2="52790" y2="60558"/>
                        <a14:foregroundMark x1="54936" y1="62550" x2="54936" y2="62550"/>
                        <a14:foregroundMark x1="60515" y1="66932" x2="60515" y2="66932"/>
                        <a14:foregroundMark x1="62232" y1="73307" x2="62232" y2="73307"/>
                        <a14:foregroundMark x1="61373" y1="71713" x2="46781" y2="55378"/>
                        <a14:foregroundMark x1="46781" y1="55378" x2="46352" y2="53785"/>
                        <a14:foregroundMark x1="54936" y1="53386" x2="39485" y2="69721"/>
                        <a14:foregroundMark x1="39485" y1="69721" x2="41202" y2="49402"/>
                        <a14:foregroundMark x1="41202" y1="49402" x2="46352" y2="53386"/>
                        <a14:foregroundMark x1="37339" y1="62948" x2="31760" y2="721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8249" y="2353819"/>
            <a:ext cx="462959" cy="498724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83A7529-1064-4B0C-86AA-9B528A9D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952" y="1734339"/>
            <a:ext cx="199154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ks</a:t>
            </a:r>
            <a:r>
              <a:rPr lang="en-US" altLang="zh-CN" sz="3200" dirty="0">
                <a:solidFill>
                  <a:srgbClr val="2D3142"/>
                </a:solidFill>
                <a:latin typeface="Arial Unicode MS"/>
                <a:ea typeface="JetBrains Mono"/>
              </a:rPr>
              <a:t>_3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0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B1BA47-D8A5-497C-A78B-76B6E7631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30" b="93833" l="7556" r="95111">
                        <a14:foregroundMark x1="7556" y1="46256" x2="7556" y2="46256"/>
                        <a14:foregroundMark x1="47111" y1="94273" x2="47111" y2="94273"/>
                        <a14:foregroundMark x1="92000" y1="48899" x2="92000" y2="48899"/>
                        <a14:foregroundMark x1="49778" y1="8370" x2="49778" y2="8370"/>
                        <a14:foregroundMark x1="95111" y1="50220" x2="95111" y2="50220"/>
                        <a14:foregroundMark x1="58222" y1="55947" x2="58222" y2="55947"/>
                        <a14:foregroundMark x1="66667" y1="44053" x2="46222" y2="54185"/>
                        <a14:foregroundMark x1="46222" y1="54185" x2="45778" y2="57709"/>
                        <a14:foregroundMark x1="56889" y1="57709" x2="34222" y2="61233"/>
                        <a14:foregroundMark x1="34222" y1="61233" x2="35111" y2="53744"/>
                        <a14:foregroundMark x1="65333" y1="45815" x2="73333" y2="356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8249" y="1845409"/>
            <a:ext cx="432048" cy="4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47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90C18E7-76C8-4633-8F94-7BEA31156DC2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变量命名规范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965FD3-31A2-49DD-9F10-A4827A667117}"/>
              </a:ext>
            </a:extLst>
          </p:cNvPr>
          <p:cNvSpPr/>
          <p:nvPr/>
        </p:nvSpPr>
        <p:spPr>
          <a:xfrm>
            <a:off x="1055440" y="1742658"/>
            <a:ext cx="5976664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简洁且能清晰表达对象意义的名字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便于能阅读和理解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B6C2D1-91A3-450B-953E-0D93B4357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3045545"/>
            <a:ext cx="6785832" cy="18178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/>
                <a:ea typeface="JetBrains Mono"/>
              </a:rPr>
              <a:t>a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JetBrains Mono"/>
                <a:ea typeface="JetBrains Mono"/>
              </a:rPr>
              <a:t>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/>
                <a:ea typeface="JetBrains Mono"/>
              </a:rPr>
              <a:t>3.14        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/>
                <a:ea typeface="JetBrains Mono"/>
              </a:rPr>
              <a:t>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JetBrains Mono"/>
                <a:ea typeface="JetBrains Mono"/>
              </a:rPr>
              <a:t>#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JetBrains Mono"/>
                <a:ea typeface="宋体" panose="02010600030101010101" pitchFamily="2" charset="-122"/>
              </a:rPr>
              <a:t>无意义名量名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JetBrains Mono"/>
                <a:ea typeface="宋体" panose="02010600030101010101" pitchFamily="2" charset="-122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/>
                <a:ea typeface="JetBrains Mono"/>
              </a:rPr>
              <a:t>b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JetBrains Mono"/>
                <a:ea typeface="JetBrains Mono"/>
              </a:rPr>
              <a:t>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/>
                <a:ea typeface="JetBrains Mono"/>
              </a:rPr>
              <a:t>4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/>
                <a:ea typeface="JetBrains Mono"/>
              </a:rPr>
            </a:b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/>
                <a:ea typeface="JetBrains Mono"/>
              </a:rPr>
              <a:t>c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JetBrains Mono"/>
                <a:ea typeface="JetBrains Mono"/>
              </a:rPr>
              <a:t>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/>
                <a:ea typeface="JetBrains Mono"/>
              </a:rPr>
              <a:t>a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JetBrains Mono"/>
                <a:ea typeface="JetBrains Mono"/>
              </a:rPr>
              <a:t>*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/>
                <a:ea typeface="JetBrains Mono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/>
                <a:ea typeface="JetBrains Mono"/>
              </a:rPr>
              <a:t>b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JetBrains Mono"/>
                <a:ea typeface="JetBrains Mono"/>
              </a:rPr>
              <a:t>**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/>
                <a:ea typeface="JetBrains Mono"/>
              </a:rPr>
              <a:t>2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/>
                <a:ea typeface="JetBrains Mono"/>
              </a:rPr>
              <a:t>)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JetBrains Mono"/>
                <a:ea typeface="JetBrains Mono"/>
              </a:rPr>
              <a:t>#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JetBrains Mono"/>
                <a:ea typeface="宋体" panose="02010600030101010101" pitchFamily="2" charset="-122"/>
              </a:rPr>
              <a:t>不确定意义的表达式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008840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90C18E7-76C8-4633-8F94-7BEA31156DC2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变量命名规范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965FD3-31A2-49DD-9F10-A4827A667117}"/>
              </a:ext>
            </a:extLst>
          </p:cNvPr>
          <p:cNvSpPr/>
          <p:nvPr/>
        </p:nvSpPr>
        <p:spPr>
          <a:xfrm>
            <a:off x="1055440" y="1742658"/>
            <a:ext cx="5976664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简洁且能清晰表达对象意义的名字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便于能阅读和理解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B6C2D1-91A3-450B-953E-0D93B4357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3050033"/>
            <a:ext cx="9805890" cy="18088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pi </a:t>
            </a:r>
            <a:r>
              <a:rPr lang="zh-CN" altLang="zh-CN" sz="3200" dirty="0">
                <a:solidFill>
                  <a:srgbClr val="F77235"/>
                </a:solidFill>
                <a:latin typeface="JetBrains Mono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3.14                  </a:t>
            </a:r>
            <a:r>
              <a:rPr lang="zh-CN" altLang="zh-CN" sz="3200" dirty="0">
                <a:solidFill>
                  <a:srgbClr val="ABA6BF"/>
                </a:solidFill>
                <a:latin typeface="JetBrains Mono"/>
                <a:ea typeface="JetBrains Mono"/>
              </a:rPr>
              <a:t># </a:t>
            </a:r>
            <a:r>
              <a:rPr lang="zh-CN" altLang="zh-CN" sz="3200" dirty="0">
                <a:solidFill>
                  <a:srgbClr val="ABA6BF"/>
                </a:solidFill>
                <a:latin typeface="JetBrains Mono"/>
                <a:ea typeface="宋体" panose="02010600030101010101" pitchFamily="2" charset="-122"/>
              </a:rPr>
              <a:t>圆周率</a:t>
            </a:r>
            <a:br>
              <a:rPr lang="zh-CN" altLang="zh-CN" sz="3200" dirty="0">
                <a:solidFill>
                  <a:srgbClr val="ABA6BF"/>
                </a:solidFill>
                <a:latin typeface="JetBrains Mono"/>
                <a:ea typeface="宋体" panose="02010600030101010101" pitchFamily="2" charset="-122"/>
              </a:rPr>
            </a:b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radius </a:t>
            </a:r>
            <a:r>
              <a:rPr lang="zh-CN" altLang="zh-CN" sz="3200" dirty="0">
                <a:solidFill>
                  <a:srgbClr val="F77235"/>
                </a:solidFill>
                <a:latin typeface="JetBrains Mono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4                 </a:t>
            </a:r>
            <a:r>
              <a:rPr lang="zh-CN" altLang="zh-CN" sz="3200" dirty="0">
                <a:solidFill>
                  <a:srgbClr val="ABA6BF"/>
                </a:solidFill>
                <a:latin typeface="JetBrains Mono"/>
                <a:ea typeface="JetBrains Mono"/>
              </a:rPr>
              <a:t># </a:t>
            </a:r>
            <a:r>
              <a:rPr lang="zh-CN" altLang="zh-CN" sz="3200" dirty="0">
                <a:solidFill>
                  <a:srgbClr val="ABA6BF"/>
                </a:solidFill>
                <a:latin typeface="JetBrains Mono"/>
                <a:ea typeface="宋体" panose="02010600030101010101" pitchFamily="2" charset="-122"/>
              </a:rPr>
              <a:t>半径</a:t>
            </a:r>
            <a:br>
              <a:rPr lang="zh-CN" altLang="zh-CN" sz="3200" dirty="0">
                <a:solidFill>
                  <a:srgbClr val="ABA6BF"/>
                </a:solidFill>
                <a:latin typeface="JetBrains Mono"/>
                <a:ea typeface="宋体" panose="02010600030101010101" pitchFamily="2" charset="-122"/>
              </a:rPr>
            </a:b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area </a:t>
            </a:r>
            <a:r>
              <a:rPr lang="zh-CN" altLang="zh-CN" sz="3200" dirty="0">
                <a:solidFill>
                  <a:srgbClr val="F77235"/>
                </a:solidFill>
                <a:latin typeface="JetBrains Mono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pi </a:t>
            </a:r>
            <a:r>
              <a:rPr lang="zh-CN" altLang="zh-CN" sz="3200" dirty="0">
                <a:solidFill>
                  <a:srgbClr val="F77235"/>
                </a:solidFill>
                <a:latin typeface="JetBrains Mono"/>
                <a:ea typeface="JetBrains Mono"/>
              </a:rPr>
              <a:t>* </a:t>
            </a:r>
            <a:r>
              <a:rPr lang="zh-CN" altLang="zh-CN" sz="3200" dirty="0">
                <a:solidFill>
                  <a:srgbClr val="E70C0C"/>
                </a:solidFill>
                <a:latin typeface="JetBrains Mono"/>
                <a:ea typeface="JetBrains Mono"/>
              </a:rPr>
              <a:t>(</a:t>
            </a: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radius </a:t>
            </a:r>
            <a:r>
              <a:rPr lang="zh-CN" altLang="zh-CN" sz="3200" dirty="0">
                <a:solidFill>
                  <a:srgbClr val="F77235"/>
                </a:solidFill>
                <a:latin typeface="JetBrains Mono"/>
                <a:ea typeface="JetBrains Mono"/>
              </a:rPr>
              <a:t>** </a:t>
            </a: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2</a:t>
            </a:r>
            <a:r>
              <a:rPr lang="zh-CN" altLang="zh-CN" sz="3200" dirty="0">
                <a:solidFill>
                  <a:srgbClr val="E70C0C"/>
                </a:solidFill>
                <a:latin typeface="JetBrains Mono"/>
                <a:ea typeface="JetBrains Mono"/>
              </a:rPr>
              <a:t>)  </a:t>
            </a:r>
            <a:r>
              <a:rPr lang="zh-CN" altLang="zh-CN" sz="3200" dirty="0">
                <a:solidFill>
                  <a:srgbClr val="ABA6BF"/>
                </a:solidFill>
                <a:latin typeface="JetBrains Mono"/>
                <a:ea typeface="JetBrains Mono"/>
              </a:rPr>
              <a:t># </a:t>
            </a:r>
            <a:r>
              <a:rPr lang="zh-CN" altLang="zh-CN" sz="3200" dirty="0">
                <a:solidFill>
                  <a:srgbClr val="ABA6BF"/>
                </a:solidFill>
                <a:latin typeface="JetBrains Mono"/>
                <a:ea typeface="宋体" panose="02010600030101010101" pitchFamily="2" charset="-122"/>
              </a:rPr>
              <a:t>计算圆的面积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05973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22A5851-4941-433B-9C1F-ED62F954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7" y="1124745"/>
            <a:ext cx="5178796" cy="302433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E974A0A-47BE-40B4-A3BA-5C629CD0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B0382D-F374-45A8-A5A2-B0E86DAB7ACC}"/>
              </a:ext>
            </a:extLst>
          </p:cNvPr>
          <p:cNvSpPr/>
          <p:nvPr/>
        </p:nvSpPr>
        <p:spPr>
          <a:xfrm>
            <a:off x="479376" y="1772816"/>
            <a:ext cx="3562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C8404"/>
                </a:solidFill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(</a:t>
            </a:r>
            <a:r>
              <a:rPr lang="zh-CN" altLang="zh-CN" sz="3200" b="1" dirty="0">
                <a:solidFill>
                  <a:srgbClr val="00CC00"/>
                </a:solidFill>
                <a:latin typeface="Arial Unicode MS" panose="020B0604020202020204" pitchFamily="34" charset="-122"/>
                <a:ea typeface="JetBrains Mono"/>
              </a:rPr>
              <a:t>'Hello world!'</a:t>
            </a:r>
            <a:r>
              <a:rPr lang="zh-CN" altLang="zh-CN" sz="3200" b="1" dirty="0">
                <a:solidFill>
                  <a:srgbClr val="660E7A"/>
                </a:solidFill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EBB61C-C836-493C-B7C3-D7B212A33C23}"/>
              </a:ext>
            </a:extLst>
          </p:cNvPr>
          <p:cNvSpPr/>
          <p:nvPr/>
        </p:nvSpPr>
        <p:spPr>
          <a:xfrm>
            <a:off x="478001" y="4781489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EDA2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</a:p>
          <a:p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&gt;&gt;&gt;</a:t>
            </a:r>
            <a:r>
              <a:rPr lang="zh-CN" altLang="en-US" sz="3200" b="1" dirty="0">
                <a:solidFill>
                  <a:srgbClr val="EDA23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D8D579E-17D5-4194-A785-4571583F9809}"/>
              </a:ext>
            </a:extLst>
          </p:cNvPr>
          <p:cNvSpPr/>
          <p:nvPr/>
        </p:nvSpPr>
        <p:spPr>
          <a:xfrm>
            <a:off x="478001" y="4265230"/>
            <a:ext cx="57887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点击 </a:t>
            </a:r>
            <a:r>
              <a:rPr lang="en-US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run </a:t>
            </a:r>
            <a:r>
              <a:rPr lang="zh-CN" altLang="en-US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菜单中的 </a:t>
            </a:r>
            <a:r>
              <a:rPr lang="en-US" altLang="zh-CN" sz="3200" kern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宋体" panose="02010600030101010101" pitchFamily="2" charset="-122"/>
              </a:rPr>
              <a:t>run module</a:t>
            </a:r>
          </a:p>
        </p:txBody>
      </p:sp>
    </p:spTree>
    <p:extLst>
      <p:ext uri="{BB962C8B-B14F-4D97-AF65-F5344CB8AC3E}">
        <p14:creationId xmlns:p14="http://schemas.microsoft.com/office/powerpoint/2010/main" val="420342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90C18E7-76C8-4633-8F94-7BEA31156DC2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变量命名规范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965FD3-31A2-49DD-9F10-A4827A667117}"/>
              </a:ext>
            </a:extLst>
          </p:cNvPr>
          <p:cNvSpPr/>
          <p:nvPr/>
        </p:nvSpPr>
        <p:spPr>
          <a:xfrm>
            <a:off x="1055440" y="1742658"/>
            <a:ext cx="5976664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简洁且能清晰表达对象意义的名字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便于能阅读和理解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B6C2D1-91A3-450B-953E-0D93B4357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3047500"/>
            <a:ext cx="10793339" cy="18138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pi </a:t>
            </a:r>
            <a:r>
              <a:rPr lang="zh-CN" altLang="zh-CN" sz="3200" dirty="0">
                <a:solidFill>
                  <a:srgbClr val="F77235"/>
                </a:solidFill>
                <a:latin typeface="JetBrains Mono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3.14          </a:t>
            </a:r>
            <a:r>
              <a:rPr lang="en-US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 </a:t>
            </a:r>
            <a:r>
              <a:rPr lang="zh-CN" altLang="zh-CN" sz="3200" dirty="0">
                <a:solidFill>
                  <a:srgbClr val="ABA6BF"/>
                </a:solidFill>
                <a:latin typeface="JetBrains Mono"/>
                <a:ea typeface="JetBrains Mono"/>
              </a:rPr>
              <a:t># </a:t>
            </a:r>
            <a:r>
              <a:rPr lang="zh-CN" altLang="zh-CN" sz="3200" dirty="0">
                <a:solidFill>
                  <a:srgbClr val="ABA6BF"/>
                </a:solidFill>
                <a:latin typeface="JetBrains Mono"/>
                <a:ea typeface="宋体" panose="02010600030101010101" pitchFamily="2" charset="-122"/>
              </a:rPr>
              <a:t>圆周率</a:t>
            </a:r>
            <a:br>
              <a:rPr lang="zh-CN" altLang="zh-CN" sz="3200" dirty="0">
                <a:solidFill>
                  <a:srgbClr val="ABA6BF"/>
                </a:solidFill>
                <a:latin typeface="JetBrains Mono"/>
                <a:ea typeface="宋体" panose="02010600030101010101" pitchFamily="2" charset="-122"/>
              </a:rPr>
            </a:b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diameter </a:t>
            </a:r>
            <a:r>
              <a:rPr lang="zh-CN" altLang="zh-CN" sz="3200" dirty="0">
                <a:solidFill>
                  <a:srgbClr val="F77235"/>
                </a:solidFill>
                <a:latin typeface="JetBrains Mono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4        </a:t>
            </a:r>
            <a:r>
              <a:rPr lang="zh-CN" altLang="zh-CN" sz="3200" dirty="0">
                <a:solidFill>
                  <a:srgbClr val="ABA6BF"/>
                </a:solidFill>
                <a:latin typeface="JetBrains Mono"/>
                <a:ea typeface="JetBrains Mono"/>
              </a:rPr>
              <a:t># </a:t>
            </a:r>
            <a:r>
              <a:rPr lang="zh-CN" altLang="zh-CN" sz="3200" dirty="0">
                <a:solidFill>
                  <a:srgbClr val="ABA6BF"/>
                </a:solidFill>
                <a:latin typeface="JetBrains Mono"/>
                <a:ea typeface="宋体" panose="02010600030101010101" pitchFamily="2" charset="-122"/>
              </a:rPr>
              <a:t>直径</a:t>
            </a:r>
            <a:br>
              <a:rPr lang="zh-CN" altLang="zh-CN" sz="3200" dirty="0">
                <a:solidFill>
                  <a:srgbClr val="ABA6BF"/>
                </a:solidFill>
                <a:latin typeface="JetBrains Mono"/>
                <a:ea typeface="宋体" panose="02010600030101010101" pitchFamily="2" charset="-122"/>
              </a:rPr>
            </a:b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area </a:t>
            </a:r>
            <a:r>
              <a:rPr lang="zh-CN" altLang="zh-CN" sz="3200" dirty="0">
                <a:solidFill>
                  <a:srgbClr val="F77235"/>
                </a:solidFill>
                <a:latin typeface="JetBrains Mono"/>
                <a:ea typeface="JetBrains Mono"/>
              </a:rPr>
              <a:t>= </a:t>
            </a: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pi </a:t>
            </a:r>
            <a:r>
              <a:rPr lang="zh-CN" altLang="zh-CN" sz="3200" dirty="0">
                <a:solidFill>
                  <a:srgbClr val="F77235"/>
                </a:solidFill>
                <a:latin typeface="JetBrains Mono"/>
                <a:ea typeface="JetBrains Mono"/>
              </a:rPr>
              <a:t>* </a:t>
            </a:r>
            <a:r>
              <a:rPr lang="zh-CN" altLang="zh-CN" sz="3200" dirty="0">
                <a:solidFill>
                  <a:srgbClr val="E70C0C"/>
                </a:solidFill>
                <a:latin typeface="JetBrains Mono"/>
                <a:ea typeface="JetBrains Mono"/>
              </a:rPr>
              <a:t>((</a:t>
            </a: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diameter </a:t>
            </a:r>
            <a:r>
              <a:rPr lang="zh-CN" altLang="zh-CN" sz="3200" dirty="0">
                <a:solidFill>
                  <a:srgbClr val="F77235"/>
                </a:solidFill>
                <a:latin typeface="JetBrains Mono"/>
                <a:ea typeface="JetBrains Mono"/>
              </a:rPr>
              <a:t>/ </a:t>
            </a: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2</a:t>
            </a:r>
            <a:r>
              <a:rPr lang="zh-CN" altLang="zh-CN" sz="3200" dirty="0">
                <a:solidFill>
                  <a:srgbClr val="E70C0C"/>
                </a:solidFill>
                <a:latin typeface="JetBrains Mono"/>
                <a:ea typeface="JetBrains Mono"/>
              </a:rPr>
              <a:t>) </a:t>
            </a:r>
            <a:r>
              <a:rPr lang="zh-CN" altLang="zh-CN" sz="3200" dirty="0">
                <a:solidFill>
                  <a:srgbClr val="F77235"/>
                </a:solidFill>
                <a:latin typeface="JetBrains Mono"/>
                <a:ea typeface="JetBrains Mono"/>
              </a:rPr>
              <a:t>** </a:t>
            </a:r>
            <a:r>
              <a:rPr lang="zh-CN" altLang="zh-CN" sz="3200" dirty="0">
                <a:solidFill>
                  <a:srgbClr val="2D3142"/>
                </a:solidFill>
                <a:latin typeface="JetBrains Mono"/>
                <a:ea typeface="JetBrains Mono"/>
              </a:rPr>
              <a:t>2</a:t>
            </a:r>
            <a:r>
              <a:rPr lang="zh-CN" altLang="zh-CN" sz="3200" dirty="0">
                <a:solidFill>
                  <a:srgbClr val="E70C0C"/>
                </a:solidFill>
                <a:latin typeface="JetBrains Mono"/>
                <a:ea typeface="JetBrains Mono"/>
              </a:rPr>
              <a:t>) </a:t>
            </a:r>
            <a:r>
              <a:rPr lang="zh-CN" altLang="zh-CN" sz="2400" dirty="0">
                <a:solidFill>
                  <a:srgbClr val="ABA6BF"/>
                </a:solidFill>
                <a:latin typeface="JetBrains Mono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JetBrains Mono"/>
                <a:ea typeface="宋体" panose="02010600030101010101" pitchFamily="2" charset="-122"/>
              </a:rPr>
              <a:t>计算圆的面积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7840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73470-867D-400F-8C6C-F6781F1DE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1700808"/>
            <a:ext cx="7778091" cy="39551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False      await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else 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import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pass</a:t>
            </a:r>
            <a:b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None       break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except    in   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raise</a:t>
            </a:r>
            <a:b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True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class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finally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is   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return</a:t>
            </a:r>
            <a:b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and  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continue   for  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lambda     try</a:t>
            </a:r>
            <a:b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as   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def  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from       nonlocal   while</a:t>
            </a:r>
            <a:b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assert     del  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global     not  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with</a:t>
            </a:r>
            <a:b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async      elif 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if   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or         </a:t>
            </a:r>
            <a:r>
              <a:rPr lang="en-US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yield</a:t>
            </a:r>
            <a:endParaRPr lang="zh-CN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DBB6C-371A-44DC-B602-E84486C3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F5F71F-663C-45A9-B0B8-5F30C3B972FA}"/>
              </a:ext>
            </a:extLst>
          </p:cNvPr>
          <p:cNvSpPr/>
          <p:nvPr/>
        </p:nvSpPr>
        <p:spPr>
          <a:xfrm>
            <a:off x="1055440" y="1052736"/>
            <a:ext cx="46085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关键字不能用做变量名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5B67569-1660-4AED-8599-7E40426CC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5877272"/>
            <a:ext cx="804579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SyntaxError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cannot assign to </a:t>
            </a: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EF8354"/>
                </a:solidFill>
                <a:effectLst/>
                <a:latin typeface="Arial Unicode MS"/>
                <a:ea typeface="JetBrains Mono"/>
              </a:rPr>
              <a:t>**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EF8354"/>
                </a:solidFill>
                <a:effectLst/>
                <a:latin typeface="Arial Unicode MS"/>
                <a:ea typeface="JetBrains Mono"/>
              </a:rPr>
              <a:t>（</a:t>
            </a:r>
            <a:r>
              <a:rPr kumimoji="0" lang="zh-CN" altLang="en-US" sz="3200" i="0" u="none" strike="noStrike" cap="none" normalizeH="0" baseline="0" dirty="0">
                <a:ln>
                  <a:noFill/>
                </a:ln>
                <a:solidFill>
                  <a:srgbClr val="EF8354"/>
                </a:solidFill>
                <a:effectLst/>
                <a:latin typeface="Arial Unicode MS"/>
                <a:ea typeface="JetBrains Mono"/>
              </a:rPr>
              <a:t>关键字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EF8354"/>
                </a:solidFill>
                <a:effectLst/>
                <a:latin typeface="Arial Unicode MS"/>
                <a:ea typeface="JetBrains Mono"/>
              </a:rPr>
              <a:t>）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21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7DBB6C-371A-44DC-B602-E84486C3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F5F71F-663C-45A9-B0B8-5F30C3B972FA}"/>
              </a:ext>
            </a:extLst>
          </p:cNvPr>
          <p:cNvSpPr/>
          <p:nvPr/>
        </p:nvSpPr>
        <p:spPr>
          <a:xfrm>
            <a:off x="1055440" y="1052736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内置函数名不能用做变量名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8F625B-2E67-495F-A201-856D4995E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90" y="1700808"/>
            <a:ext cx="928903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complex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()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abs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dict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any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dir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hex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divmod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()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ascii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sorted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bin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()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oct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bool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eval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exec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ord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filter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pow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bytes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iter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 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()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tuple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chr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frozenset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vars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zip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reversed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()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max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round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 Unicode MS"/>
                <a:ea typeface="JetBrains Mono"/>
              </a:rPr>
              <a:t>   </a:t>
            </a:r>
            <a:r>
              <a:rPr lang="zh-CN" altLang="zh-C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help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()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19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7DBABE-8ABF-4AA5-B039-D643C2F5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1721714"/>
            <a:ext cx="7766870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3200" b="0" i="0" u="wavyHeavy" strike="noStrike" cap="none" normalizeH="0" dirty="0">
                <a:ln>
                  <a:noFill/>
                </a:ln>
                <a:solidFill>
                  <a:srgbClr val="2D3142"/>
                </a:solidFill>
                <a:effectLst/>
                <a:uFill>
                  <a:solidFill>
                    <a:srgbClr val="00B050"/>
                  </a:solidFill>
                </a:uFill>
                <a:latin typeface="Arial Unicode MS"/>
                <a:ea typeface="JetBrains Mono"/>
              </a:rPr>
              <a:t>sum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EF8354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EF8354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16A80D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101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zh-CN" altLang="zh-CN" sz="3200" u="wavyHeavy" dirty="0">
                <a:solidFill>
                  <a:srgbClr val="2D3142"/>
                </a:solidFill>
                <a:uFill>
                  <a:solidFill>
                    <a:srgbClr val="00B050"/>
                  </a:solidFill>
                </a:uFill>
                <a:latin typeface="Arial Unicode MS"/>
                <a:ea typeface="JetBrains Mono"/>
              </a:rPr>
              <a:t>sum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lang="zh-CN" altLang="zh-CN" sz="3200" u="wavyHeavy" dirty="0">
                <a:solidFill>
                  <a:srgbClr val="2D3142"/>
                </a:solidFill>
                <a:uFill>
                  <a:solidFill>
                    <a:srgbClr val="00B050"/>
                  </a:solidFill>
                </a:uFill>
                <a:latin typeface="Arial Unicode MS"/>
                <a:ea typeface="JetBrains Mono"/>
              </a:rPr>
              <a:t>sum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i</a:t>
            </a:r>
            <a:b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16A80D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zh-CN" altLang="zh-CN" sz="3200" u="wavyHeavy" dirty="0">
                <a:solidFill>
                  <a:srgbClr val="2D3142"/>
                </a:solidFill>
                <a:uFill>
                  <a:solidFill>
                    <a:srgbClr val="00B050"/>
                  </a:solidFill>
                </a:uFill>
                <a:latin typeface="Arial Unicode MS"/>
                <a:ea typeface="JetBrains Mono"/>
              </a:rPr>
              <a:t>sum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)          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正常输出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 5050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DA1649-9E3E-4AE0-98BA-57F292E02110}"/>
              </a:ext>
            </a:extLst>
          </p:cNvPr>
          <p:cNvSpPr/>
          <p:nvPr/>
        </p:nvSpPr>
        <p:spPr>
          <a:xfrm>
            <a:off x="1055440" y="1052736"/>
            <a:ext cx="5184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内置函数名不能用做变量名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2ACBB2-1CB7-46C9-916D-8324600A5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4077072"/>
            <a:ext cx="772038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16A80D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F76707"/>
                </a:solidFill>
                <a:effectLst/>
                <a:latin typeface="Arial Unicode MS"/>
                <a:ea typeface="JetBrains Mono"/>
              </a:rPr>
              <a:t>sum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3200" b="1" i="0" u="none" strike="noStrike" cap="none" normalizeH="0" baseline="0" dirty="0">
                <a:ln>
                  <a:noFill/>
                </a:ln>
                <a:solidFill>
                  <a:srgbClr val="16A80D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101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))) 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期望输出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 5050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B4D5E4-DC1C-4189-84F7-B6214924273F}"/>
              </a:ext>
            </a:extLst>
          </p:cNvPr>
          <p:cNvSpPr/>
          <p:nvPr/>
        </p:nvSpPr>
        <p:spPr>
          <a:xfrm>
            <a:off x="1055440" y="5157192"/>
            <a:ext cx="61522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JetBrains Mono"/>
              </a:rPr>
              <a:t>TypeError</a:t>
            </a:r>
            <a:r>
              <a:rPr lang="zh-CN" altLang="en-US" sz="3200" dirty="0">
                <a:latin typeface="JetBrains Mono"/>
              </a:rPr>
              <a:t>: 'int' object is not callable</a:t>
            </a:r>
          </a:p>
        </p:txBody>
      </p:sp>
    </p:spTree>
    <p:extLst>
      <p:ext uri="{BB962C8B-B14F-4D97-AF65-F5344CB8AC3E}">
        <p14:creationId xmlns:p14="http://schemas.microsoft.com/office/powerpoint/2010/main" val="20080761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2866922" y="1700810"/>
            <a:ext cx="66704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编码与命名规范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51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编码规范  </a:t>
            </a:r>
            <a:r>
              <a:rPr lang="en-US" altLang="zh-CN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PEP 8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A2FCBF-4879-438D-9DC4-D18DE189BC05}"/>
              </a:ext>
            </a:extLst>
          </p:cNvPr>
          <p:cNvSpPr/>
          <p:nvPr/>
        </p:nvSpPr>
        <p:spPr>
          <a:xfrm>
            <a:off x="1055440" y="1844824"/>
            <a:ext cx="453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文件编码： </a:t>
            </a:r>
            <a:r>
              <a:rPr lang="en-US" altLang="zh-CN" sz="3200" dirty="0">
                <a:solidFill>
                  <a:srgbClr val="2D3142"/>
                </a:solidFill>
                <a:latin typeface="JetBrains Mono"/>
                <a:ea typeface="微软雅黑 Light" panose="020B0502040204020203" pitchFamily="34" charset="-122"/>
              </a:rPr>
              <a:t>UTF-8</a:t>
            </a:r>
            <a:r>
              <a:rPr lang="en-US" altLang="zh-CN" sz="32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</a:t>
            </a:r>
            <a:endParaRPr lang="zh-CN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1881C0-A68D-4936-88F6-EDF25E2D7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2635050"/>
            <a:ext cx="648607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pi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3.14              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圆周率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radius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4             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半径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area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pi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radius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**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计算圆的面积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9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编码规范  </a:t>
            </a:r>
            <a:r>
              <a:rPr lang="en-US" altLang="zh-CN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PEP 8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A2FCBF-4879-438D-9DC4-D18DE189BC05}"/>
              </a:ext>
            </a:extLst>
          </p:cNvPr>
          <p:cNvSpPr/>
          <p:nvPr/>
        </p:nvSpPr>
        <p:spPr>
          <a:xfrm>
            <a:off x="1055440" y="1844824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文件编码： </a:t>
            </a:r>
            <a:r>
              <a:rPr lang="en-US" altLang="zh-CN" sz="3200" dirty="0">
                <a:solidFill>
                  <a:srgbClr val="2D3142"/>
                </a:solidFill>
                <a:latin typeface="JetBrains Mono"/>
                <a:ea typeface="微软雅黑 Light" panose="020B0502040204020203" pitchFamily="34" charset="-122"/>
              </a:rPr>
              <a:t>UTF-8</a:t>
            </a:r>
            <a:r>
              <a:rPr lang="en-US" altLang="zh-CN" sz="32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32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</a:t>
            </a:r>
            <a:endParaRPr lang="zh-CN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1881C0-A68D-4936-88F6-EDF25E2D7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0" y="2635050"/>
            <a:ext cx="648607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pi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3.14              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圆周率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GBK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radius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4             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半径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area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pi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radius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**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计算圆的面积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99D3CB-D965-4DA6-A7A8-C35F7D0CF6E9}"/>
              </a:ext>
            </a:extLst>
          </p:cNvPr>
          <p:cNvSpPr/>
          <p:nvPr/>
        </p:nvSpPr>
        <p:spPr>
          <a:xfrm>
            <a:off x="1055440" y="4227358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SyntaxError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Non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UTF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8 code starting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with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\xd6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file test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py on line 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but no encoding declared 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9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" grpId="0" animBg="1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编码规范  </a:t>
            </a:r>
            <a:r>
              <a:rPr lang="en-US" altLang="zh-CN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PEP 8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A2FCBF-4879-438D-9DC4-D18DE189BC05}"/>
              </a:ext>
            </a:extLst>
          </p:cNvPr>
          <p:cNvSpPr/>
          <p:nvPr/>
        </p:nvSpPr>
        <p:spPr>
          <a:xfrm>
            <a:off x="1055440" y="1844824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代码缩进： </a:t>
            </a:r>
            <a:r>
              <a:rPr lang="en-US" altLang="zh-CN" sz="32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32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个空格</a:t>
            </a:r>
            <a:endParaRPr lang="zh-CN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DB2DB6-D7E5-439F-9500-095F74A7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148" y="3429000"/>
            <a:ext cx="3281668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100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%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2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B7AA5B-31E7-420F-A699-2AEE68F148B6}"/>
              </a:ext>
            </a:extLst>
          </p:cNvPr>
          <p:cNvSpPr/>
          <p:nvPr/>
        </p:nvSpPr>
        <p:spPr>
          <a:xfrm>
            <a:off x="1055440" y="260617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不允许混合使用空格和制表符的缩进</a:t>
            </a:r>
          </a:p>
        </p:txBody>
      </p:sp>
    </p:spTree>
    <p:extLst>
      <p:ext uri="{BB962C8B-B14F-4D97-AF65-F5344CB8AC3E}">
        <p14:creationId xmlns:p14="http://schemas.microsoft.com/office/powerpoint/2010/main" val="2475182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编码规范  </a:t>
            </a:r>
            <a:r>
              <a:rPr lang="en-US" altLang="zh-CN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PEP 8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A2FCBF-4879-438D-9DC4-D18DE189BC05}"/>
              </a:ext>
            </a:extLst>
          </p:cNvPr>
          <p:cNvSpPr/>
          <p:nvPr/>
        </p:nvSpPr>
        <p:spPr>
          <a:xfrm>
            <a:off x="1055440" y="1844824"/>
            <a:ext cx="50405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行的最大长度：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</a:t>
            </a:r>
            <a:endParaRPr lang="zh-CN" altLang="zh-CN" sz="10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B7AA5B-31E7-420F-A699-2AEE68F148B6}"/>
              </a:ext>
            </a:extLst>
          </p:cNvPr>
          <p:cNvSpPr/>
          <p:nvPr/>
        </p:nvSpPr>
        <p:spPr>
          <a:xfrm>
            <a:off x="1055440" y="2461015"/>
            <a:ext cx="6408711" cy="172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每行代码尽量少于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80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文档字符或者注释每行的最多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个字符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使用反斜杠“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续行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E9B600-5E21-4D4C-B6A8-226EA54CC878}"/>
              </a:ext>
            </a:extLst>
          </p:cNvPr>
          <p:cNvSpPr/>
          <p:nvPr/>
        </p:nvSpPr>
        <p:spPr>
          <a:xfrm>
            <a:off x="1055440" y="4393484"/>
            <a:ext cx="8208912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6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b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0.5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</a:t>
            </a:r>
            <a:r>
              <a:rPr lang="zh-CN" altLang="zh-CN" sz="2800" dirty="0">
                <a:solidFill>
                  <a:srgbClr val="F77235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F77235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\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 </a:t>
            </a:r>
            <a:br>
              <a:rPr lang="zh-CN" altLang="zh-CN" sz="2800" dirty="0">
                <a:solidFill>
                  <a:srgbClr val="FF0000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0.5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126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编码规范  </a:t>
            </a:r>
            <a:r>
              <a:rPr lang="en-US" altLang="zh-CN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PEP 8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A2FCBF-4879-438D-9DC4-D18DE189BC05}"/>
              </a:ext>
            </a:extLst>
          </p:cNvPr>
          <p:cNvSpPr/>
          <p:nvPr/>
        </p:nvSpPr>
        <p:spPr>
          <a:xfrm>
            <a:off x="1055440" y="1844824"/>
            <a:ext cx="4968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引号： 单引号双引号都可用</a:t>
            </a:r>
            <a:endParaRPr lang="zh-CN" altLang="zh-CN" sz="10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B7AA5B-31E7-420F-A699-2AEE68F148B6}"/>
              </a:ext>
            </a:extLst>
          </p:cNvPr>
          <p:cNvSpPr/>
          <p:nvPr/>
        </p:nvSpPr>
        <p:spPr>
          <a:xfrm>
            <a:off x="1055440" y="2461015"/>
            <a:ext cx="7056784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字符串中包含单引号或者双引号字符时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外层使用不同的符号来避免使用反斜杠转义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E9B600-5E21-4D4C-B6A8-226EA54CC878}"/>
              </a:ext>
            </a:extLst>
          </p:cNvPr>
          <p:cNvSpPr/>
          <p:nvPr/>
        </p:nvSpPr>
        <p:spPr>
          <a:xfrm>
            <a:off x="1055440" y="3714881"/>
            <a:ext cx="7920880" cy="2270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'Hello world'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"Hello world"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"I'm liming"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包含单引号时用双引号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你好，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小平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包含双引号时用单引号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69EB79-6AD0-4795-ACB4-AF9C0B15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8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E974A0A-47BE-40B4-A3BA-5C629CD0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25311C-E1C8-4027-8EFF-512680D8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0904A-3B5E-4CA4-9992-CD2B7FB0A3DF}"/>
              </a:ext>
            </a:extLst>
          </p:cNvPr>
          <p:cNvSpPr/>
          <p:nvPr/>
        </p:nvSpPr>
        <p:spPr>
          <a:xfrm>
            <a:off x="1199456" y="162880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         </a:t>
            </a:r>
            <a:r>
              <a:rPr lang="en-US" altLang="zh-CN" sz="32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32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输出函数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99B7C1-9774-4160-9F10-8FFEF387ABDE}"/>
              </a:ext>
            </a:extLst>
          </p:cNvPr>
          <p:cNvSpPr/>
          <p:nvPr/>
        </p:nvSpPr>
        <p:spPr>
          <a:xfrm>
            <a:off x="1196030" y="249289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'Hello world!'  </a:t>
            </a:r>
            <a:r>
              <a:rPr lang="zh-CN" altLang="zh-CN" sz="32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引号，字符串</a:t>
            </a:r>
            <a:endParaRPr lang="zh-CN" altLang="zh-CN" sz="1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编码规范  </a:t>
            </a:r>
            <a:r>
              <a:rPr lang="en-US" altLang="zh-CN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PEP 8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017D72-DCCC-4335-97F4-7BE692891730}"/>
              </a:ext>
            </a:extLst>
          </p:cNvPr>
          <p:cNvSpPr/>
          <p:nvPr/>
        </p:nvSpPr>
        <p:spPr>
          <a:xfrm>
            <a:off x="1055440" y="3212976"/>
            <a:ext cx="6984776" cy="2274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b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my_sum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my_sum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</a:t>
            </a:r>
            <a:b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area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3.14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radius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b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0.5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2EA570-7D85-4463-8C25-9848956F1C61}"/>
              </a:ext>
            </a:extLst>
          </p:cNvPr>
          <p:cNvSpPr/>
          <p:nvPr/>
        </p:nvSpPr>
        <p:spPr>
          <a:xfrm>
            <a:off x="1055440" y="1844824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空格：二元运算符两边各空一格</a:t>
            </a:r>
            <a:endParaRPr lang="zh-CN" altLang="zh-CN" sz="11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A724DF-3226-4264-BAD1-DF8538315BF7}"/>
              </a:ext>
            </a:extLst>
          </p:cNvPr>
          <p:cNvSpPr/>
          <p:nvPr/>
        </p:nvSpPr>
        <p:spPr>
          <a:xfrm>
            <a:off x="1055440" y="2636621"/>
            <a:ext cx="76658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7235"/>
                </a:solidFill>
                <a:latin typeface="JetBrains Mono"/>
                <a:ea typeface="JetBrains Mono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JetBrains Mono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F77235"/>
                </a:solidFill>
                <a:latin typeface="JetBrains Mono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JetBrains Mono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F77235"/>
                </a:solidFill>
                <a:latin typeface="JetBrains Mono"/>
                <a:ea typeface="JetBrains Mono"/>
              </a:rPr>
              <a:t>*</a:t>
            </a:r>
            <a:r>
              <a:rPr lang="zh-CN" altLang="zh-CN" sz="2800" dirty="0">
                <a:solidFill>
                  <a:srgbClr val="2D3142"/>
                </a:solidFill>
                <a:latin typeface="JetBrains Mono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F77235"/>
                </a:solidFill>
                <a:latin typeface="JetBrains Mono"/>
                <a:ea typeface="JetBrains Mono"/>
              </a:rPr>
              <a:t>/</a:t>
            </a:r>
            <a:r>
              <a:rPr lang="zh-CN" altLang="zh-CN" sz="2800" dirty="0">
                <a:solidFill>
                  <a:srgbClr val="2D3142"/>
                </a:solidFill>
                <a:latin typeface="JetBrains Mono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F77235"/>
                </a:solidFill>
                <a:latin typeface="JetBrains Mono"/>
                <a:ea typeface="JetBrains Mono"/>
              </a:rPr>
              <a:t>=</a:t>
            </a:r>
            <a:r>
              <a:rPr lang="zh-CN" altLang="zh-CN" sz="2800" dirty="0">
                <a:solidFill>
                  <a:srgbClr val="2D3142"/>
                </a:solidFill>
                <a:latin typeface="JetBrains Mono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F77235"/>
                </a:solidFill>
                <a:latin typeface="JetBrains Mono"/>
                <a:ea typeface="JetBrains Mono"/>
              </a:rPr>
              <a:t>+=</a:t>
            </a:r>
            <a:r>
              <a:rPr lang="zh-CN" altLang="zh-CN" sz="2800" dirty="0">
                <a:solidFill>
                  <a:srgbClr val="2D3142"/>
                </a:solidFill>
                <a:latin typeface="JetBrains Mono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F77235"/>
                </a:solidFill>
                <a:latin typeface="JetBrains Mono"/>
                <a:ea typeface="JetBrains Mono"/>
              </a:rPr>
              <a:t>==</a:t>
            </a:r>
            <a:r>
              <a:rPr lang="zh-CN" altLang="zh-CN" sz="2800" dirty="0">
                <a:solidFill>
                  <a:srgbClr val="2D3142"/>
                </a:solidFill>
                <a:latin typeface="JetBrains Mono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F77235"/>
                </a:solidFill>
                <a:latin typeface="JetBrains Mono"/>
                <a:ea typeface="JetBrains Mono"/>
              </a:rPr>
              <a:t>&gt;</a:t>
            </a:r>
            <a:r>
              <a:rPr lang="zh-CN" altLang="zh-CN" sz="2800" dirty="0">
                <a:solidFill>
                  <a:srgbClr val="2D3142"/>
                </a:solidFill>
                <a:latin typeface="JetBrains Mono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F77235"/>
                </a:solidFill>
                <a:latin typeface="JetBrains Mono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JetBrains Mono"/>
                <a:ea typeface="宋体" panose="02010600030101010101" pitchFamily="2" charset="-122"/>
              </a:rPr>
              <a:t>、</a:t>
            </a:r>
            <a:r>
              <a:rPr lang="zh-CN" altLang="zh-CN" sz="2800" b="1" dirty="0">
                <a:solidFill>
                  <a:srgbClr val="EF8354"/>
                </a:solidFill>
                <a:latin typeface="JetBrains Mono"/>
                <a:ea typeface="JetBrains Mono"/>
              </a:rPr>
              <a:t>in</a:t>
            </a:r>
            <a:r>
              <a:rPr lang="zh-CN" altLang="zh-CN" sz="2800" dirty="0">
                <a:solidFill>
                  <a:srgbClr val="2D3142"/>
                </a:solidFill>
                <a:latin typeface="JetBrains Mono"/>
                <a:ea typeface="宋体" panose="02010600030101010101" pitchFamily="2" charset="-122"/>
              </a:rPr>
              <a:t>、</a:t>
            </a:r>
            <a:r>
              <a:rPr lang="zh-CN" altLang="zh-CN" sz="2800" b="1" dirty="0">
                <a:solidFill>
                  <a:srgbClr val="EF8354"/>
                </a:solidFill>
                <a:latin typeface="JetBrains Mono"/>
                <a:ea typeface="JetBrains Mono"/>
              </a:rPr>
              <a:t>is not</a:t>
            </a:r>
            <a:r>
              <a:rPr lang="zh-CN" altLang="zh-CN" sz="2800" dirty="0">
                <a:solidFill>
                  <a:srgbClr val="2D3142"/>
                </a:solidFill>
                <a:latin typeface="JetBrains Mono"/>
                <a:ea typeface="宋体" panose="02010600030101010101" pitchFamily="2" charset="-122"/>
              </a:rPr>
              <a:t>、</a:t>
            </a:r>
            <a:r>
              <a:rPr lang="zh-CN" altLang="zh-CN" sz="2800" b="1" dirty="0">
                <a:solidFill>
                  <a:srgbClr val="EF8354"/>
                </a:solidFill>
                <a:latin typeface="JetBrains Mono"/>
                <a:ea typeface="JetBrains Mono"/>
              </a:rPr>
              <a:t>and</a:t>
            </a:r>
            <a:endParaRPr lang="zh-CN" altLang="zh-CN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7727716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命名规范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32EA570-7D85-4463-8C25-9848956F1C61}"/>
              </a:ext>
            </a:extLst>
          </p:cNvPr>
          <p:cNvSpPr/>
          <p:nvPr/>
        </p:nvSpPr>
        <p:spPr>
          <a:xfrm>
            <a:off x="1055440" y="1844824"/>
            <a:ext cx="5256584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函数和方法：小写单词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下划线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0D55A5-4FAD-4710-8C37-0FC7F2546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DAA354-7FA6-4B71-9C40-3961AAEB689F}"/>
              </a:ext>
            </a:extLst>
          </p:cNvPr>
          <p:cNvSpPr/>
          <p:nvPr/>
        </p:nvSpPr>
        <p:spPr>
          <a:xfrm>
            <a:off x="6600056" y="1860304"/>
            <a:ext cx="2643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Arial Unicode MS" panose="020B0604020202020204"/>
                <a:ea typeface="JetBrains Mono"/>
              </a:rPr>
              <a:t>read_file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888986C-F447-4293-826C-AB50E888F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F3BFB7-77EA-4F48-8E54-A6715E13A3B5}"/>
              </a:ext>
            </a:extLst>
          </p:cNvPr>
          <p:cNvSpPr/>
          <p:nvPr/>
        </p:nvSpPr>
        <p:spPr>
          <a:xfrm>
            <a:off x="9623942" y="1844824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join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FEC267-1F30-4C6A-AEA3-B3398461B4AE}"/>
              </a:ext>
            </a:extLst>
          </p:cNvPr>
          <p:cNvSpPr/>
          <p:nvPr/>
        </p:nvSpPr>
        <p:spPr>
          <a:xfrm>
            <a:off x="1055440" y="2399004"/>
            <a:ext cx="9937104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变量：由下划线连接各个小写字母的单词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如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color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 err="1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user_name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A8E0BF-7F04-4838-A58E-3EB2FEEA38A1}"/>
              </a:ext>
            </a:extLst>
          </p:cNvPr>
          <p:cNvSpPr/>
          <p:nvPr/>
        </p:nvSpPr>
        <p:spPr>
          <a:xfrm>
            <a:off x="1055440" y="3524062"/>
            <a:ext cx="9937104" cy="11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常量：常量名所有字母大写，由下划线连接各个单词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如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TOTAL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MAX_OVERFLOW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3FBEC1-5B0B-4431-B67A-189C10424819}"/>
              </a:ext>
            </a:extLst>
          </p:cNvPr>
          <p:cNvSpPr/>
          <p:nvPr/>
        </p:nvSpPr>
        <p:spPr>
          <a:xfrm>
            <a:off x="1055440" y="4684957"/>
            <a:ext cx="3816424" cy="600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命名中长单词可缩写：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1CA18F8-4DD6-429F-8370-D2F6765B3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2BC92B-982E-42B7-9869-352180551F82}"/>
              </a:ext>
            </a:extLst>
          </p:cNvPr>
          <p:cNvSpPr/>
          <p:nvPr/>
        </p:nvSpPr>
        <p:spPr>
          <a:xfrm>
            <a:off x="2099556" y="5285699"/>
            <a:ext cx="59406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function 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缩写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fn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solidFill>
                  <a:srgbClr val="F76707"/>
                </a:solidFill>
                <a:latin typeface="Arial Unicode MS" panose="020B0604020202020204"/>
                <a:ea typeface="JetBrains Mono"/>
              </a:rPr>
              <a:t>fn_plot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count 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缩写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cnt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cnt_words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8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5" grpId="0"/>
      <p:bldP spid="9" grpId="0"/>
      <p:bldP spid="11" grpId="0"/>
      <p:bldP spid="12" grpId="0"/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5183261" y="1700810"/>
            <a:ext cx="20377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注释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42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1224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注释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A2FCBF-4879-438D-9DC4-D18DE189BC05}"/>
              </a:ext>
            </a:extLst>
          </p:cNvPr>
          <p:cNvSpPr/>
          <p:nvPr/>
        </p:nvSpPr>
        <p:spPr>
          <a:xfrm>
            <a:off x="1055440" y="1844824"/>
            <a:ext cx="6840760" cy="2281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注释是程序中的说明性信息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用于对程序代码、函数等进行解释和说明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提高代码的可读性和可维护性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注释不会影响程序的执行速度</a:t>
            </a:r>
            <a:endParaRPr lang="zh-CN" altLang="zh-CN" sz="10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50185B-2EDF-4BCC-89E8-6EB141EAF3EE}"/>
              </a:ext>
            </a:extLst>
          </p:cNvPr>
          <p:cNvSpPr/>
          <p:nvPr/>
        </p:nvSpPr>
        <p:spPr>
          <a:xfrm>
            <a:off x="1074807" y="4333339"/>
            <a:ext cx="73254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号被用作单行注释符号</a:t>
            </a:r>
            <a:b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""" """ 三对双引号被用做文档注释和多行注释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20E664-5175-4043-9186-4D16F759B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579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19442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单行注释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A2FCBF-4879-438D-9DC4-D18DE189BC05}"/>
              </a:ext>
            </a:extLst>
          </p:cNvPr>
          <p:cNvSpPr/>
          <p:nvPr/>
        </p:nvSpPr>
        <p:spPr>
          <a:xfrm>
            <a:off x="1055440" y="1700808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单行注释可以独占一行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也可以放在一行代码后，用至少两个空格和语句分开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EC89F0-04A8-41ED-B66B-BCBF2E86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03DE98-CDC4-40B5-92C2-68D78205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582FFE-967D-4DAE-AFC5-C45F0D89762A}"/>
              </a:ext>
            </a:extLst>
          </p:cNvPr>
          <p:cNvSpPr/>
          <p:nvPr/>
        </p:nvSpPr>
        <p:spPr>
          <a:xfrm>
            <a:off x="1055440" y="2718212"/>
            <a:ext cx="7776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year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())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接受一个整数输入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year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%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400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能被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400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整除是世纪闰年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闰年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闰年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"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能被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整除且不能被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100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整除的是普通闰年</a:t>
            </a:r>
            <a:endParaRPr lang="en-US" altLang="zh-CN" sz="2800" dirty="0">
              <a:solidFill>
                <a:srgbClr val="ABA6BF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year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%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4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0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and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year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%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100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!=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闰年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平年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82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2880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文档字符串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EC89F0-04A8-41ED-B66B-BCBF2E86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03DE98-CDC4-40B5-92C2-68D78205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582FFE-967D-4DAE-AFC5-C45F0D89762A}"/>
              </a:ext>
            </a:extLst>
          </p:cNvPr>
          <p:cNvSpPr/>
          <p:nvPr/>
        </p:nvSpPr>
        <p:spPr>
          <a:xfrm>
            <a:off x="1055440" y="1637511"/>
            <a:ext cx="109452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def </a:t>
            </a:r>
            <a:r>
              <a:rPr lang="zh-CN" altLang="zh-CN" sz="2800" b="1" dirty="0">
                <a:solidFill>
                  <a:srgbClr val="071EF0"/>
                </a:solidFill>
                <a:latin typeface="Arial Unicode MS"/>
                <a:ea typeface="JetBrains Mono"/>
              </a:rPr>
              <a:t>is_prime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"""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接收一个正整数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为参数，返回值为布尔值。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  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是否为素数，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是素数时返回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True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，否则返回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False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   """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return False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、负数都不是素数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%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能被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到其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n-1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之间的数整除的数不是素数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return False</a:t>
            </a:r>
            <a:b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    else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for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循环未遇到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return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正常结束时执行此语句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return True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A148FD-0A3B-423D-A0F1-3A4E4C346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56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1224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注释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A2FCBF-4879-438D-9DC4-D18DE189BC05}"/>
              </a:ext>
            </a:extLst>
          </p:cNvPr>
          <p:cNvSpPr/>
          <p:nvPr/>
        </p:nvSpPr>
        <p:spPr>
          <a:xfrm>
            <a:off x="1055440" y="1844824"/>
            <a:ext cx="6840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大部分程序会在程序的开头加一段注释，用于说明程序的作者、编写或更新时间、程序功能描述、版权等信息</a:t>
            </a:r>
            <a:endParaRPr lang="zh-CN" altLang="zh-CN" sz="10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EC89F0-04A8-41ED-B66B-BCBF2E86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53E1B2-0E5D-454B-B07F-9EB1575A0007}"/>
              </a:ext>
            </a:extLst>
          </p:cNvPr>
          <p:cNvSpPr/>
          <p:nvPr/>
        </p:nvSpPr>
        <p:spPr>
          <a:xfrm>
            <a:off x="1085520" y="3140968"/>
            <a:ext cx="781879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"""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@File       : 1.6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编码与命名规范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.py    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@Contact    : vasp@qq.com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@License    : (C)Copyright 2018-2025, W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H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UT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@Modify Time: 2021/3/7 23:38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@Author     :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赵广辉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@Version    : 1.0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@Desciption : Python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程序设计基础，高等教育出版社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"""</a:t>
            </a:r>
            <a:endParaRPr lang="zh-CN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27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86D73EF-5D79-4626-AF89-E5A8B4CE2744}"/>
              </a:ext>
            </a:extLst>
          </p:cNvPr>
          <p:cNvSpPr/>
          <p:nvPr/>
        </p:nvSpPr>
        <p:spPr>
          <a:xfrm>
            <a:off x="1055440" y="1052736"/>
            <a:ext cx="1224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813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注释</a:t>
            </a:r>
            <a:endParaRPr lang="zh-CN" altLang="zh-CN" sz="1100" dirty="0">
              <a:solidFill>
                <a:srgbClr val="FF813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A2FCBF-4879-438D-9DC4-D18DE189BC05}"/>
              </a:ext>
            </a:extLst>
          </p:cNvPr>
          <p:cNvSpPr/>
          <p:nvPr/>
        </p:nvSpPr>
        <p:spPr>
          <a:xfrm>
            <a:off x="1055440" y="1844824"/>
            <a:ext cx="6840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大部分程序会在程序的开头加一段注释，用于说明程序的作者、编写或更新时间、程序功能描述、版权等信息</a:t>
            </a:r>
            <a:endParaRPr lang="zh-CN" altLang="zh-CN" sz="10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EC89F0-04A8-41ED-B66B-BCBF2E86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53E1B2-0E5D-454B-B07F-9EB1575A0007}"/>
              </a:ext>
            </a:extLst>
          </p:cNvPr>
          <p:cNvSpPr/>
          <p:nvPr/>
        </p:nvSpPr>
        <p:spPr>
          <a:xfrm>
            <a:off x="1085520" y="3140968"/>
            <a:ext cx="78187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 ------------      -------    --------    -----------    -----------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 @File       : 1.6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编码与命名规范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.py    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 @Contact    : vasp@qq.com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 @License    : (C)Copyright 2018-2025, W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H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UT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 @Modify Time: 2021/3/7 23:38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 @Author     : 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赵广辉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 @Version    : 1.0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 @Desciption : Python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程序设计基础，高等教育出版社</a:t>
            </a:r>
            <a:b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 ------------      -------    --------    -----------    -----------</a:t>
            </a:r>
            <a:endParaRPr lang="zh-CN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2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E974A0A-47BE-40B4-A3BA-5C629CD0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5C0730-1A4D-4A3D-A958-8D0DF845AC01}"/>
              </a:ext>
            </a:extLst>
          </p:cNvPr>
          <p:cNvSpPr/>
          <p:nvPr/>
        </p:nvSpPr>
        <p:spPr>
          <a:xfrm>
            <a:off x="2635720" y="1719372"/>
            <a:ext cx="3169457" cy="743986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79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999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938E23-4746-4353-B5EF-6F88DF65767A}"/>
              </a:ext>
            </a:extLst>
          </p:cNvPr>
          <p:cNvSpPr/>
          <p:nvPr/>
        </p:nvSpPr>
        <p:spPr>
          <a:xfrm>
            <a:off x="2635720" y="3653772"/>
            <a:ext cx="4820550" cy="58477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123.45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 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23.0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.78</a:t>
            </a:r>
            <a:endParaRPr lang="en-US" altLang="zh-CN" sz="3200" b="0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F8E5B1-6829-4D4F-9215-2CA85D75E18F}"/>
              </a:ext>
            </a:extLst>
          </p:cNvPr>
          <p:cNvSpPr/>
          <p:nvPr/>
        </p:nvSpPr>
        <p:spPr>
          <a:xfrm>
            <a:off x="863725" y="539740"/>
            <a:ext cx="2196435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数值类型</a:t>
            </a:r>
            <a:endParaRPr lang="en-US" altLang="zh-CN" sz="3200" b="1" dirty="0">
              <a:solidFill>
                <a:srgbClr val="EF83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EB1FEB-209D-4227-8ED5-FEF4061EE450}"/>
              </a:ext>
            </a:extLst>
          </p:cNvPr>
          <p:cNvSpPr/>
          <p:nvPr/>
        </p:nvSpPr>
        <p:spPr>
          <a:xfrm>
            <a:off x="1199456" y="1568316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整型</a:t>
            </a:r>
            <a:endParaRPr lang="zh-CN" altLang="en-US" sz="3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8A4DEA8-32DC-4AC7-9C2A-C8134C3BA182}"/>
              </a:ext>
            </a:extLst>
          </p:cNvPr>
          <p:cNvSpPr/>
          <p:nvPr/>
        </p:nvSpPr>
        <p:spPr>
          <a:xfrm>
            <a:off x="2635720" y="2595547"/>
            <a:ext cx="1649811" cy="743986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1011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8EF1A5F-B696-49C4-A73C-8BECAA7E2BAC}"/>
              </a:ext>
            </a:extLst>
          </p:cNvPr>
          <p:cNvSpPr/>
          <p:nvPr/>
        </p:nvSpPr>
        <p:spPr>
          <a:xfrm>
            <a:off x="2635720" y="4572417"/>
            <a:ext cx="2842445" cy="58477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3.14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44DC354-7A8F-4421-BBD4-A36C423C7835}"/>
              </a:ext>
            </a:extLst>
          </p:cNvPr>
          <p:cNvSpPr/>
          <p:nvPr/>
        </p:nvSpPr>
        <p:spPr>
          <a:xfrm>
            <a:off x="840383" y="3564305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13F4A5-B6A2-436D-9EF0-4612B68EB7F0}"/>
              </a:ext>
            </a:extLst>
          </p:cNvPr>
          <p:cNvSpPr/>
          <p:nvPr/>
        </p:nvSpPr>
        <p:spPr>
          <a:xfrm>
            <a:off x="4462341" y="2595547"/>
            <a:ext cx="1167307" cy="743986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179C24-96CB-4FFA-8F44-99D30A0497CE}"/>
              </a:ext>
            </a:extLst>
          </p:cNvPr>
          <p:cNvSpPr/>
          <p:nvPr/>
        </p:nvSpPr>
        <p:spPr>
          <a:xfrm>
            <a:off x="5839628" y="2595547"/>
            <a:ext cx="1069524" cy="743986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14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/>
      <p:bldP spid="4" grpId="0"/>
      <p:bldP spid="16" grpId="0" animBg="1"/>
      <p:bldP spid="17" grpId="0" animBg="1"/>
      <p:bldP spid="18" grpId="0"/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E974A0A-47BE-40B4-A3BA-5C629CD0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F8E5B1-6829-4D4F-9215-2CA85D75E18F}"/>
              </a:ext>
            </a:extLst>
          </p:cNvPr>
          <p:cNvSpPr/>
          <p:nvPr/>
        </p:nvSpPr>
        <p:spPr>
          <a:xfrm>
            <a:off x="863725" y="539740"/>
            <a:ext cx="2196435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文本序列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EB1FEB-209D-4227-8ED5-FEF4061EE450}"/>
              </a:ext>
            </a:extLst>
          </p:cNvPr>
          <p:cNvSpPr/>
          <p:nvPr/>
        </p:nvSpPr>
        <p:spPr>
          <a:xfrm>
            <a:off x="1199456" y="156831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622ED4-1BDE-4BAA-802D-89EC62F15D40}"/>
              </a:ext>
            </a:extLst>
          </p:cNvPr>
          <p:cNvSpPr/>
          <p:nvPr/>
        </p:nvSpPr>
        <p:spPr>
          <a:xfrm>
            <a:off x="2635720" y="1698838"/>
            <a:ext cx="6043449" cy="58477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'' </a:t>
            </a:r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  <a:r>
              <a:rPr lang="en-US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zh-CN" sz="3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</a:t>
            </a:r>
            <a:r>
              <a:rPr lang="zh-CN" altLang="zh-CN" sz="3200" b="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1024' </a:t>
            </a:r>
            <a:r>
              <a:rPr lang="zh-CN" altLang="zh-CN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'test</a:t>
            </a:r>
            <a:r>
              <a:rPr lang="en-US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</a:t>
            </a:r>
            <a:r>
              <a:rPr lang="zh-CN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DCFF15-2058-446B-AF6C-BE4A30A4D1DD}"/>
              </a:ext>
            </a:extLst>
          </p:cNvPr>
          <p:cNvSpPr/>
          <p:nvPr/>
        </p:nvSpPr>
        <p:spPr>
          <a:xfrm>
            <a:off x="2635720" y="2682201"/>
            <a:ext cx="3121175" cy="58477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"1024" </a:t>
            </a:r>
            <a:r>
              <a:rPr lang="zh-CN" altLang="zh-CN" sz="3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3200" b="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"test"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A8ADEB-0D1D-4608-84CB-9EFD7F9DCCCA}"/>
              </a:ext>
            </a:extLst>
          </p:cNvPr>
          <p:cNvSpPr/>
          <p:nvPr/>
        </p:nvSpPr>
        <p:spPr>
          <a:xfrm>
            <a:off x="2635720" y="3601927"/>
            <a:ext cx="2903359" cy="58477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"""</a:t>
            </a:r>
            <a:r>
              <a:rPr lang="zh-CN" altLang="en-US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文档注释</a:t>
            </a:r>
            <a:r>
              <a:rPr lang="zh-CN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"""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6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 animBg="1"/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E974A0A-47BE-40B4-A3BA-5C629CD0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F8E5B1-6829-4D4F-9215-2CA85D75E18F}"/>
              </a:ext>
            </a:extLst>
          </p:cNvPr>
          <p:cNvSpPr/>
          <p:nvPr/>
        </p:nvSpPr>
        <p:spPr>
          <a:xfrm>
            <a:off x="863725" y="539740"/>
            <a:ext cx="2196435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>
                <a:solidFill>
                  <a:srgbClr val="EF83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序列类型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EB1FEB-209D-4227-8ED5-FEF4061EE450}"/>
              </a:ext>
            </a:extLst>
          </p:cNvPr>
          <p:cNvSpPr/>
          <p:nvPr/>
        </p:nvSpPr>
        <p:spPr>
          <a:xfrm>
            <a:off x="1199456" y="1568316"/>
            <a:ext cx="1317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F86DEB8-32D7-4BE3-8583-DB39E10534CB}"/>
              </a:ext>
            </a:extLst>
          </p:cNvPr>
          <p:cNvSpPr/>
          <p:nvPr/>
        </p:nvSpPr>
        <p:spPr>
          <a:xfrm>
            <a:off x="2635720" y="2672014"/>
            <a:ext cx="4977645" cy="58477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、[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'a'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"b"</a:t>
            </a:r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EB4E68-DB64-40E5-9FA2-FCE4516AB9A5}"/>
              </a:ext>
            </a:extLst>
          </p:cNvPr>
          <p:cNvSpPr/>
          <p:nvPr/>
        </p:nvSpPr>
        <p:spPr>
          <a:xfrm>
            <a:off x="2635720" y="3601212"/>
            <a:ext cx="692056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、(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'a'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009E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"b" </a:t>
            </a:r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、(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FB3720-B4CC-4823-9917-29FBBAE2624F}"/>
              </a:ext>
            </a:extLst>
          </p:cNvPr>
          <p:cNvSpPr/>
          <p:nvPr/>
        </p:nvSpPr>
        <p:spPr>
          <a:xfrm>
            <a:off x="2635720" y="1694241"/>
            <a:ext cx="5116464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rgbClr val="E229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3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、</a:t>
            </a:r>
            <a:r>
              <a:rPr lang="zh-CN" altLang="zh-CN" sz="3200" b="0" dirty="0">
                <a:solidFill>
                  <a:srgbClr val="E229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200" b="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3200" dirty="0">
                <a:solidFill>
                  <a:srgbClr val="660E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68CA50-0A65-4A88-9AD2-424638C6EB1E}"/>
              </a:ext>
            </a:extLst>
          </p:cNvPr>
          <p:cNvSpPr/>
          <p:nvPr/>
        </p:nvSpPr>
        <p:spPr>
          <a:xfrm>
            <a:off x="1199456" y="267201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EE8F5C2-E137-41B0-B3A1-1569CD59C445}"/>
              </a:ext>
            </a:extLst>
          </p:cNvPr>
          <p:cNvSpPr/>
          <p:nvPr/>
        </p:nvSpPr>
        <p:spPr>
          <a:xfrm>
            <a:off x="1199456" y="360121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元组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72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 animBg="1"/>
      <p:bldP spid="15" grpId="0" animBg="1"/>
      <p:bldP spid="16" grpId="0" animBg="1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40198</TotalTime>
  <Words>3816</Words>
  <Application>Microsoft Macintosh PowerPoint</Application>
  <PresentationFormat>宽屏</PresentationFormat>
  <Paragraphs>358</Paragraphs>
  <Slides>67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  <vt:variant>
        <vt:lpstr>自定义放映</vt:lpstr>
      </vt:variant>
      <vt:variant>
        <vt:i4>1</vt:i4>
      </vt:variant>
    </vt:vector>
  </HeadingPairs>
  <TitlesOfParts>
    <vt:vector size="81" baseType="lpstr">
      <vt:lpstr>等线</vt:lpstr>
      <vt:lpstr>等线 Light</vt:lpstr>
      <vt:lpstr>宋体</vt:lpstr>
      <vt:lpstr>微软雅黑</vt:lpstr>
      <vt:lpstr>微软雅黑 Light</vt:lpstr>
      <vt:lpstr>Arial Unicode MS</vt:lpstr>
      <vt:lpstr>Arial</vt:lpstr>
      <vt:lpstr>Arial Black</vt:lpstr>
      <vt:lpstr>Bodoni MT Black</vt:lpstr>
      <vt:lpstr>JetBrains Mono</vt:lpstr>
      <vt:lpstr>Source Code Pro</vt:lpstr>
      <vt:lpstr>Times New Roman</vt:lpstr>
      <vt:lpstr>Office 主题​​</vt:lpstr>
      <vt:lpstr>PowerPoint 演示文稿</vt:lpstr>
      <vt:lpstr>程序</vt:lpstr>
      <vt:lpstr>Python程序设计语言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武汉理工大学博士学位论文答辩</dc:title>
  <dc:creator>zhaogh</dc:creator>
  <cp:lastModifiedBy>赵 广辉</cp:lastModifiedBy>
  <cp:revision>1080</cp:revision>
  <dcterms:created xsi:type="dcterms:W3CDTF">2007-08-02T05:50:15Z</dcterms:created>
  <dcterms:modified xsi:type="dcterms:W3CDTF">2022-12-19T07:07:37Z</dcterms:modified>
</cp:coreProperties>
</file>