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54"/>
  </p:notesMasterIdLst>
  <p:handoutMasterIdLst>
    <p:handoutMasterId r:id="rId55"/>
  </p:handoutMasterIdLst>
  <p:sldIdLst>
    <p:sldId id="325" r:id="rId3"/>
    <p:sldId id="264" r:id="rId4"/>
    <p:sldId id="348" r:id="rId5"/>
    <p:sldId id="328" r:id="rId6"/>
    <p:sldId id="327" r:id="rId7"/>
    <p:sldId id="309" r:id="rId8"/>
    <p:sldId id="400" r:id="rId9"/>
    <p:sldId id="401" r:id="rId10"/>
    <p:sldId id="675" r:id="rId11"/>
    <p:sldId id="676" r:id="rId12"/>
    <p:sldId id="677" r:id="rId13"/>
    <p:sldId id="678" r:id="rId14"/>
    <p:sldId id="607" r:id="rId15"/>
    <p:sldId id="679" r:id="rId16"/>
    <p:sldId id="680" r:id="rId17"/>
    <p:sldId id="681" r:id="rId18"/>
    <p:sldId id="682" r:id="rId19"/>
    <p:sldId id="683" r:id="rId20"/>
    <p:sldId id="684" r:id="rId21"/>
    <p:sldId id="685" r:id="rId22"/>
    <p:sldId id="686" r:id="rId23"/>
    <p:sldId id="687" r:id="rId24"/>
    <p:sldId id="688" r:id="rId25"/>
    <p:sldId id="703" r:id="rId26"/>
    <p:sldId id="608" r:id="rId27"/>
    <p:sldId id="689" r:id="rId28"/>
    <p:sldId id="690" r:id="rId29"/>
    <p:sldId id="691" r:id="rId30"/>
    <p:sldId id="692" r:id="rId31"/>
    <p:sldId id="609" r:id="rId32"/>
    <p:sldId id="693" r:id="rId33"/>
    <p:sldId id="511" r:id="rId34"/>
    <p:sldId id="702" r:id="rId35"/>
    <p:sldId id="694" r:id="rId36"/>
    <p:sldId id="695" r:id="rId37"/>
    <p:sldId id="696" r:id="rId38"/>
    <p:sldId id="697" r:id="rId39"/>
    <p:sldId id="698" r:id="rId40"/>
    <p:sldId id="699" r:id="rId41"/>
    <p:sldId id="700" r:id="rId42"/>
    <p:sldId id="701" r:id="rId43"/>
    <p:sldId id="611" r:id="rId44"/>
    <p:sldId id="704" r:id="rId45"/>
    <p:sldId id="705" r:id="rId46"/>
    <p:sldId id="612" r:id="rId47"/>
    <p:sldId id="613" r:id="rId48"/>
    <p:sldId id="505" r:id="rId49"/>
    <p:sldId id="508" r:id="rId50"/>
    <p:sldId id="706" r:id="rId51"/>
    <p:sldId id="510" r:id="rId52"/>
    <p:sldId id="326" r:id="rId53"/>
  </p:sldIdLst>
  <p:sldSz cx="12190413" cy="6859588"/>
  <p:notesSz cx="6858000" cy="9144000"/>
  <p:custDataLst>
    <p:tags r:id="rId56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56">
          <p15:clr>
            <a:srgbClr val="A4A3A4"/>
          </p15:clr>
        </p15:guide>
        <p15:guide id="3" pos="65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晓娟" initials="W用" lastIdx="2" clrIdx="0">
    <p:extLst>
      <p:ext uri="{19B8F6BF-5375-455C-9EA6-DF929625EA0E}">
        <p15:presenceInfo xmlns:p15="http://schemas.microsoft.com/office/powerpoint/2012/main" userId="18339b50b06c86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F2688C"/>
    <a:srgbClr val="F19149"/>
    <a:srgbClr val="AE5DA1"/>
    <a:srgbClr val="22AC38"/>
    <a:srgbClr val="3699A6"/>
    <a:srgbClr val="FAA706"/>
    <a:srgbClr val="79ABAA"/>
    <a:srgbClr val="C5E7E6"/>
    <a:srgbClr val="D8E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3" autoAdjust="0"/>
    <p:restoredTop sz="95894" autoAdjust="0"/>
  </p:normalViewPr>
  <p:slideViewPr>
    <p:cSldViewPr>
      <p:cViewPr varScale="1">
        <p:scale>
          <a:sx n="66" d="100"/>
          <a:sy n="66" d="100"/>
        </p:scale>
        <p:origin x="788" y="64"/>
      </p:cViewPr>
      <p:guideLst>
        <p:guide orient="horz" pos="2150"/>
        <p:guide pos="256"/>
        <p:guide pos="65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6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ommentAuthors" Target="commentAuthor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872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3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015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83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039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55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43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358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28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699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70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546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64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726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37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176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900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222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352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994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3889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17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168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9304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617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9477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7914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8139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8558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2608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412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38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909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6233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3347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2681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0102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4889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6343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0477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1616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1126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50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9028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851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24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24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1414686" y="2709714"/>
            <a:ext cx="9577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8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12</a:t>
            </a:r>
            <a:r>
              <a:rPr lang="zh-CN" altLang="en-US" sz="48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章 </a:t>
            </a:r>
            <a:r>
              <a:rPr lang="zh-CN" altLang="zh-CN" sz="48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</a:rPr>
              <a:t>数据聚合与分组运算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分组与聚合的原理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: 圆角 139">
            <a:extLst>
              <a:ext uri="{FF2B5EF4-FFF2-40B4-BE49-F238E27FC236}">
                <a16:creationId xmlns:a16="http://schemas.microsoft.com/office/drawing/2014/main" id="{F020FC58-F57A-90E6-0933-809BA27516EE}"/>
              </a:ext>
            </a:extLst>
          </p:cNvPr>
          <p:cNvSpPr/>
          <p:nvPr/>
        </p:nvSpPr>
        <p:spPr>
          <a:xfrm>
            <a:off x="1276318" y="1406568"/>
            <a:ext cx="3234712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分组与聚合的流程</a:t>
            </a:r>
          </a:p>
        </p:txBody>
      </p:sp>
      <p:pic>
        <p:nvPicPr>
          <p:cNvPr id="21" name="图片 20"/>
          <p:cNvPicPr/>
          <p:nvPr/>
        </p:nvPicPr>
        <p:blipFill>
          <a:blip r:embed="rId3"/>
          <a:stretch>
            <a:fillRect/>
          </a:stretch>
        </p:blipFill>
        <p:spPr>
          <a:xfrm>
            <a:off x="2710830" y="2205658"/>
            <a:ext cx="6336704" cy="405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8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ctr"/>
            <a:r>
              <a:rPr lang="zh-CN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分组操作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extBox 48"/>
          <p:cNvSpPr txBox="1"/>
          <p:nvPr/>
        </p:nvSpPr>
        <p:spPr>
          <a:xfrm>
            <a:off x="1126654" y="2968089"/>
            <a:ext cx="2232248" cy="92333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12.2</a:t>
            </a:r>
            <a:endParaRPr lang="en-US" altLang="en-GB" sz="54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649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groupby()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对数据进行分组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3" name="原创设计师QQ598969553          _3"/>
          <p:cNvSpPr/>
          <p:nvPr/>
        </p:nvSpPr>
        <p:spPr>
          <a:xfrm>
            <a:off x="1019175" y="2709714"/>
            <a:ext cx="4590731" cy="2664296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原创设计师QQ598969553          _4"/>
          <p:cNvSpPr/>
          <p:nvPr/>
        </p:nvSpPr>
        <p:spPr>
          <a:xfrm>
            <a:off x="1459786" y="3746576"/>
            <a:ext cx="373736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groupby()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方法的使用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，能够通过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groupby()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方法按照不同的拆分标准对数据进行分组</a:t>
            </a: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19176" y="3089692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</a:p>
        </p:txBody>
      </p:sp>
    </p:spTree>
    <p:extLst>
      <p:ext uri="{BB962C8B-B14F-4D97-AF65-F5344CB8AC3E}">
        <p14:creationId xmlns:p14="http://schemas.microsoft.com/office/powerpoint/2010/main" val="183048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16754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groupby()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对数据进行分组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2514632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语法格式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287706" y="2065290"/>
            <a:ext cx="9560028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pandas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Series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类或</a:t>
            </a:r>
            <a:r>
              <a:rPr lang="en-US" altLang="zh-CN" sz="2000" kern="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类中提供了一个用于实现分组操作的方法</a:t>
            </a:r>
            <a:r>
              <a:rPr lang="en-US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groupby()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，该方法可以按照不同的拆分标准将数据拆分成若干个分组</a:t>
            </a:r>
            <a:r>
              <a:rPr lang="zh-CN" altLang="en-US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20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287706" y="3149642"/>
            <a:ext cx="9560028" cy="14322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630710" y="3341791"/>
            <a:ext cx="8596438" cy="1047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ctr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groupby(by=None, axis=0, level=None, 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as_index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=True, sort=True, 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group_keys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=True, squeeze=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NoDefault.no_default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 </a:t>
            </a:r>
          </a:p>
          <a:p>
            <a:pPr indent="266700" algn="ctr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observed=False,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dropna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=True)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0A659E-D95A-F0D1-47BF-28CAA877788D}"/>
              </a:ext>
            </a:extLst>
          </p:cNvPr>
          <p:cNvSpPr txBox="1"/>
          <p:nvPr/>
        </p:nvSpPr>
        <p:spPr>
          <a:xfrm>
            <a:off x="1301370" y="4704984"/>
            <a:ext cx="954636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by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：用于确定分组的</a:t>
            </a:r>
            <a:r>
              <a:rPr lang="zh-CN" altLang="zh-CN" sz="1800" kern="0" dirty="0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拆分标准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axis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：表示</a:t>
            </a:r>
            <a:r>
              <a:rPr lang="zh-CN" altLang="zh-CN" sz="1800" kern="0" dirty="0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沿着行或列拆分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，取值可以为</a:t>
            </a:r>
            <a:r>
              <a:rPr lang="en-US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（默认） 或</a:t>
            </a:r>
            <a:r>
              <a:rPr lang="en-US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‘index’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‘columns’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，其中</a:t>
            </a:r>
            <a:r>
              <a:rPr lang="en-US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‘index’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代表沿着行拆分，</a:t>
            </a:r>
            <a:r>
              <a:rPr lang="en-US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‘columns’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代表沿着列拆分。</a:t>
            </a:r>
          </a:p>
        </p:txBody>
      </p:sp>
    </p:spTree>
    <p:extLst>
      <p:ext uri="{BB962C8B-B14F-4D97-AF65-F5344CB8AC3E}">
        <p14:creationId xmlns:p14="http://schemas.microsoft.com/office/powerpoint/2010/main" val="100106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16754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groupby()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对数据进行分组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2514632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语法格式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287706" y="2065290"/>
            <a:ext cx="9560028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pandas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Series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类或</a:t>
            </a:r>
            <a:r>
              <a:rPr lang="en-US" altLang="zh-CN" sz="2000" kern="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类中提供了一个用于实现分组操作的方法</a:t>
            </a:r>
            <a:r>
              <a:rPr lang="en-US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groupby()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，该方法可以按照不同的拆分标准将数据拆分成若干个分组</a:t>
            </a:r>
            <a:r>
              <a:rPr lang="zh-CN" altLang="en-US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20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287706" y="3149642"/>
            <a:ext cx="9560028" cy="14322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630710" y="3341791"/>
            <a:ext cx="8596438" cy="1047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ctr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groupby(by=None, axis=0, level=None, 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as_index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=True, sort=True, 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group_keys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=True, squeeze=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NoDefault.no_default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 observed=False,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dropna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=True)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0A659E-D95A-F0D1-47BF-28CAA877788D}"/>
              </a:ext>
            </a:extLst>
          </p:cNvPr>
          <p:cNvSpPr txBox="1"/>
          <p:nvPr/>
        </p:nvSpPr>
        <p:spPr>
          <a:xfrm>
            <a:off x="1301370" y="4704984"/>
            <a:ext cx="95463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800" kern="0" dirty="0" err="1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as_index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：表示</a:t>
            </a:r>
            <a:r>
              <a:rPr lang="zh-CN" altLang="zh-CN" sz="1800" kern="0" dirty="0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是否返回以分组标签作为索引的对象输出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，默认值为</a:t>
            </a:r>
            <a:r>
              <a:rPr lang="en-US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sort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：表示</a:t>
            </a:r>
            <a:r>
              <a:rPr lang="zh-CN" altLang="zh-CN" sz="1800" kern="0" dirty="0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是否对分组标签进行排序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，默认值为</a:t>
            </a:r>
            <a:r>
              <a:rPr lang="en-US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874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16754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groupby()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对数据进行分组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2514632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语法格式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287706" y="2065290"/>
            <a:ext cx="9560028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pandas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Series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类或</a:t>
            </a:r>
            <a:r>
              <a:rPr lang="en-US" altLang="zh-CN" sz="2000" kern="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类中提供了一个用于实现分组操作的方法</a:t>
            </a:r>
            <a:r>
              <a:rPr lang="en-US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groupby()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，该方法可以按照不同的拆分标准将数据拆分成若干个分组</a:t>
            </a:r>
            <a:r>
              <a:rPr lang="zh-CN" altLang="en-US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20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287706" y="3149642"/>
            <a:ext cx="9560028" cy="14322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630710" y="3341791"/>
            <a:ext cx="8596438" cy="1047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ctr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groupby(by=None, axis=0, level=None, 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as_index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=True, sort=True, 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group_keys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=True, squeeze=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NoDefault.no_default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 observed=False,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dropna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=True)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0A659E-D95A-F0D1-47BF-28CAA877788D}"/>
              </a:ext>
            </a:extLst>
          </p:cNvPr>
          <p:cNvSpPr txBox="1"/>
          <p:nvPr/>
        </p:nvSpPr>
        <p:spPr>
          <a:xfrm>
            <a:off x="1301370" y="4704984"/>
            <a:ext cx="95463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en-US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groupby()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方法的调用方是</a:t>
            </a:r>
            <a:r>
              <a:rPr lang="en-US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Series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类的对象，则该方法的</a:t>
            </a:r>
            <a:r>
              <a:rPr lang="zh-CN" altLang="zh-CN" sz="1800" kern="0" dirty="0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返回值是</a:t>
            </a:r>
            <a:r>
              <a:rPr lang="en-US" altLang="zh-CN" sz="1800" kern="0" dirty="0" err="1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SeriesGroupBy</a:t>
            </a:r>
            <a:r>
              <a:rPr lang="zh-CN" altLang="zh-CN" sz="1800" kern="0" dirty="0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；若</a:t>
            </a:r>
            <a:r>
              <a:rPr lang="en-US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groupby()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方法的调用方是</a:t>
            </a:r>
            <a:r>
              <a:rPr lang="en-US" altLang="zh-CN" sz="1800" kern="0" dirty="0" err="1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DataFrame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类的对象，则该方法的</a:t>
            </a:r>
            <a:r>
              <a:rPr lang="zh-CN" altLang="zh-CN" sz="1800" kern="0" dirty="0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返回值是</a:t>
            </a:r>
            <a:r>
              <a:rPr lang="en-US" altLang="zh-CN" sz="1800" kern="0" dirty="0" err="1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DataFrameBy</a:t>
            </a:r>
            <a:r>
              <a:rPr lang="zh-CN" altLang="zh-CN" sz="1800" kern="0" dirty="0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661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16754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groupby()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对数据进行分组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2514632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by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287706" y="2065290"/>
            <a:ext cx="95600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参数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决定了按照什么样的标准对数据进行分组，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该参数支持多种形式的值，包括列标签、列表、数组、</a:t>
            </a:r>
            <a:r>
              <a:rPr lang="en-US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Series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类的对象、字典或函数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，其中列表或数组的长度必须与待拆分轴上的数据个数相等。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01" t="1301" r="11812" b="84525"/>
          <a:stretch/>
        </p:blipFill>
        <p:spPr>
          <a:xfrm>
            <a:off x="1664023" y="3745669"/>
            <a:ext cx="2736304" cy="86409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5" t="17719" r="32669" b="68107"/>
          <a:stretch/>
        </p:blipFill>
        <p:spPr>
          <a:xfrm>
            <a:off x="4735572" y="3745669"/>
            <a:ext cx="2664296" cy="8640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34256" r="53931" b="51569"/>
          <a:stretch/>
        </p:blipFill>
        <p:spPr>
          <a:xfrm>
            <a:off x="7735113" y="3717826"/>
            <a:ext cx="2664296" cy="86409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2" t="50793" r="35032" b="35032"/>
          <a:stretch/>
        </p:blipFill>
        <p:spPr>
          <a:xfrm>
            <a:off x="1700027" y="4797946"/>
            <a:ext cx="2664296" cy="86409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4" t="85049" r="3932" b="1958"/>
          <a:stretch/>
        </p:blipFill>
        <p:spPr>
          <a:xfrm>
            <a:off x="7771117" y="4802299"/>
            <a:ext cx="2592288" cy="79208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54" t="67330" r="19822" b="18495"/>
          <a:stretch/>
        </p:blipFill>
        <p:spPr>
          <a:xfrm>
            <a:off x="4771575" y="4761942"/>
            <a:ext cx="2592289" cy="86409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22798" y="3861842"/>
            <a:ext cx="1107996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0" dirty="0">
                <a:solidFill>
                  <a:srgbClr val="FAA70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列标签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662056" y="3861842"/>
            <a:ext cx="800219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0" dirty="0">
                <a:solidFill>
                  <a:srgbClr val="3699A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列表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543478" y="3861842"/>
            <a:ext cx="800219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0" dirty="0">
                <a:solidFill>
                  <a:srgbClr val="22AC3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206774" y="4914105"/>
            <a:ext cx="1981633" cy="574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solidFill>
                  <a:srgbClr val="F2688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Series</a:t>
            </a:r>
            <a:r>
              <a:rPr lang="zh-CN" altLang="zh-CN" kern="0" dirty="0">
                <a:solidFill>
                  <a:srgbClr val="F2688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类对象</a:t>
            </a:r>
            <a:endParaRPr lang="zh-CN" altLang="en-US" kern="0" dirty="0">
              <a:solidFill>
                <a:srgbClr val="F2688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62055" y="4914105"/>
            <a:ext cx="80021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kern="0" dirty="0">
                <a:solidFill>
                  <a:srgbClr val="F19149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字典</a:t>
            </a:r>
            <a:endParaRPr lang="zh-CN" altLang="en-US" kern="0" dirty="0">
              <a:solidFill>
                <a:srgbClr val="F19149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667151" y="4914105"/>
            <a:ext cx="800219" cy="580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kern="0" dirty="0">
                <a:solidFill>
                  <a:srgbClr val="AE5DA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函数</a:t>
            </a:r>
            <a:endParaRPr lang="zh-CN" altLang="en-US" kern="0" dirty="0">
              <a:solidFill>
                <a:srgbClr val="AE5DA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83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16754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groupby()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对数据进行分组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3450736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按照列标签进行分组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287706" y="2065290"/>
            <a:ext cx="95600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当使用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groupby()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方法对数据进行分组时，若给参数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传入的值是列标签，此时会将该列中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值相同的行拆分出来整合成一个分组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值不同的行拆分出来自成为一个分组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486694" y="3146117"/>
            <a:ext cx="9361040" cy="2371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702718" y="3316975"/>
            <a:ext cx="7344816" cy="200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import pandas as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pd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df_obj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pd.DataFrame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({'key':['C', 'B', 'C', 'A', </a:t>
            </a:r>
          </a:p>
          <a:p>
            <a:pPr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'B', 'B', 'A', 'C', 'A'],</a:t>
            </a:r>
          </a:p>
          <a:p>
            <a:pPr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'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num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':[2, 4, 6, 8, 10, 1, 14, 16, 18]})</a:t>
            </a:r>
          </a:p>
          <a:p>
            <a:pPr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df_gb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df_obj.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groupby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(by='key')</a:t>
            </a:r>
          </a:p>
          <a:p>
            <a:pPr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df_gb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2134766" y="5263675"/>
            <a:ext cx="504056" cy="508701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486608" y="5700868"/>
            <a:ext cx="4841390" cy="7005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&lt;</a:t>
            </a:r>
            <a:r>
              <a:rPr lang="en-US" altLang="zh-CN" sz="1400" b="1" kern="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pandas.core.groupby.generic.DataFrameGroupBy</a:t>
            </a:r>
            <a:r>
              <a:rPr lang="en-US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object at 0x00000277D703DB80&gt;</a:t>
            </a:r>
            <a:endParaRPr lang="zh-CN" altLang="en-US" sz="1400" b="1" kern="0" dirty="0"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32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16754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groupby()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对数据进行分组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3450736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按照列标签进行分组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287706" y="2122992"/>
            <a:ext cx="95600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DataFrameGroupBy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其实是一个可迭代的对象，可以直接使用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语句进行遍历。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486694" y="2794991"/>
            <a:ext cx="9361040" cy="1268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702718" y="3069754"/>
            <a:ext cx="7344816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15000"/>
              </a:lnSpc>
            </a:pP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gb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 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df_gb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print(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gb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06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16754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groupby()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对数据进行分组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4386840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按照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Series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类的对象进行分组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414686" y="2122992"/>
            <a:ext cx="9577064" cy="1408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当使用</a:t>
            </a:r>
            <a:r>
              <a:rPr lang="en-US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groupby()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方法对数据进行分组时，若给参数</a:t>
            </a:r>
            <a:r>
              <a:rPr lang="en-US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传入的值是</a:t>
            </a:r>
            <a:r>
              <a:rPr lang="en-US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Series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类的对象，此时会根据</a:t>
            </a:r>
            <a:r>
              <a:rPr lang="en-US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Series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类的对象中的值决定如何分组，</a:t>
            </a:r>
            <a:r>
              <a:rPr lang="zh-CN" altLang="zh-CN" sz="19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若值相同，则需要将原数据中与值位置对应的行拆分成一个分组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r>
              <a:rPr lang="zh-CN" altLang="zh-CN" sz="19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若值不同，则需要将原数据中与值位置对应的行</a:t>
            </a:r>
            <a:r>
              <a:rPr lang="zh-CN" altLang="en-US" sz="19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</a:t>
            </a:r>
            <a:r>
              <a:rPr lang="zh-CN" altLang="zh-CN" sz="19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成一个分组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414686" y="3645818"/>
            <a:ext cx="9361040" cy="2625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630710" y="3920582"/>
            <a:ext cx="9001000" cy="2119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15000"/>
              </a:lnSpc>
            </a:pPr>
            <a:r>
              <a:rPr lang="en-US" altLang="zh-CN" sz="17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import pandas as </a:t>
            </a:r>
            <a:r>
              <a:rPr lang="en-US" altLang="zh-CN" sz="17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pd</a:t>
            </a:r>
            <a:endParaRPr lang="zh-CN" altLang="zh-CN" sz="17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7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df_obj</a:t>
            </a:r>
            <a:r>
              <a:rPr lang="en-US" altLang="zh-CN" sz="17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7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pd.DataFrame</a:t>
            </a:r>
            <a:r>
              <a:rPr lang="en-US" altLang="zh-CN" sz="17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({'key': ['A', 'A', 'B', 'B', 'C'],</a:t>
            </a:r>
            <a:endParaRPr lang="zh-CN" altLang="zh-CN" sz="17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7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       '</a:t>
            </a:r>
            <a:r>
              <a:rPr lang="en-US" altLang="zh-CN" sz="17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num</a:t>
            </a:r>
            <a:r>
              <a:rPr lang="en-US" altLang="zh-CN" sz="17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': [2, 3, 4, 6, 8]})</a:t>
            </a:r>
            <a:endParaRPr lang="zh-CN" altLang="zh-CN" sz="17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7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ser_obj</a:t>
            </a:r>
            <a:r>
              <a:rPr lang="en-US" altLang="zh-CN" sz="17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7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pd.Series</a:t>
            </a:r>
            <a:r>
              <a:rPr lang="en-US" altLang="zh-CN" sz="17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(['a', 'b', 'c', 'a', 'b'])</a:t>
            </a:r>
          </a:p>
          <a:p>
            <a:pPr indent="266700">
              <a:lnSpc>
                <a:spcPct val="115000"/>
              </a:lnSpc>
            </a:pPr>
            <a:r>
              <a:rPr lang="en-US" altLang="zh-CN" sz="17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group_obj = </a:t>
            </a:r>
            <a:r>
              <a:rPr lang="en-US" altLang="zh-CN" sz="17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df_obj.</a:t>
            </a:r>
            <a:r>
              <a:rPr lang="en-US" altLang="zh-CN" sz="17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groupby</a:t>
            </a:r>
            <a:r>
              <a:rPr lang="en-US" altLang="zh-CN" sz="17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(by=</a:t>
            </a:r>
            <a:r>
              <a:rPr lang="en-US" altLang="zh-CN" sz="17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ser_obj</a:t>
            </a:r>
            <a:r>
              <a:rPr lang="en-US" altLang="zh-CN" sz="17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</a:p>
          <a:p>
            <a:pPr indent="266400"/>
            <a:r>
              <a:rPr lang="en-US" altLang="zh-CN" sz="17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sz="17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7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 </a:t>
            </a:r>
            <a:r>
              <a:rPr lang="en-US" altLang="zh-CN" sz="17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group_obj</a:t>
            </a:r>
            <a:r>
              <a:rPr lang="en-US" altLang="zh-CN" sz="17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endParaRPr lang="zh-CN" altLang="zh-CN" sz="17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400"/>
            <a:r>
              <a:rPr lang="en-US" altLang="zh-CN" sz="17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print(</a:t>
            </a:r>
            <a:r>
              <a:rPr lang="en-US" altLang="zh-CN" sz="17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7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17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658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702718" y="2421682"/>
            <a:ext cx="9001000" cy="688075"/>
            <a:chOff x="978872" y="1800500"/>
            <a:chExt cx="5471124" cy="515937"/>
          </a:xfrm>
        </p:grpSpPr>
        <p:sp>
          <p:nvSpPr>
            <p:cNvPr id="20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了解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分组与聚合的原理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，能够说出分组与聚合的原理</a:t>
              </a:r>
            </a:p>
          </p:txBody>
        </p:sp>
        <p:sp>
          <p:nvSpPr>
            <p:cNvPr id="21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02718" y="3333327"/>
            <a:ext cx="9001000" cy="685959"/>
            <a:chOff x="978872" y="2570437"/>
            <a:chExt cx="5437064" cy="514350"/>
          </a:xfrm>
        </p:grpSpPr>
        <p:sp>
          <p:nvSpPr>
            <p:cNvPr id="23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掌握分组方法的使用，能够通过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groupby()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方法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按不同标准对数据进行分组</a:t>
              </a:r>
            </a:p>
          </p:txBody>
        </p:sp>
        <p:sp>
          <p:nvSpPr>
            <p:cNvPr id="24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702718" y="4242856"/>
            <a:ext cx="9001000" cy="688077"/>
            <a:chOff x="978872" y="3338787"/>
            <a:chExt cx="5437064" cy="515938"/>
          </a:xfrm>
        </p:grpSpPr>
        <p:sp>
          <p:nvSpPr>
            <p:cNvPr id="26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分组信息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的查看方式，能够通过多种方式查看分组的信息</a:t>
              </a:r>
            </a:p>
          </p:txBody>
        </p:sp>
        <p:sp>
          <p:nvSpPr>
            <p:cNvPr id="27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702718" y="5154503"/>
            <a:ext cx="9001000" cy="685959"/>
            <a:chOff x="978872" y="4108725"/>
            <a:chExt cx="5437064" cy="514350"/>
          </a:xfrm>
        </p:grpSpPr>
        <p:sp>
          <p:nvSpPr>
            <p:cNvPr id="29" name="Pentagon 7"/>
            <p:cNvSpPr/>
            <p:nvPr/>
          </p:nvSpPr>
          <p:spPr bwMode="auto">
            <a:xfrm>
              <a:off x="978872" y="4108725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熟悉内置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统计方法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的使用，能够通过统计方法聚合数据</a:t>
              </a:r>
            </a:p>
          </p:txBody>
        </p:sp>
        <p:sp>
          <p:nvSpPr>
            <p:cNvPr id="30" name="MH_Others_1"/>
            <p:cNvSpPr/>
            <p:nvPr/>
          </p:nvSpPr>
          <p:spPr bwMode="auto">
            <a:xfrm>
              <a:off x="985222" y="4108725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16754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groupby()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对数据进行分组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4386840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按照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Series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类的对象进行分组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F0C11A-D78F-F413-0939-F888BF56CD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2" r="27537"/>
          <a:stretch/>
        </p:blipFill>
        <p:spPr>
          <a:xfrm>
            <a:off x="1396936" y="2349674"/>
            <a:ext cx="2001769" cy="413149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637541C-BEF8-2C77-983A-5E0F077F5292}"/>
              </a:ext>
            </a:extLst>
          </p:cNvPr>
          <p:cNvSpPr txBox="1"/>
          <p:nvPr/>
        </p:nvSpPr>
        <p:spPr>
          <a:xfrm>
            <a:off x="4799062" y="3676755"/>
            <a:ext cx="56239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defRPr sz="2000" kern="0">
                <a:solidFill>
                  <a:srgbClr val="5959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zh-CN" dirty="0"/>
              <a:t>如果</a:t>
            </a:r>
            <a:r>
              <a:rPr lang="en-US" altLang="zh-CN" dirty="0">
                <a:solidFill>
                  <a:srgbClr val="1369B2"/>
                </a:solidFill>
              </a:rPr>
              <a:t>Series</a:t>
            </a:r>
            <a:r>
              <a:rPr lang="zh-CN" altLang="zh-CN" dirty="0">
                <a:solidFill>
                  <a:srgbClr val="1369B2"/>
                </a:solidFill>
              </a:rPr>
              <a:t>类对象的索引长度小于原对象的行索引长度</a:t>
            </a:r>
            <a:r>
              <a:rPr lang="zh-CN" altLang="zh-CN" dirty="0"/>
              <a:t>，那么在使用</a:t>
            </a:r>
            <a:r>
              <a:rPr lang="en-US" altLang="zh-CN" dirty="0"/>
              <a:t>groupby()</a:t>
            </a:r>
            <a:r>
              <a:rPr lang="zh-CN" altLang="zh-CN" dirty="0"/>
              <a:t>方法进行分组时会怎么样呢？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71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16754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groupby()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对数据进行分组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4386840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按照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Series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类的对象进行分组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414686" y="2122992"/>
            <a:ext cx="9577064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Series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类对象的索引长度小于原对象的行索引长度，那么在使用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groupby()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方法进行分组时</a:t>
            </a:r>
            <a:r>
              <a:rPr lang="zh-CN" altLang="en-US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只会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将原对象的部分数据进行分组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，而不会将全部的数据进行分组</a:t>
            </a:r>
            <a:r>
              <a:rPr lang="zh-CN" altLang="en-US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20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414686" y="3246089"/>
            <a:ext cx="9361040" cy="1695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630710" y="3520853"/>
            <a:ext cx="9001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ser_diff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pd.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Series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(['a', 'b', 'a'])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group_obj =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df_obj.groupby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(by=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ser_diff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 group_obj:           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print(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028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16754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groupby()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对数据进行分组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3306720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按照字典进行分组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414686" y="2122992"/>
            <a:ext cx="95770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当使用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groupby()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方法对数据进行分组时，若给参数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传入的值是字典，此时会将字典的键作为原对象行或列的标签索引，字典的值作为分组的名称，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根据分组名称与标签索引的对应关系进行分组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414686" y="3699547"/>
            <a:ext cx="9361040" cy="2682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630710" y="3886672"/>
            <a:ext cx="9001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from pandas import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DataFrame</a:t>
            </a:r>
            <a:endParaRPr lang="zh-CN" altLang="zh-CN" sz="16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num_df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DataFrame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({'a': [1, 2, 3, 4], 'b': [5, 6, 7, 8],</a:t>
            </a:r>
            <a:endParaRPr lang="zh-CN" altLang="zh-CN" sz="16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    'c': [9, 10, 11, 12], 'd': [13, 14, 15, 16],</a:t>
            </a:r>
            <a:endParaRPr lang="zh-CN" altLang="zh-CN" sz="16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    'e': [17, 18, 19, 20]})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group_rule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{'a':'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Group_One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', 'b':'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Group_Two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', 'c':'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Group_One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', </a:t>
            </a:r>
            <a:endParaRPr lang="zh-CN" altLang="zh-CN" sz="16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'd':'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Group_Thr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', 'e':'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Group_Two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group_obj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num_df.</a:t>
            </a:r>
            <a:r>
              <a:rPr lang="en-US" altLang="zh-CN" sz="16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groupby</a:t>
            </a:r>
            <a:r>
              <a:rPr lang="en-US" altLang="zh-CN" sz="16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group_rule</a:t>
            </a:r>
            <a:r>
              <a:rPr lang="en-US" altLang="zh-CN" sz="16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axis=1)</a:t>
            </a:r>
            <a:endParaRPr lang="zh-CN" altLang="zh-CN" sz="1600" b="1" dirty="0">
              <a:solidFill>
                <a:srgbClr val="1369B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 group_obj:</a:t>
            </a:r>
            <a:endParaRPr lang="zh-CN" altLang="zh-CN" sz="16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print(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16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322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167540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groupby()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对数据进行分组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3306720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按照函数进行分组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414686" y="2122992"/>
            <a:ext cx="95770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当使用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groupby()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方法对数据进行分组时，若给参数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传入的值是函数，则会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让被拆分轴上的标签索引调用一次该函数，并根据返回的值决定如何分组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，如果值相同，则会将对应的行或列整合成一组；如果值不同，则会将对应的行或列自成一组。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414686" y="3699547"/>
            <a:ext cx="9361040" cy="2394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630710" y="3987916"/>
            <a:ext cx="9001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import pandas as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pd</a:t>
            </a:r>
            <a:endParaRPr lang="zh-CN" altLang="zh-CN" sz="16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df_obj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pd.DataFrame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({'a': [1, 2, 3, 4, 5], 'b': [6, 7, 8, 9, 10],</a:t>
            </a:r>
            <a:endParaRPr lang="zh-CN" altLang="zh-CN" sz="16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       'c': [11, 12, 13, 14, 15]},</a:t>
            </a:r>
            <a:endParaRPr lang="zh-CN" altLang="zh-CN" sz="16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       index=['Leo', 'Jack', 'Alice', 'Helen', 'Joe'])</a:t>
            </a:r>
            <a:endParaRPr lang="zh-CN" altLang="zh-CN" sz="16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group_obj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df_obj.</a:t>
            </a:r>
            <a:r>
              <a:rPr lang="en-US" altLang="zh-CN" sz="16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groupby</a:t>
            </a:r>
            <a:r>
              <a:rPr lang="en-US" altLang="zh-CN" sz="16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(by=</a:t>
            </a:r>
            <a:r>
              <a:rPr lang="en-US" altLang="zh-CN" sz="16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len</a:t>
            </a:r>
            <a:r>
              <a:rPr lang="en-US" altLang="zh-CN" sz="16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1600" b="1" dirty="0">
              <a:solidFill>
                <a:srgbClr val="1369B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in group_obj:        </a:t>
            </a:r>
            <a:endParaRPr lang="zh-CN" altLang="zh-CN" sz="16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print(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16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94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12.2.2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查看分组信息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3" name="原创设计师QQ598969553          _3"/>
          <p:cNvSpPr/>
          <p:nvPr/>
        </p:nvSpPr>
        <p:spPr>
          <a:xfrm>
            <a:off x="1019175" y="2709714"/>
            <a:ext cx="4590731" cy="2304256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原创设计师QQ598969553          _4"/>
          <p:cNvSpPr/>
          <p:nvPr/>
        </p:nvSpPr>
        <p:spPr>
          <a:xfrm>
            <a:off x="1459786" y="3746576"/>
            <a:ext cx="37373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分组信息的查看方式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，能够通过多种方式查看分组的信息</a:t>
            </a: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19176" y="3089692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</a:p>
        </p:txBody>
      </p:sp>
    </p:spTree>
    <p:extLst>
      <p:ext uri="{BB962C8B-B14F-4D97-AF65-F5344CB8AC3E}">
        <p14:creationId xmlns:p14="http://schemas.microsoft.com/office/powerpoint/2010/main" val="177792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12.2.2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查看分组信息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94A71B-0DDC-9662-2B12-E7ED94C37C44}"/>
              </a:ext>
            </a:extLst>
          </p:cNvPr>
          <p:cNvSpPr txBox="1"/>
          <p:nvPr/>
        </p:nvSpPr>
        <p:spPr>
          <a:xfrm>
            <a:off x="4799062" y="2781722"/>
            <a:ext cx="6048673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304800">
              <a:lnSpc>
                <a:spcPct val="150000"/>
              </a:lnSpc>
              <a:defRPr sz="1800" kern="0">
                <a:solidFill>
                  <a:srgbClr val="5959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zh-CN" sz="1900" dirty="0"/>
              <a:t>无论是</a:t>
            </a:r>
            <a:r>
              <a:rPr lang="en-US" altLang="zh-CN" sz="1900" dirty="0" err="1"/>
              <a:t>SeriesGroupBy</a:t>
            </a:r>
            <a:r>
              <a:rPr lang="zh-CN" altLang="zh-CN" sz="1900" dirty="0"/>
              <a:t>对象和</a:t>
            </a:r>
            <a:r>
              <a:rPr lang="en-US" altLang="zh-CN" sz="1900" dirty="0" err="1"/>
              <a:t>DataFrameGroupBy</a:t>
            </a:r>
            <a:r>
              <a:rPr lang="zh-CN" altLang="zh-CN" sz="1900" dirty="0"/>
              <a:t>对象，它们其实都属于</a:t>
            </a:r>
            <a:r>
              <a:rPr lang="en-US" altLang="zh-CN" sz="1900" dirty="0" err="1"/>
              <a:t>GroupBy</a:t>
            </a:r>
            <a:r>
              <a:rPr lang="zh-CN" altLang="zh-CN" sz="1900" dirty="0"/>
              <a:t>对象。</a:t>
            </a:r>
            <a:r>
              <a:rPr lang="en-US" altLang="zh-CN" sz="1900" dirty="0" err="1">
                <a:solidFill>
                  <a:srgbClr val="1369B2"/>
                </a:solidFill>
              </a:rPr>
              <a:t>GroupBy</a:t>
            </a:r>
            <a:r>
              <a:rPr lang="zh-CN" altLang="zh-CN" sz="1900" dirty="0">
                <a:solidFill>
                  <a:srgbClr val="1369B2"/>
                </a:solidFill>
              </a:rPr>
              <a:t>对象其实是一个可迭代对象，无法通过直接输出的方式查看分组信息。</a:t>
            </a:r>
            <a:r>
              <a:rPr lang="zh-CN" altLang="en-US" sz="1900" dirty="0"/>
              <a:t>如果希望查看分组的信息，除了通过前面介绍的</a:t>
            </a:r>
            <a:r>
              <a:rPr lang="en-US" altLang="zh-CN" sz="1900" dirty="0"/>
              <a:t>for </a:t>
            </a:r>
            <a:r>
              <a:rPr lang="zh-CN" altLang="en-US" sz="1900" dirty="0"/>
              <a:t>语句循环遍历之外，还可以</a:t>
            </a:r>
            <a:r>
              <a:rPr lang="zh-CN" altLang="en-US" sz="1900" dirty="0">
                <a:solidFill>
                  <a:srgbClr val="1369B2"/>
                </a:solidFill>
              </a:rPr>
              <a:t>通过</a:t>
            </a:r>
            <a:r>
              <a:rPr lang="en-US" altLang="zh-CN" sz="1900" dirty="0" err="1">
                <a:solidFill>
                  <a:srgbClr val="1369B2"/>
                </a:solidFill>
              </a:rPr>
              <a:t>GroupBy</a:t>
            </a:r>
            <a:r>
              <a:rPr lang="en-US" altLang="zh-CN" sz="1900" dirty="0">
                <a:solidFill>
                  <a:srgbClr val="1369B2"/>
                </a:solidFill>
              </a:rPr>
              <a:t> </a:t>
            </a:r>
            <a:r>
              <a:rPr lang="zh-CN" altLang="en-US" sz="1900" dirty="0">
                <a:solidFill>
                  <a:srgbClr val="1369B2"/>
                </a:solidFill>
              </a:rPr>
              <a:t>对象的属性或方法查看分组的信息</a:t>
            </a:r>
            <a:r>
              <a:rPr lang="zh-CN" altLang="en-US" sz="1900" dirty="0"/>
              <a:t>。</a:t>
            </a:r>
            <a:endParaRPr lang="en-US" altLang="zh-CN" sz="1900" dirty="0"/>
          </a:p>
        </p:txBody>
      </p:sp>
      <p:sp>
        <p:nvSpPr>
          <p:cNvPr id="7" name="矩形: 圆角 139">
            <a:extLst>
              <a:ext uri="{FF2B5EF4-FFF2-40B4-BE49-F238E27FC236}">
                <a16:creationId xmlns:a16="http://schemas.microsoft.com/office/drawing/2014/main" id="{C5854BD2-95A8-2615-D778-3A061C808512}"/>
              </a:ext>
            </a:extLst>
          </p:cNvPr>
          <p:cNvSpPr/>
          <p:nvPr/>
        </p:nvSpPr>
        <p:spPr>
          <a:xfrm>
            <a:off x="1276318" y="1540390"/>
            <a:ext cx="2802664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GroupBy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pic>
        <p:nvPicPr>
          <p:cNvPr id="8" name="Picture 7" descr="总结小人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9"/>
          <a:stretch/>
        </p:blipFill>
        <p:spPr bwMode="auto">
          <a:xfrm>
            <a:off x="591836" y="1321668"/>
            <a:ext cx="3908398" cy="5132462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39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12.2.2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查看分组信息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94A71B-0DDC-9662-2B12-E7ED94C37C44}"/>
              </a:ext>
            </a:extLst>
          </p:cNvPr>
          <p:cNvSpPr txBox="1"/>
          <p:nvPr/>
        </p:nvSpPr>
        <p:spPr>
          <a:xfrm>
            <a:off x="1414685" y="2417198"/>
            <a:ext cx="9865097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304800">
              <a:lnSpc>
                <a:spcPct val="150000"/>
              </a:lnSpc>
              <a:defRPr sz="1800" kern="0">
                <a:solidFill>
                  <a:srgbClr val="5959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defRPr>
            </a:lvl1pPr>
          </a:lstStyle>
          <a:p>
            <a:pPr indent="0"/>
            <a:r>
              <a:rPr lang="zh-CN" altLang="zh-CN" sz="2000" dirty="0"/>
              <a:t>我们也可以通过访问</a:t>
            </a:r>
            <a:r>
              <a:rPr lang="en-US" altLang="zh-CN" sz="2000" dirty="0" err="1"/>
              <a:t>GroupBy</a:t>
            </a:r>
            <a:r>
              <a:rPr lang="zh-CN" altLang="zh-CN" sz="2000" dirty="0"/>
              <a:t>对象的</a:t>
            </a:r>
            <a:r>
              <a:rPr lang="en-US" altLang="zh-CN" sz="2000" dirty="0">
                <a:solidFill>
                  <a:srgbClr val="1369B2"/>
                </a:solidFill>
              </a:rPr>
              <a:t>groups</a:t>
            </a:r>
            <a:r>
              <a:rPr lang="zh-CN" altLang="zh-CN" sz="2000" dirty="0">
                <a:solidFill>
                  <a:srgbClr val="1369B2"/>
                </a:solidFill>
              </a:rPr>
              <a:t>属性</a:t>
            </a:r>
            <a:r>
              <a:rPr lang="zh-CN" altLang="zh-CN" sz="2000" dirty="0"/>
              <a:t>查看分组的信息，该属性的值是一个字典，字典中每个键值对对应一个分组。</a:t>
            </a:r>
            <a:endParaRPr lang="en-US" altLang="zh-CN" sz="2000" dirty="0"/>
          </a:p>
        </p:txBody>
      </p:sp>
      <p:sp>
        <p:nvSpPr>
          <p:cNvPr id="7" name="矩形: 圆角 139">
            <a:extLst>
              <a:ext uri="{FF2B5EF4-FFF2-40B4-BE49-F238E27FC236}">
                <a16:creationId xmlns:a16="http://schemas.microsoft.com/office/drawing/2014/main" id="{C5854BD2-95A8-2615-D778-3A061C808512}"/>
              </a:ext>
            </a:extLst>
          </p:cNvPr>
          <p:cNvSpPr/>
          <p:nvPr/>
        </p:nvSpPr>
        <p:spPr>
          <a:xfrm>
            <a:off x="1276318" y="1540390"/>
            <a:ext cx="3378728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通过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groups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查看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414685" y="3501802"/>
            <a:ext cx="9865097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945882" y="3826017"/>
            <a:ext cx="88027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df_gb.</a:t>
            </a:r>
            <a:r>
              <a:rPr lang="en-US" altLang="zh-CN" sz="20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groups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zh-CN" altLang="zh-CN" sz="20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660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12.2.2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查看分组信息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94A71B-0DDC-9662-2B12-E7ED94C37C44}"/>
              </a:ext>
            </a:extLst>
          </p:cNvPr>
          <p:cNvSpPr txBox="1"/>
          <p:nvPr/>
        </p:nvSpPr>
        <p:spPr>
          <a:xfrm>
            <a:off x="1414685" y="2417198"/>
            <a:ext cx="98650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304800">
              <a:lnSpc>
                <a:spcPct val="150000"/>
              </a:lnSpc>
              <a:defRPr sz="1800" kern="0">
                <a:solidFill>
                  <a:srgbClr val="5959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defRPr>
            </a:lvl1pPr>
          </a:lstStyle>
          <a:p>
            <a:pPr indent="0"/>
            <a:r>
              <a:rPr lang="zh-CN" altLang="zh-CN" sz="2000" dirty="0"/>
              <a:t>若希望获取一个分组，则可以通过</a:t>
            </a:r>
            <a:r>
              <a:rPr lang="en-US" altLang="zh-CN" sz="2000" dirty="0" err="1"/>
              <a:t>GroupBy</a:t>
            </a:r>
            <a:r>
              <a:rPr lang="zh-CN" altLang="zh-CN" sz="2000" dirty="0"/>
              <a:t>对象的</a:t>
            </a:r>
            <a:r>
              <a:rPr lang="en-US" altLang="zh-CN" sz="2000" dirty="0" err="1">
                <a:solidFill>
                  <a:srgbClr val="1369B2"/>
                </a:solidFill>
              </a:rPr>
              <a:t>get_group</a:t>
            </a:r>
            <a:r>
              <a:rPr lang="en-US" altLang="zh-CN" sz="2000" dirty="0">
                <a:solidFill>
                  <a:srgbClr val="1369B2"/>
                </a:solidFill>
              </a:rPr>
              <a:t>()</a:t>
            </a:r>
            <a:r>
              <a:rPr lang="zh-CN" altLang="zh-CN" sz="2000" dirty="0">
                <a:solidFill>
                  <a:srgbClr val="1369B2"/>
                </a:solidFill>
              </a:rPr>
              <a:t>方法</a:t>
            </a:r>
            <a:r>
              <a:rPr lang="zh-CN" altLang="zh-CN" sz="2000" dirty="0"/>
              <a:t>实现。</a:t>
            </a:r>
            <a:endParaRPr lang="en-US" altLang="zh-CN" sz="2000" dirty="0"/>
          </a:p>
        </p:txBody>
      </p:sp>
      <p:sp>
        <p:nvSpPr>
          <p:cNvPr id="7" name="矩形: 圆角 139">
            <a:extLst>
              <a:ext uri="{FF2B5EF4-FFF2-40B4-BE49-F238E27FC236}">
                <a16:creationId xmlns:a16="http://schemas.microsoft.com/office/drawing/2014/main" id="{C5854BD2-95A8-2615-D778-3A061C808512}"/>
              </a:ext>
            </a:extLst>
          </p:cNvPr>
          <p:cNvSpPr/>
          <p:nvPr/>
        </p:nvSpPr>
        <p:spPr>
          <a:xfrm>
            <a:off x="1276318" y="1540390"/>
            <a:ext cx="4170816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通过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get_group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查看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414685" y="3141762"/>
            <a:ext cx="9865097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945882" y="3380453"/>
            <a:ext cx="88027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df_gb.get_group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('A')</a:t>
            </a:r>
            <a:endParaRPr lang="zh-CN" altLang="zh-CN" sz="20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" name="矩形标注 9">
            <a:extLst>
              <a:ext uri="{FF2B5EF4-FFF2-40B4-BE49-F238E27FC236}">
                <a16:creationId xmlns:a16="http://schemas.microsoft.com/office/drawing/2014/main" id="{2DD36134-4B9C-75E2-A84F-506C84C246CB}"/>
              </a:ext>
            </a:extLst>
          </p:cNvPr>
          <p:cNvSpPr/>
          <p:nvPr/>
        </p:nvSpPr>
        <p:spPr>
          <a:xfrm>
            <a:off x="5468813" y="3279501"/>
            <a:ext cx="1527384" cy="621522"/>
          </a:xfrm>
          <a:prstGeom prst="wedgeRectCallout">
            <a:avLst>
              <a:gd name="adj1" fmla="val -76524"/>
              <a:gd name="adj2" fmla="val 682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2B2685-DAA3-969A-369C-E6BBAFDE9C01}"/>
              </a:ext>
            </a:extLst>
          </p:cNvPr>
          <p:cNvSpPr txBox="1"/>
          <p:nvPr/>
        </p:nvSpPr>
        <p:spPr>
          <a:xfrm>
            <a:off x="5597612" y="3332054"/>
            <a:ext cx="13985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获取分组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</a:t>
            </a:r>
            <a:endParaRPr lang="zh-CN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414685" y="4244549"/>
            <a:ext cx="9865097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945882" y="4483240"/>
            <a:ext cx="88027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df_gb.get_group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('B')</a:t>
            </a:r>
            <a:endParaRPr lang="zh-CN" altLang="zh-CN" sz="20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414685" y="5347336"/>
            <a:ext cx="9865097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945882" y="5586027"/>
            <a:ext cx="88027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df_gb.get_group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('C')</a:t>
            </a:r>
            <a:endParaRPr lang="zh-CN" altLang="zh-CN" sz="20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6" name="矩形标注 15">
            <a:extLst>
              <a:ext uri="{FF2B5EF4-FFF2-40B4-BE49-F238E27FC236}">
                <a16:creationId xmlns:a16="http://schemas.microsoft.com/office/drawing/2014/main" id="{2DD36134-4B9C-75E2-A84F-506C84C246CB}"/>
              </a:ext>
            </a:extLst>
          </p:cNvPr>
          <p:cNvSpPr/>
          <p:nvPr/>
        </p:nvSpPr>
        <p:spPr>
          <a:xfrm>
            <a:off x="5468813" y="4356846"/>
            <a:ext cx="1527384" cy="621522"/>
          </a:xfrm>
          <a:prstGeom prst="wedgeRectCallout">
            <a:avLst>
              <a:gd name="adj1" fmla="val -76524"/>
              <a:gd name="adj2" fmla="val 682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C2B2685-DAA3-969A-369C-E6BBAFDE9C01}"/>
              </a:ext>
            </a:extLst>
          </p:cNvPr>
          <p:cNvSpPr txBox="1"/>
          <p:nvPr/>
        </p:nvSpPr>
        <p:spPr>
          <a:xfrm>
            <a:off x="5597612" y="4438153"/>
            <a:ext cx="139858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获取分组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</a:t>
            </a:r>
            <a:endParaRPr lang="zh-CN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8" name="矩形标注 17">
            <a:extLst>
              <a:ext uri="{FF2B5EF4-FFF2-40B4-BE49-F238E27FC236}">
                <a16:creationId xmlns:a16="http://schemas.microsoft.com/office/drawing/2014/main" id="{2DD36134-4B9C-75E2-A84F-506C84C246CB}"/>
              </a:ext>
            </a:extLst>
          </p:cNvPr>
          <p:cNvSpPr/>
          <p:nvPr/>
        </p:nvSpPr>
        <p:spPr>
          <a:xfrm>
            <a:off x="5468813" y="5446018"/>
            <a:ext cx="1527384" cy="621522"/>
          </a:xfrm>
          <a:prstGeom prst="wedgeRectCallout">
            <a:avLst>
              <a:gd name="adj1" fmla="val -76524"/>
              <a:gd name="adj2" fmla="val 682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2B2685-DAA3-969A-369C-E6BBAFDE9C01}"/>
              </a:ext>
            </a:extLst>
          </p:cNvPr>
          <p:cNvSpPr txBox="1"/>
          <p:nvPr/>
        </p:nvSpPr>
        <p:spPr>
          <a:xfrm>
            <a:off x="5597612" y="5527325"/>
            <a:ext cx="139858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获取分组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</a:t>
            </a:r>
            <a:endParaRPr lang="zh-CN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685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ctr"/>
            <a:r>
              <a:rPr lang="zh-CN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数据聚合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extBox 48"/>
          <p:cNvSpPr txBox="1"/>
          <p:nvPr/>
        </p:nvSpPr>
        <p:spPr>
          <a:xfrm>
            <a:off x="1126654" y="2968089"/>
            <a:ext cx="2232248" cy="92333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12.3</a:t>
            </a:r>
            <a:endParaRPr lang="en-US" altLang="en-GB" sz="54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862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通过统计方法聚合数据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3" name="原创设计师QQ598969553          _3"/>
          <p:cNvSpPr/>
          <p:nvPr/>
        </p:nvSpPr>
        <p:spPr>
          <a:xfrm>
            <a:off x="1019175" y="2709714"/>
            <a:ext cx="4590731" cy="2664296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原创设计师QQ598969553          _4"/>
          <p:cNvSpPr/>
          <p:nvPr/>
        </p:nvSpPr>
        <p:spPr>
          <a:xfrm>
            <a:off x="1459786" y="3746576"/>
            <a:ext cx="37373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熟悉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统计方法的使用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，能够通过统计方法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数据聚合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的功能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19176" y="3089692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</a:p>
        </p:txBody>
      </p:sp>
    </p:spTree>
    <p:extLst>
      <p:ext uri="{BB962C8B-B14F-4D97-AF65-F5344CB8AC3E}">
        <p14:creationId xmlns:p14="http://schemas.microsoft.com/office/powerpoint/2010/main" val="368227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02718" y="2781722"/>
            <a:ext cx="9001000" cy="688075"/>
            <a:chOff x="978872" y="1800500"/>
            <a:chExt cx="5471124" cy="515937"/>
          </a:xfrm>
        </p:grpSpPr>
        <p:sp>
          <p:nvSpPr>
            <p:cNvPr id="17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 err="1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agg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()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方法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的使用，能够通过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agg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()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方法聚合数据</a:t>
              </a:r>
            </a:p>
          </p:txBody>
        </p:sp>
        <p:sp>
          <p:nvSpPr>
            <p:cNvPr id="18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02718" y="3693367"/>
            <a:ext cx="9001000" cy="685959"/>
            <a:chOff x="978872" y="2570437"/>
            <a:chExt cx="5437064" cy="514350"/>
          </a:xfrm>
        </p:grpSpPr>
        <p:sp>
          <p:nvSpPr>
            <p:cNvPr id="20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transform()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方法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的使用，能够通过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transform()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方法转换数据</a:t>
              </a:r>
            </a:p>
          </p:txBody>
        </p:sp>
        <p:sp>
          <p:nvSpPr>
            <p:cNvPr id="21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02718" y="4602896"/>
            <a:ext cx="9001000" cy="688077"/>
            <a:chOff x="978872" y="3338787"/>
            <a:chExt cx="5437064" cy="515938"/>
          </a:xfrm>
        </p:grpSpPr>
        <p:sp>
          <p:nvSpPr>
            <p:cNvPr id="23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apply()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方法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的使用，能够通过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apply()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方法聚合数据</a:t>
              </a:r>
            </a:p>
          </p:txBody>
        </p:sp>
        <p:sp>
          <p:nvSpPr>
            <p:cNvPr id="24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9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通过统计方法聚合数据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486694" y="2709714"/>
            <a:ext cx="9361040" cy="2928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630710" y="2995126"/>
            <a:ext cx="8424936" cy="2357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15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import pandas as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pd</a:t>
            </a:r>
            <a:endParaRPr lang="zh-CN" altLang="zh-CN" sz="16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import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numpy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as np</a:t>
            </a:r>
            <a:endParaRPr lang="zh-CN" altLang="zh-CN" sz="16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df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pd.DataFrame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({'key1': ['A', 'A', 'B', 'B', 'A'],</a:t>
            </a:r>
            <a:endParaRPr lang="zh-CN" altLang="zh-CN" sz="16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   'key2': ['one', 'two', 'one', 'two', 'one'],</a:t>
            </a:r>
            <a:endParaRPr lang="zh-CN" altLang="zh-CN" sz="16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   'data1': [2, 3, 4, 6, 8],</a:t>
            </a:r>
            <a:endParaRPr lang="zh-CN" altLang="zh-CN" sz="16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   'data2': [3, 5,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np.nan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3,7]})</a:t>
            </a:r>
          </a:p>
          <a:p>
            <a:pPr indent="266700">
              <a:lnSpc>
                <a:spcPct val="115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group_obj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df.groupby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('key1')</a:t>
            </a:r>
          </a:p>
          <a:p>
            <a:pPr indent="266700">
              <a:lnSpc>
                <a:spcPct val="115000"/>
              </a:lnSpc>
            </a:pP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group_obj.</a:t>
            </a:r>
            <a:r>
              <a:rPr lang="en-US" altLang="zh-CN" sz="16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mean</a:t>
            </a:r>
            <a:r>
              <a:rPr lang="en-US" altLang="zh-CN" sz="16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endParaRPr lang="zh-CN" altLang="zh-CN" sz="1600" b="1" dirty="0">
              <a:solidFill>
                <a:srgbClr val="1369B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94A71B-0DDC-9662-2B12-E7ED94C37C44}"/>
              </a:ext>
            </a:extLst>
          </p:cNvPr>
          <p:cNvSpPr txBox="1"/>
          <p:nvPr/>
        </p:nvSpPr>
        <p:spPr>
          <a:xfrm>
            <a:off x="1414685" y="1596757"/>
            <a:ext cx="96490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304800">
              <a:lnSpc>
                <a:spcPct val="150000"/>
              </a:lnSpc>
              <a:defRPr sz="1800" kern="0">
                <a:solidFill>
                  <a:srgbClr val="5959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defRPr>
            </a:lvl1pPr>
          </a:lstStyle>
          <a:p>
            <a:pPr indent="0"/>
            <a:r>
              <a:rPr lang="zh-CN" altLang="zh-CN" sz="2000" dirty="0"/>
              <a:t>前面介绍过</a:t>
            </a:r>
            <a:r>
              <a:rPr lang="en-US" altLang="zh-CN" sz="2000" dirty="0"/>
              <a:t>pandas</a:t>
            </a:r>
            <a:r>
              <a:rPr lang="zh-CN" altLang="zh-CN" sz="2000" dirty="0"/>
              <a:t>的统计方法，例如，用于获取最大值和最小值的</a:t>
            </a:r>
            <a:r>
              <a:rPr lang="en-US" altLang="zh-CN" sz="2000" dirty="0"/>
              <a:t>max()</a:t>
            </a:r>
            <a:r>
              <a:rPr lang="zh-CN" altLang="zh-CN" sz="2000" dirty="0"/>
              <a:t>和</a:t>
            </a:r>
            <a:r>
              <a:rPr lang="en-US" altLang="zh-CN" sz="2000" dirty="0"/>
              <a:t>mix()</a:t>
            </a:r>
            <a:r>
              <a:rPr lang="zh-CN" altLang="zh-CN" sz="2000" dirty="0"/>
              <a:t>、求平均数的</a:t>
            </a:r>
            <a:r>
              <a:rPr lang="en-US" altLang="zh-CN" sz="2000" dirty="0"/>
              <a:t>mean()</a:t>
            </a:r>
            <a:r>
              <a:rPr lang="zh-CN" altLang="zh-CN" sz="2000" dirty="0"/>
              <a:t>等，</a:t>
            </a:r>
            <a:r>
              <a:rPr lang="zh-CN" altLang="zh-CN" sz="2000" dirty="0">
                <a:solidFill>
                  <a:srgbClr val="1369B2"/>
                </a:solidFill>
              </a:rPr>
              <a:t>这些方法可以直接应用到分组，对分组的数据进行聚合操作</a:t>
            </a:r>
            <a:r>
              <a:rPr lang="zh-CN" altLang="zh-CN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0188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通过统计方法聚合数据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" name="Группа 65">
            <a:extLst>
              <a:ext uri="{FF2B5EF4-FFF2-40B4-BE49-F238E27FC236}">
                <a16:creationId xmlns:a16="http://schemas.microsoft.com/office/drawing/2014/main" id="{60A30B51-585D-B299-A3F2-0268BA0A90E9}"/>
              </a:ext>
            </a:extLst>
          </p:cNvPr>
          <p:cNvGrpSpPr/>
          <p:nvPr/>
        </p:nvGrpSpPr>
        <p:grpSpPr>
          <a:xfrm>
            <a:off x="1846734" y="2853730"/>
            <a:ext cx="1680756" cy="2528914"/>
            <a:chOff x="10248578" y="3546427"/>
            <a:chExt cx="4067901" cy="6120679"/>
          </a:xfrm>
        </p:grpSpPr>
        <p:grpSp>
          <p:nvGrpSpPr>
            <p:cNvPr id="7" name="Группа 66">
              <a:extLst>
                <a:ext uri="{FF2B5EF4-FFF2-40B4-BE49-F238E27FC236}">
                  <a16:creationId xmlns:a16="http://schemas.microsoft.com/office/drawing/2014/main" id="{ED98AC13-151D-F7E1-CCE5-52C194CA0E6E}"/>
                </a:ext>
              </a:extLst>
            </p:cNvPr>
            <p:cNvGrpSpPr/>
            <p:nvPr/>
          </p:nvGrpSpPr>
          <p:grpSpPr>
            <a:xfrm>
              <a:off x="10248578" y="3656158"/>
              <a:ext cx="4067901" cy="6010948"/>
              <a:chOff x="15868751" y="9379074"/>
              <a:chExt cx="1136650" cy="1679575"/>
            </a:xfrm>
          </p:grpSpPr>
          <p:sp>
            <p:nvSpPr>
              <p:cNvPr id="9" name="Freeform 917">
                <a:extLst>
                  <a:ext uri="{FF2B5EF4-FFF2-40B4-BE49-F238E27FC236}">
                    <a16:creationId xmlns:a16="http://schemas.microsoft.com/office/drawing/2014/main" id="{3D81C9B1-722E-55CB-0FAD-C0C80D587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08526" y="10871324"/>
                <a:ext cx="165100" cy="187325"/>
              </a:xfrm>
              <a:custGeom>
                <a:avLst/>
                <a:gdLst>
                  <a:gd name="T0" fmla="*/ 42 w 52"/>
                  <a:gd name="T1" fmla="*/ 34 h 59"/>
                  <a:gd name="T2" fmla="*/ 42 w 52"/>
                  <a:gd name="T3" fmla="*/ 10 h 59"/>
                  <a:gd name="T4" fmla="*/ 43 w 52"/>
                  <a:gd name="T5" fmla="*/ 4 h 59"/>
                  <a:gd name="T6" fmla="*/ 7 w 52"/>
                  <a:gd name="T7" fmla="*/ 0 h 59"/>
                  <a:gd name="T8" fmla="*/ 9 w 52"/>
                  <a:gd name="T9" fmla="*/ 10 h 59"/>
                  <a:gd name="T10" fmla="*/ 10 w 52"/>
                  <a:gd name="T11" fmla="*/ 34 h 59"/>
                  <a:gd name="T12" fmla="*/ 0 w 52"/>
                  <a:gd name="T13" fmla="*/ 51 h 59"/>
                  <a:gd name="T14" fmla="*/ 26 w 52"/>
                  <a:gd name="T15" fmla="*/ 57 h 59"/>
                  <a:gd name="T16" fmla="*/ 52 w 52"/>
                  <a:gd name="T17" fmla="*/ 51 h 59"/>
                  <a:gd name="T18" fmla="*/ 42 w 52"/>
                  <a:gd name="T19" fmla="*/ 3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59">
                    <a:moveTo>
                      <a:pt x="42" y="34"/>
                    </a:moveTo>
                    <a:cubicBezTo>
                      <a:pt x="42" y="29"/>
                      <a:pt x="41" y="22"/>
                      <a:pt x="42" y="10"/>
                    </a:cubicBezTo>
                    <a:cubicBezTo>
                      <a:pt x="43" y="8"/>
                      <a:pt x="43" y="6"/>
                      <a:pt x="43" y="4"/>
                    </a:cubicBezTo>
                    <a:cubicBezTo>
                      <a:pt x="35" y="3"/>
                      <a:pt x="21" y="2"/>
                      <a:pt x="7" y="0"/>
                    </a:cubicBezTo>
                    <a:cubicBezTo>
                      <a:pt x="8" y="3"/>
                      <a:pt x="9" y="6"/>
                      <a:pt x="9" y="10"/>
                    </a:cubicBezTo>
                    <a:cubicBezTo>
                      <a:pt x="11" y="22"/>
                      <a:pt x="10" y="29"/>
                      <a:pt x="10" y="34"/>
                    </a:cubicBezTo>
                    <a:cubicBezTo>
                      <a:pt x="4" y="38"/>
                      <a:pt x="0" y="44"/>
                      <a:pt x="0" y="51"/>
                    </a:cubicBezTo>
                    <a:cubicBezTo>
                      <a:pt x="0" y="59"/>
                      <a:pt x="11" y="57"/>
                      <a:pt x="26" y="57"/>
                    </a:cubicBezTo>
                    <a:cubicBezTo>
                      <a:pt x="40" y="57"/>
                      <a:pt x="52" y="59"/>
                      <a:pt x="52" y="51"/>
                    </a:cubicBezTo>
                    <a:cubicBezTo>
                      <a:pt x="52" y="44"/>
                      <a:pt x="48" y="38"/>
                      <a:pt x="42" y="34"/>
                    </a:cubicBez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cs typeface="+mn-ea"/>
                  <a:sym typeface="+mn-lt"/>
                </a:endParaRPr>
              </a:p>
            </p:txBody>
          </p:sp>
          <p:sp>
            <p:nvSpPr>
              <p:cNvPr id="10" name="Freeform 918">
                <a:extLst>
                  <a:ext uri="{FF2B5EF4-FFF2-40B4-BE49-F238E27FC236}">
                    <a16:creationId xmlns:a16="http://schemas.microsoft.com/office/drawing/2014/main" id="{8A09C348-1A61-2263-59ED-EDB2DF9CCE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75126" y="9379074"/>
                <a:ext cx="930275" cy="1676400"/>
              </a:xfrm>
              <a:custGeom>
                <a:avLst/>
                <a:gdLst>
                  <a:gd name="T0" fmla="*/ 229 w 293"/>
                  <a:gd name="T1" fmla="*/ 347 h 528"/>
                  <a:gd name="T2" fmla="*/ 271 w 293"/>
                  <a:gd name="T3" fmla="*/ 308 h 528"/>
                  <a:gd name="T4" fmla="*/ 189 w 293"/>
                  <a:gd name="T5" fmla="*/ 215 h 528"/>
                  <a:gd name="T6" fmla="*/ 276 w 293"/>
                  <a:gd name="T7" fmla="*/ 100 h 528"/>
                  <a:gd name="T8" fmla="*/ 76 w 293"/>
                  <a:gd name="T9" fmla="*/ 100 h 528"/>
                  <a:gd name="T10" fmla="*/ 141 w 293"/>
                  <a:gd name="T11" fmla="*/ 215 h 528"/>
                  <a:gd name="T12" fmla="*/ 19 w 293"/>
                  <a:gd name="T13" fmla="*/ 284 h 528"/>
                  <a:gd name="T14" fmla="*/ 1 w 293"/>
                  <a:gd name="T15" fmla="*/ 294 h 528"/>
                  <a:gd name="T16" fmla="*/ 7 w 293"/>
                  <a:gd name="T17" fmla="*/ 302 h 528"/>
                  <a:gd name="T18" fmla="*/ 10 w 293"/>
                  <a:gd name="T19" fmla="*/ 295 h 528"/>
                  <a:gd name="T20" fmla="*/ 8 w 293"/>
                  <a:gd name="T21" fmla="*/ 315 h 528"/>
                  <a:gd name="T22" fmla="*/ 16 w 293"/>
                  <a:gd name="T23" fmla="*/ 302 h 528"/>
                  <a:gd name="T24" fmla="*/ 18 w 293"/>
                  <a:gd name="T25" fmla="*/ 302 h 528"/>
                  <a:gd name="T26" fmla="*/ 25 w 293"/>
                  <a:gd name="T27" fmla="*/ 320 h 528"/>
                  <a:gd name="T28" fmla="*/ 27 w 293"/>
                  <a:gd name="T29" fmla="*/ 300 h 528"/>
                  <a:gd name="T30" fmla="*/ 34 w 293"/>
                  <a:gd name="T31" fmla="*/ 317 h 528"/>
                  <a:gd name="T32" fmla="*/ 43 w 293"/>
                  <a:gd name="T33" fmla="*/ 292 h 528"/>
                  <a:gd name="T34" fmla="*/ 45 w 293"/>
                  <a:gd name="T35" fmla="*/ 293 h 528"/>
                  <a:gd name="T36" fmla="*/ 56 w 293"/>
                  <a:gd name="T37" fmla="*/ 299 h 528"/>
                  <a:gd name="T38" fmla="*/ 89 w 293"/>
                  <a:gd name="T39" fmla="*/ 264 h 528"/>
                  <a:gd name="T40" fmla="*/ 116 w 293"/>
                  <a:gd name="T41" fmla="*/ 308 h 528"/>
                  <a:gd name="T42" fmla="*/ 135 w 293"/>
                  <a:gd name="T43" fmla="*/ 439 h 528"/>
                  <a:gd name="T44" fmla="*/ 214 w 293"/>
                  <a:gd name="T45" fmla="*/ 467 h 528"/>
                  <a:gd name="T46" fmla="*/ 220 w 293"/>
                  <a:gd name="T47" fmla="*/ 496 h 528"/>
                  <a:gd name="T48" fmla="*/ 257 w 293"/>
                  <a:gd name="T49" fmla="*/ 488 h 528"/>
                  <a:gd name="T50" fmla="*/ 238 w 293"/>
                  <a:gd name="T51" fmla="*/ 434 h 528"/>
                  <a:gd name="T52" fmla="*/ 203 w 293"/>
                  <a:gd name="T53" fmla="*/ 424 h 528"/>
                  <a:gd name="T54" fmla="*/ 171 w 293"/>
                  <a:gd name="T55" fmla="*/ 375 h 528"/>
                  <a:gd name="T56" fmla="*/ 208 w 293"/>
                  <a:gd name="T57" fmla="*/ 420 h 528"/>
                  <a:gd name="T58" fmla="*/ 224 w 293"/>
                  <a:gd name="T59" fmla="*/ 413 h 528"/>
                  <a:gd name="T60" fmla="*/ 223 w 293"/>
                  <a:gd name="T61" fmla="*/ 351 h 528"/>
                  <a:gd name="T62" fmla="*/ 212 w 293"/>
                  <a:gd name="T63" fmla="*/ 316 h 528"/>
                  <a:gd name="T64" fmla="*/ 211 w 293"/>
                  <a:gd name="T65" fmla="*/ 314 h 528"/>
                  <a:gd name="T66" fmla="*/ 219 w 293"/>
                  <a:gd name="T67" fmla="*/ 295 h 528"/>
                  <a:gd name="T68" fmla="*/ 261 w 293"/>
                  <a:gd name="T69" fmla="*/ 276 h 528"/>
                  <a:gd name="T70" fmla="*/ 236 w 293"/>
                  <a:gd name="T71" fmla="*/ 296 h 528"/>
                  <a:gd name="T72" fmla="*/ 216 w 293"/>
                  <a:gd name="T73" fmla="*/ 311 h 528"/>
                  <a:gd name="T74" fmla="*/ 218 w 293"/>
                  <a:gd name="T75" fmla="*/ 31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93" h="528">
                    <a:moveTo>
                      <a:pt x="218" y="318"/>
                    </a:moveTo>
                    <a:cubicBezTo>
                      <a:pt x="216" y="324"/>
                      <a:pt x="222" y="348"/>
                      <a:pt x="229" y="347"/>
                    </a:cubicBezTo>
                    <a:cubicBezTo>
                      <a:pt x="239" y="345"/>
                      <a:pt x="252" y="333"/>
                      <a:pt x="258" y="326"/>
                    </a:cubicBezTo>
                    <a:cubicBezTo>
                      <a:pt x="266" y="316"/>
                      <a:pt x="266" y="315"/>
                      <a:pt x="271" y="308"/>
                    </a:cubicBezTo>
                    <a:cubicBezTo>
                      <a:pt x="275" y="301"/>
                      <a:pt x="293" y="280"/>
                      <a:pt x="291" y="273"/>
                    </a:cubicBezTo>
                    <a:cubicBezTo>
                      <a:pt x="283" y="246"/>
                      <a:pt x="218" y="222"/>
                      <a:pt x="189" y="215"/>
                    </a:cubicBezTo>
                    <a:cubicBezTo>
                      <a:pt x="186" y="215"/>
                      <a:pt x="186" y="205"/>
                      <a:pt x="191" y="199"/>
                    </a:cubicBezTo>
                    <a:cubicBezTo>
                      <a:pt x="239" y="192"/>
                      <a:pt x="276" y="151"/>
                      <a:pt x="276" y="100"/>
                    </a:cubicBezTo>
                    <a:cubicBezTo>
                      <a:pt x="276" y="45"/>
                      <a:pt x="231" y="0"/>
                      <a:pt x="176" y="0"/>
                    </a:cubicBezTo>
                    <a:cubicBezTo>
                      <a:pt x="121" y="0"/>
                      <a:pt x="76" y="45"/>
                      <a:pt x="76" y="100"/>
                    </a:cubicBezTo>
                    <a:cubicBezTo>
                      <a:pt x="76" y="144"/>
                      <a:pt x="103" y="180"/>
                      <a:pt x="142" y="194"/>
                    </a:cubicBezTo>
                    <a:cubicBezTo>
                      <a:pt x="146" y="201"/>
                      <a:pt x="147" y="215"/>
                      <a:pt x="141" y="215"/>
                    </a:cubicBezTo>
                    <a:cubicBezTo>
                      <a:pt x="107" y="218"/>
                      <a:pt x="92" y="228"/>
                      <a:pt x="85" y="233"/>
                    </a:cubicBezTo>
                    <a:cubicBezTo>
                      <a:pt x="74" y="242"/>
                      <a:pt x="33" y="275"/>
                      <a:pt x="19" y="284"/>
                    </a:cubicBezTo>
                    <a:cubicBezTo>
                      <a:pt x="18" y="284"/>
                      <a:pt x="18" y="284"/>
                      <a:pt x="18" y="284"/>
                    </a:cubicBezTo>
                    <a:cubicBezTo>
                      <a:pt x="5" y="286"/>
                      <a:pt x="1" y="291"/>
                      <a:pt x="1" y="294"/>
                    </a:cubicBezTo>
                    <a:cubicBezTo>
                      <a:pt x="1" y="301"/>
                      <a:pt x="1" y="301"/>
                      <a:pt x="1" y="301"/>
                    </a:cubicBezTo>
                    <a:cubicBezTo>
                      <a:pt x="0" y="307"/>
                      <a:pt x="6" y="308"/>
                      <a:pt x="7" y="302"/>
                    </a:cubicBezTo>
                    <a:cubicBezTo>
                      <a:pt x="7" y="302"/>
                      <a:pt x="7" y="305"/>
                      <a:pt x="8" y="298"/>
                    </a:cubicBezTo>
                    <a:cubicBezTo>
                      <a:pt x="8" y="297"/>
                      <a:pt x="9" y="296"/>
                      <a:pt x="10" y="295"/>
                    </a:cubicBezTo>
                    <a:cubicBezTo>
                      <a:pt x="9" y="296"/>
                      <a:pt x="9" y="297"/>
                      <a:pt x="8" y="298"/>
                    </a:cubicBezTo>
                    <a:cubicBezTo>
                      <a:pt x="8" y="306"/>
                      <a:pt x="8" y="315"/>
                      <a:pt x="8" y="315"/>
                    </a:cubicBezTo>
                    <a:cubicBezTo>
                      <a:pt x="7" y="321"/>
                      <a:pt x="15" y="322"/>
                      <a:pt x="16" y="316"/>
                    </a:cubicBezTo>
                    <a:cubicBezTo>
                      <a:pt x="16" y="316"/>
                      <a:pt x="15" y="310"/>
                      <a:pt x="16" y="302"/>
                    </a:cubicBezTo>
                    <a:cubicBezTo>
                      <a:pt x="16" y="301"/>
                      <a:pt x="18" y="299"/>
                      <a:pt x="19" y="298"/>
                    </a:cubicBezTo>
                    <a:cubicBezTo>
                      <a:pt x="18" y="299"/>
                      <a:pt x="18" y="301"/>
                      <a:pt x="18" y="302"/>
                    </a:cubicBezTo>
                    <a:cubicBezTo>
                      <a:pt x="17" y="309"/>
                      <a:pt x="17" y="319"/>
                      <a:pt x="17" y="319"/>
                    </a:cubicBezTo>
                    <a:cubicBezTo>
                      <a:pt x="16" y="325"/>
                      <a:pt x="24" y="326"/>
                      <a:pt x="25" y="320"/>
                    </a:cubicBezTo>
                    <a:cubicBezTo>
                      <a:pt x="25" y="320"/>
                      <a:pt x="25" y="311"/>
                      <a:pt x="26" y="303"/>
                    </a:cubicBezTo>
                    <a:cubicBezTo>
                      <a:pt x="26" y="302"/>
                      <a:pt x="26" y="301"/>
                      <a:pt x="27" y="300"/>
                    </a:cubicBezTo>
                    <a:cubicBezTo>
                      <a:pt x="27" y="308"/>
                      <a:pt x="26" y="316"/>
                      <a:pt x="26" y="316"/>
                    </a:cubicBezTo>
                    <a:cubicBezTo>
                      <a:pt x="26" y="322"/>
                      <a:pt x="34" y="323"/>
                      <a:pt x="34" y="317"/>
                    </a:cubicBezTo>
                    <a:cubicBezTo>
                      <a:pt x="34" y="317"/>
                      <a:pt x="35" y="308"/>
                      <a:pt x="35" y="300"/>
                    </a:cubicBezTo>
                    <a:cubicBezTo>
                      <a:pt x="36" y="297"/>
                      <a:pt x="40" y="292"/>
                      <a:pt x="43" y="292"/>
                    </a:cubicBezTo>
                    <a:cubicBezTo>
                      <a:pt x="46" y="292"/>
                      <a:pt x="49" y="290"/>
                      <a:pt x="49" y="290"/>
                    </a:cubicBezTo>
                    <a:cubicBezTo>
                      <a:pt x="49" y="293"/>
                      <a:pt x="47" y="293"/>
                      <a:pt x="45" y="293"/>
                    </a:cubicBezTo>
                    <a:cubicBezTo>
                      <a:pt x="39" y="293"/>
                      <a:pt x="39" y="302"/>
                      <a:pt x="45" y="302"/>
                    </a:cubicBezTo>
                    <a:cubicBezTo>
                      <a:pt x="45" y="302"/>
                      <a:pt x="54" y="301"/>
                      <a:pt x="56" y="299"/>
                    </a:cubicBezTo>
                    <a:cubicBezTo>
                      <a:pt x="59" y="294"/>
                      <a:pt x="59" y="289"/>
                      <a:pt x="55" y="285"/>
                    </a:cubicBezTo>
                    <a:cubicBezTo>
                      <a:pt x="62" y="280"/>
                      <a:pt x="75" y="275"/>
                      <a:pt x="89" y="264"/>
                    </a:cubicBezTo>
                    <a:cubicBezTo>
                      <a:pt x="102" y="254"/>
                      <a:pt x="112" y="255"/>
                      <a:pt x="113" y="259"/>
                    </a:cubicBezTo>
                    <a:cubicBezTo>
                      <a:pt x="114" y="264"/>
                      <a:pt x="115" y="288"/>
                      <a:pt x="116" y="308"/>
                    </a:cubicBezTo>
                    <a:cubicBezTo>
                      <a:pt x="118" y="330"/>
                      <a:pt x="112" y="350"/>
                      <a:pt x="113" y="370"/>
                    </a:cubicBezTo>
                    <a:cubicBezTo>
                      <a:pt x="113" y="388"/>
                      <a:pt x="120" y="423"/>
                      <a:pt x="135" y="439"/>
                    </a:cubicBezTo>
                    <a:cubicBezTo>
                      <a:pt x="142" y="447"/>
                      <a:pt x="150" y="453"/>
                      <a:pt x="157" y="457"/>
                    </a:cubicBezTo>
                    <a:cubicBezTo>
                      <a:pt x="180" y="466"/>
                      <a:pt x="204" y="467"/>
                      <a:pt x="214" y="467"/>
                    </a:cubicBezTo>
                    <a:cubicBezTo>
                      <a:pt x="232" y="467"/>
                      <a:pt x="227" y="479"/>
                      <a:pt x="226" y="482"/>
                    </a:cubicBezTo>
                    <a:cubicBezTo>
                      <a:pt x="225" y="490"/>
                      <a:pt x="222" y="493"/>
                      <a:pt x="220" y="496"/>
                    </a:cubicBezTo>
                    <a:cubicBezTo>
                      <a:pt x="214" y="509"/>
                      <a:pt x="223" y="527"/>
                      <a:pt x="235" y="527"/>
                    </a:cubicBezTo>
                    <a:cubicBezTo>
                      <a:pt x="246" y="528"/>
                      <a:pt x="252" y="504"/>
                      <a:pt x="257" y="488"/>
                    </a:cubicBezTo>
                    <a:cubicBezTo>
                      <a:pt x="262" y="472"/>
                      <a:pt x="274" y="436"/>
                      <a:pt x="244" y="434"/>
                    </a:cubicBezTo>
                    <a:cubicBezTo>
                      <a:pt x="243" y="434"/>
                      <a:pt x="241" y="434"/>
                      <a:pt x="238" y="434"/>
                    </a:cubicBezTo>
                    <a:cubicBezTo>
                      <a:pt x="238" y="434"/>
                      <a:pt x="238" y="434"/>
                      <a:pt x="238" y="434"/>
                    </a:cubicBezTo>
                    <a:cubicBezTo>
                      <a:pt x="230" y="434"/>
                      <a:pt x="213" y="430"/>
                      <a:pt x="203" y="424"/>
                    </a:cubicBezTo>
                    <a:cubicBezTo>
                      <a:pt x="196" y="420"/>
                      <a:pt x="182" y="413"/>
                      <a:pt x="178" y="412"/>
                    </a:cubicBezTo>
                    <a:cubicBezTo>
                      <a:pt x="177" y="384"/>
                      <a:pt x="170" y="374"/>
                      <a:pt x="171" y="375"/>
                    </a:cubicBezTo>
                    <a:cubicBezTo>
                      <a:pt x="177" y="382"/>
                      <a:pt x="181" y="390"/>
                      <a:pt x="183" y="409"/>
                    </a:cubicBezTo>
                    <a:cubicBezTo>
                      <a:pt x="192" y="412"/>
                      <a:pt x="201" y="416"/>
                      <a:pt x="208" y="420"/>
                    </a:cubicBezTo>
                    <a:cubicBezTo>
                      <a:pt x="212" y="423"/>
                      <a:pt x="217" y="424"/>
                      <a:pt x="222" y="426"/>
                    </a:cubicBezTo>
                    <a:cubicBezTo>
                      <a:pt x="223" y="422"/>
                      <a:pt x="224" y="417"/>
                      <a:pt x="224" y="413"/>
                    </a:cubicBezTo>
                    <a:cubicBezTo>
                      <a:pt x="227" y="396"/>
                      <a:pt x="224" y="368"/>
                      <a:pt x="224" y="368"/>
                    </a:cubicBezTo>
                    <a:cubicBezTo>
                      <a:pt x="224" y="368"/>
                      <a:pt x="224" y="360"/>
                      <a:pt x="223" y="351"/>
                    </a:cubicBezTo>
                    <a:cubicBezTo>
                      <a:pt x="222" y="350"/>
                      <a:pt x="221" y="349"/>
                      <a:pt x="220" y="348"/>
                    </a:cubicBezTo>
                    <a:cubicBezTo>
                      <a:pt x="214" y="341"/>
                      <a:pt x="211" y="323"/>
                      <a:pt x="212" y="316"/>
                    </a:cubicBezTo>
                    <a:cubicBezTo>
                      <a:pt x="212" y="316"/>
                      <a:pt x="212" y="316"/>
                      <a:pt x="212" y="316"/>
                    </a:cubicBezTo>
                    <a:cubicBezTo>
                      <a:pt x="212" y="315"/>
                      <a:pt x="211" y="315"/>
                      <a:pt x="211" y="314"/>
                    </a:cubicBezTo>
                    <a:cubicBezTo>
                      <a:pt x="209" y="310"/>
                      <a:pt x="209" y="306"/>
                      <a:pt x="211" y="302"/>
                    </a:cubicBezTo>
                    <a:cubicBezTo>
                      <a:pt x="213" y="300"/>
                      <a:pt x="216" y="297"/>
                      <a:pt x="219" y="295"/>
                    </a:cubicBezTo>
                    <a:cubicBezTo>
                      <a:pt x="219" y="284"/>
                      <a:pt x="220" y="275"/>
                      <a:pt x="219" y="268"/>
                    </a:cubicBezTo>
                    <a:cubicBezTo>
                      <a:pt x="227" y="273"/>
                      <a:pt x="260" y="274"/>
                      <a:pt x="261" y="276"/>
                    </a:cubicBezTo>
                    <a:cubicBezTo>
                      <a:pt x="261" y="277"/>
                      <a:pt x="258" y="290"/>
                      <a:pt x="255" y="292"/>
                    </a:cubicBezTo>
                    <a:cubicBezTo>
                      <a:pt x="246" y="297"/>
                      <a:pt x="241" y="297"/>
                      <a:pt x="236" y="296"/>
                    </a:cubicBezTo>
                    <a:cubicBezTo>
                      <a:pt x="230" y="296"/>
                      <a:pt x="219" y="300"/>
                      <a:pt x="217" y="305"/>
                    </a:cubicBezTo>
                    <a:cubicBezTo>
                      <a:pt x="215" y="308"/>
                      <a:pt x="216" y="310"/>
                      <a:pt x="216" y="311"/>
                    </a:cubicBezTo>
                    <a:cubicBezTo>
                      <a:pt x="218" y="315"/>
                      <a:pt x="230" y="306"/>
                      <a:pt x="231" y="306"/>
                    </a:cubicBezTo>
                    <a:cubicBezTo>
                      <a:pt x="236" y="305"/>
                      <a:pt x="219" y="313"/>
                      <a:pt x="218" y="318"/>
                    </a:cubicBez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cs typeface="+mn-ea"/>
                  <a:sym typeface="+mn-lt"/>
                </a:endParaRPr>
              </a:p>
            </p:txBody>
          </p:sp>
          <p:sp>
            <p:nvSpPr>
              <p:cNvPr id="11" name="Freeform 919">
                <a:extLst>
                  <a:ext uri="{FF2B5EF4-FFF2-40B4-BE49-F238E27FC236}">
                    <a16:creationId xmlns:a16="http://schemas.microsoft.com/office/drawing/2014/main" id="{BC0E9E5E-9F0D-8651-57EE-D6254D477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8751" y="10306174"/>
                <a:ext cx="581025" cy="746125"/>
              </a:xfrm>
              <a:custGeom>
                <a:avLst/>
                <a:gdLst>
                  <a:gd name="T0" fmla="*/ 176 w 183"/>
                  <a:gd name="T1" fmla="*/ 198 h 235"/>
                  <a:gd name="T2" fmla="*/ 154 w 183"/>
                  <a:gd name="T3" fmla="*/ 198 h 235"/>
                  <a:gd name="T4" fmla="*/ 147 w 183"/>
                  <a:gd name="T5" fmla="*/ 191 h 235"/>
                  <a:gd name="T6" fmla="*/ 147 w 183"/>
                  <a:gd name="T7" fmla="*/ 6 h 235"/>
                  <a:gd name="T8" fmla="*/ 141 w 183"/>
                  <a:gd name="T9" fmla="*/ 0 h 235"/>
                  <a:gd name="T10" fmla="*/ 129 w 183"/>
                  <a:gd name="T11" fmla="*/ 0 h 235"/>
                  <a:gd name="T12" fmla="*/ 126 w 183"/>
                  <a:gd name="T13" fmla="*/ 10 h 235"/>
                  <a:gd name="T14" fmla="*/ 110 w 183"/>
                  <a:gd name="T15" fmla="*/ 16 h 235"/>
                  <a:gd name="T16" fmla="*/ 109 w 183"/>
                  <a:gd name="T17" fmla="*/ 16 h 235"/>
                  <a:gd name="T18" fmla="*/ 106 w 183"/>
                  <a:gd name="T19" fmla="*/ 15 h 235"/>
                  <a:gd name="T20" fmla="*/ 105 w 183"/>
                  <a:gd name="T21" fmla="*/ 25 h 235"/>
                  <a:gd name="T22" fmla="*/ 105 w 183"/>
                  <a:gd name="T23" fmla="*/ 26 h 235"/>
                  <a:gd name="T24" fmla="*/ 105 w 183"/>
                  <a:gd name="T25" fmla="*/ 26 h 235"/>
                  <a:gd name="T26" fmla="*/ 95 w 183"/>
                  <a:gd name="T27" fmla="*/ 35 h 235"/>
                  <a:gd name="T28" fmla="*/ 93 w 183"/>
                  <a:gd name="T29" fmla="*/ 35 h 235"/>
                  <a:gd name="T30" fmla="*/ 85 w 183"/>
                  <a:gd name="T31" fmla="*/ 38 h 235"/>
                  <a:gd name="T32" fmla="*/ 78 w 183"/>
                  <a:gd name="T33" fmla="*/ 35 h 235"/>
                  <a:gd name="T34" fmla="*/ 77 w 183"/>
                  <a:gd name="T35" fmla="*/ 34 h 235"/>
                  <a:gd name="T36" fmla="*/ 76 w 183"/>
                  <a:gd name="T37" fmla="*/ 34 h 235"/>
                  <a:gd name="T38" fmla="*/ 69 w 183"/>
                  <a:gd name="T39" fmla="*/ 30 h 235"/>
                  <a:gd name="T40" fmla="*/ 67 w 183"/>
                  <a:gd name="T41" fmla="*/ 23 h 235"/>
                  <a:gd name="T42" fmla="*/ 67 w 183"/>
                  <a:gd name="T43" fmla="*/ 20 h 235"/>
                  <a:gd name="T44" fmla="*/ 62 w 183"/>
                  <a:gd name="T45" fmla="*/ 17 h 235"/>
                  <a:gd name="T46" fmla="*/ 60 w 183"/>
                  <a:gd name="T47" fmla="*/ 10 h 235"/>
                  <a:gd name="T48" fmla="*/ 60 w 183"/>
                  <a:gd name="T49" fmla="*/ 1 h 235"/>
                  <a:gd name="T50" fmla="*/ 60 w 183"/>
                  <a:gd name="T51" fmla="*/ 0 h 235"/>
                  <a:gd name="T52" fmla="*/ 7 w 183"/>
                  <a:gd name="T53" fmla="*/ 0 h 235"/>
                  <a:gd name="T54" fmla="*/ 0 w 183"/>
                  <a:gd name="T55" fmla="*/ 6 h 235"/>
                  <a:gd name="T56" fmla="*/ 0 w 183"/>
                  <a:gd name="T57" fmla="*/ 30 h 235"/>
                  <a:gd name="T58" fmla="*/ 7 w 183"/>
                  <a:gd name="T59" fmla="*/ 37 h 235"/>
                  <a:gd name="T60" fmla="*/ 29 w 183"/>
                  <a:gd name="T61" fmla="*/ 37 h 235"/>
                  <a:gd name="T62" fmla="*/ 36 w 183"/>
                  <a:gd name="T63" fmla="*/ 43 h 235"/>
                  <a:gd name="T64" fmla="*/ 36 w 183"/>
                  <a:gd name="T65" fmla="*/ 191 h 235"/>
                  <a:gd name="T66" fmla="*/ 29 w 183"/>
                  <a:gd name="T67" fmla="*/ 198 h 235"/>
                  <a:gd name="T68" fmla="*/ 7 w 183"/>
                  <a:gd name="T69" fmla="*/ 198 h 235"/>
                  <a:gd name="T70" fmla="*/ 0 w 183"/>
                  <a:gd name="T71" fmla="*/ 204 h 235"/>
                  <a:gd name="T72" fmla="*/ 0 w 183"/>
                  <a:gd name="T73" fmla="*/ 228 h 235"/>
                  <a:gd name="T74" fmla="*/ 7 w 183"/>
                  <a:gd name="T75" fmla="*/ 235 h 235"/>
                  <a:gd name="T76" fmla="*/ 176 w 183"/>
                  <a:gd name="T77" fmla="*/ 235 h 235"/>
                  <a:gd name="T78" fmla="*/ 183 w 183"/>
                  <a:gd name="T79" fmla="*/ 228 h 235"/>
                  <a:gd name="T80" fmla="*/ 183 w 183"/>
                  <a:gd name="T81" fmla="*/ 204 h 235"/>
                  <a:gd name="T82" fmla="*/ 176 w 183"/>
                  <a:gd name="T83" fmla="*/ 198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3" h="235">
                    <a:moveTo>
                      <a:pt x="176" y="198"/>
                    </a:moveTo>
                    <a:cubicBezTo>
                      <a:pt x="154" y="198"/>
                      <a:pt x="154" y="198"/>
                      <a:pt x="154" y="198"/>
                    </a:cubicBezTo>
                    <a:cubicBezTo>
                      <a:pt x="150" y="198"/>
                      <a:pt x="147" y="195"/>
                      <a:pt x="147" y="191"/>
                    </a:cubicBezTo>
                    <a:cubicBezTo>
                      <a:pt x="147" y="6"/>
                      <a:pt x="147" y="6"/>
                      <a:pt x="147" y="6"/>
                    </a:cubicBezTo>
                    <a:cubicBezTo>
                      <a:pt x="147" y="3"/>
                      <a:pt x="144" y="0"/>
                      <a:pt x="141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3"/>
                      <a:pt x="128" y="6"/>
                      <a:pt x="126" y="10"/>
                    </a:cubicBezTo>
                    <a:cubicBezTo>
                      <a:pt x="124" y="13"/>
                      <a:pt x="118" y="15"/>
                      <a:pt x="110" y="16"/>
                    </a:cubicBezTo>
                    <a:cubicBezTo>
                      <a:pt x="110" y="16"/>
                      <a:pt x="110" y="16"/>
                      <a:pt x="109" y="16"/>
                    </a:cubicBezTo>
                    <a:cubicBezTo>
                      <a:pt x="108" y="16"/>
                      <a:pt x="107" y="15"/>
                      <a:pt x="106" y="15"/>
                    </a:cubicBezTo>
                    <a:cubicBezTo>
                      <a:pt x="105" y="20"/>
                      <a:pt x="105" y="25"/>
                      <a:pt x="105" y="25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105" y="32"/>
                      <a:pt x="100" y="36"/>
                      <a:pt x="95" y="35"/>
                    </a:cubicBezTo>
                    <a:cubicBezTo>
                      <a:pt x="94" y="35"/>
                      <a:pt x="94" y="35"/>
                      <a:pt x="93" y="35"/>
                    </a:cubicBezTo>
                    <a:cubicBezTo>
                      <a:pt x="91" y="37"/>
                      <a:pt x="88" y="38"/>
                      <a:pt x="85" y="38"/>
                    </a:cubicBezTo>
                    <a:cubicBezTo>
                      <a:pt x="82" y="38"/>
                      <a:pt x="80" y="37"/>
                      <a:pt x="78" y="35"/>
                    </a:cubicBezTo>
                    <a:cubicBezTo>
                      <a:pt x="78" y="35"/>
                      <a:pt x="78" y="34"/>
                      <a:pt x="77" y="34"/>
                    </a:cubicBezTo>
                    <a:cubicBezTo>
                      <a:pt x="77" y="34"/>
                      <a:pt x="76" y="34"/>
                      <a:pt x="76" y="34"/>
                    </a:cubicBezTo>
                    <a:cubicBezTo>
                      <a:pt x="73" y="34"/>
                      <a:pt x="71" y="33"/>
                      <a:pt x="69" y="30"/>
                    </a:cubicBezTo>
                    <a:cubicBezTo>
                      <a:pt x="67" y="28"/>
                      <a:pt x="66" y="26"/>
                      <a:pt x="67" y="23"/>
                    </a:cubicBezTo>
                    <a:cubicBezTo>
                      <a:pt x="67" y="22"/>
                      <a:pt x="67" y="21"/>
                      <a:pt x="67" y="20"/>
                    </a:cubicBezTo>
                    <a:cubicBezTo>
                      <a:pt x="65" y="20"/>
                      <a:pt x="63" y="19"/>
                      <a:pt x="62" y="17"/>
                    </a:cubicBezTo>
                    <a:cubicBezTo>
                      <a:pt x="60" y="15"/>
                      <a:pt x="60" y="12"/>
                      <a:pt x="60" y="10"/>
                    </a:cubicBezTo>
                    <a:cubicBezTo>
                      <a:pt x="60" y="8"/>
                      <a:pt x="60" y="5"/>
                      <a:pt x="60" y="1"/>
                    </a:cubicBezTo>
                    <a:cubicBezTo>
                      <a:pt x="60" y="1"/>
                      <a:pt x="60" y="0"/>
                      <a:pt x="6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3" y="37"/>
                      <a:pt x="7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3" y="37"/>
                      <a:pt x="36" y="40"/>
                      <a:pt x="36" y="43"/>
                    </a:cubicBezTo>
                    <a:cubicBezTo>
                      <a:pt x="36" y="191"/>
                      <a:pt x="36" y="191"/>
                      <a:pt x="36" y="191"/>
                    </a:cubicBezTo>
                    <a:cubicBezTo>
                      <a:pt x="36" y="195"/>
                      <a:pt x="33" y="198"/>
                      <a:pt x="29" y="198"/>
                    </a:cubicBezTo>
                    <a:cubicBezTo>
                      <a:pt x="7" y="198"/>
                      <a:pt x="7" y="198"/>
                      <a:pt x="7" y="198"/>
                    </a:cubicBezTo>
                    <a:cubicBezTo>
                      <a:pt x="3" y="198"/>
                      <a:pt x="0" y="201"/>
                      <a:pt x="0" y="204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0" y="232"/>
                      <a:pt x="3" y="235"/>
                      <a:pt x="7" y="235"/>
                    </a:cubicBezTo>
                    <a:cubicBezTo>
                      <a:pt x="176" y="235"/>
                      <a:pt x="176" y="235"/>
                      <a:pt x="176" y="235"/>
                    </a:cubicBezTo>
                    <a:cubicBezTo>
                      <a:pt x="180" y="235"/>
                      <a:pt x="183" y="232"/>
                      <a:pt x="183" y="228"/>
                    </a:cubicBezTo>
                    <a:cubicBezTo>
                      <a:pt x="183" y="204"/>
                      <a:pt x="183" y="204"/>
                      <a:pt x="183" y="204"/>
                    </a:cubicBezTo>
                    <a:cubicBezTo>
                      <a:pt x="183" y="201"/>
                      <a:pt x="180" y="198"/>
                      <a:pt x="176" y="198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cs typeface="+mn-ea"/>
                  <a:sym typeface="+mn-lt"/>
                </a:endParaRPr>
              </a:p>
            </p:txBody>
          </p:sp>
          <p:sp>
            <p:nvSpPr>
              <p:cNvPr id="12" name="Oval 920">
                <a:extLst>
                  <a:ext uri="{FF2B5EF4-FFF2-40B4-BE49-F238E27FC236}">
                    <a16:creationId xmlns:a16="http://schemas.microsoft.com/office/drawing/2014/main" id="{D7237683-5E18-C587-F8EE-8E1DCD35A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7176" y="9807699"/>
                <a:ext cx="384175" cy="381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cs typeface="+mn-ea"/>
                  <a:sym typeface="+mn-lt"/>
                </a:endParaRPr>
              </a:p>
            </p:txBody>
          </p:sp>
        </p:grpSp>
        <p:sp>
          <p:nvSpPr>
            <p:cNvPr id="8" name="Овал 67">
              <a:extLst>
                <a:ext uri="{FF2B5EF4-FFF2-40B4-BE49-F238E27FC236}">
                  <a16:creationId xmlns:a16="http://schemas.microsoft.com/office/drawing/2014/main" id="{98030250-CC27-990D-779E-A9B1B3A6D36A}"/>
                </a:ext>
              </a:extLst>
            </p:cNvPr>
            <p:cNvSpPr/>
            <p:nvPr/>
          </p:nvSpPr>
          <p:spPr>
            <a:xfrm rot="10800000">
              <a:off x="12001341" y="3546427"/>
              <a:ext cx="2135669" cy="1941517"/>
            </a:xfrm>
            <a:prstGeom prst="ellipse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42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cs typeface="+mn-ea"/>
                <a:sym typeface="+mn-lt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4943078" y="3429794"/>
            <a:ext cx="52565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在进行聚合操作时，如果分组的数据中有缺失值</a:t>
            </a:r>
            <a:r>
              <a:rPr lang="en-US" altLang="zh-CN" sz="2000" kern="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NaN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，那么会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自动忽略</a:t>
            </a:r>
            <a:r>
              <a:rPr lang="en-US" altLang="zh-CN" sz="2000" kern="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NaN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值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9522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12.3.2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agg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聚合数据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2" name="原创设计师QQ598969553          _3"/>
          <p:cNvSpPr/>
          <p:nvPr/>
        </p:nvSpPr>
        <p:spPr>
          <a:xfrm>
            <a:off x="1019175" y="2709714"/>
            <a:ext cx="4590731" cy="2664296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原创设计师QQ598969553          _4"/>
          <p:cNvSpPr/>
          <p:nvPr/>
        </p:nvSpPr>
        <p:spPr>
          <a:xfrm>
            <a:off x="1459786" y="3746576"/>
            <a:ext cx="3737363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熟悉</a:t>
            </a: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agg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方法的使用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，能够通过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agg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数据聚合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的功能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原创设计师QQ598969553          _7"/>
          <p:cNvSpPr txBox="1"/>
          <p:nvPr/>
        </p:nvSpPr>
        <p:spPr>
          <a:xfrm>
            <a:off x="1019176" y="3089692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</a:p>
        </p:txBody>
      </p:sp>
    </p:spTree>
    <p:extLst>
      <p:ext uri="{BB962C8B-B14F-4D97-AF65-F5344CB8AC3E}">
        <p14:creationId xmlns:p14="http://schemas.microsoft.com/office/powerpoint/2010/main" val="76925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12.3.2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agg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聚合数据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2082584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语法格式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287706" y="2065290"/>
            <a:ext cx="95600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除了直接使用统计方法聚合数据之外，我们还可以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000" kern="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agg</a:t>
            </a:r>
            <a:r>
              <a:rPr lang="en-US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方法聚合数据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，该方法既支持内置函数也支持自定义函数，同时可以将这些函数作用于不同的行或列。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287706" y="3176852"/>
            <a:ext cx="9560028" cy="8387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630710" y="3394074"/>
            <a:ext cx="8596438" cy="400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ctr">
              <a:lnSpc>
                <a:spcPct val="11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agg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func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=None, axis=0, *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 **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kwargs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0A659E-D95A-F0D1-47BF-28CAA877788D}"/>
              </a:ext>
            </a:extLst>
          </p:cNvPr>
          <p:cNvSpPr txBox="1"/>
          <p:nvPr/>
        </p:nvSpPr>
        <p:spPr>
          <a:xfrm>
            <a:off x="1301370" y="4232858"/>
            <a:ext cx="96903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800" kern="0" dirty="0" err="1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：用于</a:t>
            </a:r>
            <a:r>
              <a:rPr lang="zh-CN" altLang="zh-CN" sz="1800" kern="0" dirty="0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聚合数据的函数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，该参数的取值可以是</a:t>
            </a:r>
            <a:r>
              <a:rPr lang="zh-CN" altLang="en-US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匿名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函数、函数名</a:t>
            </a:r>
            <a:r>
              <a:rPr lang="zh-CN" altLang="en-US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或方法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名、包含函数名</a:t>
            </a:r>
            <a:r>
              <a:rPr lang="zh-CN" altLang="en-US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或方法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名的列表或字典。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axis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r>
              <a:rPr lang="zh-CN" altLang="en-US" sz="1800" kern="0" dirty="0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函数被应用到行或列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，该参数支持</a:t>
            </a:r>
            <a:r>
              <a:rPr lang="en-US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（默认值）或</a:t>
            </a:r>
            <a:r>
              <a:rPr lang="en-US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'index'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'columns'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这几种取值，其中</a:t>
            </a:r>
            <a:r>
              <a:rPr lang="en-US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'index'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表示将函数应用到每一列；</a:t>
            </a:r>
            <a:r>
              <a:rPr lang="en-US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'columns'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表示将函数应用到每一行。</a:t>
            </a:r>
          </a:p>
        </p:txBody>
      </p:sp>
    </p:spTree>
    <p:extLst>
      <p:ext uri="{BB962C8B-B14F-4D97-AF65-F5344CB8AC3E}">
        <p14:creationId xmlns:p14="http://schemas.microsoft.com/office/powerpoint/2010/main" val="236651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12.3.2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agg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聚合数据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2082584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语法格式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287706" y="2065290"/>
            <a:ext cx="95600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除了直接使用统计方法聚合数据之外，我们还可以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000" kern="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agg</a:t>
            </a:r>
            <a:r>
              <a:rPr lang="en-US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方法聚合数据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，该方法既支持内置函数也支持自定义函数，同时可以将这些函数作用于不同的行或列。</a:t>
            </a:r>
          </a:p>
        </p:txBody>
      </p:sp>
      <p:sp>
        <p:nvSpPr>
          <p:cNvPr id="8" name="矩形 7"/>
          <p:cNvSpPr/>
          <p:nvPr/>
        </p:nvSpPr>
        <p:spPr>
          <a:xfrm>
            <a:off x="1287706" y="4232858"/>
            <a:ext cx="93440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※ </a:t>
            </a:r>
            <a:r>
              <a:rPr lang="zh-CN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聚合数据的函数</a:t>
            </a:r>
            <a:r>
              <a:rPr lang="zh-CN" altLang="zh-CN" sz="16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可以是前面提过的统计方法</a:t>
            </a:r>
            <a:r>
              <a:rPr lang="zh-CN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zh-CN" sz="16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也可以是用户自定义的函数</a:t>
            </a:r>
            <a:r>
              <a:rPr lang="zh-CN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6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※ </a:t>
            </a:r>
            <a:r>
              <a:rPr lang="zh-CN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我们在使用</a:t>
            </a:r>
            <a:r>
              <a:rPr lang="en-US" altLang="zh-CN" sz="1600" kern="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agg</a:t>
            </a:r>
            <a:r>
              <a:rPr lang="en-US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方法聚合分组数据时，不仅可以让一个函数作用于分组数据的所有行或列，还可以让多个函数作用于分组数据的所有行或列，甚至可以让不同函数作用于分组数据的不同的行或列。</a:t>
            </a:r>
            <a:endParaRPr lang="zh-CN" altLang="en-US" sz="16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287706" y="3176852"/>
            <a:ext cx="9560028" cy="8387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630710" y="3394074"/>
            <a:ext cx="8596438" cy="400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ctr">
              <a:lnSpc>
                <a:spcPct val="11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agg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func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=None, axis=0, *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 **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kwargs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13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12.3.2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agg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聚合数据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3450736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所有列应用一个函数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287706" y="2065290"/>
            <a:ext cx="95600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当使用</a:t>
            </a:r>
            <a:r>
              <a:rPr lang="en-US" altLang="zh-CN" sz="2000" kern="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agg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方法聚合数据时，若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给参数</a:t>
            </a:r>
            <a:r>
              <a:rPr lang="en-US" altLang="zh-CN" sz="2000" kern="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传入的值是一个匿名函数或函数名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，不给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axis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参数传值，则此时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会让分组数据的所有列应用这个函数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，并执行相应的操作。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414686" y="3165698"/>
            <a:ext cx="9361040" cy="2928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558702" y="3474000"/>
            <a:ext cx="9289032" cy="2311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import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numpy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as np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from pandas import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DataFrame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Series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df_obj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DataFrame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np.arange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(36).reshape((6, 6)), </a:t>
            </a:r>
          </a:p>
          <a:p>
            <a:pPr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   columns=list('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abcdef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'))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df_obj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['key'] = Series(list('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aaabbb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'), name='key')</a:t>
            </a:r>
          </a:p>
          <a:p>
            <a:pPr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group_obj =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df_obj.groupby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('key')</a:t>
            </a:r>
          </a:p>
          <a:p>
            <a:pPr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group_obj.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agg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(sum)</a:t>
            </a:r>
            <a:endParaRPr lang="zh-CN" altLang="zh-CN" sz="1800" b="1" dirty="0">
              <a:solidFill>
                <a:srgbClr val="1369B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109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12.3.2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agg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聚合数据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3450736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所有列应用一个函数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287706" y="2065290"/>
            <a:ext cx="9560028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当然，我们在使用</a:t>
            </a:r>
            <a:r>
              <a:rPr lang="en-US" altLang="zh-CN" sz="2000" kern="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agg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方法时也可以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传入自定义的函数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。例如，定义一个用来计算极差值（极差值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最大值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最小值）的函数，使分组的所有列应用该函数计算极差值</a:t>
            </a:r>
            <a:r>
              <a:rPr lang="zh-CN" altLang="en-US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20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414686" y="3165698"/>
            <a:ext cx="9361040" cy="1776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558702" y="3474000"/>
            <a:ext cx="9289032" cy="1047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def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my_range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arr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):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return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arr.max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 -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arr.min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group_obj.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agg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my_range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1800" b="1" dirty="0">
              <a:solidFill>
                <a:srgbClr val="1369B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77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12.3.2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agg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聚合数据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3450736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所有列应用多个函数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287706" y="2065290"/>
            <a:ext cx="95600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当使用</a:t>
            </a:r>
            <a:r>
              <a:rPr lang="en-US" altLang="zh-CN" sz="2000" kern="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agg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方法聚合数据时，若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给参数</a:t>
            </a:r>
            <a:r>
              <a:rPr lang="en-US" altLang="zh-CN" sz="2000" kern="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传入的值是一个包含函数名的列表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，不给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axis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参数传值，则此时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会让分组数据的所有列应用多个函数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，并执行相应的操作。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414686" y="3165698"/>
            <a:ext cx="9361040" cy="112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558702" y="3474000"/>
            <a:ext cx="9289032" cy="410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group_obj.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agg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([sum, 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my_range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])</a:t>
            </a:r>
            <a:endParaRPr lang="zh-CN" altLang="zh-CN" sz="1800" b="1" dirty="0">
              <a:solidFill>
                <a:srgbClr val="1369B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214886" y="3898653"/>
            <a:ext cx="504056" cy="508701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66728" y="4335846"/>
            <a:ext cx="6912470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       a                          b                         c                            ...     f </a:t>
            </a:r>
            <a:endParaRPr lang="zh-CN" altLang="zh-CN" sz="1400" b="1" kern="0" dirty="0"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       sum </a:t>
            </a:r>
            <a:r>
              <a:rPr lang="en-US" altLang="zh-CN" sz="1400" b="1" kern="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my_range</a:t>
            </a:r>
            <a:r>
              <a:rPr lang="en-US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sum </a:t>
            </a:r>
            <a:r>
              <a:rPr lang="en-US" altLang="zh-CN" sz="1400" b="1" kern="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my_range</a:t>
            </a:r>
            <a:r>
              <a:rPr lang="en-US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sum </a:t>
            </a:r>
            <a:r>
              <a:rPr lang="en-US" altLang="zh-CN" sz="1400" b="1" kern="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my_range</a:t>
            </a:r>
            <a:r>
              <a:rPr lang="en-US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  ...     sum </a:t>
            </a:r>
            <a:r>
              <a:rPr lang="en-US" altLang="zh-CN" sz="1400" b="1" kern="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my_range</a:t>
            </a:r>
            <a:endParaRPr lang="zh-CN" altLang="zh-CN" sz="1400" b="1" kern="0" dirty="0"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key                                                                          </a:t>
            </a:r>
            <a:endParaRPr lang="zh-CN" altLang="zh-CN" sz="1400" b="1" kern="0" dirty="0"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a          18              12       21            12      24              12      ...       33             12</a:t>
            </a:r>
            <a:endParaRPr lang="zh-CN" altLang="zh-CN" sz="1400" b="1" kern="0" dirty="0"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b          72              12       75            12      78              12      ...       87             12</a:t>
            </a:r>
            <a:endParaRPr lang="zh-CN" altLang="en-US" sz="1400" b="1" kern="0" dirty="0"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BF11C7E6-CFED-63F5-D69E-BA42DA269FCC}"/>
              </a:ext>
            </a:extLst>
          </p:cNvPr>
          <p:cNvCxnSpPr>
            <a:cxnSpLocks/>
            <a:stCxn id="14" idx="3"/>
            <a:endCxn id="13" idx="0"/>
          </p:cNvCxnSpPr>
          <p:nvPr/>
        </p:nvCxnSpPr>
        <p:spPr>
          <a:xfrm>
            <a:off x="9488623" y="4901906"/>
            <a:ext cx="947376" cy="2880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FD3D0D3-5BB0-C20D-3A43-E15E2227EE2F}"/>
              </a:ext>
            </a:extLst>
          </p:cNvPr>
          <p:cNvSpPr txBox="1"/>
          <p:nvPr/>
        </p:nvSpPr>
        <p:spPr>
          <a:xfrm>
            <a:off x="9695606" y="5189926"/>
            <a:ext cx="1480785" cy="646331"/>
          </a:xfrm>
          <a:prstGeom prst="rect">
            <a:avLst/>
          </a:prstGeom>
          <a:noFill/>
          <a:ln>
            <a:solidFill>
              <a:srgbClr val="8D8D8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内层索引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是函数的名称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6414D1-D911-A13C-BC8F-24188CC01AFD}"/>
              </a:ext>
            </a:extLst>
          </p:cNvPr>
          <p:cNvSpPr/>
          <p:nvPr/>
        </p:nvSpPr>
        <p:spPr>
          <a:xfrm>
            <a:off x="7976369" y="4717833"/>
            <a:ext cx="1512254" cy="368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82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12.3.2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agg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聚合数据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3450736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所有列应用多个函数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287706" y="2065290"/>
            <a:ext cx="9704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如果函数名起的不够见名知意，那么不能很好地辨别出每列数据代表的含义</a:t>
            </a:r>
            <a:r>
              <a:rPr lang="zh-CN" altLang="en-US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pandas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的设计者已经考虑到这一点，它允许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我们在应用函数的同时给函数指定名称，格式为</a:t>
            </a:r>
            <a:r>
              <a:rPr lang="en-US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名称</a:t>
            </a:r>
            <a:r>
              <a:rPr lang="en-US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函数名）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414686" y="3638517"/>
            <a:ext cx="9361040" cy="791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558702" y="3789995"/>
            <a:ext cx="9289032" cy="410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group_obj.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agg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([('</a:t>
            </a:r>
            <a:r>
              <a:rPr lang="zh-CN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和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', sum), ('</a:t>
            </a:r>
            <a:r>
              <a:rPr lang="zh-CN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极差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', 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my_range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)])</a:t>
            </a:r>
            <a:endParaRPr lang="zh-CN" altLang="zh-CN" sz="1800" b="1" dirty="0">
              <a:solidFill>
                <a:srgbClr val="1369B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3214886" y="4035156"/>
            <a:ext cx="504056" cy="508701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566728" y="4472349"/>
            <a:ext cx="5267789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     a             b             c             d             e             f    </a:t>
            </a:r>
            <a:endParaRPr lang="zh-CN" altLang="zh-CN" sz="1400" b="1" kern="0" dirty="0"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lang="zh-CN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zh-CN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极差</a:t>
            </a:r>
            <a:r>
              <a:rPr lang="en-US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</a:t>
            </a:r>
            <a:r>
              <a:rPr lang="zh-CN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zh-CN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极差</a:t>
            </a:r>
            <a:r>
              <a:rPr lang="en-US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</a:t>
            </a:r>
            <a:r>
              <a:rPr lang="zh-CN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zh-CN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极差</a:t>
            </a:r>
            <a:r>
              <a:rPr lang="en-US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</a:t>
            </a:r>
            <a:r>
              <a:rPr lang="zh-CN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zh-CN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极差</a:t>
            </a:r>
            <a:r>
              <a:rPr lang="en-US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</a:t>
            </a:r>
            <a:r>
              <a:rPr lang="zh-CN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zh-CN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极差</a:t>
            </a:r>
            <a:r>
              <a:rPr lang="en-US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</a:t>
            </a:r>
            <a:r>
              <a:rPr lang="zh-CN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zh-CN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极差</a:t>
            </a:r>
          </a:p>
          <a:p>
            <a:pPr>
              <a:lnSpc>
                <a:spcPct val="150000"/>
              </a:lnSpc>
            </a:pPr>
            <a:r>
              <a:rPr lang="en-US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key                                                </a:t>
            </a:r>
            <a:endParaRPr lang="zh-CN" altLang="zh-CN" sz="1400" b="1" kern="0" dirty="0"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a      18   12    21   12   24    12    27   12   30   12    33   12</a:t>
            </a:r>
            <a:endParaRPr lang="zh-CN" altLang="zh-CN" sz="1400" b="1" kern="0" dirty="0"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b      72   12    75   12   78    12    81   12   84   12    87   12</a:t>
            </a:r>
            <a:endParaRPr lang="zh-CN" altLang="en-US" sz="1400" b="1" kern="0" dirty="0"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BF11C7E6-CFED-63F5-D69E-BA42DA269FCC}"/>
              </a:ext>
            </a:extLst>
          </p:cNvPr>
          <p:cNvCxnSpPr>
            <a:cxnSpLocks/>
            <a:stCxn id="22" idx="3"/>
            <a:endCxn id="21" idx="0"/>
          </p:cNvCxnSpPr>
          <p:nvPr/>
        </p:nvCxnSpPr>
        <p:spPr>
          <a:xfrm>
            <a:off x="7895406" y="5018900"/>
            <a:ext cx="1620180" cy="3075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FD3D0D3-5BB0-C20D-3A43-E15E2227EE2F}"/>
              </a:ext>
            </a:extLst>
          </p:cNvPr>
          <p:cNvSpPr txBox="1"/>
          <p:nvPr/>
        </p:nvSpPr>
        <p:spPr>
          <a:xfrm>
            <a:off x="8471470" y="5326429"/>
            <a:ext cx="2088232" cy="646331"/>
          </a:xfrm>
          <a:prstGeom prst="rect">
            <a:avLst/>
          </a:prstGeom>
          <a:noFill/>
          <a:ln>
            <a:solidFill>
              <a:srgbClr val="8D8D8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内层索引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是给函数另外指定的名称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56414D1-D911-A13C-BC8F-24188CC01AFD}"/>
              </a:ext>
            </a:extLst>
          </p:cNvPr>
          <p:cNvSpPr/>
          <p:nvPr/>
        </p:nvSpPr>
        <p:spPr>
          <a:xfrm>
            <a:off x="6959302" y="4834827"/>
            <a:ext cx="936104" cy="368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459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12.3.2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agg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聚合数据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3450736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不同列应用不同函数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287706" y="2065290"/>
            <a:ext cx="9704044" cy="1408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当使用</a:t>
            </a:r>
            <a:r>
              <a:rPr lang="en-US" altLang="zh-CN" sz="1900" kern="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agg</a:t>
            </a:r>
            <a:r>
              <a:rPr lang="en-US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方法聚合数据时，若</a:t>
            </a:r>
            <a:r>
              <a:rPr lang="zh-CN" altLang="zh-CN" sz="19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给参数</a:t>
            </a:r>
            <a:r>
              <a:rPr lang="en-US" altLang="zh-CN" sz="1900" kern="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</a:t>
            </a:r>
            <a:r>
              <a:rPr lang="zh-CN" altLang="zh-CN" sz="19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传入的值是一个字典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，不给</a:t>
            </a:r>
            <a:r>
              <a:rPr lang="en-US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axis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参数传值，则可以</a:t>
            </a:r>
            <a:r>
              <a:rPr lang="zh-CN" altLang="zh-CN" sz="19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让分组的一列应用一个函数，另一列应用另一个函数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，并执行相应的操作。字典有着一定的格式要求，字典的键是分组的列索引，字典的值是函数名或包含函数名的列表。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414686" y="3517651"/>
            <a:ext cx="9361040" cy="912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558702" y="3758891"/>
            <a:ext cx="9289032" cy="410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group_obj.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agg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({'a': 'sum', 'b': 'mean', 'c': 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my_range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})</a:t>
            </a:r>
            <a:endParaRPr lang="zh-CN" altLang="zh-CN" sz="1800" b="1" dirty="0">
              <a:solidFill>
                <a:srgbClr val="1369B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2" name="矩形标注 11">
            <a:extLst>
              <a:ext uri="{FF2B5EF4-FFF2-40B4-BE49-F238E27FC236}">
                <a16:creationId xmlns:a16="http://schemas.microsoft.com/office/drawing/2014/main" id="{2DD36134-4B9C-75E2-A84F-506C84C246CB}"/>
              </a:ext>
            </a:extLst>
          </p:cNvPr>
          <p:cNvSpPr/>
          <p:nvPr/>
        </p:nvSpPr>
        <p:spPr>
          <a:xfrm>
            <a:off x="4439022" y="4581922"/>
            <a:ext cx="6336704" cy="1403392"/>
          </a:xfrm>
          <a:prstGeom prst="wedgeRectCallout">
            <a:avLst>
              <a:gd name="adj1" fmla="val -20447"/>
              <a:gd name="adj2" fmla="val -6871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2B2685-DAA3-969A-369C-E6BBAFDE9C01}"/>
              </a:ext>
            </a:extLst>
          </p:cNvPr>
          <p:cNvSpPr txBox="1"/>
          <p:nvPr/>
        </p:nvSpPr>
        <p:spPr>
          <a:xfrm>
            <a:off x="4756323" y="4689169"/>
            <a:ext cx="5832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给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列应用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sum()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函数，通过该函数计算该列数据的和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给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b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列应用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mean()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函数，通过该函数计算该列数据的平均数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给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列应用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my_range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函数，通过该函数计算该列数据的极差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491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630710" y="2925738"/>
            <a:ext cx="8640960" cy="261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在进行数据分析工作时，我们可能会遇到这样的场景：现在要求从日志数据中找出每天访问次数最多的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，这时需要先把所有的日志数据按天拆分成每天的日志数据，再对每天的日志数据进行统计运算，最后把所有的统计结果放到一起，这样便完成了最初设定的要求，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这个过程中用到的思想就是分组与聚合——数据重组后再合并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中提供了一些用于分组与聚合的方法，另外还提供一些其他的分组级运算，本章将针对这些内容进行详细地讲解。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ctr"/>
            <a:r>
              <a:rPr lang="zh-CN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分组级运算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extBox 48"/>
          <p:cNvSpPr txBox="1"/>
          <p:nvPr/>
        </p:nvSpPr>
        <p:spPr>
          <a:xfrm>
            <a:off x="1126654" y="2968089"/>
            <a:ext cx="2232248" cy="92333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12.4</a:t>
            </a:r>
            <a:endParaRPr lang="en-US" altLang="en-GB" sz="54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902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数据转换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3" name="原创设计师QQ598969553          _3"/>
          <p:cNvSpPr/>
          <p:nvPr/>
        </p:nvSpPr>
        <p:spPr>
          <a:xfrm>
            <a:off x="1019175" y="2709714"/>
            <a:ext cx="4590731" cy="2664296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原创设计师QQ598969553          _4"/>
          <p:cNvSpPr/>
          <p:nvPr/>
        </p:nvSpPr>
        <p:spPr>
          <a:xfrm>
            <a:off x="1459786" y="3746576"/>
            <a:ext cx="373736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transform()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方法的使用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，能够通过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transform()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实现数据转换的操作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19176" y="3089692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</a:p>
        </p:txBody>
      </p:sp>
    </p:spTree>
    <p:extLst>
      <p:ext uri="{BB962C8B-B14F-4D97-AF65-F5344CB8AC3E}">
        <p14:creationId xmlns:p14="http://schemas.microsoft.com/office/powerpoint/2010/main" val="166413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数据转换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20003" y="3069754"/>
            <a:ext cx="59676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数据转换是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pandas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中强大的功能之一，它可以对分组执行一些汇总操作，且不改变分组之前的对象形状，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使转换后对象的形状与分组前对象的形状保持一致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。</a:t>
            </a:r>
          </a:p>
        </p:txBody>
      </p:sp>
      <p:pic>
        <p:nvPicPr>
          <p:cNvPr id="11" name="Picture 7" descr="总结小人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9"/>
          <a:stretch/>
        </p:blipFill>
        <p:spPr bwMode="auto">
          <a:xfrm>
            <a:off x="591836" y="1321668"/>
            <a:ext cx="3908398" cy="5132462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9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数据转换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2514632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语法格式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287706" y="2065290"/>
            <a:ext cx="95600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transform()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可以将一个函数应用在分组上，对分组的列执行相应的操作</a:t>
            </a:r>
            <a:r>
              <a:rPr lang="zh-CN" altLang="en-US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20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287706" y="2707969"/>
            <a:ext cx="9560028" cy="1000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2395312" y="2848563"/>
            <a:ext cx="7344816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ctr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transform(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func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 *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 engine=None, 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engine_kwargs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=None, **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kwargs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0A659E-D95A-F0D1-47BF-28CAA877788D}"/>
              </a:ext>
            </a:extLst>
          </p:cNvPr>
          <p:cNvSpPr txBox="1"/>
          <p:nvPr/>
        </p:nvSpPr>
        <p:spPr>
          <a:xfrm>
            <a:off x="1301370" y="3776891"/>
            <a:ext cx="954636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800" kern="0" dirty="0" err="1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：表示每个分组应用的</a:t>
            </a:r>
            <a:r>
              <a:rPr lang="zh-CN" altLang="zh-CN" sz="1800" kern="0" dirty="0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，取值可以是匿名函数或函数名。</a:t>
            </a:r>
          </a:p>
          <a:p>
            <a:pPr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1800" kern="0" dirty="0" err="1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args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：表示</a:t>
            </a:r>
            <a:r>
              <a:rPr lang="zh-CN" altLang="zh-CN" sz="1800" kern="0" dirty="0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传递给</a:t>
            </a:r>
            <a:r>
              <a:rPr lang="en-US" altLang="zh-CN" sz="1800" kern="0" dirty="0" err="1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</a:t>
            </a:r>
            <a:r>
              <a:rPr lang="zh-CN" altLang="zh-CN" sz="1800" kern="0" dirty="0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的位置参数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**</a:t>
            </a:r>
            <a:r>
              <a:rPr lang="en-US" altLang="zh-CN" sz="1800" kern="0" dirty="0" err="1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kwargs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：表示</a:t>
            </a:r>
            <a:r>
              <a:rPr lang="zh-CN" altLang="zh-CN" sz="1800" kern="0" dirty="0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传递给</a:t>
            </a:r>
            <a:r>
              <a:rPr lang="en-US" altLang="zh-CN" sz="1800" kern="0" dirty="0" err="1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</a:t>
            </a:r>
            <a:r>
              <a:rPr lang="zh-CN" altLang="zh-CN" sz="1800" kern="0" dirty="0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的关键字参数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1324190" y="5302002"/>
            <a:ext cx="977605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※ transform()</a:t>
            </a:r>
            <a:r>
              <a:rPr lang="zh-CN" altLang="zh-CN" sz="17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zh-CN" altLang="en-US" sz="17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在转换成功后通常会返回一个与原始对象形状相同的新对象，新对象中的数据是每个分组应用函数后计算所得的结果。注意，如果原始对象中包含非数值的列，则通过</a:t>
            </a:r>
            <a:r>
              <a:rPr lang="en-US" altLang="zh-CN" sz="17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transform() </a:t>
            </a:r>
            <a:r>
              <a:rPr lang="zh-CN" altLang="en-US" sz="17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方法对原始对象进行转换时会忽略这些列，这时转换后新对象的形状会发生变化。</a:t>
            </a:r>
            <a:endParaRPr lang="zh-CN" altLang="zh-CN" sz="17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879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12.4.2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数据应用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3" name="原创设计师QQ598969553          _3"/>
          <p:cNvSpPr/>
          <p:nvPr/>
        </p:nvSpPr>
        <p:spPr>
          <a:xfrm>
            <a:off x="1019175" y="2709714"/>
            <a:ext cx="4590731" cy="2304256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原创设计师QQ598969553          _4"/>
          <p:cNvSpPr/>
          <p:nvPr/>
        </p:nvSpPr>
        <p:spPr>
          <a:xfrm>
            <a:off x="1459786" y="3746576"/>
            <a:ext cx="37373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apply()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方法的使用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，能够通过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apply()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实现数据应用的操作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19176" y="3089692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</a:p>
        </p:txBody>
      </p:sp>
    </p:spTree>
    <p:extLst>
      <p:ext uri="{BB962C8B-B14F-4D97-AF65-F5344CB8AC3E}">
        <p14:creationId xmlns:p14="http://schemas.microsoft.com/office/powerpoint/2010/main" val="394930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12.4.2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数据应用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20003" y="2925738"/>
            <a:ext cx="58956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当一些用于分组的操作中既不适合用</a:t>
            </a:r>
            <a:r>
              <a:rPr lang="en-US" altLang="zh-CN" sz="2000" kern="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agg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()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方法进行聚合，也不适合用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transform()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方法进行转换时，此时</a:t>
            </a:r>
            <a:r>
              <a:rPr lang="en-US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apply()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方法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便可以派上用场了。</a:t>
            </a:r>
          </a:p>
        </p:txBody>
      </p:sp>
      <p:pic>
        <p:nvPicPr>
          <p:cNvPr id="9" name="Picture 7" descr="总结小人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9"/>
          <a:stretch/>
        </p:blipFill>
        <p:spPr bwMode="auto">
          <a:xfrm>
            <a:off x="591836" y="1321668"/>
            <a:ext cx="3908398" cy="5132462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7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12.4.2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数据应用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2514632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语法格式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287706" y="2065290"/>
            <a:ext cx="9560028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apply()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方法的使用是十分灵活的，既可以在前面介绍的标准用例中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替代聚合和转换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，也可以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处理一些其他的操作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，比如展示分组的描述性统计信息。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287706" y="3149643"/>
            <a:ext cx="9560028" cy="712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630710" y="3290237"/>
            <a:ext cx="8596438" cy="400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ctr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apply(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func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 *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 **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kwargs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0A659E-D95A-F0D1-47BF-28CAA877788D}"/>
              </a:ext>
            </a:extLst>
          </p:cNvPr>
          <p:cNvSpPr txBox="1"/>
          <p:nvPr/>
        </p:nvSpPr>
        <p:spPr>
          <a:xfrm>
            <a:off x="1301370" y="4002436"/>
            <a:ext cx="954636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800" kern="0" dirty="0" err="1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：表示应用于分组的</a:t>
            </a:r>
            <a:r>
              <a:rPr lang="zh-CN" altLang="zh-CN" sz="1800" kern="0" dirty="0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，该函数默认会将调用方作为第一个参数进行传递。</a:t>
            </a:r>
          </a:p>
          <a:p>
            <a:pPr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1800" kern="0" dirty="0" err="1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args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：表示</a:t>
            </a:r>
            <a:r>
              <a:rPr lang="zh-CN" altLang="zh-CN" sz="1800" kern="0" dirty="0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传递给</a:t>
            </a:r>
            <a:r>
              <a:rPr lang="en-US" altLang="zh-CN" sz="1800" kern="0" dirty="0" err="1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</a:t>
            </a:r>
            <a:r>
              <a:rPr lang="zh-CN" altLang="zh-CN" sz="1800" kern="0" dirty="0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的位置参数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**</a:t>
            </a:r>
            <a:r>
              <a:rPr lang="en-US" altLang="zh-CN" sz="1800" kern="0" dirty="0" err="1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kwargs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：表示</a:t>
            </a:r>
            <a:r>
              <a:rPr lang="zh-CN" altLang="zh-CN" sz="1800" kern="0" dirty="0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传递给</a:t>
            </a:r>
            <a:r>
              <a:rPr lang="en-US" altLang="zh-CN" sz="1800" kern="0" dirty="0" err="1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</a:t>
            </a:r>
            <a:r>
              <a:rPr lang="zh-CN" altLang="zh-CN" sz="1800" kern="0" dirty="0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的关键字参数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6444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790950" y="3014256"/>
            <a:ext cx="8220295" cy="70788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ctr"/>
            <a:r>
              <a:rPr lang="zh-CN" altLang="zh-CN" sz="4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案例：篮球运动员信息分析</a:t>
            </a:r>
            <a:endParaRPr lang="en-GB" altLang="zh-CN" sz="4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extBox 48"/>
          <p:cNvSpPr txBox="1"/>
          <p:nvPr/>
        </p:nvSpPr>
        <p:spPr>
          <a:xfrm>
            <a:off x="1126654" y="2968089"/>
            <a:ext cx="2232248" cy="92333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12.5</a:t>
            </a:r>
            <a:endParaRPr lang="en-US" altLang="en-GB" sz="54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41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095532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12.5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案例：篮球运动员信息分析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BAC2A9-05AB-C419-63B8-F959ED894204}"/>
              </a:ext>
            </a:extLst>
          </p:cNvPr>
          <p:cNvSpPr txBox="1"/>
          <p:nvPr/>
        </p:nvSpPr>
        <p:spPr>
          <a:xfrm>
            <a:off x="4222998" y="3069754"/>
            <a:ext cx="6696744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中国已经成为了体育大国，从</a:t>
            </a:r>
            <a:r>
              <a:rPr lang="en-US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2008</a:t>
            </a:r>
            <a:r>
              <a:rPr lang="zh-CN" altLang="en-US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的夏季奥运会到</a:t>
            </a:r>
            <a:r>
              <a:rPr lang="en-US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2022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年的冬季奥运会，中国健儿拿下数百枚奖牌，让国人扬眉吐气，向世界证明中国的实力。当前，</a:t>
            </a:r>
            <a:r>
              <a:rPr lang="zh-CN" altLang="zh-CN" sz="19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我国体育正处于从体育大国向体育强国迈进的重要时期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，“奋斗”依然是不变的主题。</a:t>
            </a:r>
          </a:p>
        </p:txBody>
      </p:sp>
      <p:pic>
        <p:nvPicPr>
          <p:cNvPr id="20" name="Picture 7" descr="总结小人">
            <a:extLst>
              <a:ext uri="{FF2B5EF4-FFF2-40B4-BE49-F238E27FC236}">
                <a16:creationId xmlns:a16="http://schemas.microsoft.com/office/drawing/2014/main" id="{A954B3C6-8F35-2B8C-8E09-6E9C9F79B6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9"/>
          <a:stretch/>
        </p:blipFill>
        <p:spPr bwMode="auto">
          <a:xfrm>
            <a:off x="591836" y="1321668"/>
            <a:ext cx="3908398" cy="5132462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90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095532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12.5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案例：篮球运动员信息分析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22283A2-4FD2-9C9E-B087-CE87018F0850}"/>
              </a:ext>
            </a:extLst>
          </p:cNvPr>
          <p:cNvSpPr txBox="1"/>
          <p:nvPr/>
        </p:nvSpPr>
        <p:spPr>
          <a:xfrm>
            <a:off x="4655046" y="2061642"/>
            <a:ext cx="6120680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本案例要求对一组保存了运动员信息的数据进行操作，完成以下三个目标：</a:t>
            </a:r>
            <a:endParaRPr lang="en-US" altLang="zh-CN" sz="20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6" y="1989634"/>
            <a:ext cx="3456384" cy="3456384"/>
          </a:xfrm>
          <a:prstGeom prst="rect">
            <a:avLst/>
          </a:prstGeom>
        </p:spPr>
      </p:pic>
      <p:sp>
        <p:nvSpPr>
          <p:cNvPr id="17" name="六边形 16">
            <a:extLst>
              <a:ext uri="{FF2B5EF4-FFF2-40B4-BE49-F238E27FC236}">
                <a16:creationId xmlns:a16="http://schemas.microsoft.com/office/drawing/2014/main" id="{57610F72-73F6-18CD-2DF2-A7E327EAE2A2}"/>
              </a:ext>
            </a:extLst>
          </p:cNvPr>
          <p:cNvSpPr/>
          <p:nvPr/>
        </p:nvSpPr>
        <p:spPr>
          <a:xfrm>
            <a:off x="4824189" y="3456715"/>
            <a:ext cx="584640" cy="504000"/>
          </a:xfrm>
          <a:prstGeom prst="hexagon">
            <a:avLst/>
          </a:prstGeom>
          <a:solidFill>
            <a:srgbClr val="006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线连接符 3">
            <a:extLst>
              <a:ext uri="{FF2B5EF4-FFF2-40B4-BE49-F238E27FC236}">
                <a16:creationId xmlns:a16="http://schemas.microsoft.com/office/drawing/2014/main" id="{36AC450A-6F57-EC21-D100-E1576570DA80}"/>
              </a:ext>
            </a:extLst>
          </p:cNvPr>
          <p:cNvCxnSpPr>
            <a:cxnSpLocks/>
          </p:cNvCxnSpPr>
          <p:nvPr/>
        </p:nvCxnSpPr>
        <p:spPr>
          <a:xfrm>
            <a:off x="5304615" y="3960715"/>
            <a:ext cx="5471111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19AF5D6-47AD-C677-132D-67081FB40638}"/>
              </a:ext>
            </a:extLst>
          </p:cNvPr>
          <p:cNvSpPr txBox="1"/>
          <p:nvPr/>
        </p:nvSpPr>
        <p:spPr>
          <a:xfrm>
            <a:off x="5591150" y="3505460"/>
            <a:ext cx="5328592" cy="39658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 kern="0">
                <a:solidFill>
                  <a:srgbClr val="5959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defRPr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zh-CN" sz="1800" dirty="0"/>
              <a:t>计算中国男篮、女篮运动员的</a:t>
            </a:r>
            <a:r>
              <a:rPr lang="zh-CN" altLang="zh-CN" sz="1800" dirty="0">
                <a:solidFill>
                  <a:srgbClr val="1369B2"/>
                </a:solidFill>
              </a:rPr>
              <a:t>平均身高</a:t>
            </a:r>
            <a:r>
              <a:rPr lang="zh-CN" altLang="zh-CN" sz="1800" dirty="0"/>
              <a:t>与</a:t>
            </a:r>
            <a:r>
              <a:rPr lang="zh-CN" altLang="en-US" sz="1800" dirty="0">
                <a:solidFill>
                  <a:srgbClr val="1369B2"/>
                </a:solidFill>
              </a:rPr>
              <a:t>平均</a:t>
            </a:r>
            <a:r>
              <a:rPr lang="zh-CN" altLang="zh-CN" sz="1800" dirty="0">
                <a:solidFill>
                  <a:srgbClr val="1369B2"/>
                </a:solidFill>
              </a:rPr>
              <a:t>体重</a:t>
            </a:r>
            <a:endParaRPr lang="en-US" altLang="zh-CN" sz="1800" dirty="0">
              <a:solidFill>
                <a:srgbClr val="1369B2"/>
              </a:solidFill>
            </a:endParaRPr>
          </a:p>
        </p:txBody>
      </p:sp>
      <p:sp>
        <p:nvSpPr>
          <p:cNvPr id="22" name="六边形 21">
            <a:extLst>
              <a:ext uri="{FF2B5EF4-FFF2-40B4-BE49-F238E27FC236}">
                <a16:creationId xmlns:a16="http://schemas.microsoft.com/office/drawing/2014/main" id="{57610F72-73F6-18CD-2DF2-A7E327EAE2A2}"/>
              </a:ext>
            </a:extLst>
          </p:cNvPr>
          <p:cNvSpPr/>
          <p:nvPr/>
        </p:nvSpPr>
        <p:spPr>
          <a:xfrm>
            <a:off x="4824189" y="4236463"/>
            <a:ext cx="584640" cy="504000"/>
          </a:xfrm>
          <a:prstGeom prst="hexagon">
            <a:avLst/>
          </a:prstGeom>
          <a:solidFill>
            <a:srgbClr val="006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" name="直线连接符 3">
            <a:extLst>
              <a:ext uri="{FF2B5EF4-FFF2-40B4-BE49-F238E27FC236}">
                <a16:creationId xmlns:a16="http://schemas.microsoft.com/office/drawing/2014/main" id="{36AC450A-6F57-EC21-D100-E1576570DA80}"/>
              </a:ext>
            </a:extLst>
          </p:cNvPr>
          <p:cNvCxnSpPr>
            <a:cxnSpLocks/>
          </p:cNvCxnSpPr>
          <p:nvPr/>
        </p:nvCxnSpPr>
        <p:spPr>
          <a:xfrm>
            <a:off x="5304615" y="4740463"/>
            <a:ext cx="5471111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19AF5D6-47AD-C677-132D-67081FB40638}"/>
              </a:ext>
            </a:extLst>
          </p:cNvPr>
          <p:cNvSpPr txBox="1"/>
          <p:nvPr/>
        </p:nvSpPr>
        <p:spPr>
          <a:xfrm>
            <a:off x="5591150" y="4337923"/>
            <a:ext cx="5184576" cy="39658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 kern="0">
                <a:solidFill>
                  <a:srgbClr val="5959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defRPr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zh-CN" sz="1800" dirty="0"/>
              <a:t>统计中国篮运动员的</a:t>
            </a:r>
            <a:r>
              <a:rPr lang="zh-CN" altLang="zh-CN" sz="1800" dirty="0">
                <a:solidFill>
                  <a:srgbClr val="1369B2"/>
                </a:solidFill>
              </a:rPr>
              <a:t>年龄分布情况</a:t>
            </a:r>
            <a:endParaRPr lang="en-US" altLang="zh-CN" sz="1800" dirty="0">
              <a:solidFill>
                <a:srgbClr val="1369B2"/>
              </a:solidFill>
            </a:endParaRPr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57610F72-73F6-18CD-2DF2-A7E327EAE2A2}"/>
              </a:ext>
            </a:extLst>
          </p:cNvPr>
          <p:cNvSpPr/>
          <p:nvPr/>
        </p:nvSpPr>
        <p:spPr>
          <a:xfrm>
            <a:off x="4824189" y="5013196"/>
            <a:ext cx="584640" cy="504000"/>
          </a:xfrm>
          <a:prstGeom prst="hexagon">
            <a:avLst/>
          </a:prstGeom>
          <a:solidFill>
            <a:srgbClr val="006B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线连接符 3">
            <a:extLst>
              <a:ext uri="{FF2B5EF4-FFF2-40B4-BE49-F238E27FC236}">
                <a16:creationId xmlns:a16="http://schemas.microsoft.com/office/drawing/2014/main" id="{36AC450A-6F57-EC21-D100-E1576570DA80}"/>
              </a:ext>
            </a:extLst>
          </p:cNvPr>
          <p:cNvCxnSpPr>
            <a:cxnSpLocks/>
          </p:cNvCxnSpPr>
          <p:nvPr/>
        </p:nvCxnSpPr>
        <p:spPr>
          <a:xfrm>
            <a:off x="5304615" y="5517196"/>
            <a:ext cx="5471111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19AF5D6-47AD-C677-132D-67081FB40638}"/>
              </a:ext>
            </a:extLst>
          </p:cNvPr>
          <p:cNvSpPr txBox="1"/>
          <p:nvPr/>
        </p:nvSpPr>
        <p:spPr>
          <a:xfrm>
            <a:off x="5591150" y="5123628"/>
            <a:ext cx="5184576" cy="39658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 kern="0">
                <a:solidFill>
                  <a:srgbClr val="5959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defRPr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zh-CN" sz="1800" dirty="0"/>
              <a:t>计算中国篮球运动员的</a:t>
            </a:r>
            <a:r>
              <a:rPr lang="zh-CN" altLang="zh-CN" sz="1800" dirty="0">
                <a:solidFill>
                  <a:srgbClr val="1369B2"/>
                </a:solidFill>
              </a:rPr>
              <a:t>体质指数</a:t>
            </a:r>
            <a:endParaRPr lang="en-US" altLang="zh-CN" sz="1800" dirty="0">
              <a:solidFill>
                <a:srgbClr val="1369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3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19265" y="2061642"/>
            <a:ext cx="6047883" cy="635241"/>
            <a:chOff x="3119265" y="2349674"/>
            <a:chExt cx="6047883" cy="635241"/>
          </a:xfrm>
        </p:grpSpPr>
        <p:grpSp>
          <p:nvGrpSpPr>
            <p:cNvPr id="31" name="组合 30"/>
            <p:cNvGrpSpPr/>
            <p:nvPr/>
          </p:nvGrpSpPr>
          <p:grpSpPr>
            <a:xfrm>
              <a:off x="3119265" y="2371853"/>
              <a:ext cx="1192190" cy="613062"/>
              <a:chOff x="2215144" y="982844"/>
              <a:chExt cx="1244730" cy="842780"/>
            </a:xfrm>
          </p:grpSpPr>
          <p:sp>
            <p:nvSpPr>
              <p:cNvPr id="32" name="平行四边形 31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3" name="文本框 9"/>
              <p:cNvSpPr txBox="1"/>
              <p:nvPr/>
            </p:nvSpPr>
            <p:spPr>
              <a:xfrm>
                <a:off x="2393075" y="1005670"/>
                <a:ext cx="1066799" cy="803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4024817" y="2349674"/>
              <a:ext cx="5142331" cy="613062"/>
              <a:chOff x="4315150" y="953426"/>
              <a:chExt cx="3857250" cy="540057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4841196" y="1036090"/>
                <a:ext cx="2827147" cy="332129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分组与聚合的原理</a:t>
                </a:r>
                <a:endParaRPr lang="en-GB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4" name="平行四边形 53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119265" y="2936999"/>
            <a:ext cx="6047883" cy="635232"/>
            <a:chOff x="3119265" y="3275425"/>
            <a:chExt cx="6047883" cy="635232"/>
          </a:xfrm>
        </p:grpSpPr>
        <p:grpSp>
          <p:nvGrpSpPr>
            <p:cNvPr id="34" name="组合 33"/>
            <p:cNvGrpSpPr/>
            <p:nvPr/>
          </p:nvGrpSpPr>
          <p:grpSpPr>
            <a:xfrm>
              <a:off x="3119265" y="3292251"/>
              <a:ext cx="1192190" cy="618406"/>
              <a:chOff x="2215144" y="2026500"/>
              <a:chExt cx="1244730" cy="850129"/>
            </a:xfrm>
          </p:grpSpPr>
          <p:sp>
            <p:nvSpPr>
              <p:cNvPr id="35" name="平行四边形 34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6" name="文本框 10"/>
              <p:cNvSpPr txBox="1"/>
              <p:nvPr/>
            </p:nvSpPr>
            <p:spPr>
              <a:xfrm>
                <a:off x="2393075" y="2026500"/>
                <a:ext cx="1066799" cy="80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024817" y="3275425"/>
              <a:ext cx="5142331" cy="613062"/>
              <a:chOff x="4315150" y="1647579"/>
              <a:chExt cx="3857250" cy="540057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4841196" y="1730243"/>
                <a:ext cx="2827147" cy="332129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分组操作</a:t>
                </a:r>
                <a:endParaRPr lang="en-GB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平行四边形 56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3119265" y="3812347"/>
            <a:ext cx="6047883" cy="636178"/>
            <a:chOff x="3119265" y="4201176"/>
            <a:chExt cx="6047883" cy="636178"/>
          </a:xfrm>
        </p:grpSpPr>
        <p:grpSp>
          <p:nvGrpSpPr>
            <p:cNvPr id="37" name="组合 36"/>
            <p:cNvGrpSpPr/>
            <p:nvPr/>
          </p:nvGrpSpPr>
          <p:grpSpPr>
            <a:xfrm>
              <a:off x="3119265" y="4222829"/>
              <a:ext cx="1192190" cy="614525"/>
              <a:chOff x="2215144" y="3084852"/>
              <a:chExt cx="1244730" cy="844793"/>
            </a:xfrm>
          </p:grpSpPr>
          <p:sp>
            <p:nvSpPr>
              <p:cNvPr id="38" name="平行四边形 37"/>
              <p:cNvSpPr/>
              <p:nvPr/>
            </p:nvSpPr>
            <p:spPr>
              <a:xfrm>
                <a:off x="2215144" y="3084852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9" name="文本框 11"/>
              <p:cNvSpPr txBox="1"/>
              <p:nvPr/>
            </p:nvSpPr>
            <p:spPr>
              <a:xfrm>
                <a:off x="2393075" y="3125750"/>
                <a:ext cx="1066799" cy="803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4024817" y="4201176"/>
              <a:ext cx="5142331" cy="613062"/>
              <a:chOff x="4315150" y="2341731"/>
              <a:chExt cx="3857250" cy="540057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4841197" y="2424395"/>
                <a:ext cx="2827146" cy="332129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数据聚合</a:t>
                </a:r>
                <a:endParaRPr lang="en-GB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9" name="平行四边形 68"/>
              <p:cNvSpPr/>
              <p:nvPr/>
            </p:nvSpPr>
            <p:spPr>
              <a:xfrm>
                <a:off x="4315150" y="2341731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3119265" y="4688641"/>
            <a:ext cx="6047883" cy="635236"/>
            <a:chOff x="3119265" y="5126927"/>
            <a:chExt cx="6047883" cy="635236"/>
          </a:xfrm>
        </p:grpSpPr>
        <p:grpSp>
          <p:nvGrpSpPr>
            <p:cNvPr id="40" name="组合 39"/>
            <p:cNvGrpSpPr/>
            <p:nvPr/>
          </p:nvGrpSpPr>
          <p:grpSpPr>
            <a:xfrm>
              <a:off x="3119265" y="5149102"/>
              <a:ext cx="1192190" cy="613061"/>
              <a:chOff x="2215144" y="4135856"/>
              <a:chExt cx="1244730" cy="842781"/>
            </a:xfrm>
          </p:grpSpPr>
          <p:sp>
            <p:nvSpPr>
              <p:cNvPr id="41" name="平行四边形 40"/>
              <p:cNvSpPr/>
              <p:nvPr/>
            </p:nvSpPr>
            <p:spPr>
              <a:xfrm>
                <a:off x="2215144" y="4135856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2" name="文本框 12"/>
              <p:cNvSpPr txBox="1"/>
              <p:nvPr/>
            </p:nvSpPr>
            <p:spPr>
              <a:xfrm>
                <a:off x="2393075" y="4169272"/>
                <a:ext cx="1066799" cy="80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4024817" y="5126927"/>
              <a:ext cx="5142331" cy="613062"/>
              <a:chOff x="4315150" y="3035884"/>
              <a:chExt cx="3857250" cy="540057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4841196" y="3118548"/>
                <a:ext cx="2827147" cy="332129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分组级运算</a:t>
                </a:r>
                <a:endParaRPr lang="en-GB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2" name="平行四边形 71"/>
              <p:cNvSpPr/>
              <p:nvPr/>
            </p:nvSpPr>
            <p:spPr>
              <a:xfrm>
                <a:off x="4315150" y="3035884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3119265" y="5563992"/>
            <a:ext cx="6047883" cy="635241"/>
            <a:chOff x="3271665" y="5852024"/>
            <a:chExt cx="6047883" cy="635241"/>
          </a:xfrm>
        </p:grpSpPr>
        <p:grpSp>
          <p:nvGrpSpPr>
            <p:cNvPr id="27" name="组合 26"/>
            <p:cNvGrpSpPr/>
            <p:nvPr/>
          </p:nvGrpSpPr>
          <p:grpSpPr>
            <a:xfrm>
              <a:off x="3271665" y="5874203"/>
              <a:ext cx="1192190" cy="613062"/>
              <a:chOff x="2215144" y="982844"/>
              <a:chExt cx="1244730" cy="842780"/>
            </a:xfrm>
          </p:grpSpPr>
          <p:sp>
            <p:nvSpPr>
              <p:cNvPr id="28" name="平行四边形 27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9" name="文本框 9"/>
              <p:cNvSpPr txBox="1"/>
              <p:nvPr/>
            </p:nvSpPr>
            <p:spPr>
              <a:xfrm>
                <a:off x="2393075" y="1005670"/>
                <a:ext cx="1066799" cy="803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05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4177217" y="5852024"/>
              <a:ext cx="5142331" cy="613062"/>
              <a:chOff x="4315150" y="953426"/>
              <a:chExt cx="3857250" cy="540057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4841196" y="1036090"/>
                <a:ext cx="2827147" cy="332129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案例：篮球运动员信息分析</a:t>
                </a:r>
                <a:endParaRPr lang="en-GB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095532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1B0C1F-C835-C8BD-7194-6C4C90444E34}"/>
              </a:ext>
            </a:extLst>
          </p:cNvPr>
          <p:cNvSpPr txBox="1"/>
          <p:nvPr/>
        </p:nvSpPr>
        <p:spPr>
          <a:xfrm>
            <a:off x="1651683" y="2970345"/>
            <a:ext cx="9161791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 kern="0">
                <a:solidFill>
                  <a:srgbClr val="5959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defRPr>
            </a:lvl1pPr>
          </a:lstStyle>
          <a:p>
            <a:pPr marL="0" indent="0">
              <a:buNone/>
            </a:pPr>
            <a:r>
              <a:rPr lang="zh-CN" altLang="zh-CN" dirty="0"/>
              <a:t>本章主要针对分组聚合和其它分组操作进行了介绍，包括</a:t>
            </a:r>
            <a:r>
              <a:rPr lang="zh-CN" altLang="zh-CN" dirty="0">
                <a:solidFill>
                  <a:srgbClr val="1369B2"/>
                </a:solidFill>
              </a:rPr>
              <a:t>分组与聚合的原理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rgbClr val="1369B2"/>
                </a:solidFill>
              </a:rPr>
              <a:t>分组操作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rgbClr val="1369B2"/>
                </a:solidFill>
              </a:rPr>
              <a:t>聚合操作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rgbClr val="1369B2"/>
                </a:solidFill>
              </a:rPr>
              <a:t>数据转换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rgbClr val="1369B2"/>
                </a:solidFill>
              </a:rPr>
              <a:t>数据应用</a:t>
            </a:r>
            <a:r>
              <a:rPr lang="zh-CN" altLang="zh-CN" dirty="0"/>
              <a:t>等。通过对本章的学习，希望大家能够掌握分组与聚合操作，以便能在真实的开发中提高开发效率。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BA37B3-B4F1-3F67-685C-520ABCB6DFF2}"/>
              </a:ext>
            </a:extLst>
          </p:cNvPr>
          <p:cNvSpPr/>
          <p:nvPr/>
        </p:nvSpPr>
        <p:spPr>
          <a:xfrm>
            <a:off x="1123449" y="2493690"/>
            <a:ext cx="10218261" cy="2376264"/>
          </a:xfrm>
          <a:prstGeom prst="rect">
            <a:avLst/>
          </a:prstGeom>
          <a:noFill/>
          <a:ln w="508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37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ctr"/>
            <a:r>
              <a:rPr lang="zh-CN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分组与聚合的原理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extBox 48"/>
          <p:cNvSpPr txBox="1"/>
          <p:nvPr/>
        </p:nvSpPr>
        <p:spPr>
          <a:xfrm>
            <a:off x="1126654" y="2968089"/>
            <a:ext cx="2232248" cy="92333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12.1</a:t>
            </a:r>
            <a:endParaRPr lang="en-US" altLang="en-GB" sz="54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分组与聚合的原理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3" name="原创设计师QQ598969553          _3"/>
          <p:cNvSpPr/>
          <p:nvPr/>
        </p:nvSpPr>
        <p:spPr>
          <a:xfrm>
            <a:off x="1019175" y="2709714"/>
            <a:ext cx="4590731" cy="2664296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原创设计师QQ598969553          _4"/>
          <p:cNvSpPr/>
          <p:nvPr/>
        </p:nvSpPr>
        <p:spPr>
          <a:xfrm>
            <a:off x="1459786" y="3746576"/>
            <a:ext cx="37373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了解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分组与聚合的原理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，能够说出分组与聚合的原理</a:t>
            </a: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19176" y="3089692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</a:p>
        </p:txBody>
      </p:sp>
    </p:spTree>
    <p:extLst>
      <p:ext uri="{BB962C8B-B14F-4D97-AF65-F5344CB8AC3E}">
        <p14:creationId xmlns:p14="http://schemas.microsoft.com/office/powerpoint/2010/main" val="29076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分组与聚合的原理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83037" y="2853730"/>
            <a:ext cx="6336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分组与聚合是数据分析工作中比较常见的操作，它主要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根据一定的拆分标准将原数据拆分成若干个分组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，然后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对每个分组应用统计运算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并把运算后的结果合并到一起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，便于用户对不同分组的数据进行深入解读。</a:t>
            </a:r>
            <a:endParaRPr lang="en-US" altLang="zh-CN" sz="20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6" name="Picture 7" descr="总结小人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9"/>
          <a:stretch/>
        </p:blipFill>
        <p:spPr bwMode="auto">
          <a:xfrm>
            <a:off x="591836" y="1321668"/>
            <a:ext cx="3908398" cy="5132462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63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分组与聚合的原理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: 圆角 139">
            <a:extLst>
              <a:ext uri="{FF2B5EF4-FFF2-40B4-BE49-F238E27FC236}">
                <a16:creationId xmlns:a16="http://schemas.microsoft.com/office/drawing/2014/main" id="{F020FC58-F57A-90E6-0933-809BA27516EE}"/>
              </a:ext>
            </a:extLst>
          </p:cNvPr>
          <p:cNvSpPr/>
          <p:nvPr/>
        </p:nvSpPr>
        <p:spPr>
          <a:xfrm>
            <a:off x="1276318" y="1406568"/>
            <a:ext cx="3234712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分组与聚合的流程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6906B82-1F2F-AEFF-9E67-524625F72051}"/>
              </a:ext>
            </a:extLst>
          </p:cNvPr>
          <p:cNvGrpSpPr/>
          <p:nvPr/>
        </p:nvGrpSpPr>
        <p:grpSpPr>
          <a:xfrm>
            <a:off x="2350791" y="2781722"/>
            <a:ext cx="2136507" cy="2335882"/>
            <a:chOff x="1940621" y="1627357"/>
            <a:chExt cx="1908681" cy="208679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7CF6402-7A2E-B408-BAA8-258878279661}"/>
                </a:ext>
              </a:extLst>
            </p:cNvPr>
            <p:cNvSpPr/>
            <p:nvPr/>
          </p:nvSpPr>
          <p:spPr>
            <a:xfrm>
              <a:off x="1940621" y="1803530"/>
              <a:ext cx="1908681" cy="19106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81242" tIns="40621" rIns="81242" bIns="40621" anchor="ctr" anchorCtr="0"/>
            <a:lstStyle/>
            <a:p>
              <a:pPr algn="ctr">
                <a:lnSpc>
                  <a:spcPct val="150000"/>
                </a:lnSpc>
              </a:pP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宋体 CN" panose="02020400000000000000" pitchFamily="18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26FA662-F5E0-C141-6CF2-07C9492938B7}"/>
                </a:ext>
              </a:extLst>
            </p:cNvPr>
            <p:cNvSpPr/>
            <p:nvPr/>
          </p:nvSpPr>
          <p:spPr>
            <a:xfrm>
              <a:off x="1940621" y="1627357"/>
              <a:ext cx="1908681" cy="452120"/>
            </a:xfrm>
            <a:prstGeom prst="rect">
              <a:avLst/>
            </a:prstGeom>
            <a:solidFill>
              <a:srgbClr val="13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>
                <a:latin typeface="思源宋体 CN" panose="02020400000000000000" pitchFamily="18" charset="-122"/>
                <a:ea typeface="思源宋体 CN" panose="02020400000000000000" pitchFamily="18" charset="-122"/>
                <a:sym typeface="思源宋体 CN" panose="02020400000000000000" pitchFamily="18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B74B1F3-83DE-9175-CF0C-1C5663E49147}"/>
              </a:ext>
            </a:extLst>
          </p:cNvPr>
          <p:cNvGrpSpPr/>
          <p:nvPr/>
        </p:nvGrpSpPr>
        <p:grpSpPr>
          <a:xfrm>
            <a:off x="5087291" y="2781722"/>
            <a:ext cx="2136507" cy="2323335"/>
            <a:chOff x="4345160" y="1638566"/>
            <a:chExt cx="1908680" cy="207558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BAA9F4-B990-B345-F584-D30C0168EC02}"/>
                </a:ext>
              </a:extLst>
            </p:cNvPr>
            <p:cNvSpPr/>
            <p:nvPr/>
          </p:nvSpPr>
          <p:spPr>
            <a:xfrm>
              <a:off x="4345160" y="1803531"/>
              <a:ext cx="1908678" cy="19106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81242" tIns="40621" rIns="81242" bIns="40621" anchor="ctr" anchorCtr="0"/>
            <a:lstStyle/>
            <a:p>
              <a:pPr algn="ctr">
                <a:lnSpc>
                  <a:spcPct val="150000"/>
                </a:lnSpc>
              </a:pP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宋体 CN" panose="02020400000000000000" pitchFamily="18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8EF806C-C9A8-307B-8BA9-BC4757E4556B}"/>
                </a:ext>
              </a:extLst>
            </p:cNvPr>
            <p:cNvSpPr/>
            <p:nvPr/>
          </p:nvSpPr>
          <p:spPr>
            <a:xfrm>
              <a:off x="4345162" y="1638566"/>
              <a:ext cx="1908678" cy="452120"/>
            </a:xfrm>
            <a:prstGeom prst="rect">
              <a:avLst/>
            </a:prstGeom>
            <a:solidFill>
              <a:srgbClr val="13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应用（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apply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思源宋体 CN" panose="02020400000000000000" pitchFamily="18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C93A052-DEDE-4DCA-7932-10AA1779FD3B}"/>
              </a:ext>
            </a:extLst>
          </p:cNvPr>
          <p:cNvGrpSpPr/>
          <p:nvPr/>
        </p:nvGrpSpPr>
        <p:grpSpPr>
          <a:xfrm>
            <a:off x="7823789" y="2781720"/>
            <a:ext cx="2079219" cy="2323337"/>
            <a:chOff x="6475679" y="1638564"/>
            <a:chExt cx="1857502" cy="207558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A37CDA-BDDB-91CC-C657-0F09689BC91D}"/>
                </a:ext>
              </a:extLst>
            </p:cNvPr>
            <p:cNvSpPr/>
            <p:nvPr/>
          </p:nvSpPr>
          <p:spPr>
            <a:xfrm>
              <a:off x="6475679" y="1803531"/>
              <a:ext cx="1857502" cy="19106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81242" tIns="40621" rIns="81242" bIns="40621" anchor="ctr" anchorCtr="0"/>
            <a:lstStyle/>
            <a:p>
              <a:pPr algn="ctr">
                <a:lnSpc>
                  <a:spcPct val="150000"/>
                </a:lnSpc>
              </a:pP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+mn-ea"/>
                <a:sym typeface="思源宋体 CN" panose="02020400000000000000" pitchFamily="18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3B9BD40-6D9A-04EA-EE95-3A4CCB4F4357}"/>
                </a:ext>
              </a:extLst>
            </p:cNvPr>
            <p:cNvSpPr/>
            <p:nvPr/>
          </p:nvSpPr>
          <p:spPr>
            <a:xfrm>
              <a:off x="6475680" y="1638564"/>
              <a:ext cx="1857501" cy="452120"/>
            </a:xfrm>
            <a:prstGeom prst="rect">
              <a:avLst/>
            </a:prstGeom>
            <a:solidFill>
              <a:srgbClr val="13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lt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sym typeface="思源宋体 CN" panose="02020400000000000000" pitchFamily="18" charset="-122"/>
              </a:endParaRPr>
            </a:p>
          </p:txBody>
        </p:sp>
      </p:grpSp>
      <p:sp>
        <p:nvSpPr>
          <p:cNvPr id="20" name="右箭头 13422">
            <a:extLst>
              <a:ext uri="{FF2B5EF4-FFF2-40B4-BE49-F238E27FC236}">
                <a16:creationId xmlns:a16="http://schemas.microsoft.com/office/drawing/2014/main" id="{4D4A8241-D543-229B-6EE3-B1F10B74D46F}"/>
              </a:ext>
            </a:extLst>
          </p:cNvPr>
          <p:cNvSpPr/>
          <p:nvPr/>
        </p:nvSpPr>
        <p:spPr>
          <a:xfrm>
            <a:off x="4487297" y="2884648"/>
            <a:ext cx="599994" cy="363761"/>
          </a:xfrm>
          <a:prstGeom prst="rightArrow">
            <a:avLst>
              <a:gd name="adj1" fmla="val 50000"/>
              <a:gd name="adj2" fmla="val 78808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思源宋体 CN" panose="02020400000000000000" pitchFamily="18" charset="-122"/>
              <a:ea typeface="思源宋体 CN" panose="02020400000000000000" pitchFamily="18" charset="-122"/>
              <a:sym typeface="思源宋体 CN" panose="02020400000000000000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40886F9-5C48-85AB-3E3D-3D296A08BFA8}"/>
              </a:ext>
            </a:extLst>
          </p:cNvPr>
          <p:cNvSpPr txBox="1"/>
          <p:nvPr/>
        </p:nvSpPr>
        <p:spPr>
          <a:xfrm>
            <a:off x="2580584" y="3577877"/>
            <a:ext cx="1642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原数据按照一定的拆分标准被</a:t>
            </a:r>
            <a:r>
              <a:rPr lang="zh-CN" altLang="zh-CN" sz="1800" kern="0" dirty="0">
                <a:solidFill>
                  <a:srgbClr val="1369B2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拆分为若干个分组</a:t>
            </a:r>
            <a:r>
              <a:rPr lang="zh-CN" altLang="zh-CN" sz="1800" kern="0" dirty="0"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32A1675-0BBC-D942-ED0D-2A65B880217F}"/>
              </a:ext>
            </a:extLst>
          </p:cNvPr>
          <p:cNvSpPr txBox="1"/>
          <p:nvPr/>
        </p:nvSpPr>
        <p:spPr>
          <a:xfrm>
            <a:off x="7880318" y="2834354"/>
            <a:ext cx="20313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9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合并（</a:t>
            </a:r>
            <a:r>
              <a:rPr lang="en-US" altLang="zh-CN" sz="19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combine</a:t>
            </a:r>
            <a:r>
              <a:rPr lang="zh-CN" altLang="zh-CN" sz="19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9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F7FCF8A-172B-3ECC-A78E-D889588B32BC}"/>
              </a:ext>
            </a:extLst>
          </p:cNvPr>
          <p:cNvSpPr txBox="1"/>
          <p:nvPr/>
        </p:nvSpPr>
        <p:spPr>
          <a:xfrm>
            <a:off x="5303117" y="3439377"/>
            <a:ext cx="1776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kern="0">
                <a:effectLst/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defRPr>
            </a:lvl1pPr>
          </a:lstStyle>
          <a:p>
            <a:r>
              <a:rPr lang="zh-CN" altLang="zh-CN" sz="1800" dirty="0"/>
              <a:t>每个分组</a:t>
            </a:r>
            <a:r>
              <a:rPr lang="zh-CN" altLang="zh-CN" sz="1800" dirty="0">
                <a:solidFill>
                  <a:srgbClr val="1369B2"/>
                </a:solidFill>
              </a:rPr>
              <a:t>应用某个函数或方法</a:t>
            </a:r>
            <a:r>
              <a:rPr lang="zh-CN" altLang="zh-CN" sz="1800" dirty="0"/>
              <a:t>进行相应的操作，并</a:t>
            </a:r>
            <a:r>
              <a:rPr lang="zh-CN" altLang="zh-CN" sz="1800" dirty="0">
                <a:solidFill>
                  <a:srgbClr val="1369B2"/>
                </a:solidFill>
              </a:rPr>
              <a:t>产生一个标量值</a:t>
            </a:r>
            <a:r>
              <a:rPr lang="zh-CN" altLang="zh-CN" sz="1800" dirty="0"/>
              <a:t>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9B114C5-9FE3-CB72-3379-A4A618B047F9}"/>
              </a:ext>
            </a:extLst>
          </p:cNvPr>
          <p:cNvSpPr txBox="1"/>
          <p:nvPr/>
        </p:nvSpPr>
        <p:spPr>
          <a:xfrm>
            <a:off x="8012289" y="3586599"/>
            <a:ext cx="1702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kern="0">
                <a:effectLst/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defRPr>
            </a:lvl1pPr>
          </a:lstStyle>
          <a:p>
            <a:r>
              <a:rPr lang="zh-CN" altLang="zh-CN" sz="1800" dirty="0"/>
              <a:t>分组名称与标量值</a:t>
            </a:r>
            <a:r>
              <a:rPr lang="zh-CN" altLang="zh-CN" sz="1800" dirty="0">
                <a:solidFill>
                  <a:srgbClr val="1369B2"/>
                </a:solidFill>
              </a:rPr>
              <a:t>整合成新的对象</a:t>
            </a:r>
            <a:r>
              <a:rPr lang="zh-CN" altLang="zh-CN" sz="1800" dirty="0"/>
              <a:t>。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747059" y="2852883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拆分（</a:t>
            </a:r>
            <a:r>
              <a:rPr lang="en-US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split</a:t>
            </a:r>
            <a:r>
              <a:rPr lang="zh-CN" altLang="zh-CN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宋体 CN" panose="02020400000000000000" pitchFamily="18" charset="-122"/>
            </a:endParaRPr>
          </a:p>
        </p:txBody>
      </p:sp>
      <p:sp>
        <p:nvSpPr>
          <p:cNvPr id="37" name="右箭头 13422">
            <a:extLst>
              <a:ext uri="{FF2B5EF4-FFF2-40B4-BE49-F238E27FC236}">
                <a16:creationId xmlns:a16="http://schemas.microsoft.com/office/drawing/2014/main" id="{4D4A8241-D543-229B-6EE3-B1F10B74D46F}"/>
              </a:ext>
            </a:extLst>
          </p:cNvPr>
          <p:cNvSpPr/>
          <p:nvPr/>
        </p:nvSpPr>
        <p:spPr>
          <a:xfrm>
            <a:off x="7223796" y="2884648"/>
            <a:ext cx="599994" cy="363761"/>
          </a:xfrm>
          <a:prstGeom prst="rightArrow">
            <a:avLst>
              <a:gd name="adj1" fmla="val 50000"/>
              <a:gd name="adj2" fmla="val 78808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思源宋体 CN" panose="02020400000000000000" pitchFamily="18" charset="-122"/>
              <a:ea typeface="思源宋体 CN" panose="02020400000000000000" pitchFamily="18" charset="-122"/>
              <a:sym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3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f15e6573a385e41c33bb97e7105a62faa5c484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4133</TotalTime>
  <Words>3905</Words>
  <Application>Microsoft Office PowerPoint</Application>
  <PresentationFormat>自定义</PresentationFormat>
  <Paragraphs>316</Paragraphs>
  <Slides>51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65" baseType="lpstr">
      <vt:lpstr>Source Han Sans K Bold</vt:lpstr>
      <vt:lpstr>黑体</vt:lpstr>
      <vt:lpstr>思源宋体 CN</vt:lpstr>
      <vt:lpstr>宋体</vt:lpstr>
      <vt:lpstr>宋体</vt:lpstr>
      <vt:lpstr>微软雅黑</vt:lpstr>
      <vt:lpstr>微软雅黑</vt:lpstr>
      <vt:lpstr>字魂105号-简雅黑</vt:lpstr>
      <vt:lpstr>Arial</vt:lpstr>
      <vt:lpstr>Calibri</vt:lpstr>
      <vt:lpstr>Courier New</vt:lpstr>
      <vt:lpstr>Wingdings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唐克</cp:lastModifiedBy>
  <cp:revision>3471</cp:revision>
  <dcterms:created xsi:type="dcterms:W3CDTF">2020-11-11T09:29:40Z</dcterms:created>
  <dcterms:modified xsi:type="dcterms:W3CDTF">2024-03-25T07:01:34Z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