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77"/>
  </p:notesMasterIdLst>
  <p:handoutMasterIdLst>
    <p:handoutMasterId r:id="rId78"/>
  </p:handoutMasterIdLst>
  <p:sldIdLst>
    <p:sldId id="325" r:id="rId3"/>
    <p:sldId id="264" r:id="rId4"/>
    <p:sldId id="348" r:id="rId5"/>
    <p:sldId id="328" r:id="rId6"/>
    <p:sldId id="327" r:id="rId7"/>
    <p:sldId id="675" r:id="rId8"/>
    <p:sldId id="309" r:id="rId9"/>
    <p:sldId id="400" r:id="rId10"/>
    <p:sldId id="676" r:id="rId11"/>
    <p:sldId id="401" r:id="rId12"/>
    <p:sldId id="607" r:id="rId13"/>
    <p:sldId id="677" r:id="rId14"/>
    <p:sldId id="678" r:id="rId15"/>
    <p:sldId id="610" r:id="rId16"/>
    <p:sldId id="511" r:id="rId17"/>
    <p:sldId id="679" r:id="rId18"/>
    <p:sldId id="680" r:id="rId19"/>
    <p:sldId id="681" r:id="rId20"/>
    <p:sldId id="611" r:id="rId21"/>
    <p:sldId id="682" r:id="rId22"/>
    <p:sldId id="683" r:id="rId23"/>
    <p:sldId id="684" r:id="rId24"/>
    <p:sldId id="685" r:id="rId25"/>
    <p:sldId id="686" r:id="rId26"/>
    <p:sldId id="687" r:id="rId27"/>
    <p:sldId id="612" r:id="rId28"/>
    <p:sldId id="688" r:id="rId29"/>
    <p:sldId id="689" r:id="rId30"/>
    <p:sldId id="690" r:id="rId31"/>
    <p:sldId id="691" r:id="rId32"/>
    <p:sldId id="692" r:id="rId33"/>
    <p:sldId id="693" r:id="rId34"/>
    <p:sldId id="694" r:id="rId35"/>
    <p:sldId id="695" r:id="rId36"/>
    <p:sldId id="614" r:id="rId37"/>
    <p:sldId id="696" r:id="rId38"/>
    <p:sldId id="698" r:id="rId39"/>
    <p:sldId id="697" r:id="rId40"/>
    <p:sldId id="699" r:id="rId41"/>
    <p:sldId id="700" r:id="rId42"/>
    <p:sldId id="701" r:id="rId43"/>
    <p:sldId id="702" r:id="rId44"/>
    <p:sldId id="615" r:id="rId45"/>
    <p:sldId id="703" r:id="rId46"/>
    <p:sldId id="704" r:id="rId47"/>
    <p:sldId id="705" r:id="rId48"/>
    <p:sldId id="706" r:id="rId49"/>
    <p:sldId id="707" r:id="rId50"/>
    <p:sldId id="708" r:id="rId51"/>
    <p:sldId id="709" r:id="rId52"/>
    <p:sldId id="710" r:id="rId53"/>
    <p:sldId id="711" r:id="rId54"/>
    <p:sldId id="712" r:id="rId55"/>
    <p:sldId id="713" r:id="rId56"/>
    <p:sldId id="714" r:id="rId57"/>
    <p:sldId id="726" r:id="rId58"/>
    <p:sldId id="616" r:id="rId59"/>
    <p:sldId id="715" r:id="rId60"/>
    <p:sldId id="617" r:id="rId61"/>
    <p:sldId id="512" r:id="rId62"/>
    <p:sldId id="716" r:id="rId63"/>
    <p:sldId id="717" r:id="rId64"/>
    <p:sldId id="718" r:id="rId65"/>
    <p:sldId id="719" r:id="rId66"/>
    <p:sldId id="720" r:id="rId67"/>
    <p:sldId id="721" r:id="rId68"/>
    <p:sldId id="722" r:id="rId69"/>
    <p:sldId id="618" r:id="rId70"/>
    <p:sldId id="724" r:id="rId71"/>
    <p:sldId id="723" r:id="rId72"/>
    <p:sldId id="725" r:id="rId73"/>
    <p:sldId id="505" r:id="rId74"/>
    <p:sldId id="508" r:id="rId75"/>
    <p:sldId id="510" r:id="rId76"/>
  </p:sldIdLst>
  <p:sldSz cx="12190413" cy="6859588"/>
  <p:notesSz cx="6858000" cy="9144000"/>
  <p:custDataLst>
    <p:tags r:id="rId79"/>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0">
          <p15:clr>
            <a:srgbClr val="A4A3A4"/>
          </p15:clr>
        </p15:guide>
        <p15:guide id="2" pos="256">
          <p15:clr>
            <a:srgbClr val="A4A3A4"/>
          </p15:clr>
        </p15:guide>
        <p15:guide id="3" pos="6561">
          <p15:clr>
            <a:srgbClr val="A4A3A4"/>
          </p15:clr>
        </p15:guide>
      </p15:sldGuideLst>
    </p:ext>
    <p:ext uri="{2D200454-40CA-4A62-9FC3-DE9A4176ACB9}">
      <p15:notesGuideLst xmlns:p15="http://schemas.microsoft.com/office/powerpoint/2012/main">
        <p15:guide id="1" orient="horz" pos="2866">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王晓娟" initials="W用" lastIdx="2" clrIdx="0">
    <p:extLst>
      <p:ext uri="{19B8F6BF-5375-455C-9EA6-DF929625EA0E}">
        <p15:presenceInfo xmlns:p15="http://schemas.microsoft.com/office/powerpoint/2012/main" userId="18339b50b06c86f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69B2"/>
    <a:srgbClr val="595959"/>
    <a:srgbClr val="79ABAA"/>
    <a:srgbClr val="C5E7E6"/>
    <a:srgbClr val="D8ECEB"/>
    <a:srgbClr val="C47B7D"/>
    <a:srgbClr val="F7D9D9"/>
    <a:srgbClr val="7DA97B"/>
    <a:srgbClr val="D9ECD9"/>
    <a:srgbClr val="0075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923" autoAdjust="0"/>
    <p:restoredTop sz="95894" autoAdjust="0"/>
  </p:normalViewPr>
  <p:slideViewPr>
    <p:cSldViewPr>
      <p:cViewPr varScale="1">
        <p:scale>
          <a:sx n="68" d="100"/>
          <a:sy n="68" d="100"/>
        </p:scale>
        <p:origin x="736" y="48"/>
      </p:cViewPr>
      <p:guideLst>
        <p:guide orient="horz" pos="2150"/>
        <p:guide pos="256"/>
        <p:guide pos="6561"/>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6" d="100"/>
          <a:sy n="86" d="100"/>
        </p:scale>
        <p:origin x="-3810" y="-90"/>
      </p:cViewPr>
      <p:guideLst>
        <p:guide orient="horz" pos="2866"/>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handoutMaster" Target="handoutMasters/handoutMaster1.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2024/4/2</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6987276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2024/4/2</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46134467"/>
      </p:ext>
    </p:extLst>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0145244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895455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419875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1657837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3252959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9299477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32360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559409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3887927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3571268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149023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2937359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24624332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40036017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extLst>
      <p:ext uri="{BB962C8B-B14F-4D97-AF65-F5344CB8AC3E}">
        <p14:creationId xmlns:p14="http://schemas.microsoft.com/office/powerpoint/2010/main" val="7872162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extLst>
      <p:ext uri="{BB962C8B-B14F-4D97-AF65-F5344CB8AC3E}">
        <p14:creationId xmlns:p14="http://schemas.microsoft.com/office/powerpoint/2010/main" val="18569442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extLst>
      <p:ext uri="{BB962C8B-B14F-4D97-AF65-F5344CB8AC3E}">
        <p14:creationId xmlns:p14="http://schemas.microsoft.com/office/powerpoint/2010/main" val="24186343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extLst>
      <p:ext uri="{BB962C8B-B14F-4D97-AF65-F5344CB8AC3E}">
        <p14:creationId xmlns:p14="http://schemas.microsoft.com/office/powerpoint/2010/main" val="20836651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extLst>
      <p:ext uri="{BB962C8B-B14F-4D97-AF65-F5344CB8AC3E}">
        <p14:creationId xmlns:p14="http://schemas.microsoft.com/office/powerpoint/2010/main" val="20819188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extLst>
      <p:ext uri="{BB962C8B-B14F-4D97-AF65-F5344CB8AC3E}">
        <p14:creationId xmlns:p14="http://schemas.microsoft.com/office/powerpoint/2010/main" val="2632800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4201316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extLst>
      <p:ext uri="{BB962C8B-B14F-4D97-AF65-F5344CB8AC3E}">
        <p14:creationId xmlns:p14="http://schemas.microsoft.com/office/powerpoint/2010/main" val="1807586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27193364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extLst>
      <p:ext uri="{BB962C8B-B14F-4D97-AF65-F5344CB8AC3E}">
        <p14:creationId xmlns:p14="http://schemas.microsoft.com/office/powerpoint/2010/main" val="2153831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extLst>
      <p:ext uri="{BB962C8B-B14F-4D97-AF65-F5344CB8AC3E}">
        <p14:creationId xmlns:p14="http://schemas.microsoft.com/office/powerpoint/2010/main" val="11182101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extLst>
      <p:ext uri="{BB962C8B-B14F-4D97-AF65-F5344CB8AC3E}">
        <p14:creationId xmlns:p14="http://schemas.microsoft.com/office/powerpoint/2010/main" val="38332815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extLst>
      <p:ext uri="{BB962C8B-B14F-4D97-AF65-F5344CB8AC3E}">
        <p14:creationId xmlns:p14="http://schemas.microsoft.com/office/powerpoint/2010/main" val="188639406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extLst>
      <p:ext uri="{BB962C8B-B14F-4D97-AF65-F5344CB8AC3E}">
        <p14:creationId xmlns:p14="http://schemas.microsoft.com/office/powerpoint/2010/main" val="336234511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extLst>
      <p:ext uri="{BB962C8B-B14F-4D97-AF65-F5344CB8AC3E}">
        <p14:creationId xmlns:p14="http://schemas.microsoft.com/office/powerpoint/2010/main" val="332250777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extLst>
      <p:ext uri="{BB962C8B-B14F-4D97-AF65-F5344CB8AC3E}">
        <p14:creationId xmlns:p14="http://schemas.microsoft.com/office/powerpoint/2010/main" val="344001880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extLst>
      <p:ext uri="{BB962C8B-B14F-4D97-AF65-F5344CB8AC3E}">
        <p14:creationId xmlns:p14="http://schemas.microsoft.com/office/powerpoint/2010/main" val="3550102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extLst>
      <p:ext uri="{BB962C8B-B14F-4D97-AF65-F5344CB8AC3E}">
        <p14:creationId xmlns:p14="http://schemas.microsoft.com/office/powerpoint/2010/main" val="8005244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extLst>
      <p:ext uri="{BB962C8B-B14F-4D97-AF65-F5344CB8AC3E}">
        <p14:creationId xmlns:p14="http://schemas.microsoft.com/office/powerpoint/2010/main" val="40965963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extLst>
      <p:ext uri="{BB962C8B-B14F-4D97-AF65-F5344CB8AC3E}">
        <p14:creationId xmlns:p14="http://schemas.microsoft.com/office/powerpoint/2010/main" val="38914066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extLst>
      <p:ext uri="{BB962C8B-B14F-4D97-AF65-F5344CB8AC3E}">
        <p14:creationId xmlns:p14="http://schemas.microsoft.com/office/powerpoint/2010/main" val="11014095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extLst>
      <p:ext uri="{BB962C8B-B14F-4D97-AF65-F5344CB8AC3E}">
        <p14:creationId xmlns:p14="http://schemas.microsoft.com/office/powerpoint/2010/main" val="65741769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extLst>
      <p:ext uri="{BB962C8B-B14F-4D97-AF65-F5344CB8AC3E}">
        <p14:creationId xmlns:p14="http://schemas.microsoft.com/office/powerpoint/2010/main" val="33492249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extLst>
      <p:ext uri="{BB962C8B-B14F-4D97-AF65-F5344CB8AC3E}">
        <p14:creationId xmlns:p14="http://schemas.microsoft.com/office/powerpoint/2010/main" val="3015348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extLst>
      <p:ext uri="{BB962C8B-B14F-4D97-AF65-F5344CB8AC3E}">
        <p14:creationId xmlns:p14="http://schemas.microsoft.com/office/powerpoint/2010/main" val="169806245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extLst>
      <p:ext uri="{BB962C8B-B14F-4D97-AF65-F5344CB8AC3E}">
        <p14:creationId xmlns:p14="http://schemas.microsoft.com/office/powerpoint/2010/main" val="96797887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extLst>
      <p:ext uri="{BB962C8B-B14F-4D97-AF65-F5344CB8AC3E}">
        <p14:creationId xmlns:p14="http://schemas.microsoft.com/office/powerpoint/2010/main" val="37445755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extLst>
      <p:ext uri="{BB962C8B-B14F-4D97-AF65-F5344CB8AC3E}">
        <p14:creationId xmlns:p14="http://schemas.microsoft.com/office/powerpoint/2010/main" val="92952985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extLst>
      <p:ext uri="{BB962C8B-B14F-4D97-AF65-F5344CB8AC3E}">
        <p14:creationId xmlns:p14="http://schemas.microsoft.com/office/powerpoint/2010/main" val="40932673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extLst>
      <p:ext uri="{BB962C8B-B14F-4D97-AF65-F5344CB8AC3E}">
        <p14:creationId xmlns:p14="http://schemas.microsoft.com/office/powerpoint/2010/main" val="33844952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extLst>
      <p:ext uri="{BB962C8B-B14F-4D97-AF65-F5344CB8AC3E}">
        <p14:creationId xmlns:p14="http://schemas.microsoft.com/office/powerpoint/2010/main" val="160284861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extLst>
      <p:ext uri="{BB962C8B-B14F-4D97-AF65-F5344CB8AC3E}">
        <p14:creationId xmlns:p14="http://schemas.microsoft.com/office/powerpoint/2010/main" val="342868486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extLst>
      <p:ext uri="{BB962C8B-B14F-4D97-AF65-F5344CB8AC3E}">
        <p14:creationId xmlns:p14="http://schemas.microsoft.com/office/powerpoint/2010/main" val="216586809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extLst>
      <p:ext uri="{BB962C8B-B14F-4D97-AF65-F5344CB8AC3E}">
        <p14:creationId xmlns:p14="http://schemas.microsoft.com/office/powerpoint/2010/main" val="10066801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extLst>
      <p:ext uri="{BB962C8B-B14F-4D97-AF65-F5344CB8AC3E}">
        <p14:creationId xmlns:p14="http://schemas.microsoft.com/office/powerpoint/2010/main" val="274861736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extLst>
      <p:ext uri="{BB962C8B-B14F-4D97-AF65-F5344CB8AC3E}">
        <p14:creationId xmlns:p14="http://schemas.microsoft.com/office/powerpoint/2010/main" val="162869057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extLst>
      <p:ext uri="{BB962C8B-B14F-4D97-AF65-F5344CB8AC3E}">
        <p14:creationId xmlns:p14="http://schemas.microsoft.com/office/powerpoint/2010/main" val="9945968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12802266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extLst>
      <p:ext uri="{BB962C8B-B14F-4D97-AF65-F5344CB8AC3E}">
        <p14:creationId xmlns:p14="http://schemas.microsoft.com/office/powerpoint/2010/main" val="118555389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extLst>
      <p:ext uri="{BB962C8B-B14F-4D97-AF65-F5344CB8AC3E}">
        <p14:creationId xmlns:p14="http://schemas.microsoft.com/office/powerpoint/2010/main" val="294455248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extLst>
      <p:ext uri="{BB962C8B-B14F-4D97-AF65-F5344CB8AC3E}">
        <p14:creationId xmlns:p14="http://schemas.microsoft.com/office/powerpoint/2010/main" val="27554042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extLst>
      <p:ext uri="{BB962C8B-B14F-4D97-AF65-F5344CB8AC3E}">
        <p14:creationId xmlns:p14="http://schemas.microsoft.com/office/powerpoint/2010/main" val="16726771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extLst>
      <p:ext uri="{BB962C8B-B14F-4D97-AF65-F5344CB8AC3E}">
        <p14:creationId xmlns:p14="http://schemas.microsoft.com/office/powerpoint/2010/main" val="262276700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extLst>
      <p:ext uri="{BB962C8B-B14F-4D97-AF65-F5344CB8AC3E}">
        <p14:creationId xmlns:p14="http://schemas.microsoft.com/office/powerpoint/2010/main" val="11508570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extLst>
      <p:ext uri="{BB962C8B-B14F-4D97-AF65-F5344CB8AC3E}">
        <p14:creationId xmlns:p14="http://schemas.microsoft.com/office/powerpoint/2010/main" val="169695831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extLst>
      <p:ext uri="{BB962C8B-B14F-4D97-AF65-F5344CB8AC3E}">
        <p14:creationId xmlns:p14="http://schemas.microsoft.com/office/powerpoint/2010/main" val="191211648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extLst>
      <p:ext uri="{BB962C8B-B14F-4D97-AF65-F5344CB8AC3E}">
        <p14:creationId xmlns:p14="http://schemas.microsoft.com/office/powerpoint/2010/main" val="266369704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extLst>
      <p:ext uri="{BB962C8B-B14F-4D97-AF65-F5344CB8AC3E}">
        <p14:creationId xmlns:p14="http://schemas.microsoft.com/office/powerpoint/2010/main" val="25862445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extLst>
      <p:ext uri="{BB962C8B-B14F-4D97-AF65-F5344CB8AC3E}">
        <p14:creationId xmlns:p14="http://schemas.microsoft.com/office/powerpoint/2010/main" val="164167068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extLst>
      <p:ext uri="{BB962C8B-B14F-4D97-AF65-F5344CB8AC3E}">
        <p14:creationId xmlns:p14="http://schemas.microsoft.com/office/powerpoint/2010/main" val="181629977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extLst>
      <p:ext uri="{BB962C8B-B14F-4D97-AF65-F5344CB8AC3E}">
        <p14:creationId xmlns:p14="http://schemas.microsoft.com/office/powerpoint/2010/main" val="29391616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extLst>
      <p:ext uri="{BB962C8B-B14F-4D97-AF65-F5344CB8AC3E}">
        <p14:creationId xmlns:p14="http://schemas.microsoft.com/office/powerpoint/2010/main" val="25881126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extLst>
      <p:ext uri="{BB962C8B-B14F-4D97-AF65-F5344CB8AC3E}">
        <p14:creationId xmlns:p14="http://schemas.microsoft.com/office/powerpoint/2010/main" val="3274902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41348517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4209929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2024/4/2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2024/4/2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2024/4/2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2024/4/2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530820CF-B880-4189-942D-D702A7CBA730}" type="datetimeFigureOut">
              <a:rPr lang="zh-CN" altLang="en-US" smtClean="0"/>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2024/4/2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itchFamily="2" charset="-122"/>
                </a:defRPr>
              </a:lvl1pPr>
              <a:lvl2pPr marL="742950" indent="-285750" eaLnBrk="0" hangingPunct="0">
                <a:defRPr>
                  <a:solidFill>
                    <a:schemeClr val="tx1"/>
                  </a:solidFill>
                  <a:latin typeface="Arial" panose="020B0604020202020204" pitchFamily="34" charset="0"/>
                  <a:ea typeface="宋体" pitchFamily="2" charset="-122"/>
                </a:defRPr>
              </a:lvl2pPr>
              <a:lvl3pPr marL="1143000" indent="-228600" eaLnBrk="0" hangingPunct="0">
                <a:defRPr>
                  <a:solidFill>
                    <a:schemeClr val="tx1"/>
                  </a:solidFill>
                  <a:latin typeface="Arial" panose="020B0604020202020204" pitchFamily="34" charset="0"/>
                  <a:ea typeface="宋体" pitchFamily="2" charset="-122"/>
                </a:defRPr>
              </a:lvl3pPr>
              <a:lvl4pPr marL="1600200" indent="-228600" eaLnBrk="0" hangingPunct="0">
                <a:defRPr>
                  <a:solidFill>
                    <a:schemeClr val="tx1"/>
                  </a:solidFill>
                  <a:latin typeface="Arial" panose="020B0604020202020204" pitchFamily="34" charset="0"/>
                  <a:ea typeface="宋体" pitchFamily="2" charset="-122"/>
                </a:defRPr>
              </a:lvl4pPr>
              <a:lvl5pPr marL="2057400" indent="-228600" eaLnBrk="0" hangingPunct="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2024/4/2</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2024/4/2</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spd="slow" p14:dur="2000" advTm="3000">
        <p14:flip dir="r"/>
      </p:transition>
    </mc:Choice>
    <mc:Fallback xmlns="">
      <p:transition spd="slow" advTm="3000">
        <p:fade/>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9.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9.xml"/><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0.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3.xml"/><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414686" y="2709714"/>
            <a:ext cx="9577064" cy="830997"/>
          </a:xfrm>
          <a:prstGeom prst="rect">
            <a:avLst/>
          </a:prstGeom>
          <a:noFill/>
        </p:spPr>
        <p:txBody>
          <a:bodyPr wrap="square" rtlCol="0">
            <a:spAutoFit/>
          </a:bodyPr>
          <a:lstStyle/>
          <a:p>
            <a:pPr algn="ctr"/>
            <a:r>
              <a:rPr lang="zh-CN" altLang="en-US" sz="4800" dirty="0">
                <a:solidFill>
                  <a:srgbClr val="1369B2"/>
                </a:solidFill>
                <a:latin typeface="微软雅黑" charset="0"/>
                <a:ea typeface="微软雅黑" charset="0"/>
                <a:cs typeface="+mn-ea"/>
                <a:sym typeface="思源黑体 CN Medium" panose="020B0600000000000000" pitchFamily="34" charset="-122"/>
              </a:rPr>
              <a:t>第</a:t>
            </a:r>
            <a:r>
              <a:rPr lang="en-US" altLang="zh-CN" sz="4800" dirty="0">
                <a:solidFill>
                  <a:srgbClr val="1369B2"/>
                </a:solidFill>
                <a:latin typeface="微软雅黑" charset="0"/>
                <a:ea typeface="微软雅黑" charset="0"/>
                <a:cs typeface="+mn-ea"/>
                <a:sym typeface="思源黑体 CN Medium" panose="020B0600000000000000" pitchFamily="34" charset="-122"/>
              </a:rPr>
              <a:t>14</a:t>
            </a:r>
            <a:r>
              <a:rPr lang="zh-CN" altLang="en-US" sz="4800" dirty="0">
                <a:solidFill>
                  <a:srgbClr val="1369B2"/>
                </a:solidFill>
                <a:latin typeface="微软雅黑" charset="0"/>
                <a:ea typeface="微软雅黑" charset="0"/>
                <a:cs typeface="+mn-ea"/>
                <a:sym typeface="思源黑体 CN Medium" panose="020B0600000000000000" pitchFamily="34" charset="-122"/>
              </a:rPr>
              <a:t>章 </a:t>
            </a:r>
            <a:r>
              <a:rPr lang="zh-CN" altLang="zh-CN" sz="4800" dirty="0">
                <a:solidFill>
                  <a:srgbClr val="1369B2"/>
                </a:solidFill>
                <a:latin typeface="微软雅黑" charset="0"/>
                <a:ea typeface="微软雅黑" charset="0"/>
                <a:cs typeface="+mn-ea"/>
              </a:rPr>
              <a:t>时间序列分析</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时间序列概述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矩形 8"/>
          <p:cNvSpPr/>
          <p:nvPr/>
        </p:nvSpPr>
        <p:spPr>
          <a:xfrm>
            <a:off x="1270670" y="2847525"/>
            <a:ext cx="5832648" cy="1938992"/>
          </a:xfrm>
          <a:prstGeom prst="rect">
            <a:avLst/>
          </a:prstGeom>
        </p:spPr>
        <p:txBody>
          <a:bodyPr wrap="square">
            <a:spAutoFit/>
          </a:bodyPr>
          <a:lstStyle/>
          <a:p>
            <a:pPr>
              <a:lnSpc>
                <a:spcPct val="150000"/>
              </a:lnSpc>
            </a:pPr>
            <a:r>
              <a:rPr lang="zh-CN" altLang="zh-CN" sz="2000" kern="0" dirty="0">
                <a:solidFill>
                  <a:srgbClr val="1369B2"/>
                </a:solidFill>
                <a:latin typeface="Microsoft YaHei" panose="020B0503020204020204" pitchFamily="34" charset="-122"/>
                <a:ea typeface="Microsoft YaHei" panose="020B0503020204020204" pitchFamily="34" charset="-122"/>
                <a:cs typeface="宋体" panose="02010600030101010101" pitchFamily="2" charset="-122"/>
              </a:rPr>
              <a:t>时间序列可以有着固定频率</a:t>
            </a:r>
            <a:r>
              <a:rPr lang="zh-CN" altLang="zh-CN" sz="2000" kern="0" dirty="0">
                <a:solidFill>
                  <a:srgbClr val="595959"/>
                </a:solidFill>
                <a:latin typeface="Microsoft YaHei" panose="020B0503020204020204" pitchFamily="34" charset="-122"/>
                <a:ea typeface="Microsoft YaHei" panose="020B0503020204020204" pitchFamily="34" charset="-122"/>
                <a:cs typeface="宋体" panose="02010600030101010101" pitchFamily="2" charset="-122"/>
              </a:rPr>
              <a:t>，也就是说数值是按照一定的规律定期出现的，比如每天出现一次、每小时出现一次。时间序列</a:t>
            </a:r>
            <a:r>
              <a:rPr lang="zh-CN" altLang="zh-CN" sz="2000" kern="0" dirty="0">
                <a:solidFill>
                  <a:srgbClr val="1369B2"/>
                </a:solidFill>
                <a:latin typeface="Microsoft YaHei" panose="020B0503020204020204" pitchFamily="34" charset="-122"/>
                <a:ea typeface="Microsoft YaHei" panose="020B0503020204020204" pitchFamily="34" charset="-122"/>
                <a:cs typeface="宋体" panose="02010600030101010101" pitchFamily="2" charset="-122"/>
              </a:rPr>
              <a:t>也可以有着不固定的频率</a:t>
            </a:r>
            <a:r>
              <a:rPr lang="zh-CN" altLang="zh-CN" sz="2000" kern="0" dirty="0">
                <a:solidFill>
                  <a:srgbClr val="595959"/>
                </a:solidFill>
                <a:latin typeface="Microsoft YaHei" panose="020B0503020204020204" pitchFamily="34" charset="-122"/>
                <a:ea typeface="Microsoft YaHei" panose="020B0503020204020204" pitchFamily="34" charset="-122"/>
                <a:cs typeface="宋体" panose="02010600030101010101" pitchFamily="2" charset="-122"/>
              </a:rPr>
              <a:t>，也就是说数值是不定期出现的。</a:t>
            </a:r>
            <a:endParaRPr lang="en-US" altLang="zh-CN" sz="2000" kern="0" dirty="0">
              <a:solidFill>
                <a:srgbClr val="595959"/>
              </a:solidFill>
              <a:latin typeface="Microsoft YaHei" panose="020B0503020204020204" pitchFamily="34" charset="-122"/>
              <a:ea typeface="Microsoft YaHei" panose="020B0503020204020204" pitchFamily="34" charset="-122"/>
              <a:cs typeface="宋体" panose="02010600030101010101" pitchFamily="2" charset="-122"/>
            </a:endParaRP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91350" y="1773610"/>
            <a:ext cx="4032448" cy="4032448"/>
          </a:xfrm>
          <a:prstGeom prst="rect">
            <a:avLst/>
          </a:prstGeom>
        </p:spPr>
      </p:pic>
      <p:sp>
        <p:nvSpPr>
          <p:cNvPr id="8" name="矩形: 圆角 139">
            <a:extLst>
              <a:ext uri="{FF2B5EF4-FFF2-40B4-BE49-F238E27FC236}">
                <a16:creationId xmlns:a16="http://schemas.microsoft.com/office/drawing/2014/main" id="{C5854BD2-95A8-2615-D778-3A061C808512}"/>
              </a:ext>
            </a:extLst>
          </p:cNvPr>
          <p:cNvSpPr/>
          <p:nvPr/>
        </p:nvSpPr>
        <p:spPr>
          <a:xfrm>
            <a:off x="1276318" y="1540390"/>
            <a:ext cx="1917700"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宋体" panose="02010600030101010101" pitchFamily="2" charset="-122"/>
                <a:ea typeface="宋体" panose="02010600030101010101" pitchFamily="2" charset="-122"/>
                <a:sym typeface="思源宋体 CN" panose="02020400000000000000" pitchFamily="18" charset="-122"/>
              </a:rPr>
              <a:t>特点</a:t>
            </a:r>
          </a:p>
        </p:txBody>
      </p:sp>
    </p:spTree>
    <p:extLst>
      <p:ext uri="{BB962C8B-B14F-4D97-AF65-F5344CB8AC3E}">
        <p14:creationId xmlns:p14="http://schemas.microsoft.com/office/powerpoint/2010/main" val="39616332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时间序列概述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圆角 139">
            <a:extLst>
              <a:ext uri="{FF2B5EF4-FFF2-40B4-BE49-F238E27FC236}">
                <a16:creationId xmlns:a16="http://schemas.microsoft.com/office/drawing/2014/main" id="{C5854BD2-95A8-2615-D778-3A061C808512}"/>
              </a:ext>
            </a:extLst>
          </p:cNvPr>
          <p:cNvSpPr/>
          <p:nvPr/>
        </p:nvSpPr>
        <p:spPr>
          <a:xfrm>
            <a:off x="1276318" y="1540390"/>
            <a:ext cx="2442624"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宋体" panose="02010600030101010101" pitchFamily="2" charset="-122"/>
                <a:ea typeface="宋体" panose="02010600030101010101" pitchFamily="2" charset="-122"/>
                <a:sym typeface="思源宋体 CN" panose="02020400000000000000" pitchFamily="18" charset="-122"/>
              </a:rPr>
              <a:t>时间相关概念</a:t>
            </a:r>
          </a:p>
        </p:txBody>
      </p:sp>
      <p:grpSp>
        <p:nvGrpSpPr>
          <p:cNvPr id="9" name="组合 8"/>
          <p:cNvGrpSpPr/>
          <p:nvPr/>
        </p:nvGrpSpPr>
        <p:grpSpPr>
          <a:xfrm>
            <a:off x="1486694" y="2853780"/>
            <a:ext cx="2736306" cy="2520231"/>
            <a:chOff x="1009964" y="3555751"/>
            <a:chExt cx="2116765" cy="2016230"/>
          </a:xfrm>
        </p:grpSpPr>
        <p:sp>
          <p:nvSpPr>
            <p:cNvPr id="10" name="原创设计师QQ598969553          _3"/>
            <p:cNvSpPr/>
            <p:nvPr/>
          </p:nvSpPr>
          <p:spPr>
            <a:xfrm>
              <a:off x="1009964" y="3789835"/>
              <a:ext cx="2116765" cy="1782146"/>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原创设计师QQ598969553          _4"/>
            <p:cNvSpPr/>
            <p:nvPr/>
          </p:nvSpPr>
          <p:spPr>
            <a:xfrm>
              <a:off x="1240095" y="4230507"/>
              <a:ext cx="1685866" cy="1226209"/>
            </a:xfrm>
            <a:prstGeom prst="rect">
              <a:avLst/>
            </a:prstGeom>
          </p:spPr>
          <p:txBody>
            <a:bodyPr wrap="square">
              <a:spAutoFit/>
            </a:bodyPr>
            <a:lstStyle/>
            <a:p>
              <a:pPr algn="ctr">
                <a:lnSpc>
                  <a:spcPct val="13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带时区的特定的</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algn="ctr">
                <a:lnSpc>
                  <a:spcPct val="130000"/>
                </a:lnSpc>
              </a:pPr>
              <a:r>
                <a:rPr lang="zh-CN" altLang="zh-CN" sz="1800" dirty="0">
                  <a:solidFill>
                    <a:srgbClr val="1369B2"/>
                  </a:solidFill>
                  <a:latin typeface="微软雅黑" panose="020B0503020204020204" pitchFamily="34" charset="-122"/>
                  <a:ea typeface="微软雅黑" panose="020B0503020204020204" pitchFamily="34" charset="-122"/>
                  <a:cs typeface="+mn-ea"/>
                </a:rPr>
                <a:t>日期时间</a:t>
              </a:r>
              <a:r>
                <a:rPr lang="zh-CN" altLang="en-US"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595959"/>
                  </a:solidFill>
                  <a:latin typeface="微软雅黑" panose="020B0503020204020204" pitchFamily="34" charset="-122"/>
                  <a:ea typeface="微软雅黑" panose="020B0503020204020204" pitchFamily="34" charset="-122"/>
                  <a:cs typeface="+mn-ea"/>
                </a:rPr>
                <a:t>比如</a:t>
              </a:r>
              <a:r>
                <a:rPr lang="en-US" altLang="zh-CN" sz="1800" dirty="0">
                  <a:solidFill>
                    <a:srgbClr val="595959"/>
                  </a:solidFill>
                  <a:latin typeface="微软雅黑" panose="020B0503020204020204" pitchFamily="34" charset="-122"/>
                  <a:ea typeface="微软雅黑" panose="020B0503020204020204" pitchFamily="34" charset="-122"/>
                  <a:cs typeface="+mn-ea"/>
                </a:rPr>
                <a:t>2023-1-10 15:00:00</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4" name="原创设计师QQ598969553          _6"/>
            <p:cNvSpPr/>
            <p:nvPr/>
          </p:nvSpPr>
          <p:spPr>
            <a:xfrm>
              <a:off x="1240095" y="3555751"/>
              <a:ext cx="1685866" cy="462161"/>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15" name="原创设计师QQ598969553          _7"/>
            <p:cNvSpPr txBox="1"/>
            <p:nvPr/>
          </p:nvSpPr>
          <p:spPr>
            <a:xfrm>
              <a:off x="1318529" y="3605549"/>
              <a:ext cx="1528996" cy="369332"/>
            </a:xfrm>
            <a:prstGeom prst="rect">
              <a:avLst/>
            </a:prstGeom>
            <a:noFill/>
          </p:spPr>
          <p:txBody>
            <a:bodyPr wrap="square" rtlCol="0">
              <a:spAutoFit/>
            </a:bodyPr>
            <a:lstStyle/>
            <a:p>
              <a:pPr algn="ctr" defTabSz="1216660">
                <a:spcBef>
                  <a:spcPct val="20000"/>
                </a:spcBef>
                <a:defRPr/>
              </a:pPr>
              <a:r>
                <a:rPr lang="zh-CN" altLang="zh-CN" sz="1800" b="1" dirty="0">
                  <a:solidFill>
                    <a:schemeClr val="bg1"/>
                  </a:solidFill>
                  <a:latin typeface="微软雅黑" panose="020B0503020204020204" pitchFamily="34" charset="-122"/>
                  <a:ea typeface="微软雅黑" panose="020B0503020204020204" pitchFamily="34" charset="-122"/>
                  <a:cs typeface="+mn-ea"/>
                </a:rPr>
                <a:t>时间戳</a:t>
              </a:r>
              <a:endParaRPr lang="zh-CN" altLang="en-US" sz="18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16" name="组合 15"/>
          <p:cNvGrpSpPr/>
          <p:nvPr/>
        </p:nvGrpSpPr>
        <p:grpSpPr>
          <a:xfrm>
            <a:off x="4871070" y="2853779"/>
            <a:ext cx="2736306" cy="2520232"/>
            <a:chOff x="1009964" y="3555751"/>
            <a:chExt cx="2116765" cy="2520232"/>
          </a:xfrm>
        </p:grpSpPr>
        <p:sp>
          <p:nvSpPr>
            <p:cNvPr id="17" name="原创设计师QQ598969553          _3"/>
            <p:cNvSpPr/>
            <p:nvPr/>
          </p:nvSpPr>
          <p:spPr>
            <a:xfrm>
              <a:off x="1009964" y="3789835"/>
              <a:ext cx="2116765" cy="2286148"/>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原创设计师QQ598969553          _4"/>
            <p:cNvSpPr/>
            <p:nvPr/>
          </p:nvSpPr>
          <p:spPr>
            <a:xfrm>
              <a:off x="1225414" y="4422525"/>
              <a:ext cx="1685866" cy="1172629"/>
            </a:xfrm>
            <a:prstGeom prst="rect">
              <a:avLst/>
            </a:prstGeom>
          </p:spPr>
          <p:txBody>
            <a:bodyPr wrap="square">
              <a:spAutoFit/>
            </a:bodyPr>
            <a:lstStyle/>
            <a:p>
              <a:pPr algn="ctr">
                <a:lnSpc>
                  <a:spcPct val="13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绝对的</a:t>
              </a:r>
              <a:r>
                <a:rPr lang="zh-CN" altLang="zh-CN" sz="1800" dirty="0">
                  <a:solidFill>
                    <a:srgbClr val="1369B2"/>
                  </a:solidFill>
                  <a:latin typeface="微软雅黑" panose="020B0503020204020204" pitchFamily="34" charset="-122"/>
                  <a:ea typeface="微软雅黑" panose="020B0503020204020204" pitchFamily="34" charset="-122"/>
                  <a:cs typeface="+mn-ea"/>
                </a:rPr>
                <a:t>持续时间</a:t>
              </a:r>
              <a:r>
                <a:rPr lang="zh-CN" altLang="zh-CN" sz="1800" dirty="0">
                  <a:solidFill>
                    <a:srgbClr val="595959"/>
                  </a:solidFill>
                  <a:latin typeface="微软雅黑" panose="020B0503020204020204" pitchFamily="34" charset="-122"/>
                  <a:ea typeface="微软雅黑" panose="020B0503020204020204" pitchFamily="34" charset="-122"/>
                  <a:cs typeface="+mn-ea"/>
                </a:rPr>
                <a:t>，比如</a:t>
              </a: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lang="zh-CN" altLang="zh-CN" sz="1800" dirty="0">
                  <a:solidFill>
                    <a:srgbClr val="595959"/>
                  </a:solidFill>
                  <a:latin typeface="微软雅黑" panose="020B0503020204020204" pitchFamily="34" charset="-122"/>
                  <a:ea typeface="微软雅黑" panose="020B0503020204020204" pitchFamily="34" charset="-122"/>
                  <a:cs typeface="+mn-ea"/>
                </a:rPr>
                <a:t>天、</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lang="zh-CN" altLang="zh-CN" sz="1800" dirty="0">
                  <a:solidFill>
                    <a:srgbClr val="595959"/>
                  </a:solidFill>
                  <a:latin typeface="微软雅黑" panose="020B0503020204020204" pitchFamily="34" charset="-122"/>
                  <a:ea typeface="微软雅黑" panose="020B0503020204020204" pitchFamily="34" charset="-122"/>
                  <a:cs typeface="+mn-ea"/>
                </a:rPr>
                <a:t>个小时、</a:t>
              </a:r>
              <a:r>
                <a:rPr lang="en-US" altLang="zh-CN" sz="1800" dirty="0">
                  <a:solidFill>
                    <a:srgbClr val="595959"/>
                  </a:solidFill>
                  <a:latin typeface="微软雅黑" panose="020B0503020204020204" pitchFamily="34" charset="-122"/>
                  <a:ea typeface="微软雅黑" panose="020B0503020204020204" pitchFamily="34" charset="-122"/>
                  <a:cs typeface="+mn-ea"/>
                </a:rPr>
                <a:t>10</a:t>
              </a:r>
              <a:r>
                <a:rPr lang="zh-CN" altLang="zh-CN" sz="1800" dirty="0">
                  <a:solidFill>
                    <a:srgbClr val="595959"/>
                  </a:solidFill>
                  <a:latin typeface="微软雅黑" panose="020B0503020204020204" pitchFamily="34" charset="-122"/>
                  <a:ea typeface="微软雅黑" panose="020B0503020204020204" pitchFamily="34" charset="-122"/>
                  <a:cs typeface="+mn-ea"/>
                </a:rPr>
                <a:t>分钟等。</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9" name="原创设计师QQ598969553          _6"/>
            <p:cNvSpPr/>
            <p:nvPr/>
          </p:nvSpPr>
          <p:spPr>
            <a:xfrm>
              <a:off x="1240095" y="3555751"/>
              <a:ext cx="1685866" cy="462161"/>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20" name="原创设计师QQ598969553          _7"/>
            <p:cNvSpPr txBox="1"/>
            <p:nvPr/>
          </p:nvSpPr>
          <p:spPr>
            <a:xfrm>
              <a:off x="1318529" y="3605549"/>
              <a:ext cx="1528996" cy="369332"/>
            </a:xfrm>
            <a:prstGeom prst="rect">
              <a:avLst/>
            </a:prstGeom>
            <a:noFill/>
          </p:spPr>
          <p:txBody>
            <a:bodyPr wrap="square" rtlCol="0">
              <a:spAutoFit/>
            </a:bodyPr>
            <a:lstStyle/>
            <a:p>
              <a:pPr algn="ctr" defTabSz="1216660">
                <a:spcBef>
                  <a:spcPct val="20000"/>
                </a:spcBef>
                <a:defRPr/>
              </a:pPr>
              <a:r>
                <a:rPr lang="zh-CN" altLang="zh-CN" sz="1800" b="1" dirty="0">
                  <a:solidFill>
                    <a:schemeClr val="bg1"/>
                  </a:solidFill>
                  <a:latin typeface="微软雅黑" panose="020B0503020204020204" pitchFamily="34" charset="-122"/>
                  <a:ea typeface="微软雅黑" panose="020B0503020204020204" pitchFamily="34" charset="-122"/>
                  <a:cs typeface="+mn-ea"/>
                </a:rPr>
                <a:t>时间差</a:t>
              </a:r>
              <a:endParaRPr lang="zh-CN" altLang="en-US" sz="18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2" name="组合 21"/>
          <p:cNvGrpSpPr/>
          <p:nvPr/>
        </p:nvGrpSpPr>
        <p:grpSpPr>
          <a:xfrm>
            <a:off x="8293402" y="2853779"/>
            <a:ext cx="2736306" cy="2520232"/>
            <a:chOff x="1009964" y="3555751"/>
            <a:chExt cx="2116765" cy="2520232"/>
          </a:xfrm>
        </p:grpSpPr>
        <p:sp>
          <p:nvSpPr>
            <p:cNvPr id="23" name="原创设计师QQ598969553          _3"/>
            <p:cNvSpPr/>
            <p:nvPr/>
          </p:nvSpPr>
          <p:spPr>
            <a:xfrm>
              <a:off x="1009964" y="3789835"/>
              <a:ext cx="2116765" cy="2286148"/>
            </a:xfrm>
            <a:prstGeom prst="roundRect">
              <a:avLst>
                <a:gd name="adj" fmla="val 9083"/>
              </a:avLst>
            </a:prstGeom>
            <a:noFill/>
            <a:ln>
              <a:solidFill>
                <a:srgbClr val="ADBA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原创设计师QQ598969553          _4"/>
            <p:cNvSpPr/>
            <p:nvPr/>
          </p:nvSpPr>
          <p:spPr>
            <a:xfrm>
              <a:off x="1240095" y="4242476"/>
              <a:ext cx="1685866" cy="1532727"/>
            </a:xfrm>
            <a:prstGeom prst="rect">
              <a:avLst/>
            </a:prstGeom>
          </p:spPr>
          <p:txBody>
            <a:bodyPr wrap="square">
              <a:spAutoFit/>
            </a:bodyPr>
            <a:lstStyle/>
            <a:p>
              <a:pPr algn="ctr">
                <a:lnSpc>
                  <a:spcPct val="13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由时间点及其相关频率定义的</a:t>
              </a:r>
              <a:r>
                <a:rPr lang="zh-CN" altLang="zh-CN" sz="1800" dirty="0">
                  <a:solidFill>
                    <a:srgbClr val="1369B2"/>
                  </a:solidFill>
                  <a:latin typeface="微软雅黑" panose="020B0503020204020204" pitchFamily="34" charset="-122"/>
                  <a:ea typeface="微软雅黑" panose="020B0503020204020204" pitchFamily="34" charset="-122"/>
                  <a:cs typeface="+mn-ea"/>
                </a:rPr>
                <a:t>时间跨度</a:t>
              </a:r>
              <a:r>
                <a:rPr lang="zh-CN" altLang="zh-CN" sz="1800" dirty="0">
                  <a:solidFill>
                    <a:srgbClr val="595959"/>
                  </a:solidFill>
                  <a:latin typeface="微软雅黑" panose="020B0503020204020204" pitchFamily="34" charset="-122"/>
                  <a:ea typeface="微软雅黑" panose="020B0503020204020204" pitchFamily="34" charset="-122"/>
                  <a:cs typeface="+mn-ea"/>
                </a:rPr>
                <a:t>，比如</a:t>
              </a:r>
              <a:r>
                <a:rPr lang="en-US" altLang="zh-CN" sz="1800" dirty="0">
                  <a:solidFill>
                    <a:srgbClr val="595959"/>
                  </a:solidFill>
                  <a:latin typeface="微软雅黑" panose="020B0503020204020204" pitchFamily="34" charset="-122"/>
                  <a:ea typeface="微软雅黑" panose="020B0503020204020204" pitchFamily="34" charset="-122"/>
                  <a:cs typeface="+mn-ea"/>
                </a:rPr>
                <a:t>2023</a:t>
              </a:r>
              <a:r>
                <a:rPr lang="zh-CN" altLang="zh-CN" sz="1800" dirty="0">
                  <a:solidFill>
                    <a:srgbClr val="595959"/>
                  </a:solidFill>
                  <a:latin typeface="微软雅黑" panose="020B0503020204020204" pitchFamily="34" charset="-122"/>
                  <a:ea typeface="微软雅黑" panose="020B0503020204020204" pitchFamily="34" charset="-122"/>
                  <a:cs typeface="+mn-ea"/>
                </a:rPr>
                <a:t>年、</a:t>
              </a:r>
              <a:r>
                <a:rPr lang="en-US" altLang="zh-CN" sz="1800" dirty="0">
                  <a:solidFill>
                    <a:srgbClr val="595959"/>
                  </a:solidFill>
                  <a:latin typeface="微软雅黑" panose="020B0503020204020204" pitchFamily="34" charset="-122"/>
                  <a:ea typeface="微软雅黑" panose="020B0503020204020204" pitchFamily="34" charset="-122"/>
                  <a:cs typeface="+mn-ea"/>
                </a:rPr>
                <a:t>2023</a:t>
              </a:r>
              <a:r>
                <a:rPr lang="zh-CN" altLang="zh-CN" sz="1800" dirty="0">
                  <a:solidFill>
                    <a:srgbClr val="595959"/>
                  </a:solidFill>
                  <a:latin typeface="微软雅黑" panose="020B0503020204020204" pitchFamily="34" charset="-122"/>
                  <a:ea typeface="微软雅黑" panose="020B0503020204020204" pitchFamily="34" charset="-122"/>
                  <a:cs typeface="+mn-ea"/>
                </a:rPr>
                <a:t>年</a:t>
              </a: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lang="zh-CN" altLang="zh-CN" sz="1800" dirty="0">
                  <a:solidFill>
                    <a:srgbClr val="595959"/>
                  </a:solidFill>
                  <a:latin typeface="微软雅黑" panose="020B0503020204020204" pitchFamily="34" charset="-122"/>
                  <a:ea typeface="微软雅黑" panose="020B0503020204020204" pitchFamily="34" charset="-122"/>
                  <a:cs typeface="+mn-ea"/>
                </a:rPr>
                <a:t>月等。</a:t>
              </a:r>
              <a:endParaRPr lang="zh-CN" altLang="en-US" sz="18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5" name="原创设计师QQ598969553          _6"/>
            <p:cNvSpPr/>
            <p:nvPr/>
          </p:nvSpPr>
          <p:spPr>
            <a:xfrm>
              <a:off x="1240095" y="3555751"/>
              <a:ext cx="1685866" cy="462161"/>
            </a:xfrm>
            <a:prstGeom prst="roundRect">
              <a:avLst/>
            </a:prstGeom>
            <a:solidFill>
              <a:srgbClr val="0070C0"/>
            </a:solidFill>
            <a:ln>
              <a:noFill/>
            </a:ln>
            <a:effectLst>
              <a:outerShdw blurRad="101600" dist="762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2880" rIns="182880" rtlCol="0" anchor="ctr"/>
            <a:lstStyle/>
            <a:p>
              <a:pPr algn="ctr" defTabSz="1450340">
                <a:lnSpc>
                  <a:spcPct val="200000"/>
                </a:lnSpc>
              </a:pPr>
              <a:endParaRPr lang="zh-CN" altLang="en-US" sz="1200">
                <a:solidFill>
                  <a:schemeClr val="bg1"/>
                </a:solidFill>
                <a:cs typeface="+mn-ea"/>
                <a:sym typeface="+mn-lt"/>
              </a:endParaRPr>
            </a:p>
          </p:txBody>
        </p:sp>
        <p:sp>
          <p:nvSpPr>
            <p:cNvPr id="26" name="原创设计师QQ598969553          _7"/>
            <p:cNvSpPr txBox="1"/>
            <p:nvPr/>
          </p:nvSpPr>
          <p:spPr>
            <a:xfrm>
              <a:off x="1318529" y="3605549"/>
              <a:ext cx="1528996" cy="369332"/>
            </a:xfrm>
            <a:prstGeom prst="rect">
              <a:avLst/>
            </a:prstGeom>
            <a:noFill/>
          </p:spPr>
          <p:txBody>
            <a:bodyPr wrap="square" rtlCol="0">
              <a:spAutoFit/>
            </a:bodyPr>
            <a:lstStyle/>
            <a:p>
              <a:pPr algn="ctr" defTabSz="1216660">
                <a:spcBef>
                  <a:spcPct val="20000"/>
                </a:spcBef>
                <a:defRPr/>
              </a:pPr>
              <a:r>
                <a:rPr lang="zh-CN" altLang="zh-CN" sz="1800" b="1" dirty="0">
                  <a:solidFill>
                    <a:schemeClr val="bg1"/>
                  </a:solidFill>
                  <a:latin typeface="微软雅黑" panose="020B0503020204020204" pitchFamily="34" charset="-122"/>
                  <a:ea typeface="微软雅黑" panose="020B0503020204020204" pitchFamily="34" charset="-122"/>
                  <a:cs typeface="+mn-ea"/>
                </a:rPr>
                <a:t>时期</a:t>
              </a:r>
              <a:endParaRPr lang="zh-CN" altLang="en-US" sz="1800" b="1" dirty="0">
                <a:solidFill>
                  <a:schemeClr val="bg1"/>
                </a:solidFill>
                <a:latin typeface="微软雅黑" panose="020B0503020204020204" pitchFamily="34" charset="-122"/>
                <a:ea typeface="微软雅黑" panose="020B0503020204020204" pitchFamily="34" charset="-122"/>
                <a:cs typeface="+mn-ea"/>
                <a:sym typeface="+mn-lt"/>
              </a:endParaRPr>
            </a:p>
          </p:txBody>
        </p:sp>
      </p:grpSp>
    </p:spTree>
    <p:extLst>
      <p:ext uri="{BB962C8B-B14F-4D97-AF65-F5344CB8AC3E}">
        <p14:creationId xmlns:p14="http://schemas.microsoft.com/office/powerpoint/2010/main" val="1001064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时间序列概述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圆角 139">
            <a:extLst>
              <a:ext uri="{FF2B5EF4-FFF2-40B4-BE49-F238E27FC236}">
                <a16:creationId xmlns:a16="http://schemas.microsoft.com/office/drawing/2014/main" id="{C5854BD2-95A8-2615-D778-3A061C808512}"/>
              </a:ext>
            </a:extLst>
          </p:cNvPr>
          <p:cNvSpPr/>
          <p:nvPr/>
        </p:nvSpPr>
        <p:spPr>
          <a:xfrm>
            <a:off x="1276318" y="1540390"/>
            <a:ext cx="2802664"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宋体" panose="02010600030101010101" pitchFamily="2" charset="-122"/>
                <a:ea typeface="宋体" panose="02010600030101010101" pitchFamily="2" charset="-122"/>
                <a:sym typeface="思源宋体 CN" panose="02020400000000000000" pitchFamily="18" charset="-122"/>
              </a:rPr>
              <a:t>时间概念相关类</a:t>
            </a:r>
          </a:p>
        </p:txBody>
      </p:sp>
      <p:graphicFrame>
        <p:nvGraphicFramePr>
          <p:cNvPr id="21" name="表格 20"/>
          <p:cNvGraphicFramePr>
            <a:graphicFrameLocks noGrp="1"/>
          </p:cNvGraphicFramePr>
          <p:nvPr>
            <p:extLst>
              <p:ext uri="{D42A27DB-BD31-4B8C-83A1-F6EECF244321}">
                <p14:modId xmlns:p14="http://schemas.microsoft.com/office/powerpoint/2010/main" val="179467765"/>
              </p:ext>
            </p:extLst>
          </p:nvPr>
        </p:nvGraphicFramePr>
        <p:xfrm>
          <a:off x="1286215" y="2565698"/>
          <a:ext cx="9283384" cy="3312365"/>
        </p:xfrm>
        <a:graphic>
          <a:graphicData uri="http://schemas.openxmlformats.org/drawingml/2006/table">
            <a:tbl>
              <a:tblPr>
                <a:tableStyleId>{00A15C55-8517-42AA-B614-E9B94910E393}</a:tableStyleId>
              </a:tblPr>
              <a:tblGrid>
                <a:gridCol w="2936783">
                  <a:extLst>
                    <a:ext uri="{9D8B030D-6E8A-4147-A177-3AD203B41FA5}">
                      <a16:colId xmlns:a16="http://schemas.microsoft.com/office/drawing/2014/main" val="1345553933"/>
                    </a:ext>
                  </a:extLst>
                </a:gridCol>
                <a:gridCol w="6346601">
                  <a:extLst>
                    <a:ext uri="{9D8B030D-6E8A-4147-A177-3AD203B41FA5}">
                      <a16:colId xmlns:a16="http://schemas.microsoft.com/office/drawing/2014/main" val="1515813387"/>
                    </a:ext>
                  </a:extLst>
                </a:gridCol>
              </a:tblGrid>
              <a:tr h="473195">
                <a:tc>
                  <a:txBody>
                    <a:bodyPr/>
                    <a:lstStyle/>
                    <a:p>
                      <a:pPr marL="0" indent="266700" algn="ctr" defTabSz="1219200" rtl="0" eaLnBrk="1" latinLnBrk="0" hangingPunct="1">
                        <a:lnSpc>
                          <a:spcPct val="115000"/>
                        </a:lnSpc>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类</a:t>
                      </a:r>
                    </a:p>
                  </a:txBody>
                  <a:tcPr marL="68580" marR="68580" marT="0" marB="0" anchor="ctr"/>
                </a:tc>
                <a:tc>
                  <a:txBody>
                    <a:bodyPr/>
                    <a:lstStyle/>
                    <a:p>
                      <a:pPr marL="0" indent="266700" algn="ctr" defTabSz="1219200" rtl="0" eaLnBrk="1" latinLnBrk="0" hangingPunct="1">
                        <a:lnSpc>
                          <a:spcPct val="115000"/>
                        </a:lnSpc>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说明</a:t>
                      </a:r>
                    </a:p>
                  </a:txBody>
                  <a:tcPr marL="68580" marR="68580" marT="0" marB="0" anchor="ctr"/>
                </a:tc>
                <a:extLst>
                  <a:ext uri="{0D108BD9-81ED-4DB2-BD59-A6C34878D82A}">
                    <a16:rowId xmlns:a16="http://schemas.microsoft.com/office/drawing/2014/main" val="4187052343"/>
                  </a:ext>
                </a:extLst>
              </a:tr>
              <a:tr h="473195">
                <a:tc>
                  <a:txBody>
                    <a:bodyPr/>
                    <a:lstStyle/>
                    <a:p>
                      <a:pPr marL="0" indent="0" algn="ctr" defTabSz="1219200" rtl="0" eaLnBrk="1" latinLnBrk="0" hangingPunct="1">
                        <a:lnSpc>
                          <a:spcPct val="115000"/>
                        </a:lnSpc>
                        <a:spcAft>
                          <a:spcPts val="0"/>
                        </a:spcAft>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Timestamp</a:t>
                      </a:r>
                      <a:endParaRPr lang="zh-CN"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表示时间戳，封装了时间戳相关的功能</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276109380"/>
                  </a:ext>
                </a:extLst>
              </a:tr>
              <a:tr h="473195">
                <a:tc>
                  <a:txBody>
                    <a:bodyPr/>
                    <a:lstStyle/>
                    <a:p>
                      <a:pPr marL="0" indent="0" algn="ctr" defTabSz="1219200" rtl="0" eaLnBrk="1" latinLnBrk="0" hangingPunct="1">
                        <a:lnSpc>
                          <a:spcPct val="115000"/>
                        </a:lnSpc>
                        <a:spcAft>
                          <a:spcPts val="0"/>
                        </a:spcAft>
                      </a:pPr>
                      <a:r>
                        <a:rPr lang="en-US" altLang="zh-CN" sz="1600" kern="100" dirty="0" err="1">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Timedelta</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表示时间差，封装了时间差相关的功能</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075096867"/>
                  </a:ext>
                </a:extLst>
              </a:tr>
              <a:tr h="473195">
                <a:tc>
                  <a:txBody>
                    <a:bodyPr/>
                    <a:lstStyle/>
                    <a:p>
                      <a:pPr marL="0" indent="0" algn="ctr" defTabSz="1219200" rtl="0" eaLnBrk="1" latinLnBrk="0" hangingPunct="1">
                        <a:lnSpc>
                          <a:spcPct val="115000"/>
                        </a:lnSpc>
                        <a:spcAft>
                          <a:spcPts val="0"/>
                        </a:spcAft>
                      </a:pP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Period</a:t>
                      </a:r>
                      <a:endParaRPr lang="zh-CN"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表示时期，封装了时期相关的功能</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469291200"/>
                  </a:ext>
                </a:extLst>
              </a:tr>
              <a:tr h="473195">
                <a:tc>
                  <a:txBody>
                    <a:bodyPr/>
                    <a:lstStyle/>
                    <a:p>
                      <a:pPr marL="0" indent="0" algn="ctr" defTabSz="1219200" rtl="0" eaLnBrk="1" latinLnBrk="0" hangingPunct="1">
                        <a:lnSpc>
                          <a:spcPct val="115000"/>
                        </a:lnSpc>
                        <a:spcAft>
                          <a:spcPts val="0"/>
                        </a:spcAft>
                      </a:pPr>
                      <a:r>
                        <a:rPr lang="en-US" altLang="zh-CN" sz="1600" kern="100" dirty="0" err="1">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DatetimeIndex</a:t>
                      </a:r>
                      <a:endParaRPr lang="zh-CN"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表示时间戳索引，由一组</a:t>
                      </a: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Timestamp</a:t>
                      </a:r>
                      <a:r>
                        <a:rPr lang="zh-CN"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类的对象构成</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477652864"/>
                  </a:ext>
                </a:extLst>
              </a:tr>
              <a:tr h="473195">
                <a:tc>
                  <a:txBody>
                    <a:bodyPr/>
                    <a:lstStyle/>
                    <a:p>
                      <a:pPr marL="0" indent="0" algn="ctr" defTabSz="1219200" rtl="0" eaLnBrk="1" latinLnBrk="0" hangingPunct="1">
                        <a:lnSpc>
                          <a:spcPct val="115000"/>
                        </a:lnSpc>
                        <a:spcAft>
                          <a:spcPts val="0"/>
                        </a:spcAft>
                      </a:pPr>
                      <a:r>
                        <a:rPr lang="en-US" altLang="zh-CN" sz="1600" kern="100" dirty="0" err="1">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TimedeltaIndex</a:t>
                      </a:r>
                      <a:endParaRPr lang="zh-CN"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表示时间差索引，由一组</a:t>
                      </a:r>
                      <a:r>
                        <a:rPr lang="en-US" altLang="zh-CN" sz="1600" kern="100" dirty="0" err="1">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Timedelta</a:t>
                      </a:r>
                      <a:r>
                        <a:rPr lang="zh-CN"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类的对象构成</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7835663"/>
                  </a:ext>
                </a:extLst>
              </a:tr>
              <a:tr h="473195">
                <a:tc>
                  <a:txBody>
                    <a:bodyPr/>
                    <a:lstStyle/>
                    <a:p>
                      <a:pPr marL="0" indent="0" algn="ctr" defTabSz="1219200" rtl="0" eaLnBrk="1" latinLnBrk="0" hangingPunct="1">
                        <a:lnSpc>
                          <a:spcPct val="115000"/>
                        </a:lnSpc>
                        <a:spcAft>
                          <a:spcPts val="0"/>
                        </a:spcAft>
                      </a:pPr>
                      <a:r>
                        <a:rPr lang="en-US" altLang="zh-CN" sz="1600" kern="100" dirty="0" err="1">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PeriodIndex</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表示时期索引，由一组</a:t>
                      </a:r>
                      <a:r>
                        <a:rPr lang="en-US"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Period</a:t>
                      </a:r>
                      <a:r>
                        <a:rPr lang="zh-CN" alt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类的对象构成</a:t>
                      </a:r>
                    </a:p>
                  </a:txBody>
                  <a:tcPr marL="68580" marR="68580" marT="0" marB="0" anchor="ctr"/>
                </a:tc>
                <a:extLst>
                  <a:ext uri="{0D108BD9-81ED-4DB2-BD59-A6C34878D82A}">
                    <a16:rowId xmlns:a16="http://schemas.microsoft.com/office/drawing/2014/main" val="3237309034"/>
                  </a:ext>
                </a:extLst>
              </a:tr>
            </a:tbl>
          </a:graphicData>
        </a:graphic>
      </p:graphicFrame>
    </p:spTree>
    <p:extLst>
      <p:ext uri="{BB962C8B-B14F-4D97-AF65-F5344CB8AC3E}">
        <p14:creationId xmlns:p14="http://schemas.microsoft.com/office/powerpoint/2010/main" val="3036297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ctr"/>
            <a:r>
              <a:rPr lang="zh-CN" altLang="zh-CN" sz="4800" b="1" dirty="0">
                <a:solidFill>
                  <a:srgbClr val="595959"/>
                </a:solidFill>
                <a:latin typeface="微软雅黑" panose="020B0503020204020204" pitchFamily="34" charset="-122"/>
                <a:ea typeface="微软雅黑" panose="020B0503020204020204" pitchFamily="34" charset="-122"/>
                <a:cs typeface="+mn-ea"/>
              </a:rPr>
              <a:t>时间序列的基本操作</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126654" y="2968089"/>
            <a:ext cx="2232248" cy="923330"/>
          </a:xfrm>
          <a:prstGeom prst="rect">
            <a:avLst/>
          </a:prstGeom>
          <a:noFill/>
        </p:spPr>
        <p:txBody>
          <a:bodyPr wrap="square" lIns="91443" tIns="45720" rIns="91443" bIns="45720" rtlCol="0">
            <a:spAutoFit/>
          </a:bodyPr>
          <a:lstStyle/>
          <a:p>
            <a:pPr algn="ctr"/>
            <a:r>
              <a:rPr lang="en-US" altLang="zh-CN" sz="5400" b="1" dirty="0">
                <a:solidFill>
                  <a:srgbClr val="FAFAFA"/>
                </a:solidFill>
                <a:latin typeface="微软雅黑" panose="020B0503020204020204" pitchFamily="34" charset="-122"/>
                <a:ea typeface="微软雅黑" panose="020B0503020204020204" pitchFamily="34" charset="-122"/>
                <a:cs typeface="+mn-ea"/>
              </a:rPr>
              <a:t>14.2</a:t>
            </a:r>
            <a:endParaRPr lang="en-US" altLang="en-GB" sz="5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780558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6621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创建带时间戳的时间序列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21363" y="857056"/>
            <a:ext cx="5638800" cy="5638800"/>
          </a:xfrm>
          <a:prstGeom prst="rect">
            <a:avLst/>
          </a:prstGeom>
        </p:spPr>
      </p:pic>
      <p:sp>
        <p:nvSpPr>
          <p:cNvPr id="13" name="原创设计师QQ598969553          _3"/>
          <p:cNvSpPr/>
          <p:nvPr/>
        </p:nvSpPr>
        <p:spPr>
          <a:xfrm>
            <a:off x="1019175" y="2709714"/>
            <a:ext cx="4590731" cy="2664296"/>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原创设计师QQ598969553          _4"/>
          <p:cNvSpPr/>
          <p:nvPr/>
        </p:nvSpPr>
        <p:spPr>
          <a:xfrm>
            <a:off x="1287810" y="3746576"/>
            <a:ext cx="4053459" cy="1338828"/>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掌握带时间戳时间序列</a:t>
            </a:r>
            <a:r>
              <a:rPr lang="zh-CN" altLang="en-US" sz="1800" dirty="0">
                <a:solidFill>
                  <a:srgbClr val="595959"/>
                </a:solidFill>
                <a:latin typeface="微软雅黑" panose="020B0503020204020204" pitchFamily="34" charset="-122"/>
                <a:ea typeface="微软雅黑" panose="020B0503020204020204" pitchFamily="34" charset="-122"/>
                <a:cs typeface="+mn-ea"/>
              </a:rPr>
              <a:t>的创建方式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a:t>
            </a:r>
            <a:r>
              <a:rPr lang="en-US" altLang="zh-CN" sz="1800" dirty="0" err="1">
                <a:solidFill>
                  <a:srgbClr val="1369B2"/>
                </a:solidFill>
                <a:latin typeface="微软雅黑" panose="020B0503020204020204" pitchFamily="34" charset="-122"/>
                <a:ea typeface="微软雅黑" panose="020B0503020204020204" pitchFamily="34" charset="-122"/>
                <a:cs typeface="+mn-ea"/>
              </a:rPr>
              <a:t>to_datetime</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函数</a:t>
            </a:r>
            <a:r>
              <a:rPr lang="zh-CN" altLang="en-US" sz="1800" dirty="0">
                <a:solidFill>
                  <a:srgbClr val="595959"/>
                </a:solidFill>
                <a:latin typeface="微软雅黑" panose="020B0503020204020204" pitchFamily="34" charset="-122"/>
                <a:ea typeface="微软雅黑" panose="020B0503020204020204" pitchFamily="34" charset="-122"/>
                <a:cs typeface="+mn-ea"/>
              </a:rPr>
              <a:t>创建时间戳索引，并基于该索引生成时间序列</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16" name="原创设计师QQ598969553          _7"/>
          <p:cNvSpPr txBox="1"/>
          <p:nvPr/>
        </p:nvSpPr>
        <p:spPr>
          <a:xfrm>
            <a:off x="1019176" y="3089692"/>
            <a:ext cx="4590730" cy="523220"/>
          </a:xfrm>
          <a:prstGeom prst="rect">
            <a:avLst/>
          </a:prstGeom>
          <a:noFill/>
        </p:spPr>
        <p:txBody>
          <a:bodyPr wrap="square" rtlCol="0">
            <a:spAutoFit/>
          </a:bodyPr>
          <a:lstStyle/>
          <a:p>
            <a:pPr lvl="0" algn="ctr" defTabSz="1216660">
              <a:spcBef>
                <a:spcPct val="20000"/>
              </a:spcBef>
              <a:defRPr/>
            </a:pPr>
            <a:r>
              <a:rPr lang="zh-CN" altLang="en-US" sz="2800" b="1" dirty="0">
                <a:solidFill>
                  <a:srgbClr val="1369B2"/>
                </a:solidFill>
                <a:latin typeface="微软雅黑" panose="020B0503020204020204" pitchFamily="34" charset="-122"/>
                <a:ea typeface="微软雅黑" panose="020B0503020204020204" pitchFamily="34" charset="-122"/>
                <a:cs typeface="+mn-ea"/>
                <a:sym typeface="+mn-lt"/>
              </a:rPr>
              <a:t>学习目标</a:t>
            </a:r>
          </a:p>
        </p:txBody>
      </p:sp>
    </p:spTree>
    <p:extLst>
      <p:ext uri="{BB962C8B-B14F-4D97-AF65-F5344CB8AC3E}">
        <p14:creationId xmlns:p14="http://schemas.microsoft.com/office/powerpoint/2010/main" val="2089741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663484"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创建带时间戳的时间序列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矩形: 圆角 139">
            <a:extLst>
              <a:ext uri="{FF2B5EF4-FFF2-40B4-BE49-F238E27FC236}">
                <a16:creationId xmlns:a16="http://schemas.microsoft.com/office/drawing/2014/main" id="{18096A58-1789-EEAE-4098-FE0F6DF9454A}"/>
              </a:ext>
            </a:extLst>
          </p:cNvPr>
          <p:cNvSpPr/>
          <p:nvPr/>
        </p:nvSpPr>
        <p:spPr>
          <a:xfrm>
            <a:off x="1276318" y="1406568"/>
            <a:ext cx="3450736"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sym typeface="思源宋体 CN" panose="02020400000000000000" pitchFamily="18" charset="-122"/>
              </a:rPr>
              <a:t>根据时间戳索引创建</a:t>
            </a:r>
          </a:p>
        </p:txBody>
      </p:sp>
      <p:sp>
        <p:nvSpPr>
          <p:cNvPr id="6" name="文本框 5">
            <a:extLst>
              <a:ext uri="{FF2B5EF4-FFF2-40B4-BE49-F238E27FC236}">
                <a16:creationId xmlns:a16="http://schemas.microsoft.com/office/drawing/2014/main" id="{1E1BFBFC-8168-1953-8181-1D9657228AA6}"/>
              </a:ext>
            </a:extLst>
          </p:cNvPr>
          <p:cNvSpPr txBox="1"/>
          <p:nvPr/>
        </p:nvSpPr>
        <p:spPr>
          <a:xfrm>
            <a:off x="1287706" y="2065290"/>
            <a:ext cx="9560028" cy="1477328"/>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如果要创建基于时间戳的时间序列，可以</a:t>
            </a:r>
            <a:r>
              <a:rPr lang="zh-CN" altLang="zh-CN" sz="2000" kern="0" dirty="0">
                <a:solidFill>
                  <a:srgbClr val="1369B2"/>
                </a:solidFill>
                <a:latin typeface="Microsoft YaHei" panose="020B0503020204020204" pitchFamily="34" charset="-122"/>
                <a:ea typeface="Microsoft YaHei" panose="020B0503020204020204" pitchFamily="34" charset="-122"/>
              </a:rPr>
              <a:t>先使用</a:t>
            </a:r>
            <a:r>
              <a:rPr lang="en-US" altLang="zh-CN" sz="2000" kern="0" dirty="0" err="1">
                <a:solidFill>
                  <a:srgbClr val="1369B2"/>
                </a:solidFill>
                <a:latin typeface="Microsoft YaHei" panose="020B0503020204020204" pitchFamily="34" charset="-122"/>
                <a:ea typeface="Microsoft YaHei" panose="020B0503020204020204" pitchFamily="34" charset="-122"/>
              </a:rPr>
              <a:t>to_datetime</a:t>
            </a:r>
            <a:r>
              <a:rPr lang="en-US" altLang="zh-CN" sz="2000" kern="0" dirty="0">
                <a:solidFill>
                  <a:srgbClr val="1369B2"/>
                </a:solidFill>
                <a:latin typeface="Microsoft YaHei" panose="020B0503020204020204" pitchFamily="34" charset="-122"/>
                <a:ea typeface="Microsoft YaHei" panose="020B0503020204020204" pitchFamily="34" charset="-122"/>
              </a:rPr>
              <a:t>()</a:t>
            </a:r>
            <a:r>
              <a:rPr lang="zh-CN" altLang="zh-CN" sz="2000" kern="0" dirty="0">
                <a:solidFill>
                  <a:srgbClr val="1369B2"/>
                </a:solidFill>
                <a:latin typeface="Microsoft YaHei" panose="020B0503020204020204" pitchFamily="34" charset="-122"/>
                <a:ea typeface="Microsoft YaHei" panose="020B0503020204020204" pitchFamily="34" charset="-122"/>
              </a:rPr>
              <a:t>函数创建一个</a:t>
            </a:r>
            <a:r>
              <a:rPr lang="en-US" altLang="zh-CN" sz="2000" kern="0" dirty="0" err="1">
                <a:solidFill>
                  <a:srgbClr val="1369B2"/>
                </a:solidFill>
                <a:latin typeface="Microsoft YaHei" panose="020B0503020204020204" pitchFamily="34" charset="-122"/>
                <a:ea typeface="Microsoft YaHei" panose="020B0503020204020204" pitchFamily="34" charset="-122"/>
              </a:rPr>
              <a:t>DatetimeIndex</a:t>
            </a:r>
            <a:r>
              <a:rPr lang="zh-CN" altLang="zh-CN" sz="2000" kern="0" dirty="0">
                <a:solidFill>
                  <a:srgbClr val="1369B2"/>
                </a:solidFill>
                <a:latin typeface="Microsoft YaHei" panose="020B0503020204020204" pitchFamily="34" charset="-122"/>
                <a:ea typeface="Microsoft YaHei" panose="020B0503020204020204" pitchFamily="34" charset="-122"/>
              </a:rPr>
              <a:t>类的对象</a:t>
            </a:r>
            <a:r>
              <a:rPr lang="zh-CN" altLang="zh-CN" sz="2000" kern="0" dirty="0">
                <a:solidFill>
                  <a:srgbClr val="595959"/>
                </a:solidFill>
                <a:latin typeface="Microsoft YaHei" panose="020B0503020204020204" pitchFamily="34" charset="-122"/>
                <a:ea typeface="Microsoft YaHei" panose="020B0503020204020204" pitchFamily="34" charset="-122"/>
              </a:rPr>
              <a:t>，该对象中包含一组时间戳，</a:t>
            </a:r>
            <a:r>
              <a:rPr lang="zh-CN" altLang="zh-CN" sz="2000" kern="0" dirty="0">
                <a:solidFill>
                  <a:srgbClr val="1369B2"/>
                </a:solidFill>
                <a:latin typeface="Microsoft YaHei" panose="020B0503020204020204" pitchFamily="34" charset="-122"/>
                <a:ea typeface="Microsoft YaHei" panose="020B0503020204020204" pitchFamily="34" charset="-122"/>
              </a:rPr>
              <a:t>再将该对象作为</a:t>
            </a:r>
            <a:r>
              <a:rPr lang="en-US" altLang="zh-CN" sz="2000" kern="0" dirty="0">
                <a:solidFill>
                  <a:srgbClr val="1369B2"/>
                </a:solidFill>
                <a:latin typeface="Microsoft YaHei" panose="020B0503020204020204" pitchFamily="34" charset="-122"/>
                <a:ea typeface="Microsoft YaHei" panose="020B0503020204020204" pitchFamily="34" charset="-122"/>
              </a:rPr>
              <a:t>Series</a:t>
            </a:r>
            <a:r>
              <a:rPr lang="zh-CN" altLang="zh-CN" sz="2000" kern="0" dirty="0">
                <a:solidFill>
                  <a:srgbClr val="1369B2"/>
                </a:solidFill>
                <a:latin typeface="Microsoft YaHei" panose="020B0503020204020204" pitchFamily="34" charset="-122"/>
                <a:ea typeface="Microsoft YaHei" panose="020B0503020204020204" pitchFamily="34" charset="-122"/>
              </a:rPr>
              <a:t>类或</a:t>
            </a:r>
            <a:r>
              <a:rPr lang="en-US" altLang="zh-CN" sz="2000" kern="0" dirty="0" err="1">
                <a:solidFill>
                  <a:srgbClr val="1369B2"/>
                </a:solidFill>
                <a:latin typeface="Microsoft YaHei" panose="020B0503020204020204" pitchFamily="34" charset="-122"/>
                <a:ea typeface="Microsoft YaHei" panose="020B0503020204020204" pitchFamily="34" charset="-122"/>
              </a:rPr>
              <a:t>DataFrame</a:t>
            </a:r>
            <a:r>
              <a:rPr lang="zh-CN" altLang="zh-CN" sz="2000" kern="0" dirty="0">
                <a:solidFill>
                  <a:srgbClr val="1369B2"/>
                </a:solidFill>
                <a:latin typeface="Microsoft YaHei" panose="020B0503020204020204" pitchFamily="34" charset="-122"/>
                <a:ea typeface="Microsoft YaHei" panose="020B0503020204020204" pitchFamily="34" charset="-122"/>
              </a:rPr>
              <a:t>类对象的索引</a:t>
            </a:r>
            <a:r>
              <a:rPr lang="zh-CN" altLang="zh-CN" sz="2000" kern="0" dirty="0">
                <a:solidFill>
                  <a:srgbClr val="595959"/>
                </a:solidFill>
                <a:latin typeface="Microsoft YaHei" panose="020B0503020204020204" pitchFamily="34" charset="-122"/>
                <a:ea typeface="Microsoft YaHei" panose="020B0503020204020204" pitchFamily="34" charset="-122"/>
              </a:rPr>
              <a:t>。</a:t>
            </a:r>
          </a:p>
        </p:txBody>
      </p:sp>
      <p:sp>
        <p:nvSpPr>
          <p:cNvPr id="11" name="矩形 10">
            <a:extLst>
              <a:ext uri="{FF2B5EF4-FFF2-40B4-BE49-F238E27FC236}">
                <a16:creationId xmlns:a16="http://schemas.microsoft.com/office/drawing/2014/main" id="{361CAA81-0507-65DC-AD31-AFCAEBF8588E}"/>
              </a:ext>
            </a:extLst>
          </p:cNvPr>
          <p:cNvSpPr/>
          <p:nvPr/>
        </p:nvSpPr>
        <p:spPr>
          <a:xfrm>
            <a:off x="1287706" y="3638517"/>
            <a:ext cx="9560028" cy="2527581"/>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B9F3DCC8-58F8-42D9-C2A9-18C2C694DAF0}"/>
              </a:ext>
            </a:extLst>
          </p:cNvPr>
          <p:cNvSpPr txBox="1"/>
          <p:nvPr/>
        </p:nvSpPr>
        <p:spPr>
          <a:xfrm>
            <a:off x="1431722" y="3900494"/>
            <a:ext cx="9271996" cy="2003625"/>
          </a:xfrm>
          <a:prstGeom prst="rect">
            <a:avLst/>
          </a:prstGeom>
          <a:noFill/>
        </p:spPr>
        <p:txBody>
          <a:bodyPr wrap="square">
            <a:spAutoFit/>
          </a:bodyPr>
          <a:lstStyle/>
          <a:p>
            <a:pPr indent="266700">
              <a:lnSpc>
                <a:spcPct val="115000"/>
              </a:lnSpc>
            </a:pPr>
            <a:r>
              <a:rPr lang="en-US" altLang="zh-CN" sz="1800" dirty="0">
                <a:solidFill>
                  <a:srgbClr val="000000"/>
                </a:solidFill>
                <a:latin typeface="Courier New" panose="02070309020205020404" pitchFamily="49" charset="0"/>
                <a:ea typeface="宋体" panose="02010600030101010101" pitchFamily="2" charset="-122"/>
              </a:rPr>
              <a:t>import pandas as </a:t>
            </a:r>
            <a:r>
              <a:rPr lang="en-US" altLang="zh-CN" sz="1800" dirty="0" err="1">
                <a:solidFill>
                  <a:srgbClr val="000000"/>
                </a:solidFill>
                <a:latin typeface="Courier New" panose="02070309020205020404" pitchFamily="49" charset="0"/>
                <a:ea typeface="宋体" panose="02010600030101010101" pitchFamily="2" charset="-122"/>
              </a:rPr>
              <a:t>pd</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dirty="0">
                <a:solidFill>
                  <a:srgbClr val="000000"/>
                </a:solidFill>
                <a:latin typeface="Courier New" panose="02070309020205020404" pitchFamily="49" charset="0"/>
                <a:ea typeface="宋体" panose="02010600030101010101" pitchFamily="2" charset="-122"/>
              </a:rPr>
              <a:t># </a:t>
            </a:r>
            <a:r>
              <a:rPr lang="zh-CN" altLang="zh-CN" sz="1800" dirty="0">
                <a:solidFill>
                  <a:srgbClr val="000000"/>
                </a:solidFill>
                <a:latin typeface="Courier New" panose="02070309020205020404" pitchFamily="49" charset="0"/>
                <a:ea typeface="宋体" panose="02010600030101010101" pitchFamily="2" charset="-122"/>
              </a:rPr>
              <a:t>创建</a:t>
            </a:r>
            <a:r>
              <a:rPr lang="en-US" altLang="zh-CN" sz="1800" dirty="0" err="1">
                <a:solidFill>
                  <a:srgbClr val="000000"/>
                </a:solidFill>
                <a:latin typeface="Courier New" panose="02070309020205020404" pitchFamily="49" charset="0"/>
                <a:ea typeface="宋体" panose="02010600030101010101" pitchFamily="2" charset="-122"/>
              </a:rPr>
              <a:t>DatetimeIndex</a:t>
            </a:r>
            <a:r>
              <a:rPr lang="zh-CN" altLang="zh-CN" sz="1800" dirty="0">
                <a:solidFill>
                  <a:srgbClr val="000000"/>
                </a:solidFill>
                <a:latin typeface="Courier New" panose="02070309020205020404" pitchFamily="49" charset="0"/>
                <a:ea typeface="宋体" panose="02010600030101010101" pitchFamily="2" charset="-122"/>
              </a:rPr>
              <a:t>类的对象</a:t>
            </a:r>
          </a:p>
          <a:p>
            <a:pPr indent="266700">
              <a:lnSpc>
                <a:spcPct val="115000"/>
              </a:lnSpc>
            </a:pPr>
            <a:r>
              <a:rPr lang="en-US" altLang="zh-CN" sz="1800" b="1" dirty="0" err="1">
                <a:solidFill>
                  <a:srgbClr val="1369B2"/>
                </a:solidFill>
                <a:latin typeface="Courier New" panose="02070309020205020404" pitchFamily="49" charset="0"/>
                <a:ea typeface="宋体" panose="02010600030101010101" pitchFamily="2" charset="-122"/>
              </a:rPr>
              <a:t>date_index</a:t>
            </a:r>
            <a:r>
              <a:rPr lang="en-US" altLang="zh-CN" sz="1800" b="1" dirty="0">
                <a:solidFill>
                  <a:srgbClr val="1369B2"/>
                </a:solidFill>
                <a:latin typeface="Courier New" panose="02070309020205020404" pitchFamily="49" charset="0"/>
                <a:ea typeface="宋体" panose="02010600030101010101" pitchFamily="2" charset="-122"/>
              </a:rPr>
              <a:t> = </a:t>
            </a:r>
            <a:r>
              <a:rPr lang="en-US" altLang="zh-CN" sz="1800" b="1" dirty="0" err="1">
                <a:solidFill>
                  <a:srgbClr val="1369B2"/>
                </a:solidFill>
                <a:latin typeface="Courier New" panose="02070309020205020404" pitchFamily="49" charset="0"/>
                <a:ea typeface="宋体" panose="02010600030101010101" pitchFamily="2" charset="-122"/>
              </a:rPr>
              <a:t>pd.to_datetime</a:t>
            </a:r>
            <a:r>
              <a:rPr lang="en-US" altLang="zh-CN" sz="1800" b="1" dirty="0">
                <a:solidFill>
                  <a:srgbClr val="1369B2"/>
                </a:solidFill>
                <a:latin typeface="Courier New" panose="02070309020205020404" pitchFamily="49" charset="0"/>
                <a:ea typeface="宋体" panose="02010600030101010101" pitchFamily="2" charset="-122"/>
              </a:rPr>
              <a:t>(['20230110', '20230115', '20230118'])</a:t>
            </a:r>
            <a:endParaRPr lang="zh-CN" altLang="zh-CN" sz="1800" b="1" dirty="0">
              <a:solidFill>
                <a:srgbClr val="1369B2"/>
              </a:solidFill>
              <a:latin typeface="Courier New" panose="02070309020205020404" pitchFamily="49" charset="0"/>
              <a:ea typeface="宋体" panose="02010600030101010101" pitchFamily="2" charset="-122"/>
            </a:endParaRPr>
          </a:p>
          <a:p>
            <a:pPr indent="266700">
              <a:lnSpc>
                <a:spcPct val="115000"/>
              </a:lnSpc>
            </a:pPr>
            <a:r>
              <a:rPr lang="en-US" altLang="zh-CN" sz="1800" dirty="0">
                <a:solidFill>
                  <a:srgbClr val="000000"/>
                </a:solidFill>
                <a:latin typeface="Courier New" panose="02070309020205020404" pitchFamily="49" charset="0"/>
                <a:ea typeface="宋体" panose="02010600030101010101" pitchFamily="2" charset="-122"/>
              </a:rPr>
              <a:t># </a:t>
            </a:r>
            <a:r>
              <a:rPr lang="zh-CN" altLang="zh-CN" sz="1800" dirty="0">
                <a:solidFill>
                  <a:srgbClr val="000000"/>
                </a:solidFill>
                <a:latin typeface="Courier New" panose="02070309020205020404" pitchFamily="49" charset="0"/>
                <a:ea typeface="宋体" panose="02010600030101010101" pitchFamily="2" charset="-122"/>
              </a:rPr>
              <a:t>创建</a:t>
            </a:r>
            <a:r>
              <a:rPr lang="en-US" altLang="zh-CN" sz="1800" dirty="0">
                <a:solidFill>
                  <a:srgbClr val="000000"/>
                </a:solidFill>
                <a:latin typeface="Courier New" panose="02070309020205020404" pitchFamily="49" charset="0"/>
                <a:ea typeface="宋体" panose="02010600030101010101" pitchFamily="2" charset="-122"/>
              </a:rPr>
              <a:t>Series</a:t>
            </a:r>
            <a:r>
              <a:rPr lang="zh-CN" altLang="zh-CN" sz="1800" dirty="0">
                <a:solidFill>
                  <a:srgbClr val="000000"/>
                </a:solidFill>
                <a:latin typeface="Courier New" panose="02070309020205020404" pitchFamily="49" charset="0"/>
                <a:ea typeface="宋体" panose="02010600030101010101" pitchFamily="2" charset="-122"/>
              </a:rPr>
              <a:t>类的对象并指定索引</a:t>
            </a:r>
          </a:p>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date_ser</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pd.Series</a:t>
            </a:r>
            <a:r>
              <a:rPr lang="en-US" altLang="zh-CN" sz="1800" dirty="0">
                <a:solidFill>
                  <a:srgbClr val="000000"/>
                </a:solidFill>
                <a:latin typeface="Courier New" panose="02070309020205020404" pitchFamily="49" charset="0"/>
                <a:ea typeface="宋体" panose="02010600030101010101" pitchFamily="2" charset="-122"/>
              </a:rPr>
              <a:t>([11, 22, 33], </a:t>
            </a:r>
            <a:r>
              <a:rPr lang="en-US" altLang="zh-CN" sz="1800" b="1" dirty="0">
                <a:solidFill>
                  <a:srgbClr val="1369B2"/>
                </a:solidFill>
                <a:latin typeface="Courier New" panose="02070309020205020404" pitchFamily="49" charset="0"/>
                <a:ea typeface="宋体" panose="02010600030101010101" pitchFamily="2" charset="-122"/>
              </a:rPr>
              <a:t>index=</a:t>
            </a:r>
            <a:r>
              <a:rPr lang="en-US" altLang="zh-CN" sz="1800" b="1" dirty="0" err="1">
                <a:solidFill>
                  <a:srgbClr val="1369B2"/>
                </a:solidFill>
                <a:latin typeface="Courier New" panose="02070309020205020404" pitchFamily="49" charset="0"/>
                <a:ea typeface="宋体" panose="02010600030101010101" pitchFamily="2" charset="-122"/>
              </a:rPr>
              <a:t>date_index</a:t>
            </a:r>
            <a:r>
              <a:rPr lang="en-US" altLang="zh-CN" sz="1800" dirty="0">
                <a:solidFill>
                  <a:srgbClr val="000000"/>
                </a:solidFill>
                <a:latin typeface="Courier New" panose="02070309020205020404" pitchFamily="49" charset="0"/>
                <a:ea typeface="宋体" panose="02010600030101010101" pitchFamily="2" charset="-122"/>
              </a:rPr>
              <a:t>)</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date_ser</a:t>
            </a:r>
            <a:endParaRPr lang="zh-CN" altLang="zh-CN" sz="1800" dirty="0">
              <a:solidFill>
                <a:srgbClr val="0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7692583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663484"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创建带时间戳的时间序列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矩形: 圆角 139">
            <a:extLst>
              <a:ext uri="{FF2B5EF4-FFF2-40B4-BE49-F238E27FC236}">
                <a16:creationId xmlns:a16="http://schemas.microsoft.com/office/drawing/2014/main" id="{18096A58-1789-EEAE-4098-FE0F6DF9454A}"/>
              </a:ext>
            </a:extLst>
          </p:cNvPr>
          <p:cNvSpPr/>
          <p:nvPr/>
        </p:nvSpPr>
        <p:spPr>
          <a:xfrm>
            <a:off x="1276318" y="1406568"/>
            <a:ext cx="3450736"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sym typeface="思源宋体 CN" panose="02020400000000000000" pitchFamily="18" charset="-122"/>
              </a:rPr>
              <a:t>根据日期列表创建</a:t>
            </a:r>
          </a:p>
        </p:txBody>
      </p:sp>
      <p:sp>
        <p:nvSpPr>
          <p:cNvPr id="6" name="文本框 5">
            <a:extLst>
              <a:ext uri="{FF2B5EF4-FFF2-40B4-BE49-F238E27FC236}">
                <a16:creationId xmlns:a16="http://schemas.microsoft.com/office/drawing/2014/main" id="{1E1BFBFC-8168-1953-8181-1D9657228AA6}"/>
              </a:ext>
            </a:extLst>
          </p:cNvPr>
          <p:cNvSpPr txBox="1"/>
          <p:nvPr/>
        </p:nvSpPr>
        <p:spPr>
          <a:xfrm>
            <a:off x="1287706" y="2065290"/>
            <a:ext cx="9560028" cy="1015663"/>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还可以</a:t>
            </a:r>
            <a:r>
              <a:rPr lang="zh-CN" altLang="zh-CN" sz="2000" kern="0" dirty="0">
                <a:solidFill>
                  <a:srgbClr val="1369B2"/>
                </a:solidFill>
                <a:latin typeface="Microsoft YaHei" panose="020B0503020204020204" pitchFamily="34" charset="-122"/>
                <a:ea typeface="Microsoft YaHei" panose="020B0503020204020204" pitchFamily="34" charset="-122"/>
              </a:rPr>
              <a:t>在创建</a:t>
            </a:r>
            <a:r>
              <a:rPr lang="en-US" altLang="zh-CN" sz="2000" kern="0" dirty="0">
                <a:solidFill>
                  <a:srgbClr val="1369B2"/>
                </a:solidFill>
                <a:latin typeface="Microsoft YaHei" panose="020B0503020204020204" pitchFamily="34" charset="-122"/>
                <a:ea typeface="Microsoft YaHei" panose="020B0503020204020204" pitchFamily="34" charset="-122"/>
              </a:rPr>
              <a:t>Series</a:t>
            </a:r>
            <a:r>
              <a:rPr lang="zh-CN" altLang="zh-CN" sz="2000" kern="0" dirty="0">
                <a:solidFill>
                  <a:srgbClr val="1369B2"/>
                </a:solidFill>
                <a:latin typeface="Microsoft YaHei" panose="020B0503020204020204" pitchFamily="34" charset="-122"/>
                <a:ea typeface="Microsoft YaHei" panose="020B0503020204020204" pitchFamily="34" charset="-122"/>
              </a:rPr>
              <a:t>类的对象时将包含多个</a:t>
            </a:r>
            <a:r>
              <a:rPr lang="en-US" altLang="zh-CN" sz="2000" kern="0" dirty="0" err="1">
                <a:solidFill>
                  <a:srgbClr val="1369B2"/>
                </a:solidFill>
                <a:latin typeface="Microsoft YaHei" panose="020B0503020204020204" pitchFamily="34" charset="-122"/>
                <a:ea typeface="Microsoft YaHei" panose="020B0503020204020204" pitchFamily="34" charset="-122"/>
              </a:rPr>
              <a:t>datetime</a:t>
            </a:r>
            <a:r>
              <a:rPr lang="zh-CN" altLang="zh-CN" sz="2000" kern="0" dirty="0">
                <a:solidFill>
                  <a:srgbClr val="1369B2"/>
                </a:solidFill>
                <a:latin typeface="Microsoft YaHei" panose="020B0503020204020204" pitchFamily="34" charset="-122"/>
                <a:ea typeface="Microsoft YaHei" panose="020B0503020204020204" pitchFamily="34" charset="-122"/>
              </a:rPr>
              <a:t>对象的列表传给</a:t>
            </a:r>
            <a:r>
              <a:rPr lang="en-US" altLang="zh-CN" sz="2000" kern="0" dirty="0">
                <a:solidFill>
                  <a:srgbClr val="1369B2"/>
                </a:solidFill>
                <a:latin typeface="Microsoft YaHei" panose="020B0503020204020204" pitchFamily="34" charset="-122"/>
                <a:ea typeface="Microsoft YaHei" panose="020B0503020204020204" pitchFamily="34" charset="-122"/>
              </a:rPr>
              <a:t>index</a:t>
            </a:r>
            <a:r>
              <a:rPr lang="zh-CN" altLang="zh-CN" sz="2000" kern="0" dirty="0">
                <a:solidFill>
                  <a:srgbClr val="1369B2"/>
                </a:solidFill>
                <a:latin typeface="Microsoft YaHei" panose="020B0503020204020204" pitchFamily="34" charset="-122"/>
                <a:ea typeface="Microsoft YaHei" panose="020B0503020204020204" pitchFamily="34" charset="-122"/>
              </a:rPr>
              <a:t>参数</a:t>
            </a:r>
            <a:r>
              <a:rPr lang="zh-CN" altLang="zh-CN" sz="2000" kern="0" dirty="0">
                <a:solidFill>
                  <a:srgbClr val="595959"/>
                </a:solidFill>
                <a:latin typeface="Microsoft YaHei" panose="020B0503020204020204" pitchFamily="34" charset="-122"/>
                <a:ea typeface="Microsoft YaHei" panose="020B0503020204020204" pitchFamily="34" charset="-122"/>
              </a:rPr>
              <a:t>，这样也会生成一个基于时间戳的时间序列</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361CAA81-0507-65DC-AD31-AFCAEBF8588E}"/>
              </a:ext>
            </a:extLst>
          </p:cNvPr>
          <p:cNvSpPr/>
          <p:nvPr/>
        </p:nvSpPr>
        <p:spPr>
          <a:xfrm>
            <a:off x="1287706" y="3176852"/>
            <a:ext cx="9560028" cy="2527581"/>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B9F3DCC8-58F8-42D9-C2A9-18C2C694DAF0}"/>
              </a:ext>
            </a:extLst>
          </p:cNvPr>
          <p:cNvSpPr txBox="1"/>
          <p:nvPr/>
        </p:nvSpPr>
        <p:spPr>
          <a:xfrm>
            <a:off x="1431722" y="3438829"/>
            <a:ext cx="9271996" cy="2003625"/>
          </a:xfrm>
          <a:prstGeom prst="rect">
            <a:avLst/>
          </a:prstGeom>
          <a:noFill/>
        </p:spPr>
        <p:txBody>
          <a:bodyPr wrap="square">
            <a:spAutoFit/>
          </a:bodyPr>
          <a:lstStyle/>
          <a:p>
            <a:pPr indent="266700">
              <a:lnSpc>
                <a:spcPct val="115000"/>
              </a:lnSpc>
            </a:pPr>
            <a:r>
              <a:rPr lang="en-US" altLang="zh-CN" sz="1800" dirty="0">
                <a:solidFill>
                  <a:srgbClr val="000000"/>
                </a:solidFill>
                <a:latin typeface="Courier New" panose="02070309020205020404" pitchFamily="49" charset="0"/>
                <a:ea typeface="宋体" panose="02010600030101010101" pitchFamily="2" charset="-122"/>
              </a:rPr>
              <a:t>from </a:t>
            </a:r>
            <a:r>
              <a:rPr lang="en-US" altLang="zh-CN" sz="1800" dirty="0" err="1">
                <a:solidFill>
                  <a:srgbClr val="000000"/>
                </a:solidFill>
                <a:latin typeface="Courier New" panose="02070309020205020404" pitchFamily="49" charset="0"/>
                <a:ea typeface="宋体" panose="02010600030101010101" pitchFamily="2" charset="-122"/>
              </a:rPr>
              <a:t>datetime</a:t>
            </a:r>
            <a:r>
              <a:rPr lang="en-US" altLang="zh-CN" sz="1800" dirty="0">
                <a:solidFill>
                  <a:srgbClr val="000000"/>
                </a:solidFill>
                <a:latin typeface="Courier New" panose="02070309020205020404" pitchFamily="49" charset="0"/>
                <a:ea typeface="宋体" panose="02010600030101010101" pitchFamily="2" charset="-122"/>
              </a:rPr>
              <a:t> import </a:t>
            </a:r>
            <a:r>
              <a:rPr lang="en-US" altLang="zh-CN" sz="1800" dirty="0" err="1">
                <a:solidFill>
                  <a:srgbClr val="000000"/>
                </a:solidFill>
                <a:latin typeface="Courier New" panose="02070309020205020404" pitchFamily="49" charset="0"/>
                <a:ea typeface="宋体" panose="02010600030101010101" pitchFamily="2" charset="-122"/>
              </a:rPr>
              <a:t>datetime</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dirty="0">
                <a:solidFill>
                  <a:srgbClr val="000000"/>
                </a:solidFill>
                <a:latin typeface="Courier New" panose="02070309020205020404" pitchFamily="49" charset="0"/>
                <a:ea typeface="宋体" panose="02010600030101010101" pitchFamily="2" charset="-122"/>
              </a:rPr>
              <a:t>import pandas as </a:t>
            </a:r>
            <a:r>
              <a:rPr lang="en-US" altLang="zh-CN" sz="1800" dirty="0" err="1">
                <a:solidFill>
                  <a:srgbClr val="000000"/>
                </a:solidFill>
                <a:latin typeface="Courier New" panose="02070309020205020404" pitchFamily="49" charset="0"/>
                <a:ea typeface="宋体" panose="02010600030101010101" pitchFamily="2" charset="-122"/>
              </a:rPr>
              <a:t>pd</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b="1" dirty="0" err="1">
                <a:solidFill>
                  <a:srgbClr val="1369B2"/>
                </a:solidFill>
                <a:latin typeface="Courier New" panose="02070309020205020404" pitchFamily="49" charset="0"/>
                <a:ea typeface="宋体" panose="02010600030101010101" pitchFamily="2" charset="-122"/>
              </a:rPr>
              <a:t>date_list</a:t>
            </a:r>
            <a:r>
              <a:rPr lang="en-US" altLang="zh-CN" sz="1800" b="1" dirty="0">
                <a:solidFill>
                  <a:srgbClr val="1369B2"/>
                </a:solidFill>
                <a:latin typeface="Courier New" panose="02070309020205020404" pitchFamily="49" charset="0"/>
                <a:ea typeface="宋体" panose="02010600030101010101" pitchFamily="2" charset="-122"/>
              </a:rPr>
              <a:t> = [</a:t>
            </a:r>
            <a:r>
              <a:rPr lang="en-US" altLang="zh-CN" sz="1800" b="1" dirty="0" err="1">
                <a:solidFill>
                  <a:srgbClr val="1369B2"/>
                </a:solidFill>
                <a:latin typeface="Courier New" panose="02070309020205020404" pitchFamily="49" charset="0"/>
                <a:ea typeface="宋体" panose="02010600030101010101" pitchFamily="2" charset="-122"/>
              </a:rPr>
              <a:t>datetime</a:t>
            </a:r>
            <a:r>
              <a:rPr lang="en-US" altLang="zh-CN" sz="1800" b="1" dirty="0">
                <a:solidFill>
                  <a:srgbClr val="1369B2"/>
                </a:solidFill>
                <a:latin typeface="Courier New" panose="02070309020205020404" pitchFamily="49" charset="0"/>
                <a:ea typeface="宋体" panose="02010600030101010101" pitchFamily="2" charset="-122"/>
              </a:rPr>
              <a:t>(2023, 1, 10), </a:t>
            </a:r>
            <a:r>
              <a:rPr lang="en-US" altLang="zh-CN" sz="1800" b="1" dirty="0" err="1">
                <a:solidFill>
                  <a:srgbClr val="1369B2"/>
                </a:solidFill>
                <a:latin typeface="Courier New" panose="02070309020205020404" pitchFamily="49" charset="0"/>
                <a:ea typeface="宋体" panose="02010600030101010101" pitchFamily="2" charset="-122"/>
              </a:rPr>
              <a:t>datetime</a:t>
            </a:r>
            <a:r>
              <a:rPr lang="en-US" altLang="zh-CN" sz="1800" b="1" dirty="0">
                <a:solidFill>
                  <a:srgbClr val="1369B2"/>
                </a:solidFill>
                <a:latin typeface="Courier New" panose="02070309020205020404" pitchFamily="49" charset="0"/>
                <a:ea typeface="宋体" panose="02010600030101010101" pitchFamily="2" charset="-122"/>
              </a:rPr>
              <a:t>(2023, 1, 15), </a:t>
            </a:r>
            <a:endParaRPr lang="zh-CN" altLang="zh-CN" sz="1800" b="1" dirty="0">
              <a:solidFill>
                <a:srgbClr val="1369B2"/>
              </a:solidFill>
              <a:latin typeface="Courier New" panose="02070309020205020404" pitchFamily="49" charset="0"/>
              <a:ea typeface="宋体" panose="02010600030101010101" pitchFamily="2" charset="-122"/>
            </a:endParaRPr>
          </a:p>
          <a:p>
            <a:pPr indent="266700">
              <a:lnSpc>
                <a:spcPct val="115000"/>
              </a:lnSpc>
            </a:pPr>
            <a:r>
              <a:rPr lang="en-US" altLang="zh-CN" sz="1800" b="1" dirty="0">
                <a:solidFill>
                  <a:srgbClr val="1369B2"/>
                </a:solidFill>
                <a:latin typeface="Courier New" panose="02070309020205020404" pitchFamily="49" charset="0"/>
                <a:ea typeface="宋体" panose="02010600030101010101" pitchFamily="2" charset="-122"/>
              </a:rPr>
              <a:t>             </a:t>
            </a:r>
            <a:r>
              <a:rPr lang="en-US" altLang="zh-CN" sz="1800" b="1" dirty="0" err="1">
                <a:solidFill>
                  <a:srgbClr val="1369B2"/>
                </a:solidFill>
                <a:latin typeface="Courier New" panose="02070309020205020404" pitchFamily="49" charset="0"/>
                <a:ea typeface="宋体" panose="02010600030101010101" pitchFamily="2" charset="-122"/>
              </a:rPr>
              <a:t>datetime</a:t>
            </a:r>
            <a:r>
              <a:rPr lang="en-US" altLang="zh-CN" sz="1800" b="1" dirty="0">
                <a:solidFill>
                  <a:srgbClr val="1369B2"/>
                </a:solidFill>
                <a:latin typeface="Courier New" panose="02070309020205020404" pitchFamily="49" charset="0"/>
                <a:ea typeface="宋体" panose="02010600030101010101" pitchFamily="2" charset="-122"/>
              </a:rPr>
              <a:t>(2023, 1, 18)]</a:t>
            </a:r>
            <a:endParaRPr lang="zh-CN" altLang="zh-CN" sz="1800" b="1" dirty="0">
              <a:solidFill>
                <a:srgbClr val="1369B2"/>
              </a:solidFill>
              <a:latin typeface="Courier New" panose="02070309020205020404" pitchFamily="49" charset="0"/>
              <a:ea typeface="宋体" panose="02010600030101010101" pitchFamily="2" charset="-122"/>
            </a:endParaRPr>
          </a:p>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time_ser</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pd.Series</a:t>
            </a:r>
            <a:r>
              <a:rPr lang="en-US" altLang="zh-CN" sz="1800" dirty="0">
                <a:solidFill>
                  <a:srgbClr val="000000"/>
                </a:solidFill>
                <a:latin typeface="Courier New" panose="02070309020205020404" pitchFamily="49" charset="0"/>
                <a:ea typeface="宋体" panose="02010600030101010101" pitchFamily="2" charset="-122"/>
              </a:rPr>
              <a:t>([11, 22, 33], </a:t>
            </a:r>
            <a:r>
              <a:rPr lang="en-US" altLang="zh-CN" sz="1800" b="1" dirty="0">
                <a:solidFill>
                  <a:srgbClr val="1369B2"/>
                </a:solidFill>
                <a:latin typeface="Courier New" panose="02070309020205020404" pitchFamily="49" charset="0"/>
                <a:ea typeface="宋体" panose="02010600030101010101" pitchFamily="2" charset="-122"/>
              </a:rPr>
              <a:t>index=</a:t>
            </a:r>
            <a:r>
              <a:rPr lang="en-US" altLang="zh-CN" sz="1800" b="1" dirty="0" err="1">
                <a:solidFill>
                  <a:srgbClr val="1369B2"/>
                </a:solidFill>
                <a:latin typeface="Courier New" panose="02070309020205020404" pitchFamily="49" charset="0"/>
                <a:ea typeface="宋体" panose="02010600030101010101" pitchFamily="2" charset="-122"/>
              </a:rPr>
              <a:t>date_list</a:t>
            </a:r>
            <a:r>
              <a:rPr lang="en-US" altLang="zh-CN" sz="1800" dirty="0">
                <a:solidFill>
                  <a:srgbClr val="000000"/>
                </a:solidFill>
                <a:latin typeface="Courier New" panose="02070309020205020404" pitchFamily="49" charset="0"/>
                <a:ea typeface="宋体" panose="02010600030101010101" pitchFamily="2" charset="-122"/>
              </a:rPr>
              <a:t>)</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time_ser</a:t>
            </a:r>
            <a:endParaRPr lang="zh-CN" altLang="zh-CN" sz="1800" dirty="0">
              <a:solidFill>
                <a:srgbClr val="0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6441199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663484"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创建带时间戳的时间序列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矩形: 圆角 139">
            <a:extLst>
              <a:ext uri="{FF2B5EF4-FFF2-40B4-BE49-F238E27FC236}">
                <a16:creationId xmlns:a16="http://schemas.microsoft.com/office/drawing/2014/main" id="{18096A58-1789-EEAE-4098-FE0F6DF9454A}"/>
              </a:ext>
            </a:extLst>
          </p:cNvPr>
          <p:cNvSpPr/>
          <p:nvPr/>
        </p:nvSpPr>
        <p:spPr>
          <a:xfrm>
            <a:off x="1276318" y="1406568"/>
            <a:ext cx="3450736"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sym typeface="思源宋体 CN" panose="02020400000000000000" pitchFamily="18" charset="-122"/>
              </a:rPr>
              <a:t>根据日期列表创建</a:t>
            </a:r>
          </a:p>
        </p:txBody>
      </p:sp>
      <p:sp>
        <p:nvSpPr>
          <p:cNvPr id="6" name="文本框 5">
            <a:extLst>
              <a:ext uri="{FF2B5EF4-FFF2-40B4-BE49-F238E27FC236}">
                <a16:creationId xmlns:a16="http://schemas.microsoft.com/office/drawing/2014/main" id="{1E1BFBFC-8168-1953-8181-1D9657228AA6}"/>
              </a:ext>
            </a:extLst>
          </p:cNvPr>
          <p:cNvSpPr txBox="1"/>
          <p:nvPr/>
        </p:nvSpPr>
        <p:spPr>
          <a:xfrm>
            <a:off x="1287706" y="2065290"/>
            <a:ext cx="9560028" cy="1015663"/>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还可以在创建</a:t>
            </a:r>
            <a:r>
              <a:rPr lang="en-US" altLang="zh-CN" sz="2000" kern="0" dirty="0" err="1">
                <a:solidFill>
                  <a:srgbClr val="595959"/>
                </a:solidFill>
                <a:latin typeface="Microsoft YaHei" panose="020B0503020204020204" pitchFamily="34" charset="-122"/>
                <a:ea typeface="Microsoft YaHei" panose="020B0503020204020204" pitchFamily="34" charset="-122"/>
              </a:rPr>
              <a:t>DataFrame</a:t>
            </a:r>
            <a:r>
              <a:rPr lang="zh-CN" altLang="zh-CN" sz="2000" kern="0" dirty="0">
                <a:solidFill>
                  <a:srgbClr val="595959"/>
                </a:solidFill>
                <a:latin typeface="Microsoft YaHei" panose="020B0503020204020204" pitchFamily="34" charset="-122"/>
                <a:ea typeface="Microsoft YaHei" panose="020B0503020204020204" pitchFamily="34" charset="-122"/>
              </a:rPr>
              <a:t>类的对象时，通过</a:t>
            </a:r>
            <a:r>
              <a:rPr lang="zh-CN" altLang="zh-CN" sz="2000" kern="0" dirty="0">
                <a:solidFill>
                  <a:srgbClr val="1369B2"/>
                </a:solidFill>
                <a:latin typeface="Microsoft YaHei" panose="020B0503020204020204" pitchFamily="34" charset="-122"/>
                <a:ea typeface="Microsoft YaHei" panose="020B0503020204020204" pitchFamily="34" charset="-122"/>
              </a:rPr>
              <a:t>给</a:t>
            </a:r>
            <a:r>
              <a:rPr lang="en-US" altLang="zh-CN" sz="2000" kern="0" dirty="0">
                <a:solidFill>
                  <a:srgbClr val="1369B2"/>
                </a:solidFill>
                <a:latin typeface="Microsoft YaHei" panose="020B0503020204020204" pitchFamily="34" charset="-122"/>
                <a:ea typeface="Microsoft YaHei" panose="020B0503020204020204" pitchFamily="34" charset="-122"/>
              </a:rPr>
              <a:t>index</a:t>
            </a:r>
            <a:r>
              <a:rPr lang="zh-CN" altLang="zh-CN" sz="2000" kern="0" dirty="0">
                <a:solidFill>
                  <a:srgbClr val="1369B2"/>
                </a:solidFill>
                <a:latin typeface="Microsoft YaHei" panose="020B0503020204020204" pitchFamily="34" charset="-122"/>
                <a:ea typeface="Microsoft YaHei" panose="020B0503020204020204" pitchFamily="34" charset="-122"/>
              </a:rPr>
              <a:t>参数传入</a:t>
            </a:r>
            <a:r>
              <a:rPr lang="en-US" altLang="zh-CN" sz="2000" kern="0" dirty="0" err="1">
                <a:solidFill>
                  <a:srgbClr val="1369B2"/>
                </a:solidFill>
                <a:latin typeface="Microsoft YaHei" panose="020B0503020204020204" pitchFamily="34" charset="-122"/>
                <a:ea typeface="Microsoft YaHei" panose="020B0503020204020204" pitchFamily="34" charset="-122"/>
              </a:rPr>
              <a:t>DatetimeIndex</a:t>
            </a:r>
            <a:r>
              <a:rPr lang="zh-CN" altLang="zh-CN" sz="2000" kern="0" dirty="0">
                <a:solidFill>
                  <a:srgbClr val="1369B2"/>
                </a:solidFill>
                <a:latin typeface="Microsoft YaHei" panose="020B0503020204020204" pitchFamily="34" charset="-122"/>
                <a:ea typeface="Microsoft YaHei" panose="020B0503020204020204" pitchFamily="34" charset="-122"/>
              </a:rPr>
              <a:t>类的对象或者包含</a:t>
            </a:r>
            <a:r>
              <a:rPr lang="en-US" altLang="zh-CN" sz="2000" kern="0" dirty="0" err="1">
                <a:solidFill>
                  <a:srgbClr val="1369B2"/>
                </a:solidFill>
                <a:latin typeface="Microsoft YaHei" panose="020B0503020204020204" pitchFamily="34" charset="-122"/>
                <a:ea typeface="Microsoft YaHei" panose="020B0503020204020204" pitchFamily="34" charset="-122"/>
              </a:rPr>
              <a:t>datetime</a:t>
            </a:r>
            <a:r>
              <a:rPr lang="zh-CN" altLang="zh-CN" sz="2000" kern="0" dirty="0">
                <a:solidFill>
                  <a:srgbClr val="1369B2"/>
                </a:solidFill>
                <a:latin typeface="Microsoft YaHei" panose="020B0503020204020204" pitchFamily="34" charset="-122"/>
                <a:ea typeface="Microsoft YaHei" panose="020B0503020204020204" pitchFamily="34" charset="-122"/>
              </a:rPr>
              <a:t>对象的列表</a:t>
            </a:r>
            <a:r>
              <a:rPr lang="zh-CN" altLang="zh-CN" sz="2000" kern="0" dirty="0">
                <a:solidFill>
                  <a:srgbClr val="595959"/>
                </a:solidFill>
                <a:latin typeface="Microsoft YaHei" panose="020B0503020204020204" pitchFamily="34" charset="-122"/>
                <a:ea typeface="Microsoft YaHei" panose="020B0503020204020204" pitchFamily="34" charset="-122"/>
              </a:rPr>
              <a:t>，这样也会生成一个基于时间戳的时间序列</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11" name="矩形 10">
            <a:extLst>
              <a:ext uri="{FF2B5EF4-FFF2-40B4-BE49-F238E27FC236}">
                <a16:creationId xmlns:a16="http://schemas.microsoft.com/office/drawing/2014/main" id="{361CAA81-0507-65DC-AD31-AFCAEBF8588E}"/>
              </a:ext>
            </a:extLst>
          </p:cNvPr>
          <p:cNvSpPr/>
          <p:nvPr/>
        </p:nvSpPr>
        <p:spPr>
          <a:xfrm>
            <a:off x="1287706" y="3176852"/>
            <a:ext cx="9560028" cy="2629206"/>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 name="文本框 11">
            <a:extLst>
              <a:ext uri="{FF2B5EF4-FFF2-40B4-BE49-F238E27FC236}">
                <a16:creationId xmlns:a16="http://schemas.microsoft.com/office/drawing/2014/main" id="{B9F3DCC8-58F8-42D9-C2A9-18C2C694DAF0}"/>
              </a:ext>
            </a:extLst>
          </p:cNvPr>
          <p:cNvSpPr txBox="1"/>
          <p:nvPr/>
        </p:nvSpPr>
        <p:spPr>
          <a:xfrm>
            <a:off x="1431722" y="3489642"/>
            <a:ext cx="9271996" cy="2003625"/>
          </a:xfrm>
          <a:prstGeom prst="rect">
            <a:avLst/>
          </a:prstGeom>
          <a:noFill/>
        </p:spPr>
        <p:txBody>
          <a:bodyPr wrap="square">
            <a:spAutoFit/>
          </a:bodyPr>
          <a:lstStyle/>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data_demo</a:t>
            </a:r>
            <a:r>
              <a:rPr lang="en-US" altLang="zh-CN" sz="1800" dirty="0">
                <a:solidFill>
                  <a:srgbClr val="000000"/>
                </a:solidFill>
                <a:latin typeface="Courier New" panose="02070309020205020404" pitchFamily="49" charset="0"/>
                <a:ea typeface="宋体" panose="02010600030101010101" pitchFamily="2" charset="-122"/>
              </a:rPr>
              <a:t> = [[11, 22, 33], [44, 55, 66], </a:t>
            </a:r>
          </a:p>
          <a:p>
            <a:pPr indent="266700">
              <a:lnSpc>
                <a:spcPct val="115000"/>
              </a:lnSpc>
            </a:pPr>
            <a:r>
              <a:rPr lang="en-US" altLang="zh-CN" sz="1800" dirty="0">
                <a:solidFill>
                  <a:srgbClr val="000000"/>
                </a:solidFill>
                <a:latin typeface="Courier New" panose="02070309020205020404" pitchFamily="49" charset="0"/>
                <a:ea typeface="宋体" panose="02010600030101010101" pitchFamily="2" charset="-122"/>
              </a:rPr>
              <a:t>             [77, 88, 99], [12, 23, 34]]</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b="1" dirty="0" err="1">
                <a:solidFill>
                  <a:srgbClr val="1369B2"/>
                </a:solidFill>
                <a:latin typeface="Courier New" panose="02070309020205020404" pitchFamily="49" charset="0"/>
                <a:ea typeface="宋体" panose="02010600030101010101" pitchFamily="2" charset="-122"/>
              </a:rPr>
              <a:t>date_list</a:t>
            </a:r>
            <a:r>
              <a:rPr lang="en-US" altLang="zh-CN" sz="1800" b="1" dirty="0">
                <a:solidFill>
                  <a:srgbClr val="1369B2"/>
                </a:solidFill>
                <a:latin typeface="Courier New" panose="02070309020205020404" pitchFamily="49" charset="0"/>
                <a:ea typeface="宋体" panose="02010600030101010101" pitchFamily="2" charset="-122"/>
              </a:rPr>
              <a:t> = [</a:t>
            </a:r>
            <a:r>
              <a:rPr lang="en-US" altLang="zh-CN" sz="1800" b="1" dirty="0" err="1">
                <a:solidFill>
                  <a:srgbClr val="1369B2"/>
                </a:solidFill>
                <a:latin typeface="Courier New" panose="02070309020205020404" pitchFamily="49" charset="0"/>
                <a:ea typeface="宋体" panose="02010600030101010101" pitchFamily="2" charset="-122"/>
              </a:rPr>
              <a:t>datetime</a:t>
            </a:r>
            <a:r>
              <a:rPr lang="en-US" altLang="zh-CN" sz="1800" b="1" dirty="0">
                <a:solidFill>
                  <a:srgbClr val="1369B2"/>
                </a:solidFill>
                <a:latin typeface="Courier New" panose="02070309020205020404" pitchFamily="49" charset="0"/>
                <a:ea typeface="宋体" panose="02010600030101010101" pitchFamily="2" charset="-122"/>
              </a:rPr>
              <a:t>(2023, 1, 23), </a:t>
            </a:r>
            <a:r>
              <a:rPr lang="en-US" altLang="zh-CN" sz="1800" b="1" dirty="0" err="1">
                <a:solidFill>
                  <a:srgbClr val="1369B2"/>
                </a:solidFill>
                <a:latin typeface="Courier New" panose="02070309020205020404" pitchFamily="49" charset="0"/>
                <a:ea typeface="宋体" panose="02010600030101010101" pitchFamily="2" charset="-122"/>
              </a:rPr>
              <a:t>datetime</a:t>
            </a:r>
            <a:r>
              <a:rPr lang="en-US" altLang="zh-CN" sz="1800" b="1" dirty="0">
                <a:solidFill>
                  <a:srgbClr val="1369B2"/>
                </a:solidFill>
                <a:latin typeface="Courier New" panose="02070309020205020404" pitchFamily="49" charset="0"/>
                <a:ea typeface="宋体" panose="02010600030101010101" pitchFamily="2" charset="-122"/>
              </a:rPr>
              <a:t>(2023, 2, 15),</a:t>
            </a:r>
            <a:endParaRPr lang="zh-CN" altLang="zh-CN" sz="1800" b="1" dirty="0">
              <a:solidFill>
                <a:srgbClr val="1369B2"/>
              </a:solidFill>
              <a:latin typeface="Courier New" panose="02070309020205020404" pitchFamily="49" charset="0"/>
              <a:ea typeface="宋体" panose="02010600030101010101" pitchFamily="2" charset="-122"/>
            </a:endParaRPr>
          </a:p>
          <a:p>
            <a:pPr indent="266700">
              <a:lnSpc>
                <a:spcPct val="115000"/>
              </a:lnSpc>
            </a:pPr>
            <a:r>
              <a:rPr lang="en-US" altLang="zh-CN" sz="1800" b="1" dirty="0">
                <a:solidFill>
                  <a:srgbClr val="1369B2"/>
                </a:solidFill>
                <a:latin typeface="Courier New" panose="02070309020205020404" pitchFamily="49" charset="0"/>
                <a:ea typeface="宋体" panose="02010600030101010101" pitchFamily="2" charset="-122"/>
              </a:rPr>
              <a:t>             </a:t>
            </a:r>
            <a:r>
              <a:rPr lang="en-US" altLang="zh-CN" sz="1800" b="1" dirty="0" err="1">
                <a:solidFill>
                  <a:srgbClr val="1369B2"/>
                </a:solidFill>
                <a:latin typeface="Courier New" panose="02070309020205020404" pitchFamily="49" charset="0"/>
                <a:ea typeface="宋体" panose="02010600030101010101" pitchFamily="2" charset="-122"/>
              </a:rPr>
              <a:t>datetime</a:t>
            </a:r>
            <a:r>
              <a:rPr lang="en-US" altLang="zh-CN" sz="1800" b="1" dirty="0">
                <a:solidFill>
                  <a:srgbClr val="1369B2"/>
                </a:solidFill>
                <a:latin typeface="Courier New" panose="02070309020205020404" pitchFamily="49" charset="0"/>
                <a:ea typeface="宋体" panose="02010600030101010101" pitchFamily="2" charset="-122"/>
              </a:rPr>
              <a:t>(2023, 5, 22), </a:t>
            </a:r>
            <a:r>
              <a:rPr lang="en-US" altLang="zh-CN" sz="1800" b="1" dirty="0" err="1">
                <a:solidFill>
                  <a:srgbClr val="1369B2"/>
                </a:solidFill>
                <a:latin typeface="Courier New" panose="02070309020205020404" pitchFamily="49" charset="0"/>
                <a:ea typeface="宋体" panose="02010600030101010101" pitchFamily="2" charset="-122"/>
              </a:rPr>
              <a:t>datetime</a:t>
            </a:r>
            <a:r>
              <a:rPr lang="en-US" altLang="zh-CN" sz="1800" b="1" dirty="0">
                <a:solidFill>
                  <a:srgbClr val="1369B2"/>
                </a:solidFill>
                <a:latin typeface="Courier New" panose="02070309020205020404" pitchFamily="49" charset="0"/>
                <a:ea typeface="宋体" panose="02010600030101010101" pitchFamily="2" charset="-122"/>
              </a:rPr>
              <a:t>(2023, 3, 30)]</a:t>
            </a:r>
            <a:endParaRPr lang="zh-CN" altLang="zh-CN" sz="1800" b="1" dirty="0">
              <a:solidFill>
                <a:srgbClr val="1369B2"/>
              </a:solidFill>
              <a:latin typeface="Courier New" panose="02070309020205020404" pitchFamily="49" charset="0"/>
              <a:ea typeface="宋体" panose="02010600030101010101" pitchFamily="2" charset="-122"/>
            </a:endParaRPr>
          </a:p>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time_df</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pd.DataFrame</a:t>
            </a:r>
            <a:r>
              <a:rPr lang="en-US" altLang="zh-CN" sz="1800" dirty="0">
                <a:solidFill>
                  <a:srgbClr val="000000"/>
                </a:solidFill>
                <a:latin typeface="Courier New" panose="02070309020205020404" pitchFamily="49" charset="0"/>
                <a:ea typeface="宋体" panose="02010600030101010101" pitchFamily="2" charset="-122"/>
              </a:rPr>
              <a:t>(</a:t>
            </a:r>
            <a:r>
              <a:rPr lang="en-US" altLang="zh-CN" sz="1800" dirty="0" err="1">
                <a:solidFill>
                  <a:srgbClr val="000000"/>
                </a:solidFill>
                <a:latin typeface="Courier New" panose="02070309020205020404" pitchFamily="49" charset="0"/>
                <a:ea typeface="宋体" panose="02010600030101010101" pitchFamily="2" charset="-122"/>
              </a:rPr>
              <a:t>data_demo</a:t>
            </a:r>
            <a:r>
              <a:rPr lang="en-US" altLang="zh-CN" sz="1800" dirty="0">
                <a:solidFill>
                  <a:srgbClr val="000000"/>
                </a:solidFill>
                <a:latin typeface="Courier New" panose="02070309020205020404" pitchFamily="49" charset="0"/>
                <a:ea typeface="宋体" panose="02010600030101010101" pitchFamily="2" charset="-122"/>
              </a:rPr>
              <a:t>, </a:t>
            </a:r>
            <a:r>
              <a:rPr lang="en-US" altLang="zh-CN" sz="1800" b="1" dirty="0">
                <a:solidFill>
                  <a:srgbClr val="1369B2"/>
                </a:solidFill>
                <a:latin typeface="Courier New" panose="02070309020205020404" pitchFamily="49" charset="0"/>
                <a:ea typeface="宋体" panose="02010600030101010101" pitchFamily="2" charset="-122"/>
              </a:rPr>
              <a:t>index=</a:t>
            </a:r>
            <a:r>
              <a:rPr lang="en-US" altLang="zh-CN" sz="1800" b="1" dirty="0" err="1">
                <a:solidFill>
                  <a:srgbClr val="1369B2"/>
                </a:solidFill>
                <a:latin typeface="Courier New" panose="02070309020205020404" pitchFamily="49" charset="0"/>
                <a:ea typeface="宋体" panose="02010600030101010101" pitchFamily="2" charset="-122"/>
              </a:rPr>
              <a:t>date_list</a:t>
            </a:r>
            <a:r>
              <a:rPr lang="en-US" altLang="zh-CN" sz="1800" dirty="0">
                <a:solidFill>
                  <a:srgbClr val="000000"/>
                </a:solidFill>
                <a:latin typeface="Courier New" panose="02070309020205020404" pitchFamily="49" charset="0"/>
                <a:ea typeface="宋体" panose="02010600030101010101" pitchFamily="2" charset="-122"/>
              </a:rPr>
              <a:t>)</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time_df</a:t>
            </a:r>
            <a:endParaRPr lang="zh-CN" altLang="zh-CN" sz="1800" dirty="0">
              <a:solidFill>
                <a:srgbClr val="0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0667393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6621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获取时间序列子集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21363" y="857056"/>
            <a:ext cx="5638800" cy="5638800"/>
          </a:xfrm>
          <a:prstGeom prst="rect">
            <a:avLst/>
          </a:prstGeom>
        </p:spPr>
      </p:pic>
      <p:sp>
        <p:nvSpPr>
          <p:cNvPr id="13" name="原创设计师QQ598969553          _3"/>
          <p:cNvSpPr/>
          <p:nvPr/>
        </p:nvSpPr>
        <p:spPr>
          <a:xfrm>
            <a:off x="1019175" y="2709714"/>
            <a:ext cx="4590731" cy="2304256"/>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原创设计师QQ598969553          _4"/>
          <p:cNvSpPr/>
          <p:nvPr/>
        </p:nvSpPr>
        <p:spPr>
          <a:xfrm>
            <a:off x="1287810" y="3746576"/>
            <a:ext cx="4053459" cy="874407"/>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1369B2"/>
                </a:solidFill>
                <a:latin typeface="微软雅黑" panose="020B0503020204020204" pitchFamily="34" charset="-122"/>
                <a:ea typeface="微软雅黑" panose="020B0503020204020204" pitchFamily="34" charset="-122"/>
                <a:cs typeface="+mn-ea"/>
              </a:rPr>
              <a:t>获取时间序列子集的方式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a:t>
            </a:r>
            <a:r>
              <a:rPr lang="zh-CN" altLang="en-US" sz="1800" dirty="0">
                <a:solidFill>
                  <a:srgbClr val="595959"/>
                </a:solidFill>
                <a:latin typeface="微软雅黑" panose="020B0503020204020204" pitchFamily="34" charset="-122"/>
                <a:ea typeface="微软雅黑" panose="020B0503020204020204" pitchFamily="34" charset="-122"/>
                <a:cs typeface="+mn-ea"/>
              </a:rPr>
              <a:t>多种方式获取时间序列的子集</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16" name="原创设计师QQ598969553          _7"/>
          <p:cNvSpPr txBox="1"/>
          <p:nvPr/>
        </p:nvSpPr>
        <p:spPr>
          <a:xfrm>
            <a:off x="1019176" y="3089692"/>
            <a:ext cx="4590730" cy="523220"/>
          </a:xfrm>
          <a:prstGeom prst="rect">
            <a:avLst/>
          </a:prstGeom>
          <a:noFill/>
        </p:spPr>
        <p:txBody>
          <a:bodyPr wrap="square" rtlCol="0">
            <a:spAutoFit/>
          </a:bodyPr>
          <a:lstStyle/>
          <a:p>
            <a:pPr lvl="0" algn="ctr" defTabSz="1216660">
              <a:spcBef>
                <a:spcPct val="20000"/>
              </a:spcBef>
              <a:defRPr/>
            </a:pPr>
            <a:r>
              <a:rPr lang="zh-CN" altLang="en-US" sz="2800" b="1" dirty="0">
                <a:solidFill>
                  <a:srgbClr val="1369B2"/>
                </a:solidFill>
                <a:latin typeface="微软雅黑" panose="020B0503020204020204" pitchFamily="34" charset="-122"/>
                <a:ea typeface="微软雅黑" panose="020B0503020204020204" pitchFamily="34" charset="-122"/>
                <a:cs typeface="+mn-ea"/>
                <a:sym typeface="+mn-lt"/>
              </a:rPr>
              <a:t>学习目标</a:t>
            </a:r>
          </a:p>
        </p:txBody>
      </p:sp>
    </p:spTree>
    <p:extLst>
      <p:ext uri="{BB962C8B-B14F-4D97-AF65-F5344CB8AC3E}">
        <p14:creationId xmlns:p14="http://schemas.microsoft.com/office/powerpoint/2010/main" val="3989483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获取时间序列子集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矩形: 圆角 139">
            <a:extLst>
              <a:ext uri="{FF2B5EF4-FFF2-40B4-BE49-F238E27FC236}">
                <a16:creationId xmlns:a16="http://schemas.microsoft.com/office/drawing/2014/main" id="{18096A58-1789-EEAE-4098-FE0F6DF9454A}"/>
              </a:ext>
            </a:extLst>
          </p:cNvPr>
          <p:cNvSpPr/>
          <p:nvPr/>
        </p:nvSpPr>
        <p:spPr>
          <a:xfrm>
            <a:off x="1276318" y="1406568"/>
            <a:ext cx="3018688"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通过位置索引获取</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6" name="文本框 5">
            <a:extLst>
              <a:ext uri="{FF2B5EF4-FFF2-40B4-BE49-F238E27FC236}">
                <a16:creationId xmlns:a16="http://schemas.microsoft.com/office/drawing/2014/main" id="{1E1BFBFC-8168-1953-8181-1D9657228AA6}"/>
              </a:ext>
            </a:extLst>
          </p:cNvPr>
          <p:cNvSpPr txBox="1"/>
          <p:nvPr/>
        </p:nvSpPr>
        <p:spPr>
          <a:xfrm>
            <a:off x="1287706" y="2065290"/>
            <a:ext cx="9560028" cy="553998"/>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在</a:t>
            </a:r>
            <a:r>
              <a:rPr lang="en-US" altLang="zh-CN" sz="2000" kern="0" dirty="0">
                <a:solidFill>
                  <a:srgbClr val="595959"/>
                </a:solidFill>
                <a:latin typeface="Microsoft YaHei" panose="020B0503020204020204" pitchFamily="34" charset="-122"/>
                <a:ea typeface="Microsoft YaHei" panose="020B0503020204020204" pitchFamily="34" charset="-122"/>
              </a:rPr>
              <a:t>pandas</a:t>
            </a:r>
            <a:r>
              <a:rPr lang="zh-CN" altLang="zh-CN" sz="2000" kern="0" dirty="0">
                <a:solidFill>
                  <a:srgbClr val="595959"/>
                </a:solidFill>
                <a:latin typeface="Microsoft YaHei" panose="020B0503020204020204" pitchFamily="34" charset="-122"/>
                <a:ea typeface="Microsoft YaHei" panose="020B0503020204020204" pitchFamily="34" charset="-122"/>
              </a:rPr>
              <a:t>中，想要获取时间序列的子集，</a:t>
            </a:r>
            <a:r>
              <a:rPr lang="zh-CN" altLang="zh-CN" sz="2000" kern="0" dirty="0">
                <a:solidFill>
                  <a:srgbClr val="1369B2"/>
                </a:solidFill>
                <a:latin typeface="Microsoft YaHei" panose="020B0503020204020204" pitchFamily="34" charset="-122"/>
                <a:ea typeface="Microsoft YaHei" panose="020B0503020204020204" pitchFamily="34" charset="-122"/>
              </a:rPr>
              <a:t>最简单的方式就是直接通过位置索引获取</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361CAA81-0507-65DC-AD31-AFCAEBF8588E}"/>
              </a:ext>
            </a:extLst>
          </p:cNvPr>
          <p:cNvSpPr/>
          <p:nvPr/>
        </p:nvSpPr>
        <p:spPr>
          <a:xfrm>
            <a:off x="1287706" y="2683708"/>
            <a:ext cx="9560028" cy="2906326"/>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B9F3DCC8-58F8-42D9-C2A9-18C2C694DAF0}"/>
              </a:ext>
            </a:extLst>
          </p:cNvPr>
          <p:cNvSpPr txBox="1"/>
          <p:nvPr/>
        </p:nvSpPr>
        <p:spPr>
          <a:xfrm>
            <a:off x="1558702" y="2980977"/>
            <a:ext cx="8191876" cy="2311787"/>
          </a:xfrm>
          <a:prstGeom prst="rect">
            <a:avLst/>
          </a:prstGeom>
          <a:noFill/>
        </p:spPr>
        <p:txBody>
          <a:bodyPr wrap="square">
            <a:spAutoFit/>
          </a:bodyPr>
          <a:lstStyle/>
          <a:p>
            <a:pPr indent="266700">
              <a:lnSpc>
                <a:spcPct val="115000"/>
              </a:lnSpc>
            </a:pPr>
            <a:r>
              <a:rPr lang="en-US" altLang="zh-CN" sz="1800" dirty="0">
                <a:solidFill>
                  <a:srgbClr val="000000"/>
                </a:solidFill>
                <a:latin typeface="Courier New" panose="02070309020205020404" pitchFamily="49" charset="0"/>
                <a:ea typeface="宋体" panose="02010600030101010101" pitchFamily="2" charset="-122"/>
              </a:rPr>
              <a:t>import pandas as </a:t>
            </a:r>
            <a:r>
              <a:rPr lang="en-US" altLang="zh-CN" sz="1800" dirty="0" err="1">
                <a:solidFill>
                  <a:srgbClr val="000000"/>
                </a:solidFill>
                <a:latin typeface="Courier New" panose="02070309020205020404" pitchFamily="49" charset="0"/>
                <a:ea typeface="宋体" panose="02010600030101010101" pitchFamily="2" charset="-122"/>
              </a:rPr>
              <a:t>pd</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dirty="0">
                <a:solidFill>
                  <a:srgbClr val="000000"/>
                </a:solidFill>
                <a:latin typeface="Courier New" panose="02070309020205020404" pitchFamily="49" charset="0"/>
                <a:ea typeface="宋体" panose="02010600030101010101" pitchFamily="2" charset="-122"/>
              </a:rPr>
              <a:t>import </a:t>
            </a:r>
            <a:r>
              <a:rPr lang="en-US" altLang="zh-CN" sz="1800" dirty="0" err="1">
                <a:solidFill>
                  <a:srgbClr val="000000"/>
                </a:solidFill>
                <a:latin typeface="Courier New" panose="02070309020205020404" pitchFamily="49" charset="0"/>
                <a:ea typeface="宋体" panose="02010600030101010101" pitchFamily="2" charset="-122"/>
              </a:rPr>
              <a:t>numpy</a:t>
            </a:r>
            <a:r>
              <a:rPr lang="en-US" altLang="zh-CN" sz="1800" dirty="0">
                <a:solidFill>
                  <a:srgbClr val="000000"/>
                </a:solidFill>
                <a:latin typeface="Courier New" panose="02070309020205020404" pitchFamily="49" charset="0"/>
                <a:ea typeface="宋体" panose="02010600030101010101" pitchFamily="2" charset="-122"/>
              </a:rPr>
              <a:t> as np</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date_list</a:t>
            </a:r>
            <a:r>
              <a:rPr lang="en-US" altLang="zh-CN" sz="1800" dirty="0">
                <a:solidFill>
                  <a:srgbClr val="000000"/>
                </a:solidFill>
                <a:latin typeface="Courier New" panose="02070309020205020404" pitchFamily="49" charset="0"/>
                <a:ea typeface="宋体" panose="02010600030101010101" pitchFamily="2" charset="-122"/>
              </a:rPr>
              <a:t> = ['2020/05/30', '2022/02/01', '2020.6.1', </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dirty="0">
                <a:solidFill>
                  <a:srgbClr val="000000"/>
                </a:solidFill>
                <a:latin typeface="Courier New" panose="02070309020205020404" pitchFamily="49" charset="0"/>
                <a:ea typeface="宋体" panose="02010600030101010101" pitchFamily="2" charset="-122"/>
              </a:rPr>
              <a:t>             '2021.4.1', '2022.6.1', '2023.1.23']</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date_index</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pd.to_datetime</a:t>
            </a:r>
            <a:r>
              <a:rPr lang="en-US" altLang="zh-CN" sz="1800" dirty="0">
                <a:solidFill>
                  <a:srgbClr val="000000"/>
                </a:solidFill>
                <a:latin typeface="Courier New" panose="02070309020205020404" pitchFamily="49" charset="0"/>
                <a:ea typeface="宋体" panose="02010600030101010101" pitchFamily="2" charset="-122"/>
              </a:rPr>
              <a:t>(</a:t>
            </a:r>
            <a:r>
              <a:rPr lang="en-US" altLang="zh-CN" sz="1800" dirty="0" err="1">
                <a:solidFill>
                  <a:srgbClr val="000000"/>
                </a:solidFill>
                <a:latin typeface="Courier New" panose="02070309020205020404" pitchFamily="49" charset="0"/>
                <a:ea typeface="宋体" panose="02010600030101010101" pitchFamily="2" charset="-122"/>
              </a:rPr>
              <a:t>date_list</a:t>
            </a:r>
            <a:r>
              <a:rPr lang="en-US" altLang="zh-CN" sz="1800" dirty="0">
                <a:solidFill>
                  <a:srgbClr val="000000"/>
                </a:solidFill>
                <a:latin typeface="Courier New" panose="02070309020205020404" pitchFamily="49" charset="0"/>
                <a:ea typeface="宋体" panose="02010600030101010101" pitchFamily="2" charset="-122"/>
              </a:rPr>
              <a:t>)</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date_ser</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pd.Series</a:t>
            </a:r>
            <a:r>
              <a:rPr lang="en-US" altLang="zh-CN" sz="1800" dirty="0">
                <a:solidFill>
                  <a:srgbClr val="000000"/>
                </a:solidFill>
                <a:latin typeface="Courier New" panose="02070309020205020404" pitchFamily="49" charset="0"/>
                <a:ea typeface="宋体" panose="02010600030101010101" pitchFamily="2" charset="-122"/>
              </a:rPr>
              <a:t>(</a:t>
            </a:r>
            <a:r>
              <a:rPr lang="en-US" altLang="zh-CN" sz="1800" dirty="0" err="1">
                <a:solidFill>
                  <a:srgbClr val="000000"/>
                </a:solidFill>
                <a:latin typeface="Courier New" panose="02070309020205020404" pitchFamily="49" charset="0"/>
                <a:ea typeface="宋体" panose="02010600030101010101" pitchFamily="2" charset="-122"/>
              </a:rPr>
              <a:t>np.arange</a:t>
            </a:r>
            <a:r>
              <a:rPr lang="en-US" altLang="zh-CN" sz="1800" dirty="0">
                <a:solidFill>
                  <a:srgbClr val="000000"/>
                </a:solidFill>
                <a:latin typeface="Courier New" panose="02070309020205020404" pitchFamily="49" charset="0"/>
                <a:ea typeface="宋体" panose="02010600030101010101" pitchFamily="2" charset="-122"/>
              </a:rPr>
              <a:t>(6), index=</a:t>
            </a:r>
            <a:r>
              <a:rPr lang="en-US" altLang="zh-CN" sz="1800" dirty="0" err="1">
                <a:solidFill>
                  <a:srgbClr val="000000"/>
                </a:solidFill>
                <a:latin typeface="Courier New" panose="02070309020205020404" pitchFamily="49" charset="0"/>
                <a:ea typeface="宋体" panose="02010600030101010101" pitchFamily="2" charset="-122"/>
              </a:rPr>
              <a:t>date_index</a:t>
            </a:r>
            <a:r>
              <a:rPr lang="en-US" altLang="zh-CN" sz="1800" dirty="0">
                <a:solidFill>
                  <a:srgbClr val="000000"/>
                </a:solidFill>
                <a:latin typeface="Courier New" panose="02070309020205020404" pitchFamily="49" charset="0"/>
                <a:ea typeface="宋体" panose="02010600030101010101" pitchFamily="2" charset="-122"/>
              </a:rPr>
              <a:t>)</a:t>
            </a:r>
          </a:p>
          <a:p>
            <a:pPr indent="266700">
              <a:lnSpc>
                <a:spcPct val="115000"/>
              </a:lnSpc>
            </a:pPr>
            <a:r>
              <a:rPr lang="en-US" altLang="zh-CN" sz="1800" b="1" dirty="0" err="1">
                <a:solidFill>
                  <a:srgbClr val="1369B2"/>
                </a:solidFill>
                <a:latin typeface="Courier New" panose="02070309020205020404" pitchFamily="49" charset="0"/>
                <a:ea typeface="宋体" panose="02010600030101010101" pitchFamily="2" charset="-122"/>
              </a:rPr>
              <a:t>date_ser</a:t>
            </a:r>
            <a:r>
              <a:rPr lang="en-US" altLang="zh-CN" sz="1800" b="1" dirty="0">
                <a:solidFill>
                  <a:srgbClr val="1369B2"/>
                </a:solidFill>
                <a:latin typeface="Courier New" panose="02070309020205020404" pitchFamily="49" charset="0"/>
                <a:ea typeface="宋体" panose="02010600030101010101" pitchFamily="2" charset="-122"/>
              </a:rPr>
              <a:t>[3]</a:t>
            </a:r>
            <a:endParaRPr lang="zh-CN" altLang="zh-CN" sz="1800" b="1" dirty="0">
              <a:solidFill>
                <a:srgbClr val="1369B2"/>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203957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19" name="组合 18"/>
          <p:cNvGrpSpPr/>
          <p:nvPr/>
        </p:nvGrpSpPr>
        <p:grpSpPr>
          <a:xfrm>
            <a:off x="1702718" y="2637706"/>
            <a:ext cx="9001000" cy="688075"/>
            <a:chOff x="978872" y="1800500"/>
            <a:chExt cx="5471124" cy="515937"/>
          </a:xfrm>
        </p:grpSpPr>
        <p:sp>
          <p:nvSpPr>
            <p:cNvPr id="20"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了解时间序列，能够说出</a:t>
              </a:r>
              <a:r>
                <a:rPr lang="zh-CN" altLang="zh-CN" sz="2000" dirty="0">
                  <a:solidFill>
                    <a:srgbClr val="1369B2"/>
                  </a:solidFill>
                  <a:latin typeface="微软雅黑" panose="020B0503020204020204" pitchFamily="34" charset="-122"/>
                  <a:ea typeface="微软雅黑" panose="020B0503020204020204" pitchFamily="34" charset="-122"/>
                  <a:cs typeface="+mn-ea"/>
                </a:rPr>
                <a:t>时间序列</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a:t>
              </a:r>
              <a:r>
                <a:rPr lang="zh-CN" altLang="zh-CN" sz="2000" dirty="0">
                  <a:solidFill>
                    <a:srgbClr val="1369B2"/>
                  </a:solidFill>
                  <a:latin typeface="微软雅黑" panose="020B0503020204020204" pitchFamily="34" charset="-122"/>
                  <a:ea typeface="微软雅黑" panose="020B0503020204020204" pitchFamily="34" charset="-122"/>
                  <a:cs typeface="+mn-ea"/>
                </a:rPr>
                <a:t>时间戳</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a:t>
              </a:r>
              <a:r>
                <a:rPr lang="zh-CN" altLang="zh-CN" sz="2000" dirty="0">
                  <a:solidFill>
                    <a:srgbClr val="1369B2"/>
                  </a:solidFill>
                  <a:latin typeface="微软雅黑" panose="020B0503020204020204" pitchFamily="34" charset="-122"/>
                  <a:ea typeface="微软雅黑" panose="020B0503020204020204" pitchFamily="34" charset="-122"/>
                  <a:cs typeface="+mn-ea"/>
                </a:rPr>
                <a:t>时间差</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a:t>
              </a:r>
              <a:r>
                <a:rPr lang="zh-CN" altLang="zh-CN" sz="2000" dirty="0">
                  <a:solidFill>
                    <a:srgbClr val="1369B2"/>
                  </a:solidFill>
                  <a:latin typeface="微软雅黑" panose="020B0503020204020204" pitchFamily="34" charset="-122"/>
                  <a:ea typeface="微软雅黑" panose="020B0503020204020204" pitchFamily="34" charset="-122"/>
                  <a:cs typeface="+mn-ea"/>
                </a:rPr>
                <a:t>时期</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的概念</a:t>
              </a:r>
            </a:p>
          </p:txBody>
        </p:sp>
        <p:sp>
          <p:nvSpPr>
            <p:cNvPr id="21"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2" name="组合 21"/>
          <p:cNvGrpSpPr/>
          <p:nvPr/>
        </p:nvGrpSpPr>
        <p:grpSpPr>
          <a:xfrm>
            <a:off x="1702718" y="3646876"/>
            <a:ext cx="9001000" cy="685959"/>
            <a:chOff x="978872" y="2570437"/>
            <a:chExt cx="5437064" cy="514350"/>
          </a:xfrm>
        </p:grpSpPr>
        <p:sp>
          <p:nvSpPr>
            <p:cNvPr id="23"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时间序列的基本操作</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，能够创建时间序列并获取其子集</a:t>
              </a:r>
            </a:p>
          </p:txBody>
        </p:sp>
        <p:sp>
          <p:nvSpPr>
            <p:cNvPr id="24"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5" name="组合 24"/>
          <p:cNvGrpSpPr/>
          <p:nvPr/>
        </p:nvGrpSpPr>
        <p:grpSpPr>
          <a:xfrm>
            <a:off x="1702718" y="4653930"/>
            <a:ext cx="9001000" cy="688077"/>
            <a:chOff x="978872" y="3338787"/>
            <a:chExt cx="5437064" cy="515938"/>
          </a:xfrm>
        </p:grpSpPr>
        <p:sp>
          <p:nvSpPr>
            <p:cNvPr id="26"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固定频率的时间序列</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，能够创建固定频率的时间序列</a:t>
              </a:r>
            </a:p>
          </p:txBody>
        </p:sp>
        <p:sp>
          <p:nvSpPr>
            <p:cNvPr id="27"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获取时间序列子集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矩形: 圆角 139">
            <a:extLst>
              <a:ext uri="{FF2B5EF4-FFF2-40B4-BE49-F238E27FC236}">
                <a16:creationId xmlns:a16="http://schemas.microsoft.com/office/drawing/2014/main" id="{18096A58-1789-EEAE-4098-FE0F6DF9454A}"/>
              </a:ext>
            </a:extLst>
          </p:cNvPr>
          <p:cNvSpPr/>
          <p:nvPr/>
        </p:nvSpPr>
        <p:spPr>
          <a:xfrm>
            <a:off x="1276318" y="1406568"/>
            <a:ext cx="3018688"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通过</a:t>
            </a:r>
            <a:r>
              <a:rPr lang="zh-CN" altLang="zh-CN" b="1" dirty="0">
                <a:latin typeface="宋体" panose="02010600030101010101" pitchFamily="2" charset="-122"/>
                <a:ea typeface="宋体" panose="02010600030101010101" pitchFamily="2" charset="-122"/>
              </a:rPr>
              <a:t>日期对象</a:t>
            </a:r>
            <a:r>
              <a:rPr lang="zh-CN" altLang="en-US" b="1" dirty="0">
                <a:latin typeface="宋体" panose="02010600030101010101" pitchFamily="2" charset="-122"/>
                <a:ea typeface="宋体" panose="02010600030101010101" pitchFamily="2" charset="-122"/>
              </a:rPr>
              <a:t>获取</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6" name="文本框 5">
            <a:extLst>
              <a:ext uri="{FF2B5EF4-FFF2-40B4-BE49-F238E27FC236}">
                <a16:creationId xmlns:a16="http://schemas.microsoft.com/office/drawing/2014/main" id="{1E1BFBFC-8168-1953-8181-1D9657228AA6}"/>
              </a:ext>
            </a:extLst>
          </p:cNvPr>
          <p:cNvSpPr txBox="1"/>
          <p:nvPr/>
        </p:nvSpPr>
        <p:spPr>
          <a:xfrm>
            <a:off x="1287706" y="2379328"/>
            <a:ext cx="9560028" cy="553998"/>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除了使用位置索引之外，还可以</a:t>
            </a:r>
            <a:r>
              <a:rPr lang="zh-CN" altLang="zh-CN" sz="2000" kern="0" dirty="0">
                <a:solidFill>
                  <a:srgbClr val="1369B2"/>
                </a:solidFill>
                <a:latin typeface="Microsoft YaHei" panose="020B0503020204020204" pitchFamily="34" charset="-122"/>
                <a:ea typeface="Microsoft YaHei" panose="020B0503020204020204" pitchFamily="34" charset="-122"/>
              </a:rPr>
              <a:t>使用</a:t>
            </a:r>
            <a:r>
              <a:rPr lang="en-US" altLang="zh-CN" sz="2000" kern="0" dirty="0" err="1">
                <a:solidFill>
                  <a:srgbClr val="1369B2"/>
                </a:solidFill>
                <a:latin typeface="Microsoft YaHei" panose="020B0503020204020204" pitchFamily="34" charset="-122"/>
                <a:ea typeface="Microsoft YaHei" panose="020B0503020204020204" pitchFamily="34" charset="-122"/>
              </a:rPr>
              <a:t>datetime</a:t>
            </a:r>
            <a:r>
              <a:rPr lang="zh-CN" altLang="zh-CN" sz="2000" kern="0" dirty="0">
                <a:solidFill>
                  <a:srgbClr val="1369B2"/>
                </a:solidFill>
                <a:latin typeface="Microsoft YaHei" panose="020B0503020204020204" pitchFamily="34" charset="-122"/>
                <a:ea typeface="Microsoft YaHei" panose="020B0503020204020204" pitchFamily="34" charset="-122"/>
              </a:rPr>
              <a:t>构建的日期对象获取其对应的数据</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361CAA81-0507-65DC-AD31-AFCAEBF8588E}"/>
              </a:ext>
            </a:extLst>
          </p:cNvPr>
          <p:cNvSpPr/>
          <p:nvPr/>
        </p:nvSpPr>
        <p:spPr>
          <a:xfrm>
            <a:off x="1287706" y="2997746"/>
            <a:ext cx="9560028" cy="2042230"/>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B9F3DCC8-58F8-42D9-C2A9-18C2C694DAF0}"/>
              </a:ext>
            </a:extLst>
          </p:cNvPr>
          <p:cNvSpPr txBox="1"/>
          <p:nvPr/>
        </p:nvSpPr>
        <p:spPr>
          <a:xfrm>
            <a:off x="1558702" y="3295015"/>
            <a:ext cx="8191876" cy="1356140"/>
          </a:xfrm>
          <a:prstGeom prst="rect">
            <a:avLst/>
          </a:prstGeom>
          <a:noFill/>
        </p:spPr>
        <p:txBody>
          <a:bodyPr wrap="square">
            <a:spAutoFit/>
          </a:bodyPr>
          <a:lstStyle/>
          <a:p>
            <a:pPr indent="266700">
              <a:lnSpc>
                <a:spcPct val="115000"/>
              </a:lnSpc>
            </a:pPr>
            <a:r>
              <a:rPr lang="en-US" altLang="zh-CN" sz="1800" dirty="0">
                <a:solidFill>
                  <a:srgbClr val="000000"/>
                </a:solidFill>
                <a:latin typeface="Courier New" panose="02070309020205020404" pitchFamily="49" charset="0"/>
                <a:ea typeface="宋体" panose="02010600030101010101" pitchFamily="2" charset="-122"/>
              </a:rPr>
              <a:t>from </a:t>
            </a:r>
            <a:r>
              <a:rPr lang="en-US" altLang="zh-CN" sz="1800" dirty="0" err="1">
                <a:solidFill>
                  <a:srgbClr val="000000"/>
                </a:solidFill>
                <a:latin typeface="Courier New" panose="02070309020205020404" pitchFamily="49" charset="0"/>
                <a:ea typeface="宋体" panose="02010600030101010101" pitchFamily="2" charset="-122"/>
              </a:rPr>
              <a:t>datetime</a:t>
            </a:r>
            <a:r>
              <a:rPr lang="en-US" altLang="zh-CN" sz="1800" dirty="0">
                <a:solidFill>
                  <a:srgbClr val="000000"/>
                </a:solidFill>
                <a:latin typeface="Courier New" panose="02070309020205020404" pitchFamily="49" charset="0"/>
                <a:ea typeface="宋体" panose="02010600030101010101" pitchFamily="2" charset="-122"/>
              </a:rPr>
              <a:t> import </a:t>
            </a:r>
            <a:r>
              <a:rPr lang="en-US" altLang="zh-CN" sz="1800" dirty="0" err="1">
                <a:solidFill>
                  <a:srgbClr val="000000"/>
                </a:solidFill>
                <a:latin typeface="Courier New" panose="02070309020205020404" pitchFamily="49" charset="0"/>
                <a:ea typeface="宋体" panose="02010600030101010101" pitchFamily="2" charset="-122"/>
              </a:rPr>
              <a:t>datetime</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dirty="0">
                <a:solidFill>
                  <a:srgbClr val="000000"/>
                </a:solidFill>
                <a:latin typeface="Courier New" panose="02070309020205020404" pitchFamily="49" charset="0"/>
                <a:ea typeface="宋体" panose="02010600030101010101" pitchFamily="2" charset="-122"/>
              </a:rPr>
              <a:t># </a:t>
            </a:r>
            <a:r>
              <a:rPr lang="zh-CN" altLang="zh-CN" sz="1800" dirty="0">
                <a:solidFill>
                  <a:srgbClr val="000000"/>
                </a:solidFill>
                <a:latin typeface="Courier New" panose="02070309020205020404" pitchFamily="49" charset="0"/>
                <a:ea typeface="宋体" panose="02010600030101010101" pitchFamily="2" charset="-122"/>
              </a:rPr>
              <a:t>通过</a:t>
            </a:r>
            <a:r>
              <a:rPr lang="en-US" altLang="zh-CN" sz="1800" dirty="0" err="1">
                <a:solidFill>
                  <a:srgbClr val="000000"/>
                </a:solidFill>
                <a:latin typeface="Courier New" panose="02070309020205020404" pitchFamily="49" charset="0"/>
                <a:ea typeface="宋体" panose="02010600030101010101" pitchFamily="2" charset="-122"/>
              </a:rPr>
              <a:t>datetime</a:t>
            </a:r>
            <a:r>
              <a:rPr lang="zh-CN" altLang="zh-CN" sz="1800" dirty="0">
                <a:solidFill>
                  <a:srgbClr val="000000"/>
                </a:solidFill>
                <a:latin typeface="Courier New" panose="02070309020205020404" pitchFamily="49" charset="0"/>
                <a:ea typeface="宋体" panose="02010600030101010101" pitchFamily="2" charset="-122"/>
              </a:rPr>
              <a:t>对象获取时间序列的数据</a:t>
            </a:r>
          </a:p>
          <a:p>
            <a:pPr indent="266700">
              <a:lnSpc>
                <a:spcPct val="115000"/>
              </a:lnSpc>
            </a:pPr>
            <a:r>
              <a:rPr lang="en-US" altLang="zh-CN" sz="1800" b="1" dirty="0" err="1">
                <a:solidFill>
                  <a:srgbClr val="1369B2"/>
                </a:solidFill>
                <a:latin typeface="Courier New" panose="02070309020205020404" pitchFamily="49" charset="0"/>
                <a:ea typeface="宋体" panose="02010600030101010101" pitchFamily="2" charset="-122"/>
              </a:rPr>
              <a:t>date_time</a:t>
            </a:r>
            <a:r>
              <a:rPr lang="en-US" altLang="zh-CN" sz="1800" b="1" dirty="0">
                <a:solidFill>
                  <a:srgbClr val="1369B2"/>
                </a:solidFill>
                <a:latin typeface="Courier New" panose="02070309020205020404" pitchFamily="49" charset="0"/>
                <a:ea typeface="宋体" panose="02010600030101010101" pitchFamily="2" charset="-122"/>
              </a:rPr>
              <a:t> = </a:t>
            </a:r>
            <a:r>
              <a:rPr lang="en-US" altLang="zh-CN" sz="1800" b="1" dirty="0" err="1">
                <a:solidFill>
                  <a:srgbClr val="1369B2"/>
                </a:solidFill>
                <a:latin typeface="Courier New" panose="02070309020205020404" pitchFamily="49" charset="0"/>
                <a:ea typeface="宋体" panose="02010600030101010101" pitchFamily="2" charset="-122"/>
              </a:rPr>
              <a:t>datetime</a:t>
            </a:r>
            <a:r>
              <a:rPr lang="en-US" altLang="zh-CN" sz="1800" b="1" dirty="0">
                <a:solidFill>
                  <a:srgbClr val="1369B2"/>
                </a:solidFill>
                <a:latin typeface="Courier New" panose="02070309020205020404" pitchFamily="49" charset="0"/>
                <a:ea typeface="宋体" panose="02010600030101010101" pitchFamily="2" charset="-122"/>
              </a:rPr>
              <a:t>(2020, 6, 1)</a:t>
            </a:r>
            <a:endParaRPr lang="zh-CN" altLang="zh-CN" sz="1800" b="1" dirty="0">
              <a:solidFill>
                <a:srgbClr val="1369B2"/>
              </a:solidFill>
              <a:latin typeface="Courier New" panose="02070309020205020404" pitchFamily="49" charset="0"/>
              <a:ea typeface="宋体" panose="02010600030101010101" pitchFamily="2" charset="-122"/>
            </a:endParaRPr>
          </a:p>
          <a:p>
            <a:pPr indent="266700">
              <a:lnSpc>
                <a:spcPct val="115000"/>
              </a:lnSpc>
            </a:pPr>
            <a:r>
              <a:rPr lang="en-US" altLang="zh-CN" sz="1800" b="1" dirty="0" err="1">
                <a:solidFill>
                  <a:srgbClr val="1369B2"/>
                </a:solidFill>
                <a:latin typeface="Courier New" panose="02070309020205020404" pitchFamily="49" charset="0"/>
                <a:ea typeface="宋体" panose="02010600030101010101" pitchFamily="2" charset="-122"/>
              </a:rPr>
              <a:t>date_ser</a:t>
            </a:r>
            <a:r>
              <a:rPr lang="en-US" altLang="zh-CN" sz="1800" b="1" dirty="0">
                <a:solidFill>
                  <a:srgbClr val="1369B2"/>
                </a:solidFill>
                <a:latin typeface="Courier New" panose="02070309020205020404" pitchFamily="49" charset="0"/>
                <a:ea typeface="宋体" panose="02010600030101010101" pitchFamily="2" charset="-122"/>
              </a:rPr>
              <a:t>[</a:t>
            </a:r>
            <a:r>
              <a:rPr lang="en-US" altLang="zh-CN" sz="1800" b="1" dirty="0" err="1">
                <a:solidFill>
                  <a:srgbClr val="1369B2"/>
                </a:solidFill>
                <a:latin typeface="Courier New" panose="02070309020205020404" pitchFamily="49" charset="0"/>
                <a:ea typeface="宋体" panose="02010600030101010101" pitchFamily="2" charset="-122"/>
              </a:rPr>
              <a:t>date_time</a:t>
            </a:r>
            <a:r>
              <a:rPr lang="en-US" altLang="zh-CN" sz="1800" b="1" dirty="0">
                <a:solidFill>
                  <a:srgbClr val="1369B2"/>
                </a:solidFill>
                <a:latin typeface="Courier New" panose="02070309020205020404" pitchFamily="49" charset="0"/>
                <a:ea typeface="宋体" panose="02010600030101010101" pitchFamily="2" charset="-122"/>
              </a:rPr>
              <a:t>]</a:t>
            </a:r>
            <a:endParaRPr lang="zh-CN" altLang="zh-CN" sz="1800" b="1" dirty="0">
              <a:solidFill>
                <a:srgbClr val="1369B2"/>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2323466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获取时间序列子集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矩形: 圆角 139">
            <a:extLst>
              <a:ext uri="{FF2B5EF4-FFF2-40B4-BE49-F238E27FC236}">
                <a16:creationId xmlns:a16="http://schemas.microsoft.com/office/drawing/2014/main" id="{18096A58-1789-EEAE-4098-FE0F6DF9454A}"/>
              </a:ext>
            </a:extLst>
          </p:cNvPr>
          <p:cNvSpPr/>
          <p:nvPr/>
        </p:nvSpPr>
        <p:spPr>
          <a:xfrm>
            <a:off x="1276318" y="1406568"/>
            <a:ext cx="323471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通过</a:t>
            </a:r>
            <a:r>
              <a:rPr lang="zh-CN" altLang="zh-CN" b="1" dirty="0">
                <a:latin typeface="宋体" panose="02010600030101010101" pitchFamily="2" charset="-122"/>
                <a:ea typeface="宋体" panose="02010600030101010101" pitchFamily="2" charset="-122"/>
              </a:rPr>
              <a:t>日期字符串</a:t>
            </a:r>
            <a:r>
              <a:rPr lang="zh-CN" altLang="en-US" b="1" dirty="0">
                <a:latin typeface="宋体" panose="02010600030101010101" pitchFamily="2" charset="-122"/>
                <a:ea typeface="宋体" panose="02010600030101010101" pitchFamily="2" charset="-122"/>
              </a:rPr>
              <a:t>获取</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6" name="文本框 5">
            <a:extLst>
              <a:ext uri="{FF2B5EF4-FFF2-40B4-BE49-F238E27FC236}">
                <a16:creationId xmlns:a16="http://schemas.microsoft.com/office/drawing/2014/main" id="{1E1BFBFC-8168-1953-8181-1D9657228AA6}"/>
              </a:ext>
            </a:extLst>
          </p:cNvPr>
          <p:cNvSpPr txBox="1"/>
          <p:nvPr/>
        </p:nvSpPr>
        <p:spPr>
          <a:xfrm>
            <a:off x="1287706" y="2065290"/>
            <a:ext cx="9560028" cy="961289"/>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还可以使用一个日期字符串获取时间序列的数据，</a:t>
            </a:r>
            <a:r>
              <a:rPr lang="zh-CN" altLang="zh-CN" sz="2000" kern="0" dirty="0">
                <a:solidFill>
                  <a:srgbClr val="1369B2"/>
                </a:solidFill>
                <a:latin typeface="Microsoft YaHei" panose="020B0503020204020204" pitchFamily="34" charset="-122"/>
                <a:ea typeface="Microsoft YaHei" panose="020B0503020204020204" pitchFamily="34" charset="-122"/>
              </a:rPr>
              <a:t>日期字符串</a:t>
            </a:r>
            <a:r>
              <a:rPr lang="zh-CN" altLang="en-US" sz="2000" kern="0" dirty="0">
                <a:solidFill>
                  <a:srgbClr val="1369B2"/>
                </a:solidFill>
                <a:latin typeface="Microsoft YaHei" panose="020B0503020204020204" pitchFamily="34" charset="-122"/>
                <a:ea typeface="Microsoft YaHei" panose="020B0503020204020204" pitchFamily="34" charset="-122"/>
              </a:rPr>
              <a:t>的格式</a:t>
            </a:r>
            <a:r>
              <a:rPr lang="zh-CN" altLang="zh-CN" sz="2000" kern="0" dirty="0">
                <a:solidFill>
                  <a:srgbClr val="1369B2"/>
                </a:solidFill>
                <a:latin typeface="Microsoft YaHei" panose="020B0503020204020204" pitchFamily="34" charset="-122"/>
                <a:ea typeface="Microsoft YaHei" panose="020B0503020204020204" pitchFamily="34" charset="-122"/>
              </a:rPr>
              <a:t>必须能被</a:t>
            </a:r>
            <a:r>
              <a:rPr lang="en-US" altLang="zh-CN" sz="2000" kern="0" dirty="0">
                <a:solidFill>
                  <a:srgbClr val="1369B2"/>
                </a:solidFill>
                <a:latin typeface="Microsoft YaHei" panose="020B0503020204020204" pitchFamily="34" charset="-122"/>
                <a:ea typeface="Microsoft YaHei" panose="020B0503020204020204" pitchFamily="34" charset="-122"/>
              </a:rPr>
              <a:t>Python</a:t>
            </a:r>
            <a:r>
              <a:rPr lang="zh-CN" altLang="zh-CN" sz="2000" kern="0" dirty="0">
                <a:solidFill>
                  <a:srgbClr val="1369B2"/>
                </a:solidFill>
                <a:latin typeface="Microsoft YaHei" panose="020B0503020204020204" pitchFamily="34" charset="-122"/>
                <a:ea typeface="Microsoft YaHei" panose="020B0503020204020204" pitchFamily="34" charset="-122"/>
              </a:rPr>
              <a:t>解释器解析</a:t>
            </a:r>
            <a:r>
              <a:rPr lang="zh-CN" altLang="en-US" sz="2000" kern="0" dirty="0">
                <a:solidFill>
                  <a:srgbClr val="595959"/>
                </a:solidFill>
                <a:latin typeface="Microsoft YaHei" panose="020B0503020204020204" pitchFamily="34" charset="-122"/>
                <a:ea typeface="Microsoft YaHei" panose="020B0503020204020204" pitchFamily="34" charset="-122"/>
              </a:rPr>
              <a:t>，包括“年月日”“年</a:t>
            </a:r>
            <a:r>
              <a:rPr lang="en-US" altLang="zh-CN" sz="2000" kern="0" dirty="0">
                <a:solidFill>
                  <a:srgbClr val="595959"/>
                </a:solidFill>
                <a:latin typeface="Microsoft YaHei" panose="020B0503020204020204" pitchFamily="34" charset="-122"/>
                <a:ea typeface="Microsoft YaHei" panose="020B0503020204020204" pitchFamily="34" charset="-122"/>
              </a:rPr>
              <a:t>-</a:t>
            </a:r>
            <a:r>
              <a:rPr lang="zh-CN" altLang="en-US" sz="2000" kern="0" dirty="0">
                <a:solidFill>
                  <a:srgbClr val="595959"/>
                </a:solidFill>
                <a:latin typeface="Microsoft YaHei" panose="020B0503020204020204" pitchFamily="34" charset="-122"/>
                <a:ea typeface="Microsoft YaHei" panose="020B0503020204020204" pitchFamily="34" charset="-122"/>
              </a:rPr>
              <a:t>月</a:t>
            </a:r>
            <a:r>
              <a:rPr lang="en-US" altLang="zh-CN" sz="2000" kern="0" dirty="0">
                <a:solidFill>
                  <a:srgbClr val="595959"/>
                </a:solidFill>
                <a:latin typeface="Microsoft YaHei" panose="020B0503020204020204" pitchFamily="34" charset="-122"/>
                <a:ea typeface="Microsoft YaHei" panose="020B0503020204020204" pitchFamily="34" charset="-122"/>
              </a:rPr>
              <a:t>-</a:t>
            </a:r>
            <a:r>
              <a:rPr lang="zh-CN" altLang="en-US" sz="2000" kern="0" dirty="0">
                <a:solidFill>
                  <a:srgbClr val="595959"/>
                </a:solidFill>
                <a:latin typeface="Microsoft YaHei" panose="020B0503020204020204" pitchFamily="34" charset="-122"/>
                <a:ea typeface="Microsoft YaHei" panose="020B0503020204020204" pitchFamily="34" charset="-122"/>
              </a:rPr>
              <a:t>日”“年</a:t>
            </a:r>
            <a:r>
              <a:rPr lang="en-US" altLang="zh-CN" sz="2000" kern="0" dirty="0">
                <a:solidFill>
                  <a:srgbClr val="595959"/>
                </a:solidFill>
                <a:latin typeface="Microsoft YaHei" panose="020B0503020204020204" pitchFamily="34" charset="-122"/>
                <a:ea typeface="Microsoft YaHei" panose="020B0503020204020204" pitchFamily="34" charset="-122"/>
              </a:rPr>
              <a:t>/</a:t>
            </a:r>
            <a:r>
              <a:rPr lang="zh-CN" altLang="en-US" sz="2000" kern="0" dirty="0">
                <a:solidFill>
                  <a:srgbClr val="595959"/>
                </a:solidFill>
                <a:latin typeface="Microsoft YaHei" panose="020B0503020204020204" pitchFamily="34" charset="-122"/>
                <a:ea typeface="Microsoft YaHei" panose="020B0503020204020204" pitchFamily="34" charset="-122"/>
              </a:rPr>
              <a:t>月</a:t>
            </a:r>
            <a:r>
              <a:rPr lang="en-US" altLang="zh-CN" sz="2000" kern="0" dirty="0">
                <a:solidFill>
                  <a:srgbClr val="595959"/>
                </a:solidFill>
                <a:latin typeface="Microsoft YaHei" panose="020B0503020204020204" pitchFamily="34" charset="-122"/>
                <a:ea typeface="Microsoft YaHei" panose="020B0503020204020204" pitchFamily="34" charset="-122"/>
              </a:rPr>
              <a:t>/</a:t>
            </a:r>
            <a:r>
              <a:rPr lang="zh-CN" altLang="en-US" sz="2000" kern="0" dirty="0">
                <a:solidFill>
                  <a:srgbClr val="595959"/>
                </a:solidFill>
                <a:latin typeface="Microsoft YaHei" panose="020B0503020204020204" pitchFamily="34" charset="-122"/>
                <a:ea typeface="Microsoft YaHei" panose="020B0503020204020204" pitchFamily="34" charset="-122"/>
              </a:rPr>
              <a:t>日”“月</a:t>
            </a:r>
            <a:r>
              <a:rPr lang="en-US" altLang="zh-CN" sz="2000" kern="0" dirty="0">
                <a:solidFill>
                  <a:srgbClr val="595959"/>
                </a:solidFill>
                <a:latin typeface="Microsoft YaHei" panose="020B0503020204020204" pitchFamily="34" charset="-122"/>
                <a:ea typeface="Microsoft YaHei" panose="020B0503020204020204" pitchFamily="34" charset="-122"/>
              </a:rPr>
              <a:t>/</a:t>
            </a:r>
            <a:r>
              <a:rPr lang="zh-CN" altLang="en-US" sz="2000" kern="0" dirty="0">
                <a:solidFill>
                  <a:srgbClr val="595959"/>
                </a:solidFill>
                <a:latin typeface="Microsoft YaHei" panose="020B0503020204020204" pitchFamily="34" charset="-122"/>
                <a:ea typeface="Microsoft YaHei" panose="020B0503020204020204" pitchFamily="34" charset="-122"/>
              </a:rPr>
              <a:t>日</a:t>
            </a:r>
            <a:r>
              <a:rPr lang="en-US" altLang="zh-CN" sz="2000" kern="0" dirty="0">
                <a:solidFill>
                  <a:srgbClr val="595959"/>
                </a:solidFill>
                <a:latin typeface="Microsoft YaHei" panose="020B0503020204020204" pitchFamily="34" charset="-122"/>
                <a:ea typeface="Microsoft YaHei" panose="020B0503020204020204" pitchFamily="34" charset="-122"/>
              </a:rPr>
              <a:t>/</a:t>
            </a:r>
            <a:r>
              <a:rPr lang="zh-CN" altLang="en-US" sz="2000" kern="0" dirty="0">
                <a:solidFill>
                  <a:srgbClr val="595959"/>
                </a:solidFill>
                <a:latin typeface="Microsoft YaHei" panose="020B0503020204020204" pitchFamily="34" charset="-122"/>
                <a:ea typeface="Microsoft YaHei" panose="020B0503020204020204" pitchFamily="34" charset="-122"/>
              </a:rPr>
              <a:t>年”等 。</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361CAA81-0507-65DC-AD31-AFCAEBF8588E}"/>
              </a:ext>
            </a:extLst>
          </p:cNvPr>
          <p:cNvSpPr/>
          <p:nvPr/>
        </p:nvSpPr>
        <p:spPr>
          <a:xfrm>
            <a:off x="1287706" y="3152988"/>
            <a:ext cx="9560028" cy="2042230"/>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B9F3DCC8-58F8-42D9-C2A9-18C2C694DAF0}"/>
              </a:ext>
            </a:extLst>
          </p:cNvPr>
          <p:cNvSpPr txBox="1"/>
          <p:nvPr/>
        </p:nvSpPr>
        <p:spPr>
          <a:xfrm>
            <a:off x="1558702" y="3450257"/>
            <a:ext cx="8191876" cy="1356140"/>
          </a:xfrm>
          <a:prstGeom prst="rect">
            <a:avLst/>
          </a:prstGeom>
          <a:noFill/>
        </p:spPr>
        <p:txBody>
          <a:bodyPr wrap="square">
            <a:spAutoFit/>
          </a:bodyPr>
          <a:lstStyle/>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date_ser</a:t>
            </a:r>
            <a:r>
              <a:rPr lang="en-US" altLang="zh-CN" sz="1800" dirty="0">
                <a:solidFill>
                  <a:srgbClr val="000000"/>
                </a:solidFill>
                <a:latin typeface="Courier New" panose="02070309020205020404" pitchFamily="49" charset="0"/>
                <a:ea typeface="宋体" panose="02010600030101010101" pitchFamily="2" charset="-122"/>
              </a:rPr>
              <a:t>[</a:t>
            </a:r>
            <a:r>
              <a:rPr lang="en-US" altLang="zh-CN" sz="1800" b="1" dirty="0">
                <a:solidFill>
                  <a:srgbClr val="1369B2"/>
                </a:solidFill>
                <a:latin typeface="Courier New" panose="02070309020205020404" pitchFamily="49" charset="0"/>
                <a:ea typeface="宋体" panose="02010600030101010101" pitchFamily="2" charset="-122"/>
              </a:rPr>
              <a:t>'20200530'</a:t>
            </a:r>
            <a:r>
              <a:rPr lang="en-US" altLang="zh-CN" sz="1800" dirty="0">
                <a:solidFill>
                  <a:srgbClr val="000000"/>
                </a:solidFill>
                <a:latin typeface="Courier New" panose="02070309020205020404" pitchFamily="49" charset="0"/>
                <a:ea typeface="宋体" panose="02010600030101010101" pitchFamily="2" charset="-122"/>
              </a:rPr>
              <a:t>]</a:t>
            </a:r>
          </a:p>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date_ser</a:t>
            </a:r>
            <a:r>
              <a:rPr lang="en-US" altLang="zh-CN" sz="1800" dirty="0">
                <a:solidFill>
                  <a:srgbClr val="000000"/>
                </a:solidFill>
                <a:latin typeface="Courier New" panose="02070309020205020404" pitchFamily="49" charset="0"/>
                <a:ea typeface="宋体" panose="02010600030101010101" pitchFamily="2" charset="-122"/>
              </a:rPr>
              <a:t>[</a:t>
            </a:r>
            <a:r>
              <a:rPr lang="en-US" altLang="zh-CN" sz="1800" b="1" dirty="0">
                <a:solidFill>
                  <a:srgbClr val="1369B2"/>
                </a:solidFill>
                <a:latin typeface="Courier New" panose="02070309020205020404" pitchFamily="49" charset="0"/>
                <a:ea typeface="宋体" panose="02010600030101010101" pitchFamily="2" charset="-122"/>
              </a:rPr>
              <a:t>'2020-05-30'</a:t>
            </a:r>
            <a:r>
              <a:rPr lang="en-US" altLang="zh-CN" sz="1800" dirty="0">
                <a:solidFill>
                  <a:srgbClr val="000000"/>
                </a:solidFill>
                <a:latin typeface="Courier New" panose="02070309020205020404" pitchFamily="49" charset="0"/>
                <a:ea typeface="宋体" panose="02010600030101010101" pitchFamily="2" charset="-122"/>
              </a:rPr>
              <a:t>]</a:t>
            </a:r>
          </a:p>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date_ser</a:t>
            </a:r>
            <a:r>
              <a:rPr lang="en-US" altLang="zh-CN" sz="1800" dirty="0">
                <a:solidFill>
                  <a:srgbClr val="000000"/>
                </a:solidFill>
                <a:latin typeface="Courier New" panose="02070309020205020404" pitchFamily="49" charset="0"/>
                <a:ea typeface="宋体" panose="02010600030101010101" pitchFamily="2" charset="-122"/>
              </a:rPr>
              <a:t>[</a:t>
            </a:r>
            <a:r>
              <a:rPr lang="en-US" altLang="zh-CN" sz="1800" b="1" dirty="0">
                <a:solidFill>
                  <a:srgbClr val="1369B2"/>
                </a:solidFill>
                <a:latin typeface="Courier New" panose="02070309020205020404" pitchFamily="49" charset="0"/>
                <a:ea typeface="宋体" panose="02010600030101010101" pitchFamily="2" charset="-122"/>
              </a:rPr>
              <a:t>'2020/05/30'</a:t>
            </a:r>
            <a:r>
              <a:rPr lang="en-US" altLang="zh-CN" sz="1800" dirty="0">
                <a:solidFill>
                  <a:srgbClr val="000000"/>
                </a:solidFill>
                <a:latin typeface="Courier New" panose="02070309020205020404" pitchFamily="49" charset="0"/>
                <a:ea typeface="宋体" panose="02010600030101010101" pitchFamily="2" charset="-122"/>
              </a:rPr>
              <a:t>]</a:t>
            </a:r>
          </a:p>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date_ser</a:t>
            </a:r>
            <a:r>
              <a:rPr lang="en-US" altLang="zh-CN" sz="1800" dirty="0">
                <a:solidFill>
                  <a:srgbClr val="000000"/>
                </a:solidFill>
                <a:latin typeface="Courier New" panose="02070309020205020404" pitchFamily="49" charset="0"/>
                <a:ea typeface="宋体" panose="02010600030101010101" pitchFamily="2" charset="-122"/>
              </a:rPr>
              <a:t>[</a:t>
            </a:r>
            <a:r>
              <a:rPr lang="en-US" altLang="zh-CN" sz="1800" b="1" dirty="0">
                <a:solidFill>
                  <a:srgbClr val="1369B2"/>
                </a:solidFill>
                <a:latin typeface="Courier New" panose="02070309020205020404" pitchFamily="49" charset="0"/>
                <a:ea typeface="宋体" panose="02010600030101010101" pitchFamily="2" charset="-122"/>
              </a:rPr>
              <a:t>'5/30/2020'</a:t>
            </a:r>
            <a:r>
              <a:rPr lang="en-US" altLang="zh-CN" sz="1800" dirty="0">
                <a:solidFill>
                  <a:srgbClr val="000000"/>
                </a:solidFill>
                <a:latin typeface="Courier New" panose="02070309020205020404" pitchFamily="49" charset="0"/>
                <a:ea typeface="宋体" panose="02010600030101010101" pitchFamily="2" charset="-122"/>
              </a:rPr>
              <a:t>]</a:t>
            </a:r>
            <a:endParaRPr lang="zh-CN" altLang="zh-CN" sz="1800" dirty="0">
              <a:solidFill>
                <a:srgbClr val="0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2948779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获取时间序列子集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矩形: 圆角 139">
            <a:extLst>
              <a:ext uri="{FF2B5EF4-FFF2-40B4-BE49-F238E27FC236}">
                <a16:creationId xmlns:a16="http://schemas.microsoft.com/office/drawing/2014/main" id="{18096A58-1789-EEAE-4098-FE0F6DF9454A}"/>
              </a:ext>
            </a:extLst>
          </p:cNvPr>
          <p:cNvSpPr/>
          <p:nvPr/>
        </p:nvSpPr>
        <p:spPr>
          <a:xfrm>
            <a:off x="1276318" y="1406568"/>
            <a:ext cx="323471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通过年或月获取</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6" name="文本框 5">
            <a:extLst>
              <a:ext uri="{FF2B5EF4-FFF2-40B4-BE49-F238E27FC236}">
                <a16:creationId xmlns:a16="http://schemas.microsoft.com/office/drawing/2014/main" id="{1E1BFBFC-8168-1953-8181-1D9657228AA6}"/>
              </a:ext>
            </a:extLst>
          </p:cNvPr>
          <p:cNvSpPr txBox="1"/>
          <p:nvPr/>
        </p:nvSpPr>
        <p:spPr>
          <a:xfrm>
            <a:off x="1287706" y="2601390"/>
            <a:ext cx="9560028" cy="1015663"/>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如果只想要获取某年或某月的数据，则可以通过“</a:t>
            </a:r>
            <a:r>
              <a:rPr lang="zh-CN" altLang="en-US" sz="2000" kern="0" dirty="0">
                <a:solidFill>
                  <a:srgbClr val="1369B2"/>
                </a:solidFill>
                <a:latin typeface="Microsoft YaHei" panose="020B0503020204020204" pitchFamily="34" charset="-122"/>
                <a:ea typeface="Microsoft YaHei" panose="020B0503020204020204" pitchFamily="34" charset="-122"/>
              </a:rPr>
              <a:t>对象</a:t>
            </a:r>
            <a:r>
              <a:rPr lang="en-US" altLang="zh-CN" sz="2000" kern="0" dirty="0">
                <a:solidFill>
                  <a:srgbClr val="1369B2"/>
                </a:solidFill>
                <a:latin typeface="Microsoft YaHei" panose="020B0503020204020204" pitchFamily="34" charset="-122"/>
                <a:ea typeface="Microsoft YaHei" panose="020B0503020204020204" pitchFamily="34" charset="-122"/>
              </a:rPr>
              <a:t>[‘</a:t>
            </a:r>
            <a:r>
              <a:rPr lang="zh-CN" altLang="zh-CN" sz="2000" kern="0" dirty="0">
                <a:solidFill>
                  <a:srgbClr val="1369B2"/>
                </a:solidFill>
                <a:latin typeface="Microsoft YaHei" panose="020B0503020204020204" pitchFamily="34" charset="-122"/>
                <a:ea typeface="Microsoft YaHei" panose="020B0503020204020204" pitchFamily="34" charset="-122"/>
              </a:rPr>
              <a:t>年份</a:t>
            </a:r>
            <a:r>
              <a:rPr lang="en-US" altLang="zh-CN" sz="2000" kern="0" dirty="0">
                <a:solidFill>
                  <a:srgbClr val="1369B2"/>
                </a:solidFill>
                <a:latin typeface="Microsoft YaHei" panose="020B0503020204020204" pitchFamily="34" charset="-122"/>
                <a:ea typeface="Microsoft YaHei" panose="020B0503020204020204" pitchFamily="34" charset="-122"/>
              </a:rPr>
              <a:t>’] </a:t>
            </a:r>
            <a:r>
              <a:rPr lang="zh-CN" altLang="zh-CN" sz="2000" kern="0" dirty="0">
                <a:solidFill>
                  <a:srgbClr val="595959"/>
                </a:solidFill>
                <a:latin typeface="Microsoft YaHei" panose="020B0503020204020204" pitchFamily="34" charset="-122"/>
                <a:ea typeface="Microsoft YaHei" panose="020B0503020204020204" pitchFamily="34" charset="-122"/>
              </a:rPr>
              <a:t>”或“</a:t>
            </a:r>
            <a:r>
              <a:rPr lang="zh-CN" altLang="en-US" sz="2000" kern="0" dirty="0">
                <a:solidFill>
                  <a:srgbClr val="1369B2"/>
                </a:solidFill>
                <a:latin typeface="Microsoft YaHei" panose="020B0503020204020204" pitchFamily="34" charset="-122"/>
                <a:ea typeface="Microsoft YaHei" panose="020B0503020204020204" pitchFamily="34" charset="-122"/>
              </a:rPr>
              <a:t>对象</a:t>
            </a:r>
            <a:r>
              <a:rPr lang="en-US" altLang="zh-CN" sz="2000" kern="0" dirty="0">
                <a:solidFill>
                  <a:srgbClr val="1369B2"/>
                </a:solidFill>
                <a:latin typeface="Microsoft YaHei" panose="020B0503020204020204" pitchFamily="34" charset="-122"/>
                <a:ea typeface="Microsoft YaHei" panose="020B0503020204020204" pitchFamily="34" charset="-122"/>
              </a:rPr>
              <a:t>['</a:t>
            </a:r>
            <a:r>
              <a:rPr lang="zh-CN" altLang="zh-CN" sz="2000" kern="0" dirty="0">
                <a:solidFill>
                  <a:srgbClr val="1369B2"/>
                </a:solidFill>
                <a:latin typeface="Microsoft YaHei" panose="020B0503020204020204" pitchFamily="34" charset="-122"/>
                <a:ea typeface="Microsoft YaHei" panose="020B0503020204020204" pitchFamily="34" charset="-122"/>
              </a:rPr>
              <a:t>月份</a:t>
            </a:r>
            <a:r>
              <a:rPr lang="en-US" altLang="zh-CN" sz="2000" kern="0" dirty="0">
                <a:solidFill>
                  <a:srgbClr val="1369B2"/>
                </a:solidFill>
                <a:latin typeface="Microsoft YaHei" panose="020B0503020204020204" pitchFamily="34" charset="-122"/>
                <a:ea typeface="Microsoft YaHei" panose="020B0503020204020204" pitchFamily="34" charset="-122"/>
              </a:rPr>
              <a:t>'] </a:t>
            </a:r>
            <a:r>
              <a:rPr lang="zh-CN" altLang="zh-CN" sz="2000" kern="0" dirty="0">
                <a:solidFill>
                  <a:srgbClr val="595959"/>
                </a:solidFill>
                <a:latin typeface="Microsoft YaHei" panose="020B0503020204020204" pitchFamily="34" charset="-122"/>
                <a:ea typeface="Microsoft YaHei" panose="020B0503020204020204" pitchFamily="34" charset="-122"/>
              </a:rPr>
              <a:t>”实现。</a:t>
            </a:r>
          </a:p>
        </p:txBody>
      </p:sp>
      <p:sp>
        <p:nvSpPr>
          <p:cNvPr id="8" name="矩形 7">
            <a:extLst>
              <a:ext uri="{FF2B5EF4-FFF2-40B4-BE49-F238E27FC236}">
                <a16:creationId xmlns:a16="http://schemas.microsoft.com/office/drawing/2014/main" id="{361CAA81-0507-65DC-AD31-AFCAEBF8588E}"/>
              </a:ext>
            </a:extLst>
          </p:cNvPr>
          <p:cNvSpPr/>
          <p:nvPr/>
        </p:nvSpPr>
        <p:spPr>
          <a:xfrm>
            <a:off x="1287706" y="3689088"/>
            <a:ext cx="9560028" cy="996886"/>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B9F3DCC8-58F8-42D9-C2A9-18C2C694DAF0}"/>
              </a:ext>
            </a:extLst>
          </p:cNvPr>
          <p:cNvSpPr txBox="1"/>
          <p:nvPr/>
        </p:nvSpPr>
        <p:spPr>
          <a:xfrm>
            <a:off x="1558702" y="3986357"/>
            <a:ext cx="8191876" cy="410882"/>
          </a:xfrm>
          <a:prstGeom prst="rect">
            <a:avLst/>
          </a:prstGeom>
          <a:noFill/>
        </p:spPr>
        <p:txBody>
          <a:bodyPr wrap="square">
            <a:spAutoFit/>
          </a:bodyPr>
          <a:lstStyle/>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date_ser</a:t>
            </a:r>
            <a:r>
              <a:rPr lang="en-US" altLang="zh-CN" sz="1800" dirty="0">
                <a:solidFill>
                  <a:srgbClr val="000000"/>
                </a:solidFill>
                <a:latin typeface="Courier New" panose="02070309020205020404" pitchFamily="49" charset="0"/>
                <a:ea typeface="宋体" panose="02010600030101010101" pitchFamily="2" charset="-122"/>
              </a:rPr>
              <a:t>[</a:t>
            </a:r>
            <a:r>
              <a:rPr lang="en-US" altLang="zh-CN" sz="1800" b="1" dirty="0">
                <a:solidFill>
                  <a:srgbClr val="1369B2"/>
                </a:solidFill>
                <a:latin typeface="Courier New" panose="02070309020205020404" pitchFamily="49" charset="0"/>
                <a:ea typeface="宋体" panose="02010600030101010101" pitchFamily="2" charset="-122"/>
              </a:rPr>
              <a:t>'2020'</a:t>
            </a:r>
            <a:r>
              <a:rPr lang="en-US" altLang="zh-CN" sz="1800" dirty="0">
                <a:solidFill>
                  <a:srgbClr val="000000"/>
                </a:solidFill>
                <a:latin typeface="Courier New" panose="02070309020205020404" pitchFamily="49" charset="0"/>
                <a:ea typeface="宋体" panose="02010600030101010101" pitchFamily="2" charset="-122"/>
              </a:rPr>
              <a:t>]</a:t>
            </a:r>
            <a:endParaRPr lang="zh-CN" altLang="zh-CN" sz="1800" dirty="0">
              <a:solidFill>
                <a:srgbClr val="0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270512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14.2.2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获取时间序列子集</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矩形: 圆角 139">
            <a:extLst>
              <a:ext uri="{FF2B5EF4-FFF2-40B4-BE49-F238E27FC236}">
                <a16:creationId xmlns:a16="http://schemas.microsoft.com/office/drawing/2014/main" id="{18096A58-1789-EEAE-4098-FE0F6DF9454A}"/>
              </a:ext>
            </a:extLst>
          </p:cNvPr>
          <p:cNvSpPr/>
          <p:nvPr/>
        </p:nvSpPr>
        <p:spPr>
          <a:xfrm>
            <a:off x="1276317" y="1406568"/>
            <a:ext cx="4026799"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通过</a:t>
            </a:r>
            <a:r>
              <a:rPr lang="en-US" altLang="zh-CN" b="1" dirty="0">
                <a:latin typeface="宋体" panose="02010600030101010101" pitchFamily="2" charset="-122"/>
                <a:ea typeface="宋体" panose="02010600030101010101" pitchFamily="2" charset="-122"/>
              </a:rPr>
              <a:t>truncate()</a:t>
            </a:r>
            <a:r>
              <a:rPr lang="zh-CN" altLang="zh-CN" b="1" dirty="0">
                <a:latin typeface="宋体" panose="02010600030101010101" pitchFamily="2" charset="-122"/>
                <a:ea typeface="宋体" panose="02010600030101010101" pitchFamily="2" charset="-122"/>
              </a:rPr>
              <a:t>方法</a:t>
            </a:r>
            <a:r>
              <a:rPr lang="zh-CN" altLang="en-US" b="1" dirty="0">
                <a:latin typeface="宋体" panose="02010600030101010101" pitchFamily="2" charset="-122"/>
                <a:ea typeface="宋体" panose="02010600030101010101" pitchFamily="2" charset="-122"/>
              </a:rPr>
              <a:t>获取</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6" name="文本框 5">
            <a:extLst>
              <a:ext uri="{FF2B5EF4-FFF2-40B4-BE49-F238E27FC236}">
                <a16:creationId xmlns:a16="http://schemas.microsoft.com/office/drawing/2014/main" id="{1E1BFBFC-8168-1953-8181-1D9657228AA6}"/>
              </a:ext>
            </a:extLst>
          </p:cNvPr>
          <p:cNvSpPr txBox="1"/>
          <p:nvPr/>
        </p:nvSpPr>
        <p:spPr>
          <a:xfrm>
            <a:off x="1287706" y="2220550"/>
            <a:ext cx="9560028" cy="553998"/>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还可以通过</a:t>
            </a:r>
            <a:r>
              <a:rPr lang="en-US" altLang="zh-CN" sz="2000" kern="0" dirty="0">
                <a:solidFill>
                  <a:srgbClr val="1369B2"/>
                </a:solidFill>
                <a:latin typeface="Microsoft YaHei" panose="020B0503020204020204" pitchFamily="34" charset="-122"/>
                <a:ea typeface="Microsoft YaHei" panose="020B0503020204020204" pitchFamily="34" charset="-122"/>
              </a:rPr>
              <a:t>truncate()</a:t>
            </a:r>
            <a:r>
              <a:rPr lang="zh-CN" altLang="zh-CN" sz="2000" kern="0" dirty="0">
                <a:solidFill>
                  <a:srgbClr val="1369B2"/>
                </a:solidFill>
                <a:latin typeface="Microsoft YaHei" panose="020B0503020204020204" pitchFamily="34" charset="-122"/>
                <a:ea typeface="Microsoft YaHei" panose="020B0503020204020204" pitchFamily="34" charset="-122"/>
              </a:rPr>
              <a:t>方法</a:t>
            </a:r>
            <a:r>
              <a:rPr lang="zh-CN" altLang="zh-CN" sz="2000" kern="0" dirty="0">
                <a:solidFill>
                  <a:srgbClr val="595959"/>
                </a:solidFill>
                <a:latin typeface="Microsoft YaHei" panose="020B0503020204020204" pitchFamily="34" charset="-122"/>
                <a:ea typeface="Microsoft YaHei" panose="020B0503020204020204" pitchFamily="34" charset="-122"/>
              </a:rPr>
              <a:t>截取时间序列中的一部分数据。</a:t>
            </a:r>
          </a:p>
        </p:txBody>
      </p:sp>
      <p:sp>
        <p:nvSpPr>
          <p:cNvPr id="8" name="矩形 7">
            <a:extLst>
              <a:ext uri="{FF2B5EF4-FFF2-40B4-BE49-F238E27FC236}">
                <a16:creationId xmlns:a16="http://schemas.microsoft.com/office/drawing/2014/main" id="{361CAA81-0507-65DC-AD31-AFCAEBF8588E}"/>
              </a:ext>
            </a:extLst>
          </p:cNvPr>
          <p:cNvSpPr/>
          <p:nvPr/>
        </p:nvSpPr>
        <p:spPr>
          <a:xfrm>
            <a:off x="1287706" y="2853730"/>
            <a:ext cx="9560028" cy="1275344"/>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B9F3DCC8-58F8-42D9-C2A9-18C2C694DAF0}"/>
              </a:ext>
            </a:extLst>
          </p:cNvPr>
          <p:cNvSpPr txBox="1"/>
          <p:nvPr/>
        </p:nvSpPr>
        <p:spPr>
          <a:xfrm>
            <a:off x="1558702" y="3150999"/>
            <a:ext cx="8191876" cy="729430"/>
          </a:xfrm>
          <a:prstGeom prst="rect">
            <a:avLst/>
          </a:prstGeom>
          <a:noFill/>
        </p:spPr>
        <p:txBody>
          <a:bodyPr wrap="square">
            <a:spAutoFit/>
          </a:bodyPr>
          <a:lstStyle/>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sorted_ser</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date_ser.sort_index</a:t>
            </a:r>
            <a:r>
              <a:rPr lang="en-US" altLang="zh-CN" sz="1800" dirty="0">
                <a:solidFill>
                  <a:srgbClr val="000000"/>
                </a:solidFill>
                <a:latin typeface="Courier New" panose="02070309020205020404" pitchFamily="49" charset="0"/>
                <a:ea typeface="宋体" panose="02010600030101010101" pitchFamily="2" charset="-122"/>
              </a:rPr>
              <a:t>()</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sorted_ser.truncate</a:t>
            </a:r>
            <a:r>
              <a:rPr lang="en-US" altLang="zh-CN" sz="1800" dirty="0">
                <a:solidFill>
                  <a:srgbClr val="000000"/>
                </a:solidFill>
                <a:latin typeface="Courier New" panose="02070309020205020404" pitchFamily="49" charset="0"/>
                <a:ea typeface="宋体" panose="02010600030101010101" pitchFamily="2" charset="-122"/>
              </a:rPr>
              <a:t>(</a:t>
            </a:r>
            <a:r>
              <a:rPr lang="en-US" altLang="zh-CN" sz="1800" b="1" dirty="0">
                <a:solidFill>
                  <a:srgbClr val="1369B2"/>
                </a:solidFill>
                <a:latin typeface="Courier New" panose="02070309020205020404" pitchFamily="49" charset="0"/>
                <a:ea typeface="宋体" panose="02010600030101010101" pitchFamily="2" charset="-122"/>
              </a:rPr>
              <a:t>before='2022-1-1'</a:t>
            </a:r>
            <a:r>
              <a:rPr lang="en-US" altLang="zh-CN" sz="1800" dirty="0">
                <a:solidFill>
                  <a:srgbClr val="000000"/>
                </a:solidFill>
                <a:latin typeface="Courier New" panose="02070309020205020404" pitchFamily="49" charset="0"/>
                <a:ea typeface="宋体" panose="02010600030101010101" pitchFamily="2" charset="-122"/>
              </a:rPr>
              <a:t>)</a:t>
            </a:r>
            <a:endParaRPr lang="zh-CN" altLang="zh-CN" sz="1800" dirty="0">
              <a:solidFill>
                <a:srgbClr val="000000"/>
              </a:solidFill>
              <a:latin typeface="Courier New" panose="02070309020205020404" pitchFamily="49" charset="0"/>
              <a:ea typeface="宋体" panose="02010600030101010101" pitchFamily="2" charset="-122"/>
            </a:endParaRPr>
          </a:p>
        </p:txBody>
      </p:sp>
      <p:sp>
        <p:nvSpPr>
          <p:cNvPr id="7" name="矩形 6">
            <a:extLst>
              <a:ext uri="{FF2B5EF4-FFF2-40B4-BE49-F238E27FC236}">
                <a16:creationId xmlns:a16="http://schemas.microsoft.com/office/drawing/2014/main" id="{361CAA81-0507-65DC-AD31-AFCAEBF8588E}"/>
              </a:ext>
            </a:extLst>
          </p:cNvPr>
          <p:cNvSpPr/>
          <p:nvPr/>
        </p:nvSpPr>
        <p:spPr>
          <a:xfrm>
            <a:off x="1287706" y="4262630"/>
            <a:ext cx="9560028" cy="946564"/>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B9F3DCC8-58F8-42D9-C2A9-18C2C694DAF0}"/>
              </a:ext>
            </a:extLst>
          </p:cNvPr>
          <p:cNvSpPr txBox="1"/>
          <p:nvPr/>
        </p:nvSpPr>
        <p:spPr>
          <a:xfrm>
            <a:off x="1558702" y="4535665"/>
            <a:ext cx="8191876" cy="410882"/>
          </a:xfrm>
          <a:prstGeom prst="rect">
            <a:avLst/>
          </a:prstGeom>
          <a:noFill/>
        </p:spPr>
        <p:txBody>
          <a:bodyPr wrap="square">
            <a:spAutoFit/>
          </a:bodyPr>
          <a:lstStyle/>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sorted_ser.truncate</a:t>
            </a:r>
            <a:r>
              <a:rPr lang="en-US" altLang="zh-CN" sz="1800" dirty="0">
                <a:solidFill>
                  <a:srgbClr val="000000"/>
                </a:solidFill>
                <a:latin typeface="Courier New" panose="02070309020205020404" pitchFamily="49" charset="0"/>
                <a:ea typeface="宋体" panose="02010600030101010101" pitchFamily="2" charset="-122"/>
              </a:rPr>
              <a:t>(</a:t>
            </a:r>
            <a:r>
              <a:rPr lang="en-US" altLang="zh-CN" sz="1800" b="1" dirty="0">
                <a:solidFill>
                  <a:srgbClr val="1369B2"/>
                </a:solidFill>
                <a:latin typeface="Courier New" panose="02070309020205020404" pitchFamily="49" charset="0"/>
                <a:ea typeface="宋体" panose="02010600030101010101" pitchFamily="2" charset="-122"/>
              </a:rPr>
              <a:t>after='2020-6-1'</a:t>
            </a:r>
            <a:r>
              <a:rPr lang="en-US" altLang="zh-CN" sz="1800" dirty="0">
                <a:solidFill>
                  <a:srgbClr val="000000"/>
                </a:solidFill>
                <a:latin typeface="Courier New" panose="02070309020205020404" pitchFamily="49" charset="0"/>
                <a:ea typeface="宋体" panose="02010600030101010101" pitchFamily="2" charset="-122"/>
              </a:rPr>
              <a:t>)</a:t>
            </a:r>
            <a:endParaRPr lang="zh-CN" altLang="zh-CN" sz="1800" dirty="0">
              <a:solidFill>
                <a:srgbClr val="0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455108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ctr"/>
            <a:r>
              <a:rPr lang="zh-CN" altLang="zh-CN" sz="4800" b="1" dirty="0">
                <a:solidFill>
                  <a:srgbClr val="595959"/>
                </a:solidFill>
                <a:latin typeface="微软雅黑" panose="020B0503020204020204" pitchFamily="34" charset="-122"/>
                <a:ea typeface="微软雅黑" panose="020B0503020204020204" pitchFamily="34" charset="-122"/>
                <a:cs typeface="+mn-ea"/>
              </a:rPr>
              <a:t>固定频率的时间序列</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126654" y="2968089"/>
            <a:ext cx="2232248" cy="923330"/>
          </a:xfrm>
          <a:prstGeom prst="rect">
            <a:avLst/>
          </a:prstGeom>
          <a:noFill/>
        </p:spPr>
        <p:txBody>
          <a:bodyPr wrap="square" lIns="91443" tIns="45720" rIns="91443" bIns="45720" rtlCol="0">
            <a:spAutoFit/>
          </a:bodyPr>
          <a:lstStyle/>
          <a:p>
            <a:pPr algn="ctr"/>
            <a:r>
              <a:rPr lang="en-US" altLang="zh-CN" sz="5400" b="1" dirty="0">
                <a:solidFill>
                  <a:srgbClr val="FAFAFA"/>
                </a:solidFill>
                <a:latin typeface="微软雅黑" panose="020B0503020204020204" pitchFamily="34" charset="-122"/>
                <a:ea typeface="微软雅黑" panose="020B0503020204020204" pitchFamily="34" charset="-122"/>
                <a:cs typeface="+mn-ea"/>
              </a:rPr>
              <a:t>14.3</a:t>
            </a:r>
            <a:endParaRPr lang="en-US" altLang="en-GB" sz="5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205320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6621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创建固定频率的时间序列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21363" y="857056"/>
            <a:ext cx="5638800" cy="5638800"/>
          </a:xfrm>
          <a:prstGeom prst="rect">
            <a:avLst/>
          </a:prstGeom>
        </p:spPr>
      </p:pic>
      <p:sp>
        <p:nvSpPr>
          <p:cNvPr id="13" name="原创设计师QQ598969553          _3"/>
          <p:cNvSpPr/>
          <p:nvPr/>
        </p:nvSpPr>
        <p:spPr>
          <a:xfrm>
            <a:off x="1019175" y="2709714"/>
            <a:ext cx="4590731" cy="2664296"/>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原创设计师QQ598969553          _4"/>
          <p:cNvSpPr/>
          <p:nvPr/>
        </p:nvSpPr>
        <p:spPr>
          <a:xfrm>
            <a:off x="1287810" y="3746576"/>
            <a:ext cx="4053459" cy="1338828"/>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595959"/>
                </a:solidFill>
                <a:latin typeface="微软雅黑" panose="020B0503020204020204" pitchFamily="34" charset="-122"/>
                <a:ea typeface="微软雅黑" panose="020B0503020204020204" pitchFamily="34" charset="-122"/>
                <a:cs typeface="+mn-ea"/>
              </a:rPr>
              <a:t>固定频率</a:t>
            </a:r>
            <a:r>
              <a:rPr lang="zh-CN" altLang="zh-CN" sz="1800" dirty="0">
                <a:solidFill>
                  <a:srgbClr val="595959"/>
                </a:solidFill>
                <a:latin typeface="微软雅黑" panose="020B0503020204020204" pitchFamily="34" charset="-122"/>
                <a:ea typeface="微软雅黑" panose="020B0503020204020204" pitchFamily="34" charset="-122"/>
                <a:cs typeface="+mn-ea"/>
              </a:rPr>
              <a:t>时间序列</a:t>
            </a:r>
            <a:r>
              <a:rPr lang="zh-CN" altLang="en-US" sz="1800" dirty="0">
                <a:solidFill>
                  <a:srgbClr val="595959"/>
                </a:solidFill>
                <a:latin typeface="微软雅黑" panose="020B0503020204020204" pitchFamily="34" charset="-122"/>
                <a:ea typeface="微软雅黑" panose="020B0503020204020204" pitchFamily="34" charset="-122"/>
                <a:cs typeface="+mn-ea"/>
              </a:rPr>
              <a:t>的创建方式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a:t>
            </a:r>
            <a:r>
              <a:rPr lang="en-US" altLang="zh-CN" sz="1800" dirty="0" err="1">
                <a:solidFill>
                  <a:srgbClr val="1369B2"/>
                </a:solidFill>
                <a:latin typeface="微软雅黑" panose="020B0503020204020204" pitchFamily="34" charset="-122"/>
                <a:ea typeface="微软雅黑" panose="020B0503020204020204" pitchFamily="34" charset="-122"/>
                <a:cs typeface="+mn-ea"/>
              </a:rPr>
              <a:t>date_range</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函数</a:t>
            </a:r>
            <a:r>
              <a:rPr lang="zh-CN" altLang="en-US" sz="1800" dirty="0">
                <a:solidFill>
                  <a:srgbClr val="595959"/>
                </a:solidFill>
                <a:latin typeface="微软雅黑" panose="020B0503020204020204" pitchFamily="34" charset="-122"/>
                <a:ea typeface="微软雅黑" panose="020B0503020204020204" pitchFamily="34" charset="-122"/>
                <a:cs typeface="+mn-ea"/>
              </a:rPr>
              <a:t>创建时间戳索引，并基于该索引生成时间序列</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16" name="原创设计师QQ598969553          _7"/>
          <p:cNvSpPr txBox="1"/>
          <p:nvPr/>
        </p:nvSpPr>
        <p:spPr>
          <a:xfrm>
            <a:off x="1019176" y="3089692"/>
            <a:ext cx="4590730" cy="523220"/>
          </a:xfrm>
          <a:prstGeom prst="rect">
            <a:avLst/>
          </a:prstGeom>
          <a:noFill/>
        </p:spPr>
        <p:txBody>
          <a:bodyPr wrap="square" rtlCol="0">
            <a:spAutoFit/>
          </a:bodyPr>
          <a:lstStyle/>
          <a:p>
            <a:pPr lvl="0" algn="ctr" defTabSz="1216660">
              <a:spcBef>
                <a:spcPct val="20000"/>
              </a:spcBef>
              <a:defRPr/>
            </a:pPr>
            <a:r>
              <a:rPr lang="zh-CN" altLang="en-US" sz="2800" b="1" dirty="0">
                <a:solidFill>
                  <a:srgbClr val="1369B2"/>
                </a:solidFill>
                <a:latin typeface="微软雅黑" panose="020B0503020204020204" pitchFamily="34" charset="-122"/>
                <a:ea typeface="微软雅黑" panose="020B0503020204020204" pitchFamily="34" charset="-122"/>
                <a:cs typeface="+mn-ea"/>
                <a:sym typeface="+mn-lt"/>
              </a:rPr>
              <a:t>学习目标</a:t>
            </a:r>
          </a:p>
        </p:txBody>
      </p:sp>
    </p:spTree>
    <p:extLst>
      <p:ext uri="{BB962C8B-B14F-4D97-AF65-F5344CB8AC3E}">
        <p14:creationId xmlns:p14="http://schemas.microsoft.com/office/powerpoint/2010/main" val="1288792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19468"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创建固定频率的时间序列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语法格式</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9" name="文本框 8">
            <a:extLst>
              <a:ext uri="{FF2B5EF4-FFF2-40B4-BE49-F238E27FC236}">
                <a16:creationId xmlns:a16="http://schemas.microsoft.com/office/drawing/2014/main" id="{1E1BFBFC-8168-1953-8181-1D9657228AA6}"/>
              </a:ext>
            </a:extLst>
          </p:cNvPr>
          <p:cNvSpPr txBox="1"/>
          <p:nvPr/>
        </p:nvSpPr>
        <p:spPr>
          <a:xfrm>
            <a:off x="1287706" y="2065290"/>
            <a:ext cx="9560028" cy="1015663"/>
          </a:xfrm>
          <a:prstGeom prst="rect">
            <a:avLst/>
          </a:prstGeom>
          <a:noFill/>
        </p:spPr>
        <p:txBody>
          <a:bodyPr wrap="square">
            <a:spAutoFit/>
          </a:bodyPr>
          <a:lstStyle/>
          <a:p>
            <a:pPr>
              <a:lnSpc>
                <a:spcPct val="150000"/>
              </a:lnSpc>
            </a:pPr>
            <a:r>
              <a:rPr lang="en-US" altLang="zh-CN" sz="2000" kern="0" dirty="0">
                <a:solidFill>
                  <a:srgbClr val="595959"/>
                </a:solidFill>
                <a:latin typeface="Microsoft YaHei" panose="020B0503020204020204" pitchFamily="34" charset="-122"/>
                <a:ea typeface="Microsoft YaHei" panose="020B0503020204020204" pitchFamily="34" charset="-122"/>
              </a:rPr>
              <a:t>pandas</a:t>
            </a:r>
            <a:r>
              <a:rPr lang="zh-CN" altLang="zh-CN" sz="2000" kern="0" dirty="0">
                <a:solidFill>
                  <a:srgbClr val="595959"/>
                </a:solidFill>
                <a:latin typeface="Microsoft YaHei" panose="020B0503020204020204" pitchFamily="34" charset="-122"/>
                <a:ea typeface="Microsoft YaHei" panose="020B0503020204020204" pitchFamily="34" charset="-122"/>
              </a:rPr>
              <a:t>中提供了一个</a:t>
            </a:r>
            <a:r>
              <a:rPr lang="en-US" altLang="zh-CN" sz="2000" kern="0" dirty="0" err="1">
                <a:solidFill>
                  <a:srgbClr val="595959"/>
                </a:solidFill>
                <a:latin typeface="Microsoft YaHei" panose="020B0503020204020204" pitchFamily="34" charset="-122"/>
                <a:ea typeface="Microsoft YaHei" panose="020B0503020204020204" pitchFamily="34" charset="-122"/>
              </a:rPr>
              <a:t>date_range</a:t>
            </a:r>
            <a:r>
              <a:rPr lang="en-US" altLang="zh-CN" sz="2000" kern="0" dirty="0">
                <a:solidFill>
                  <a:srgbClr val="595959"/>
                </a:solidFill>
                <a:latin typeface="Microsoft YaHei" panose="020B0503020204020204" pitchFamily="34" charset="-122"/>
                <a:ea typeface="Microsoft YaHei" panose="020B0503020204020204" pitchFamily="34" charset="-122"/>
              </a:rPr>
              <a:t>()</a:t>
            </a:r>
            <a:r>
              <a:rPr lang="zh-CN" altLang="zh-CN" sz="2000" kern="0" dirty="0">
                <a:solidFill>
                  <a:srgbClr val="595959"/>
                </a:solidFill>
                <a:latin typeface="Microsoft YaHei" panose="020B0503020204020204" pitchFamily="34" charset="-122"/>
                <a:ea typeface="Microsoft YaHei" panose="020B0503020204020204" pitchFamily="34" charset="-122"/>
              </a:rPr>
              <a:t>函数，</a:t>
            </a:r>
            <a:r>
              <a:rPr lang="en-US" altLang="zh-CN" sz="2000" kern="0" dirty="0" err="1">
                <a:solidFill>
                  <a:srgbClr val="1369B2"/>
                </a:solidFill>
                <a:latin typeface="Microsoft YaHei" panose="020B0503020204020204" pitchFamily="34" charset="-122"/>
                <a:ea typeface="Microsoft YaHei" panose="020B0503020204020204" pitchFamily="34" charset="-122"/>
              </a:rPr>
              <a:t>date_range</a:t>
            </a:r>
            <a:r>
              <a:rPr lang="en-US" altLang="zh-CN" sz="2000" kern="0" dirty="0">
                <a:solidFill>
                  <a:srgbClr val="1369B2"/>
                </a:solidFill>
                <a:latin typeface="Microsoft YaHei" panose="020B0503020204020204" pitchFamily="34" charset="-122"/>
                <a:ea typeface="Microsoft YaHei" panose="020B0503020204020204" pitchFamily="34" charset="-122"/>
              </a:rPr>
              <a:t>()</a:t>
            </a:r>
            <a:r>
              <a:rPr lang="zh-CN" altLang="zh-CN" sz="2000" kern="0" dirty="0">
                <a:solidFill>
                  <a:srgbClr val="1369B2"/>
                </a:solidFill>
                <a:latin typeface="Microsoft YaHei" panose="020B0503020204020204" pitchFamily="34" charset="-122"/>
                <a:ea typeface="Microsoft YaHei" panose="020B0503020204020204" pitchFamily="34" charset="-122"/>
              </a:rPr>
              <a:t>函数用于生成一组固定频率的时间戳</a:t>
            </a:r>
            <a:r>
              <a:rPr lang="zh-CN" altLang="zh-CN" sz="2000" kern="0" dirty="0">
                <a:solidFill>
                  <a:srgbClr val="595959"/>
                </a:solidFill>
                <a:latin typeface="Microsoft YaHei" panose="020B0503020204020204" pitchFamily="34" charset="-122"/>
                <a:ea typeface="Microsoft YaHei" panose="020B0503020204020204" pitchFamily="34" charset="-122"/>
              </a:rPr>
              <a:t>，并返回一个</a:t>
            </a:r>
            <a:r>
              <a:rPr lang="en-US" altLang="zh-CN" sz="2000" kern="0" dirty="0" err="1">
                <a:solidFill>
                  <a:srgbClr val="595959"/>
                </a:solidFill>
                <a:latin typeface="Microsoft YaHei" panose="020B0503020204020204" pitchFamily="34" charset="-122"/>
                <a:ea typeface="Microsoft YaHei" panose="020B0503020204020204" pitchFamily="34" charset="-122"/>
              </a:rPr>
              <a:t>DatetimeIndex</a:t>
            </a:r>
            <a:r>
              <a:rPr lang="zh-CN" altLang="zh-CN" sz="2000" kern="0" dirty="0">
                <a:solidFill>
                  <a:srgbClr val="595959"/>
                </a:solidFill>
                <a:latin typeface="Microsoft YaHei" panose="020B0503020204020204" pitchFamily="34" charset="-122"/>
                <a:ea typeface="Microsoft YaHei" panose="020B0503020204020204" pitchFamily="34" charset="-122"/>
              </a:rPr>
              <a:t>类的对象。</a:t>
            </a:r>
          </a:p>
        </p:txBody>
      </p:sp>
      <p:sp>
        <p:nvSpPr>
          <p:cNvPr id="10" name="矩形 9">
            <a:extLst>
              <a:ext uri="{FF2B5EF4-FFF2-40B4-BE49-F238E27FC236}">
                <a16:creationId xmlns:a16="http://schemas.microsoft.com/office/drawing/2014/main" id="{361CAA81-0507-65DC-AD31-AFCAEBF8588E}"/>
              </a:ext>
            </a:extLst>
          </p:cNvPr>
          <p:cNvSpPr/>
          <p:nvPr/>
        </p:nvSpPr>
        <p:spPr>
          <a:xfrm>
            <a:off x="1287706" y="3149642"/>
            <a:ext cx="9560028" cy="1288263"/>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B9F3DCC8-58F8-42D9-C2A9-18C2C694DAF0}"/>
              </a:ext>
            </a:extLst>
          </p:cNvPr>
          <p:cNvSpPr txBox="1"/>
          <p:nvPr/>
        </p:nvSpPr>
        <p:spPr>
          <a:xfrm>
            <a:off x="1675232" y="3290237"/>
            <a:ext cx="8784976" cy="1047979"/>
          </a:xfrm>
          <a:prstGeom prst="rect">
            <a:avLst/>
          </a:prstGeom>
          <a:noFill/>
        </p:spPr>
        <p:txBody>
          <a:bodyPr wrap="square">
            <a:spAutoFit/>
          </a:bodyPr>
          <a:lstStyle/>
          <a:p>
            <a:pPr indent="266700" algn="ctr">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date_range</a:t>
            </a:r>
            <a:r>
              <a:rPr lang="en-US" altLang="zh-CN" sz="1800" dirty="0">
                <a:solidFill>
                  <a:srgbClr val="000000"/>
                </a:solidFill>
                <a:latin typeface="Courier New" panose="02070309020205020404" pitchFamily="49" charset="0"/>
                <a:ea typeface="宋体" panose="02010600030101010101" pitchFamily="2" charset="-122"/>
              </a:rPr>
              <a:t>(start=None, end=None, periods=None, </a:t>
            </a:r>
            <a:r>
              <a:rPr lang="en-US" altLang="zh-CN" sz="1800" dirty="0" err="1">
                <a:solidFill>
                  <a:srgbClr val="000000"/>
                </a:solidFill>
                <a:latin typeface="Courier New" panose="02070309020205020404" pitchFamily="49" charset="0"/>
                <a:ea typeface="宋体" panose="02010600030101010101" pitchFamily="2" charset="-122"/>
              </a:rPr>
              <a:t>freq</a:t>
            </a:r>
            <a:r>
              <a:rPr lang="en-US" altLang="zh-CN" sz="1800" dirty="0">
                <a:solidFill>
                  <a:srgbClr val="000000"/>
                </a:solidFill>
                <a:latin typeface="Courier New" panose="02070309020205020404" pitchFamily="49" charset="0"/>
                <a:ea typeface="宋体" panose="02010600030101010101" pitchFamily="2" charset="-122"/>
              </a:rPr>
              <a:t>=None, </a:t>
            </a:r>
          </a:p>
          <a:p>
            <a:pPr indent="266700" algn="ctr">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tz</a:t>
            </a:r>
            <a:r>
              <a:rPr lang="en-US" altLang="zh-CN" sz="1800" dirty="0">
                <a:solidFill>
                  <a:srgbClr val="000000"/>
                </a:solidFill>
                <a:latin typeface="Courier New" panose="02070309020205020404" pitchFamily="49" charset="0"/>
                <a:ea typeface="宋体" panose="02010600030101010101" pitchFamily="2" charset="-122"/>
              </a:rPr>
              <a:t>=None, normalize=False, name=None, closed=</a:t>
            </a:r>
            <a:r>
              <a:rPr lang="en-US" altLang="zh-CN" sz="1800" dirty="0" err="1">
                <a:solidFill>
                  <a:srgbClr val="000000"/>
                </a:solidFill>
                <a:latin typeface="Courier New" panose="02070309020205020404" pitchFamily="49" charset="0"/>
                <a:ea typeface="宋体" panose="02010600030101010101" pitchFamily="2" charset="-122"/>
              </a:rPr>
              <a:t>NoDefault.no_default</a:t>
            </a:r>
            <a:r>
              <a:rPr lang="en-US" altLang="zh-CN" sz="1800" dirty="0">
                <a:solidFill>
                  <a:srgbClr val="000000"/>
                </a:solidFill>
                <a:latin typeface="Courier New" panose="02070309020205020404" pitchFamily="49" charset="0"/>
                <a:ea typeface="宋体" panose="02010600030101010101" pitchFamily="2" charset="-122"/>
              </a:rPr>
              <a:t>, inclusive=None, **</a:t>
            </a:r>
            <a:r>
              <a:rPr lang="en-US" altLang="zh-CN" sz="1800" dirty="0" err="1">
                <a:solidFill>
                  <a:srgbClr val="000000"/>
                </a:solidFill>
                <a:latin typeface="Courier New" panose="02070309020205020404" pitchFamily="49" charset="0"/>
                <a:ea typeface="宋体" panose="02010600030101010101" pitchFamily="2" charset="-122"/>
              </a:rPr>
              <a:t>kwargs</a:t>
            </a:r>
            <a:r>
              <a:rPr lang="en-US" altLang="zh-CN" sz="1800" dirty="0">
                <a:solidFill>
                  <a:srgbClr val="000000"/>
                </a:solidFill>
                <a:latin typeface="Courier New" panose="02070309020205020404" pitchFamily="49" charset="0"/>
                <a:ea typeface="宋体" panose="02010600030101010101" pitchFamily="2" charset="-122"/>
              </a:rPr>
              <a:t>)</a:t>
            </a:r>
            <a:endParaRPr lang="zh-CN" altLang="zh-CN" sz="1800" dirty="0">
              <a:solidFill>
                <a:srgbClr val="000000"/>
              </a:solidFill>
              <a:latin typeface="Courier New" panose="02070309020205020404" pitchFamily="49" charset="0"/>
              <a:ea typeface="宋体" panose="02010600030101010101" pitchFamily="2" charset="-122"/>
            </a:endParaRPr>
          </a:p>
        </p:txBody>
      </p:sp>
      <p:sp>
        <p:nvSpPr>
          <p:cNvPr id="12" name="文本框 11">
            <a:extLst>
              <a:ext uri="{FF2B5EF4-FFF2-40B4-BE49-F238E27FC236}">
                <a16:creationId xmlns:a16="http://schemas.microsoft.com/office/drawing/2014/main" id="{DF0A659E-D95A-F0D1-47BF-28CAA877788D}"/>
              </a:ext>
            </a:extLst>
          </p:cNvPr>
          <p:cNvSpPr txBox="1"/>
          <p:nvPr/>
        </p:nvSpPr>
        <p:spPr>
          <a:xfrm>
            <a:off x="1301370" y="4506594"/>
            <a:ext cx="9546364" cy="1792798"/>
          </a:xfrm>
          <a:prstGeom prst="rect">
            <a:avLst/>
          </a:prstGeom>
          <a:noFill/>
        </p:spPr>
        <p:txBody>
          <a:bodyPr wrap="square">
            <a:spAutoFit/>
          </a:bodyPr>
          <a:lstStyle/>
          <a:p>
            <a:pPr lvl="0" indent="-342900">
              <a:lnSpc>
                <a:spcPct val="130000"/>
              </a:lnSpc>
              <a:buFont typeface="Wingdings" pitchFamily="2" charset="2"/>
              <a:buChar char="Ø"/>
            </a:pPr>
            <a:r>
              <a:rPr lang="en-US" altLang="zh-CN" sz="1700" kern="0" dirty="0">
                <a:solidFill>
                  <a:srgbClr val="595959"/>
                </a:solidFill>
                <a:latin typeface="宋体" panose="02010600030101010101" pitchFamily="2" charset="-122"/>
                <a:ea typeface="宋体" panose="02010600030101010101" pitchFamily="2" charset="-122"/>
              </a:rPr>
              <a:t>start</a:t>
            </a:r>
            <a:r>
              <a:rPr lang="zh-CN" altLang="zh-CN" sz="1700" kern="0" dirty="0">
                <a:solidFill>
                  <a:srgbClr val="595959"/>
                </a:solidFill>
                <a:latin typeface="宋体" panose="02010600030101010101" pitchFamily="2" charset="-122"/>
                <a:ea typeface="宋体" panose="02010600030101010101" pitchFamily="2" charset="-122"/>
              </a:rPr>
              <a:t>：表示</a:t>
            </a:r>
            <a:r>
              <a:rPr lang="zh-CN" altLang="zh-CN" sz="1700" kern="0" dirty="0">
                <a:solidFill>
                  <a:srgbClr val="1369B2"/>
                </a:solidFill>
                <a:latin typeface="宋体" panose="02010600030101010101" pitchFamily="2" charset="-122"/>
                <a:ea typeface="宋体" panose="02010600030101010101" pitchFamily="2" charset="-122"/>
              </a:rPr>
              <a:t>起始日期时间</a:t>
            </a:r>
            <a:r>
              <a:rPr lang="zh-CN" altLang="zh-CN" sz="1700" kern="0" dirty="0">
                <a:solidFill>
                  <a:srgbClr val="595959"/>
                </a:solidFill>
                <a:latin typeface="宋体" panose="02010600030101010101" pitchFamily="2" charset="-122"/>
                <a:ea typeface="宋体" panose="02010600030101010101" pitchFamily="2" charset="-122"/>
              </a:rPr>
              <a:t>。</a:t>
            </a:r>
          </a:p>
          <a:p>
            <a:pPr lvl="0" indent="-342900">
              <a:lnSpc>
                <a:spcPct val="130000"/>
              </a:lnSpc>
              <a:buFont typeface="Wingdings" pitchFamily="2" charset="2"/>
              <a:buChar char="Ø"/>
            </a:pPr>
            <a:r>
              <a:rPr lang="en-US" altLang="zh-CN" sz="1700" kern="0" dirty="0">
                <a:solidFill>
                  <a:srgbClr val="595959"/>
                </a:solidFill>
                <a:latin typeface="宋体" panose="02010600030101010101" pitchFamily="2" charset="-122"/>
                <a:ea typeface="宋体" panose="02010600030101010101" pitchFamily="2" charset="-122"/>
              </a:rPr>
              <a:t>end</a:t>
            </a:r>
            <a:r>
              <a:rPr lang="zh-CN" altLang="zh-CN" sz="1700" kern="0" dirty="0">
                <a:solidFill>
                  <a:srgbClr val="595959"/>
                </a:solidFill>
                <a:latin typeface="宋体" panose="02010600030101010101" pitchFamily="2" charset="-122"/>
                <a:ea typeface="宋体" panose="02010600030101010101" pitchFamily="2" charset="-122"/>
              </a:rPr>
              <a:t>：表示</a:t>
            </a:r>
            <a:r>
              <a:rPr lang="zh-CN" altLang="zh-CN" sz="1700" kern="0" dirty="0">
                <a:solidFill>
                  <a:srgbClr val="1369B2"/>
                </a:solidFill>
                <a:latin typeface="宋体" panose="02010600030101010101" pitchFamily="2" charset="-122"/>
                <a:ea typeface="宋体" panose="02010600030101010101" pitchFamily="2" charset="-122"/>
              </a:rPr>
              <a:t>终止日期时间</a:t>
            </a:r>
            <a:r>
              <a:rPr lang="zh-CN" altLang="zh-CN" sz="1700" kern="0" dirty="0">
                <a:solidFill>
                  <a:srgbClr val="595959"/>
                </a:solidFill>
                <a:latin typeface="宋体" panose="02010600030101010101" pitchFamily="2" charset="-122"/>
                <a:ea typeface="宋体" panose="02010600030101010101" pitchFamily="2" charset="-122"/>
              </a:rPr>
              <a:t>。</a:t>
            </a:r>
          </a:p>
          <a:p>
            <a:pPr lvl="0" indent="-342900">
              <a:lnSpc>
                <a:spcPct val="130000"/>
              </a:lnSpc>
              <a:buFont typeface="Wingdings" pitchFamily="2" charset="2"/>
              <a:buChar char="Ø"/>
            </a:pPr>
            <a:r>
              <a:rPr lang="en-US" altLang="zh-CN" sz="1700" kern="0" dirty="0">
                <a:solidFill>
                  <a:srgbClr val="595959"/>
                </a:solidFill>
                <a:latin typeface="宋体" panose="02010600030101010101" pitchFamily="2" charset="-122"/>
                <a:ea typeface="宋体" panose="02010600030101010101" pitchFamily="2" charset="-122"/>
              </a:rPr>
              <a:t>periods</a:t>
            </a:r>
            <a:r>
              <a:rPr lang="zh-CN" altLang="zh-CN" sz="1700" kern="0" dirty="0">
                <a:solidFill>
                  <a:srgbClr val="595959"/>
                </a:solidFill>
                <a:latin typeface="宋体" panose="02010600030101010101" pitchFamily="2" charset="-122"/>
                <a:ea typeface="宋体" panose="02010600030101010101" pitchFamily="2" charset="-122"/>
              </a:rPr>
              <a:t>：表示生成</a:t>
            </a:r>
            <a:r>
              <a:rPr lang="zh-CN" altLang="zh-CN" sz="1700" kern="0" dirty="0">
                <a:solidFill>
                  <a:srgbClr val="1369B2"/>
                </a:solidFill>
                <a:latin typeface="宋体" panose="02010600030101010101" pitchFamily="2" charset="-122"/>
                <a:ea typeface="宋体" panose="02010600030101010101" pitchFamily="2" charset="-122"/>
              </a:rPr>
              <a:t>时间戳的个数</a:t>
            </a:r>
            <a:r>
              <a:rPr lang="zh-CN" altLang="zh-CN" sz="1700" kern="0" dirty="0">
                <a:solidFill>
                  <a:srgbClr val="595959"/>
                </a:solidFill>
                <a:latin typeface="宋体" panose="02010600030101010101" pitchFamily="2" charset="-122"/>
                <a:ea typeface="宋体" panose="02010600030101010101" pitchFamily="2" charset="-122"/>
              </a:rPr>
              <a:t>。若该参数的值为</a:t>
            </a:r>
            <a:r>
              <a:rPr lang="en-US" altLang="zh-CN" sz="1700" kern="0" dirty="0">
                <a:solidFill>
                  <a:srgbClr val="595959"/>
                </a:solidFill>
                <a:latin typeface="宋体" panose="02010600030101010101" pitchFamily="2" charset="-122"/>
                <a:ea typeface="宋体" panose="02010600030101010101" pitchFamily="2" charset="-122"/>
              </a:rPr>
              <a:t>None</a:t>
            </a:r>
            <a:r>
              <a:rPr lang="zh-CN" altLang="zh-CN" sz="1700" kern="0" dirty="0">
                <a:solidFill>
                  <a:srgbClr val="595959"/>
                </a:solidFill>
                <a:latin typeface="宋体" panose="02010600030101010101" pitchFamily="2" charset="-122"/>
                <a:ea typeface="宋体" panose="02010600030101010101" pitchFamily="2" charset="-122"/>
              </a:rPr>
              <a:t>，则</a:t>
            </a:r>
            <a:r>
              <a:rPr lang="en-US" altLang="zh-CN" sz="1700" kern="0" dirty="0">
                <a:solidFill>
                  <a:srgbClr val="595959"/>
                </a:solidFill>
                <a:latin typeface="宋体" panose="02010600030101010101" pitchFamily="2" charset="-122"/>
                <a:ea typeface="宋体" panose="02010600030101010101" pitchFamily="2" charset="-122"/>
              </a:rPr>
              <a:t>start</a:t>
            </a:r>
            <a:r>
              <a:rPr lang="zh-CN" altLang="zh-CN" sz="1700" kern="0" dirty="0">
                <a:solidFill>
                  <a:srgbClr val="595959"/>
                </a:solidFill>
                <a:latin typeface="宋体" panose="02010600030101010101" pitchFamily="2" charset="-122"/>
                <a:ea typeface="宋体" panose="02010600030101010101" pitchFamily="2" charset="-122"/>
              </a:rPr>
              <a:t>与</a:t>
            </a:r>
            <a:r>
              <a:rPr lang="en-US" altLang="zh-CN" sz="1700" kern="0" dirty="0">
                <a:solidFill>
                  <a:srgbClr val="595959"/>
                </a:solidFill>
                <a:latin typeface="宋体" panose="02010600030101010101" pitchFamily="2" charset="-122"/>
                <a:ea typeface="宋体" panose="02010600030101010101" pitchFamily="2" charset="-122"/>
              </a:rPr>
              <a:t>end</a:t>
            </a:r>
            <a:r>
              <a:rPr lang="zh-CN" altLang="zh-CN" sz="1700" kern="0" dirty="0">
                <a:solidFill>
                  <a:srgbClr val="595959"/>
                </a:solidFill>
                <a:latin typeface="宋体" panose="02010600030101010101" pitchFamily="2" charset="-122"/>
                <a:ea typeface="宋体" panose="02010600030101010101" pitchFamily="2" charset="-122"/>
              </a:rPr>
              <a:t>参数不能为</a:t>
            </a:r>
            <a:r>
              <a:rPr lang="en-US" altLang="zh-CN" sz="1700" kern="0" dirty="0">
                <a:solidFill>
                  <a:srgbClr val="595959"/>
                </a:solidFill>
                <a:latin typeface="宋体" panose="02010600030101010101" pitchFamily="2" charset="-122"/>
                <a:ea typeface="宋体" panose="02010600030101010101" pitchFamily="2" charset="-122"/>
              </a:rPr>
              <a:t>None</a:t>
            </a:r>
            <a:r>
              <a:rPr lang="zh-CN" altLang="zh-CN" sz="1700" kern="0" dirty="0">
                <a:solidFill>
                  <a:srgbClr val="595959"/>
                </a:solidFill>
                <a:latin typeface="宋体" panose="02010600030101010101" pitchFamily="2" charset="-122"/>
                <a:ea typeface="宋体" panose="02010600030101010101" pitchFamily="2" charset="-122"/>
              </a:rPr>
              <a:t>。</a:t>
            </a:r>
          </a:p>
          <a:p>
            <a:pPr lvl="0" indent="-342900">
              <a:lnSpc>
                <a:spcPct val="130000"/>
              </a:lnSpc>
              <a:buFont typeface="Wingdings" pitchFamily="2" charset="2"/>
              <a:buChar char="Ø"/>
            </a:pPr>
            <a:r>
              <a:rPr lang="en-US" altLang="zh-CN" sz="1700" kern="0" dirty="0" err="1">
                <a:solidFill>
                  <a:srgbClr val="595959"/>
                </a:solidFill>
                <a:latin typeface="宋体" panose="02010600030101010101" pitchFamily="2" charset="-122"/>
                <a:ea typeface="宋体" panose="02010600030101010101" pitchFamily="2" charset="-122"/>
              </a:rPr>
              <a:t>freq</a:t>
            </a:r>
            <a:r>
              <a:rPr lang="zh-CN" altLang="zh-CN" sz="1700" kern="0" dirty="0">
                <a:solidFill>
                  <a:srgbClr val="595959"/>
                </a:solidFill>
                <a:latin typeface="宋体" panose="02010600030101010101" pitchFamily="2" charset="-122"/>
                <a:ea typeface="宋体" panose="02010600030101010101" pitchFamily="2" charset="-122"/>
              </a:rPr>
              <a:t>：用于指定</a:t>
            </a:r>
            <a:r>
              <a:rPr lang="zh-CN" altLang="zh-CN" sz="1700" kern="0" dirty="0">
                <a:solidFill>
                  <a:srgbClr val="1369B2"/>
                </a:solidFill>
                <a:latin typeface="宋体" panose="02010600030101010101" pitchFamily="2" charset="-122"/>
                <a:ea typeface="宋体" panose="02010600030101010101" pitchFamily="2" charset="-122"/>
              </a:rPr>
              <a:t>计时单位的字符串</a:t>
            </a:r>
            <a:r>
              <a:rPr lang="zh-CN" altLang="zh-CN" sz="1700" kern="0" dirty="0">
                <a:solidFill>
                  <a:srgbClr val="595959"/>
                </a:solidFill>
                <a:latin typeface="宋体" panose="02010600030101010101" pitchFamily="2" charset="-122"/>
                <a:ea typeface="宋体" panose="02010600030101010101" pitchFamily="2" charset="-122"/>
              </a:rPr>
              <a:t>，默认值为</a:t>
            </a:r>
            <a:r>
              <a:rPr lang="en-US" altLang="zh-CN" sz="1700" kern="0" dirty="0">
                <a:solidFill>
                  <a:srgbClr val="595959"/>
                </a:solidFill>
                <a:latin typeface="宋体" panose="02010600030101010101" pitchFamily="2" charset="-122"/>
                <a:ea typeface="宋体" panose="02010600030101010101" pitchFamily="2" charset="-122"/>
              </a:rPr>
              <a:t>‘D’</a:t>
            </a:r>
            <a:r>
              <a:rPr lang="zh-CN" altLang="zh-CN" sz="1700" kern="0" dirty="0">
                <a:solidFill>
                  <a:srgbClr val="595959"/>
                </a:solidFill>
                <a:latin typeface="宋体" panose="02010600030101010101" pitchFamily="2" charset="-122"/>
                <a:ea typeface="宋体" panose="02010600030101010101" pitchFamily="2" charset="-122"/>
              </a:rPr>
              <a:t>， 表示以日历日为单位。当然，字符串中可以包含倍数。</a:t>
            </a:r>
          </a:p>
        </p:txBody>
      </p:sp>
    </p:spTree>
    <p:extLst>
      <p:ext uri="{BB962C8B-B14F-4D97-AF65-F5344CB8AC3E}">
        <p14:creationId xmlns:p14="http://schemas.microsoft.com/office/powerpoint/2010/main" val="376676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19468"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创建固定频率的时间序列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语法格式</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9" name="文本框 8">
            <a:extLst>
              <a:ext uri="{FF2B5EF4-FFF2-40B4-BE49-F238E27FC236}">
                <a16:creationId xmlns:a16="http://schemas.microsoft.com/office/drawing/2014/main" id="{1E1BFBFC-8168-1953-8181-1D9657228AA6}"/>
              </a:ext>
            </a:extLst>
          </p:cNvPr>
          <p:cNvSpPr txBox="1"/>
          <p:nvPr/>
        </p:nvSpPr>
        <p:spPr>
          <a:xfrm>
            <a:off x="1287706" y="2065290"/>
            <a:ext cx="9560028" cy="1015663"/>
          </a:xfrm>
          <a:prstGeom prst="rect">
            <a:avLst/>
          </a:prstGeom>
          <a:noFill/>
        </p:spPr>
        <p:txBody>
          <a:bodyPr wrap="square">
            <a:spAutoFit/>
          </a:bodyPr>
          <a:lstStyle/>
          <a:p>
            <a:pPr>
              <a:lnSpc>
                <a:spcPct val="150000"/>
              </a:lnSpc>
            </a:pPr>
            <a:r>
              <a:rPr lang="en-US" altLang="zh-CN" sz="2000" kern="0" dirty="0">
                <a:solidFill>
                  <a:srgbClr val="595959"/>
                </a:solidFill>
                <a:latin typeface="Microsoft YaHei" panose="020B0503020204020204" pitchFamily="34" charset="-122"/>
                <a:ea typeface="Microsoft YaHei" panose="020B0503020204020204" pitchFamily="34" charset="-122"/>
              </a:rPr>
              <a:t>pandas</a:t>
            </a:r>
            <a:r>
              <a:rPr lang="zh-CN" altLang="zh-CN" sz="2000" kern="0" dirty="0">
                <a:solidFill>
                  <a:srgbClr val="595959"/>
                </a:solidFill>
                <a:latin typeface="Microsoft YaHei" panose="020B0503020204020204" pitchFamily="34" charset="-122"/>
                <a:ea typeface="Microsoft YaHei" panose="020B0503020204020204" pitchFamily="34" charset="-122"/>
              </a:rPr>
              <a:t>中提供了一个</a:t>
            </a:r>
            <a:r>
              <a:rPr lang="en-US" altLang="zh-CN" sz="2000" kern="0" dirty="0" err="1">
                <a:solidFill>
                  <a:srgbClr val="595959"/>
                </a:solidFill>
                <a:latin typeface="Microsoft YaHei" panose="020B0503020204020204" pitchFamily="34" charset="-122"/>
                <a:ea typeface="Microsoft YaHei" panose="020B0503020204020204" pitchFamily="34" charset="-122"/>
              </a:rPr>
              <a:t>date_range</a:t>
            </a:r>
            <a:r>
              <a:rPr lang="en-US" altLang="zh-CN" sz="2000" kern="0" dirty="0">
                <a:solidFill>
                  <a:srgbClr val="595959"/>
                </a:solidFill>
                <a:latin typeface="Microsoft YaHei" panose="020B0503020204020204" pitchFamily="34" charset="-122"/>
                <a:ea typeface="Microsoft YaHei" panose="020B0503020204020204" pitchFamily="34" charset="-122"/>
              </a:rPr>
              <a:t>()</a:t>
            </a:r>
            <a:r>
              <a:rPr lang="zh-CN" altLang="zh-CN" sz="2000" kern="0" dirty="0">
                <a:solidFill>
                  <a:srgbClr val="595959"/>
                </a:solidFill>
                <a:latin typeface="Microsoft YaHei" panose="020B0503020204020204" pitchFamily="34" charset="-122"/>
                <a:ea typeface="Microsoft YaHei" panose="020B0503020204020204" pitchFamily="34" charset="-122"/>
              </a:rPr>
              <a:t>函数，</a:t>
            </a:r>
            <a:r>
              <a:rPr lang="en-US" altLang="zh-CN" sz="2000" kern="0" dirty="0" err="1">
                <a:solidFill>
                  <a:srgbClr val="1369B2"/>
                </a:solidFill>
                <a:latin typeface="Microsoft YaHei" panose="020B0503020204020204" pitchFamily="34" charset="-122"/>
                <a:ea typeface="Microsoft YaHei" panose="020B0503020204020204" pitchFamily="34" charset="-122"/>
              </a:rPr>
              <a:t>date_range</a:t>
            </a:r>
            <a:r>
              <a:rPr lang="en-US" altLang="zh-CN" sz="2000" kern="0" dirty="0">
                <a:solidFill>
                  <a:srgbClr val="1369B2"/>
                </a:solidFill>
                <a:latin typeface="Microsoft YaHei" panose="020B0503020204020204" pitchFamily="34" charset="-122"/>
                <a:ea typeface="Microsoft YaHei" panose="020B0503020204020204" pitchFamily="34" charset="-122"/>
              </a:rPr>
              <a:t>()</a:t>
            </a:r>
            <a:r>
              <a:rPr lang="zh-CN" altLang="zh-CN" sz="2000" kern="0" dirty="0">
                <a:solidFill>
                  <a:srgbClr val="1369B2"/>
                </a:solidFill>
                <a:latin typeface="Microsoft YaHei" panose="020B0503020204020204" pitchFamily="34" charset="-122"/>
                <a:ea typeface="Microsoft YaHei" panose="020B0503020204020204" pitchFamily="34" charset="-122"/>
              </a:rPr>
              <a:t>函数用于生成一组固定频率的时间戳</a:t>
            </a:r>
            <a:r>
              <a:rPr lang="zh-CN" altLang="zh-CN" sz="2000" kern="0" dirty="0">
                <a:solidFill>
                  <a:srgbClr val="595959"/>
                </a:solidFill>
                <a:latin typeface="Microsoft YaHei" panose="020B0503020204020204" pitchFamily="34" charset="-122"/>
                <a:ea typeface="Microsoft YaHei" panose="020B0503020204020204" pitchFamily="34" charset="-122"/>
              </a:rPr>
              <a:t>，并返回一个</a:t>
            </a:r>
            <a:r>
              <a:rPr lang="en-US" altLang="zh-CN" sz="2000" kern="0" dirty="0" err="1">
                <a:solidFill>
                  <a:srgbClr val="595959"/>
                </a:solidFill>
                <a:latin typeface="Microsoft YaHei" panose="020B0503020204020204" pitchFamily="34" charset="-122"/>
                <a:ea typeface="Microsoft YaHei" panose="020B0503020204020204" pitchFamily="34" charset="-122"/>
              </a:rPr>
              <a:t>DatetimeIndex</a:t>
            </a:r>
            <a:r>
              <a:rPr lang="zh-CN" altLang="zh-CN" sz="2000" kern="0" dirty="0">
                <a:solidFill>
                  <a:srgbClr val="595959"/>
                </a:solidFill>
                <a:latin typeface="Microsoft YaHei" panose="020B0503020204020204" pitchFamily="34" charset="-122"/>
                <a:ea typeface="Microsoft YaHei" panose="020B0503020204020204" pitchFamily="34" charset="-122"/>
              </a:rPr>
              <a:t>类的对象。</a:t>
            </a:r>
          </a:p>
        </p:txBody>
      </p:sp>
      <p:sp>
        <p:nvSpPr>
          <p:cNvPr id="10" name="矩形 9">
            <a:extLst>
              <a:ext uri="{FF2B5EF4-FFF2-40B4-BE49-F238E27FC236}">
                <a16:creationId xmlns:a16="http://schemas.microsoft.com/office/drawing/2014/main" id="{361CAA81-0507-65DC-AD31-AFCAEBF8588E}"/>
              </a:ext>
            </a:extLst>
          </p:cNvPr>
          <p:cNvSpPr/>
          <p:nvPr/>
        </p:nvSpPr>
        <p:spPr>
          <a:xfrm>
            <a:off x="1287706" y="3149642"/>
            <a:ext cx="9560028" cy="1288263"/>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B9F3DCC8-58F8-42D9-C2A9-18C2C694DAF0}"/>
              </a:ext>
            </a:extLst>
          </p:cNvPr>
          <p:cNvSpPr txBox="1"/>
          <p:nvPr/>
        </p:nvSpPr>
        <p:spPr>
          <a:xfrm>
            <a:off x="1675232" y="3290237"/>
            <a:ext cx="8784976" cy="1047979"/>
          </a:xfrm>
          <a:prstGeom prst="rect">
            <a:avLst/>
          </a:prstGeom>
          <a:noFill/>
        </p:spPr>
        <p:txBody>
          <a:bodyPr wrap="square">
            <a:spAutoFit/>
          </a:bodyPr>
          <a:lstStyle/>
          <a:p>
            <a:pPr indent="266700" algn="ctr">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date_range</a:t>
            </a:r>
            <a:r>
              <a:rPr lang="en-US" altLang="zh-CN" sz="1800" dirty="0">
                <a:solidFill>
                  <a:srgbClr val="000000"/>
                </a:solidFill>
                <a:latin typeface="Courier New" panose="02070309020205020404" pitchFamily="49" charset="0"/>
                <a:ea typeface="宋体" panose="02010600030101010101" pitchFamily="2" charset="-122"/>
              </a:rPr>
              <a:t>(start=None, end=None, periods=None, </a:t>
            </a:r>
            <a:r>
              <a:rPr lang="en-US" altLang="zh-CN" sz="1800" dirty="0" err="1">
                <a:solidFill>
                  <a:srgbClr val="000000"/>
                </a:solidFill>
                <a:latin typeface="Courier New" panose="02070309020205020404" pitchFamily="49" charset="0"/>
                <a:ea typeface="宋体" panose="02010600030101010101" pitchFamily="2" charset="-122"/>
              </a:rPr>
              <a:t>freq</a:t>
            </a:r>
            <a:r>
              <a:rPr lang="en-US" altLang="zh-CN" sz="1800" dirty="0">
                <a:solidFill>
                  <a:srgbClr val="000000"/>
                </a:solidFill>
                <a:latin typeface="Courier New" panose="02070309020205020404" pitchFamily="49" charset="0"/>
                <a:ea typeface="宋体" panose="02010600030101010101" pitchFamily="2" charset="-122"/>
              </a:rPr>
              <a:t>=None, </a:t>
            </a:r>
          </a:p>
          <a:p>
            <a:pPr indent="266700" algn="ctr">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tz</a:t>
            </a:r>
            <a:r>
              <a:rPr lang="en-US" altLang="zh-CN" sz="1800" dirty="0">
                <a:solidFill>
                  <a:srgbClr val="000000"/>
                </a:solidFill>
                <a:latin typeface="Courier New" panose="02070309020205020404" pitchFamily="49" charset="0"/>
                <a:ea typeface="宋体" panose="02010600030101010101" pitchFamily="2" charset="-122"/>
              </a:rPr>
              <a:t>=None, normalize=False, name=None, closed=</a:t>
            </a:r>
            <a:r>
              <a:rPr lang="en-US" altLang="zh-CN" sz="1800" dirty="0" err="1">
                <a:solidFill>
                  <a:srgbClr val="000000"/>
                </a:solidFill>
                <a:latin typeface="Courier New" panose="02070309020205020404" pitchFamily="49" charset="0"/>
                <a:ea typeface="宋体" panose="02010600030101010101" pitchFamily="2" charset="-122"/>
              </a:rPr>
              <a:t>NoDefault.no_default</a:t>
            </a:r>
            <a:r>
              <a:rPr lang="en-US" altLang="zh-CN" sz="1800" dirty="0">
                <a:solidFill>
                  <a:srgbClr val="000000"/>
                </a:solidFill>
                <a:latin typeface="Courier New" panose="02070309020205020404" pitchFamily="49" charset="0"/>
                <a:ea typeface="宋体" panose="02010600030101010101" pitchFamily="2" charset="-122"/>
              </a:rPr>
              <a:t>, inclusive=None, **</a:t>
            </a:r>
            <a:r>
              <a:rPr lang="en-US" altLang="zh-CN" sz="1800" dirty="0" err="1">
                <a:solidFill>
                  <a:srgbClr val="000000"/>
                </a:solidFill>
                <a:latin typeface="Courier New" panose="02070309020205020404" pitchFamily="49" charset="0"/>
                <a:ea typeface="宋体" panose="02010600030101010101" pitchFamily="2" charset="-122"/>
              </a:rPr>
              <a:t>kwargs</a:t>
            </a:r>
            <a:r>
              <a:rPr lang="en-US" altLang="zh-CN" sz="1800" dirty="0">
                <a:solidFill>
                  <a:srgbClr val="000000"/>
                </a:solidFill>
                <a:latin typeface="Courier New" panose="02070309020205020404" pitchFamily="49" charset="0"/>
                <a:ea typeface="宋体" panose="02010600030101010101" pitchFamily="2" charset="-122"/>
              </a:rPr>
              <a:t>)</a:t>
            </a:r>
            <a:endParaRPr lang="zh-CN" altLang="zh-CN" sz="1800" dirty="0">
              <a:solidFill>
                <a:srgbClr val="000000"/>
              </a:solidFill>
              <a:latin typeface="Courier New" panose="02070309020205020404" pitchFamily="49" charset="0"/>
              <a:ea typeface="宋体" panose="02010600030101010101" pitchFamily="2" charset="-122"/>
            </a:endParaRPr>
          </a:p>
        </p:txBody>
      </p:sp>
      <p:sp>
        <p:nvSpPr>
          <p:cNvPr id="12" name="文本框 11">
            <a:extLst>
              <a:ext uri="{FF2B5EF4-FFF2-40B4-BE49-F238E27FC236}">
                <a16:creationId xmlns:a16="http://schemas.microsoft.com/office/drawing/2014/main" id="{DF0A659E-D95A-F0D1-47BF-28CAA877788D}"/>
              </a:ext>
            </a:extLst>
          </p:cNvPr>
          <p:cNvSpPr txBox="1"/>
          <p:nvPr/>
        </p:nvSpPr>
        <p:spPr>
          <a:xfrm>
            <a:off x="1301370" y="4506594"/>
            <a:ext cx="9834396" cy="1452705"/>
          </a:xfrm>
          <a:prstGeom prst="rect">
            <a:avLst/>
          </a:prstGeom>
          <a:noFill/>
        </p:spPr>
        <p:txBody>
          <a:bodyPr wrap="square">
            <a:spAutoFit/>
          </a:bodyPr>
          <a:lstStyle/>
          <a:p>
            <a:pPr indent="-342900">
              <a:lnSpc>
                <a:spcPct val="130000"/>
              </a:lnSpc>
              <a:buFont typeface="Wingdings" pitchFamily="2" charset="2"/>
              <a:buChar char="Ø"/>
            </a:pPr>
            <a:r>
              <a:rPr lang="en-US" altLang="zh-CN" sz="1700" kern="0" dirty="0" err="1">
                <a:solidFill>
                  <a:srgbClr val="595959"/>
                </a:solidFill>
                <a:latin typeface="宋体" panose="02010600030101010101" pitchFamily="2" charset="-122"/>
                <a:ea typeface="宋体" panose="02010600030101010101" pitchFamily="2" charset="-122"/>
              </a:rPr>
              <a:t>tz</a:t>
            </a:r>
            <a:r>
              <a:rPr lang="zh-CN" altLang="zh-CN" sz="1700" kern="0" dirty="0">
                <a:solidFill>
                  <a:srgbClr val="595959"/>
                </a:solidFill>
                <a:latin typeface="宋体" panose="02010600030101010101" pitchFamily="2" charset="-122"/>
                <a:ea typeface="宋体" panose="02010600030101010101" pitchFamily="2" charset="-122"/>
              </a:rPr>
              <a:t>：表示</a:t>
            </a:r>
            <a:r>
              <a:rPr lang="zh-CN" altLang="zh-CN" sz="1700" kern="0" dirty="0">
                <a:solidFill>
                  <a:srgbClr val="1369B2"/>
                </a:solidFill>
                <a:latin typeface="宋体" panose="02010600030101010101" pitchFamily="2" charset="-122"/>
                <a:ea typeface="宋体" panose="02010600030101010101" pitchFamily="2" charset="-122"/>
              </a:rPr>
              <a:t>时区的名称</a:t>
            </a:r>
            <a:r>
              <a:rPr lang="zh-CN" altLang="zh-CN" sz="1700" kern="0" dirty="0">
                <a:solidFill>
                  <a:srgbClr val="595959"/>
                </a:solidFill>
                <a:latin typeface="宋体" panose="02010600030101010101" pitchFamily="2" charset="-122"/>
                <a:ea typeface="宋体" panose="02010600030101010101" pitchFamily="2" charset="-122"/>
              </a:rPr>
              <a:t>。</a:t>
            </a:r>
          </a:p>
          <a:p>
            <a:pPr indent="-342900">
              <a:lnSpc>
                <a:spcPct val="130000"/>
              </a:lnSpc>
              <a:buFont typeface="Wingdings" pitchFamily="2" charset="2"/>
              <a:buChar char="Ø"/>
            </a:pPr>
            <a:r>
              <a:rPr lang="en-US" altLang="zh-CN" sz="1700" kern="0" dirty="0">
                <a:solidFill>
                  <a:srgbClr val="595959"/>
                </a:solidFill>
                <a:latin typeface="宋体" panose="02010600030101010101" pitchFamily="2" charset="-122"/>
                <a:ea typeface="宋体" panose="02010600030101010101" pitchFamily="2" charset="-122"/>
              </a:rPr>
              <a:t>normalize</a:t>
            </a:r>
            <a:r>
              <a:rPr lang="zh-CN" altLang="zh-CN" sz="1700" kern="0" dirty="0">
                <a:solidFill>
                  <a:srgbClr val="595959"/>
                </a:solidFill>
                <a:latin typeface="宋体" panose="02010600030101010101" pitchFamily="2" charset="-122"/>
                <a:ea typeface="宋体" panose="02010600030101010101" pitchFamily="2" charset="-122"/>
              </a:rPr>
              <a:t>：表示在生成日期范围之前</a:t>
            </a:r>
            <a:r>
              <a:rPr lang="zh-CN" altLang="zh-CN" sz="1700" kern="0" dirty="0">
                <a:solidFill>
                  <a:srgbClr val="1369B2"/>
                </a:solidFill>
                <a:latin typeface="宋体" panose="02010600030101010101" pitchFamily="2" charset="-122"/>
                <a:ea typeface="宋体" panose="02010600030101010101" pitchFamily="2" charset="-122"/>
              </a:rPr>
              <a:t>是否将</a:t>
            </a:r>
            <a:r>
              <a:rPr lang="en-US" altLang="zh-CN" sz="1700" kern="0" dirty="0">
                <a:solidFill>
                  <a:srgbClr val="1369B2"/>
                </a:solidFill>
                <a:latin typeface="宋体" panose="02010600030101010101" pitchFamily="2" charset="-122"/>
                <a:ea typeface="宋体" panose="02010600030101010101" pitchFamily="2" charset="-122"/>
              </a:rPr>
              <a:t>start</a:t>
            </a:r>
            <a:r>
              <a:rPr lang="zh-CN" altLang="zh-CN" sz="1700" kern="0" dirty="0">
                <a:solidFill>
                  <a:srgbClr val="1369B2"/>
                </a:solidFill>
                <a:latin typeface="宋体" panose="02010600030101010101" pitchFamily="2" charset="-122"/>
                <a:ea typeface="宋体" panose="02010600030101010101" pitchFamily="2" charset="-122"/>
              </a:rPr>
              <a:t>和</a:t>
            </a:r>
            <a:r>
              <a:rPr lang="en-US" altLang="zh-CN" sz="1700" kern="0" dirty="0">
                <a:solidFill>
                  <a:srgbClr val="1369B2"/>
                </a:solidFill>
                <a:latin typeface="宋体" panose="02010600030101010101" pitchFamily="2" charset="-122"/>
                <a:ea typeface="宋体" panose="02010600030101010101" pitchFamily="2" charset="-122"/>
              </a:rPr>
              <a:t>end</a:t>
            </a:r>
            <a:r>
              <a:rPr lang="zh-CN" altLang="zh-CN" sz="1700" kern="0" dirty="0">
                <a:solidFill>
                  <a:srgbClr val="1369B2"/>
                </a:solidFill>
                <a:latin typeface="宋体" panose="02010600030101010101" pitchFamily="2" charset="-122"/>
                <a:ea typeface="宋体" panose="02010600030101010101" pitchFamily="2" charset="-122"/>
              </a:rPr>
              <a:t>标准化为当日的午夜</a:t>
            </a:r>
            <a:r>
              <a:rPr lang="en-US" altLang="zh-CN" sz="1700" kern="0" dirty="0">
                <a:solidFill>
                  <a:srgbClr val="1369B2"/>
                </a:solidFill>
                <a:latin typeface="宋体" panose="02010600030101010101" pitchFamily="2" charset="-122"/>
                <a:ea typeface="宋体" panose="02010600030101010101" pitchFamily="2" charset="-122"/>
              </a:rPr>
              <a:t>0</a:t>
            </a:r>
            <a:r>
              <a:rPr lang="zh-CN" altLang="zh-CN" sz="1700" kern="0" dirty="0">
                <a:solidFill>
                  <a:srgbClr val="1369B2"/>
                </a:solidFill>
                <a:latin typeface="宋体" panose="02010600030101010101" pitchFamily="2" charset="-122"/>
                <a:ea typeface="宋体" panose="02010600030101010101" pitchFamily="2" charset="-122"/>
              </a:rPr>
              <a:t>点</a:t>
            </a:r>
            <a:r>
              <a:rPr lang="zh-CN" altLang="zh-CN" sz="1700" kern="0" dirty="0">
                <a:solidFill>
                  <a:srgbClr val="595959"/>
                </a:solidFill>
                <a:latin typeface="宋体" panose="02010600030101010101" pitchFamily="2" charset="-122"/>
                <a:ea typeface="宋体" panose="02010600030101010101" pitchFamily="2" charset="-122"/>
              </a:rPr>
              <a:t>，默认值为</a:t>
            </a:r>
            <a:r>
              <a:rPr lang="en-US" altLang="zh-CN" sz="1700" kern="0" dirty="0">
                <a:solidFill>
                  <a:srgbClr val="595959"/>
                </a:solidFill>
                <a:latin typeface="宋体" panose="02010600030101010101" pitchFamily="2" charset="-122"/>
                <a:ea typeface="宋体" panose="02010600030101010101" pitchFamily="2" charset="-122"/>
              </a:rPr>
              <a:t>False</a:t>
            </a:r>
            <a:r>
              <a:rPr lang="zh-CN" altLang="zh-CN" sz="1700" kern="0" dirty="0">
                <a:solidFill>
                  <a:srgbClr val="595959"/>
                </a:solidFill>
                <a:latin typeface="宋体" panose="02010600030101010101" pitchFamily="2" charset="-122"/>
                <a:ea typeface="宋体" panose="02010600030101010101" pitchFamily="2" charset="-122"/>
              </a:rPr>
              <a:t>。</a:t>
            </a:r>
          </a:p>
          <a:p>
            <a:pPr indent="-342900">
              <a:lnSpc>
                <a:spcPct val="130000"/>
              </a:lnSpc>
              <a:buFont typeface="Wingdings" pitchFamily="2" charset="2"/>
              <a:buChar char="Ø"/>
            </a:pPr>
            <a:r>
              <a:rPr lang="en-US" altLang="zh-CN" sz="1700" kern="0" dirty="0">
                <a:solidFill>
                  <a:srgbClr val="595959"/>
                </a:solidFill>
                <a:latin typeface="宋体" panose="02010600030101010101" pitchFamily="2" charset="-122"/>
                <a:ea typeface="宋体" panose="02010600030101010101" pitchFamily="2" charset="-122"/>
              </a:rPr>
              <a:t>closed</a:t>
            </a:r>
            <a:r>
              <a:rPr lang="zh-CN" altLang="zh-CN" sz="1700" kern="0" dirty="0">
                <a:solidFill>
                  <a:srgbClr val="595959"/>
                </a:solidFill>
                <a:latin typeface="宋体" panose="02010600030101010101" pitchFamily="2" charset="-122"/>
                <a:ea typeface="宋体" panose="02010600030101010101" pitchFamily="2" charset="-122"/>
              </a:rPr>
              <a:t>：表示</a:t>
            </a:r>
            <a:r>
              <a:rPr lang="en-US" altLang="zh-CN" sz="1700" kern="0" dirty="0">
                <a:solidFill>
                  <a:srgbClr val="1369B2"/>
                </a:solidFill>
                <a:latin typeface="宋体" panose="02010600030101010101" pitchFamily="2" charset="-122"/>
                <a:ea typeface="宋体" panose="02010600030101010101" pitchFamily="2" charset="-122"/>
              </a:rPr>
              <a:t>start</a:t>
            </a:r>
            <a:r>
              <a:rPr lang="zh-CN" altLang="zh-CN" sz="1700" kern="0" dirty="0">
                <a:solidFill>
                  <a:srgbClr val="1369B2"/>
                </a:solidFill>
                <a:latin typeface="宋体" panose="02010600030101010101" pitchFamily="2" charset="-122"/>
                <a:ea typeface="宋体" panose="02010600030101010101" pitchFamily="2" charset="-122"/>
              </a:rPr>
              <a:t>和</a:t>
            </a:r>
            <a:r>
              <a:rPr lang="en-US" altLang="zh-CN" sz="1700" kern="0" dirty="0">
                <a:solidFill>
                  <a:srgbClr val="1369B2"/>
                </a:solidFill>
                <a:latin typeface="宋体" panose="02010600030101010101" pitchFamily="2" charset="-122"/>
                <a:ea typeface="宋体" panose="02010600030101010101" pitchFamily="2" charset="-122"/>
              </a:rPr>
              <a:t>end</a:t>
            </a:r>
            <a:r>
              <a:rPr lang="zh-CN" altLang="zh-CN" sz="1700" kern="0" dirty="0">
                <a:solidFill>
                  <a:srgbClr val="1369B2"/>
                </a:solidFill>
                <a:latin typeface="宋体" panose="02010600030101010101" pitchFamily="2" charset="-122"/>
                <a:ea typeface="宋体" panose="02010600030101010101" pitchFamily="2" charset="-122"/>
              </a:rPr>
              <a:t>是否包含在区间内</a:t>
            </a:r>
            <a:r>
              <a:rPr lang="zh-CN" altLang="zh-CN" sz="1700" kern="0" dirty="0">
                <a:solidFill>
                  <a:srgbClr val="595959"/>
                </a:solidFill>
                <a:latin typeface="宋体" panose="02010600030101010101" pitchFamily="2" charset="-122"/>
                <a:ea typeface="宋体" panose="02010600030101010101" pitchFamily="2" charset="-122"/>
              </a:rPr>
              <a:t>，该参数支持</a:t>
            </a:r>
            <a:r>
              <a:rPr lang="en-US" altLang="zh-CN" sz="1700" kern="0" dirty="0">
                <a:solidFill>
                  <a:srgbClr val="595959"/>
                </a:solidFill>
                <a:latin typeface="宋体" panose="02010600030101010101" pitchFamily="2" charset="-122"/>
                <a:ea typeface="宋体" panose="02010600030101010101" pitchFamily="2" charset="-122"/>
              </a:rPr>
              <a:t>3</a:t>
            </a:r>
            <a:r>
              <a:rPr lang="zh-CN" altLang="zh-CN" sz="1700" kern="0" dirty="0">
                <a:solidFill>
                  <a:srgbClr val="595959"/>
                </a:solidFill>
                <a:latin typeface="宋体" panose="02010600030101010101" pitchFamily="2" charset="-122"/>
                <a:ea typeface="宋体" panose="02010600030101010101" pitchFamily="2" charset="-122"/>
              </a:rPr>
              <a:t>种取值，分别是</a:t>
            </a:r>
            <a:r>
              <a:rPr lang="en-US" altLang="zh-CN" sz="1700" kern="0" dirty="0">
                <a:solidFill>
                  <a:srgbClr val="595959"/>
                </a:solidFill>
                <a:latin typeface="宋体" panose="02010600030101010101" pitchFamily="2" charset="-122"/>
                <a:ea typeface="宋体" panose="02010600030101010101" pitchFamily="2" charset="-122"/>
              </a:rPr>
              <a:t>left</a:t>
            </a:r>
            <a:r>
              <a:rPr lang="zh-CN" altLang="zh-CN" sz="1700" kern="0" dirty="0">
                <a:solidFill>
                  <a:srgbClr val="595959"/>
                </a:solidFill>
                <a:latin typeface="宋体" panose="02010600030101010101" pitchFamily="2" charset="-122"/>
                <a:ea typeface="宋体" panose="02010600030101010101" pitchFamily="2" charset="-122"/>
              </a:rPr>
              <a:t>、</a:t>
            </a:r>
            <a:r>
              <a:rPr lang="en-US" altLang="zh-CN" sz="1700" kern="0" dirty="0">
                <a:solidFill>
                  <a:srgbClr val="595959"/>
                </a:solidFill>
                <a:latin typeface="宋体" panose="02010600030101010101" pitchFamily="2" charset="-122"/>
                <a:ea typeface="宋体" panose="02010600030101010101" pitchFamily="2" charset="-122"/>
              </a:rPr>
              <a:t>right</a:t>
            </a:r>
            <a:r>
              <a:rPr lang="zh-CN" altLang="zh-CN" sz="1700" kern="0" dirty="0">
                <a:solidFill>
                  <a:srgbClr val="595959"/>
                </a:solidFill>
                <a:latin typeface="宋体" panose="02010600030101010101" pitchFamily="2" charset="-122"/>
                <a:ea typeface="宋体" panose="02010600030101010101" pitchFamily="2" charset="-122"/>
              </a:rPr>
              <a:t>、</a:t>
            </a:r>
            <a:r>
              <a:rPr lang="en-US" altLang="zh-CN" sz="1700" kern="0" dirty="0">
                <a:solidFill>
                  <a:srgbClr val="595959"/>
                </a:solidFill>
                <a:latin typeface="宋体" panose="02010600030101010101" pitchFamily="2" charset="-122"/>
                <a:ea typeface="宋体" panose="02010600030101010101" pitchFamily="2" charset="-122"/>
              </a:rPr>
              <a:t>None</a:t>
            </a:r>
            <a:r>
              <a:rPr lang="zh-CN" altLang="zh-CN" sz="1700" kern="0" dirty="0">
                <a:solidFill>
                  <a:srgbClr val="595959"/>
                </a:solidFill>
                <a:latin typeface="宋体" panose="02010600030101010101" pitchFamily="2" charset="-122"/>
                <a:ea typeface="宋体" panose="02010600030101010101" pitchFamily="2" charset="-122"/>
              </a:rPr>
              <a:t>，其中</a:t>
            </a:r>
            <a:r>
              <a:rPr lang="en-US" altLang="zh-CN" sz="1700" kern="0" dirty="0">
                <a:solidFill>
                  <a:srgbClr val="595959"/>
                </a:solidFill>
                <a:latin typeface="宋体" panose="02010600030101010101" pitchFamily="2" charset="-122"/>
                <a:ea typeface="宋体" panose="02010600030101010101" pitchFamily="2" charset="-122"/>
              </a:rPr>
              <a:t>left</a:t>
            </a:r>
            <a:r>
              <a:rPr lang="zh-CN" altLang="zh-CN" sz="1700" kern="0" dirty="0">
                <a:solidFill>
                  <a:srgbClr val="595959"/>
                </a:solidFill>
                <a:latin typeface="宋体" panose="02010600030101010101" pitchFamily="2" charset="-122"/>
                <a:ea typeface="宋体" panose="02010600030101010101" pitchFamily="2" charset="-122"/>
              </a:rPr>
              <a:t>表示左侧包含在区间内，</a:t>
            </a:r>
            <a:r>
              <a:rPr lang="en-US" altLang="zh-CN" sz="1700" kern="0" dirty="0">
                <a:solidFill>
                  <a:srgbClr val="595959"/>
                </a:solidFill>
                <a:latin typeface="宋体" panose="02010600030101010101" pitchFamily="2" charset="-122"/>
                <a:ea typeface="宋体" panose="02010600030101010101" pitchFamily="2" charset="-122"/>
              </a:rPr>
              <a:t>right</a:t>
            </a:r>
            <a:r>
              <a:rPr lang="zh-CN" altLang="zh-CN" sz="1700" kern="0" dirty="0">
                <a:solidFill>
                  <a:srgbClr val="595959"/>
                </a:solidFill>
                <a:latin typeface="宋体" panose="02010600030101010101" pitchFamily="2" charset="-122"/>
                <a:ea typeface="宋体" panose="02010600030101010101" pitchFamily="2" charset="-122"/>
              </a:rPr>
              <a:t>表示右侧包含在区间内；</a:t>
            </a:r>
            <a:r>
              <a:rPr lang="en-US" altLang="zh-CN" sz="1700" kern="0" dirty="0">
                <a:solidFill>
                  <a:srgbClr val="595959"/>
                </a:solidFill>
                <a:latin typeface="宋体" panose="02010600030101010101" pitchFamily="2" charset="-122"/>
                <a:ea typeface="宋体" panose="02010600030101010101" pitchFamily="2" charset="-122"/>
              </a:rPr>
              <a:t>None</a:t>
            </a:r>
            <a:r>
              <a:rPr lang="zh-CN" altLang="zh-CN" sz="1700" kern="0" dirty="0">
                <a:solidFill>
                  <a:srgbClr val="595959"/>
                </a:solidFill>
                <a:latin typeface="宋体" panose="02010600030101010101" pitchFamily="2" charset="-122"/>
                <a:ea typeface="宋体" panose="02010600030101010101" pitchFamily="2" charset="-122"/>
              </a:rPr>
              <a:t>表示左侧和右侧同时包含在区间内。</a:t>
            </a:r>
          </a:p>
        </p:txBody>
      </p:sp>
    </p:spTree>
    <p:extLst>
      <p:ext uri="{BB962C8B-B14F-4D97-AF65-F5344CB8AC3E}">
        <p14:creationId xmlns:p14="http://schemas.microsoft.com/office/powerpoint/2010/main" val="3017073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19468"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创建固定频率的时间序列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sym typeface="思源宋体 CN" panose="02020400000000000000" pitchFamily="18" charset="-122"/>
              </a:rPr>
              <a:t>示例</a:t>
            </a:r>
          </a:p>
        </p:txBody>
      </p:sp>
      <p:sp>
        <p:nvSpPr>
          <p:cNvPr id="8" name="文本框 7">
            <a:extLst>
              <a:ext uri="{FF2B5EF4-FFF2-40B4-BE49-F238E27FC236}">
                <a16:creationId xmlns:a16="http://schemas.microsoft.com/office/drawing/2014/main" id="{44D2FD6C-003F-F869-7647-9C0767F43D17}"/>
              </a:ext>
            </a:extLst>
          </p:cNvPr>
          <p:cNvSpPr txBox="1"/>
          <p:nvPr/>
        </p:nvSpPr>
        <p:spPr>
          <a:xfrm>
            <a:off x="1287706" y="2701536"/>
            <a:ext cx="7887096" cy="461665"/>
          </a:xfrm>
          <a:prstGeom prst="rect">
            <a:avLst/>
          </a:prstGeom>
          <a:noFill/>
        </p:spPr>
        <p:txBody>
          <a:bodyPr wrap="none" rtlCol="0">
            <a:spAutoFit/>
          </a:bodyPr>
          <a:lstStyle/>
          <a:p>
            <a:r>
              <a:rPr lang="en-US" altLang="zh-CN" b="1" dirty="0">
                <a:latin typeface="黑体" panose="02010609060101010101" pitchFamily="49" charset="-122"/>
                <a:ea typeface="黑体" panose="02010609060101010101" pitchFamily="49" charset="-122"/>
                <a:cs typeface="+mn-ea"/>
                <a:sym typeface="+mn-lt"/>
              </a:rPr>
              <a:t>1.</a:t>
            </a:r>
            <a:r>
              <a:rPr lang="zh-CN" altLang="en-US" b="1" dirty="0">
                <a:latin typeface="黑体" panose="02010609060101010101" pitchFamily="49" charset="-122"/>
                <a:ea typeface="黑体" panose="02010609060101010101" pitchFamily="49" charset="-122"/>
                <a:cs typeface="+mn-ea"/>
                <a:sym typeface="+mn-lt"/>
              </a:rPr>
              <a:t> </a:t>
            </a:r>
            <a:r>
              <a:rPr lang="zh-CN" altLang="en-US" b="1" dirty="0">
                <a:latin typeface="黑体" panose="02010609060101010101" pitchFamily="49" charset="-122"/>
                <a:ea typeface="黑体" panose="02010609060101010101" pitchFamily="49" charset="-122"/>
                <a:cs typeface="+mn-ea"/>
              </a:rPr>
              <a:t>创建</a:t>
            </a:r>
            <a:r>
              <a:rPr lang="en-US" altLang="zh-CN" b="1" dirty="0" err="1">
                <a:latin typeface="黑体" panose="02010609060101010101" pitchFamily="49" charset="-122"/>
                <a:ea typeface="黑体" panose="02010609060101010101" pitchFamily="49" charset="-122"/>
                <a:cs typeface="+mn-ea"/>
              </a:rPr>
              <a:t>DatetimeIndex</a:t>
            </a:r>
            <a:r>
              <a:rPr lang="zh-CN" altLang="en-US" b="1" dirty="0">
                <a:latin typeface="黑体" panose="02010609060101010101" pitchFamily="49" charset="-122"/>
                <a:ea typeface="黑体" panose="02010609060101010101" pitchFamily="49" charset="-122"/>
                <a:cs typeface="+mn-ea"/>
              </a:rPr>
              <a:t>类对象，指定起始日期和终止日期</a:t>
            </a:r>
            <a:endParaRPr lang="zh-CN" altLang="en-US" b="1" dirty="0">
              <a:latin typeface="黑体" panose="02010609060101010101" pitchFamily="49" charset="-122"/>
              <a:ea typeface="黑体" panose="02010609060101010101" pitchFamily="49" charset="-122"/>
              <a:cs typeface="+mn-ea"/>
              <a:sym typeface="思源宋体 CN" panose="02020400000000000000" pitchFamily="18" charset="-122"/>
            </a:endParaRPr>
          </a:p>
        </p:txBody>
      </p:sp>
      <p:sp>
        <p:nvSpPr>
          <p:cNvPr id="13" name="矩形 12">
            <a:extLst>
              <a:ext uri="{FF2B5EF4-FFF2-40B4-BE49-F238E27FC236}">
                <a16:creationId xmlns:a16="http://schemas.microsoft.com/office/drawing/2014/main" id="{361CAA81-0507-65DC-AD31-AFCAEBF8588E}"/>
              </a:ext>
            </a:extLst>
          </p:cNvPr>
          <p:cNvSpPr/>
          <p:nvPr/>
        </p:nvSpPr>
        <p:spPr>
          <a:xfrm>
            <a:off x="1287706" y="3285778"/>
            <a:ext cx="9344004" cy="1224136"/>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B9F3DCC8-58F8-42D9-C2A9-18C2C694DAF0}"/>
              </a:ext>
            </a:extLst>
          </p:cNvPr>
          <p:cNvSpPr txBox="1"/>
          <p:nvPr/>
        </p:nvSpPr>
        <p:spPr>
          <a:xfrm>
            <a:off x="1630710" y="3456516"/>
            <a:ext cx="8596438" cy="923330"/>
          </a:xfrm>
          <a:prstGeom prst="rect">
            <a:avLst/>
          </a:prstGeom>
          <a:noFill/>
        </p:spPr>
        <p:txBody>
          <a:bodyPr wrap="square">
            <a:spAutoFit/>
          </a:bodyPr>
          <a:lstStyle/>
          <a:p>
            <a:pPr indent="266400"/>
            <a:r>
              <a:rPr lang="en-US" altLang="zh-CN" sz="1800" dirty="0">
                <a:solidFill>
                  <a:srgbClr val="000000"/>
                </a:solidFill>
                <a:latin typeface="Courier New" panose="02070309020205020404" pitchFamily="49" charset="0"/>
                <a:ea typeface="宋体" panose="02010600030101010101" pitchFamily="2" charset="-122"/>
              </a:rPr>
              <a:t>import pandas as </a:t>
            </a:r>
            <a:r>
              <a:rPr lang="en-US" altLang="zh-CN" sz="1800" dirty="0" err="1">
                <a:solidFill>
                  <a:srgbClr val="000000"/>
                </a:solidFill>
                <a:latin typeface="Courier New" panose="02070309020205020404" pitchFamily="49" charset="0"/>
                <a:ea typeface="宋体" panose="02010600030101010101" pitchFamily="2" charset="-122"/>
              </a:rPr>
              <a:t>pd</a:t>
            </a:r>
            <a:endParaRPr lang="en-US" altLang="zh-CN" sz="1800" dirty="0">
              <a:solidFill>
                <a:srgbClr val="000000"/>
              </a:solidFill>
              <a:latin typeface="Courier New" panose="02070309020205020404" pitchFamily="49" charset="0"/>
              <a:ea typeface="宋体" panose="02010600030101010101" pitchFamily="2" charset="-122"/>
            </a:endParaRPr>
          </a:p>
          <a:p>
            <a:pPr indent="266400"/>
            <a:r>
              <a:rPr lang="en-US" altLang="zh-CN" sz="1800" dirty="0" err="1">
                <a:solidFill>
                  <a:srgbClr val="000000"/>
                </a:solidFill>
                <a:latin typeface="Courier New" panose="02070309020205020404" pitchFamily="49" charset="0"/>
                <a:ea typeface="宋体" panose="02010600030101010101" pitchFamily="2" charset="-122"/>
              </a:rPr>
              <a:t>date_ran</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pd.</a:t>
            </a:r>
            <a:r>
              <a:rPr lang="en-US" altLang="zh-CN" sz="1800" b="1" dirty="0" err="1">
                <a:solidFill>
                  <a:srgbClr val="1369B2"/>
                </a:solidFill>
                <a:latin typeface="Courier New" panose="02070309020205020404" pitchFamily="49" charset="0"/>
                <a:ea typeface="宋体" panose="02010600030101010101" pitchFamily="2" charset="-122"/>
              </a:rPr>
              <a:t>date_range</a:t>
            </a:r>
            <a:r>
              <a:rPr lang="en-US" altLang="zh-CN" sz="1800" b="1" dirty="0">
                <a:solidFill>
                  <a:srgbClr val="1369B2"/>
                </a:solidFill>
                <a:latin typeface="Courier New" panose="02070309020205020404" pitchFamily="49" charset="0"/>
                <a:ea typeface="宋体" panose="02010600030101010101" pitchFamily="2" charset="-122"/>
              </a:rPr>
              <a:t>('2023/01/01', '2023/01/10')</a:t>
            </a:r>
            <a:endParaRPr lang="zh-CN" altLang="zh-CN" sz="1800" b="1" dirty="0">
              <a:solidFill>
                <a:srgbClr val="1369B2"/>
              </a:solidFill>
              <a:latin typeface="Courier New" panose="02070309020205020404" pitchFamily="49" charset="0"/>
              <a:ea typeface="宋体" panose="02010600030101010101" pitchFamily="2" charset="-122"/>
            </a:endParaRPr>
          </a:p>
          <a:p>
            <a:pPr indent="266400"/>
            <a:r>
              <a:rPr lang="en-US" altLang="zh-CN" sz="1800" dirty="0" err="1">
                <a:solidFill>
                  <a:srgbClr val="000000"/>
                </a:solidFill>
                <a:latin typeface="Courier New" panose="02070309020205020404" pitchFamily="49" charset="0"/>
                <a:ea typeface="宋体" panose="02010600030101010101" pitchFamily="2" charset="-122"/>
              </a:rPr>
              <a:t>date_ran</a:t>
            </a:r>
            <a:endParaRPr lang="zh-CN" altLang="zh-CN" sz="1800" dirty="0">
              <a:solidFill>
                <a:srgbClr val="0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1801012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19468"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创建固定频率的时间序列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sym typeface="思源宋体 CN" panose="02020400000000000000" pitchFamily="18" charset="-122"/>
              </a:rPr>
              <a:t>示例</a:t>
            </a:r>
          </a:p>
        </p:txBody>
      </p:sp>
      <p:sp>
        <p:nvSpPr>
          <p:cNvPr id="15" name="文本框 14">
            <a:extLst>
              <a:ext uri="{FF2B5EF4-FFF2-40B4-BE49-F238E27FC236}">
                <a16:creationId xmlns:a16="http://schemas.microsoft.com/office/drawing/2014/main" id="{44D2FD6C-003F-F869-7647-9C0767F43D17}"/>
              </a:ext>
            </a:extLst>
          </p:cNvPr>
          <p:cNvSpPr txBox="1"/>
          <p:nvPr/>
        </p:nvSpPr>
        <p:spPr>
          <a:xfrm>
            <a:off x="1287706" y="2277666"/>
            <a:ext cx="6694461" cy="461665"/>
          </a:xfrm>
          <a:prstGeom prst="rect">
            <a:avLst/>
          </a:prstGeom>
          <a:noFill/>
        </p:spPr>
        <p:txBody>
          <a:bodyPr wrap="none" rtlCol="0">
            <a:spAutoFit/>
          </a:bodyPr>
          <a:lstStyle/>
          <a:p>
            <a:r>
              <a:rPr lang="en-US" altLang="zh-CN" b="1" dirty="0">
                <a:latin typeface="黑体" panose="02010609060101010101" pitchFamily="49" charset="-122"/>
                <a:ea typeface="黑体" panose="02010609060101010101" pitchFamily="49" charset="-122"/>
                <a:cs typeface="+mn-ea"/>
                <a:sym typeface="+mn-lt"/>
              </a:rPr>
              <a:t>2.</a:t>
            </a:r>
            <a:r>
              <a:rPr lang="zh-CN" altLang="en-US" b="1" dirty="0">
                <a:latin typeface="黑体" panose="02010609060101010101" pitchFamily="49" charset="-122"/>
                <a:ea typeface="黑体" panose="02010609060101010101" pitchFamily="49" charset="-122"/>
                <a:cs typeface="+mn-ea"/>
                <a:sym typeface="+mn-lt"/>
              </a:rPr>
              <a:t> </a:t>
            </a:r>
            <a:r>
              <a:rPr lang="zh-CN" altLang="en-US" b="1" dirty="0">
                <a:latin typeface="黑体" panose="02010609060101010101" pitchFamily="49" charset="-122"/>
                <a:ea typeface="黑体" panose="02010609060101010101" pitchFamily="49" charset="-122"/>
                <a:cs typeface="+mn-ea"/>
              </a:rPr>
              <a:t>创建</a:t>
            </a:r>
            <a:r>
              <a:rPr lang="en-US" altLang="zh-CN" b="1" dirty="0" err="1">
                <a:latin typeface="黑体" panose="02010609060101010101" pitchFamily="49" charset="-122"/>
                <a:ea typeface="黑体" panose="02010609060101010101" pitchFamily="49" charset="-122"/>
                <a:cs typeface="+mn-ea"/>
              </a:rPr>
              <a:t>DatetimeIndex</a:t>
            </a:r>
            <a:r>
              <a:rPr lang="zh-CN" altLang="en-US" b="1" dirty="0">
                <a:latin typeface="黑体" panose="02010609060101010101" pitchFamily="49" charset="-122"/>
                <a:ea typeface="黑体" panose="02010609060101010101" pitchFamily="49" charset="-122"/>
                <a:cs typeface="+mn-ea"/>
              </a:rPr>
              <a:t>类对象，指定</a:t>
            </a:r>
            <a:r>
              <a:rPr lang="zh-CN" altLang="zh-CN" b="1" dirty="0">
                <a:latin typeface="黑体" panose="02010609060101010101" pitchFamily="49" charset="-122"/>
                <a:ea typeface="黑体" panose="02010609060101010101" pitchFamily="49" charset="-122"/>
                <a:cs typeface="+mn-ea"/>
              </a:rPr>
              <a:t>日期和个数</a:t>
            </a:r>
            <a:endParaRPr lang="zh-CN" altLang="en-US" b="1" dirty="0">
              <a:latin typeface="黑体" panose="02010609060101010101" pitchFamily="49" charset="-122"/>
              <a:ea typeface="黑体" panose="02010609060101010101" pitchFamily="49" charset="-122"/>
              <a:cs typeface="+mn-ea"/>
              <a:sym typeface="思源宋体 CN" panose="02020400000000000000" pitchFamily="18" charset="-122"/>
            </a:endParaRPr>
          </a:p>
        </p:txBody>
      </p:sp>
      <p:sp>
        <p:nvSpPr>
          <p:cNvPr id="16" name="矩形 15">
            <a:extLst>
              <a:ext uri="{FF2B5EF4-FFF2-40B4-BE49-F238E27FC236}">
                <a16:creationId xmlns:a16="http://schemas.microsoft.com/office/drawing/2014/main" id="{361CAA81-0507-65DC-AD31-AFCAEBF8588E}"/>
              </a:ext>
            </a:extLst>
          </p:cNvPr>
          <p:cNvSpPr/>
          <p:nvPr/>
        </p:nvSpPr>
        <p:spPr>
          <a:xfrm>
            <a:off x="1287706" y="2861908"/>
            <a:ext cx="9344004" cy="1224136"/>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B9F3DCC8-58F8-42D9-C2A9-18C2C694DAF0}"/>
              </a:ext>
            </a:extLst>
          </p:cNvPr>
          <p:cNvSpPr txBox="1"/>
          <p:nvPr/>
        </p:nvSpPr>
        <p:spPr>
          <a:xfrm>
            <a:off x="1630710" y="3012311"/>
            <a:ext cx="8596438" cy="923330"/>
          </a:xfrm>
          <a:prstGeom prst="rect">
            <a:avLst/>
          </a:prstGeom>
          <a:noFill/>
        </p:spPr>
        <p:txBody>
          <a:bodyPr wrap="square">
            <a:spAutoFit/>
          </a:bodyPr>
          <a:lstStyle/>
          <a:p>
            <a:pPr indent="266400"/>
            <a:r>
              <a:rPr lang="en-US" altLang="zh-CN" sz="1800" dirty="0">
                <a:solidFill>
                  <a:srgbClr val="000000"/>
                </a:solidFill>
                <a:latin typeface="Courier New" panose="02070309020205020404" pitchFamily="49" charset="0"/>
                <a:ea typeface="宋体" panose="02010600030101010101" pitchFamily="2" charset="-122"/>
              </a:rPr>
              <a:t>import pandas as </a:t>
            </a:r>
            <a:r>
              <a:rPr lang="en-US" altLang="zh-CN" sz="1800" dirty="0" err="1">
                <a:solidFill>
                  <a:srgbClr val="000000"/>
                </a:solidFill>
                <a:latin typeface="Courier New" panose="02070309020205020404" pitchFamily="49" charset="0"/>
                <a:ea typeface="宋体" panose="02010600030101010101" pitchFamily="2" charset="-122"/>
              </a:rPr>
              <a:t>pd</a:t>
            </a:r>
            <a:endParaRPr lang="zh-CN" altLang="zh-CN" sz="1800" dirty="0">
              <a:solidFill>
                <a:srgbClr val="000000"/>
              </a:solidFill>
              <a:latin typeface="Courier New" panose="02070309020205020404" pitchFamily="49" charset="0"/>
              <a:ea typeface="宋体" panose="02010600030101010101" pitchFamily="2" charset="-122"/>
            </a:endParaRPr>
          </a:p>
          <a:p>
            <a:pPr indent="266400"/>
            <a:r>
              <a:rPr lang="en-US" altLang="zh-CN" sz="1800" dirty="0" err="1">
                <a:solidFill>
                  <a:srgbClr val="000000"/>
                </a:solidFill>
                <a:latin typeface="Courier New" panose="02070309020205020404" pitchFamily="49" charset="0"/>
                <a:ea typeface="宋体" panose="02010600030101010101" pitchFamily="2" charset="-122"/>
              </a:rPr>
              <a:t>date_ran</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pd.</a:t>
            </a:r>
            <a:r>
              <a:rPr lang="en-US" altLang="zh-CN" sz="1800" b="1" dirty="0" err="1">
                <a:solidFill>
                  <a:srgbClr val="1369B2"/>
                </a:solidFill>
                <a:latin typeface="Courier New" panose="02070309020205020404" pitchFamily="49" charset="0"/>
                <a:ea typeface="宋体" panose="02010600030101010101" pitchFamily="2" charset="-122"/>
              </a:rPr>
              <a:t>date_range</a:t>
            </a:r>
            <a:r>
              <a:rPr lang="en-US" altLang="zh-CN" sz="1800" b="1" dirty="0">
                <a:solidFill>
                  <a:srgbClr val="1369B2"/>
                </a:solidFill>
                <a:latin typeface="Courier New" panose="02070309020205020404" pitchFamily="49" charset="0"/>
                <a:ea typeface="宋体" panose="02010600030101010101" pitchFamily="2" charset="-122"/>
              </a:rPr>
              <a:t>(start='2023/01/01', periods=5)</a:t>
            </a:r>
            <a:endParaRPr lang="zh-CN" altLang="zh-CN" sz="1800" b="1" dirty="0">
              <a:solidFill>
                <a:srgbClr val="1369B2"/>
              </a:solidFill>
              <a:latin typeface="Courier New" panose="02070309020205020404" pitchFamily="49" charset="0"/>
              <a:ea typeface="宋体" panose="02010600030101010101" pitchFamily="2" charset="-122"/>
            </a:endParaRPr>
          </a:p>
          <a:p>
            <a:pPr indent="266400"/>
            <a:r>
              <a:rPr lang="en-US" altLang="zh-CN" sz="1800" dirty="0" err="1">
                <a:solidFill>
                  <a:srgbClr val="000000"/>
                </a:solidFill>
                <a:latin typeface="Courier New" panose="02070309020205020404" pitchFamily="49" charset="0"/>
                <a:ea typeface="宋体" panose="02010600030101010101" pitchFamily="2" charset="-122"/>
              </a:rPr>
              <a:t>date_ran</a:t>
            </a:r>
            <a:endParaRPr lang="zh-CN" altLang="zh-CN" sz="1800" dirty="0">
              <a:solidFill>
                <a:srgbClr val="000000"/>
              </a:solidFill>
              <a:latin typeface="Courier New" panose="02070309020205020404" pitchFamily="49" charset="0"/>
              <a:ea typeface="宋体" panose="02010600030101010101" pitchFamily="2" charset="-122"/>
            </a:endParaRPr>
          </a:p>
        </p:txBody>
      </p:sp>
      <p:sp>
        <p:nvSpPr>
          <p:cNvPr id="10" name="矩形 9">
            <a:extLst>
              <a:ext uri="{FF2B5EF4-FFF2-40B4-BE49-F238E27FC236}">
                <a16:creationId xmlns:a16="http://schemas.microsoft.com/office/drawing/2014/main" id="{361CAA81-0507-65DC-AD31-AFCAEBF8588E}"/>
              </a:ext>
            </a:extLst>
          </p:cNvPr>
          <p:cNvSpPr/>
          <p:nvPr/>
        </p:nvSpPr>
        <p:spPr>
          <a:xfrm>
            <a:off x="1287706" y="4365898"/>
            <a:ext cx="9344004" cy="1224136"/>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B9F3DCC8-58F8-42D9-C2A9-18C2C694DAF0}"/>
              </a:ext>
            </a:extLst>
          </p:cNvPr>
          <p:cNvSpPr txBox="1"/>
          <p:nvPr/>
        </p:nvSpPr>
        <p:spPr>
          <a:xfrm>
            <a:off x="1630710" y="4654800"/>
            <a:ext cx="8596438" cy="646331"/>
          </a:xfrm>
          <a:prstGeom prst="rect">
            <a:avLst/>
          </a:prstGeom>
          <a:noFill/>
        </p:spPr>
        <p:txBody>
          <a:bodyPr wrap="square">
            <a:spAutoFit/>
          </a:bodyPr>
          <a:lstStyle/>
          <a:p>
            <a:pPr indent="266400"/>
            <a:r>
              <a:rPr lang="en-US" altLang="zh-CN" sz="1800" dirty="0" err="1">
                <a:solidFill>
                  <a:srgbClr val="000000"/>
                </a:solidFill>
                <a:latin typeface="Courier New" panose="02070309020205020404" pitchFamily="49" charset="0"/>
                <a:ea typeface="宋体" panose="02010600030101010101" pitchFamily="2" charset="-122"/>
              </a:rPr>
              <a:t>date_ran</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pd.</a:t>
            </a:r>
            <a:r>
              <a:rPr lang="en-US" altLang="zh-CN" sz="1800" b="1" dirty="0" err="1">
                <a:solidFill>
                  <a:srgbClr val="1369B2"/>
                </a:solidFill>
                <a:latin typeface="Courier New" panose="02070309020205020404" pitchFamily="49" charset="0"/>
                <a:ea typeface="宋体" panose="02010600030101010101" pitchFamily="2" charset="-122"/>
              </a:rPr>
              <a:t>date_range</a:t>
            </a:r>
            <a:r>
              <a:rPr lang="en-US" altLang="zh-CN" sz="1800" b="1" dirty="0">
                <a:solidFill>
                  <a:srgbClr val="1369B2"/>
                </a:solidFill>
                <a:latin typeface="Courier New" panose="02070309020205020404" pitchFamily="49" charset="0"/>
                <a:ea typeface="宋体" panose="02010600030101010101" pitchFamily="2" charset="-122"/>
              </a:rPr>
              <a:t>(end='2023/01/10', periods=5)</a:t>
            </a:r>
            <a:endParaRPr lang="zh-CN" altLang="zh-CN" sz="1800" b="1" dirty="0">
              <a:solidFill>
                <a:srgbClr val="1369B2"/>
              </a:solidFill>
              <a:latin typeface="Courier New" panose="02070309020205020404" pitchFamily="49" charset="0"/>
              <a:ea typeface="宋体" panose="02010600030101010101" pitchFamily="2" charset="-122"/>
            </a:endParaRPr>
          </a:p>
          <a:p>
            <a:pPr indent="266400"/>
            <a:r>
              <a:rPr lang="en-US" altLang="zh-CN" sz="1800" dirty="0" err="1">
                <a:solidFill>
                  <a:srgbClr val="000000"/>
                </a:solidFill>
                <a:latin typeface="Courier New" panose="02070309020205020404" pitchFamily="49" charset="0"/>
                <a:ea typeface="宋体" panose="02010600030101010101" pitchFamily="2" charset="-122"/>
              </a:rPr>
              <a:t>date_ran</a:t>
            </a:r>
            <a:endParaRPr lang="zh-CN" altLang="zh-CN" sz="1800" dirty="0">
              <a:solidFill>
                <a:srgbClr val="0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23452609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25" name="组合 24"/>
          <p:cNvGrpSpPr/>
          <p:nvPr/>
        </p:nvGrpSpPr>
        <p:grpSpPr>
          <a:xfrm>
            <a:off x="1702718" y="2637706"/>
            <a:ext cx="9001000" cy="688075"/>
            <a:chOff x="978872" y="1800500"/>
            <a:chExt cx="5471124" cy="515937"/>
          </a:xfrm>
        </p:grpSpPr>
        <p:sp>
          <p:nvSpPr>
            <p:cNvPr id="26" name="Pentagon 3"/>
            <p:cNvSpPr/>
            <p:nvPr/>
          </p:nvSpPr>
          <p:spPr bwMode="auto">
            <a:xfrm>
              <a:off x="978872" y="1800500"/>
              <a:ext cx="5471124"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时期的相关操作</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，能够创建带时期索引的对象，并转换时期的频率</a:t>
              </a:r>
            </a:p>
          </p:txBody>
        </p:sp>
        <p:sp>
          <p:nvSpPr>
            <p:cNvPr id="27" name="MH_Others_1"/>
            <p:cNvSpPr/>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8" name="组合 27"/>
          <p:cNvGrpSpPr/>
          <p:nvPr/>
        </p:nvGrpSpPr>
        <p:grpSpPr>
          <a:xfrm>
            <a:off x="1702718" y="3646876"/>
            <a:ext cx="9001000" cy="685959"/>
            <a:chOff x="978872" y="2570437"/>
            <a:chExt cx="5437064" cy="514350"/>
          </a:xfrm>
        </p:grpSpPr>
        <p:sp>
          <p:nvSpPr>
            <p:cNvPr id="29" name="Pentagon 5"/>
            <p:cNvSpPr/>
            <p:nvPr/>
          </p:nvSpPr>
          <p:spPr bwMode="auto">
            <a:xfrm>
              <a:off x="978872" y="2570437"/>
              <a:ext cx="543706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重采样的方法</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，能够通过</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resample()</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方法实现降采样和升采样</a:t>
              </a:r>
            </a:p>
          </p:txBody>
        </p:sp>
        <p:sp>
          <p:nvSpPr>
            <p:cNvPr id="30" name="MH_Others_1"/>
            <p:cNvSpPr/>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31" name="组合 30"/>
          <p:cNvGrpSpPr/>
          <p:nvPr/>
        </p:nvGrpSpPr>
        <p:grpSpPr>
          <a:xfrm>
            <a:off x="1702718" y="4653930"/>
            <a:ext cx="9001000" cy="688077"/>
            <a:chOff x="978872" y="3338787"/>
            <a:chExt cx="5437064" cy="515938"/>
          </a:xfrm>
        </p:grpSpPr>
        <p:sp>
          <p:nvSpPr>
            <p:cNvPr id="32" name="Pentagon 6"/>
            <p:cNvSpPr/>
            <p:nvPr/>
          </p:nvSpPr>
          <p:spPr bwMode="auto">
            <a:xfrm>
              <a:off x="978872" y="3338787"/>
              <a:ext cx="5437064"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    </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掌握</a:t>
              </a:r>
              <a:r>
                <a:rPr lang="zh-CN" altLang="zh-CN" sz="2000" dirty="0">
                  <a:solidFill>
                    <a:srgbClr val="1369B2"/>
                  </a:solidFill>
                  <a:latin typeface="微软雅黑" panose="020B0503020204020204" pitchFamily="34" charset="-122"/>
                  <a:ea typeface="微软雅黑" panose="020B0503020204020204" pitchFamily="34" charset="-122"/>
                  <a:cs typeface="+mn-ea"/>
                </a:rPr>
                <a:t>滑动窗口</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，能够</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使用</a:t>
              </a: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rolling()</a:t>
              </a:r>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方法实现滑动窗口</a:t>
              </a:r>
            </a:p>
          </p:txBody>
        </p:sp>
        <p:sp>
          <p:nvSpPr>
            <p:cNvPr id="33" name="MH_Others_1"/>
            <p:cNvSpPr/>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extLst>
      <p:ext uri="{BB962C8B-B14F-4D97-AF65-F5344CB8AC3E}">
        <p14:creationId xmlns:p14="http://schemas.microsoft.com/office/powerpoint/2010/main" val="19359597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19468"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创建固定频率的时间序列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sym typeface="思源宋体 CN" panose="02020400000000000000" pitchFamily="18" charset="-122"/>
              </a:rPr>
              <a:t>示例</a:t>
            </a:r>
          </a:p>
        </p:txBody>
      </p:sp>
      <p:sp>
        <p:nvSpPr>
          <p:cNvPr id="15" name="文本框 14">
            <a:extLst>
              <a:ext uri="{FF2B5EF4-FFF2-40B4-BE49-F238E27FC236}">
                <a16:creationId xmlns:a16="http://schemas.microsoft.com/office/drawing/2014/main" id="{44D2FD6C-003F-F869-7647-9C0767F43D17}"/>
              </a:ext>
            </a:extLst>
          </p:cNvPr>
          <p:cNvSpPr txBox="1"/>
          <p:nvPr/>
        </p:nvSpPr>
        <p:spPr>
          <a:xfrm>
            <a:off x="1287706" y="2277666"/>
            <a:ext cx="5766322" cy="461665"/>
          </a:xfrm>
          <a:prstGeom prst="rect">
            <a:avLst/>
          </a:prstGeom>
          <a:noFill/>
        </p:spPr>
        <p:txBody>
          <a:bodyPr wrap="none" rtlCol="0">
            <a:spAutoFit/>
          </a:bodyPr>
          <a:lstStyle/>
          <a:p>
            <a:r>
              <a:rPr lang="en-US" altLang="zh-CN" b="1" dirty="0">
                <a:latin typeface="黑体" panose="02010609060101010101" pitchFamily="49" charset="-122"/>
                <a:ea typeface="黑体" panose="02010609060101010101" pitchFamily="49" charset="-122"/>
                <a:cs typeface="+mn-ea"/>
                <a:sym typeface="+mn-lt"/>
              </a:rPr>
              <a:t>3.</a:t>
            </a:r>
            <a:r>
              <a:rPr lang="zh-CN" altLang="en-US" b="1" dirty="0">
                <a:latin typeface="黑体" panose="02010609060101010101" pitchFamily="49" charset="-122"/>
                <a:ea typeface="黑体" panose="02010609060101010101" pitchFamily="49" charset="-122"/>
                <a:cs typeface="+mn-ea"/>
                <a:sym typeface="+mn-lt"/>
              </a:rPr>
              <a:t> </a:t>
            </a:r>
            <a:r>
              <a:rPr lang="zh-CN" altLang="en-US" b="1" dirty="0">
                <a:latin typeface="黑体" panose="02010609060101010101" pitchFamily="49" charset="-122"/>
                <a:ea typeface="黑体" panose="02010609060101010101" pitchFamily="49" charset="-122"/>
                <a:cs typeface="+mn-ea"/>
              </a:rPr>
              <a:t>创建</a:t>
            </a:r>
            <a:r>
              <a:rPr lang="en-US" altLang="zh-CN" b="1" dirty="0" err="1">
                <a:latin typeface="黑体" panose="02010609060101010101" pitchFamily="49" charset="-122"/>
                <a:ea typeface="黑体" panose="02010609060101010101" pitchFamily="49" charset="-122"/>
                <a:cs typeface="+mn-ea"/>
              </a:rPr>
              <a:t>DatetimeIndex</a:t>
            </a:r>
            <a:r>
              <a:rPr lang="zh-CN" altLang="en-US" b="1" dirty="0">
                <a:latin typeface="黑体" panose="02010609060101010101" pitchFamily="49" charset="-122"/>
                <a:ea typeface="黑体" panose="02010609060101010101" pitchFamily="49" charset="-122"/>
                <a:cs typeface="+mn-ea"/>
              </a:rPr>
              <a:t>类对象，指定频率</a:t>
            </a:r>
            <a:endParaRPr lang="zh-CN" altLang="en-US" b="1" dirty="0">
              <a:latin typeface="黑体" panose="02010609060101010101" pitchFamily="49" charset="-122"/>
              <a:ea typeface="黑体" panose="02010609060101010101" pitchFamily="49" charset="-122"/>
              <a:cs typeface="+mn-ea"/>
              <a:sym typeface="思源宋体 CN" panose="02020400000000000000" pitchFamily="18" charset="-122"/>
            </a:endParaRPr>
          </a:p>
        </p:txBody>
      </p:sp>
      <p:sp>
        <p:nvSpPr>
          <p:cNvPr id="16" name="矩形 15">
            <a:extLst>
              <a:ext uri="{FF2B5EF4-FFF2-40B4-BE49-F238E27FC236}">
                <a16:creationId xmlns:a16="http://schemas.microsoft.com/office/drawing/2014/main" id="{361CAA81-0507-65DC-AD31-AFCAEBF8588E}"/>
              </a:ext>
            </a:extLst>
          </p:cNvPr>
          <p:cNvSpPr/>
          <p:nvPr/>
        </p:nvSpPr>
        <p:spPr>
          <a:xfrm>
            <a:off x="1287706" y="3861842"/>
            <a:ext cx="9344004" cy="1440160"/>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B9F3DCC8-58F8-42D9-C2A9-18C2C694DAF0}"/>
              </a:ext>
            </a:extLst>
          </p:cNvPr>
          <p:cNvSpPr txBox="1"/>
          <p:nvPr/>
        </p:nvSpPr>
        <p:spPr>
          <a:xfrm>
            <a:off x="1630710" y="4120257"/>
            <a:ext cx="8596438" cy="923330"/>
          </a:xfrm>
          <a:prstGeom prst="rect">
            <a:avLst/>
          </a:prstGeom>
          <a:noFill/>
        </p:spPr>
        <p:txBody>
          <a:bodyPr wrap="square">
            <a:spAutoFit/>
          </a:bodyPr>
          <a:lstStyle/>
          <a:p>
            <a:pPr indent="266400"/>
            <a:r>
              <a:rPr lang="en-US" altLang="zh-CN" sz="1800" dirty="0" err="1">
                <a:solidFill>
                  <a:srgbClr val="000000"/>
                </a:solidFill>
                <a:latin typeface="Courier New" panose="02070309020205020404" pitchFamily="49" charset="0"/>
                <a:ea typeface="宋体" panose="02010600030101010101" pitchFamily="2" charset="-122"/>
              </a:rPr>
              <a:t>dates_index</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pd.</a:t>
            </a:r>
            <a:r>
              <a:rPr lang="en-US" altLang="zh-CN" sz="1800" b="1" dirty="0" err="1">
                <a:solidFill>
                  <a:srgbClr val="1369B2"/>
                </a:solidFill>
                <a:latin typeface="Courier New" panose="02070309020205020404" pitchFamily="49" charset="0"/>
                <a:ea typeface="宋体" panose="02010600030101010101" pitchFamily="2" charset="-122"/>
              </a:rPr>
              <a:t>date_range</a:t>
            </a:r>
            <a:r>
              <a:rPr lang="en-US" altLang="zh-CN" sz="1800" b="1" dirty="0">
                <a:solidFill>
                  <a:srgbClr val="1369B2"/>
                </a:solidFill>
                <a:latin typeface="Courier New" panose="02070309020205020404" pitchFamily="49" charset="0"/>
                <a:ea typeface="宋体" panose="02010600030101010101" pitchFamily="2" charset="-122"/>
              </a:rPr>
              <a:t>(start='2023-01-01', </a:t>
            </a:r>
          </a:p>
          <a:p>
            <a:pPr indent="266400"/>
            <a:r>
              <a:rPr lang="en-US" altLang="zh-CN" sz="1800" b="1" dirty="0">
                <a:solidFill>
                  <a:srgbClr val="1369B2"/>
                </a:solidFill>
                <a:latin typeface="Courier New" panose="02070309020205020404" pitchFamily="49" charset="0"/>
                <a:ea typeface="宋体" panose="02010600030101010101" pitchFamily="2" charset="-122"/>
              </a:rPr>
              <a:t>                            periods=5, </a:t>
            </a:r>
            <a:r>
              <a:rPr lang="en-US" altLang="zh-CN" sz="1800" b="1" dirty="0" err="1">
                <a:solidFill>
                  <a:srgbClr val="1369B2"/>
                </a:solidFill>
                <a:latin typeface="Courier New" panose="02070309020205020404" pitchFamily="49" charset="0"/>
                <a:ea typeface="宋体" panose="02010600030101010101" pitchFamily="2" charset="-122"/>
              </a:rPr>
              <a:t>freq</a:t>
            </a:r>
            <a:r>
              <a:rPr lang="en-US" altLang="zh-CN" sz="1800" b="1" dirty="0">
                <a:solidFill>
                  <a:srgbClr val="1369B2"/>
                </a:solidFill>
                <a:latin typeface="Courier New" panose="02070309020205020404" pitchFamily="49" charset="0"/>
                <a:ea typeface="宋体" panose="02010600030101010101" pitchFamily="2" charset="-122"/>
              </a:rPr>
              <a:t>='5D')</a:t>
            </a:r>
            <a:r>
              <a:rPr lang="en-US" altLang="zh-CN" sz="1800" dirty="0">
                <a:solidFill>
                  <a:srgbClr val="000000"/>
                </a:solidFill>
                <a:latin typeface="Courier New" panose="02070309020205020404" pitchFamily="49" charset="0"/>
                <a:ea typeface="宋体" panose="02010600030101010101" pitchFamily="2" charset="-122"/>
              </a:rPr>
              <a:t> </a:t>
            </a:r>
            <a:endParaRPr lang="zh-CN" altLang="zh-CN" sz="1800" dirty="0">
              <a:solidFill>
                <a:srgbClr val="000000"/>
              </a:solidFill>
              <a:latin typeface="Courier New" panose="02070309020205020404" pitchFamily="49" charset="0"/>
              <a:ea typeface="宋体" panose="02010600030101010101" pitchFamily="2" charset="-122"/>
            </a:endParaRPr>
          </a:p>
          <a:p>
            <a:pPr indent="266400"/>
            <a:r>
              <a:rPr lang="en-US" altLang="zh-CN" sz="1800" dirty="0" err="1">
                <a:solidFill>
                  <a:srgbClr val="000000"/>
                </a:solidFill>
                <a:latin typeface="Courier New" panose="02070309020205020404" pitchFamily="49" charset="0"/>
                <a:ea typeface="宋体" panose="02010600030101010101" pitchFamily="2" charset="-122"/>
              </a:rPr>
              <a:t>dates_index</a:t>
            </a:r>
            <a:endParaRPr lang="zh-CN" altLang="zh-CN" sz="1800" dirty="0">
              <a:solidFill>
                <a:srgbClr val="000000"/>
              </a:solidFill>
              <a:latin typeface="Courier New" panose="02070309020205020404" pitchFamily="49" charset="0"/>
              <a:ea typeface="宋体" panose="02010600030101010101" pitchFamily="2" charset="-122"/>
            </a:endParaRPr>
          </a:p>
        </p:txBody>
      </p:sp>
      <p:sp>
        <p:nvSpPr>
          <p:cNvPr id="9" name="文本框 8">
            <a:extLst>
              <a:ext uri="{FF2B5EF4-FFF2-40B4-BE49-F238E27FC236}">
                <a16:creationId xmlns:a16="http://schemas.microsoft.com/office/drawing/2014/main" id="{1E1BFBFC-8168-1953-8181-1D9657228AA6}"/>
              </a:ext>
            </a:extLst>
          </p:cNvPr>
          <p:cNvSpPr txBox="1"/>
          <p:nvPr/>
        </p:nvSpPr>
        <p:spPr>
          <a:xfrm>
            <a:off x="1287706" y="2753098"/>
            <a:ext cx="9560028" cy="961289"/>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如果希望时间序列中的时间戳每隔五天出现一次，则可以在创建</a:t>
            </a:r>
            <a:r>
              <a:rPr lang="en-US" altLang="zh-CN" sz="2000" kern="0" dirty="0" err="1">
                <a:solidFill>
                  <a:srgbClr val="595959"/>
                </a:solidFill>
                <a:latin typeface="Microsoft YaHei" panose="020B0503020204020204" pitchFamily="34" charset="-122"/>
                <a:ea typeface="Microsoft YaHei" panose="020B0503020204020204" pitchFamily="34" charset="-122"/>
              </a:rPr>
              <a:t>DatetimeIndex</a:t>
            </a:r>
            <a:r>
              <a:rPr lang="zh-CN" altLang="zh-CN" sz="2000" kern="0" dirty="0">
                <a:solidFill>
                  <a:srgbClr val="595959"/>
                </a:solidFill>
                <a:latin typeface="Microsoft YaHei" panose="020B0503020204020204" pitchFamily="34" charset="-122"/>
                <a:ea typeface="Microsoft YaHei" panose="020B0503020204020204" pitchFamily="34" charset="-122"/>
              </a:rPr>
              <a:t>类的对象时</a:t>
            </a:r>
            <a:r>
              <a:rPr lang="zh-CN" altLang="zh-CN" sz="2000" kern="0" dirty="0">
                <a:solidFill>
                  <a:srgbClr val="1369B2"/>
                </a:solidFill>
                <a:latin typeface="Microsoft YaHei" panose="020B0503020204020204" pitchFamily="34" charset="-122"/>
                <a:ea typeface="Microsoft YaHei" panose="020B0503020204020204" pitchFamily="34" charset="-122"/>
              </a:rPr>
              <a:t>给</a:t>
            </a:r>
            <a:r>
              <a:rPr lang="en-US" altLang="zh-CN" sz="2000" kern="0" dirty="0" err="1">
                <a:solidFill>
                  <a:srgbClr val="1369B2"/>
                </a:solidFill>
                <a:latin typeface="Microsoft YaHei" panose="020B0503020204020204" pitchFamily="34" charset="-122"/>
                <a:ea typeface="Microsoft YaHei" panose="020B0503020204020204" pitchFamily="34" charset="-122"/>
              </a:rPr>
              <a:t>freq</a:t>
            </a:r>
            <a:r>
              <a:rPr lang="zh-CN" altLang="zh-CN" sz="2000" kern="0" dirty="0">
                <a:solidFill>
                  <a:srgbClr val="1369B2"/>
                </a:solidFill>
                <a:latin typeface="Microsoft YaHei" panose="020B0503020204020204" pitchFamily="34" charset="-122"/>
                <a:ea typeface="Microsoft YaHei" panose="020B0503020204020204" pitchFamily="34" charset="-122"/>
              </a:rPr>
              <a:t>参数传入值</a:t>
            </a:r>
            <a:r>
              <a:rPr lang="en-US" altLang="zh-CN" sz="2000" kern="0" dirty="0">
                <a:solidFill>
                  <a:srgbClr val="1369B2"/>
                </a:solidFill>
                <a:latin typeface="Microsoft YaHei" panose="020B0503020204020204" pitchFamily="34" charset="-122"/>
                <a:ea typeface="Microsoft YaHei" panose="020B0503020204020204" pitchFamily="34" charset="-122"/>
              </a:rPr>
              <a:t>5D</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324621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19468"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创建固定频率的时间序列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sym typeface="思源宋体 CN" panose="02020400000000000000" pitchFamily="18" charset="-122"/>
              </a:rPr>
              <a:t>示例</a:t>
            </a:r>
          </a:p>
        </p:txBody>
      </p:sp>
      <p:sp>
        <p:nvSpPr>
          <p:cNvPr id="15" name="文本框 14">
            <a:extLst>
              <a:ext uri="{FF2B5EF4-FFF2-40B4-BE49-F238E27FC236}">
                <a16:creationId xmlns:a16="http://schemas.microsoft.com/office/drawing/2014/main" id="{44D2FD6C-003F-F869-7647-9C0767F43D17}"/>
              </a:ext>
            </a:extLst>
          </p:cNvPr>
          <p:cNvSpPr txBox="1"/>
          <p:nvPr/>
        </p:nvSpPr>
        <p:spPr>
          <a:xfrm>
            <a:off x="1287706" y="2277666"/>
            <a:ext cx="6385081" cy="461665"/>
          </a:xfrm>
          <a:prstGeom prst="rect">
            <a:avLst/>
          </a:prstGeom>
          <a:noFill/>
        </p:spPr>
        <p:txBody>
          <a:bodyPr wrap="none" rtlCol="0">
            <a:spAutoFit/>
          </a:bodyPr>
          <a:lstStyle/>
          <a:p>
            <a:r>
              <a:rPr lang="en-US" altLang="zh-CN" b="1" dirty="0">
                <a:latin typeface="黑体" panose="02010609060101010101" pitchFamily="49" charset="-122"/>
                <a:ea typeface="黑体" panose="02010609060101010101" pitchFamily="49" charset="-122"/>
                <a:cs typeface="+mn-ea"/>
                <a:sym typeface="+mn-lt"/>
              </a:rPr>
              <a:t>4.</a:t>
            </a:r>
            <a:r>
              <a:rPr lang="zh-CN" altLang="en-US" b="1" dirty="0">
                <a:latin typeface="黑体" panose="02010609060101010101" pitchFamily="49" charset="-122"/>
                <a:ea typeface="黑体" panose="02010609060101010101" pitchFamily="49" charset="-122"/>
                <a:cs typeface="+mn-ea"/>
                <a:sym typeface="+mn-lt"/>
              </a:rPr>
              <a:t> </a:t>
            </a:r>
            <a:r>
              <a:rPr lang="zh-CN" altLang="en-US" b="1" dirty="0">
                <a:latin typeface="黑体" panose="02010609060101010101" pitchFamily="49" charset="-122"/>
                <a:ea typeface="黑体" panose="02010609060101010101" pitchFamily="49" charset="-122"/>
                <a:cs typeface="+mn-ea"/>
              </a:rPr>
              <a:t>创建</a:t>
            </a:r>
            <a:r>
              <a:rPr lang="en-US" altLang="zh-CN" b="1" dirty="0" err="1">
                <a:latin typeface="黑体" panose="02010609060101010101" pitchFamily="49" charset="-122"/>
                <a:ea typeface="黑体" panose="02010609060101010101" pitchFamily="49" charset="-122"/>
                <a:cs typeface="+mn-ea"/>
              </a:rPr>
              <a:t>DatetimeIndex</a:t>
            </a:r>
            <a:r>
              <a:rPr lang="zh-CN" altLang="en-US" b="1" dirty="0">
                <a:latin typeface="黑体" panose="02010609060101010101" pitchFamily="49" charset="-122"/>
                <a:ea typeface="黑体" panose="02010609060101010101" pitchFamily="49" charset="-122"/>
                <a:cs typeface="+mn-ea"/>
              </a:rPr>
              <a:t>类对象，带有时间信息</a:t>
            </a:r>
            <a:endParaRPr lang="zh-CN" altLang="en-US" b="1" dirty="0">
              <a:latin typeface="黑体" panose="02010609060101010101" pitchFamily="49" charset="-122"/>
              <a:ea typeface="黑体" panose="02010609060101010101" pitchFamily="49" charset="-122"/>
              <a:cs typeface="+mn-ea"/>
              <a:sym typeface="思源宋体 CN" panose="02020400000000000000" pitchFamily="18" charset="-122"/>
            </a:endParaRPr>
          </a:p>
        </p:txBody>
      </p:sp>
      <p:sp>
        <p:nvSpPr>
          <p:cNvPr id="16" name="矩形 15">
            <a:extLst>
              <a:ext uri="{FF2B5EF4-FFF2-40B4-BE49-F238E27FC236}">
                <a16:creationId xmlns:a16="http://schemas.microsoft.com/office/drawing/2014/main" id="{361CAA81-0507-65DC-AD31-AFCAEBF8588E}"/>
              </a:ext>
            </a:extLst>
          </p:cNvPr>
          <p:cNvSpPr/>
          <p:nvPr/>
        </p:nvSpPr>
        <p:spPr>
          <a:xfrm>
            <a:off x="1287706" y="3861842"/>
            <a:ext cx="9344004" cy="1440160"/>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B9F3DCC8-58F8-42D9-C2A9-18C2C694DAF0}"/>
              </a:ext>
            </a:extLst>
          </p:cNvPr>
          <p:cNvSpPr txBox="1"/>
          <p:nvPr/>
        </p:nvSpPr>
        <p:spPr>
          <a:xfrm>
            <a:off x="1630710" y="4120257"/>
            <a:ext cx="8596438" cy="923330"/>
          </a:xfrm>
          <a:prstGeom prst="rect">
            <a:avLst/>
          </a:prstGeom>
          <a:noFill/>
        </p:spPr>
        <p:txBody>
          <a:bodyPr wrap="square">
            <a:spAutoFit/>
          </a:bodyPr>
          <a:lstStyle/>
          <a:p>
            <a:pPr indent="266400"/>
            <a:r>
              <a:rPr lang="en-US" altLang="zh-CN" sz="1800" dirty="0" err="1">
                <a:solidFill>
                  <a:srgbClr val="000000"/>
                </a:solidFill>
                <a:latin typeface="Courier New" panose="02070309020205020404" pitchFamily="49" charset="0"/>
                <a:ea typeface="宋体" panose="02010600030101010101" pitchFamily="2" charset="-122"/>
              </a:rPr>
              <a:t>dates_index</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pd.date_range</a:t>
            </a:r>
            <a:r>
              <a:rPr lang="en-US" altLang="zh-CN" sz="1800" dirty="0">
                <a:solidFill>
                  <a:srgbClr val="000000"/>
                </a:solidFill>
                <a:latin typeface="Courier New" panose="02070309020205020404" pitchFamily="49" charset="0"/>
                <a:ea typeface="宋体" panose="02010600030101010101" pitchFamily="2" charset="-122"/>
              </a:rPr>
              <a:t>(</a:t>
            </a:r>
            <a:r>
              <a:rPr lang="en-US" altLang="zh-CN" sz="1800" b="1" dirty="0">
                <a:solidFill>
                  <a:srgbClr val="1369B2"/>
                </a:solidFill>
                <a:latin typeface="Courier New" panose="02070309020205020404" pitchFamily="49" charset="0"/>
                <a:ea typeface="宋体" panose="02010600030101010101" pitchFamily="2" charset="-122"/>
              </a:rPr>
              <a:t>start='2023-01-01 12:30:11'</a:t>
            </a:r>
            <a:r>
              <a:rPr lang="en-US" altLang="zh-CN" sz="1800" dirty="0">
                <a:solidFill>
                  <a:srgbClr val="000000"/>
                </a:solidFill>
                <a:latin typeface="Courier New" panose="02070309020205020404" pitchFamily="49" charset="0"/>
                <a:ea typeface="宋体" panose="02010600030101010101" pitchFamily="2" charset="-122"/>
              </a:rPr>
              <a:t>, </a:t>
            </a:r>
            <a:endParaRPr lang="zh-CN" altLang="zh-CN" sz="1800" dirty="0">
              <a:solidFill>
                <a:srgbClr val="000000"/>
              </a:solidFill>
              <a:latin typeface="Courier New" panose="02070309020205020404" pitchFamily="49" charset="0"/>
              <a:ea typeface="宋体" panose="02010600030101010101" pitchFamily="2" charset="-122"/>
            </a:endParaRPr>
          </a:p>
          <a:p>
            <a:pPr indent="266400"/>
            <a:r>
              <a:rPr lang="en-US" altLang="zh-CN" sz="1800" dirty="0">
                <a:solidFill>
                  <a:srgbClr val="000000"/>
                </a:solidFill>
                <a:latin typeface="Courier New" panose="02070309020205020404" pitchFamily="49" charset="0"/>
                <a:ea typeface="宋体" panose="02010600030101010101" pitchFamily="2" charset="-122"/>
              </a:rPr>
              <a:t>                            periods=5, </a:t>
            </a:r>
            <a:r>
              <a:rPr lang="en-US" altLang="zh-CN" sz="1800" dirty="0" err="1">
                <a:solidFill>
                  <a:srgbClr val="000000"/>
                </a:solidFill>
                <a:latin typeface="Courier New" panose="02070309020205020404" pitchFamily="49" charset="0"/>
                <a:ea typeface="宋体" panose="02010600030101010101" pitchFamily="2" charset="-122"/>
              </a:rPr>
              <a:t>freq</a:t>
            </a:r>
            <a:r>
              <a:rPr lang="en-US" altLang="zh-CN" sz="1800" dirty="0">
                <a:solidFill>
                  <a:srgbClr val="000000"/>
                </a:solidFill>
                <a:latin typeface="Courier New" panose="02070309020205020404" pitchFamily="49" charset="0"/>
                <a:ea typeface="宋体" panose="02010600030101010101" pitchFamily="2" charset="-122"/>
              </a:rPr>
              <a:t>='5D')</a:t>
            </a:r>
            <a:endParaRPr lang="zh-CN" altLang="zh-CN" sz="1800" dirty="0">
              <a:solidFill>
                <a:srgbClr val="000000"/>
              </a:solidFill>
              <a:latin typeface="Courier New" panose="02070309020205020404" pitchFamily="49" charset="0"/>
              <a:ea typeface="宋体" panose="02010600030101010101" pitchFamily="2" charset="-122"/>
            </a:endParaRPr>
          </a:p>
          <a:p>
            <a:pPr indent="266400"/>
            <a:r>
              <a:rPr lang="en-US" altLang="zh-CN" sz="1800" dirty="0" err="1">
                <a:solidFill>
                  <a:srgbClr val="000000"/>
                </a:solidFill>
                <a:latin typeface="Courier New" panose="02070309020205020404" pitchFamily="49" charset="0"/>
                <a:ea typeface="宋体" panose="02010600030101010101" pitchFamily="2" charset="-122"/>
              </a:rPr>
              <a:t>dates_index</a:t>
            </a:r>
            <a:endParaRPr lang="zh-CN" altLang="zh-CN" sz="1800" dirty="0">
              <a:solidFill>
                <a:srgbClr val="000000"/>
              </a:solidFill>
              <a:latin typeface="Courier New" panose="02070309020205020404" pitchFamily="49" charset="0"/>
              <a:ea typeface="宋体" panose="02010600030101010101" pitchFamily="2" charset="-122"/>
            </a:endParaRPr>
          </a:p>
        </p:txBody>
      </p:sp>
      <p:sp>
        <p:nvSpPr>
          <p:cNvPr id="9" name="文本框 8">
            <a:extLst>
              <a:ext uri="{FF2B5EF4-FFF2-40B4-BE49-F238E27FC236}">
                <a16:creationId xmlns:a16="http://schemas.microsoft.com/office/drawing/2014/main" id="{1E1BFBFC-8168-1953-8181-1D9657228AA6}"/>
              </a:ext>
            </a:extLst>
          </p:cNvPr>
          <p:cNvSpPr txBox="1"/>
          <p:nvPr/>
        </p:nvSpPr>
        <p:spPr>
          <a:xfrm>
            <a:off x="1287706" y="2753098"/>
            <a:ext cx="9560028" cy="961289"/>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如果起始日期时间或终止日期时间带有与时间相关</a:t>
            </a:r>
            <a:r>
              <a:rPr lang="zh-CN" altLang="en-US" sz="2000" kern="0" dirty="0">
                <a:solidFill>
                  <a:srgbClr val="595959"/>
                </a:solidFill>
                <a:latin typeface="Microsoft YaHei" panose="020B0503020204020204" pitchFamily="34" charset="-122"/>
                <a:ea typeface="Microsoft YaHei" panose="020B0503020204020204" pitchFamily="34" charset="-122"/>
              </a:rPr>
              <a:t>的信息</a:t>
            </a:r>
            <a:r>
              <a:rPr lang="zh-CN" altLang="zh-CN" sz="2000" kern="0" dirty="0">
                <a:solidFill>
                  <a:srgbClr val="595959"/>
                </a:solidFill>
                <a:latin typeface="Microsoft YaHei" panose="020B0503020204020204" pitchFamily="34" charset="-122"/>
                <a:ea typeface="Microsoft YaHei" panose="020B0503020204020204" pitchFamily="34" charset="-122"/>
              </a:rPr>
              <a:t>，</a:t>
            </a:r>
            <a:r>
              <a:rPr lang="zh-CN" altLang="en-US" sz="2000" kern="0" dirty="0">
                <a:solidFill>
                  <a:srgbClr val="595959"/>
                </a:solidFill>
                <a:latin typeface="Microsoft YaHei" panose="020B0503020204020204" pitchFamily="34" charset="-122"/>
                <a:ea typeface="Microsoft YaHei" panose="020B0503020204020204" pitchFamily="34" charset="-122"/>
              </a:rPr>
              <a:t>那么</a:t>
            </a:r>
            <a:r>
              <a:rPr lang="zh-CN" altLang="zh-CN" sz="2000" kern="0" dirty="0">
                <a:solidFill>
                  <a:srgbClr val="1369B2"/>
                </a:solidFill>
                <a:latin typeface="Microsoft YaHei" panose="020B0503020204020204" pitchFamily="34" charset="-122"/>
                <a:ea typeface="Microsoft YaHei" panose="020B0503020204020204" pitchFamily="34" charset="-122"/>
              </a:rPr>
              <a:t>生成的时间戳里面会保留时间信息</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946222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19468"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创建固定频率的时间序列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sym typeface="思源宋体 CN" panose="02020400000000000000" pitchFamily="18" charset="-122"/>
              </a:rPr>
              <a:t>示例</a:t>
            </a:r>
          </a:p>
        </p:txBody>
      </p:sp>
      <p:sp>
        <p:nvSpPr>
          <p:cNvPr id="15" name="文本框 14">
            <a:extLst>
              <a:ext uri="{FF2B5EF4-FFF2-40B4-BE49-F238E27FC236}">
                <a16:creationId xmlns:a16="http://schemas.microsoft.com/office/drawing/2014/main" id="{44D2FD6C-003F-F869-7647-9C0767F43D17}"/>
              </a:ext>
            </a:extLst>
          </p:cNvPr>
          <p:cNvSpPr txBox="1"/>
          <p:nvPr/>
        </p:nvSpPr>
        <p:spPr>
          <a:xfrm>
            <a:off x="1287706" y="2277666"/>
            <a:ext cx="6694461" cy="461665"/>
          </a:xfrm>
          <a:prstGeom prst="rect">
            <a:avLst/>
          </a:prstGeom>
          <a:noFill/>
        </p:spPr>
        <p:txBody>
          <a:bodyPr wrap="none" rtlCol="0">
            <a:spAutoFit/>
          </a:bodyPr>
          <a:lstStyle/>
          <a:p>
            <a:r>
              <a:rPr lang="en-US" altLang="zh-CN" b="1" dirty="0">
                <a:latin typeface="黑体" panose="02010609060101010101" pitchFamily="49" charset="-122"/>
                <a:ea typeface="黑体" panose="02010609060101010101" pitchFamily="49" charset="-122"/>
                <a:cs typeface="+mn-ea"/>
                <a:sym typeface="+mn-lt"/>
              </a:rPr>
              <a:t>5.</a:t>
            </a:r>
            <a:r>
              <a:rPr lang="zh-CN" altLang="en-US" b="1" dirty="0">
                <a:latin typeface="黑体" panose="02010609060101010101" pitchFamily="49" charset="-122"/>
                <a:ea typeface="黑体" panose="02010609060101010101" pitchFamily="49" charset="-122"/>
                <a:cs typeface="+mn-ea"/>
                <a:sym typeface="+mn-lt"/>
              </a:rPr>
              <a:t> </a:t>
            </a:r>
            <a:r>
              <a:rPr lang="zh-CN" altLang="en-US" b="1" dirty="0">
                <a:latin typeface="黑体" panose="02010609060101010101" pitchFamily="49" charset="-122"/>
                <a:ea typeface="黑体" panose="02010609060101010101" pitchFamily="49" charset="-122"/>
                <a:cs typeface="+mn-ea"/>
              </a:rPr>
              <a:t>创建</a:t>
            </a:r>
            <a:r>
              <a:rPr lang="en-US" altLang="zh-CN" b="1" dirty="0" err="1">
                <a:latin typeface="黑体" panose="02010609060101010101" pitchFamily="49" charset="-122"/>
                <a:ea typeface="黑体" panose="02010609060101010101" pitchFamily="49" charset="-122"/>
                <a:cs typeface="+mn-ea"/>
              </a:rPr>
              <a:t>DatetimeIndex</a:t>
            </a:r>
            <a:r>
              <a:rPr lang="zh-CN" altLang="en-US" b="1" dirty="0">
                <a:latin typeface="黑体" panose="02010609060101010101" pitchFamily="49" charset="-122"/>
                <a:ea typeface="黑体" panose="02010609060101010101" pitchFamily="49" charset="-122"/>
                <a:cs typeface="+mn-ea"/>
              </a:rPr>
              <a:t>类对象，标准化时间信息</a:t>
            </a:r>
            <a:endParaRPr lang="zh-CN" altLang="en-US" b="1" dirty="0">
              <a:latin typeface="黑体" panose="02010609060101010101" pitchFamily="49" charset="-122"/>
              <a:ea typeface="黑体" panose="02010609060101010101" pitchFamily="49" charset="-122"/>
              <a:cs typeface="+mn-ea"/>
              <a:sym typeface="思源宋体 CN" panose="02020400000000000000" pitchFamily="18" charset="-122"/>
            </a:endParaRPr>
          </a:p>
        </p:txBody>
      </p:sp>
      <p:sp>
        <p:nvSpPr>
          <p:cNvPr id="16" name="矩形 15">
            <a:extLst>
              <a:ext uri="{FF2B5EF4-FFF2-40B4-BE49-F238E27FC236}">
                <a16:creationId xmlns:a16="http://schemas.microsoft.com/office/drawing/2014/main" id="{361CAA81-0507-65DC-AD31-AFCAEBF8588E}"/>
              </a:ext>
            </a:extLst>
          </p:cNvPr>
          <p:cNvSpPr/>
          <p:nvPr/>
        </p:nvSpPr>
        <p:spPr>
          <a:xfrm>
            <a:off x="1287706" y="3861842"/>
            <a:ext cx="9344004" cy="1800200"/>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B9F3DCC8-58F8-42D9-C2A9-18C2C694DAF0}"/>
              </a:ext>
            </a:extLst>
          </p:cNvPr>
          <p:cNvSpPr txBox="1"/>
          <p:nvPr/>
        </p:nvSpPr>
        <p:spPr>
          <a:xfrm>
            <a:off x="1661489" y="4161777"/>
            <a:ext cx="8596438" cy="1200329"/>
          </a:xfrm>
          <a:prstGeom prst="rect">
            <a:avLst/>
          </a:prstGeom>
          <a:noFill/>
        </p:spPr>
        <p:txBody>
          <a:bodyPr wrap="square">
            <a:spAutoFit/>
          </a:bodyPr>
          <a:lstStyle/>
          <a:p>
            <a:pPr indent="266400"/>
            <a:r>
              <a:rPr lang="en-US" altLang="zh-CN" sz="1800" dirty="0" err="1">
                <a:solidFill>
                  <a:srgbClr val="000000"/>
                </a:solidFill>
                <a:latin typeface="Courier New" panose="02070309020205020404" pitchFamily="49" charset="0"/>
                <a:ea typeface="宋体" panose="02010600030101010101" pitchFamily="2" charset="-122"/>
              </a:rPr>
              <a:t>pd.date_range</a:t>
            </a:r>
            <a:r>
              <a:rPr lang="en-US" altLang="zh-CN" sz="1800" dirty="0">
                <a:solidFill>
                  <a:srgbClr val="000000"/>
                </a:solidFill>
                <a:latin typeface="Courier New" panose="02070309020205020404" pitchFamily="49" charset="0"/>
                <a:ea typeface="宋体" panose="02010600030101010101" pitchFamily="2" charset="-122"/>
              </a:rPr>
              <a:t>(start='2023/1/1 12:30:11', periods=5, </a:t>
            </a:r>
            <a:endParaRPr lang="zh-CN" altLang="zh-CN" sz="1800" dirty="0">
              <a:solidFill>
                <a:srgbClr val="000000"/>
              </a:solidFill>
              <a:latin typeface="Courier New" panose="02070309020205020404" pitchFamily="49" charset="0"/>
              <a:ea typeface="宋体" panose="02010600030101010101" pitchFamily="2" charset="-122"/>
            </a:endParaRPr>
          </a:p>
          <a:p>
            <a:pPr indent="266400"/>
            <a:r>
              <a:rPr lang="en-US" altLang="zh-CN" sz="1800" dirty="0">
                <a:solidFill>
                  <a:srgbClr val="000000"/>
                </a:solidFill>
                <a:latin typeface="Courier New" panose="02070309020205020404" pitchFamily="49" charset="0"/>
                <a:ea typeface="宋体" panose="02010600030101010101" pitchFamily="2" charset="-122"/>
              </a:rPr>
              <a:t>                 </a:t>
            </a:r>
            <a:r>
              <a:rPr lang="en-US" altLang="zh-CN" sz="1800" dirty="0" err="1">
                <a:solidFill>
                  <a:srgbClr val="000000"/>
                </a:solidFill>
                <a:latin typeface="Courier New" panose="02070309020205020404" pitchFamily="49" charset="0"/>
                <a:ea typeface="宋体" panose="02010600030101010101" pitchFamily="2" charset="-122"/>
              </a:rPr>
              <a:t>tz</a:t>
            </a:r>
            <a:r>
              <a:rPr lang="en-US" altLang="zh-CN" sz="1800" dirty="0">
                <a:solidFill>
                  <a:srgbClr val="000000"/>
                </a:solidFill>
                <a:latin typeface="Courier New" panose="02070309020205020404" pitchFamily="49" charset="0"/>
                <a:ea typeface="宋体" panose="02010600030101010101" pitchFamily="2" charset="-122"/>
              </a:rPr>
              <a:t>='Asia/</a:t>
            </a:r>
            <a:r>
              <a:rPr lang="en-US" altLang="zh-CN" sz="1800" dirty="0" err="1">
                <a:solidFill>
                  <a:srgbClr val="000000"/>
                </a:solidFill>
                <a:latin typeface="Courier New" panose="02070309020205020404" pitchFamily="49" charset="0"/>
                <a:ea typeface="宋体" panose="02010600030101010101" pitchFamily="2" charset="-122"/>
              </a:rPr>
              <a:t>Hong_Kong</a:t>
            </a:r>
            <a:r>
              <a:rPr lang="en-US" altLang="zh-CN" sz="1800" dirty="0">
                <a:solidFill>
                  <a:srgbClr val="000000"/>
                </a:solidFill>
                <a:latin typeface="Courier New" panose="02070309020205020404" pitchFamily="49" charset="0"/>
                <a:ea typeface="宋体" panose="02010600030101010101" pitchFamily="2" charset="-122"/>
              </a:rPr>
              <a:t>')</a:t>
            </a:r>
          </a:p>
          <a:p>
            <a:pPr indent="266400"/>
            <a:r>
              <a:rPr lang="en-US" altLang="zh-CN" sz="1800" dirty="0" err="1">
                <a:solidFill>
                  <a:srgbClr val="000000"/>
                </a:solidFill>
                <a:latin typeface="Courier New" panose="02070309020205020404" pitchFamily="49" charset="0"/>
                <a:ea typeface="宋体" panose="02010600030101010101" pitchFamily="2" charset="-122"/>
              </a:rPr>
              <a:t>pd.date_range</a:t>
            </a:r>
            <a:r>
              <a:rPr lang="en-US" altLang="zh-CN" sz="1800" dirty="0">
                <a:solidFill>
                  <a:srgbClr val="000000"/>
                </a:solidFill>
                <a:latin typeface="Courier New" panose="02070309020205020404" pitchFamily="49" charset="0"/>
                <a:ea typeface="宋体" panose="02010600030101010101" pitchFamily="2" charset="-122"/>
              </a:rPr>
              <a:t>(start='2023/1/1 12:30:11', periods=5, </a:t>
            </a:r>
            <a:endParaRPr lang="zh-CN" altLang="zh-CN" sz="1800" dirty="0">
              <a:solidFill>
                <a:srgbClr val="000000"/>
              </a:solidFill>
              <a:latin typeface="Courier New" panose="02070309020205020404" pitchFamily="49" charset="0"/>
              <a:ea typeface="宋体" panose="02010600030101010101" pitchFamily="2" charset="-122"/>
            </a:endParaRPr>
          </a:p>
          <a:p>
            <a:pPr indent="266400"/>
            <a:r>
              <a:rPr lang="en-US" altLang="zh-CN" sz="1800" dirty="0">
                <a:solidFill>
                  <a:srgbClr val="000000"/>
                </a:solidFill>
                <a:latin typeface="Courier New" panose="02070309020205020404" pitchFamily="49" charset="0"/>
                <a:ea typeface="宋体" panose="02010600030101010101" pitchFamily="2" charset="-122"/>
              </a:rPr>
              <a:t>                 </a:t>
            </a:r>
            <a:r>
              <a:rPr lang="en-US" altLang="zh-CN" sz="1800" dirty="0" err="1">
                <a:solidFill>
                  <a:srgbClr val="000000"/>
                </a:solidFill>
                <a:latin typeface="Courier New" panose="02070309020205020404" pitchFamily="49" charset="0"/>
                <a:ea typeface="宋体" panose="02010600030101010101" pitchFamily="2" charset="-122"/>
              </a:rPr>
              <a:t>tz</a:t>
            </a:r>
            <a:r>
              <a:rPr lang="en-US" altLang="zh-CN" sz="1800" dirty="0">
                <a:solidFill>
                  <a:srgbClr val="000000"/>
                </a:solidFill>
                <a:latin typeface="Courier New" panose="02070309020205020404" pitchFamily="49" charset="0"/>
                <a:ea typeface="宋体" panose="02010600030101010101" pitchFamily="2" charset="-122"/>
              </a:rPr>
              <a:t>='Asia/</a:t>
            </a:r>
            <a:r>
              <a:rPr lang="en-US" altLang="zh-CN" sz="1800" dirty="0" err="1">
                <a:solidFill>
                  <a:srgbClr val="000000"/>
                </a:solidFill>
                <a:latin typeface="Courier New" panose="02070309020205020404" pitchFamily="49" charset="0"/>
                <a:ea typeface="宋体" panose="02010600030101010101" pitchFamily="2" charset="-122"/>
              </a:rPr>
              <a:t>Hong_Kong</a:t>
            </a:r>
            <a:r>
              <a:rPr lang="en-US" altLang="zh-CN" sz="1800" dirty="0">
                <a:solidFill>
                  <a:srgbClr val="000000"/>
                </a:solidFill>
                <a:latin typeface="Courier New" panose="02070309020205020404" pitchFamily="49" charset="0"/>
                <a:ea typeface="宋体" panose="02010600030101010101" pitchFamily="2" charset="-122"/>
              </a:rPr>
              <a:t>', </a:t>
            </a:r>
            <a:r>
              <a:rPr lang="en-US" altLang="zh-CN" sz="1800" b="1" dirty="0">
                <a:solidFill>
                  <a:srgbClr val="1369B2"/>
                </a:solidFill>
                <a:latin typeface="Courier New" panose="02070309020205020404" pitchFamily="49" charset="0"/>
                <a:ea typeface="宋体" panose="02010600030101010101" pitchFamily="2" charset="-122"/>
              </a:rPr>
              <a:t>normalize=True</a:t>
            </a:r>
            <a:r>
              <a:rPr lang="en-US" altLang="zh-CN" sz="1800" dirty="0">
                <a:solidFill>
                  <a:srgbClr val="000000"/>
                </a:solidFill>
                <a:latin typeface="Courier New" panose="02070309020205020404" pitchFamily="49" charset="0"/>
                <a:ea typeface="宋体" panose="02010600030101010101" pitchFamily="2" charset="-122"/>
              </a:rPr>
              <a:t>)</a:t>
            </a:r>
            <a:endParaRPr lang="zh-CN" altLang="zh-CN" sz="1800" dirty="0">
              <a:solidFill>
                <a:srgbClr val="000000"/>
              </a:solidFill>
              <a:latin typeface="Courier New" panose="02070309020205020404" pitchFamily="49" charset="0"/>
              <a:ea typeface="宋体" panose="02010600030101010101" pitchFamily="2" charset="-122"/>
            </a:endParaRPr>
          </a:p>
        </p:txBody>
      </p:sp>
      <p:sp>
        <p:nvSpPr>
          <p:cNvPr id="9" name="文本框 8">
            <a:extLst>
              <a:ext uri="{FF2B5EF4-FFF2-40B4-BE49-F238E27FC236}">
                <a16:creationId xmlns:a16="http://schemas.microsoft.com/office/drawing/2014/main" id="{1E1BFBFC-8168-1953-8181-1D9657228AA6}"/>
              </a:ext>
            </a:extLst>
          </p:cNvPr>
          <p:cNvSpPr txBox="1"/>
          <p:nvPr/>
        </p:nvSpPr>
        <p:spPr>
          <a:xfrm>
            <a:off x="1287706" y="2753098"/>
            <a:ext cx="9560028" cy="1015663"/>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一天应该是从零点开始的，要想产生一组被标准化到当天午夜</a:t>
            </a:r>
            <a:r>
              <a:rPr lang="en-US" altLang="zh-CN" sz="2000" kern="0" dirty="0">
                <a:solidFill>
                  <a:srgbClr val="595959"/>
                </a:solidFill>
                <a:latin typeface="Microsoft YaHei" panose="020B0503020204020204" pitchFamily="34" charset="-122"/>
                <a:ea typeface="Microsoft YaHei" panose="020B0503020204020204" pitchFamily="34" charset="-122"/>
              </a:rPr>
              <a:t>0</a:t>
            </a:r>
            <a:r>
              <a:rPr lang="zh-CN" altLang="zh-CN" sz="2000" kern="0" dirty="0">
                <a:solidFill>
                  <a:srgbClr val="595959"/>
                </a:solidFill>
                <a:latin typeface="Microsoft YaHei" panose="020B0503020204020204" pitchFamily="34" charset="-122"/>
                <a:ea typeface="Microsoft YaHei" panose="020B0503020204020204" pitchFamily="34" charset="-122"/>
              </a:rPr>
              <a:t>点的时间戳，可以</a:t>
            </a:r>
            <a:r>
              <a:rPr lang="zh-CN" altLang="zh-CN" sz="2000" kern="0" dirty="0">
                <a:solidFill>
                  <a:srgbClr val="1369B2"/>
                </a:solidFill>
                <a:latin typeface="Microsoft YaHei" panose="020B0503020204020204" pitchFamily="34" charset="-122"/>
                <a:ea typeface="Microsoft YaHei" panose="020B0503020204020204" pitchFamily="34" charset="-122"/>
              </a:rPr>
              <a:t>在创建</a:t>
            </a:r>
            <a:r>
              <a:rPr lang="en-US" altLang="zh-CN" sz="2000" kern="0" dirty="0" err="1">
                <a:solidFill>
                  <a:srgbClr val="1369B2"/>
                </a:solidFill>
                <a:latin typeface="Microsoft YaHei" panose="020B0503020204020204" pitchFamily="34" charset="-122"/>
                <a:ea typeface="Microsoft YaHei" panose="020B0503020204020204" pitchFamily="34" charset="-122"/>
              </a:rPr>
              <a:t>DatetimeIndex</a:t>
            </a:r>
            <a:r>
              <a:rPr lang="zh-CN" altLang="zh-CN" sz="2000" kern="0" dirty="0">
                <a:solidFill>
                  <a:srgbClr val="1369B2"/>
                </a:solidFill>
                <a:latin typeface="Microsoft YaHei" panose="020B0503020204020204" pitchFamily="34" charset="-122"/>
                <a:ea typeface="Microsoft YaHei" panose="020B0503020204020204" pitchFamily="34" charset="-122"/>
              </a:rPr>
              <a:t>类的对象时将</a:t>
            </a:r>
            <a:r>
              <a:rPr lang="en-US" altLang="zh-CN" sz="2000" kern="0" dirty="0">
                <a:solidFill>
                  <a:srgbClr val="1369B2"/>
                </a:solidFill>
                <a:latin typeface="Microsoft YaHei" panose="020B0503020204020204" pitchFamily="34" charset="-122"/>
                <a:ea typeface="Microsoft YaHei" panose="020B0503020204020204" pitchFamily="34" charset="-122"/>
              </a:rPr>
              <a:t>normalize</a:t>
            </a:r>
            <a:r>
              <a:rPr lang="zh-CN" altLang="zh-CN" sz="2000" kern="0" dirty="0">
                <a:solidFill>
                  <a:srgbClr val="1369B2"/>
                </a:solidFill>
                <a:latin typeface="Microsoft YaHei" panose="020B0503020204020204" pitchFamily="34" charset="-122"/>
                <a:ea typeface="Microsoft YaHei" panose="020B0503020204020204" pitchFamily="34" charset="-122"/>
              </a:rPr>
              <a:t>参数设置为</a:t>
            </a:r>
            <a:r>
              <a:rPr lang="en-US" altLang="zh-CN" sz="2000" kern="0" dirty="0">
                <a:solidFill>
                  <a:srgbClr val="1369B2"/>
                </a:solidFill>
                <a:latin typeface="Microsoft YaHei" panose="020B0503020204020204" pitchFamily="34" charset="-122"/>
                <a:ea typeface="Microsoft YaHei" panose="020B0503020204020204" pitchFamily="34" charset="-122"/>
              </a:rPr>
              <a:t>True</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0445860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19468"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创建固定频率的时间序列</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sym typeface="思源宋体 CN" panose="02020400000000000000" pitchFamily="18" charset="-122"/>
              </a:rPr>
              <a:t>示例</a:t>
            </a:r>
          </a:p>
        </p:txBody>
      </p:sp>
      <p:sp>
        <p:nvSpPr>
          <p:cNvPr id="15" name="文本框 14">
            <a:extLst>
              <a:ext uri="{FF2B5EF4-FFF2-40B4-BE49-F238E27FC236}">
                <a16:creationId xmlns:a16="http://schemas.microsoft.com/office/drawing/2014/main" id="{44D2FD6C-003F-F869-7647-9C0767F43D17}"/>
              </a:ext>
            </a:extLst>
          </p:cNvPr>
          <p:cNvSpPr txBox="1"/>
          <p:nvPr/>
        </p:nvSpPr>
        <p:spPr>
          <a:xfrm>
            <a:off x="1287706" y="2277666"/>
            <a:ext cx="5287025" cy="461665"/>
          </a:xfrm>
          <a:prstGeom prst="rect">
            <a:avLst/>
          </a:prstGeom>
          <a:noFill/>
        </p:spPr>
        <p:txBody>
          <a:bodyPr wrap="none" rtlCol="0">
            <a:spAutoFit/>
          </a:bodyPr>
          <a:lstStyle/>
          <a:p>
            <a:r>
              <a:rPr lang="en-US" altLang="zh-CN" b="1" dirty="0">
                <a:latin typeface="黑体" panose="02010609060101010101" pitchFamily="49" charset="-122"/>
                <a:ea typeface="黑体" panose="02010609060101010101" pitchFamily="49" charset="-122"/>
                <a:cs typeface="+mn-ea"/>
                <a:sym typeface="+mn-lt"/>
              </a:rPr>
              <a:t>6.</a:t>
            </a:r>
            <a:r>
              <a:rPr lang="zh-CN" altLang="en-US" b="1" dirty="0">
                <a:latin typeface="黑体" panose="02010609060101010101" pitchFamily="49" charset="-122"/>
                <a:ea typeface="黑体" panose="02010609060101010101" pitchFamily="49" charset="-122"/>
                <a:cs typeface="+mn-ea"/>
                <a:sym typeface="+mn-lt"/>
              </a:rPr>
              <a:t> </a:t>
            </a:r>
            <a:r>
              <a:rPr lang="zh-CN" altLang="en-US" b="1" dirty="0">
                <a:latin typeface="黑体" panose="02010609060101010101" pitchFamily="49" charset="-122"/>
                <a:ea typeface="黑体" panose="02010609060101010101" pitchFamily="49" charset="-122"/>
                <a:cs typeface="+mn-ea"/>
              </a:rPr>
              <a:t>创建</a:t>
            </a:r>
            <a:r>
              <a:rPr lang="en-US" altLang="zh-CN" b="1" dirty="0">
                <a:latin typeface="黑体" panose="02010609060101010101" pitchFamily="49" charset="-122"/>
                <a:ea typeface="黑体" panose="02010609060101010101" pitchFamily="49" charset="-122"/>
                <a:cs typeface="+mn-ea"/>
              </a:rPr>
              <a:t>Series</a:t>
            </a:r>
            <a:r>
              <a:rPr lang="zh-CN" altLang="en-US" b="1" dirty="0">
                <a:latin typeface="黑体" panose="02010609060101010101" pitchFamily="49" charset="-122"/>
                <a:ea typeface="黑体" panose="02010609060101010101" pitchFamily="49" charset="-122"/>
                <a:cs typeface="+mn-ea"/>
              </a:rPr>
              <a:t>类对象，生成时间序列</a:t>
            </a:r>
            <a:endParaRPr lang="zh-CN" altLang="en-US" b="1" dirty="0">
              <a:latin typeface="黑体" panose="02010609060101010101" pitchFamily="49" charset="-122"/>
              <a:ea typeface="黑体" panose="02010609060101010101" pitchFamily="49" charset="-122"/>
              <a:cs typeface="+mn-ea"/>
              <a:sym typeface="思源宋体 CN" panose="02020400000000000000" pitchFamily="18" charset="-122"/>
            </a:endParaRPr>
          </a:p>
        </p:txBody>
      </p:sp>
      <p:sp>
        <p:nvSpPr>
          <p:cNvPr id="16" name="矩形 15">
            <a:extLst>
              <a:ext uri="{FF2B5EF4-FFF2-40B4-BE49-F238E27FC236}">
                <a16:creationId xmlns:a16="http://schemas.microsoft.com/office/drawing/2014/main" id="{361CAA81-0507-65DC-AD31-AFCAEBF8588E}"/>
              </a:ext>
            </a:extLst>
          </p:cNvPr>
          <p:cNvSpPr/>
          <p:nvPr/>
        </p:nvSpPr>
        <p:spPr>
          <a:xfrm>
            <a:off x="1287706" y="3861842"/>
            <a:ext cx="9344004" cy="1296144"/>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B9F3DCC8-58F8-42D9-C2A9-18C2C694DAF0}"/>
              </a:ext>
            </a:extLst>
          </p:cNvPr>
          <p:cNvSpPr txBox="1"/>
          <p:nvPr/>
        </p:nvSpPr>
        <p:spPr>
          <a:xfrm>
            <a:off x="1690621" y="4186748"/>
            <a:ext cx="8754197" cy="646331"/>
          </a:xfrm>
          <a:prstGeom prst="rect">
            <a:avLst/>
          </a:prstGeom>
          <a:noFill/>
        </p:spPr>
        <p:txBody>
          <a:bodyPr wrap="square">
            <a:spAutoFit/>
          </a:bodyPr>
          <a:lstStyle/>
          <a:p>
            <a:pPr indent="266400"/>
            <a:r>
              <a:rPr lang="en-US" altLang="zh-CN" sz="1800" dirty="0" err="1">
                <a:solidFill>
                  <a:srgbClr val="000000"/>
                </a:solidFill>
                <a:latin typeface="Courier New" panose="02070309020205020404" pitchFamily="49" charset="0"/>
                <a:ea typeface="宋体" panose="02010600030101010101" pitchFamily="2" charset="-122"/>
              </a:rPr>
              <a:t>date_ser</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pd.Series</a:t>
            </a:r>
            <a:r>
              <a:rPr lang="en-US" altLang="zh-CN" sz="1800" dirty="0">
                <a:solidFill>
                  <a:srgbClr val="000000"/>
                </a:solidFill>
                <a:latin typeface="Courier New" panose="02070309020205020404" pitchFamily="49" charset="0"/>
                <a:ea typeface="宋体" panose="02010600030101010101" pitchFamily="2" charset="-122"/>
              </a:rPr>
              <a:t>([12, 56, 89, 99, 31], </a:t>
            </a:r>
            <a:r>
              <a:rPr lang="en-US" altLang="zh-CN" sz="1800" b="1" dirty="0">
                <a:solidFill>
                  <a:srgbClr val="1369B2"/>
                </a:solidFill>
                <a:latin typeface="Courier New" panose="02070309020205020404" pitchFamily="49" charset="0"/>
                <a:ea typeface="宋体" panose="02010600030101010101" pitchFamily="2" charset="-122"/>
              </a:rPr>
              <a:t>index=</a:t>
            </a:r>
            <a:r>
              <a:rPr lang="en-US" altLang="zh-CN" sz="1800" b="1" dirty="0" err="1">
                <a:solidFill>
                  <a:srgbClr val="1369B2"/>
                </a:solidFill>
                <a:latin typeface="Courier New" panose="02070309020205020404" pitchFamily="49" charset="0"/>
                <a:ea typeface="宋体" panose="02010600030101010101" pitchFamily="2" charset="-122"/>
              </a:rPr>
              <a:t>dates_index</a:t>
            </a:r>
            <a:r>
              <a:rPr lang="en-US" altLang="zh-CN" sz="1800" dirty="0">
                <a:solidFill>
                  <a:srgbClr val="000000"/>
                </a:solidFill>
                <a:latin typeface="Courier New" panose="02070309020205020404" pitchFamily="49" charset="0"/>
                <a:ea typeface="宋体" panose="02010600030101010101" pitchFamily="2" charset="-122"/>
              </a:rPr>
              <a:t>)</a:t>
            </a:r>
            <a:endParaRPr lang="zh-CN" altLang="zh-CN" sz="1800" dirty="0">
              <a:solidFill>
                <a:srgbClr val="000000"/>
              </a:solidFill>
              <a:latin typeface="Courier New" panose="02070309020205020404" pitchFamily="49" charset="0"/>
              <a:ea typeface="宋体" panose="02010600030101010101" pitchFamily="2" charset="-122"/>
            </a:endParaRPr>
          </a:p>
          <a:p>
            <a:pPr indent="266400"/>
            <a:r>
              <a:rPr lang="en-US" altLang="zh-CN" sz="1800" dirty="0" err="1">
                <a:solidFill>
                  <a:srgbClr val="000000"/>
                </a:solidFill>
                <a:latin typeface="Courier New" panose="02070309020205020404" pitchFamily="49" charset="0"/>
                <a:ea typeface="宋体" panose="02010600030101010101" pitchFamily="2" charset="-122"/>
              </a:rPr>
              <a:t>date_ser</a:t>
            </a:r>
            <a:endParaRPr lang="zh-CN" altLang="zh-CN" sz="1800" dirty="0">
              <a:solidFill>
                <a:srgbClr val="000000"/>
              </a:solidFill>
              <a:latin typeface="Courier New" panose="02070309020205020404" pitchFamily="49" charset="0"/>
              <a:ea typeface="宋体" panose="02010600030101010101" pitchFamily="2" charset="-122"/>
            </a:endParaRPr>
          </a:p>
        </p:txBody>
      </p:sp>
      <p:sp>
        <p:nvSpPr>
          <p:cNvPr id="9" name="文本框 8">
            <a:extLst>
              <a:ext uri="{FF2B5EF4-FFF2-40B4-BE49-F238E27FC236}">
                <a16:creationId xmlns:a16="http://schemas.microsoft.com/office/drawing/2014/main" id="{1E1BFBFC-8168-1953-8181-1D9657228AA6}"/>
              </a:ext>
            </a:extLst>
          </p:cNvPr>
          <p:cNvSpPr txBox="1"/>
          <p:nvPr/>
        </p:nvSpPr>
        <p:spPr>
          <a:xfrm>
            <a:off x="1287706" y="2753098"/>
            <a:ext cx="9560028" cy="1015663"/>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我们</a:t>
            </a:r>
            <a:r>
              <a:rPr lang="zh-CN" altLang="en-US" sz="2000" kern="0" dirty="0">
                <a:solidFill>
                  <a:srgbClr val="595959"/>
                </a:solidFill>
                <a:latin typeface="Microsoft YaHei" panose="020B0503020204020204" pitchFamily="34" charset="-122"/>
                <a:ea typeface="Microsoft YaHei" panose="020B0503020204020204" pitchFamily="34" charset="-122"/>
              </a:rPr>
              <a:t>可以</a:t>
            </a:r>
            <a:r>
              <a:rPr lang="zh-CN" altLang="zh-CN" sz="2000" kern="0" dirty="0">
                <a:solidFill>
                  <a:srgbClr val="595959"/>
                </a:solidFill>
                <a:latin typeface="Microsoft YaHei" panose="020B0503020204020204" pitchFamily="34" charset="-122"/>
                <a:ea typeface="Microsoft YaHei" panose="020B0503020204020204" pitchFamily="34" charset="-122"/>
              </a:rPr>
              <a:t>创建</a:t>
            </a:r>
            <a:r>
              <a:rPr lang="en-US" altLang="zh-CN" sz="2000" kern="0" dirty="0">
                <a:solidFill>
                  <a:srgbClr val="595959"/>
                </a:solidFill>
                <a:latin typeface="Microsoft YaHei" panose="020B0503020204020204" pitchFamily="34" charset="-122"/>
                <a:ea typeface="Microsoft YaHei" panose="020B0503020204020204" pitchFamily="34" charset="-122"/>
              </a:rPr>
              <a:t>Series</a:t>
            </a:r>
            <a:r>
              <a:rPr lang="zh-CN" altLang="zh-CN" sz="2000" kern="0" dirty="0">
                <a:solidFill>
                  <a:srgbClr val="595959"/>
                </a:solidFill>
                <a:latin typeface="Microsoft YaHei" panose="020B0503020204020204" pitchFamily="34" charset="-122"/>
                <a:ea typeface="Microsoft YaHei" panose="020B0503020204020204" pitchFamily="34" charset="-122"/>
              </a:rPr>
              <a:t>类的对象，</a:t>
            </a:r>
            <a:r>
              <a:rPr lang="zh-CN" altLang="en-US" sz="2000" kern="0" dirty="0">
                <a:solidFill>
                  <a:srgbClr val="595959"/>
                </a:solidFill>
                <a:latin typeface="Microsoft YaHei" panose="020B0503020204020204" pitchFamily="34" charset="-122"/>
                <a:ea typeface="Microsoft YaHei" panose="020B0503020204020204" pitchFamily="34" charset="-122"/>
              </a:rPr>
              <a:t>并</a:t>
            </a:r>
            <a:r>
              <a:rPr lang="zh-CN" altLang="en-US" sz="2000" kern="0" dirty="0">
                <a:solidFill>
                  <a:srgbClr val="1369B2"/>
                </a:solidFill>
                <a:latin typeface="Microsoft YaHei" panose="020B0503020204020204" pitchFamily="34" charset="-122"/>
                <a:ea typeface="Microsoft YaHei" panose="020B0503020204020204" pitchFamily="34" charset="-122"/>
              </a:rPr>
              <a:t>将该对象的索引指定为前面创建的</a:t>
            </a:r>
            <a:r>
              <a:rPr lang="en-US" altLang="zh-CN" sz="2000" kern="0" dirty="0" err="1">
                <a:solidFill>
                  <a:srgbClr val="1369B2"/>
                </a:solidFill>
                <a:latin typeface="Microsoft YaHei" panose="020B0503020204020204" pitchFamily="34" charset="-122"/>
                <a:ea typeface="Microsoft YaHei" panose="020B0503020204020204" pitchFamily="34" charset="-122"/>
              </a:rPr>
              <a:t>DatetimeIndex</a:t>
            </a:r>
            <a:r>
              <a:rPr lang="zh-CN" altLang="en-US" sz="2000" kern="0" dirty="0">
                <a:solidFill>
                  <a:srgbClr val="1369B2"/>
                </a:solidFill>
                <a:latin typeface="Microsoft YaHei" panose="020B0503020204020204" pitchFamily="34" charset="-122"/>
                <a:ea typeface="Microsoft YaHei" panose="020B0503020204020204" pitchFamily="34" charset="-122"/>
              </a:rPr>
              <a:t>类的对象</a:t>
            </a:r>
            <a:r>
              <a:rPr lang="zh-CN" altLang="en-US" sz="2000" kern="0" dirty="0">
                <a:solidFill>
                  <a:srgbClr val="595959"/>
                </a:solidFill>
                <a:latin typeface="Microsoft YaHei" panose="020B0503020204020204" pitchFamily="34" charset="-122"/>
                <a:ea typeface="Microsoft YaHei" panose="020B0503020204020204" pitchFamily="34" charset="-122"/>
              </a:rPr>
              <a:t>，这样便</a:t>
            </a:r>
            <a:r>
              <a:rPr lang="zh-CN" altLang="zh-CN" sz="2000" kern="0" dirty="0">
                <a:solidFill>
                  <a:srgbClr val="595959"/>
                </a:solidFill>
                <a:latin typeface="Microsoft YaHei" panose="020B0503020204020204" pitchFamily="34" charset="-122"/>
                <a:ea typeface="Microsoft YaHei" panose="020B0503020204020204" pitchFamily="34" charset="-122"/>
              </a:rPr>
              <a:t>会生成</a:t>
            </a:r>
            <a:r>
              <a:rPr lang="zh-CN" altLang="en-US" sz="2000" kern="0" dirty="0">
                <a:solidFill>
                  <a:srgbClr val="595959"/>
                </a:solidFill>
                <a:latin typeface="Microsoft YaHei" panose="020B0503020204020204" pitchFamily="34" charset="-122"/>
                <a:ea typeface="Microsoft YaHei" panose="020B0503020204020204" pitchFamily="34" charset="-122"/>
              </a:rPr>
              <a:t>一个</a:t>
            </a:r>
            <a:r>
              <a:rPr lang="zh-CN" altLang="zh-CN" sz="2000" kern="0" dirty="0">
                <a:solidFill>
                  <a:srgbClr val="595959"/>
                </a:solidFill>
                <a:latin typeface="Microsoft YaHei" panose="020B0503020204020204" pitchFamily="34" charset="-122"/>
                <a:ea typeface="Microsoft YaHei" panose="020B0503020204020204" pitchFamily="34" charset="-122"/>
              </a:rPr>
              <a:t>固定频率的时间序列</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35352230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6621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时间序列的频率与偏移量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21363" y="857056"/>
            <a:ext cx="5638800" cy="5638800"/>
          </a:xfrm>
          <a:prstGeom prst="rect">
            <a:avLst/>
          </a:prstGeom>
        </p:spPr>
      </p:pic>
      <p:sp>
        <p:nvSpPr>
          <p:cNvPr id="13" name="原创设计师QQ598969553          _3"/>
          <p:cNvSpPr/>
          <p:nvPr/>
        </p:nvSpPr>
        <p:spPr>
          <a:xfrm>
            <a:off x="1019175" y="2709714"/>
            <a:ext cx="4590731" cy="2664296"/>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原创设计师QQ598969553          _4"/>
          <p:cNvSpPr/>
          <p:nvPr/>
        </p:nvSpPr>
        <p:spPr>
          <a:xfrm>
            <a:off x="1287810" y="3746576"/>
            <a:ext cx="4053459" cy="1338828"/>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1369B2"/>
                </a:solidFill>
                <a:latin typeface="微软雅黑" panose="020B0503020204020204" pitchFamily="34" charset="-122"/>
                <a:ea typeface="微软雅黑" panose="020B0503020204020204" pitchFamily="34" charset="-122"/>
                <a:cs typeface="+mn-ea"/>
              </a:rPr>
              <a:t>频率与偏移量</a:t>
            </a:r>
            <a:r>
              <a:rPr lang="zh-CN" altLang="zh-CN" sz="1800" dirty="0">
                <a:solidFill>
                  <a:srgbClr val="595959"/>
                </a:solidFill>
                <a:latin typeface="微软雅黑" panose="020B0503020204020204" pitchFamily="34" charset="-122"/>
                <a:ea typeface="微软雅黑" panose="020B0503020204020204" pitchFamily="34" charset="-122"/>
                <a:cs typeface="+mn-ea"/>
              </a:rPr>
              <a:t>，能够</a:t>
            </a:r>
            <a:r>
              <a:rPr lang="zh-CN" altLang="en-US" sz="1800" dirty="0">
                <a:solidFill>
                  <a:srgbClr val="595959"/>
                </a:solidFill>
                <a:latin typeface="微软雅黑" panose="020B0503020204020204" pitchFamily="34" charset="-122"/>
                <a:ea typeface="微软雅黑" panose="020B0503020204020204" pitchFamily="34" charset="-122"/>
                <a:cs typeface="+mn-ea"/>
              </a:rPr>
              <a:t>通过多种方式构建频率与偏移量，以设置时间序列的频率</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16" name="原创设计师QQ598969553          _7"/>
          <p:cNvSpPr txBox="1"/>
          <p:nvPr/>
        </p:nvSpPr>
        <p:spPr>
          <a:xfrm>
            <a:off x="1019176" y="3089692"/>
            <a:ext cx="4590730" cy="523220"/>
          </a:xfrm>
          <a:prstGeom prst="rect">
            <a:avLst/>
          </a:prstGeom>
          <a:noFill/>
        </p:spPr>
        <p:txBody>
          <a:bodyPr wrap="square" rtlCol="0">
            <a:spAutoFit/>
          </a:bodyPr>
          <a:lstStyle/>
          <a:p>
            <a:pPr lvl="0" algn="ctr" defTabSz="1216660">
              <a:spcBef>
                <a:spcPct val="20000"/>
              </a:spcBef>
              <a:defRPr/>
            </a:pPr>
            <a:r>
              <a:rPr lang="zh-CN" altLang="en-US" sz="2800" b="1" dirty="0">
                <a:solidFill>
                  <a:srgbClr val="1369B2"/>
                </a:solidFill>
                <a:latin typeface="微软雅黑" panose="020B0503020204020204" pitchFamily="34" charset="-122"/>
                <a:ea typeface="微软雅黑" panose="020B0503020204020204" pitchFamily="34" charset="-122"/>
                <a:cs typeface="+mn-ea"/>
                <a:sym typeface="+mn-lt"/>
              </a:rPr>
              <a:t>学习目标</a:t>
            </a:r>
          </a:p>
        </p:txBody>
      </p:sp>
    </p:spTree>
    <p:extLst>
      <p:ext uri="{BB962C8B-B14F-4D97-AF65-F5344CB8AC3E}">
        <p14:creationId xmlns:p14="http://schemas.microsoft.com/office/powerpoint/2010/main" val="33708754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19468"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时间序列的频率与偏移量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文本框 8">
            <a:extLst>
              <a:ext uri="{FF2B5EF4-FFF2-40B4-BE49-F238E27FC236}">
                <a16:creationId xmlns:a16="http://schemas.microsoft.com/office/drawing/2014/main" id="{8A94A71B-0DDC-9662-2B12-E7ED94C37C44}"/>
              </a:ext>
            </a:extLst>
          </p:cNvPr>
          <p:cNvSpPr txBox="1"/>
          <p:nvPr/>
        </p:nvSpPr>
        <p:spPr>
          <a:xfrm>
            <a:off x="1414685" y="2997746"/>
            <a:ext cx="5760641" cy="1015663"/>
          </a:xfrm>
          <a:prstGeom prst="rect">
            <a:avLst/>
          </a:prstGeom>
          <a:noFill/>
        </p:spPr>
        <p:txBody>
          <a:bodyPr wrap="square">
            <a:spAutoFit/>
          </a:bodyPr>
          <a:lstStyle>
            <a:defPPr>
              <a:defRPr lang="zh-CN"/>
            </a:defPPr>
            <a:lvl1pPr indent="304800">
              <a:lnSpc>
                <a:spcPct val="150000"/>
              </a:lnSpc>
              <a:defRPr sz="1800" kern="0">
                <a:solidFill>
                  <a:srgbClr val="595959"/>
                </a:solidFill>
                <a:effectLst/>
                <a:latin typeface="Microsoft YaHei" panose="020B0503020204020204" pitchFamily="34" charset="-122"/>
                <a:ea typeface="Microsoft YaHei" panose="020B0503020204020204" pitchFamily="34" charset="-122"/>
                <a:cs typeface="宋体" panose="02010600030101010101" pitchFamily="2" charset="-122"/>
              </a:defRPr>
            </a:lvl1pPr>
          </a:lstStyle>
          <a:p>
            <a:pPr indent="0"/>
            <a:r>
              <a:rPr lang="zh-CN" altLang="zh-CN" sz="2000" dirty="0"/>
              <a:t>在</a:t>
            </a:r>
            <a:r>
              <a:rPr lang="en-US" altLang="zh-CN" sz="2000" dirty="0"/>
              <a:t>pandas</a:t>
            </a:r>
            <a:r>
              <a:rPr lang="zh-CN" altLang="zh-CN" sz="2000" dirty="0"/>
              <a:t>中，</a:t>
            </a:r>
            <a:r>
              <a:rPr lang="zh-CN" altLang="zh-CN" sz="2000" dirty="0">
                <a:solidFill>
                  <a:srgbClr val="1369B2"/>
                </a:solidFill>
              </a:rPr>
              <a:t>频率是由一个基础频率和倍数组成的</a:t>
            </a:r>
            <a:r>
              <a:rPr lang="zh-CN" altLang="zh-CN" sz="2000" dirty="0"/>
              <a:t>，比如“</a:t>
            </a:r>
            <a:r>
              <a:rPr lang="en-US" altLang="zh-CN" sz="2000" dirty="0"/>
              <a:t>5D</a:t>
            </a:r>
            <a:r>
              <a:rPr lang="zh-CN" altLang="zh-CN" sz="2000" dirty="0"/>
              <a:t>”，其中“</a:t>
            </a:r>
            <a:r>
              <a:rPr lang="en-US" altLang="zh-CN" sz="2000" dirty="0"/>
              <a:t>D</a:t>
            </a:r>
            <a:r>
              <a:rPr lang="zh-CN" altLang="zh-CN" sz="2000" dirty="0"/>
              <a:t>”属于基础频率。</a:t>
            </a:r>
            <a:endParaRPr lang="en-US" altLang="zh-CN" sz="2000" dirty="0"/>
          </a:p>
        </p:txBody>
      </p:sp>
      <p:sp>
        <p:nvSpPr>
          <p:cNvPr id="10" name="矩形: 圆角 139">
            <a:extLst>
              <a:ext uri="{FF2B5EF4-FFF2-40B4-BE49-F238E27FC236}">
                <a16:creationId xmlns:a16="http://schemas.microsoft.com/office/drawing/2014/main" id="{C5854BD2-95A8-2615-D778-3A061C808512}"/>
              </a:ext>
            </a:extLst>
          </p:cNvPr>
          <p:cNvSpPr/>
          <p:nvPr/>
        </p:nvSpPr>
        <p:spPr>
          <a:xfrm>
            <a:off x="1276318" y="2198656"/>
            <a:ext cx="1917700"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宋体" panose="02010600030101010101" pitchFamily="2" charset="-122"/>
                <a:ea typeface="宋体" panose="02010600030101010101" pitchFamily="2" charset="-122"/>
                <a:sym typeface="思源宋体 CN" panose="02020400000000000000" pitchFamily="18" charset="-122"/>
              </a:rPr>
              <a:t>概念</a:t>
            </a:r>
          </a:p>
        </p:txBody>
      </p:sp>
      <p:pic>
        <p:nvPicPr>
          <p:cNvPr id="11" name="图片 10">
            <a:extLst>
              <a:ext uri="{FF2B5EF4-FFF2-40B4-BE49-F238E27FC236}">
                <a16:creationId xmlns:a16="http://schemas.microsoft.com/office/drawing/2014/main" id="{21C57967-7724-2935-87BC-17116A0EAB3B}"/>
              </a:ext>
            </a:extLst>
          </p:cNvPr>
          <p:cNvPicPr>
            <a:picLocks noChangeAspect="1"/>
          </p:cNvPicPr>
          <p:nvPr/>
        </p:nvPicPr>
        <p:blipFill rotWithShape="1">
          <a:blip r:embed="rId3"/>
          <a:srcRect l="18574" r="10319"/>
          <a:stretch/>
        </p:blipFill>
        <p:spPr>
          <a:xfrm flipH="1">
            <a:off x="8327454" y="2261823"/>
            <a:ext cx="2736307" cy="3848151"/>
          </a:xfrm>
          <a:prstGeom prst="rect">
            <a:avLst/>
          </a:prstGeom>
        </p:spPr>
      </p:pic>
    </p:spTree>
    <p:extLst>
      <p:ext uri="{BB962C8B-B14F-4D97-AF65-F5344CB8AC3E}">
        <p14:creationId xmlns:p14="http://schemas.microsoft.com/office/powerpoint/2010/main" val="3727254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19468"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时间序列的频率与偏移量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latin typeface="宋体" panose="02010600030101010101" pitchFamily="2" charset="-122"/>
                <a:ea typeface="宋体" panose="02010600030101010101" pitchFamily="2" charset="-122"/>
              </a:rPr>
              <a:t>基础频率</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391812210"/>
              </p:ext>
            </p:extLst>
          </p:nvPr>
        </p:nvGraphicFramePr>
        <p:xfrm>
          <a:off x="1486694" y="2421682"/>
          <a:ext cx="9073008" cy="3384374"/>
        </p:xfrm>
        <a:graphic>
          <a:graphicData uri="http://schemas.openxmlformats.org/drawingml/2006/table">
            <a:tbl>
              <a:tblPr>
                <a:tableStyleId>{00A15C55-8517-42AA-B614-E9B94910E393}</a:tableStyleId>
              </a:tblPr>
              <a:tblGrid>
                <a:gridCol w="4347482">
                  <a:extLst>
                    <a:ext uri="{9D8B030D-6E8A-4147-A177-3AD203B41FA5}">
                      <a16:colId xmlns:a16="http://schemas.microsoft.com/office/drawing/2014/main" val="1345553933"/>
                    </a:ext>
                  </a:extLst>
                </a:gridCol>
                <a:gridCol w="4725526">
                  <a:extLst>
                    <a:ext uri="{9D8B030D-6E8A-4147-A177-3AD203B41FA5}">
                      <a16:colId xmlns:a16="http://schemas.microsoft.com/office/drawing/2014/main" val="1515813387"/>
                    </a:ext>
                  </a:extLst>
                </a:gridCol>
              </a:tblGrid>
              <a:tr h="415156">
                <a:tc>
                  <a:txBody>
                    <a:bodyPr/>
                    <a:lstStyle/>
                    <a:p>
                      <a:pPr marL="0" indent="266700" algn="ctr" defTabSz="1219200" rtl="0" eaLnBrk="1" latinLnBrk="0" hangingPunct="1">
                        <a:lnSpc>
                          <a:spcPct val="115000"/>
                        </a:lnSpc>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基础频率</a:t>
                      </a:r>
                    </a:p>
                  </a:txBody>
                  <a:tcPr marL="68580" marR="68580" marT="0" marB="0" anchor="ctr"/>
                </a:tc>
                <a:tc>
                  <a:txBody>
                    <a:bodyPr/>
                    <a:lstStyle/>
                    <a:p>
                      <a:pPr marL="0" indent="266700" algn="ctr" defTabSz="1219200" rtl="0" eaLnBrk="1" latinLnBrk="0" hangingPunct="1">
                        <a:lnSpc>
                          <a:spcPct val="115000"/>
                        </a:lnSpc>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说明</a:t>
                      </a:r>
                    </a:p>
                  </a:txBody>
                  <a:tcPr marL="68580" marR="68580" marT="0" marB="0" anchor="ctr"/>
                </a:tc>
                <a:extLst>
                  <a:ext uri="{0D108BD9-81ED-4DB2-BD59-A6C34878D82A}">
                    <a16:rowId xmlns:a16="http://schemas.microsoft.com/office/drawing/2014/main" val="4187052343"/>
                  </a:ext>
                </a:extLst>
              </a:tr>
              <a:tr h="415156">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D</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日历日</a:t>
                      </a:r>
                    </a:p>
                  </a:txBody>
                  <a:tcPr marL="68580" marR="68580" marT="0" marB="0" anchor="ctr"/>
                </a:tc>
                <a:extLst>
                  <a:ext uri="{0D108BD9-81ED-4DB2-BD59-A6C34878D82A}">
                    <a16:rowId xmlns:a16="http://schemas.microsoft.com/office/drawing/2014/main" val="2276109380"/>
                  </a:ext>
                </a:extLst>
              </a:tr>
              <a:tr h="415156">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B</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工作日</a:t>
                      </a:r>
                    </a:p>
                  </a:txBody>
                  <a:tcPr marL="68580" marR="68580" marT="0" marB="0" anchor="ctr"/>
                </a:tc>
                <a:extLst>
                  <a:ext uri="{0D108BD9-81ED-4DB2-BD59-A6C34878D82A}">
                    <a16:rowId xmlns:a16="http://schemas.microsoft.com/office/drawing/2014/main" val="2075096867"/>
                  </a:ext>
                </a:extLst>
              </a:tr>
              <a:tr h="415156">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H</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小时</a:t>
                      </a:r>
                    </a:p>
                  </a:txBody>
                  <a:tcPr marL="68580" marR="68580" marT="0" marB="0" anchor="ctr"/>
                </a:tc>
                <a:extLst>
                  <a:ext uri="{0D108BD9-81ED-4DB2-BD59-A6C34878D82A}">
                    <a16:rowId xmlns:a16="http://schemas.microsoft.com/office/drawing/2014/main" val="2469291200"/>
                  </a:ext>
                </a:extLst>
              </a:tr>
              <a:tr h="437355">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T</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或</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min</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分</a:t>
                      </a:r>
                    </a:p>
                  </a:txBody>
                  <a:tcPr marL="68580" marR="68580" marT="0" marB="0" anchor="ctr"/>
                </a:tc>
                <a:extLst>
                  <a:ext uri="{0D108BD9-81ED-4DB2-BD59-A6C34878D82A}">
                    <a16:rowId xmlns:a16="http://schemas.microsoft.com/office/drawing/2014/main" val="2206652685"/>
                  </a:ext>
                </a:extLst>
              </a:tr>
              <a:tr h="456083">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S</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秒</a:t>
                      </a:r>
                    </a:p>
                  </a:txBody>
                  <a:tcPr marL="68580" marR="68580" marT="0" marB="0" anchor="ctr"/>
                </a:tc>
                <a:extLst>
                  <a:ext uri="{0D108BD9-81ED-4DB2-BD59-A6C34878D82A}">
                    <a16:rowId xmlns:a16="http://schemas.microsoft.com/office/drawing/2014/main" val="3187339913"/>
                  </a:ext>
                </a:extLst>
              </a:tr>
              <a:tr h="415156">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L</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或</a:t>
                      </a:r>
                      <a:r>
                        <a:rPr lang="en-US" sz="1600" kern="100" dirty="0" err="1">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ms</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毫秒</a:t>
                      </a:r>
                    </a:p>
                  </a:txBody>
                  <a:tcPr marL="68580" marR="68580" marT="0" marB="0" anchor="ctr"/>
                </a:tc>
                <a:extLst>
                  <a:ext uri="{0D108BD9-81ED-4DB2-BD59-A6C34878D82A}">
                    <a16:rowId xmlns:a16="http://schemas.microsoft.com/office/drawing/2014/main" val="3042676703"/>
                  </a:ext>
                </a:extLst>
              </a:tr>
              <a:tr h="415156">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U</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微秒</a:t>
                      </a:r>
                    </a:p>
                  </a:txBody>
                  <a:tcPr marL="68580" marR="68580" marT="0" marB="0" anchor="ctr"/>
                </a:tc>
                <a:extLst>
                  <a:ext uri="{0D108BD9-81ED-4DB2-BD59-A6C34878D82A}">
                    <a16:rowId xmlns:a16="http://schemas.microsoft.com/office/drawing/2014/main" val="3741386115"/>
                  </a:ext>
                </a:extLst>
              </a:tr>
            </a:tbl>
          </a:graphicData>
        </a:graphic>
      </p:graphicFrame>
    </p:spTree>
    <p:extLst>
      <p:ext uri="{BB962C8B-B14F-4D97-AF65-F5344CB8AC3E}">
        <p14:creationId xmlns:p14="http://schemas.microsoft.com/office/powerpoint/2010/main" val="17555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19468"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时间序列的频率与偏移量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latin typeface="宋体" panose="02010600030101010101" pitchFamily="2" charset="-122"/>
                <a:ea typeface="宋体" panose="02010600030101010101" pitchFamily="2" charset="-122"/>
              </a:rPr>
              <a:t>基础频率</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2660763329"/>
              </p:ext>
            </p:extLst>
          </p:nvPr>
        </p:nvGraphicFramePr>
        <p:xfrm>
          <a:off x="1486694" y="2349674"/>
          <a:ext cx="9073008" cy="3706795"/>
        </p:xfrm>
        <a:graphic>
          <a:graphicData uri="http://schemas.openxmlformats.org/drawingml/2006/table">
            <a:tbl>
              <a:tblPr>
                <a:tableStyleId>{00A15C55-8517-42AA-B614-E9B94910E393}</a:tableStyleId>
              </a:tblPr>
              <a:tblGrid>
                <a:gridCol w="3816424">
                  <a:extLst>
                    <a:ext uri="{9D8B030D-6E8A-4147-A177-3AD203B41FA5}">
                      <a16:colId xmlns:a16="http://schemas.microsoft.com/office/drawing/2014/main" val="1345553933"/>
                    </a:ext>
                  </a:extLst>
                </a:gridCol>
                <a:gridCol w="5256584">
                  <a:extLst>
                    <a:ext uri="{9D8B030D-6E8A-4147-A177-3AD203B41FA5}">
                      <a16:colId xmlns:a16="http://schemas.microsoft.com/office/drawing/2014/main" val="1515813387"/>
                    </a:ext>
                  </a:extLst>
                </a:gridCol>
              </a:tblGrid>
              <a:tr h="362989">
                <a:tc>
                  <a:txBody>
                    <a:bodyPr/>
                    <a:lstStyle/>
                    <a:p>
                      <a:pPr marL="0" indent="266700" algn="ctr" defTabSz="1219200" rtl="0" eaLnBrk="1" latinLnBrk="0" hangingPunct="1">
                        <a:lnSpc>
                          <a:spcPct val="115000"/>
                        </a:lnSpc>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基础频率</a:t>
                      </a:r>
                    </a:p>
                  </a:txBody>
                  <a:tcPr marL="68580" marR="68580" marT="0" marB="0" anchor="ctr"/>
                </a:tc>
                <a:tc>
                  <a:txBody>
                    <a:bodyPr/>
                    <a:lstStyle/>
                    <a:p>
                      <a:pPr marL="0" indent="266700" algn="ctr" defTabSz="1219200" rtl="0" eaLnBrk="1" latinLnBrk="0" hangingPunct="1">
                        <a:lnSpc>
                          <a:spcPct val="115000"/>
                        </a:lnSpc>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说明</a:t>
                      </a:r>
                    </a:p>
                  </a:txBody>
                  <a:tcPr marL="68580" marR="68580" marT="0" marB="0" anchor="ctr"/>
                </a:tc>
                <a:extLst>
                  <a:ext uri="{0D108BD9-81ED-4DB2-BD59-A6C34878D82A}">
                    <a16:rowId xmlns:a16="http://schemas.microsoft.com/office/drawing/2014/main" val="4187052343"/>
                  </a:ext>
                </a:extLst>
              </a:tr>
              <a:tr h="362989">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M</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每月</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最后一个日历日</a:t>
                      </a:r>
                    </a:p>
                  </a:txBody>
                  <a:tcPr marL="68580" marR="68580" marT="0" marB="0" anchor="ctr"/>
                </a:tc>
                <a:extLst>
                  <a:ext uri="{0D108BD9-81ED-4DB2-BD59-A6C34878D82A}">
                    <a16:rowId xmlns:a16="http://schemas.microsoft.com/office/drawing/2014/main" val="4151742831"/>
                  </a:ext>
                </a:extLst>
              </a:tr>
              <a:tr h="362989">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BM</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每月</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最后一个工作日</a:t>
                      </a:r>
                    </a:p>
                  </a:txBody>
                  <a:tcPr marL="68580" marR="68580" marT="0" marB="0" anchor="ctr"/>
                </a:tc>
                <a:extLst>
                  <a:ext uri="{0D108BD9-81ED-4DB2-BD59-A6C34878D82A}">
                    <a16:rowId xmlns:a16="http://schemas.microsoft.com/office/drawing/2014/main" val="2401647343"/>
                  </a:ext>
                </a:extLst>
              </a:tr>
              <a:tr h="362989">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MS</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每月</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第一个日历日</a:t>
                      </a:r>
                    </a:p>
                  </a:txBody>
                  <a:tcPr marL="68580" marR="68580" marT="0" marB="0" anchor="ctr"/>
                </a:tc>
                <a:extLst>
                  <a:ext uri="{0D108BD9-81ED-4DB2-BD59-A6C34878D82A}">
                    <a16:rowId xmlns:a16="http://schemas.microsoft.com/office/drawing/2014/main" val="3772819912"/>
                  </a:ext>
                </a:extLst>
              </a:tr>
              <a:tr h="362989">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BMS</a:t>
                      </a:r>
                      <a:endPar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每月</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第一个工作日</a:t>
                      </a:r>
                    </a:p>
                  </a:txBody>
                  <a:tcPr marL="68580" marR="68580" marT="0" marB="0" anchor="ctr"/>
                </a:tc>
                <a:extLst>
                  <a:ext uri="{0D108BD9-81ED-4DB2-BD59-A6C34878D82A}">
                    <a16:rowId xmlns:a16="http://schemas.microsoft.com/office/drawing/2014/main" val="2654282006"/>
                  </a:ext>
                </a:extLst>
              </a:tr>
              <a:tr h="621165">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W-MON</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W-TUE</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从指定的</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星期几</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MON</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TUE</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WED</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THU</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FRI</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SAT</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SUN</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）开始算起，每周几</a:t>
                      </a:r>
                    </a:p>
                  </a:txBody>
                  <a:tcPr marL="68580" marR="68580" marT="0" marB="0" anchor="ctr"/>
                </a:tc>
                <a:extLst>
                  <a:ext uri="{0D108BD9-81ED-4DB2-BD59-A6C34878D82A}">
                    <a16:rowId xmlns:a16="http://schemas.microsoft.com/office/drawing/2014/main" val="3114392387"/>
                  </a:ext>
                </a:extLst>
              </a:tr>
              <a:tr h="362989">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WOM-1MON</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WOM-2MON</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每月</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第一周、第二周、第三周或第四周的星期几</a:t>
                      </a:r>
                    </a:p>
                  </a:txBody>
                  <a:tcPr marL="68580" marR="68580" marT="0" marB="0" anchor="ctr"/>
                </a:tc>
                <a:extLst>
                  <a:ext uri="{0D108BD9-81ED-4DB2-BD59-A6C34878D82A}">
                    <a16:rowId xmlns:a16="http://schemas.microsoft.com/office/drawing/2014/main" val="1927552716"/>
                  </a:ext>
                </a:extLst>
              </a:tr>
              <a:tr h="907696">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Q-JAN</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Q-FEB</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对于以</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指定月份</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JAN</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FEB</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MAR</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APR</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MAY</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JUN</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JUL</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AUG</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SEP</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OCT</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NOV</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DEC</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结束的年度</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，每季度最后一月的最后一个日历日</a:t>
                      </a:r>
                    </a:p>
                  </a:txBody>
                  <a:tcPr marL="68580" marR="68580" marT="0" marB="0" anchor="ctr"/>
                </a:tc>
                <a:extLst>
                  <a:ext uri="{0D108BD9-81ED-4DB2-BD59-A6C34878D82A}">
                    <a16:rowId xmlns:a16="http://schemas.microsoft.com/office/drawing/2014/main" val="3647034150"/>
                  </a:ext>
                </a:extLst>
              </a:tr>
            </a:tbl>
          </a:graphicData>
        </a:graphic>
      </p:graphicFrame>
    </p:spTree>
    <p:extLst>
      <p:ext uri="{BB962C8B-B14F-4D97-AF65-F5344CB8AC3E}">
        <p14:creationId xmlns:p14="http://schemas.microsoft.com/office/powerpoint/2010/main" val="31723570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19468"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时间序列的频率与偏移量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latin typeface="宋体" panose="02010600030101010101" pitchFamily="2" charset="-122"/>
                <a:ea typeface="宋体" panose="02010600030101010101" pitchFamily="2" charset="-122"/>
              </a:rPr>
              <a:t>基础频率</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graphicFrame>
        <p:nvGraphicFramePr>
          <p:cNvPr id="7" name="表格 6"/>
          <p:cNvGraphicFramePr>
            <a:graphicFrameLocks noGrp="1"/>
          </p:cNvGraphicFramePr>
          <p:nvPr>
            <p:extLst>
              <p:ext uri="{D42A27DB-BD31-4B8C-83A1-F6EECF244321}">
                <p14:modId xmlns:p14="http://schemas.microsoft.com/office/powerpoint/2010/main" val="4100161926"/>
              </p:ext>
            </p:extLst>
          </p:nvPr>
        </p:nvGraphicFramePr>
        <p:xfrm>
          <a:off x="1486694" y="2349674"/>
          <a:ext cx="9073008" cy="3600403"/>
        </p:xfrm>
        <a:graphic>
          <a:graphicData uri="http://schemas.openxmlformats.org/drawingml/2006/table">
            <a:tbl>
              <a:tblPr>
                <a:tableStyleId>{00A15C55-8517-42AA-B614-E9B94910E393}</a:tableStyleId>
              </a:tblPr>
              <a:tblGrid>
                <a:gridCol w="3240360">
                  <a:extLst>
                    <a:ext uri="{9D8B030D-6E8A-4147-A177-3AD203B41FA5}">
                      <a16:colId xmlns:a16="http://schemas.microsoft.com/office/drawing/2014/main" val="1345553933"/>
                    </a:ext>
                  </a:extLst>
                </a:gridCol>
                <a:gridCol w="5832648">
                  <a:extLst>
                    <a:ext uri="{9D8B030D-6E8A-4147-A177-3AD203B41FA5}">
                      <a16:colId xmlns:a16="http://schemas.microsoft.com/office/drawing/2014/main" val="1515813387"/>
                    </a:ext>
                  </a:extLst>
                </a:gridCol>
              </a:tblGrid>
              <a:tr h="542593">
                <a:tc>
                  <a:txBody>
                    <a:bodyPr/>
                    <a:lstStyle/>
                    <a:p>
                      <a:pPr marL="0" indent="266700" algn="ctr" defTabSz="1219200" rtl="0" eaLnBrk="1" latinLnBrk="0" hangingPunct="1">
                        <a:lnSpc>
                          <a:spcPct val="115000"/>
                        </a:lnSpc>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基础频率</a:t>
                      </a:r>
                    </a:p>
                  </a:txBody>
                  <a:tcPr marL="68580" marR="68580" marT="0" marB="0" anchor="ctr"/>
                </a:tc>
                <a:tc>
                  <a:txBody>
                    <a:bodyPr/>
                    <a:lstStyle/>
                    <a:p>
                      <a:pPr marL="0" indent="266700" algn="ctr" defTabSz="1219200" rtl="0" eaLnBrk="1" latinLnBrk="0" hangingPunct="1">
                        <a:lnSpc>
                          <a:spcPct val="115000"/>
                        </a:lnSpc>
                        <a:spcAft>
                          <a:spcPts val="0"/>
                        </a:spcAft>
                      </a:pPr>
                      <a:r>
                        <a:rPr lang="zh-CN" sz="1600" b="1"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说明</a:t>
                      </a:r>
                    </a:p>
                  </a:txBody>
                  <a:tcPr marL="68580" marR="68580" marT="0" marB="0" anchor="ctr"/>
                </a:tc>
                <a:extLst>
                  <a:ext uri="{0D108BD9-81ED-4DB2-BD59-A6C34878D82A}">
                    <a16:rowId xmlns:a16="http://schemas.microsoft.com/office/drawing/2014/main" val="4187052343"/>
                  </a:ext>
                </a:extLst>
              </a:tr>
              <a:tr h="465080">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BQ-JAN</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BQ-FEB</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对于以指定月份结束的年度，每季度最后一月的</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最后一个工作日</a:t>
                      </a:r>
                    </a:p>
                  </a:txBody>
                  <a:tcPr marL="68580" marR="68580" marT="0" marB="0" anchor="ctr"/>
                </a:tc>
                <a:extLst>
                  <a:ext uri="{0D108BD9-81ED-4DB2-BD59-A6C34878D82A}">
                    <a16:rowId xmlns:a16="http://schemas.microsoft.com/office/drawing/2014/main" val="2206652685"/>
                  </a:ext>
                </a:extLst>
              </a:tr>
              <a:tr h="465080">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QS-JAN</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QS- FEB</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对于以指定月份结束的年度，每季度最后一月的</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最后一个日历日</a:t>
                      </a:r>
                    </a:p>
                  </a:txBody>
                  <a:tcPr marL="68580" marR="68580" marT="0" marB="0" anchor="ctr"/>
                </a:tc>
                <a:extLst>
                  <a:ext uri="{0D108BD9-81ED-4DB2-BD59-A6C34878D82A}">
                    <a16:rowId xmlns:a16="http://schemas.microsoft.com/office/drawing/2014/main" val="3187339913"/>
                  </a:ext>
                </a:extLst>
              </a:tr>
              <a:tr h="425530">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BQS-JAN</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BQS- FEB</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对于以指定月份结束的年度，每季度最后一月的</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第一个工作日</a:t>
                      </a:r>
                    </a:p>
                  </a:txBody>
                  <a:tcPr marL="68580" marR="68580" marT="0" marB="0" anchor="ctr"/>
                </a:tc>
                <a:extLst>
                  <a:ext uri="{0D108BD9-81ED-4DB2-BD59-A6C34878D82A}">
                    <a16:rowId xmlns:a16="http://schemas.microsoft.com/office/drawing/2014/main" val="3042676703"/>
                  </a:ext>
                </a:extLst>
              </a:tr>
              <a:tr h="425530">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A-JAN</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 FEB</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每年</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指定月份的最后一个日历日</a:t>
                      </a:r>
                    </a:p>
                  </a:txBody>
                  <a:tcPr marL="68580" marR="68580" marT="0" marB="0" anchor="ctr"/>
                </a:tc>
                <a:extLst>
                  <a:ext uri="{0D108BD9-81ED-4DB2-BD59-A6C34878D82A}">
                    <a16:rowId xmlns:a16="http://schemas.microsoft.com/office/drawing/2014/main" val="3741386115"/>
                  </a:ext>
                </a:extLst>
              </a:tr>
              <a:tr h="425530">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BA-JAN</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BA- FEB</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每年</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指定月份的最后一个工作日</a:t>
                      </a:r>
                    </a:p>
                  </a:txBody>
                  <a:tcPr marL="68580" marR="68580" marT="0" marB="0" anchor="ctr"/>
                </a:tc>
                <a:extLst>
                  <a:ext uri="{0D108BD9-81ED-4DB2-BD59-A6C34878D82A}">
                    <a16:rowId xmlns:a16="http://schemas.microsoft.com/office/drawing/2014/main" val="4151742831"/>
                  </a:ext>
                </a:extLst>
              </a:tr>
              <a:tr h="425530">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AS-JAN</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AS- FEB</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每年</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指定月份的第一个日历日</a:t>
                      </a:r>
                    </a:p>
                  </a:txBody>
                  <a:tcPr marL="68580" marR="68580" marT="0" marB="0" anchor="ctr"/>
                </a:tc>
                <a:extLst>
                  <a:ext uri="{0D108BD9-81ED-4DB2-BD59-A6C34878D82A}">
                    <a16:rowId xmlns:a16="http://schemas.microsoft.com/office/drawing/2014/main" val="2401647343"/>
                  </a:ext>
                </a:extLst>
              </a:tr>
              <a:tr h="425530">
                <a:tc>
                  <a:txBody>
                    <a:bodyPr/>
                    <a:lstStyle/>
                    <a:p>
                      <a:pPr marL="0" indent="457200" algn="l" defTabSz="1219200" rtl="0" eaLnBrk="1" latinLnBrk="0" hangingPunct="1">
                        <a:lnSpc>
                          <a:spcPct val="115000"/>
                        </a:lnSpc>
                        <a:spcAft>
                          <a:spcPts val="0"/>
                        </a:spcAft>
                      </a:pP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BAS-JAN</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BAS - FEB</a:t>
                      </a: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a:t>
                      </a:r>
                    </a:p>
                  </a:txBody>
                  <a:tcPr marL="68580" marR="68580" marT="0" marB="0" anchor="ctr"/>
                </a:tc>
                <a:tc>
                  <a:txBody>
                    <a:bodyPr/>
                    <a:lstStyle/>
                    <a:p>
                      <a:pPr marL="0" indent="0" algn="l" defTabSz="1219200" rtl="0" eaLnBrk="1" latinLnBrk="0" hangingPunct="1">
                        <a:lnSpc>
                          <a:spcPct val="115000"/>
                        </a:lnSpc>
                        <a:spcAft>
                          <a:spcPts val="0"/>
                        </a:spcAft>
                      </a:pPr>
                      <a:r>
                        <a:rPr lang="zh-CN" sz="1600" kern="100" dirty="0">
                          <a:solidFill>
                            <a:srgbClr val="595959"/>
                          </a:solidFill>
                          <a:effectLst/>
                          <a:latin typeface="微软雅黑" panose="020B0503020204020204" pitchFamily="34" charset="-122"/>
                          <a:ea typeface="微软雅黑" panose="020B0503020204020204" pitchFamily="34" charset="-122"/>
                          <a:cs typeface="Times New Roman" panose="02020603050405020304" pitchFamily="18" charset="0"/>
                        </a:rPr>
                        <a:t>每年</a:t>
                      </a:r>
                      <a:r>
                        <a:rPr lang="zh-CN" sz="1600" kern="100" dirty="0">
                          <a:solidFill>
                            <a:srgbClr val="1369B2"/>
                          </a:solidFill>
                          <a:effectLst/>
                          <a:latin typeface="微软雅黑" panose="020B0503020204020204" pitchFamily="34" charset="-122"/>
                          <a:ea typeface="微软雅黑" panose="020B0503020204020204" pitchFamily="34" charset="-122"/>
                          <a:cs typeface="Times New Roman" panose="02020603050405020304" pitchFamily="18" charset="0"/>
                        </a:rPr>
                        <a:t>指定月份的第一个工作日</a:t>
                      </a:r>
                    </a:p>
                  </a:txBody>
                  <a:tcPr marL="68580" marR="68580" marT="0" marB="0" anchor="ctr"/>
                </a:tc>
                <a:extLst>
                  <a:ext uri="{0D108BD9-81ED-4DB2-BD59-A6C34878D82A}">
                    <a16:rowId xmlns:a16="http://schemas.microsoft.com/office/drawing/2014/main" val="3772819912"/>
                  </a:ext>
                </a:extLst>
              </a:tr>
            </a:tbl>
          </a:graphicData>
        </a:graphic>
      </p:graphicFrame>
    </p:spTree>
    <p:extLst>
      <p:ext uri="{BB962C8B-B14F-4D97-AF65-F5344CB8AC3E}">
        <p14:creationId xmlns:p14="http://schemas.microsoft.com/office/powerpoint/2010/main" val="1293770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19468"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时间序列的频率与偏移量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latin typeface="宋体" panose="02010600030101010101" pitchFamily="2" charset="-122"/>
                <a:ea typeface="宋体" panose="02010600030101010101" pitchFamily="2" charset="-122"/>
              </a:rPr>
              <a:t>偏移量</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5" name="矩形 4">
            <a:extLst>
              <a:ext uri="{FF2B5EF4-FFF2-40B4-BE49-F238E27FC236}">
                <a16:creationId xmlns:a16="http://schemas.microsoft.com/office/drawing/2014/main" id="{361CAA81-0507-65DC-AD31-AFCAEBF8588E}"/>
              </a:ext>
            </a:extLst>
          </p:cNvPr>
          <p:cNvSpPr/>
          <p:nvPr/>
        </p:nvSpPr>
        <p:spPr>
          <a:xfrm>
            <a:off x="1287706" y="3314402"/>
            <a:ext cx="9344004" cy="1296144"/>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B9F3DCC8-58F8-42D9-C2A9-18C2C694DAF0}"/>
              </a:ext>
            </a:extLst>
          </p:cNvPr>
          <p:cNvSpPr txBox="1"/>
          <p:nvPr/>
        </p:nvSpPr>
        <p:spPr>
          <a:xfrm>
            <a:off x="1690621" y="3639308"/>
            <a:ext cx="8754197" cy="646331"/>
          </a:xfrm>
          <a:prstGeom prst="rect">
            <a:avLst/>
          </a:prstGeom>
          <a:noFill/>
        </p:spPr>
        <p:txBody>
          <a:bodyPr wrap="square">
            <a:spAutoFit/>
          </a:bodyPr>
          <a:lstStyle/>
          <a:p>
            <a:pPr indent="266400"/>
            <a:r>
              <a:rPr lang="en-US" altLang="zh-CN" sz="1800" dirty="0">
                <a:solidFill>
                  <a:srgbClr val="000000"/>
                </a:solidFill>
                <a:latin typeface="Courier New" panose="02070309020205020404" pitchFamily="49" charset="0"/>
                <a:ea typeface="宋体" panose="02010600030101010101" pitchFamily="2" charset="-122"/>
              </a:rPr>
              <a:t>from </a:t>
            </a:r>
            <a:r>
              <a:rPr lang="en-US" altLang="zh-CN" sz="1800" dirty="0" err="1">
                <a:solidFill>
                  <a:srgbClr val="000000"/>
                </a:solidFill>
                <a:latin typeface="Courier New" panose="02070309020205020404" pitchFamily="49" charset="0"/>
                <a:ea typeface="宋体" panose="02010600030101010101" pitchFamily="2" charset="-122"/>
              </a:rPr>
              <a:t>pandas.tseries.offsets</a:t>
            </a:r>
            <a:r>
              <a:rPr lang="en-US" altLang="zh-CN" sz="1800" dirty="0">
                <a:solidFill>
                  <a:srgbClr val="000000"/>
                </a:solidFill>
                <a:latin typeface="Courier New" panose="02070309020205020404" pitchFamily="49" charset="0"/>
                <a:ea typeface="宋体" panose="02010600030101010101" pitchFamily="2" charset="-122"/>
              </a:rPr>
              <a:t> import *</a:t>
            </a:r>
            <a:endParaRPr lang="zh-CN" altLang="zh-CN" sz="1800" dirty="0">
              <a:solidFill>
                <a:srgbClr val="000000"/>
              </a:solidFill>
              <a:latin typeface="Courier New" panose="02070309020205020404" pitchFamily="49" charset="0"/>
              <a:ea typeface="宋体" panose="02010600030101010101" pitchFamily="2" charset="-122"/>
            </a:endParaRPr>
          </a:p>
          <a:p>
            <a:pPr indent="266400"/>
            <a:r>
              <a:rPr lang="en-US" altLang="zh-CN" sz="1800" b="1" dirty="0" err="1">
                <a:solidFill>
                  <a:srgbClr val="1369B2"/>
                </a:solidFill>
                <a:latin typeface="Courier New" panose="02070309020205020404" pitchFamily="49" charset="0"/>
                <a:ea typeface="宋体" panose="02010600030101010101" pitchFamily="2" charset="-122"/>
              </a:rPr>
              <a:t>DateOffset</a:t>
            </a:r>
            <a:r>
              <a:rPr lang="en-US" altLang="zh-CN" sz="1800" b="1" dirty="0">
                <a:solidFill>
                  <a:srgbClr val="1369B2"/>
                </a:solidFill>
                <a:latin typeface="Courier New" panose="02070309020205020404" pitchFamily="49" charset="0"/>
                <a:ea typeface="宋体" panose="02010600030101010101" pitchFamily="2" charset="-122"/>
              </a:rPr>
              <a:t>(days=14, hours=10)</a:t>
            </a:r>
            <a:endParaRPr lang="zh-CN" altLang="zh-CN" sz="1800" b="1" dirty="0">
              <a:solidFill>
                <a:srgbClr val="1369B2"/>
              </a:solidFill>
              <a:latin typeface="Courier New" panose="02070309020205020404" pitchFamily="49" charset="0"/>
              <a:ea typeface="宋体" panose="02010600030101010101" pitchFamily="2" charset="-122"/>
            </a:endParaRPr>
          </a:p>
        </p:txBody>
      </p:sp>
      <p:sp>
        <p:nvSpPr>
          <p:cNvPr id="9" name="文本框 8">
            <a:extLst>
              <a:ext uri="{FF2B5EF4-FFF2-40B4-BE49-F238E27FC236}">
                <a16:creationId xmlns:a16="http://schemas.microsoft.com/office/drawing/2014/main" id="{1E1BFBFC-8168-1953-8181-1D9657228AA6}"/>
              </a:ext>
            </a:extLst>
          </p:cNvPr>
          <p:cNvSpPr txBox="1"/>
          <p:nvPr/>
        </p:nvSpPr>
        <p:spPr>
          <a:xfrm>
            <a:off x="1287706" y="2205658"/>
            <a:ext cx="9560028" cy="1015663"/>
          </a:xfrm>
          <a:prstGeom prst="rect">
            <a:avLst/>
          </a:prstGeom>
          <a:noFill/>
        </p:spPr>
        <p:txBody>
          <a:bodyPr wrap="square">
            <a:spAutoFit/>
          </a:bodyPr>
          <a:lstStyle/>
          <a:p>
            <a:pPr>
              <a:lnSpc>
                <a:spcPct val="150000"/>
              </a:lnSpc>
            </a:pPr>
            <a:r>
              <a:rPr lang="en-US" altLang="zh-CN" sz="2000" kern="0" dirty="0" err="1">
                <a:solidFill>
                  <a:srgbClr val="595959"/>
                </a:solidFill>
                <a:latin typeface="Microsoft YaHei" panose="020B0503020204020204" pitchFamily="34" charset="-122"/>
                <a:ea typeface="Microsoft YaHei" panose="020B0503020204020204" pitchFamily="34" charset="-122"/>
              </a:rPr>
              <a:t>pd.tseries.offsets</a:t>
            </a:r>
            <a:r>
              <a:rPr lang="zh-CN" altLang="zh-CN" sz="2000" kern="0" dirty="0">
                <a:solidFill>
                  <a:srgbClr val="595959"/>
                </a:solidFill>
                <a:latin typeface="Microsoft YaHei" panose="020B0503020204020204" pitchFamily="34" charset="-122"/>
                <a:ea typeface="Microsoft YaHei" panose="020B0503020204020204" pitchFamily="34" charset="-122"/>
              </a:rPr>
              <a:t>模块提供了一个被称为日期偏移量的</a:t>
            </a:r>
            <a:r>
              <a:rPr lang="en-US" altLang="zh-CN" sz="2000" kern="0" dirty="0" err="1">
                <a:solidFill>
                  <a:srgbClr val="595959"/>
                </a:solidFill>
                <a:latin typeface="Microsoft YaHei" panose="020B0503020204020204" pitchFamily="34" charset="-122"/>
                <a:ea typeface="Microsoft YaHei" panose="020B0503020204020204" pitchFamily="34" charset="-122"/>
              </a:rPr>
              <a:t>DateOffset</a:t>
            </a:r>
            <a:r>
              <a:rPr lang="zh-CN" altLang="zh-CN" sz="2000" kern="0" dirty="0">
                <a:solidFill>
                  <a:srgbClr val="595959"/>
                </a:solidFill>
                <a:latin typeface="Microsoft YaHei" panose="020B0503020204020204" pitchFamily="34" charset="-122"/>
                <a:ea typeface="Microsoft YaHei" panose="020B0503020204020204" pitchFamily="34" charset="-122"/>
              </a:rPr>
              <a:t>类的对象</a:t>
            </a:r>
            <a:r>
              <a:rPr lang="zh-CN" altLang="en-US" sz="2000" kern="0" dirty="0">
                <a:solidFill>
                  <a:srgbClr val="595959"/>
                </a:solidFill>
                <a:latin typeface="Microsoft YaHei" panose="020B0503020204020204" pitchFamily="34" charset="-122"/>
                <a:ea typeface="Microsoft YaHei" panose="020B0503020204020204" pitchFamily="34" charset="-122"/>
              </a:rPr>
              <a:t>，</a:t>
            </a:r>
            <a:r>
              <a:rPr lang="zh-CN" altLang="en-US" sz="2000" kern="0" dirty="0">
                <a:solidFill>
                  <a:srgbClr val="1369B2"/>
                </a:solidFill>
                <a:latin typeface="Microsoft YaHei" panose="020B0503020204020204" pitchFamily="34" charset="-122"/>
                <a:ea typeface="Microsoft YaHei" panose="020B0503020204020204" pitchFamily="34" charset="-122"/>
              </a:rPr>
              <a:t>通过该类的构造方法可以</a:t>
            </a:r>
            <a:r>
              <a:rPr lang="zh-CN" altLang="zh-CN" sz="2000" kern="0" dirty="0">
                <a:solidFill>
                  <a:srgbClr val="1369B2"/>
                </a:solidFill>
                <a:latin typeface="Microsoft YaHei" panose="020B0503020204020204" pitchFamily="34" charset="-122"/>
                <a:ea typeface="Microsoft YaHei" panose="020B0503020204020204" pitchFamily="34" charset="-122"/>
              </a:rPr>
              <a:t>创建一个</a:t>
            </a:r>
            <a:r>
              <a:rPr lang="en-US" altLang="zh-CN" sz="2000" kern="0" dirty="0" err="1">
                <a:solidFill>
                  <a:srgbClr val="1369B2"/>
                </a:solidFill>
                <a:latin typeface="Microsoft YaHei" panose="020B0503020204020204" pitchFamily="34" charset="-122"/>
                <a:ea typeface="Microsoft YaHei" panose="020B0503020204020204" pitchFamily="34" charset="-122"/>
              </a:rPr>
              <a:t>DateOffset</a:t>
            </a:r>
            <a:r>
              <a:rPr lang="zh-CN" altLang="zh-CN" sz="2000" kern="0" dirty="0">
                <a:solidFill>
                  <a:srgbClr val="1369B2"/>
                </a:solidFill>
                <a:latin typeface="Microsoft YaHei" panose="020B0503020204020204" pitchFamily="34" charset="-122"/>
                <a:ea typeface="Microsoft YaHei" panose="020B0503020204020204" pitchFamily="34" charset="-122"/>
              </a:rPr>
              <a:t>类的对象</a:t>
            </a:r>
            <a:r>
              <a:rPr lang="zh-CN" altLang="zh-CN" sz="2000" kern="0" dirty="0">
                <a:solidFill>
                  <a:srgbClr val="595959"/>
                </a:solidFill>
                <a:latin typeface="Microsoft YaHei" panose="020B0503020204020204" pitchFamily="34" charset="-122"/>
                <a:ea typeface="Microsoft YaHei" panose="020B0503020204020204" pitchFamily="34" charset="-122"/>
              </a:rPr>
              <a:t>。</a:t>
            </a:r>
          </a:p>
        </p:txBody>
      </p:sp>
      <p:sp>
        <p:nvSpPr>
          <p:cNvPr id="10" name="矩形标注 9">
            <a:extLst>
              <a:ext uri="{FF2B5EF4-FFF2-40B4-BE49-F238E27FC236}">
                <a16:creationId xmlns:a16="http://schemas.microsoft.com/office/drawing/2014/main" id="{2DD36134-4B9C-75E2-A84F-506C84C246CB}"/>
              </a:ext>
            </a:extLst>
          </p:cNvPr>
          <p:cNvSpPr/>
          <p:nvPr/>
        </p:nvSpPr>
        <p:spPr>
          <a:xfrm>
            <a:off x="3862958" y="4610545"/>
            <a:ext cx="4104456" cy="619449"/>
          </a:xfrm>
          <a:prstGeom prst="wedgeRectCallout">
            <a:avLst>
              <a:gd name="adj1" fmla="val -23803"/>
              <a:gd name="adj2" fmla="val -81227"/>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5C2B2685-DAA3-969A-369C-E6BBAFDE9C01}"/>
              </a:ext>
            </a:extLst>
          </p:cNvPr>
          <p:cNvSpPr txBox="1"/>
          <p:nvPr/>
        </p:nvSpPr>
        <p:spPr>
          <a:xfrm>
            <a:off x="4012544" y="4703748"/>
            <a:ext cx="3720569" cy="461665"/>
          </a:xfrm>
          <a:prstGeom prst="rect">
            <a:avLst/>
          </a:prstGeom>
          <a:noFill/>
        </p:spPr>
        <p:txBody>
          <a:bodyPr wrap="square" rtlCol="0">
            <a:spAutoFit/>
          </a:bodyPr>
          <a:lstStyle/>
          <a:p>
            <a:pPr algn="ctr">
              <a:lnSpc>
                <a:spcPct val="150000"/>
              </a:lnSpc>
            </a:pPr>
            <a:r>
              <a:rPr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生成一个</a:t>
            </a:r>
            <a:r>
              <a:rPr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14</a:t>
            </a: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天</a:t>
            </a:r>
            <a:r>
              <a:rPr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10</a:t>
            </a: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小时的偏移量</a:t>
            </a:r>
          </a:p>
        </p:txBody>
      </p:sp>
    </p:spTree>
    <p:extLst>
      <p:ext uri="{BB962C8B-B14F-4D97-AF65-F5344CB8AC3E}">
        <p14:creationId xmlns:p14="http://schemas.microsoft.com/office/powerpoint/2010/main" val="600219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630710" y="2925738"/>
            <a:ext cx="8640960" cy="1915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702030404030204" pitchFamily="34" charset="0"/>
                <a:ea typeface="宋体" pitchFamily="2" charset="-122"/>
              </a:defRPr>
            </a:lvl1pPr>
            <a:lvl2pPr marL="742950" indent="-285750">
              <a:defRPr>
                <a:solidFill>
                  <a:schemeClr val="tx1"/>
                </a:solidFill>
                <a:latin typeface="Calibri" panose="020F0702030404030204" pitchFamily="34" charset="0"/>
                <a:ea typeface="宋体" pitchFamily="2" charset="-122"/>
              </a:defRPr>
            </a:lvl2pPr>
            <a:lvl3pPr marL="1143000" indent="-228600">
              <a:defRPr>
                <a:solidFill>
                  <a:schemeClr val="tx1"/>
                </a:solidFill>
                <a:latin typeface="Calibri" panose="020F0702030404030204" pitchFamily="34" charset="0"/>
                <a:ea typeface="宋体" pitchFamily="2" charset="-122"/>
              </a:defRPr>
            </a:lvl3pPr>
            <a:lvl4pPr marL="1600200" indent="-228600">
              <a:defRPr>
                <a:solidFill>
                  <a:schemeClr val="tx1"/>
                </a:solidFill>
                <a:latin typeface="Calibri" panose="020F0702030404030204" pitchFamily="34" charset="0"/>
                <a:ea typeface="宋体" pitchFamily="2" charset="-122"/>
              </a:defRPr>
            </a:lvl4pPr>
            <a:lvl5pPr marL="2057400" indent="-228600">
              <a:defRPr>
                <a:solidFill>
                  <a:schemeClr val="tx1"/>
                </a:solidFill>
                <a:latin typeface="Calibri" panose="020F0702030404030204"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anose="020F0702030404030204" pitchFamily="34" charset="0"/>
                <a:ea typeface="宋体" pitchFamily="2" charset="-122"/>
              </a:defRPr>
            </a:lvl9pPr>
          </a:lstStyle>
          <a:p>
            <a:pPr algn="just">
              <a:lnSpc>
                <a:spcPct val="150000"/>
              </a:lnSpc>
            </a:pPr>
            <a:r>
              <a:rPr lang="zh-CN" altLang="zh-CN" sz="2000" dirty="0">
                <a:solidFill>
                  <a:srgbClr val="595959"/>
                </a:solidFill>
                <a:latin typeface="微软雅黑" panose="020B0503020204020204" pitchFamily="34" charset="-122"/>
                <a:ea typeface="微软雅黑" panose="020B0503020204020204" pitchFamily="34" charset="-122"/>
              </a:rPr>
              <a:t>在进行数据分析时，除了前面章节中介绍的数值形式的数据之外，有时还需要对时间序列进行分析。</a:t>
            </a:r>
            <a:r>
              <a:rPr lang="en-US" altLang="zh-CN" sz="2000" dirty="0">
                <a:solidFill>
                  <a:srgbClr val="1369B2"/>
                </a:solidFill>
                <a:latin typeface="微软雅黑" panose="020B0503020204020204" pitchFamily="34" charset="-122"/>
                <a:ea typeface="微软雅黑" panose="020B0503020204020204" pitchFamily="34" charset="-122"/>
              </a:rPr>
              <a:t>pandas</a:t>
            </a:r>
            <a:r>
              <a:rPr lang="zh-CN" altLang="zh-CN" sz="2000" dirty="0">
                <a:solidFill>
                  <a:srgbClr val="1369B2"/>
                </a:solidFill>
                <a:latin typeface="微软雅黑" panose="020B0503020204020204" pitchFamily="34" charset="-122"/>
                <a:ea typeface="微软雅黑" panose="020B0503020204020204" pitchFamily="34" charset="-122"/>
              </a:rPr>
              <a:t>库作为数据分析的利器，它提供了一套标准的处理时间序列的功能，可以帮助用户非常高效地处理时间序列</a:t>
            </a:r>
            <a:r>
              <a:rPr lang="zh-CN" altLang="zh-CN" sz="2000" dirty="0">
                <a:solidFill>
                  <a:srgbClr val="595959"/>
                </a:solidFill>
                <a:latin typeface="微软雅黑" panose="020B0503020204020204" pitchFamily="34" charset="-122"/>
                <a:ea typeface="微软雅黑" panose="020B0503020204020204" pitchFamily="34" charset="-122"/>
              </a:rPr>
              <a:t>。本章将针对时间序列的相关内容进行详细地讲解。</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19468"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时间序列的频率与偏移量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latin typeface="宋体" panose="02010600030101010101" pitchFamily="2" charset="-122"/>
                <a:ea typeface="宋体" panose="02010600030101010101" pitchFamily="2" charset="-122"/>
              </a:rPr>
              <a:t>偏移量</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5" name="矩形 4">
            <a:extLst>
              <a:ext uri="{FF2B5EF4-FFF2-40B4-BE49-F238E27FC236}">
                <a16:creationId xmlns:a16="http://schemas.microsoft.com/office/drawing/2014/main" id="{361CAA81-0507-65DC-AD31-AFCAEBF8588E}"/>
              </a:ext>
            </a:extLst>
          </p:cNvPr>
          <p:cNvSpPr/>
          <p:nvPr/>
        </p:nvSpPr>
        <p:spPr>
          <a:xfrm>
            <a:off x="1287706" y="3765045"/>
            <a:ext cx="9344004" cy="1032901"/>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B9F3DCC8-58F8-42D9-C2A9-18C2C694DAF0}"/>
              </a:ext>
            </a:extLst>
          </p:cNvPr>
          <p:cNvSpPr txBox="1"/>
          <p:nvPr/>
        </p:nvSpPr>
        <p:spPr>
          <a:xfrm>
            <a:off x="1690621" y="4089951"/>
            <a:ext cx="8754197" cy="369332"/>
          </a:xfrm>
          <a:prstGeom prst="rect">
            <a:avLst/>
          </a:prstGeom>
          <a:noFill/>
        </p:spPr>
        <p:txBody>
          <a:bodyPr wrap="square">
            <a:spAutoFit/>
          </a:bodyPr>
          <a:lstStyle/>
          <a:p>
            <a:pPr indent="266400"/>
            <a:r>
              <a:rPr lang="en-US" altLang="zh-CN" sz="1800" b="1" dirty="0">
                <a:solidFill>
                  <a:srgbClr val="1369B2"/>
                </a:solidFill>
                <a:latin typeface="Courier New" panose="02070309020205020404" pitchFamily="49" charset="0"/>
                <a:ea typeface="宋体" panose="02010600030101010101" pitchFamily="2" charset="-122"/>
              </a:rPr>
              <a:t>Week(2) + Hour(10)</a:t>
            </a:r>
            <a:endParaRPr lang="zh-CN" altLang="zh-CN" sz="1800" b="1" dirty="0">
              <a:solidFill>
                <a:srgbClr val="1369B2"/>
              </a:solidFill>
              <a:latin typeface="Courier New" panose="02070309020205020404" pitchFamily="49" charset="0"/>
              <a:ea typeface="宋体" panose="02010600030101010101" pitchFamily="2" charset="-122"/>
            </a:endParaRPr>
          </a:p>
        </p:txBody>
      </p:sp>
      <p:sp>
        <p:nvSpPr>
          <p:cNvPr id="9" name="文本框 8">
            <a:extLst>
              <a:ext uri="{FF2B5EF4-FFF2-40B4-BE49-F238E27FC236}">
                <a16:creationId xmlns:a16="http://schemas.microsoft.com/office/drawing/2014/main" id="{1E1BFBFC-8168-1953-8181-1D9657228AA6}"/>
              </a:ext>
            </a:extLst>
          </p:cNvPr>
          <p:cNvSpPr txBox="1"/>
          <p:nvPr/>
        </p:nvSpPr>
        <p:spPr>
          <a:xfrm>
            <a:off x="1287706" y="2205658"/>
            <a:ext cx="9560028" cy="1477328"/>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还可以使用</a:t>
            </a:r>
            <a:r>
              <a:rPr lang="en-US" altLang="zh-CN" sz="2000" kern="0" dirty="0">
                <a:solidFill>
                  <a:srgbClr val="595959"/>
                </a:solidFill>
                <a:latin typeface="Microsoft YaHei" panose="020B0503020204020204" pitchFamily="34" charset="-122"/>
                <a:ea typeface="Microsoft YaHei" panose="020B0503020204020204" pitchFamily="34" charset="-122"/>
              </a:rPr>
              <a:t>offsets</a:t>
            </a:r>
            <a:r>
              <a:rPr lang="zh-CN" altLang="zh-CN" sz="2000" kern="0" dirty="0">
                <a:solidFill>
                  <a:srgbClr val="595959"/>
                </a:solidFill>
                <a:latin typeface="Microsoft YaHei" panose="020B0503020204020204" pitchFamily="34" charset="-122"/>
                <a:ea typeface="Microsoft YaHei" panose="020B0503020204020204" pitchFamily="34" charset="-122"/>
              </a:rPr>
              <a:t>模块中提供的偏移量类型进行创建。例如</a:t>
            </a:r>
            <a:r>
              <a:rPr lang="zh-CN" altLang="en-US" sz="2000" kern="0" dirty="0">
                <a:solidFill>
                  <a:srgbClr val="595959"/>
                </a:solidFill>
                <a:latin typeface="Microsoft YaHei" panose="020B0503020204020204" pitchFamily="34" charset="-122"/>
                <a:ea typeface="Microsoft YaHei" panose="020B0503020204020204" pitchFamily="34" charset="-122"/>
              </a:rPr>
              <a:t>，</a:t>
            </a:r>
            <a:r>
              <a:rPr lang="en-US" altLang="zh-CN" sz="2000" kern="0" dirty="0">
                <a:solidFill>
                  <a:srgbClr val="595959"/>
                </a:solidFill>
                <a:latin typeface="Microsoft YaHei" panose="020B0503020204020204" pitchFamily="34" charset="-122"/>
                <a:ea typeface="Microsoft YaHei" panose="020B0503020204020204" pitchFamily="34" charset="-122"/>
              </a:rPr>
              <a:t>14</a:t>
            </a:r>
            <a:r>
              <a:rPr lang="zh-CN" altLang="zh-CN" sz="2000" kern="0" dirty="0">
                <a:solidFill>
                  <a:srgbClr val="595959"/>
                </a:solidFill>
                <a:latin typeface="Microsoft YaHei" panose="020B0503020204020204" pitchFamily="34" charset="-122"/>
                <a:ea typeface="Microsoft YaHei" panose="020B0503020204020204" pitchFamily="34" charset="-122"/>
              </a:rPr>
              <a:t>天</a:t>
            </a:r>
            <a:r>
              <a:rPr lang="en-US" altLang="zh-CN" sz="2000" kern="0" dirty="0">
                <a:solidFill>
                  <a:srgbClr val="595959"/>
                </a:solidFill>
                <a:latin typeface="Microsoft YaHei" panose="020B0503020204020204" pitchFamily="34" charset="-122"/>
                <a:ea typeface="Microsoft YaHei" panose="020B0503020204020204" pitchFamily="34" charset="-122"/>
              </a:rPr>
              <a:t>10</a:t>
            </a:r>
            <a:r>
              <a:rPr lang="zh-CN" altLang="zh-CN" sz="2000" kern="0" dirty="0">
                <a:solidFill>
                  <a:srgbClr val="595959"/>
                </a:solidFill>
                <a:latin typeface="Microsoft YaHei" panose="020B0503020204020204" pitchFamily="34" charset="-122"/>
                <a:ea typeface="Microsoft YaHei" panose="020B0503020204020204" pitchFamily="34" charset="-122"/>
              </a:rPr>
              <a:t>小时</a:t>
            </a:r>
            <a:r>
              <a:rPr lang="zh-CN" altLang="en-US" sz="2000" kern="0" dirty="0">
                <a:solidFill>
                  <a:srgbClr val="595959"/>
                </a:solidFill>
                <a:latin typeface="Microsoft YaHei" panose="020B0503020204020204" pitchFamily="34" charset="-122"/>
                <a:ea typeface="Microsoft YaHei" panose="020B0503020204020204" pitchFamily="34" charset="-122"/>
              </a:rPr>
              <a:t>可以</a:t>
            </a:r>
            <a:r>
              <a:rPr lang="zh-CN" altLang="zh-CN" sz="2000" kern="0" dirty="0">
                <a:solidFill>
                  <a:srgbClr val="595959"/>
                </a:solidFill>
                <a:latin typeface="Microsoft YaHei" panose="020B0503020204020204" pitchFamily="34" charset="-122"/>
                <a:ea typeface="Microsoft YaHei" panose="020B0503020204020204" pitchFamily="34" charset="-122"/>
              </a:rPr>
              <a:t>换算为两周零十个小时，其中</a:t>
            </a:r>
            <a:r>
              <a:rPr lang="zh-CN" altLang="zh-CN" sz="2000" kern="0" dirty="0">
                <a:solidFill>
                  <a:srgbClr val="1369B2"/>
                </a:solidFill>
                <a:latin typeface="Microsoft YaHei" panose="020B0503020204020204" pitchFamily="34" charset="-122"/>
                <a:ea typeface="Microsoft YaHei" panose="020B0503020204020204" pitchFamily="34" charset="-122"/>
              </a:rPr>
              <a:t>“周”使用</a:t>
            </a:r>
            <a:r>
              <a:rPr lang="en-US" altLang="zh-CN" sz="2000" kern="0" dirty="0">
                <a:solidFill>
                  <a:srgbClr val="1369B2"/>
                </a:solidFill>
                <a:latin typeface="Microsoft YaHei" panose="020B0503020204020204" pitchFamily="34" charset="-122"/>
                <a:ea typeface="Microsoft YaHei" panose="020B0503020204020204" pitchFamily="34" charset="-122"/>
              </a:rPr>
              <a:t>Week</a:t>
            </a:r>
            <a:r>
              <a:rPr lang="zh-CN" altLang="zh-CN" sz="2000" kern="0" dirty="0">
                <a:solidFill>
                  <a:srgbClr val="1369B2"/>
                </a:solidFill>
                <a:latin typeface="Microsoft YaHei" panose="020B0503020204020204" pitchFamily="34" charset="-122"/>
                <a:ea typeface="Microsoft YaHei" panose="020B0503020204020204" pitchFamily="34" charset="-122"/>
              </a:rPr>
              <a:t>类型表示，“小时”使用</a:t>
            </a:r>
            <a:r>
              <a:rPr lang="en-US" altLang="zh-CN" sz="2000" kern="0" dirty="0">
                <a:solidFill>
                  <a:srgbClr val="1369B2"/>
                </a:solidFill>
                <a:latin typeface="Microsoft YaHei" panose="020B0503020204020204" pitchFamily="34" charset="-122"/>
                <a:ea typeface="Microsoft YaHei" panose="020B0503020204020204" pitchFamily="34" charset="-122"/>
              </a:rPr>
              <a:t>Hour</a:t>
            </a:r>
            <a:r>
              <a:rPr lang="zh-CN" altLang="zh-CN" sz="2000" kern="0" dirty="0">
                <a:solidFill>
                  <a:srgbClr val="1369B2"/>
                </a:solidFill>
                <a:latin typeface="Microsoft YaHei" panose="020B0503020204020204" pitchFamily="34" charset="-122"/>
                <a:ea typeface="Microsoft YaHei" panose="020B0503020204020204" pitchFamily="34" charset="-122"/>
              </a:rPr>
              <a:t>类型表示，</a:t>
            </a:r>
            <a:r>
              <a:rPr lang="zh-CN" altLang="en-US" sz="2000" kern="0" dirty="0">
                <a:solidFill>
                  <a:srgbClr val="1369B2"/>
                </a:solidFill>
                <a:latin typeface="Microsoft YaHei" panose="020B0503020204020204" pitchFamily="34" charset="-122"/>
                <a:ea typeface="Microsoft YaHei" panose="020B0503020204020204" pitchFamily="34" charset="-122"/>
              </a:rPr>
              <a:t>这两个类型实例化对象</a:t>
            </a:r>
            <a:r>
              <a:rPr lang="zh-CN" altLang="zh-CN" sz="2000" kern="0" dirty="0">
                <a:solidFill>
                  <a:srgbClr val="1369B2"/>
                </a:solidFill>
                <a:latin typeface="Microsoft YaHei" panose="020B0503020204020204" pitchFamily="34" charset="-122"/>
                <a:ea typeface="Microsoft YaHei" panose="020B0503020204020204" pitchFamily="34" charset="-122"/>
              </a:rPr>
              <a:t>使用加号连接</a:t>
            </a:r>
            <a:r>
              <a:rPr lang="zh-CN" altLang="en-US" sz="2000" kern="0" dirty="0">
                <a:solidFill>
                  <a:srgbClr val="595959"/>
                </a:solidFill>
                <a:latin typeface="Microsoft YaHei" panose="020B0503020204020204" pitchFamily="34" charset="-122"/>
                <a:ea typeface="Microsoft YaHei" panose="020B0503020204020204" pitchFamily="34" charset="-122"/>
              </a:rPr>
              <a:t>，如此便可以生成</a:t>
            </a:r>
            <a:r>
              <a:rPr lang="en-US" altLang="zh-CN" sz="2000" kern="0" dirty="0">
                <a:solidFill>
                  <a:srgbClr val="595959"/>
                </a:solidFill>
                <a:latin typeface="Microsoft YaHei" panose="020B0503020204020204" pitchFamily="34" charset="-122"/>
                <a:ea typeface="Microsoft YaHei" panose="020B0503020204020204" pitchFamily="34" charset="-122"/>
              </a:rPr>
              <a:t>14</a:t>
            </a:r>
            <a:r>
              <a:rPr lang="zh-CN" altLang="zh-CN" sz="2000" kern="0" dirty="0">
                <a:solidFill>
                  <a:srgbClr val="595959"/>
                </a:solidFill>
                <a:latin typeface="Microsoft YaHei" panose="020B0503020204020204" pitchFamily="34" charset="-122"/>
                <a:ea typeface="Microsoft YaHei" panose="020B0503020204020204" pitchFamily="34" charset="-122"/>
              </a:rPr>
              <a:t>天</a:t>
            </a:r>
            <a:r>
              <a:rPr lang="en-US" altLang="zh-CN" sz="2000" kern="0" dirty="0">
                <a:solidFill>
                  <a:srgbClr val="595959"/>
                </a:solidFill>
                <a:latin typeface="Microsoft YaHei" panose="020B0503020204020204" pitchFamily="34" charset="-122"/>
                <a:ea typeface="Microsoft YaHei" panose="020B0503020204020204" pitchFamily="34" charset="-122"/>
              </a:rPr>
              <a:t>10</a:t>
            </a:r>
            <a:r>
              <a:rPr lang="zh-CN" altLang="zh-CN" sz="2000" kern="0" dirty="0">
                <a:solidFill>
                  <a:srgbClr val="595959"/>
                </a:solidFill>
                <a:latin typeface="Microsoft YaHei" panose="020B0503020204020204" pitchFamily="34" charset="-122"/>
                <a:ea typeface="Microsoft YaHei" panose="020B0503020204020204" pitchFamily="34" charset="-122"/>
              </a:rPr>
              <a:t>小时</a:t>
            </a:r>
            <a:r>
              <a:rPr lang="zh-CN" altLang="en-US" sz="2000" kern="0" dirty="0">
                <a:solidFill>
                  <a:srgbClr val="595959"/>
                </a:solidFill>
                <a:latin typeface="Microsoft YaHei" panose="020B0503020204020204" pitchFamily="34" charset="-122"/>
                <a:ea typeface="Microsoft YaHei" panose="020B0503020204020204" pitchFamily="34" charset="-122"/>
              </a:rPr>
              <a:t>的偏移量。</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12" name="矩形标注 11">
            <a:extLst>
              <a:ext uri="{FF2B5EF4-FFF2-40B4-BE49-F238E27FC236}">
                <a16:creationId xmlns:a16="http://schemas.microsoft.com/office/drawing/2014/main" id="{2DD36134-4B9C-75E2-A84F-506C84C246CB}"/>
              </a:ext>
            </a:extLst>
          </p:cNvPr>
          <p:cNvSpPr/>
          <p:nvPr/>
        </p:nvSpPr>
        <p:spPr>
          <a:xfrm>
            <a:off x="2926854" y="4750678"/>
            <a:ext cx="4104456" cy="983372"/>
          </a:xfrm>
          <a:prstGeom prst="wedgeRectCallout">
            <a:avLst>
              <a:gd name="adj1" fmla="val -23803"/>
              <a:gd name="adj2" fmla="val -73478"/>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5C2B2685-DAA3-969A-369C-E6BBAFDE9C01}"/>
              </a:ext>
            </a:extLst>
          </p:cNvPr>
          <p:cNvSpPr txBox="1"/>
          <p:nvPr/>
        </p:nvSpPr>
        <p:spPr>
          <a:xfrm>
            <a:off x="3076440" y="4843881"/>
            <a:ext cx="3720569" cy="787523"/>
          </a:xfrm>
          <a:prstGeom prst="rect">
            <a:avLst/>
          </a:prstGeom>
          <a:noFill/>
        </p:spPr>
        <p:txBody>
          <a:bodyPr wrap="square" rtlCol="0">
            <a:spAutoFit/>
          </a:bodyPr>
          <a:lstStyle/>
          <a:p>
            <a:pPr algn="ctr">
              <a:lnSpc>
                <a:spcPct val="150000"/>
              </a:lnSpc>
            </a:pP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创建了一个</a:t>
            </a:r>
            <a:r>
              <a:rPr lang="en-US" altLang="zh-CN" sz="1600" dirty="0" err="1">
                <a:solidFill>
                  <a:schemeClr val="tx1">
                    <a:lumMod val="85000"/>
                    <a:lumOff val="15000"/>
                  </a:schemeClr>
                </a:solidFill>
                <a:latin typeface="Microsoft YaHei" panose="020B0503020204020204" pitchFamily="34" charset="-122"/>
                <a:ea typeface="Microsoft YaHei" panose="020B0503020204020204" pitchFamily="34" charset="-122"/>
                <a:cs typeface="+mn-ea"/>
              </a:rPr>
              <a:t>Timedelta</a:t>
            </a: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类对象，该对象用来表示持续时间</a:t>
            </a:r>
          </a:p>
        </p:txBody>
      </p:sp>
    </p:spTree>
    <p:extLst>
      <p:ext uri="{BB962C8B-B14F-4D97-AF65-F5344CB8AC3E}">
        <p14:creationId xmlns:p14="http://schemas.microsoft.com/office/powerpoint/2010/main" val="8270641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519468"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时间序列的频率与偏移量</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latin typeface="宋体" panose="02010600030101010101" pitchFamily="2" charset="-122"/>
                <a:ea typeface="宋体" panose="02010600030101010101" pitchFamily="2" charset="-122"/>
              </a:rPr>
              <a:t>偏移量</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5" name="矩形 4">
            <a:extLst>
              <a:ext uri="{FF2B5EF4-FFF2-40B4-BE49-F238E27FC236}">
                <a16:creationId xmlns:a16="http://schemas.microsoft.com/office/drawing/2014/main" id="{361CAA81-0507-65DC-AD31-AFCAEBF8588E}"/>
              </a:ext>
            </a:extLst>
          </p:cNvPr>
          <p:cNvSpPr/>
          <p:nvPr/>
        </p:nvSpPr>
        <p:spPr>
          <a:xfrm>
            <a:off x="1287706" y="3285778"/>
            <a:ext cx="9344004" cy="1296144"/>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B9F3DCC8-58F8-42D9-C2A9-18C2C694DAF0}"/>
              </a:ext>
            </a:extLst>
          </p:cNvPr>
          <p:cNvSpPr txBox="1"/>
          <p:nvPr/>
        </p:nvSpPr>
        <p:spPr>
          <a:xfrm>
            <a:off x="1690621" y="3610684"/>
            <a:ext cx="8754197" cy="646331"/>
          </a:xfrm>
          <a:prstGeom prst="rect">
            <a:avLst/>
          </a:prstGeom>
          <a:noFill/>
        </p:spPr>
        <p:txBody>
          <a:bodyPr wrap="square">
            <a:spAutoFit/>
          </a:bodyPr>
          <a:lstStyle/>
          <a:p>
            <a:pPr indent="266400"/>
            <a:r>
              <a:rPr lang="en-US" altLang="zh-CN" sz="1800" dirty="0" err="1">
                <a:solidFill>
                  <a:srgbClr val="000000"/>
                </a:solidFill>
                <a:latin typeface="Courier New" panose="02070309020205020404" pitchFamily="49" charset="0"/>
                <a:ea typeface="宋体" panose="02010600030101010101" pitchFamily="2" charset="-122"/>
              </a:rPr>
              <a:t>date_offset</a:t>
            </a:r>
            <a:r>
              <a:rPr lang="en-US" altLang="zh-CN" sz="1800" dirty="0">
                <a:solidFill>
                  <a:srgbClr val="000000"/>
                </a:solidFill>
                <a:latin typeface="Courier New" panose="02070309020205020404" pitchFamily="49" charset="0"/>
                <a:ea typeface="宋体" panose="02010600030101010101" pitchFamily="2" charset="-122"/>
              </a:rPr>
              <a:t>  = Week(2) + Hour(10)</a:t>
            </a:r>
            <a:endParaRPr lang="zh-CN" altLang="zh-CN" sz="1800" dirty="0">
              <a:solidFill>
                <a:srgbClr val="000000"/>
              </a:solidFill>
              <a:latin typeface="Courier New" panose="02070309020205020404" pitchFamily="49" charset="0"/>
              <a:ea typeface="宋体" panose="02010600030101010101" pitchFamily="2" charset="-122"/>
            </a:endParaRPr>
          </a:p>
          <a:p>
            <a:pPr indent="266400"/>
            <a:r>
              <a:rPr lang="en-US" altLang="zh-CN" sz="1800" dirty="0" err="1">
                <a:solidFill>
                  <a:srgbClr val="000000"/>
                </a:solidFill>
                <a:latin typeface="Courier New" panose="02070309020205020404" pitchFamily="49" charset="0"/>
                <a:ea typeface="宋体" panose="02010600030101010101" pitchFamily="2" charset="-122"/>
              </a:rPr>
              <a:t>pd.date_range</a:t>
            </a:r>
            <a:r>
              <a:rPr lang="en-US" altLang="zh-CN" sz="1800" dirty="0">
                <a:solidFill>
                  <a:srgbClr val="000000"/>
                </a:solidFill>
                <a:latin typeface="Courier New" panose="02070309020205020404" pitchFamily="49" charset="0"/>
                <a:ea typeface="宋体" panose="02010600030101010101" pitchFamily="2" charset="-122"/>
              </a:rPr>
              <a:t>('2023/1/1', '2023/1/31', </a:t>
            </a:r>
            <a:r>
              <a:rPr lang="en-US" altLang="zh-CN" sz="1800" b="1" dirty="0" err="1">
                <a:solidFill>
                  <a:srgbClr val="1369B2"/>
                </a:solidFill>
                <a:latin typeface="Courier New" panose="02070309020205020404" pitchFamily="49" charset="0"/>
                <a:ea typeface="宋体" panose="02010600030101010101" pitchFamily="2" charset="-122"/>
              </a:rPr>
              <a:t>freq</a:t>
            </a:r>
            <a:r>
              <a:rPr lang="en-US" altLang="zh-CN" sz="1800" b="1" dirty="0">
                <a:solidFill>
                  <a:srgbClr val="1369B2"/>
                </a:solidFill>
                <a:latin typeface="Courier New" panose="02070309020205020404" pitchFamily="49" charset="0"/>
                <a:ea typeface="宋体" panose="02010600030101010101" pitchFamily="2" charset="-122"/>
              </a:rPr>
              <a:t>=</a:t>
            </a:r>
            <a:r>
              <a:rPr lang="en-US" altLang="zh-CN" sz="1800" b="1" dirty="0" err="1">
                <a:solidFill>
                  <a:srgbClr val="1369B2"/>
                </a:solidFill>
                <a:latin typeface="Courier New" panose="02070309020205020404" pitchFamily="49" charset="0"/>
                <a:ea typeface="宋体" panose="02010600030101010101" pitchFamily="2" charset="-122"/>
              </a:rPr>
              <a:t>date_offset</a:t>
            </a:r>
            <a:r>
              <a:rPr lang="en-US" altLang="zh-CN" sz="1800" dirty="0">
                <a:solidFill>
                  <a:srgbClr val="000000"/>
                </a:solidFill>
                <a:latin typeface="Courier New" panose="02070309020205020404" pitchFamily="49" charset="0"/>
                <a:ea typeface="宋体" panose="02010600030101010101" pitchFamily="2" charset="-122"/>
              </a:rPr>
              <a:t>)</a:t>
            </a:r>
            <a:endParaRPr lang="zh-CN" altLang="zh-CN" sz="1800" dirty="0">
              <a:solidFill>
                <a:srgbClr val="000000"/>
              </a:solidFill>
              <a:latin typeface="Courier New" panose="02070309020205020404" pitchFamily="49" charset="0"/>
              <a:ea typeface="宋体" panose="02010600030101010101" pitchFamily="2" charset="-122"/>
            </a:endParaRPr>
          </a:p>
        </p:txBody>
      </p:sp>
      <p:sp>
        <p:nvSpPr>
          <p:cNvPr id="9" name="文本框 8">
            <a:extLst>
              <a:ext uri="{FF2B5EF4-FFF2-40B4-BE49-F238E27FC236}">
                <a16:creationId xmlns:a16="http://schemas.microsoft.com/office/drawing/2014/main" id="{1E1BFBFC-8168-1953-8181-1D9657228AA6}"/>
              </a:ext>
            </a:extLst>
          </p:cNvPr>
          <p:cNvSpPr txBox="1"/>
          <p:nvPr/>
        </p:nvSpPr>
        <p:spPr>
          <a:xfrm>
            <a:off x="1287706" y="2205658"/>
            <a:ext cx="9560028" cy="1015663"/>
          </a:xfrm>
          <a:prstGeom prst="rect">
            <a:avLst/>
          </a:prstGeom>
          <a:noFill/>
        </p:spPr>
        <p:txBody>
          <a:bodyPr wrap="square">
            <a:spAutoFit/>
          </a:bodyPr>
          <a:lstStyle/>
          <a:p>
            <a:pPr>
              <a:lnSpc>
                <a:spcPct val="150000"/>
              </a:lnSpc>
            </a:pPr>
            <a:r>
              <a:rPr lang="zh-CN" altLang="en-US" sz="2000" kern="0" dirty="0">
                <a:solidFill>
                  <a:srgbClr val="595959"/>
                </a:solidFill>
                <a:latin typeface="Microsoft YaHei" panose="020B0503020204020204" pitchFamily="34" charset="-122"/>
                <a:ea typeface="Microsoft YaHei" panose="020B0503020204020204" pitchFamily="34" charset="-122"/>
              </a:rPr>
              <a:t>前面生成的</a:t>
            </a:r>
            <a:r>
              <a:rPr lang="zh-CN" altLang="zh-CN" sz="2000" kern="0" dirty="0">
                <a:solidFill>
                  <a:srgbClr val="1369B2"/>
                </a:solidFill>
                <a:latin typeface="Microsoft YaHei" panose="020B0503020204020204" pitchFamily="34" charset="-122"/>
                <a:ea typeface="Microsoft YaHei" panose="020B0503020204020204" pitchFamily="34" charset="-122"/>
              </a:rPr>
              <a:t>日期偏移量</a:t>
            </a:r>
            <a:r>
              <a:rPr lang="zh-CN" altLang="en-US" sz="2000" kern="0" dirty="0">
                <a:solidFill>
                  <a:srgbClr val="1369B2"/>
                </a:solidFill>
                <a:latin typeface="Microsoft YaHei" panose="020B0503020204020204" pitchFamily="34" charset="-122"/>
                <a:ea typeface="Microsoft YaHei" panose="020B0503020204020204" pitchFamily="34" charset="-122"/>
              </a:rPr>
              <a:t>都可以传递给</a:t>
            </a:r>
            <a:r>
              <a:rPr lang="en-US" altLang="zh-CN" sz="2000" kern="0" dirty="0" err="1">
                <a:solidFill>
                  <a:srgbClr val="1369B2"/>
                </a:solidFill>
                <a:latin typeface="Microsoft YaHei" panose="020B0503020204020204" pitchFamily="34" charset="-122"/>
                <a:ea typeface="Microsoft YaHei" panose="020B0503020204020204" pitchFamily="34" charset="-122"/>
              </a:rPr>
              <a:t>date_range</a:t>
            </a:r>
            <a:r>
              <a:rPr lang="en-US" altLang="zh-CN" sz="2000" kern="0" dirty="0">
                <a:solidFill>
                  <a:srgbClr val="1369B2"/>
                </a:solidFill>
                <a:latin typeface="Microsoft YaHei" panose="020B0503020204020204" pitchFamily="34" charset="-122"/>
                <a:ea typeface="Microsoft YaHei" panose="020B0503020204020204" pitchFamily="34" charset="-122"/>
              </a:rPr>
              <a:t>()</a:t>
            </a:r>
            <a:r>
              <a:rPr lang="zh-CN" altLang="en-US" sz="2000" kern="0" dirty="0">
                <a:solidFill>
                  <a:srgbClr val="1369B2"/>
                </a:solidFill>
                <a:latin typeface="Microsoft YaHei" panose="020B0503020204020204" pitchFamily="34" charset="-122"/>
                <a:ea typeface="Microsoft YaHei" panose="020B0503020204020204" pitchFamily="34" charset="-122"/>
              </a:rPr>
              <a:t>函数的</a:t>
            </a:r>
            <a:r>
              <a:rPr lang="en-US" altLang="zh-CN" sz="2000" kern="0" dirty="0" err="1">
                <a:solidFill>
                  <a:srgbClr val="1369B2"/>
                </a:solidFill>
                <a:latin typeface="Microsoft YaHei" panose="020B0503020204020204" pitchFamily="34" charset="-122"/>
                <a:ea typeface="Microsoft YaHei" panose="020B0503020204020204" pitchFamily="34" charset="-122"/>
              </a:rPr>
              <a:t>freq</a:t>
            </a:r>
            <a:r>
              <a:rPr lang="zh-CN" altLang="en-US" sz="2000" kern="0" dirty="0">
                <a:solidFill>
                  <a:srgbClr val="1369B2"/>
                </a:solidFill>
                <a:latin typeface="Microsoft YaHei" panose="020B0503020204020204" pitchFamily="34" charset="-122"/>
                <a:ea typeface="Microsoft YaHei" panose="020B0503020204020204" pitchFamily="34" charset="-122"/>
              </a:rPr>
              <a:t>参数</a:t>
            </a:r>
            <a:r>
              <a:rPr lang="zh-CN" altLang="en-US" sz="2000" kern="0" dirty="0">
                <a:solidFill>
                  <a:srgbClr val="595959"/>
                </a:solidFill>
                <a:latin typeface="Microsoft YaHei" panose="020B0503020204020204" pitchFamily="34" charset="-122"/>
                <a:ea typeface="Microsoft YaHei" panose="020B0503020204020204" pitchFamily="34" charset="-122"/>
              </a:rPr>
              <a:t>，此时会根据日期偏移量生成一组时间戳。</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604046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6621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14.3.3</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时间序列的移动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21363" y="857056"/>
            <a:ext cx="5638800" cy="5638800"/>
          </a:xfrm>
          <a:prstGeom prst="rect">
            <a:avLst/>
          </a:prstGeom>
        </p:spPr>
      </p:pic>
      <p:sp>
        <p:nvSpPr>
          <p:cNvPr id="13" name="原创设计师QQ598969553          _3"/>
          <p:cNvSpPr/>
          <p:nvPr/>
        </p:nvSpPr>
        <p:spPr>
          <a:xfrm>
            <a:off x="1019175" y="2709714"/>
            <a:ext cx="4590731" cy="2664296"/>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原创设计师QQ598969553          _4"/>
          <p:cNvSpPr/>
          <p:nvPr/>
        </p:nvSpPr>
        <p:spPr>
          <a:xfrm>
            <a:off x="1287810" y="3746576"/>
            <a:ext cx="4053459" cy="923330"/>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595959"/>
                </a:solidFill>
                <a:latin typeface="微软雅黑" panose="020B0503020204020204" pitchFamily="34" charset="-122"/>
                <a:ea typeface="微软雅黑" panose="020B0503020204020204" pitchFamily="34" charset="-122"/>
                <a:cs typeface="+mn-ea"/>
              </a:rPr>
              <a:t>时间序列移动操作，能够通过</a:t>
            </a:r>
            <a:r>
              <a:rPr lang="en-US" altLang="zh-CN" sz="1800" dirty="0">
                <a:solidFill>
                  <a:srgbClr val="1369B2"/>
                </a:solidFill>
                <a:latin typeface="微软雅黑" panose="020B0503020204020204" pitchFamily="34" charset="-122"/>
                <a:ea typeface="微软雅黑" panose="020B0503020204020204" pitchFamily="34" charset="-122"/>
                <a:cs typeface="+mn-ea"/>
              </a:rPr>
              <a:t>shift()</a:t>
            </a:r>
            <a:r>
              <a:rPr lang="zh-CN" altLang="zh-CN" sz="1800" dirty="0">
                <a:solidFill>
                  <a:srgbClr val="1369B2"/>
                </a:solidFill>
                <a:latin typeface="微软雅黑" panose="020B0503020204020204" pitchFamily="34" charset="-122"/>
                <a:ea typeface="微软雅黑" panose="020B0503020204020204" pitchFamily="34" charset="-122"/>
                <a:cs typeface="+mn-ea"/>
              </a:rPr>
              <a:t>方法</a:t>
            </a:r>
            <a:r>
              <a:rPr lang="zh-CN" altLang="en-US" sz="1800" dirty="0">
                <a:solidFill>
                  <a:srgbClr val="595959"/>
                </a:solidFill>
                <a:latin typeface="微软雅黑" panose="020B0503020204020204" pitchFamily="34" charset="-122"/>
                <a:ea typeface="微软雅黑" panose="020B0503020204020204" pitchFamily="34" charset="-122"/>
                <a:cs typeface="+mn-ea"/>
              </a:rPr>
              <a:t>实现时间序列的移动操作</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16" name="原创设计师QQ598969553          _7"/>
          <p:cNvSpPr txBox="1"/>
          <p:nvPr/>
        </p:nvSpPr>
        <p:spPr>
          <a:xfrm>
            <a:off x="1019176" y="3089692"/>
            <a:ext cx="4590730" cy="523220"/>
          </a:xfrm>
          <a:prstGeom prst="rect">
            <a:avLst/>
          </a:prstGeom>
          <a:noFill/>
        </p:spPr>
        <p:txBody>
          <a:bodyPr wrap="square" rtlCol="0">
            <a:spAutoFit/>
          </a:bodyPr>
          <a:lstStyle/>
          <a:p>
            <a:pPr lvl="0" algn="ctr" defTabSz="1216660">
              <a:spcBef>
                <a:spcPct val="20000"/>
              </a:spcBef>
              <a:defRPr/>
            </a:pPr>
            <a:r>
              <a:rPr lang="zh-CN" altLang="en-US" sz="2800" b="1" dirty="0">
                <a:solidFill>
                  <a:srgbClr val="1369B2"/>
                </a:solidFill>
                <a:latin typeface="微软雅黑" panose="020B0503020204020204" pitchFamily="34" charset="-122"/>
                <a:ea typeface="微软雅黑" panose="020B0503020204020204" pitchFamily="34" charset="-122"/>
                <a:cs typeface="+mn-ea"/>
                <a:sym typeface="+mn-lt"/>
              </a:rPr>
              <a:t>学习目标</a:t>
            </a:r>
          </a:p>
        </p:txBody>
      </p:sp>
    </p:spTree>
    <p:extLst>
      <p:ext uri="{BB962C8B-B14F-4D97-AF65-F5344CB8AC3E}">
        <p14:creationId xmlns:p14="http://schemas.microsoft.com/office/powerpoint/2010/main" val="2285589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14.3.3</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时间序列的移动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语法格式</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9" name="文本框 8">
            <a:extLst>
              <a:ext uri="{FF2B5EF4-FFF2-40B4-BE49-F238E27FC236}">
                <a16:creationId xmlns:a16="http://schemas.microsoft.com/office/drawing/2014/main" id="{1E1BFBFC-8168-1953-8181-1D9657228AA6}"/>
              </a:ext>
            </a:extLst>
          </p:cNvPr>
          <p:cNvSpPr txBox="1"/>
          <p:nvPr/>
        </p:nvSpPr>
        <p:spPr>
          <a:xfrm>
            <a:off x="1287706" y="2065290"/>
            <a:ext cx="9560028" cy="1015663"/>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移动（</a:t>
            </a:r>
            <a:r>
              <a:rPr lang="en-US" altLang="zh-CN" sz="2000" kern="0" dirty="0">
                <a:solidFill>
                  <a:srgbClr val="595959"/>
                </a:solidFill>
                <a:latin typeface="Microsoft YaHei" panose="020B0503020204020204" pitchFamily="34" charset="-122"/>
                <a:ea typeface="Microsoft YaHei" panose="020B0503020204020204" pitchFamily="34" charset="-122"/>
              </a:rPr>
              <a:t>shifting</a:t>
            </a:r>
            <a:r>
              <a:rPr lang="zh-CN" altLang="zh-CN" sz="2000" kern="0" dirty="0">
                <a:solidFill>
                  <a:srgbClr val="595959"/>
                </a:solidFill>
                <a:latin typeface="Microsoft YaHei" panose="020B0503020204020204" pitchFamily="34" charset="-122"/>
                <a:ea typeface="Microsoft YaHei" panose="020B0503020204020204" pitchFamily="34" charset="-122"/>
              </a:rPr>
              <a:t>）是指沿着时间轴方向将数据进行前移或后移。</a:t>
            </a:r>
            <a:r>
              <a:rPr lang="en-US" altLang="zh-CN" sz="2000" kern="0" dirty="0">
                <a:solidFill>
                  <a:srgbClr val="595959"/>
                </a:solidFill>
                <a:latin typeface="Microsoft YaHei" panose="020B0503020204020204" pitchFamily="34" charset="-122"/>
                <a:ea typeface="Microsoft YaHei" panose="020B0503020204020204" pitchFamily="34" charset="-122"/>
              </a:rPr>
              <a:t>pandas</a:t>
            </a:r>
            <a:r>
              <a:rPr lang="zh-CN" altLang="zh-CN" sz="2000" kern="0" dirty="0">
                <a:solidFill>
                  <a:srgbClr val="595959"/>
                </a:solidFill>
                <a:latin typeface="Microsoft YaHei" panose="020B0503020204020204" pitchFamily="34" charset="-122"/>
                <a:ea typeface="Microsoft YaHei" panose="020B0503020204020204" pitchFamily="34" charset="-122"/>
              </a:rPr>
              <a:t>对象中提供了一个</a:t>
            </a:r>
            <a:r>
              <a:rPr lang="en-US" altLang="zh-CN" sz="2000" kern="0" dirty="0">
                <a:solidFill>
                  <a:srgbClr val="1369B2"/>
                </a:solidFill>
                <a:latin typeface="Microsoft YaHei" panose="020B0503020204020204" pitchFamily="34" charset="-122"/>
                <a:ea typeface="Microsoft YaHei" panose="020B0503020204020204" pitchFamily="34" charset="-122"/>
              </a:rPr>
              <a:t>shift()</a:t>
            </a:r>
            <a:r>
              <a:rPr lang="zh-CN" altLang="zh-CN" sz="2000" kern="0" dirty="0">
                <a:solidFill>
                  <a:srgbClr val="1369B2"/>
                </a:solidFill>
                <a:latin typeface="Microsoft YaHei" panose="020B0503020204020204" pitchFamily="34" charset="-122"/>
                <a:ea typeface="Microsoft YaHei" panose="020B0503020204020204" pitchFamily="34" charset="-122"/>
              </a:rPr>
              <a:t>方法</a:t>
            </a:r>
            <a:r>
              <a:rPr lang="zh-CN" altLang="zh-CN" sz="2000" kern="0" dirty="0">
                <a:solidFill>
                  <a:srgbClr val="595959"/>
                </a:solidFill>
                <a:latin typeface="Microsoft YaHei" panose="020B0503020204020204" pitchFamily="34" charset="-122"/>
                <a:ea typeface="Microsoft YaHei" panose="020B0503020204020204" pitchFamily="34" charset="-122"/>
              </a:rPr>
              <a:t>，该方法用于前移或后移数据，但索引保持不变。</a:t>
            </a:r>
          </a:p>
        </p:txBody>
      </p:sp>
      <p:sp>
        <p:nvSpPr>
          <p:cNvPr id="11" name="矩形 10">
            <a:extLst>
              <a:ext uri="{FF2B5EF4-FFF2-40B4-BE49-F238E27FC236}">
                <a16:creationId xmlns:a16="http://schemas.microsoft.com/office/drawing/2014/main" id="{361CAA81-0507-65DC-AD31-AFCAEBF8588E}"/>
              </a:ext>
            </a:extLst>
          </p:cNvPr>
          <p:cNvSpPr/>
          <p:nvPr/>
        </p:nvSpPr>
        <p:spPr>
          <a:xfrm>
            <a:off x="1287706" y="3176852"/>
            <a:ext cx="9560028" cy="815714"/>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文本框 14">
            <a:extLst>
              <a:ext uri="{FF2B5EF4-FFF2-40B4-BE49-F238E27FC236}">
                <a16:creationId xmlns:a16="http://schemas.microsoft.com/office/drawing/2014/main" id="{B9F3DCC8-58F8-42D9-C2A9-18C2C694DAF0}"/>
              </a:ext>
            </a:extLst>
          </p:cNvPr>
          <p:cNvSpPr txBox="1"/>
          <p:nvPr/>
        </p:nvSpPr>
        <p:spPr>
          <a:xfrm>
            <a:off x="1630710" y="3384462"/>
            <a:ext cx="8596438" cy="400494"/>
          </a:xfrm>
          <a:prstGeom prst="rect">
            <a:avLst/>
          </a:prstGeom>
          <a:noFill/>
        </p:spPr>
        <p:txBody>
          <a:bodyPr wrap="square">
            <a:spAutoFit/>
          </a:bodyPr>
          <a:lstStyle/>
          <a:p>
            <a:pPr indent="266700" algn="ctr">
              <a:lnSpc>
                <a:spcPct val="115000"/>
              </a:lnSpc>
            </a:pPr>
            <a:r>
              <a:rPr lang="en-US" altLang="zh-CN" sz="1800" dirty="0">
                <a:solidFill>
                  <a:srgbClr val="000000"/>
                </a:solidFill>
                <a:latin typeface="Courier New" panose="02070309020205020404" pitchFamily="49" charset="0"/>
                <a:ea typeface="宋体" panose="02010600030101010101" pitchFamily="2" charset="-122"/>
              </a:rPr>
              <a:t>shift(periods=1, </a:t>
            </a:r>
            <a:r>
              <a:rPr lang="en-US" altLang="zh-CN" sz="1800" dirty="0" err="1">
                <a:solidFill>
                  <a:srgbClr val="000000"/>
                </a:solidFill>
                <a:latin typeface="Courier New" panose="02070309020205020404" pitchFamily="49" charset="0"/>
                <a:ea typeface="宋体" panose="02010600030101010101" pitchFamily="2" charset="-122"/>
              </a:rPr>
              <a:t>freq</a:t>
            </a:r>
            <a:r>
              <a:rPr lang="en-US" altLang="zh-CN" sz="1800" dirty="0">
                <a:solidFill>
                  <a:srgbClr val="000000"/>
                </a:solidFill>
                <a:latin typeface="Courier New" panose="02070309020205020404" pitchFamily="49" charset="0"/>
                <a:ea typeface="宋体" panose="02010600030101010101" pitchFamily="2" charset="-122"/>
              </a:rPr>
              <a:t>=None, axis=0)</a:t>
            </a:r>
            <a:endParaRPr lang="zh-CN" altLang="zh-CN" sz="1800" dirty="0">
              <a:solidFill>
                <a:srgbClr val="000000"/>
              </a:solidFill>
              <a:latin typeface="Courier New" panose="02070309020205020404" pitchFamily="49" charset="0"/>
              <a:ea typeface="宋体" panose="02010600030101010101" pitchFamily="2" charset="-122"/>
            </a:endParaRPr>
          </a:p>
        </p:txBody>
      </p:sp>
      <p:sp>
        <p:nvSpPr>
          <p:cNvPr id="16" name="文本框 15">
            <a:extLst>
              <a:ext uri="{FF2B5EF4-FFF2-40B4-BE49-F238E27FC236}">
                <a16:creationId xmlns:a16="http://schemas.microsoft.com/office/drawing/2014/main" id="{DF0A659E-D95A-F0D1-47BF-28CAA877788D}"/>
              </a:ext>
            </a:extLst>
          </p:cNvPr>
          <p:cNvSpPr txBox="1"/>
          <p:nvPr/>
        </p:nvSpPr>
        <p:spPr>
          <a:xfrm>
            <a:off x="1301370" y="4088465"/>
            <a:ext cx="9546364" cy="1754326"/>
          </a:xfrm>
          <a:prstGeom prst="rect">
            <a:avLst/>
          </a:prstGeom>
          <a:noFill/>
        </p:spPr>
        <p:txBody>
          <a:bodyPr wrap="square">
            <a:spAutoFit/>
          </a:bodyPr>
          <a:lstStyle/>
          <a:p>
            <a:pPr indent="-342900">
              <a:lnSpc>
                <a:spcPct val="150000"/>
              </a:lnSpc>
              <a:buFont typeface="Wingdings" pitchFamily="2" charset="2"/>
              <a:buChar char="Ø"/>
            </a:pPr>
            <a:r>
              <a:rPr lang="en-US" altLang="zh-CN" sz="1800" kern="0" dirty="0">
                <a:solidFill>
                  <a:srgbClr val="595959"/>
                </a:solidFill>
                <a:latin typeface="宋体" panose="02010600030101010101" pitchFamily="2" charset="-122"/>
                <a:ea typeface="宋体" panose="02010600030101010101" pitchFamily="2" charset="-122"/>
              </a:rPr>
              <a:t>periods</a:t>
            </a:r>
            <a:r>
              <a:rPr lang="zh-CN" altLang="en-US" sz="1800" kern="0" dirty="0">
                <a:solidFill>
                  <a:srgbClr val="595959"/>
                </a:solidFill>
                <a:latin typeface="宋体" panose="02010600030101010101" pitchFamily="2" charset="-122"/>
                <a:ea typeface="宋体" panose="02010600030101010101" pitchFamily="2" charset="-122"/>
              </a:rPr>
              <a:t>：表示</a:t>
            </a:r>
            <a:r>
              <a:rPr lang="zh-CN" altLang="en-US" sz="1800" kern="0" dirty="0">
                <a:solidFill>
                  <a:srgbClr val="1369B2"/>
                </a:solidFill>
                <a:latin typeface="宋体" panose="02010600030101010101" pitchFamily="2" charset="-122"/>
                <a:ea typeface="宋体" panose="02010600030101010101" pitchFamily="2" charset="-122"/>
              </a:rPr>
              <a:t>移动的幅度</a:t>
            </a:r>
            <a:r>
              <a:rPr lang="zh-CN" altLang="en-US" sz="1800" kern="0" dirty="0">
                <a:solidFill>
                  <a:srgbClr val="595959"/>
                </a:solidFill>
                <a:latin typeface="宋体" panose="02010600030101010101" pitchFamily="2" charset="-122"/>
                <a:ea typeface="宋体" panose="02010600030101010101" pitchFamily="2" charset="-122"/>
              </a:rPr>
              <a:t>，该参数的取值可以是正数或负数，正数表示数据整体向后移动，负数表示数据整体向前移动。默认值是</a:t>
            </a:r>
            <a:r>
              <a:rPr lang="en-US" altLang="zh-CN" sz="1800" kern="0" dirty="0">
                <a:solidFill>
                  <a:srgbClr val="595959"/>
                </a:solidFill>
                <a:latin typeface="宋体" panose="02010600030101010101" pitchFamily="2" charset="-122"/>
                <a:ea typeface="宋体" panose="02010600030101010101" pitchFamily="2" charset="-122"/>
              </a:rPr>
              <a:t>1</a:t>
            </a:r>
            <a:r>
              <a:rPr lang="zh-CN" altLang="en-US" sz="1800" kern="0" dirty="0">
                <a:solidFill>
                  <a:srgbClr val="595959"/>
                </a:solidFill>
                <a:latin typeface="宋体" panose="02010600030101010101" pitchFamily="2" charset="-122"/>
                <a:ea typeface="宋体" panose="02010600030101010101" pitchFamily="2" charset="-122"/>
              </a:rPr>
              <a:t>，代表数据整体向后移动一次。</a:t>
            </a:r>
            <a:endParaRPr lang="zh-CN" altLang="zh-CN" sz="1800" kern="0" dirty="0">
              <a:solidFill>
                <a:srgbClr val="595959"/>
              </a:solidFill>
              <a:latin typeface="宋体" panose="02010600030101010101" pitchFamily="2" charset="-122"/>
              <a:ea typeface="宋体" panose="02010600030101010101" pitchFamily="2" charset="-122"/>
            </a:endParaRPr>
          </a:p>
          <a:p>
            <a:pPr indent="-342900">
              <a:lnSpc>
                <a:spcPct val="150000"/>
              </a:lnSpc>
              <a:buFont typeface="Wingdings" pitchFamily="2" charset="2"/>
              <a:buChar char="Ø"/>
            </a:pPr>
            <a:r>
              <a:rPr lang="en-US" altLang="zh-CN" sz="1800" kern="0" dirty="0" err="1">
                <a:solidFill>
                  <a:srgbClr val="595959"/>
                </a:solidFill>
                <a:latin typeface="宋体" panose="02010600030101010101" pitchFamily="2" charset="-122"/>
                <a:ea typeface="宋体" panose="02010600030101010101" pitchFamily="2" charset="-122"/>
              </a:rPr>
              <a:t>freq</a:t>
            </a:r>
            <a:r>
              <a:rPr lang="zh-CN" altLang="zh-CN" sz="1800" kern="0" dirty="0">
                <a:solidFill>
                  <a:srgbClr val="595959"/>
                </a:solidFill>
                <a:latin typeface="宋体" panose="02010600030101010101" pitchFamily="2" charset="-122"/>
                <a:ea typeface="宋体" panose="02010600030101010101" pitchFamily="2" charset="-122"/>
              </a:rPr>
              <a:t>：表示</a:t>
            </a:r>
            <a:r>
              <a:rPr lang="zh-CN" altLang="zh-CN" sz="1800" kern="0" dirty="0">
                <a:solidFill>
                  <a:srgbClr val="1369B2"/>
                </a:solidFill>
                <a:latin typeface="宋体" panose="02010600030101010101" pitchFamily="2" charset="-122"/>
                <a:ea typeface="宋体" panose="02010600030101010101" pitchFamily="2" charset="-122"/>
              </a:rPr>
              <a:t>频率</a:t>
            </a:r>
            <a:r>
              <a:rPr lang="zh-CN" altLang="zh-CN" sz="1800" kern="0" dirty="0">
                <a:solidFill>
                  <a:srgbClr val="595959"/>
                </a:solidFill>
                <a:latin typeface="宋体" panose="02010600030101010101" pitchFamily="2" charset="-122"/>
                <a:ea typeface="宋体" panose="02010600030101010101" pitchFamily="2" charset="-122"/>
              </a:rPr>
              <a:t>。如果明确指定了这个参数，那么会按照参数的值移动时间戳索引，而数据值没有发生变化。</a:t>
            </a:r>
          </a:p>
        </p:txBody>
      </p:sp>
    </p:spTree>
    <p:extLst>
      <p:ext uri="{BB962C8B-B14F-4D97-AF65-F5344CB8AC3E}">
        <p14:creationId xmlns:p14="http://schemas.microsoft.com/office/powerpoint/2010/main" val="24002250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14.3.3</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时间序列的移动</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8"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移动示意图</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pic>
        <p:nvPicPr>
          <p:cNvPr id="10" name="图片 9"/>
          <p:cNvPicPr/>
          <p:nvPr/>
        </p:nvPicPr>
        <p:blipFill>
          <a:blip r:embed="rId3"/>
          <a:stretch>
            <a:fillRect/>
          </a:stretch>
        </p:blipFill>
        <p:spPr>
          <a:xfrm>
            <a:off x="1414686" y="2421682"/>
            <a:ext cx="9525457" cy="2736304"/>
          </a:xfrm>
          <a:prstGeom prst="rect">
            <a:avLst/>
          </a:prstGeom>
        </p:spPr>
      </p:pic>
      <p:sp>
        <p:nvSpPr>
          <p:cNvPr id="12" name="矩形标注 11">
            <a:extLst>
              <a:ext uri="{FF2B5EF4-FFF2-40B4-BE49-F238E27FC236}">
                <a16:creationId xmlns:a16="http://schemas.microsoft.com/office/drawing/2014/main" id="{2DD36134-4B9C-75E2-A84F-506C84C246CB}"/>
              </a:ext>
            </a:extLst>
          </p:cNvPr>
          <p:cNvSpPr/>
          <p:nvPr/>
        </p:nvSpPr>
        <p:spPr>
          <a:xfrm>
            <a:off x="4871070" y="5175523"/>
            <a:ext cx="2448272" cy="1114636"/>
          </a:xfrm>
          <a:prstGeom prst="wedgeRectCallout">
            <a:avLst>
              <a:gd name="adj1" fmla="val -23803"/>
              <a:gd name="adj2" fmla="val -75076"/>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文本框 12">
            <a:extLst>
              <a:ext uri="{FF2B5EF4-FFF2-40B4-BE49-F238E27FC236}">
                <a16:creationId xmlns:a16="http://schemas.microsoft.com/office/drawing/2014/main" id="{5C2B2685-DAA3-969A-369C-E6BBAFDE9C01}"/>
              </a:ext>
            </a:extLst>
          </p:cNvPr>
          <p:cNvSpPr txBox="1"/>
          <p:nvPr/>
        </p:nvSpPr>
        <p:spPr>
          <a:xfrm>
            <a:off x="5020657" y="5222124"/>
            <a:ext cx="2154670" cy="1052596"/>
          </a:xfrm>
          <a:prstGeom prst="rect">
            <a:avLst/>
          </a:prstGeom>
          <a:noFill/>
        </p:spPr>
        <p:txBody>
          <a:bodyPr wrap="square" rtlCol="0">
            <a:spAutoFit/>
          </a:bodyPr>
          <a:lstStyle/>
          <a:p>
            <a:pPr algn="ctr">
              <a:lnSpc>
                <a:spcPct val="130000"/>
              </a:lnSpc>
            </a:pP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位于</a:t>
            </a:r>
            <a:r>
              <a:rPr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开头一行</a:t>
            </a: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的数据被丢弃，位于末尾一行的数据变成</a:t>
            </a:r>
            <a:r>
              <a:rPr lang="en-US" altLang="zh-CN" sz="1600" dirty="0" err="1">
                <a:solidFill>
                  <a:schemeClr val="tx1">
                    <a:lumMod val="85000"/>
                    <a:lumOff val="15000"/>
                  </a:schemeClr>
                </a:solidFill>
                <a:latin typeface="Microsoft YaHei" panose="020B0503020204020204" pitchFamily="34" charset="-122"/>
                <a:ea typeface="Microsoft YaHei" panose="020B0503020204020204" pitchFamily="34" charset="-122"/>
                <a:cs typeface="+mn-ea"/>
              </a:rPr>
              <a:t>NaN</a:t>
            </a:r>
            <a:endPar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endParaRPr>
          </a:p>
        </p:txBody>
      </p:sp>
      <p:sp>
        <p:nvSpPr>
          <p:cNvPr id="14" name="矩形标注 13">
            <a:extLst>
              <a:ext uri="{FF2B5EF4-FFF2-40B4-BE49-F238E27FC236}">
                <a16:creationId xmlns:a16="http://schemas.microsoft.com/office/drawing/2014/main" id="{2DD36134-4B9C-75E2-A84F-506C84C246CB}"/>
              </a:ext>
            </a:extLst>
          </p:cNvPr>
          <p:cNvSpPr/>
          <p:nvPr/>
        </p:nvSpPr>
        <p:spPr>
          <a:xfrm>
            <a:off x="8033851" y="5175523"/>
            <a:ext cx="2448272" cy="1114636"/>
          </a:xfrm>
          <a:prstGeom prst="wedgeRectCallout">
            <a:avLst>
              <a:gd name="adj1" fmla="val -23803"/>
              <a:gd name="adj2" fmla="val -75076"/>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文本框 16">
            <a:extLst>
              <a:ext uri="{FF2B5EF4-FFF2-40B4-BE49-F238E27FC236}">
                <a16:creationId xmlns:a16="http://schemas.microsoft.com/office/drawing/2014/main" id="{5C2B2685-DAA3-969A-369C-E6BBAFDE9C01}"/>
              </a:ext>
            </a:extLst>
          </p:cNvPr>
          <p:cNvSpPr txBox="1"/>
          <p:nvPr/>
        </p:nvSpPr>
        <p:spPr>
          <a:xfrm>
            <a:off x="8183438" y="5222124"/>
            <a:ext cx="2154670" cy="1052596"/>
          </a:xfrm>
          <a:prstGeom prst="rect">
            <a:avLst/>
          </a:prstGeom>
          <a:noFill/>
        </p:spPr>
        <p:txBody>
          <a:bodyPr wrap="square" rtlCol="0">
            <a:spAutoFit/>
          </a:bodyPr>
          <a:lstStyle/>
          <a:p>
            <a:pPr algn="ctr">
              <a:lnSpc>
                <a:spcPct val="130000"/>
              </a:lnSpc>
            </a:pP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位于</a:t>
            </a:r>
            <a:r>
              <a:rPr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末尾一行</a:t>
            </a: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的数据被丢弃，位于</a:t>
            </a:r>
            <a:r>
              <a:rPr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开头</a:t>
            </a: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一行的数据变成</a:t>
            </a:r>
            <a:r>
              <a:rPr lang="en-US" altLang="zh-CN" sz="1600" dirty="0" err="1">
                <a:solidFill>
                  <a:schemeClr val="tx1">
                    <a:lumMod val="85000"/>
                    <a:lumOff val="15000"/>
                  </a:schemeClr>
                </a:solidFill>
                <a:latin typeface="Microsoft YaHei" panose="020B0503020204020204" pitchFamily="34" charset="-122"/>
                <a:ea typeface="Microsoft YaHei" panose="020B0503020204020204" pitchFamily="34" charset="-122"/>
                <a:cs typeface="+mn-ea"/>
              </a:rPr>
              <a:t>NaN</a:t>
            </a:r>
            <a:endPar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6972567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ctr"/>
            <a:r>
              <a:rPr lang="zh-CN" altLang="zh-CN" sz="4800" b="1" dirty="0">
                <a:solidFill>
                  <a:srgbClr val="595959"/>
                </a:solidFill>
                <a:latin typeface="微软雅黑" panose="020B0503020204020204" pitchFamily="34" charset="-122"/>
                <a:ea typeface="微软雅黑" panose="020B0503020204020204" pitchFamily="34" charset="-122"/>
                <a:cs typeface="+mn-ea"/>
              </a:rPr>
              <a:t>时间周期与计算</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126654" y="2968089"/>
            <a:ext cx="2232248" cy="923330"/>
          </a:xfrm>
          <a:prstGeom prst="rect">
            <a:avLst/>
          </a:prstGeom>
          <a:noFill/>
        </p:spPr>
        <p:txBody>
          <a:bodyPr wrap="square" lIns="91443" tIns="45720" rIns="91443" bIns="45720" rtlCol="0">
            <a:spAutoFit/>
          </a:bodyPr>
          <a:lstStyle/>
          <a:p>
            <a:pPr algn="ctr"/>
            <a:r>
              <a:rPr lang="en-US" altLang="zh-CN" sz="5400" b="1" dirty="0">
                <a:solidFill>
                  <a:srgbClr val="FAFAFA"/>
                </a:solidFill>
                <a:latin typeface="微软雅黑" panose="020B0503020204020204" pitchFamily="34" charset="-122"/>
                <a:ea typeface="微软雅黑" panose="020B0503020204020204" pitchFamily="34" charset="-122"/>
                <a:cs typeface="+mn-ea"/>
              </a:rPr>
              <a:t>14.4</a:t>
            </a:r>
            <a:endParaRPr lang="en-US" altLang="en-GB" sz="5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4871771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6621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创建带时期索引的对象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21363" y="857056"/>
            <a:ext cx="5638800" cy="5638800"/>
          </a:xfrm>
          <a:prstGeom prst="rect">
            <a:avLst/>
          </a:prstGeom>
        </p:spPr>
      </p:pic>
      <p:sp>
        <p:nvSpPr>
          <p:cNvPr id="13" name="原创设计师QQ598969553          _3"/>
          <p:cNvSpPr/>
          <p:nvPr/>
        </p:nvSpPr>
        <p:spPr>
          <a:xfrm>
            <a:off x="1019175" y="2709714"/>
            <a:ext cx="4590731" cy="2664296"/>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原创设计师QQ598969553          _4"/>
          <p:cNvSpPr/>
          <p:nvPr/>
        </p:nvSpPr>
        <p:spPr>
          <a:xfrm>
            <a:off x="1287810" y="3746576"/>
            <a:ext cx="4053459" cy="1338828"/>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掌握带</a:t>
            </a:r>
            <a:r>
              <a:rPr lang="zh-CN" altLang="en-US" sz="1800" dirty="0">
                <a:solidFill>
                  <a:srgbClr val="595959"/>
                </a:solidFill>
                <a:latin typeface="微软雅黑" panose="020B0503020204020204" pitchFamily="34" charset="-122"/>
                <a:ea typeface="微软雅黑" panose="020B0503020204020204" pitchFamily="34" charset="-122"/>
                <a:cs typeface="+mn-ea"/>
              </a:rPr>
              <a:t>时期索引对象的创建方式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a:t>
            </a:r>
            <a:r>
              <a:rPr lang="en-US" altLang="zh-CN" sz="1800" dirty="0" err="1">
                <a:solidFill>
                  <a:srgbClr val="1369B2"/>
                </a:solidFill>
                <a:latin typeface="微软雅黑" panose="020B0503020204020204" pitchFamily="34" charset="-122"/>
                <a:ea typeface="微软雅黑" panose="020B0503020204020204" pitchFamily="34" charset="-122"/>
                <a:cs typeface="+mn-ea"/>
              </a:rPr>
              <a:t>period_range</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函数</a:t>
            </a:r>
            <a:r>
              <a:rPr lang="zh-CN" altLang="en-US" sz="1800" dirty="0">
                <a:solidFill>
                  <a:srgbClr val="595959"/>
                </a:solidFill>
                <a:latin typeface="微软雅黑" panose="020B0503020204020204" pitchFamily="34" charset="-122"/>
                <a:ea typeface="微软雅黑" panose="020B0503020204020204" pitchFamily="34" charset="-122"/>
                <a:cs typeface="+mn-ea"/>
              </a:rPr>
              <a:t>创建时期索引，并基于该索引生成时间序列</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16" name="原创设计师QQ598969553          _7"/>
          <p:cNvSpPr txBox="1"/>
          <p:nvPr/>
        </p:nvSpPr>
        <p:spPr>
          <a:xfrm>
            <a:off x="1019176" y="3089692"/>
            <a:ext cx="4590730" cy="523220"/>
          </a:xfrm>
          <a:prstGeom prst="rect">
            <a:avLst/>
          </a:prstGeom>
          <a:noFill/>
        </p:spPr>
        <p:txBody>
          <a:bodyPr wrap="square" rtlCol="0">
            <a:spAutoFit/>
          </a:bodyPr>
          <a:lstStyle/>
          <a:p>
            <a:pPr lvl="0" algn="ctr" defTabSz="1216660">
              <a:spcBef>
                <a:spcPct val="20000"/>
              </a:spcBef>
              <a:defRPr/>
            </a:pPr>
            <a:r>
              <a:rPr lang="zh-CN" altLang="en-US" sz="2800" b="1" dirty="0">
                <a:solidFill>
                  <a:srgbClr val="1369B2"/>
                </a:solidFill>
                <a:latin typeface="微软雅黑" panose="020B0503020204020204" pitchFamily="34" charset="-122"/>
                <a:ea typeface="微软雅黑" panose="020B0503020204020204" pitchFamily="34" charset="-122"/>
                <a:cs typeface="+mn-ea"/>
                <a:sym typeface="+mn-lt"/>
              </a:rPr>
              <a:t>学习目标</a:t>
            </a:r>
          </a:p>
        </p:txBody>
      </p:sp>
    </p:spTree>
    <p:extLst>
      <p:ext uri="{BB962C8B-B14F-4D97-AF65-F5344CB8AC3E}">
        <p14:creationId xmlns:p14="http://schemas.microsoft.com/office/powerpoint/2010/main" val="12242017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6621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创建带时期索引的对象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圆角 139">
            <a:extLst>
              <a:ext uri="{FF2B5EF4-FFF2-40B4-BE49-F238E27FC236}">
                <a16:creationId xmlns:a16="http://schemas.microsoft.com/office/drawing/2014/main" id="{18096A58-1789-EEAE-4098-FE0F6DF9454A}"/>
              </a:ext>
            </a:extLst>
          </p:cNvPr>
          <p:cNvSpPr/>
          <p:nvPr/>
        </p:nvSpPr>
        <p:spPr>
          <a:xfrm>
            <a:off x="1276318" y="1406568"/>
            <a:ext cx="287467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latin typeface="宋体" panose="02010600030101010101" pitchFamily="2" charset="-122"/>
                <a:ea typeface="宋体" panose="02010600030101010101" pitchFamily="2" charset="-122"/>
              </a:rPr>
              <a:t>创建</a:t>
            </a:r>
            <a:r>
              <a:rPr lang="en-US" altLang="zh-CN" b="1" dirty="0">
                <a:latin typeface="宋体" panose="02010600030101010101" pitchFamily="2" charset="-122"/>
                <a:ea typeface="宋体" panose="02010600030101010101" pitchFamily="2" charset="-122"/>
              </a:rPr>
              <a:t>Period</a:t>
            </a:r>
            <a:r>
              <a:rPr lang="zh-CN" altLang="en-US" b="1" dirty="0">
                <a:latin typeface="宋体" panose="02010600030101010101" pitchFamily="2" charset="-122"/>
                <a:ea typeface="宋体" panose="02010600030101010101" pitchFamily="2" charset="-122"/>
              </a:rPr>
              <a:t>类</a:t>
            </a:r>
            <a:r>
              <a:rPr lang="zh-CN" altLang="zh-CN" b="1" dirty="0">
                <a:latin typeface="宋体" panose="02010600030101010101" pitchFamily="2" charset="-122"/>
                <a:ea typeface="宋体" panose="02010600030101010101" pitchFamily="2" charset="-122"/>
              </a:rPr>
              <a:t>对象</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17" name="文本框 16">
            <a:extLst>
              <a:ext uri="{FF2B5EF4-FFF2-40B4-BE49-F238E27FC236}">
                <a16:creationId xmlns:a16="http://schemas.microsoft.com/office/drawing/2014/main" id="{1E1BFBFC-8168-1953-8181-1D9657228AA6}"/>
              </a:ext>
            </a:extLst>
          </p:cNvPr>
          <p:cNvSpPr txBox="1"/>
          <p:nvPr/>
        </p:nvSpPr>
        <p:spPr>
          <a:xfrm>
            <a:off x="1287706" y="2065290"/>
            <a:ext cx="9560028" cy="1015663"/>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在</a:t>
            </a:r>
            <a:r>
              <a:rPr lang="en-US" altLang="zh-CN" sz="2000" kern="0" dirty="0">
                <a:solidFill>
                  <a:srgbClr val="595959"/>
                </a:solidFill>
                <a:latin typeface="Microsoft YaHei" panose="020B0503020204020204" pitchFamily="34" charset="-122"/>
                <a:ea typeface="Microsoft YaHei" panose="020B0503020204020204" pitchFamily="34" charset="-122"/>
              </a:rPr>
              <a:t>pandas</a:t>
            </a:r>
            <a:r>
              <a:rPr lang="zh-CN" altLang="zh-CN" sz="2000" kern="0" dirty="0">
                <a:solidFill>
                  <a:srgbClr val="595959"/>
                </a:solidFill>
                <a:latin typeface="Microsoft YaHei" panose="020B0503020204020204" pitchFamily="34" charset="-122"/>
                <a:ea typeface="Microsoft YaHei" panose="020B0503020204020204" pitchFamily="34" charset="-122"/>
              </a:rPr>
              <a:t>中，</a:t>
            </a:r>
            <a:r>
              <a:rPr lang="en-US" altLang="zh-CN" sz="2000" kern="0" dirty="0">
                <a:solidFill>
                  <a:srgbClr val="595959"/>
                </a:solidFill>
                <a:latin typeface="Microsoft YaHei" panose="020B0503020204020204" pitchFamily="34" charset="-122"/>
                <a:ea typeface="Microsoft YaHei" panose="020B0503020204020204" pitchFamily="34" charset="-122"/>
              </a:rPr>
              <a:t>Period</a:t>
            </a:r>
            <a:r>
              <a:rPr lang="zh-CN" altLang="zh-CN" sz="2000" kern="0" dirty="0">
                <a:solidFill>
                  <a:srgbClr val="595959"/>
                </a:solidFill>
                <a:latin typeface="Microsoft YaHei" panose="020B0503020204020204" pitchFamily="34" charset="-122"/>
                <a:ea typeface="Microsoft YaHei" panose="020B0503020204020204" pitchFamily="34" charset="-122"/>
              </a:rPr>
              <a:t>类表示一个标准的时期。创建</a:t>
            </a:r>
            <a:r>
              <a:rPr lang="en-US" altLang="zh-CN" sz="2000" kern="0" dirty="0">
                <a:solidFill>
                  <a:srgbClr val="595959"/>
                </a:solidFill>
                <a:latin typeface="Microsoft YaHei" panose="020B0503020204020204" pitchFamily="34" charset="-122"/>
                <a:ea typeface="Microsoft YaHei" panose="020B0503020204020204" pitchFamily="34" charset="-122"/>
              </a:rPr>
              <a:t>Period</a:t>
            </a:r>
            <a:r>
              <a:rPr lang="zh-CN" altLang="zh-CN" sz="2000" kern="0" dirty="0">
                <a:solidFill>
                  <a:srgbClr val="595959"/>
                </a:solidFill>
                <a:latin typeface="Microsoft YaHei" panose="020B0503020204020204" pitchFamily="34" charset="-122"/>
                <a:ea typeface="Microsoft YaHei" panose="020B0503020204020204" pitchFamily="34" charset="-122"/>
              </a:rPr>
              <a:t>对象的方式比较简单，只需要在</a:t>
            </a:r>
            <a:r>
              <a:rPr lang="en-US" altLang="zh-CN" sz="2000" kern="0" dirty="0">
                <a:solidFill>
                  <a:srgbClr val="595959"/>
                </a:solidFill>
                <a:latin typeface="Microsoft YaHei" panose="020B0503020204020204" pitchFamily="34" charset="-122"/>
                <a:ea typeface="Microsoft YaHei" panose="020B0503020204020204" pitchFamily="34" charset="-122"/>
              </a:rPr>
              <a:t>Period</a:t>
            </a:r>
            <a:r>
              <a:rPr lang="zh-CN" altLang="zh-CN" sz="2000" kern="0" dirty="0">
                <a:solidFill>
                  <a:srgbClr val="595959"/>
                </a:solidFill>
                <a:latin typeface="Microsoft YaHei" panose="020B0503020204020204" pitchFamily="34" charset="-122"/>
                <a:ea typeface="Microsoft YaHei" panose="020B0503020204020204" pitchFamily="34" charset="-122"/>
              </a:rPr>
              <a:t>类的构造方法中以字符串或整数的形式传入一个日期即可</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361CAA81-0507-65DC-AD31-AFCAEBF8588E}"/>
              </a:ext>
            </a:extLst>
          </p:cNvPr>
          <p:cNvSpPr/>
          <p:nvPr/>
        </p:nvSpPr>
        <p:spPr>
          <a:xfrm>
            <a:off x="1287706" y="3147930"/>
            <a:ext cx="9344004" cy="857928"/>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B9F3DCC8-58F8-42D9-C2A9-18C2C694DAF0}"/>
              </a:ext>
            </a:extLst>
          </p:cNvPr>
          <p:cNvSpPr txBox="1"/>
          <p:nvPr/>
        </p:nvSpPr>
        <p:spPr>
          <a:xfrm>
            <a:off x="1690621" y="3392228"/>
            <a:ext cx="8754197" cy="369332"/>
          </a:xfrm>
          <a:prstGeom prst="rect">
            <a:avLst/>
          </a:prstGeom>
          <a:noFill/>
        </p:spPr>
        <p:txBody>
          <a:bodyPr wrap="square">
            <a:spAutoFit/>
          </a:bodyPr>
          <a:lstStyle/>
          <a:p>
            <a:pPr indent="266400"/>
            <a:r>
              <a:rPr lang="en-US" altLang="zh-CN" sz="1800" dirty="0" err="1">
                <a:solidFill>
                  <a:srgbClr val="000000"/>
                </a:solidFill>
                <a:latin typeface="Courier New" panose="02070309020205020404" pitchFamily="49" charset="0"/>
                <a:ea typeface="宋体" panose="02010600030101010101" pitchFamily="2" charset="-122"/>
              </a:rPr>
              <a:t>pd.</a:t>
            </a:r>
            <a:r>
              <a:rPr lang="en-US" altLang="zh-CN" sz="1800" b="1" dirty="0" err="1">
                <a:solidFill>
                  <a:srgbClr val="1369B2"/>
                </a:solidFill>
                <a:latin typeface="Courier New" panose="02070309020205020404" pitchFamily="49" charset="0"/>
                <a:ea typeface="宋体" panose="02010600030101010101" pitchFamily="2" charset="-122"/>
              </a:rPr>
              <a:t>Period</a:t>
            </a:r>
            <a:r>
              <a:rPr lang="en-US" altLang="zh-CN" sz="1800" b="1" dirty="0">
                <a:solidFill>
                  <a:srgbClr val="1369B2"/>
                </a:solidFill>
                <a:latin typeface="Courier New" panose="02070309020205020404" pitchFamily="49" charset="0"/>
                <a:ea typeface="宋体" panose="02010600030101010101" pitchFamily="2" charset="-122"/>
              </a:rPr>
              <a:t>(2023)</a:t>
            </a:r>
            <a:endParaRPr lang="zh-CN" altLang="zh-CN" sz="1800" b="1" dirty="0">
              <a:solidFill>
                <a:srgbClr val="1369B2"/>
              </a:solidFill>
              <a:latin typeface="Courier New" panose="02070309020205020404" pitchFamily="49" charset="0"/>
              <a:ea typeface="宋体" panose="02010600030101010101" pitchFamily="2" charset="-122"/>
            </a:endParaRPr>
          </a:p>
        </p:txBody>
      </p:sp>
      <p:sp>
        <p:nvSpPr>
          <p:cNvPr id="25" name="矩形 24">
            <a:extLst>
              <a:ext uri="{FF2B5EF4-FFF2-40B4-BE49-F238E27FC236}">
                <a16:creationId xmlns:a16="http://schemas.microsoft.com/office/drawing/2014/main" id="{361CAA81-0507-65DC-AD31-AFCAEBF8588E}"/>
              </a:ext>
            </a:extLst>
          </p:cNvPr>
          <p:cNvSpPr/>
          <p:nvPr/>
        </p:nvSpPr>
        <p:spPr>
          <a:xfrm>
            <a:off x="1287706" y="4250156"/>
            <a:ext cx="9344004" cy="857928"/>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框 25">
            <a:extLst>
              <a:ext uri="{FF2B5EF4-FFF2-40B4-BE49-F238E27FC236}">
                <a16:creationId xmlns:a16="http://schemas.microsoft.com/office/drawing/2014/main" id="{B9F3DCC8-58F8-42D9-C2A9-18C2C694DAF0}"/>
              </a:ext>
            </a:extLst>
          </p:cNvPr>
          <p:cNvSpPr txBox="1"/>
          <p:nvPr/>
        </p:nvSpPr>
        <p:spPr>
          <a:xfrm>
            <a:off x="1690621" y="4494454"/>
            <a:ext cx="8754197" cy="369332"/>
          </a:xfrm>
          <a:prstGeom prst="rect">
            <a:avLst/>
          </a:prstGeom>
          <a:noFill/>
        </p:spPr>
        <p:txBody>
          <a:bodyPr wrap="square">
            <a:spAutoFit/>
          </a:bodyPr>
          <a:lstStyle/>
          <a:p>
            <a:pPr indent="266400"/>
            <a:r>
              <a:rPr lang="en-US" altLang="zh-CN" sz="1800" dirty="0" err="1">
                <a:solidFill>
                  <a:srgbClr val="000000"/>
                </a:solidFill>
                <a:latin typeface="Courier New" panose="02070309020205020404" pitchFamily="49" charset="0"/>
                <a:ea typeface="宋体" panose="02010600030101010101" pitchFamily="2" charset="-122"/>
              </a:rPr>
              <a:t>pd.</a:t>
            </a:r>
            <a:r>
              <a:rPr lang="en-US" altLang="zh-CN" sz="1800" b="1" dirty="0" err="1">
                <a:solidFill>
                  <a:srgbClr val="1369B2"/>
                </a:solidFill>
                <a:latin typeface="Courier New" panose="02070309020205020404" pitchFamily="49" charset="0"/>
                <a:ea typeface="宋体" panose="02010600030101010101" pitchFamily="2" charset="-122"/>
              </a:rPr>
              <a:t>Period</a:t>
            </a:r>
            <a:r>
              <a:rPr lang="en-US" altLang="zh-CN" sz="1800" b="1" dirty="0">
                <a:solidFill>
                  <a:srgbClr val="1369B2"/>
                </a:solidFill>
                <a:latin typeface="Courier New" panose="02070309020205020404" pitchFamily="49" charset="0"/>
                <a:ea typeface="宋体" panose="02010600030101010101" pitchFamily="2" charset="-122"/>
              </a:rPr>
              <a:t>('2023/6')</a:t>
            </a:r>
            <a:endParaRPr lang="zh-CN" altLang="zh-CN" sz="1800" b="1" dirty="0">
              <a:solidFill>
                <a:srgbClr val="1369B2"/>
              </a:solidFill>
              <a:latin typeface="Courier New" panose="02070309020205020404" pitchFamily="49" charset="0"/>
              <a:ea typeface="宋体" panose="02010600030101010101" pitchFamily="2" charset="-122"/>
            </a:endParaRPr>
          </a:p>
        </p:txBody>
      </p:sp>
      <p:sp>
        <p:nvSpPr>
          <p:cNvPr id="27" name="矩形标注 26">
            <a:extLst>
              <a:ext uri="{FF2B5EF4-FFF2-40B4-BE49-F238E27FC236}">
                <a16:creationId xmlns:a16="http://schemas.microsoft.com/office/drawing/2014/main" id="{2DD36134-4B9C-75E2-A84F-506C84C246CB}"/>
              </a:ext>
            </a:extLst>
          </p:cNvPr>
          <p:cNvSpPr/>
          <p:nvPr/>
        </p:nvSpPr>
        <p:spPr>
          <a:xfrm>
            <a:off x="5111175" y="3278650"/>
            <a:ext cx="4104456" cy="554868"/>
          </a:xfrm>
          <a:prstGeom prst="wedgeRectCallout">
            <a:avLst>
              <a:gd name="adj1" fmla="val -61398"/>
              <a:gd name="adj2" fmla="val 1590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a:extLst>
              <a:ext uri="{FF2B5EF4-FFF2-40B4-BE49-F238E27FC236}">
                <a16:creationId xmlns:a16="http://schemas.microsoft.com/office/drawing/2014/main" id="{5C2B2685-DAA3-969A-369C-E6BBAFDE9C01}"/>
              </a:ext>
            </a:extLst>
          </p:cNvPr>
          <p:cNvSpPr txBox="1"/>
          <p:nvPr/>
        </p:nvSpPr>
        <p:spPr>
          <a:xfrm>
            <a:off x="5303118" y="3325251"/>
            <a:ext cx="3720569" cy="461665"/>
          </a:xfrm>
          <a:prstGeom prst="rect">
            <a:avLst/>
          </a:prstGeom>
          <a:noFill/>
        </p:spPr>
        <p:txBody>
          <a:bodyPr wrap="square" rtlCol="0">
            <a:spAutoFit/>
          </a:bodyPr>
          <a:lstStyle/>
          <a:p>
            <a:pPr algn="ctr">
              <a:lnSpc>
                <a:spcPct val="150000"/>
              </a:lnSpc>
            </a:pP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从</a:t>
            </a:r>
            <a:r>
              <a:rPr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2023-01-01</a:t>
            </a: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到</a:t>
            </a:r>
            <a:r>
              <a:rPr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2023-12-31</a:t>
            </a: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的时期</a:t>
            </a:r>
          </a:p>
        </p:txBody>
      </p:sp>
      <p:sp>
        <p:nvSpPr>
          <p:cNvPr id="29" name="矩形标注 28">
            <a:extLst>
              <a:ext uri="{FF2B5EF4-FFF2-40B4-BE49-F238E27FC236}">
                <a16:creationId xmlns:a16="http://schemas.microsoft.com/office/drawing/2014/main" id="{2DD36134-4B9C-75E2-A84F-506C84C246CB}"/>
              </a:ext>
            </a:extLst>
          </p:cNvPr>
          <p:cNvSpPr/>
          <p:nvPr/>
        </p:nvSpPr>
        <p:spPr>
          <a:xfrm>
            <a:off x="5111175" y="4374188"/>
            <a:ext cx="4104456" cy="554868"/>
          </a:xfrm>
          <a:prstGeom prst="wedgeRectCallout">
            <a:avLst>
              <a:gd name="adj1" fmla="val -61398"/>
              <a:gd name="adj2" fmla="val 15905"/>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30" name="文本框 29">
            <a:extLst>
              <a:ext uri="{FF2B5EF4-FFF2-40B4-BE49-F238E27FC236}">
                <a16:creationId xmlns:a16="http://schemas.microsoft.com/office/drawing/2014/main" id="{5C2B2685-DAA3-969A-369C-E6BBAFDE9C01}"/>
              </a:ext>
            </a:extLst>
          </p:cNvPr>
          <p:cNvSpPr txBox="1"/>
          <p:nvPr/>
        </p:nvSpPr>
        <p:spPr>
          <a:xfrm>
            <a:off x="5303118" y="4420789"/>
            <a:ext cx="3720569" cy="461665"/>
          </a:xfrm>
          <a:prstGeom prst="rect">
            <a:avLst/>
          </a:prstGeom>
          <a:noFill/>
        </p:spPr>
        <p:txBody>
          <a:bodyPr wrap="square" rtlCol="0">
            <a:spAutoFit/>
          </a:bodyPr>
          <a:lstStyle/>
          <a:p>
            <a:pPr algn="ctr">
              <a:lnSpc>
                <a:spcPct val="150000"/>
              </a:lnSpc>
            </a:pP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从</a:t>
            </a:r>
            <a:r>
              <a:rPr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2023-06-01</a:t>
            </a: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到</a:t>
            </a:r>
            <a:r>
              <a:rPr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2023-06-30</a:t>
            </a: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的时期</a:t>
            </a:r>
          </a:p>
        </p:txBody>
      </p:sp>
    </p:spTree>
    <p:extLst>
      <p:ext uri="{BB962C8B-B14F-4D97-AF65-F5344CB8AC3E}">
        <p14:creationId xmlns:p14="http://schemas.microsoft.com/office/powerpoint/2010/main" val="21577691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6621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创建带时期索引的对象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圆角 139">
            <a:extLst>
              <a:ext uri="{FF2B5EF4-FFF2-40B4-BE49-F238E27FC236}">
                <a16:creationId xmlns:a16="http://schemas.microsoft.com/office/drawing/2014/main" id="{18096A58-1789-EEAE-4098-FE0F6DF9454A}"/>
              </a:ext>
            </a:extLst>
          </p:cNvPr>
          <p:cNvSpPr/>
          <p:nvPr/>
        </p:nvSpPr>
        <p:spPr>
          <a:xfrm>
            <a:off x="1276318" y="1406568"/>
            <a:ext cx="3522744"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宋体" panose="02010600030101010101" pitchFamily="2" charset="-122"/>
                <a:ea typeface="宋体" panose="02010600030101010101" pitchFamily="2" charset="-122"/>
              </a:rPr>
              <a:t>Period</a:t>
            </a:r>
            <a:r>
              <a:rPr lang="zh-CN" altLang="zh-CN" b="1" dirty="0">
                <a:latin typeface="宋体" panose="02010600030101010101" pitchFamily="2" charset="-122"/>
                <a:ea typeface="宋体" panose="02010600030101010101" pitchFamily="2" charset="-122"/>
              </a:rPr>
              <a:t>对象</a:t>
            </a:r>
            <a:r>
              <a:rPr lang="zh-CN" altLang="en-US" b="1" dirty="0">
                <a:latin typeface="宋体" panose="02010600030101010101" pitchFamily="2" charset="-122"/>
                <a:ea typeface="宋体" panose="02010600030101010101" pitchFamily="2" charset="-122"/>
              </a:rPr>
              <a:t>的数学运算</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17" name="文本框 16">
            <a:extLst>
              <a:ext uri="{FF2B5EF4-FFF2-40B4-BE49-F238E27FC236}">
                <a16:creationId xmlns:a16="http://schemas.microsoft.com/office/drawing/2014/main" id="{1E1BFBFC-8168-1953-8181-1D9657228AA6}"/>
              </a:ext>
            </a:extLst>
          </p:cNvPr>
          <p:cNvSpPr txBox="1"/>
          <p:nvPr/>
        </p:nvSpPr>
        <p:spPr>
          <a:xfrm>
            <a:off x="1287706" y="2065290"/>
            <a:ext cx="9560028" cy="1015663"/>
          </a:xfrm>
          <a:prstGeom prst="rect">
            <a:avLst/>
          </a:prstGeom>
          <a:noFill/>
        </p:spPr>
        <p:txBody>
          <a:bodyPr wrap="square">
            <a:spAutoFit/>
          </a:bodyPr>
          <a:lstStyle/>
          <a:p>
            <a:pPr>
              <a:lnSpc>
                <a:spcPct val="150000"/>
              </a:lnSpc>
            </a:pPr>
            <a:r>
              <a:rPr lang="en-US" altLang="zh-CN" sz="2000" kern="0" dirty="0">
                <a:solidFill>
                  <a:srgbClr val="595959"/>
                </a:solidFill>
                <a:latin typeface="Microsoft YaHei" panose="020B0503020204020204" pitchFamily="34" charset="-122"/>
                <a:ea typeface="Microsoft YaHei" panose="020B0503020204020204" pitchFamily="34" charset="-122"/>
              </a:rPr>
              <a:t>Period</a:t>
            </a:r>
            <a:r>
              <a:rPr lang="zh-CN" altLang="en-US" sz="2000" kern="0" dirty="0">
                <a:solidFill>
                  <a:srgbClr val="595959"/>
                </a:solidFill>
                <a:latin typeface="Microsoft YaHei" panose="020B0503020204020204" pitchFamily="34" charset="-122"/>
                <a:ea typeface="Microsoft YaHei" panose="020B0503020204020204" pitchFamily="34" charset="-122"/>
              </a:rPr>
              <a:t>类的</a:t>
            </a:r>
            <a:r>
              <a:rPr lang="zh-CN" altLang="zh-CN" sz="2000" kern="0" dirty="0">
                <a:solidFill>
                  <a:srgbClr val="595959"/>
                </a:solidFill>
                <a:latin typeface="Microsoft YaHei" panose="020B0503020204020204" pitchFamily="34" charset="-122"/>
                <a:ea typeface="Microsoft YaHei" panose="020B0503020204020204" pitchFamily="34" charset="-122"/>
              </a:rPr>
              <a:t>对象能够参与数学运算。如果</a:t>
            </a:r>
            <a:r>
              <a:rPr lang="en-US" altLang="zh-CN" sz="2000" kern="0" dirty="0">
                <a:solidFill>
                  <a:srgbClr val="1369B2"/>
                </a:solidFill>
                <a:latin typeface="Microsoft YaHei" panose="020B0503020204020204" pitchFamily="34" charset="-122"/>
                <a:ea typeface="Microsoft YaHei" panose="020B0503020204020204" pitchFamily="34" charset="-122"/>
              </a:rPr>
              <a:t>Period</a:t>
            </a:r>
            <a:r>
              <a:rPr lang="zh-CN" altLang="en-US" sz="2000" kern="0" dirty="0">
                <a:solidFill>
                  <a:srgbClr val="1369B2"/>
                </a:solidFill>
                <a:latin typeface="Microsoft YaHei" panose="020B0503020204020204" pitchFamily="34" charset="-122"/>
                <a:ea typeface="Microsoft YaHei" panose="020B0503020204020204" pitchFamily="34" charset="-122"/>
              </a:rPr>
              <a:t>类的</a:t>
            </a:r>
            <a:r>
              <a:rPr lang="zh-CN" altLang="zh-CN" sz="2000" kern="0" dirty="0">
                <a:solidFill>
                  <a:srgbClr val="1369B2"/>
                </a:solidFill>
                <a:latin typeface="Microsoft YaHei" panose="020B0503020204020204" pitchFamily="34" charset="-122"/>
                <a:ea typeface="Microsoft YaHei" panose="020B0503020204020204" pitchFamily="34" charset="-122"/>
              </a:rPr>
              <a:t>对象加上或者减去一个整数</a:t>
            </a:r>
            <a:r>
              <a:rPr lang="zh-CN" altLang="zh-CN" sz="2000" kern="0" dirty="0">
                <a:solidFill>
                  <a:srgbClr val="595959"/>
                </a:solidFill>
                <a:latin typeface="Microsoft YaHei" panose="020B0503020204020204" pitchFamily="34" charset="-122"/>
                <a:ea typeface="Microsoft YaHei" panose="020B0503020204020204" pitchFamily="34" charset="-122"/>
              </a:rPr>
              <a:t>，则</a:t>
            </a:r>
            <a:r>
              <a:rPr lang="zh-CN" altLang="zh-CN" sz="2000" kern="0" dirty="0">
                <a:solidFill>
                  <a:srgbClr val="1369B2"/>
                </a:solidFill>
                <a:latin typeface="Microsoft YaHei" panose="020B0503020204020204" pitchFamily="34" charset="-122"/>
                <a:ea typeface="Microsoft YaHei" panose="020B0503020204020204" pitchFamily="34" charset="-122"/>
              </a:rPr>
              <a:t>会根据具体的时间单位进行位移操作</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361CAA81-0507-65DC-AD31-AFCAEBF8588E}"/>
              </a:ext>
            </a:extLst>
          </p:cNvPr>
          <p:cNvSpPr/>
          <p:nvPr/>
        </p:nvSpPr>
        <p:spPr>
          <a:xfrm>
            <a:off x="1287706" y="3147930"/>
            <a:ext cx="9344004" cy="720968"/>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B9F3DCC8-58F8-42D9-C2A9-18C2C694DAF0}"/>
              </a:ext>
            </a:extLst>
          </p:cNvPr>
          <p:cNvSpPr txBox="1"/>
          <p:nvPr/>
        </p:nvSpPr>
        <p:spPr>
          <a:xfrm>
            <a:off x="1690621" y="3325251"/>
            <a:ext cx="8754197" cy="369332"/>
          </a:xfrm>
          <a:prstGeom prst="rect">
            <a:avLst/>
          </a:prstGeom>
          <a:noFill/>
        </p:spPr>
        <p:txBody>
          <a:bodyPr wrap="square">
            <a:spAutoFit/>
          </a:bodyPr>
          <a:lstStyle/>
          <a:p>
            <a:pPr indent="266400"/>
            <a:r>
              <a:rPr lang="en-US" altLang="zh-CN" sz="1800" dirty="0">
                <a:solidFill>
                  <a:srgbClr val="000000"/>
                </a:solidFill>
                <a:latin typeface="Courier New" panose="02070309020205020404" pitchFamily="49" charset="0"/>
                <a:ea typeface="宋体" panose="02010600030101010101" pitchFamily="2" charset="-122"/>
              </a:rPr>
              <a:t>period </a:t>
            </a:r>
            <a:r>
              <a:rPr lang="en-US" altLang="zh-CN" sz="1800" b="1" dirty="0">
                <a:solidFill>
                  <a:srgbClr val="1369B2"/>
                </a:solidFill>
                <a:latin typeface="Courier New" panose="02070309020205020404" pitchFamily="49" charset="0"/>
                <a:ea typeface="宋体" panose="02010600030101010101" pitchFamily="2" charset="-122"/>
              </a:rPr>
              <a:t>+ 1</a:t>
            </a:r>
            <a:endParaRPr lang="zh-CN" altLang="zh-CN" sz="1800" b="1" dirty="0">
              <a:solidFill>
                <a:srgbClr val="1369B2"/>
              </a:solidFill>
              <a:latin typeface="Courier New" panose="02070309020205020404" pitchFamily="49" charset="0"/>
              <a:ea typeface="宋体" panose="02010600030101010101" pitchFamily="2" charset="-122"/>
            </a:endParaRPr>
          </a:p>
        </p:txBody>
      </p:sp>
      <p:sp>
        <p:nvSpPr>
          <p:cNvPr id="25" name="矩形 24">
            <a:extLst>
              <a:ext uri="{FF2B5EF4-FFF2-40B4-BE49-F238E27FC236}">
                <a16:creationId xmlns:a16="http://schemas.microsoft.com/office/drawing/2014/main" id="{361CAA81-0507-65DC-AD31-AFCAEBF8588E}"/>
              </a:ext>
            </a:extLst>
          </p:cNvPr>
          <p:cNvSpPr/>
          <p:nvPr/>
        </p:nvSpPr>
        <p:spPr>
          <a:xfrm>
            <a:off x="1287706" y="4861422"/>
            <a:ext cx="9344004" cy="728113"/>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6" name="文本框 25">
            <a:extLst>
              <a:ext uri="{FF2B5EF4-FFF2-40B4-BE49-F238E27FC236}">
                <a16:creationId xmlns:a16="http://schemas.microsoft.com/office/drawing/2014/main" id="{B9F3DCC8-58F8-42D9-C2A9-18C2C694DAF0}"/>
              </a:ext>
            </a:extLst>
          </p:cNvPr>
          <p:cNvSpPr txBox="1"/>
          <p:nvPr/>
        </p:nvSpPr>
        <p:spPr>
          <a:xfrm>
            <a:off x="1690621" y="5040812"/>
            <a:ext cx="8754197" cy="369332"/>
          </a:xfrm>
          <a:prstGeom prst="rect">
            <a:avLst/>
          </a:prstGeom>
          <a:noFill/>
        </p:spPr>
        <p:txBody>
          <a:bodyPr wrap="square">
            <a:spAutoFit/>
          </a:bodyPr>
          <a:lstStyle/>
          <a:p>
            <a:pPr indent="266400"/>
            <a:r>
              <a:rPr lang="en-US" altLang="zh-CN" sz="1800" dirty="0">
                <a:solidFill>
                  <a:srgbClr val="000000"/>
                </a:solidFill>
                <a:latin typeface="Courier New" panose="02070309020205020404" pitchFamily="49" charset="0"/>
                <a:ea typeface="宋体" panose="02010600030101010101" pitchFamily="2" charset="-122"/>
              </a:rPr>
              <a:t>period </a:t>
            </a:r>
            <a:r>
              <a:rPr lang="en-US" altLang="zh-CN" sz="1800" b="1" dirty="0">
                <a:solidFill>
                  <a:srgbClr val="1369B2"/>
                </a:solidFill>
                <a:latin typeface="Courier New" panose="02070309020205020404" pitchFamily="49" charset="0"/>
                <a:ea typeface="宋体" panose="02010600030101010101" pitchFamily="2" charset="-122"/>
              </a:rPr>
              <a:t>- 5</a:t>
            </a:r>
            <a:endParaRPr lang="zh-CN" altLang="zh-CN" sz="1800" b="1" dirty="0">
              <a:solidFill>
                <a:srgbClr val="1369B2"/>
              </a:solidFill>
              <a:latin typeface="Courier New" panose="02070309020205020404" pitchFamily="49" charset="0"/>
              <a:ea typeface="宋体" panose="02010600030101010101" pitchFamily="2" charset="-122"/>
            </a:endParaRPr>
          </a:p>
        </p:txBody>
      </p:sp>
      <p:sp>
        <p:nvSpPr>
          <p:cNvPr id="13" name="下箭头 12"/>
          <p:cNvSpPr/>
          <p:nvPr/>
        </p:nvSpPr>
        <p:spPr>
          <a:xfrm>
            <a:off x="2638822" y="3683641"/>
            <a:ext cx="522061" cy="566515"/>
          </a:xfrm>
          <a:prstGeom prst="downArrow">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674997" y="4243011"/>
            <a:ext cx="2449710" cy="381258"/>
          </a:xfrm>
          <a:prstGeom prst="rect">
            <a:avLst/>
          </a:prstGeom>
        </p:spPr>
        <p:txBody>
          <a:bodyPr wrap="none">
            <a:spAutoFit/>
          </a:bodyPr>
          <a:lstStyle/>
          <a:p>
            <a:pPr>
              <a:lnSpc>
                <a:spcPct val="130000"/>
              </a:lnSpc>
            </a:pPr>
            <a:r>
              <a:rPr lang="en-US" altLang="zh-CN" sz="1600" b="1" kern="0" dirty="0">
                <a:latin typeface="Microsoft YaHei" panose="020B0503020204020204" pitchFamily="34" charset="-122"/>
                <a:ea typeface="Microsoft YaHei" panose="020B0503020204020204" pitchFamily="34" charset="-122"/>
                <a:cs typeface="宋体" panose="02010600030101010101" pitchFamily="2" charset="-122"/>
              </a:rPr>
              <a:t>Period('2023-07', 'M')</a:t>
            </a:r>
            <a:endParaRPr lang="zh-CN" altLang="en-US" sz="1600" b="1" kern="0" dirty="0">
              <a:latin typeface="Microsoft YaHei" panose="020B0503020204020204" pitchFamily="34" charset="-122"/>
              <a:ea typeface="Microsoft YaHei" panose="020B0503020204020204" pitchFamily="34" charset="-122"/>
              <a:cs typeface="宋体" panose="02010600030101010101" pitchFamily="2" charset="-122"/>
            </a:endParaRPr>
          </a:p>
        </p:txBody>
      </p:sp>
      <p:sp>
        <p:nvSpPr>
          <p:cNvPr id="16" name="下箭头 15"/>
          <p:cNvSpPr/>
          <p:nvPr/>
        </p:nvSpPr>
        <p:spPr>
          <a:xfrm>
            <a:off x="2638822" y="5404278"/>
            <a:ext cx="522061" cy="566515"/>
          </a:xfrm>
          <a:prstGeom prst="downArrow">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1674997" y="5963648"/>
            <a:ext cx="2449710" cy="381258"/>
          </a:xfrm>
          <a:prstGeom prst="rect">
            <a:avLst/>
          </a:prstGeom>
        </p:spPr>
        <p:txBody>
          <a:bodyPr wrap="none">
            <a:spAutoFit/>
          </a:bodyPr>
          <a:lstStyle/>
          <a:p>
            <a:pPr>
              <a:lnSpc>
                <a:spcPct val="130000"/>
              </a:lnSpc>
            </a:pPr>
            <a:r>
              <a:rPr lang="en-US" altLang="zh-CN" sz="1600" b="1" kern="0" dirty="0">
                <a:latin typeface="Microsoft YaHei" panose="020B0503020204020204" pitchFamily="34" charset="-122"/>
                <a:ea typeface="Microsoft YaHei" panose="020B0503020204020204" pitchFamily="34" charset="-122"/>
                <a:cs typeface="宋体" panose="02010600030101010101" pitchFamily="2" charset="-122"/>
              </a:rPr>
              <a:t>Period('2023-01', 'M')</a:t>
            </a:r>
            <a:endParaRPr lang="zh-CN" altLang="en-US" sz="1600" b="1" kern="0" dirty="0">
              <a:latin typeface="Microsoft YaHei" panose="020B0503020204020204" pitchFamily="34" charset="-122"/>
              <a:ea typeface="Microsoft YaHei"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771704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6621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创建带时期索引的对象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圆角 139">
            <a:extLst>
              <a:ext uri="{FF2B5EF4-FFF2-40B4-BE49-F238E27FC236}">
                <a16:creationId xmlns:a16="http://schemas.microsoft.com/office/drawing/2014/main" id="{18096A58-1789-EEAE-4098-FE0F6DF9454A}"/>
              </a:ext>
            </a:extLst>
          </p:cNvPr>
          <p:cNvSpPr/>
          <p:nvPr/>
        </p:nvSpPr>
        <p:spPr>
          <a:xfrm>
            <a:off x="1276318" y="1406568"/>
            <a:ext cx="3522744"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宋体" panose="02010600030101010101" pitchFamily="2" charset="-122"/>
                <a:ea typeface="宋体" panose="02010600030101010101" pitchFamily="2" charset="-122"/>
              </a:rPr>
              <a:t>Period</a:t>
            </a:r>
            <a:r>
              <a:rPr lang="zh-CN" altLang="zh-CN" b="1" dirty="0">
                <a:latin typeface="宋体" panose="02010600030101010101" pitchFamily="2" charset="-122"/>
                <a:ea typeface="宋体" panose="02010600030101010101" pitchFamily="2" charset="-122"/>
              </a:rPr>
              <a:t>对象</a:t>
            </a:r>
            <a:r>
              <a:rPr lang="zh-CN" altLang="en-US" b="1" dirty="0">
                <a:latin typeface="宋体" panose="02010600030101010101" pitchFamily="2" charset="-122"/>
                <a:ea typeface="宋体" panose="02010600030101010101" pitchFamily="2" charset="-122"/>
              </a:rPr>
              <a:t>的数学运算</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17" name="文本框 16">
            <a:extLst>
              <a:ext uri="{FF2B5EF4-FFF2-40B4-BE49-F238E27FC236}">
                <a16:creationId xmlns:a16="http://schemas.microsoft.com/office/drawing/2014/main" id="{1E1BFBFC-8168-1953-8181-1D9657228AA6}"/>
              </a:ext>
            </a:extLst>
          </p:cNvPr>
          <p:cNvSpPr txBox="1"/>
          <p:nvPr/>
        </p:nvSpPr>
        <p:spPr>
          <a:xfrm>
            <a:off x="1287706" y="2065290"/>
            <a:ext cx="9560028" cy="1015663"/>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如果频率相同的两个</a:t>
            </a:r>
            <a:r>
              <a:rPr lang="en-US" altLang="zh-CN" sz="2000" kern="0" dirty="0">
                <a:solidFill>
                  <a:srgbClr val="595959"/>
                </a:solidFill>
                <a:latin typeface="Microsoft YaHei" panose="020B0503020204020204" pitchFamily="34" charset="-122"/>
                <a:ea typeface="Microsoft YaHei" panose="020B0503020204020204" pitchFamily="34" charset="-122"/>
              </a:rPr>
              <a:t>Period</a:t>
            </a:r>
            <a:r>
              <a:rPr lang="zh-CN" altLang="en-US" sz="2000" kern="0" dirty="0">
                <a:solidFill>
                  <a:srgbClr val="595959"/>
                </a:solidFill>
                <a:latin typeface="Microsoft YaHei" panose="020B0503020204020204" pitchFamily="34" charset="-122"/>
                <a:ea typeface="Microsoft YaHei" panose="020B0503020204020204" pitchFamily="34" charset="-122"/>
              </a:rPr>
              <a:t>类的</a:t>
            </a:r>
            <a:r>
              <a:rPr lang="zh-CN" altLang="zh-CN" sz="2000" kern="0" dirty="0">
                <a:solidFill>
                  <a:srgbClr val="595959"/>
                </a:solidFill>
                <a:latin typeface="Microsoft YaHei" panose="020B0503020204020204" pitchFamily="34" charset="-122"/>
                <a:ea typeface="Microsoft YaHei" panose="020B0503020204020204" pitchFamily="34" charset="-122"/>
              </a:rPr>
              <a:t>对象进行数学运算，那么</a:t>
            </a:r>
            <a:r>
              <a:rPr lang="zh-CN" altLang="en-US" sz="2000" kern="0" dirty="0">
                <a:solidFill>
                  <a:srgbClr val="595959"/>
                </a:solidFill>
                <a:latin typeface="Microsoft YaHei" panose="020B0503020204020204" pitchFamily="34" charset="-122"/>
                <a:ea typeface="Microsoft YaHei" panose="020B0503020204020204" pitchFamily="34" charset="-122"/>
              </a:rPr>
              <a:t>它们</a:t>
            </a:r>
            <a:r>
              <a:rPr lang="zh-CN" altLang="zh-CN" sz="2000" kern="0" dirty="0">
                <a:solidFill>
                  <a:srgbClr val="595959"/>
                </a:solidFill>
                <a:latin typeface="Microsoft YaHei" panose="020B0503020204020204" pitchFamily="34" charset="-122"/>
                <a:ea typeface="Microsoft YaHei" panose="020B0503020204020204" pitchFamily="34" charset="-122"/>
              </a:rPr>
              <a:t>计算</a:t>
            </a:r>
            <a:r>
              <a:rPr lang="zh-CN" altLang="en-US" sz="2000" kern="0" dirty="0">
                <a:solidFill>
                  <a:srgbClr val="595959"/>
                </a:solidFill>
                <a:latin typeface="Microsoft YaHei" panose="020B0503020204020204" pitchFamily="34" charset="-122"/>
                <a:ea typeface="Microsoft YaHei" panose="020B0503020204020204" pitchFamily="34" charset="-122"/>
              </a:rPr>
              <a:t>后的</a:t>
            </a:r>
            <a:r>
              <a:rPr lang="zh-CN" altLang="zh-CN" sz="2000" kern="0" dirty="0">
                <a:solidFill>
                  <a:srgbClr val="595959"/>
                </a:solidFill>
                <a:latin typeface="Microsoft YaHei" panose="020B0503020204020204" pitchFamily="34" charset="-122"/>
                <a:ea typeface="Microsoft YaHei" panose="020B0503020204020204" pitchFamily="34" charset="-122"/>
              </a:rPr>
              <a:t>结果为</a:t>
            </a:r>
            <a:r>
              <a:rPr lang="zh-CN" altLang="en-US" sz="2000" kern="0" dirty="0">
                <a:solidFill>
                  <a:srgbClr val="1369B2"/>
                </a:solidFill>
                <a:latin typeface="Microsoft YaHei" panose="020B0503020204020204" pitchFamily="34" charset="-122"/>
                <a:ea typeface="Microsoft YaHei" panose="020B0503020204020204" pitchFamily="34" charset="-122"/>
              </a:rPr>
              <a:t>相差的</a:t>
            </a:r>
            <a:r>
              <a:rPr lang="zh-CN" altLang="zh-CN" sz="2000" kern="0" dirty="0">
                <a:solidFill>
                  <a:srgbClr val="1369B2"/>
                </a:solidFill>
                <a:latin typeface="Microsoft YaHei" panose="020B0503020204020204" pitchFamily="34" charset="-122"/>
                <a:ea typeface="Microsoft YaHei" panose="020B0503020204020204" pitchFamily="34" charset="-122"/>
              </a:rPr>
              <a:t>单位数量</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361CAA81-0507-65DC-AD31-AFCAEBF8588E}"/>
              </a:ext>
            </a:extLst>
          </p:cNvPr>
          <p:cNvSpPr/>
          <p:nvPr/>
        </p:nvSpPr>
        <p:spPr>
          <a:xfrm>
            <a:off x="1287706" y="3147930"/>
            <a:ext cx="9344004" cy="1145960"/>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B9F3DCC8-58F8-42D9-C2A9-18C2C694DAF0}"/>
              </a:ext>
            </a:extLst>
          </p:cNvPr>
          <p:cNvSpPr txBox="1"/>
          <p:nvPr/>
        </p:nvSpPr>
        <p:spPr>
          <a:xfrm>
            <a:off x="1690621" y="3397512"/>
            <a:ext cx="8754197" cy="646331"/>
          </a:xfrm>
          <a:prstGeom prst="rect">
            <a:avLst/>
          </a:prstGeom>
          <a:noFill/>
        </p:spPr>
        <p:txBody>
          <a:bodyPr wrap="square">
            <a:spAutoFit/>
          </a:bodyPr>
          <a:lstStyle/>
          <a:p>
            <a:pPr indent="266400"/>
            <a:r>
              <a:rPr lang="en-US" altLang="zh-CN" sz="1800" dirty="0" err="1">
                <a:solidFill>
                  <a:srgbClr val="000000"/>
                </a:solidFill>
                <a:latin typeface="Courier New" panose="02070309020205020404" pitchFamily="49" charset="0"/>
                <a:ea typeface="宋体" panose="02010600030101010101" pitchFamily="2" charset="-122"/>
              </a:rPr>
              <a:t>other_period</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pd.Period</a:t>
            </a:r>
            <a:r>
              <a:rPr lang="en-US" altLang="zh-CN" sz="1800" dirty="0">
                <a:solidFill>
                  <a:srgbClr val="000000"/>
                </a:solidFill>
                <a:latin typeface="Courier New" panose="02070309020205020404" pitchFamily="49" charset="0"/>
                <a:ea typeface="宋体" panose="02010600030101010101" pitchFamily="2" charset="-122"/>
              </a:rPr>
              <a:t>(202301, </a:t>
            </a:r>
            <a:r>
              <a:rPr lang="en-US" altLang="zh-CN" sz="1800" dirty="0" err="1">
                <a:solidFill>
                  <a:srgbClr val="000000"/>
                </a:solidFill>
                <a:latin typeface="Courier New" panose="02070309020205020404" pitchFamily="49" charset="0"/>
                <a:ea typeface="宋体" panose="02010600030101010101" pitchFamily="2" charset="-122"/>
              </a:rPr>
              <a:t>freq</a:t>
            </a:r>
            <a:r>
              <a:rPr lang="en-US" altLang="zh-CN" sz="1800" dirty="0">
                <a:solidFill>
                  <a:srgbClr val="000000"/>
                </a:solidFill>
                <a:latin typeface="Courier New" panose="02070309020205020404" pitchFamily="49" charset="0"/>
                <a:ea typeface="宋体" panose="02010600030101010101" pitchFamily="2" charset="-122"/>
              </a:rPr>
              <a:t>='M' )</a:t>
            </a:r>
            <a:endParaRPr lang="zh-CN" altLang="zh-CN" sz="1800" dirty="0">
              <a:solidFill>
                <a:srgbClr val="000000"/>
              </a:solidFill>
              <a:latin typeface="Courier New" panose="02070309020205020404" pitchFamily="49" charset="0"/>
              <a:ea typeface="宋体" panose="02010600030101010101" pitchFamily="2" charset="-122"/>
            </a:endParaRPr>
          </a:p>
          <a:p>
            <a:pPr indent="266400"/>
            <a:r>
              <a:rPr lang="en-US" altLang="zh-CN" sz="1800" b="1" dirty="0">
                <a:solidFill>
                  <a:srgbClr val="1369B2"/>
                </a:solidFill>
                <a:latin typeface="Courier New" panose="02070309020205020404" pitchFamily="49" charset="0"/>
                <a:ea typeface="宋体" panose="02010600030101010101" pitchFamily="2" charset="-122"/>
              </a:rPr>
              <a:t>period - </a:t>
            </a:r>
            <a:r>
              <a:rPr lang="en-US" altLang="zh-CN" sz="1800" b="1" dirty="0" err="1">
                <a:solidFill>
                  <a:srgbClr val="1369B2"/>
                </a:solidFill>
                <a:latin typeface="Courier New" panose="02070309020205020404" pitchFamily="49" charset="0"/>
                <a:ea typeface="宋体" panose="02010600030101010101" pitchFamily="2" charset="-122"/>
              </a:rPr>
              <a:t>other_period</a:t>
            </a:r>
            <a:endParaRPr lang="zh-CN" altLang="zh-CN" sz="1800" b="1" dirty="0">
              <a:solidFill>
                <a:srgbClr val="1369B2"/>
              </a:solidFill>
              <a:latin typeface="Courier New" panose="02070309020205020404" pitchFamily="49" charset="0"/>
              <a:ea typeface="宋体" panose="02010600030101010101" pitchFamily="2" charset="-122"/>
            </a:endParaRPr>
          </a:p>
        </p:txBody>
      </p:sp>
      <p:sp>
        <p:nvSpPr>
          <p:cNvPr id="13" name="下箭头 12"/>
          <p:cNvSpPr/>
          <p:nvPr/>
        </p:nvSpPr>
        <p:spPr>
          <a:xfrm>
            <a:off x="2810559" y="4008794"/>
            <a:ext cx="522061" cy="566515"/>
          </a:xfrm>
          <a:prstGeom prst="downArrow">
            <a:avLst/>
          </a:prstGeom>
          <a:solidFill>
            <a:srgbClr val="FFC000"/>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846734" y="4568164"/>
            <a:ext cx="2028119" cy="381258"/>
          </a:xfrm>
          <a:prstGeom prst="rect">
            <a:avLst/>
          </a:prstGeom>
        </p:spPr>
        <p:txBody>
          <a:bodyPr wrap="none">
            <a:spAutoFit/>
          </a:bodyPr>
          <a:lstStyle/>
          <a:p>
            <a:pPr>
              <a:lnSpc>
                <a:spcPct val="130000"/>
              </a:lnSpc>
            </a:pPr>
            <a:r>
              <a:rPr lang="en-US" altLang="zh-CN" sz="1600" b="1" kern="0" dirty="0">
                <a:latin typeface="Microsoft YaHei" panose="020B0503020204020204" pitchFamily="34" charset="-122"/>
                <a:ea typeface="Microsoft YaHei" panose="020B0503020204020204" pitchFamily="34" charset="-122"/>
                <a:cs typeface="宋体" panose="02010600030101010101" pitchFamily="2" charset="-122"/>
              </a:rPr>
              <a:t>&lt;5 * </a:t>
            </a:r>
            <a:r>
              <a:rPr lang="en-US" altLang="zh-CN" sz="1600" b="1" kern="0" dirty="0" err="1">
                <a:latin typeface="Microsoft YaHei" panose="020B0503020204020204" pitchFamily="34" charset="-122"/>
                <a:ea typeface="Microsoft YaHei" panose="020B0503020204020204" pitchFamily="34" charset="-122"/>
                <a:cs typeface="宋体" panose="02010600030101010101" pitchFamily="2" charset="-122"/>
              </a:rPr>
              <a:t>MonthEnds</a:t>
            </a:r>
            <a:r>
              <a:rPr lang="en-US" altLang="zh-CN" sz="1600" b="1" kern="0" dirty="0">
                <a:latin typeface="Microsoft YaHei" panose="020B0503020204020204" pitchFamily="34" charset="-122"/>
                <a:ea typeface="Microsoft YaHei" panose="020B0503020204020204" pitchFamily="34" charset="-122"/>
                <a:cs typeface="宋体" panose="02010600030101010101" pitchFamily="2" charset="-122"/>
              </a:rPr>
              <a:t>&gt;</a:t>
            </a:r>
            <a:endParaRPr lang="zh-CN" altLang="en-US" sz="1600" b="1" kern="0" dirty="0">
              <a:latin typeface="Microsoft YaHei" panose="020B0503020204020204" pitchFamily="34" charset="-122"/>
              <a:ea typeface="Microsoft YaHei" panose="020B0503020204020204" pitchFamily="34" charset="-122"/>
              <a:cs typeface="宋体" panose="02010600030101010101" pitchFamily="2" charset="-122"/>
            </a:endParaRPr>
          </a:p>
        </p:txBody>
      </p:sp>
    </p:spTree>
    <p:extLst>
      <p:ext uri="{BB962C8B-B14F-4D97-AF65-F5344CB8AC3E}">
        <p14:creationId xmlns:p14="http://schemas.microsoft.com/office/powerpoint/2010/main" val="688476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3119265" y="2421682"/>
            <a:ext cx="6047883" cy="635241"/>
            <a:chOff x="3119265" y="2349674"/>
            <a:chExt cx="6047883" cy="635241"/>
          </a:xfrm>
        </p:grpSpPr>
        <p:grpSp>
          <p:nvGrpSpPr>
            <p:cNvPr id="31" name="组合 30"/>
            <p:cNvGrpSpPr/>
            <p:nvPr/>
          </p:nvGrpSpPr>
          <p:grpSpPr>
            <a:xfrm>
              <a:off x="3119265" y="2371853"/>
              <a:ext cx="1192190" cy="613062"/>
              <a:chOff x="2215144" y="982844"/>
              <a:chExt cx="1244730" cy="842780"/>
            </a:xfrm>
          </p:grpSpPr>
          <p:sp>
            <p:nvSpPr>
              <p:cNvPr id="32" name="平行四边形 31"/>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3"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3" name="组合 42"/>
            <p:cNvGrpSpPr/>
            <p:nvPr/>
          </p:nvGrpSpPr>
          <p:grpSpPr>
            <a:xfrm>
              <a:off x="4024817" y="2349674"/>
              <a:ext cx="5142331" cy="613062"/>
              <a:chOff x="4315150" y="953426"/>
              <a:chExt cx="3857250" cy="540057"/>
            </a:xfrm>
          </p:grpSpPr>
          <p:sp>
            <p:nvSpPr>
              <p:cNvPr id="44" name="矩形 43"/>
              <p:cNvSpPr/>
              <p:nvPr/>
            </p:nvSpPr>
            <p:spPr>
              <a:xfrm>
                <a:off x="4841196" y="1036090"/>
                <a:ext cx="2827147" cy="332129"/>
              </a:xfrm>
              <a:prstGeom prst="rect">
                <a:avLst/>
              </a:prstGeom>
              <a:ln w="15875">
                <a:noFill/>
              </a:ln>
            </p:spPr>
            <p:txBody>
              <a:bodyPr wrap="square" lIns="68580" tIns="34290" rIns="68580" bIns="34290">
                <a:spAutoFit/>
              </a:bodyPr>
              <a:lstStyle/>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时间序列概述</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54" name="平行四边形 53"/>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3" name="组合 2"/>
          <p:cNvGrpSpPr/>
          <p:nvPr/>
        </p:nvGrpSpPr>
        <p:grpSpPr>
          <a:xfrm>
            <a:off x="3119265" y="3297039"/>
            <a:ext cx="6047883" cy="635232"/>
            <a:chOff x="3119265" y="3275425"/>
            <a:chExt cx="6047883" cy="635232"/>
          </a:xfrm>
        </p:grpSpPr>
        <p:grpSp>
          <p:nvGrpSpPr>
            <p:cNvPr id="34" name="组合 33"/>
            <p:cNvGrpSpPr/>
            <p:nvPr/>
          </p:nvGrpSpPr>
          <p:grpSpPr>
            <a:xfrm>
              <a:off x="3119265" y="3292251"/>
              <a:ext cx="1192190" cy="618406"/>
              <a:chOff x="2215144" y="2026500"/>
              <a:chExt cx="1244730" cy="850129"/>
            </a:xfrm>
          </p:grpSpPr>
          <p:sp>
            <p:nvSpPr>
              <p:cNvPr id="35" name="平行四边形 34"/>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6"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5" name="组合 54"/>
            <p:cNvGrpSpPr/>
            <p:nvPr/>
          </p:nvGrpSpPr>
          <p:grpSpPr>
            <a:xfrm>
              <a:off x="4024817" y="3275425"/>
              <a:ext cx="5142331" cy="613062"/>
              <a:chOff x="4315150" y="1647579"/>
              <a:chExt cx="3857250" cy="540057"/>
            </a:xfrm>
          </p:grpSpPr>
          <p:sp>
            <p:nvSpPr>
              <p:cNvPr id="56" name="矩形 55"/>
              <p:cNvSpPr/>
              <p:nvPr/>
            </p:nvSpPr>
            <p:spPr>
              <a:xfrm>
                <a:off x="4841196" y="1730243"/>
                <a:ext cx="2827147" cy="332129"/>
              </a:xfrm>
              <a:prstGeom prst="rect">
                <a:avLst/>
              </a:prstGeom>
              <a:ln w="15875">
                <a:noFill/>
              </a:ln>
            </p:spPr>
            <p:txBody>
              <a:bodyPr wrap="square" lIns="68580" tIns="34290" rIns="68580" bIns="34290">
                <a:spAutoFit/>
              </a:bodyPr>
              <a:lstStyle/>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时间序列的基本操作</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57" name="平行四边形 56"/>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4" name="组合 3"/>
          <p:cNvGrpSpPr/>
          <p:nvPr/>
        </p:nvGrpSpPr>
        <p:grpSpPr>
          <a:xfrm>
            <a:off x="3119265" y="4172387"/>
            <a:ext cx="6047883" cy="636178"/>
            <a:chOff x="3119265" y="4201176"/>
            <a:chExt cx="6047883" cy="636178"/>
          </a:xfrm>
        </p:grpSpPr>
        <p:grpSp>
          <p:nvGrpSpPr>
            <p:cNvPr id="37" name="组合 36"/>
            <p:cNvGrpSpPr/>
            <p:nvPr/>
          </p:nvGrpSpPr>
          <p:grpSpPr>
            <a:xfrm>
              <a:off x="3119265" y="4222829"/>
              <a:ext cx="1192190" cy="614525"/>
              <a:chOff x="2215144" y="3084852"/>
              <a:chExt cx="1244730" cy="844793"/>
            </a:xfrm>
          </p:grpSpPr>
          <p:sp>
            <p:nvSpPr>
              <p:cNvPr id="38" name="平行四边形 37"/>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9"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8" name="组合 57"/>
            <p:cNvGrpSpPr/>
            <p:nvPr/>
          </p:nvGrpSpPr>
          <p:grpSpPr>
            <a:xfrm>
              <a:off x="4024817" y="4201176"/>
              <a:ext cx="5142331" cy="613062"/>
              <a:chOff x="4315150" y="2341731"/>
              <a:chExt cx="3857250" cy="540057"/>
            </a:xfrm>
          </p:grpSpPr>
          <p:sp>
            <p:nvSpPr>
              <p:cNvPr id="59" name="矩形 58"/>
              <p:cNvSpPr/>
              <p:nvPr/>
            </p:nvSpPr>
            <p:spPr>
              <a:xfrm>
                <a:off x="4841197" y="2424395"/>
                <a:ext cx="2827146" cy="332129"/>
              </a:xfrm>
              <a:prstGeom prst="rect">
                <a:avLst/>
              </a:prstGeom>
              <a:ln w="15875">
                <a:noFill/>
              </a:ln>
            </p:spPr>
            <p:txBody>
              <a:bodyPr wrap="square" lIns="68580" tIns="34290" rIns="68580" bIns="34290">
                <a:spAutoFit/>
              </a:bodyPr>
              <a:lstStyle/>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固定频率的时间序列</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9" name="平行四边形 68"/>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5" name="组合 4"/>
          <p:cNvGrpSpPr/>
          <p:nvPr/>
        </p:nvGrpSpPr>
        <p:grpSpPr>
          <a:xfrm>
            <a:off x="3119265" y="5048681"/>
            <a:ext cx="6047883" cy="635236"/>
            <a:chOff x="3119265" y="5126927"/>
            <a:chExt cx="6047883" cy="635236"/>
          </a:xfrm>
        </p:grpSpPr>
        <p:grpSp>
          <p:nvGrpSpPr>
            <p:cNvPr id="40" name="组合 39"/>
            <p:cNvGrpSpPr/>
            <p:nvPr/>
          </p:nvGrpSpPr>
          <p:grpSpPr>
            <a:xfrm>
              <a:off x="3119265" y="5149102"/>
              <a:ext cx="1192190" cy="613061"/>
              <a:chOff x="2215144" y="4135856"/>
              <a:chExt cx="1244730" cy="842781"/>
            </a:xfrm>
          </p:grpSpPr>
          <p:sp>
            <p:nvSpPr>
              <p:cNvPr id="41" name="平行四边形 40"/>
              <p:cNvSpPr/>
              <p:nvPr/>
            </p:nvSpPr>
            <p:spPr>
              <a:xfrm>
                <a:off x="2215144" y="4135856"/>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2" name="文本框 12"/>
              <p:cNvSpPr txBox="1"/>
              <p:nvPr/>
            </p:nvSpPr>
            <p:spPr>
              <a:xfrm>
                <a:off x="2393075" y="4169272"/>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70" name="组合 69"/>
            <p:cNvGrpSpPr/>
            <p:nvPr/>
          </p:nvGrpSpPr>
          <p:grpSpPr>
            <a:xfrm>
              <a:off x="4024817" y="5126927"/>
              <a:ext cx="5142331" cy="613062"/>
              <a:chOff x="4315150" y="3035884"/>
              <a:chExt cx="3857250" cy="540057"/>
            </a:xfrm>
          </p:grpSpPr>
          <p:sp>
            <p:nvSpPr>
              <p:cNvPr id="71" name="矩形 70"/>
              <p:cNvSpPr/>
              <p:nvPr/>
            </p:nvSpPr>
            <p:spPr>
              <a:xfrm>
                <a:off x="4841196" y="3118548"/>
                <a:ext cx="2827147" cy="332129"/>
              </a:xfrm>
              <a:prstGeom prst="rect">
                <a:avLst/>
              </a:prstGeom>
              <a:ln w="15875">
                <a:noFill/>
              </a:ln>
            </p:spPr>
            <p:txBody>
              <a:bodyPr wrap="square" lIns="68580" tIns="34290" rIns="68580" bIns="34290">
                <a:spAutoFit/>
              </a:bodyPr>
              <a:lstStyle/>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时间周期与计算</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72" name="平行四边形 71"/>
              <p:cNvSpPr/>
              <p:nvPr/>
            </p:nvSpPr>
            <p:spPr>
              <a:xfrm>
                <a:off x="4315150" y="3035884"/>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6621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创建带时期索引的对象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圆角 139">
            <a:extLst>
              <a:ext uri="{FF2B5EF4-FFF2-40B4-BE49-F238E27FC236}">
                <a16:creationId xmlns:a16="http://schemas.microsoft.com/office/drawing/2014/main" id="{18096A58-1789-EEAE-4098-FE0F6DF9454A}"/>
              </a:ext>
            </a:extLst>
          </p:cNvPr>
          <p:cNvSpPr/>
          <p:nvPr/>
        </p:nvSpPr>
        <p:spPr>
          <a:xfrm>
            <a:off x="1276318" y="1406568"/>
            <a:ext cx="3666760"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创建</a:t>
            </a:r>
            <a:r>
              <a:rPr lang="en-US" altLang="zh-CN" b="1" dirty="0" err="1">
                <a:latin typeface="宋体" panose="02010600030101010101" pitchFamily="2" charset="-122"/>
                <a:ea typeface="宋体" panose="02010600030101010101" pitchFamily="2" charset="-122"/>
              </a:rPr>
              <a:t>PeriodIndex</a:t>
            </a:r>
            <a:r>
              <a:rPr lang="zh-CN" altLang="en-US" b="1" dirty="0">
                <a:latin typeface="宋体" panose="02010600030101010101" pitchFamily="2" charset="-122"/>
                <a:ea typeface="宋体" panose="02010600030101010101" pitchFamily="2" charset="-122"/>
              </a:rPr>
              <a:t>类对象</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17" name="文本框 16">
            <a:extLst>
              <a:ext uri="{FF2B5EF4-FFF2-40B4-BE49-F238E27FC236}">
                <a16:creationId xmlns:a16="http://schemas.microsoft.com/office/drawing/2014/main" id="{1E1BFBFC-8168-1953-8181-1D9657228AA6}"/>
              </a:ext>
            </a:extLst>
          </p:cNvPr>
          <p:cNvSpPr txBox="1"/>
          <p:nvPr/>
        </p:nvSpPr>
        <p:spPr>
          <a:xfrm>
            <a:off x="1287706" y="2231804"/>
            <a:ext cx="9560028" cy="499624"/>
          </a:xfrm>
          <a:prstGeom prst="rect">
            <a:avLst/>
          </a:prstGeom>
          <a:noFill/>
        </p:spPr>
        <p:txBody>
          <a:bodyPr wrap="square">
            <a:spAutoFit/>
          </a:bodyPr>
          <a:lstStyle/>
          <a:p>
            <a:pPr>
              <a:lnSpc>
                <a:spcPct val="150000"/>
              </a:lnSpc>
            </a:pPr>
            <a:r>
              <a:rPr lang="zh-CN" altLang="en-US" sz="2000" b="1" kern="0" dirty="0">
                <a:solidFill>
                  <a:srgbClr val="595959"/>
                </a:solidFill>
                <a:latin typeface="Microsoft YaHei" panose="020B0503020204020204" pitchFamily="34" charset="-122"/>
                <a:ea typeface="Microsoft YaHei" panose="020B0503020204020204" pitchFamily="34" charset="-122"/>
              </a:rPr>
              <a:t>方式一：</a:t>
            </a:r>
            <a:r>
              <a:rPr lang="zh-CN" altLang="zh-CN" sz="2000" kern="0" dirty="0">
                <a:solidFill>
                  <a:srgbClr val="595959"/>
                </a:solidFill>
                <a:latin typeface="Microsoft YaHei" panose="020B0503020204020204" pitchFamily="34" charset="-122"/>
                <a:ea typeface="Microsoft YaHei" panose="020B0503020204020204" pitchFamily="34" charset="-122"/>
              </a:rPr>
              <a:t>通过</a:t>
            </a:r>
            <a:r>
              <a:rPr lang="en-US" altLang="zh-CN" sz="2000" kern="0" dirty="0" err="1">
                <a:solidFill>
                  <a:srgbClr val="1369B2"/>
                </a:solidFill>
                <a:latin typeface="Microsoft YaHei" panose="020B0503020204020204" pitchFamily="34" charset="-122"/>
                <a:ea typeface="Microsoft YaHei" panose="020B0503020204020204" pitchFamily="34" charset="-122"/>
              </a:rPr>
              <a:t>period_range</a:t>
            </a:r>
            <a:r>
              <a:rPr lang="en-US" altLang="zh-CN" sz="2000" kern="0" dirty="0">
                <a:solidFill>
                  <a:srgbClr val="1369B2"/>
                </a:solidFill>
                <a:latin typeface="Microsoft YaHei" panose="020B0503020204020204" pitchFamily="34" charset="-122"/>
                <a:ea typeface="Microsoft YaHei" panose="020B0503020204020204" pitchFamily="34" charset="-122"/>
              </a:rPr>
              <a:t>()</a:t>
            </a:r>
            <a:r>
              <a:rPr lang="zh-CN" altLang="zh-CN" sz="2000" kern="0" dirty="0">
                <a:solidFill>
                  <a:srgbClr val="1369B2"/>
                </a:solidFill>
                <a:latin typeface="Microsoft YaHei" panose="020B0503020204020204" pitchFamily="34" charset="-122"/>
                <a:ea typeface="Microsoft YaHei" panose="020B0503020204020204" pitchFamily="34" charset="-122"/>
              </a:rPr>
              <a:t>函数</a:t>
            </a:r>
            <a:r>
              <a:rPr lang="zh-CN" altLang="en-US" sz="2000" kern="0" dirty="0">
                <a:solidFill>
                  <a:srgbClr val="595959"/>
                </a:solidFill>
                <a:latin typeface="Microsoft YaHei" panose="020B0503020204020204" pitchFamily="34" charset="-122"/>
                <a:ea typeface="Microsoft YaHei" panose="020B0503020204020204" pitchFamily="34" charset="-122"/>
              </a:rPr>
              <a:t>创建</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361CAA81-0507-65DC-AD31-AFCAEBF8588E}"/>
              </a:ext>
            </a:extLst>
          </p:cNvPr>
          <p:cNvSpPr/>
          <p:nvPr/>
        </p:nvSpPr>
        <p:spPr>
          <a:xfrm>
            <a:off x="1287706" y="2843163"/>
            <a:ext cx="9344004" cy="1162695"/>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B9F3DCC8-58F8-42D9-C2A9-18C2C694DAF0}"/>
              </a:ext>
            </a:extLst>
          </p:cNvPr>
          <p:cNvSpPr txBox="1"/>
          <p:nvPr/>
        </p:nvSpPr>
        <p:spPr>
          <a:xfrm>
            <a:off x="1690621" y="2958732"/>
            <a:ext cx="8754197" cy="923330"/>
          </a:xfrm>
          <a:prstGeom prst="rect">
            <a:avLst/>
          </a:prstGeom>
          <a:noFill/>
        </p:spPr>
        <p:txBody>
          <a:bodyPr wrap="square">
            <a:spAutoFit/>
          </a:bodyPr>
          <a:lstStyle/>
          <a:p>
            <a:pPr indent="266400"/>
            <a:r>
              <a:rPr lang="en-US" altLang="zh-CN" sz="1800" dirty="0" err="1">
                <a:solidFill>
                  <a:srgbClr val="000000"/>
                </a:solidFill>
                <a:latin typeface="Courier New" panose="02070309020205020404" pitchFamily="49" charset="0"/>
                <a:ea typeface="宋体" panose="02010600030101010101" pitchFamily="2" charset="-122"/>
              </a:rPr>
              <a:t>period_index</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pd.</a:t>
            </a:r>
            <a:r>
              <a:rPr lang="en-US" altLang="zh-CN" sz="1800" b="1" dirty="0" err="1">
                <a:solidFill>
                  <a:srgbClr val="1369B2"/>
                </a:solidFill>
                <a:latin typeface="Courier New" panose="02070309020205020404" pitchFamily="49" charset="0"/>
                <a:ea typeface="宋体" panose="02010600030101010101" pitchFamily="2" charset="-122"/>
              </a:rPr>
              <a:t>period_range</a:t>
            </a:r>
            <a:r>
              <a:rPr lang="en-US" altLang="zh-CN" sz="1800" b="1" dirty="0">
                <a:solidFill>
                  <a:srgbClr val="1369B2"/>
                </a:solidFill>
                <a:latin typeface="Courier New" panose="02070309020205020404" pitchFamily="49" charset="0"/>
                <a:ea typeface="宋体" panose="02010600030101010101" pitchFamily="2" charset="-122"/>
              </a:rPr>
              <a:t>('2023.1.8', </a:t>
            </a:r>
          </a:p>
          <a:p>
            <a:pPr indent="266400"/>
            <a:r>
              <a:rPr lang="en-US" altLang="zh-CN" sz="1800" b="1" dirty="0">
                <a:solidFill>
                  <a:srgbClr val="1369B2"/>
                </a:solidFill>
                <a:latin typeface="Courier New" panose="02070309020205020404" pitchFamily="49" charset="0"/>
                <a:ea typeface="宋体" panose="02010600030101010101" pitchFamily="2" charset="-122"/>
              </a:rPr>
              <a:t>                               '2023.5.31', </a:t>
            </a:r>
            <a:r>
              <a:rPr lang="en-US" altLang="zh-CN" sz="1800" b="1" dirty="0" err="1">
                <a:solidFill>
                  <a:srgbClr val="1369B2"/>
                </a:solidFill>
                <a:latin typeface="Courier New" panose="02070309020205020404" pitchFamily="49" charset="0"/>
                <a:ea typeface="宋体" panose="02010600030101010101" pitchFamily="2" charset="-122"/>
              </a:rPr>
              <a:t>freq</a:t>
            </a:r>
            <a:r>
              <a:rPr lang="en-US" altLang="zh-CN" sz="1800" b="1" dirty="0">
                <a:solidFill>
                  <a:srgbClr val="1369B2"/>
                </a:solidFill>
                <a:latin typeface="Courier New" panose="02070309020205020404" pitchFamily="49" charset="0"/>
                <a:ea typeface="宋体" panose="02010600030101010101" pitchFamily="2" charset="-122"/>
              </a:rPr>
              <a:t>='M')</a:t>
            </a:r>
            <a:endParaRPr lang="zh-CN" altLang="zh-CN" sz="1800" b="1" dirty="0">
              <a:solidFill>
                <a:srgbClr val="1369B2"/>
              </a:solidFill>
              <a:latin typeface="Courier New" panose="02070309020205020404" pitchFamily="49" charset="0"/>
              <a:ea typeface="宋体" panose="02010600030101010101" pitchFamily="2" charset="-122"/>
            </a:endParaRPr>
          </a:p>
          <a:p>
            <a:pPr indent="266400"/>
            <a:r>
              <a:rPr lang="en-US" altLang="zh-CN" sz="1800" dirty="0" err="1">
                <a:solidFill>
                  <a:srgbClr val="000000"/>
                </a:solidFill>
                <a:latin typeface="Courier New" panose="02070309020205020404" pitchFamily="49" charset="0"/>
                <a:ea typeface="宋体" panose="02010600030101010101" pitchFamily="2" charset="-122"/>
              </a:rPr>
              <a:t>period_index</a:t>
            </a:r>
            <a:endParaRPr lang="zh-CN" altLang="zh-CN" sz="1800" dirty="0">
              <a:solidFill>
                <a:srgbClr val="000000"/>
              </a:solidFill>
              <a:latin typeface="Courier New" panose="02070309020205020404" pitchFamily="49" charset="0"/>
              <a:ea typeface="宋体" panose="02010600030101010101" pitchFamily="2" charset="-122"/>
            </a:endParaRPr>
          </a:p>
        </p:txBody>
      </p:sp>
      <p:sp>
        <p:nvSpPr>
          <p:cNvPr id="9" name="文本框 8">
            <a:extLst>
              <a:ext uri="{FF2B5EF4-FFF2-40B4-BE49-F238E27FC236}">
                <a16:creationId xmlns:a16="http://schemas.microsoft.com/office/drawing/2014/main" id="{1E1BFBFC-8168-1953-8181-1D9657228AA6}"/>
              </a:ext>
            </a:extLst>
          </p:cNvPr>
          <p:cNvSpPr txBox="1"/>
          <p:nvPr/>
        </p:nvSpPr>
        <p:spPr>
          <a:xfrm>
            <a:off x="1287706" y="4375894"/>
            <a:ext cx="9560028" cy="553998"/>
          </a:xfrm>
          <a:prstGeom prst="rect">
            <a:avLst/>
          </a:prstGeom>
          <a:noFill/>
        </p:spPr>
        <p:txBody>
          <a:bodyPr wrap="square">
            <a:spAutoFit/>
          </a:bodyPr>
          <a:lstStyle/>
          <a:p>
            <a:pPr>
              <a:lnSpc>
                <a:spcPct val="150000"/>
              </a:lnSpc>
            </a:pPr>
            <a:r>
              <a:rPr lang="zh-CN" altLang="en-US" sz="2000" b="1" kern="0" dirty="0">
                <a:solidFill>
                  <a:srgbClr val="595959"/>
                </a:solidFill>
                <a:latin typeface="Microsoft YaHei" panose="020B0503020204020204" pitchFamily="34" charset="-122"/>
                <a:ea typeface="Microsoft YaHei" panose="020B0503020204020204" pitchFamily="34" charset="-122"/>
              </a:rPr>
              <a:t>方式二：</a:t>
            </a:r>
            <a:r>
              <a:rPr lang="zh-CN" altLang="zh-CN" sz="2000" kern="0" dirty="0">
                <a:solidFill>
                  <a:srgbClr val="595959"/>
                </a:solidFill>
                <a:latin typeface="Microsoft YaHei" panose="020B0503020204020204" pitchFamily="34" charset="-122"/>
                <a:ea typeface="Microsoft YaHei" panose="020B0503020204020204" pitchFamily="34" charset="-122"/>
              </a:rPr>
              <a:t>通过</a:t>
            </a:r>
            <a:r>
              <a:rPr lang="en-US" altLang="zh-CN" sz="2000" kern="0" dirty="0" err="1">
                <a:solidFill>
                  <a:srgbClr val="1369B2"/>
                </a:solidFill>
                <a:latin typeface="Microsoft YaHei" panose="020B0503020204020204" pitchFamily="34" charset="-122"/>
                <a:ea typeface="Microsoft YaHei" panose="020B0503020204020204" pitchFamily="34" charset="-122"/>
              </a:rPr>
              <a:t>PeriodIndex</a:t>
            </a:r>
            <a:r>
              <a:rPr lang="zh-CN" altLang="en-US" sz="2000" kern="0" dirty="0">
                <a:solidFill>
                  <a:srgbClr val="1369B2"/>
                </a:solidFill>
                <a:latin typeface="Microsoft YaHei" panose="020B0503020204020204" pitchFamily="34" charset="-122"/>
                <a:ea typeface="Microsoft YaHei" panose="020B0503020204020204" pitchFamily="34" charset="-122"/>
              </a:rPr>
              <a:t>类的构造方法</a:t>
            </a:r>
            <a:r>
              <a:rPr lang="zh-CN" altLang="en-US" sz="2000" kern="0" dirty="0">
                <a:solidFill>
                  <a:srgbClr val="595959"/>
                </a:solidFill>
                <a:latin typeface="Microsoft YaHei" panose="020B0503020204020204" pitchFamily="34" charset="-122"/>
                <a:ea typeface="Microsoft YaHei" panose="020B0503020204020204" pitchFamily="34" charset="-122"/>
              </a:rPr>
              <a:t>创建</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10" name="矩形 9">
            <a:extLst>
              <a:ext uri="{FF2B5EF4-FFF2-40B4-BE49-F238E27FC236}">
                <a16:creationId xmlns:a16="http://schemas.microsoft.com/office/drawing/2014/main" id="{361CAA81-0507-65DC-AD31-AFCAEBF8588E}"/>
              </a:ext>
            </a:extLst>
          </p:cNvPr>
          <p:cNvSpPr/>
          <p:nvPr/>
        </p:nvSpPr>
        <p:spPr>
          <a:xfrm>
            <a:off x="1287706" y="4987253"/>
            <a:ext cx="9344004" cy="1106837"/>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 name="文本框 10">
            <a:extLst>
              <a:ext uri="{FF2B5EF4-FFF2-40B4-BE49-F238E27FC236}">
                <a16:creationId xmlns:a16="http://schemas.microsoft.com/office/drawing/2014/main" id="{B9F3DCC8-58F8-42D9-C2A9-18C2C694DAF0}"/>
              </a:ext>
            </a:extLst>
          </p:cNvPr>
          <p:cNvSpPr txBox="1"/>
          <p:nvPr/>
        </p:nvSpPr>
        <p:spPr>
          <a:xfrm>
            <a:off x="1690621" y="5178943"/>
            <a:ext cx="8754197" cy="646331"/>
          </a:xfrm>
          <a:prstGeom prst="rect">
            <a:avLst/>
          </a:prstGeom>
          <a:noFill/>
        </p:spPr>
        <p:txBody>
          <a:bodyPr wrap="square">
            <a:spAutoFit/>
          </a:bodyPr>
          <a:lstStyle/>
          <a:p>
            <a:pPr indent="266400"/>
            <a:r>
              <a:rPr lang="en-US" altLang="zh-CN" sz="1800" dirty="0" err="1">
                <a:solidFill>
                  <a:srgbClr val="000000"/>
                </a:solidFill>
                <a:latin typeface="Courier New" panose="02070309020205020404" pitchFamily="49" charset="0"/>
                <a:ea typeface="宋体" panose="02010600030101010101" pitchFamily="2" charset="-122"/>
              </a:rPr>
              <a:t>str_list</a:t>
            </a:r>
            <a:r>
              <a:rPr lang="en-US" altLang="zh-CN" sz="1800" dirty="0">
                <a:solidFill>
                  <a:srgbClr val="000000"/>
                </a:solidFill>
                <a:latin typeface="Courier New" panose="02070309020205020404" pitchFamily="49" charset="0"/>
                <a:ea typeface="宋体" panose="02010600030101010101" pitchFamily="2" charset="-122"/>
              </a:rPr>
              <a:t> = ['2021', '2022', '2023']</a:t>
            </a:r>
            <a:endParaRPr lang="zh-CN" altLang="zh-CN" sz="1800" dirty="0">
              <a:solidFill>
                <a:srgbClr val="000000"/>
              </a:solidFill>
              <a:latin typeface="Courier New" panose="02070309020205020404" pitchFamily="49" charset="0"/>
              <a:ea typeface="宋体" panose="02010600030101010101" pitchFamily="2" charset="-122"/>
            </a:endParaRPr>
          </a:p>
          <a:p>
            <a:pPr indent="266400"/>
            <a:r>
              <a:rPr lang="en-US" altLang="zh-CN" sz="1800" dirty="0" err="1">
                <a:solidFill>
                  <a:srgbClr val="000000"/>
                </a:solidFill>
                <a:latin typeface="Courier New" panose="02070309020205020404" pitchFamily="49" charset="0"/>
                <a:ea typeface="宋体" panose="02010600030101010101" pitchFamily="2" charset="-122"/>
              </a:rPr>
              <a:t>pd.PeriodIndex</a:t>
            </a:r>
            <a:r>
              <a:rPr lang="en-US" altLang="zh-CN" sz="1800" dirty="0">
                <a:solidFill>
                  <a:srgbClr val="000000"/>
                </a:solidFill>
                <a:latin typeface="Courier New" panose="02070309020205020404" pitchFamily="49" charset="0"/>
                <a:ea typeface="宋体" panose="02010600030101010101" pitchFamily="2" charset="-122"/>
              </a:rPr>
              <a:t>(</a:t>
            </a:r>
            <a:r>
              <a:rPr lang="en-US" altLang="zh-CN" sz="1800" dirty="0" err="1">
                <a:solidFill>
                  <a:srgbClr val="000000"/>
                </a:solidFill>
                <a:latin typeface="Courier New" panose="02070309020205020404" pitchFamily="49" charset="0"/>
                <a:ea typeface="宋体" panose="02010600030101010101" pitchFamily="2" charset="-122"/>
              </a:rPr>
              <a:t>str_list</a:t>
            </a:r>
            <a:r>
              <a:rPr lang="en-US" altLang="zh-CN" sz="1800" dirty="0">
                <a:solidFill>
                  <a:srgbClr val="000000"/>
                </a:solidFill>
                <a:latin typeface="Courier New" panose="02070309020205020404" pitchFamily="49" charset="0"/>
                <a:ea typeface="宋体" panose="02010600030101010101" pitchFamily="2" charset="-122"/>
              </a:rPr>
              <a:t>, </a:t>
            </a:r>
            <a:r>
              <a:rPr lang="en-US" altLang="zh-CN" sz="1800" dirty="0" err="1">
                <a:solidFill>
                  <a:srgbClr val="000000"/>
                </a:solidFill>
                <a:latin typeface="Courier New" panose="02070309020205020404" pitchFamily="49" charset="0"/>
                <a:ea typeface="宋体" panose="02010600030101010101" pitchFamily="2" charset="-122"/>
              </a:rPr>
              <a:t>freq</a:t>
            </a:r>
            <a:r>
              <a:rPr lang="en-US" altLang="zh-CN" sz="1800" dirty="0">
                <a:solidFill>
                  <a:srgbClr val="000000"/>
                </a:solidFill>
                <a:latin typeface="Courier New" panose="02070309020205020404" pitchFamily="49" charset="0"/>
                <a:ea typeface="宋体" panose="02010600030101010101" pitchFamily="2" charset="-122"/>
              </a:rPr>
              <a:t>='A-DEC')</a:t>
            </a:r>
            <a:endParaRPr lang="zh-CN" altLang="zh-CN" sz="1800" dirty="0">
              <a:solidFill>
                <a:srgbClr val="0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41342528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6621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创建带时期索引的对象</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矩形: 圆角 139">
            <a:extLst>
              <a:ext uri="{FF2B5EF4-FFF2-40B4-BE49-F238E27FC236}">
                <a16:creationId xmlns:a16="http://schemas.microsoft.com/office/drawing/2014/main" id="{18096A58-1789-EEAE-4098-FE0F6DF9454A}"/>
              </a:ext>
            </a:extLst>
          </p:cNvPr>
          <p:cNvSpPr/>
          <p:nvPr/>
        </p:nvSpPr>
        <p:spPr>
          <a:xfrm>
            <a:off x="1276318" y="1406568"/>
            <a:ext cx="395479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根据</a:t>
            </a:r>
            <a:r>
              <a:rPr lang="en-US" altLang="zh-CN" b="1" dirty="0" err="1">
                <a:latin typeface="宋体" panose="02010600030101010101" pitchFamily="2" charset="-122"/>
                <a:ea typeface="宋体" panose="02010600030101010101" pitchFamily="2" charset="-122"/>
              </a:rPr>
              <a:t>PeriodIndex</a:t>
            </a:r>
            <a:r>
              <a:rPr lang="zh-CN" altLang="en-US" b="1" dirty="0">
                <a:latin typeface="宋体" panose="02010600030101010101" pitchFamily="2" charset="-122"/>
                <a:ea typeface="宋体" panose="02010600030101010101" pitchFamily="2" charset="-122"/>
              </a:rPr>
              <a:t>创建对象</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17" name="文本框 16">
            <a:extLst>
              <a:ext uri="{FF2B5EF4-FFF2-40B4-BE49-F238E27FC236}">
                <a16:creationId xmlns:a16="http://schemas.microsoft.com/office/drawing/2014/main" id="{1E1BFBFC-8168-1953-8181-1D9657228AA6}"/>
              </a:ext>
            </a:extLst>
          </p:cNvPr>
          <p:cNvSpPr txBox="1"/>
          <p:nvPr/>
        </p:nvSpPr>
        <p:spPr>
          <a:xfrm>
            <a:off x="1287706" y="2231804"/>
            <a:ext cx="9560028" cy="553998"/>
          </a:xfrm>
          <a:prstGeom prst="rect">
            <a:avLst/>
          </a:prstGeom>
          <a:noFill/>
        </p:spPr>
        <p:txBody>
          <a:bodyPr wrap="square">
            <a:spAutoFit/>
          </a:bodyPr>
          <a:lstStyle/>
          <a:p>
            <a:pPr>
              <a:lnSpc>
                <a:spcPct val="150000"/>
              </a:lnSpc>
            </a:pPr>
            <a:r>
              <a:rPr lang="en-US" altLang="zh-CN" sz="2000" kern="0" dirty="0" err="1">
                <a:solidFill>
                  <a:srgbClr val="595959"/>
                </a:solidFill>
                <a:latin typeface="Microsoft YaHei" panose="020B0503020204020204" pitchFamily="34" charset="-122"/>
                <a:ea typeface="Microsoft YaHei" panose="020B0503020204020204" pitchFamily="34" charset="-122"/>
              </a:rPr>
              <a:t>PeriodIndex</a:t>
            </a:r>
            <a:r>
              <a:rPr lang="zh-CN" altLang="zh-CN" sz="2000" kern="0" dirty="0">
                <a:solidFill>
                  <a:srgbClr val="595959"/>
                </a:solidFill>
                <a:latin typeface="Microsoft YaHei" panose="020B0503020204020204" pitchFamily="34" charset="-122"/>
                <a:ea typeface="Microsoft YaHei" panose="020B0503020204020204" pitchFamily="34" charset="-122"/>
              </a:rPr>
              <a:t>类的对象也可以</a:t>
            </a:r>
            <a:r>
              <a:rPr lang="zh-CN" altLang="zh-CN" sz="2000" kern="0" dirty="0">
                <a:solidFill>
                  <a:srgbClr val="1369B2"/>
                </a:solidFill>
                <a:latin typeface="Microsoft YaHei" panose="020B0503020204020204" pitchFamily="34" charset="-122"/>
                <a:ea typeface="Microsoft YaHei" panose="020B0503020204020204" pitchFamily="34" charset="-122"/>
              </a:rPr>
              <a:t>作为</a:t>
            </a:r>
            <a:r>
              <a:rPr lang="en-US" altLang="zh-CN" sz="2000" kern="0" dirty="0">
                <a:solidFill>
                  <a:srgbClr val="1369B2"/>
                </a:solidFill>
                <a:latin typeface="Microsoft YaHei" panose="020B0503020204020204" pitchFamily="34" charset="-122"/>
                <a:ea typeface="Microsoft YaHei" panose="020B0503020204020204" pitchFamily="34" charset="-122"/>
              </a:rPr>
              <a:t>Series</a:t>
            </a:r>
            <a:r>
              <a:rPr lang="zh-CN" altLang="en-US" sz="2000" kern="0" dirty="0">
                <a:solidFill>
                  <a:srgbClr val="1369B2"/>
                </a:solidFill>
                <a:latin typeface="Microsoft YaHei" panose="020B0503020204020204" pitchFamily="34" charset="-122"/>
                <a:ea typeface="Microsoft YaHei" panose="020B0503020204020204" pitchFamily="34" charset="-122"/>
              </a:rPr>
              <a:t>类</a:t>
            </a:r>
            <a:r>
              <a:rPr lang="zh-CN" altLang="zh-CN" sz="2000" kern="0" dirty="0">
                <a:solidFill>
                  <a:srgbClr val="1369B2"/>
                </a:solidFill>
                <a:latin typeface="Microsoft YaHei" panose="020B0503020204020204" pitchFamily="34" charset="-122"/>
                <a:ea typeface="Microsoft YaHei" panose="020B0503020204020204" pitchFamily="34" charset="-122"/>
              </a:rPr>
              <a:t>或</a:t>
            </a:r>
            <a:r>
              <a:rPr lang="en-US" altLang="zh-CN" sz="2000" kern="0" dirty="0" err="1">
                <a:solidFill>
                  <a:srgbClr val="1369B2"/>
                </a:solidFill>
                <a:latin typeface="Microsoft YaHei" panose="020B0503020204020204" pitchFamily="34" charset="-122"/>
                <a:ea typeface="Microsoft YaHei" panose="020B0503020204020204" pitchFamily="34" charset="-122"/>
              </a:rPr>
              <a:t>DataFrame</a:t>
            </a:r>
            <a:r>
              <a:rPr lang="zh-CN" altLang="en-US" sz="2000" kern="0" dirty="0">
                <a:solidFill>
                  <a:srgbClr val="1369B2"/>
                </a:solidFill>
                <a:latin typeface="Microsoft YaHei" panose="020B0503020204020204" pitchFamily="34" charset="-122"/>
                <a:ea typeface="Microsoft YaHei" panose="020B0503020204020204" pitchFamily="34" charset="-122"/>
              </a:rPr>
              <a:t>类对象</a:t>
            </a:r>
            <a:r>
              <a:rPr lang="zh-CN" altLang="zh-CN" sz="2000" kern="0" dirty="0">
                <a:solidFill>
                  <a:srgbClr val="1369B2"/>
                </a:solidFill>
                <a:latin typeface="Microsoft YaHei" panose="020B0503020204020204" pitchFamily="34" charset="-122"/>
                <a:ea typeface="Microsoft YaHei" panose="020B0503020204020204" pitchFamily="34" charset="-122"/>
              </a:rPr>
              <a:t>的索引</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21" name="矩形 20">
            <a:extLst>
              <a:ext uri="{FF2B5EF4-FFF2-40B4-BE49-F238E27FC236}">
                <a16:creationId xmlns:a16="http://schemas.microsoft.com/office/drawing/2014/main" id="{361CAA81-0507-65DC-AD31-AFCAEBF8588E}"/>
              </a:ext>
            </a:extLst>
          </p:cNvPr>
          <p:cNvSpPr/>
          <p:nvPr/>
        </p:nvSpPr>
        <p:spPr>
          <a:xfrm>
            <a:off x="1287706" y="2843163"/>
            <a:ext cx="9344004" cy="1162695"/>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文本框 21">
            <a:extLst>
              <a:ext uri="{FF2B5EF4-FFF2-40B4-BE49-F238E27FC236}">
                <a16:creationId xmlns:a16="http://schemas.microsoft.com/office/drawing/2014/main" id="{B9F3DCC8-58F8-42D9-C2A9-18C2C694DAF0}"/>
              </a:ext>
            </a:extLst>
          </p:cNvPr>
          <p:cNvSpPr txBox="1"/>
          <p:nvPr/>
        </p:nvSpPr>
        <p:spPr>
          <a:xfrm>
            <a:off x="1690621" y="3101344"/>
            <a:ext cx="8754197" cy="646331"/>
          </a:xfrm>
          <a:prstGeom prst="rect">
            <a:avLst/>
          </a:prstGeom>
          <a:noFill/>
        </p:spPr>
        <p:txBody>
          <a:bodyPr wrap="square">
            <a:spAutoFit/>
          </a:bodyPr>
          <a:lstStyle/>
          <a:p>
            <a:pPr indent="266400"/>
            <a:r>
              <a:rPr lang="en-US" altLang="zh-CN" sz="1800" dirty="0" err="1">
                <a:solidFill>
                  <a:srgbClr val="000000"/>
                </a:solidFill>
                <a:latin typeface="Courier New" panose="02070309020205020404" pitchFamily="49" charset="0"/>
                <a:ea typeface="宋体" panose="02010600030101010101" pitchFamily="2" charset="-122"/>
              </a:rPr>
              <a:t>period_ser</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pd.Series</a:t>
            </a:r>
            <a:r>
              <a:rPr lang="en-US" altLang="zh-CN" sz="1800" dirty="0">
                <a:solidFill>
                  <a:srgbClr val="000000"/>
                </a:solidFill>
                <a:latin typeface="Courier New" panose="02070309020205020404" pitchFamily="49" charset="0"/>
                <a:ea typeface="宋体" panose="02010600030101010101" pitchFamily="2" charset="-122"/>
              </a:rPr>
              <a:t>(</a:t>
            </a:r>
            <a:r>
              <a:rPr lang="en-US" altLang="zh-CN" sz="1800" dirty="0" err="1">
                <a:solidFill>
                  <a:srgbClr val="000000"/>
                </a:solidFill>
                <a:latin typeface="Courier New" panose="02070309020205020404" pitchFamily="49" charset="0"/>
                <a:ea typeface="宋体" panose="02010600030101010101" pitchFamily="2" charset="-122"/>
              </a:rPr>
              <a:t>np.arange</a:t>
            </a:r>
            <a:r>
              <a:rPr lang="en-US" altLang="zh-CN" sz="1800" dirty="0">
                <a:solidFill>
                  <a:srgbClr val="000000"/>
                </a:solidFill>
                <a:latin typeface="Courier New" panose="02070309020205020404" pitchFamily="49" charset="0"/>
                <a:ea typeface="宋体" panose="02010600030101010101" pitchFamily="2" charset="-122"/>
              </a:rPr>
              <a:t>(5), </a:t>
            </a:r>
            <a:r>
              <a:rPr lang="en-US" altLang="zh-CN" sz="1800" b="1" dirty="0" err="1">
                <a:solidFill>
                  <a:srgbClr val="1369B2"/>
                </a:solidFill>
                <a:latin typeface="Courier New" panose="02070309020205020404" pitchFamily="49" charset="0"/>
                <a:ea typeface="宋体" panose="02010600030101010101" pitchFamily="2" charset="-122"/>
              </a:rPr>
              <a:t>period_index</a:t>
            </a:r>
            <a:r>
              <a:rPr lang="en-US" altLang="zh-CN" sz="1800" dirty="0">
                <a:solidFill>
                  <a:srgbClr val="000000"/>
                </a:solidFill>
                <a:latin typeface="Courier New" panose="02070309020205020404" pitchFamily="49" charset="0"/>
                <a:ea typeface="宋体" panose="02010600030101010101" pitchFamily="2" charset="-122"/>
              </a:rPr>
              <a:t>)</a:t>
            </a:r>
            <a:endParaRPr lang="zh-CN" altLang="zh-CN" sz="1800" dirty="0">
              <a:solidFill>
                <a:srgbClr val="000000"/>
              </a:solidFill>
              <a:latin typeface="Courier New" panose="02070309020205020404" pitchFamily="49" charset="0"/>
              <a:ea typeface="宋体" panose="02010600030101010101" pitchFamily="2" charset="-122"/>
            </a:endParaRPr>
          </a:p>
          <a:p>
            <a:pPr indent="266400"/>
            <a:r>
              <a:rPr lang="en-US" altLang="zh-CN" sz="1800" dirty="0" err="1">
                <a:solidFill>
                  <a:srgbClr val="000000"/>
                </a:solidFill>
                <a:latin typeface="Courier New" panose="02070309020205020404" pitchFamily="49" charset="0"/>
                <a:ea typeface="宋体" panose="02010600030101010101" pitchFamily="2" charset="-122"/>
              </a:rPr>
              <a:t>period_ser</a:t>
            </a:r>
            <a:endParaRPr lang="zh-CN" altLang="zh-CN" sz="1800" dirty="0">
              <a:solidFill>
                <a:srgbClr val="000000"/>
              </a:solidFill>
              <a:latin typeface="Courier New" panose="02070309020205020404" pitchFamily="49" charset="0"/>
              <a:ea typeface="宋体" panose="02010600030101010101" pitchFamily="2" charset="-122"/>
            </a:endParaRPr>
          </a:p>
        </p:txBody>
      </p:sp>
    </p:spTree>
    <p:extLst>
      <p:ext uri="{BB962C8B-B14F-4D97-AF65-F5344CB8AC3E}">
        <p14:creationId xmlns:p14="http://schemas.microsoft.com/office/powerpoint/2010/main" val="3734914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6621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时期的频率转换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21363" y="857056"/>
            <a:ext cx="5638800" cy="5638800"/>
          </a:xfrm>
          <a:prstGeom prst="rect">
            <a:avLst/>
          </a:prstGeom>
        </p:spPr>
      </p:pic>
      <p:sp>
        <p:nvSpPr>
          <p:cNvPr id="13" name="原创设计师QQ598969553          _3"/>
          <p:cNvSpPr/>
          <p:nvPr/>
        </p:nvSpPr>
        <p:spPr>
          <a:xfrm>
            <a:off x="1019175" y="2709714"/>
            <a:ext cx="4590731" cy="2664296"/>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原创设计师QQ598969553          _4"/>
          <p:cNvSpPr/>
          <p:nvPr/>
        </p:nvSpPr>
        <p:spPr>
          <a:xfrm>
            <a:off x="1287810" y="3746576"/>
            <a:ext cx="4053459" cy="923330"/>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595959"/>
                </a:solidFill>
                <a:latin typeface="微软雅黑" panose="020B0503020204020204" pitchFamily="34" charset="-122"/>
                <a:ea typeface="微软雅黑" panose="020B0503020204020204" pitchFamily="34" charset="-122"/>
                <a:cs typeface="+mn-ea"/>
              </a:rPr>
              <a:t>时期频率的转换方式，能够通过</a:t>
            </a:r>
            <a:r>
              <a:rPr lang="en-US" altLang="zh-CN" sz="1800" dirty="0" err="1">
                <a:solidFill>
                  <a:srgbClr val="1369B2"/>
                </a:solidFill>
                <a:latin typeface="微软雅黑" panose="020B0503020204020204" pitchFamily="34" charset="-122"/>
                <a:ea typeface="微软雅黑" panose="020B0503020204020204" pitchFamily="34" charset="-122"/>
                <a:cs typeface="+mn-ea"/>
              </a:rPr>
              <a:t>asfreq</a:t>
            </a:r>
            <a:r>
              <a:rPr lang="en-US" altLang="zh-CN" sz="1800" dirty="0">
                <a:solidFill>
                  <a:srgbClr val="1369B2"/>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方法</a:t>
            </a:r>
            <a:r>
              <a:rPr lang="zh-CN" altLang="en-US" sz="1800" dirty="0">
                <a:solidFill>
                  <a:srgbClr val="595959"/>
                </a:solidFill>
                <a:latin typeface="微软雅黑" panose="020B0503020204020204" pitchFamily="34" charset="-122"/>
                <a:ea typeface="微软雅黑" panose="020B0503020204020204" pitchFamily="34" charset="-122"/>
                <a:cs typeface="+mn-ea"/>
              </a:rPr>
              <a:t>实现时期的频率转换操作</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16" name="原创设计师QQ598969553          _7"/>
          <p:cNvSpPr txBox="1"/>
          <p:nvPr/>
        </p:nvSpPr>
        <p:spPr>
          <a:xfrm>
            <a:off x="1019176" y="3089692"/>
            <a:ext cx="4590730" cy="523220"/>
          </a:xfrm>
          <a:prstGeom prst="rect">
            <a:avLst/>
          </a:prstGeom>
          <a:noFill/>
        </p:spPr>
        <p:txBody>
          <a:bodyPr wrap="square" rtlCol="0">
            <a:spAutoFit/>
          </a:bodyPr>
          <a:lstStyle/>
          <a:p>
            <a:pPr lvl="0" algn="ctr" defTabSz="1216660">
              <a:spcBef>
                <a:spcPct val="20000"/>
              </a:spcBef>
              <a:defRPr/>
            </a:pPr>
            <a:r>
              <a:rPr lang="zh-CN" altLang="en-US" sz="2800" b="1" dirty="0">
                <a:solidFill>
                  <a:srgbClr val="1369B2"/>
                </a:solidFill>
                <a:latin typeface="微软雅黑" panose="020B0503020204020204" pitchFamily="34" charset="-122"/>
                <a:ea typeface="微软雅黑" panose="020B0503020204020204" pitchFamily="34" charset="-122"/>
                <a:cs typeface="+mn-ea"/>
                <a:sym typeface="+mn-lt"/>
              </a:rPr>
              <a:t>学习目标</a:t>
            </a:r>
          </a:p>
        </p:txBody>
      </p:sp>
    </p:spTree>
    <p:extLst>
      <p:ext uri="{BB962C8B-B14F-4D97-AF65-F5344CB8AC3E}">
        <p14:creationId xmlns:p14="http://schemas.microsoft.com/office/powerpoint/2010/main" val="1867111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6621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14.4.2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时期的频率转换</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语法格式</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8" name="文本框 7">
            <a:extLst>
              <a:ext uri="{FF2B5EF4-FFF2-40B4-BE49-F238E27FC236}">
                <a16:creationId xmlns:a16="http://schemas.microsoft.com/office/drawing/2014/main" id="{1E1BFBFC-8168-1953-8181-1D9657228AA6}"/>
              </a:ext>
            </a:extLst>
          </p:cNvPr>
          <p:cNvSpPr txBox="1"/>
          <p:nvPr/>
        </p:nvSpPr>
        <p:spPr>
          <a:xfrm>
            <a:off x="1287706" y="2065290"/>
            <a:ext cx="9560028" cy="1015663"/>
          </a:xfrm>
          <a:prstGeom prst="rect">
            <a:avLst/>
          </a:prstGeom>
          <a:noFill/>
        </p:spPr>
        <p:txBody>
          <a:bodyPr wrap="square">
            <a:spAutoFit/>
          </a:bodyPr>
          <a:lstStyle/>
          <a:p>
            <a:pPr>
              <a:lnSpc>
                <a:spcPct val="150000"/>
              </a:lnSpc>
            </a:pPr>
            <a:r>
              <a:rPr lang="en-US" altLang="zh-CN" sz="2000" kern="0" dirty="0">
                <a:solidFill>
                  <a:srgbClr val="595959"/>
                </a:solidFill>
                <a:latin typeface="Microsoft YaHei" panose="020B0503020204020204" pitchFamily="34" charset="-122"/>
                <a:ea typeface="Microsoft YaHei" panose="020B0503020204020204" pitchFamily="34" charset="-122"/>
              </a:rPr>
              <a:t>pandas</a:t>
            </a:r>
            <a:r>
              <a:rPr lang="zh-CN" altLang="zh-CN" sz="2000" kern="0" dirty="0">
                <a:solidFill>
                  <a:srgbClr val="595959"/>
                </a:solidFill>
                <a:latin typeface="Microsoft YaHei" panose="020B0503020204020204" pitchFamily="34" charset="-122"/>
                <a:ea typeface="Microsoft YaHei" panose="020B0503020204020204" pitchFamily="34" charset="-122"/>
              </a:rPr>
              <a:t>的</a:t>
            </a:r>
            <a:r>
              <a:rPr lang="en-US" altLang="zh-CN" sz="2000" kern="0" dirty="0">
                <a:solidFill>
                  <a:srgbClr val="595959"/>
                </a:solidFill>
                <a:latin typeface="Microsoft YaHei" panose="020B0503020204020204" pitchFamily="34" charset="-122"/>
                <a:ea typeface="Microsoft YaHei" panose="020B0503020204020204" pitchFamily="34" charset="-122"/>
              </a:rPr>
              <a:t>Period</a:t>
            </a:r>
            <a:r>
              <a:rPr lang="zh-CN" altLang="zh-CN" sz="2000" kern="0" dirty="0">
                <a:solidFill>
                  <a:srgbClr val="595959"/>
                </a:solidFill>
                <a:latin typeface="Microsoft YaHei" panose="020B0503020204020204" pitchFamily="34" charset="-122"/>
                <a:ea typeface="Microsoft YaHei" panose="020B0503020204020204" pitchFamily="34" charset="-122"/>
              </a:rPr>
              <a:t>类中提供了一个</a:t>
            </a:r>
            <a:r>
              <a:rPr lang="en-US" altLang="zh-CN" sz="2000" kern="0" dirty="0" err="1">
                <a:solidFill>
                  <a:srgbClr val="1369B2"/>
                </a:solidFill>
                <a:latin typeface="Microsoft YaHei" panose="020B0503020204020204" pitchFamily="34" charset="-122"/>
                <a:ea typeface="Microsoft YaHei" panose="020B0503020204020204" pitchFamily="34" charset="-122"/>
              </a:rPr>
              <a:t>asfreq</a:t>
            </a:r>
            <a:r>
              <a:rPr lang="en-US" altLang="zh-CN" sz="2000" kern="0" dirty="0">
                <a:solidFill>
                  <a:srgbClr val="1369B2"/>
                </a:solidFill>
                <a:latin typeface="Microsoft YaHei" panose="020B0503020204020204" pitchFamily="34" charset="-122"/>
                <a:ea typeface="Microsoft YaHei" panose="020B0503020204020204" pitchFamily="34" charset="-122"/>
              </a:rPr>
              <a:t>()</a:t>
            </a:r>
            <a:r>
              <a:rPr lang="zh-CN" altLang="zh-CN" sz="2000" kern="0" dirty="0">
                <a:solidFill>
                  <a:srgbClr val="1369B2"/>
                </a:solidFill>
                <a:latin typeface="Microsoft YaHei" panose="020B0503020204020204" pitchFamily="34" charset="-122"/>
                <a:ea typeface="Microsoft YaHei" panose="020B0503020204020204" pitchFamily="34" charset="-122"/>
              </a:rPr>
              <a:t>方法</a:t>
            </a:r>
            <a:r>
              <a:rPr lang="zh-CN" altLang="zh-CN" sz="2000" kern="0" dirty="0">
                <a:solidFill>
                  <a:srgbClr val="595959"/>
                </a:solidFill>
                <a:latin typeface="Microsoft YaHei" panose="020B0503020204020204" pitchFamily="34" charset="-122"/>
                <a:ea typeface="Microsoft YaHei" panose="020B0503020204020204" pitchFamily="34" charset="-122"/>
              </a:rPr>
              <a:t>，用于转换时期的频率，比如某年转换为某月。</a:t>
            </a:r>
          </a:p>
        </p:txBody>
      </p:sp>
      <p:sp>
        <p:nvSpPr>
          <p:cNvPr id="9" name="矩形 8">
            <a:extLst>
              <a:ext uri="{FF2B5EF4-FFF2-40B4-BE49-F238E27FC236}">
                <a16:creationId xmlns:a16="http://schemas.microsoft.com/office/drawing/2014/main" id="{361CAA81-0507-65DC-AD31-AFCAEBF8588E}"/>
              </a:ext>
            </a:extLst>
          </p:cNvPr>
          <p:cNvSpPr/>
          <p:nvPr/>
        </p:nvSpPr>
        <p:spPr>
          <a:xfrm>
            <a:off x="1287706" y="3176852"/>
            <a:ext cx="9560028" cy="1045030"/>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0" name="文本框 9">
            <a:extLst>
              <a:ext uri="{FF2B5EF4-FFF2-40B4-BE49-F238E27FC236}">
                <a16:creationId xmlns:a16="http://schemas.microsoft.com/office/drawing/2014/main" id="{B9F3DCC8-58F8-42D9-C2A9-18C2C694DAF0}"/>
              </a:ext>
            </a:extLst>
          </p:cNvPr>
          <p:cNvSpPr txBox="1"/>
          <p:nvPr/>
        </p:nvSpPr>
        <p:spPr>
          <a:xfrm>
            <a:off x="1630710" y="3384462"/>
            <a:ext cx="8596438" cy="715068"/>
          </a:xfrm>
          <a:prstGeom prst="rect">
            <a:avLst/>
          </a:prstGeom>
          <a:noFill/>
        </p:spPr>
        <p:txBody>
          <a:bodyPr wrap="square">
            <a:spAutoFit/>
          </a:bodyPr>
          <a:lstStyle/>
          <a:p>
            <a:pPr indent="266700" algn="ctr">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asfreq</a:t>
            </a:r>
            <a:r>
              <a:rPr lang="zh-CN" altLang="zh-CN" sz="1800" dirty="0">
                <a:solidFill>
                  <a:srgbClr val="000000"/>
                </a:solidFill>
                <a:latin typeface="Courier New" panose="02070309020205020404" pitchFamily="49" charset="0"/>
                <a:ea typeface="宋体" panose="02010600030101010101" pitchFamily="2" charset="-122"/>
              </a:rPr>
              <a:t>（</a:t>
            </a:r>
            <a:r>
              <a:rPr lang="en-US" altLang="zh-CN" sz="1800" dirty="0" err="1">
                <a:solidFill>
                  <a:srgbClr val="000000"/>
                </a:solidFill>
                <a:latin typeface="Courier New" panose="02070309020205020404" pitchFamily="49" charset="0"/>
                <a:ea typeface="宋体" panose="02010600030101010101" pitchFamily="2" charset="-122"/>
              </a:rPr>
              <a:t>freq</a:t>
            </a:r>
            <a:r>
              <a:rPr lang="zh-CN" altLang="zh-CN" sz="1800" dirty="0">
                <a:solidFill>
                  <a:srgbClr val="000000"/>
                </a:solidFill>
                <a:latin typeface="Courier New" panose="02070309020205020404" pitchFamily="49" charset="0"/>
                <a:ea typeface="宋体" panose="02010600030101010101" pitchFamily="2" charset="-122"/>
              </a:rPr>
              <a:t>，</a:t>
            </a:r>
            <a:r>
              <a:rPr lang="en-US" altLang="zh-CN" sz="1800" dirty="0">
                <a:solidFill>
                  <a:srgbClr val="000000"/>
                </a:solidFill>
                <a:latin typeface="Courier New" panose="02070309020205020404" pitchFamily="49" charset="0"/>
                <a:ea typeface="宋体" panose="02010600030101010101" pitchFamily="2" charset="-122"/>
              </a:rPr>
              <a:t>method = None</a:t>
            </a:r>
            <a:r>
              <a:rPr lang="zh-CN" altLang="zh-CN" sz="1800" dirty="0">
                <a:solidFill>
                  <a:srgbClr val="000000"/>
                </a:solidFill>
                <a:latin typeface="Courier New" panose="02070309020205020404" pitchFamily="49" charset="0"/>
                <a:ea typeface="宋体" panose="02010600030101010101" pitchFamily="2" charset="-122"/>
              </a:rPr>
              <a:t>，</a:t>
            </a:r>
            <a:r>
              <a:rPr lang="en-US" altLang="zh-CN" sz="1800" dirty="0">
                <a:solidFill>
                  <a:srgbClr val="000000"/>
                </a:solidFill>
                <a:latin typeface="Courier New" panose="02070309020205020404" pitchFamily="49" charset="0"/>
                <a:ea typeface="宋体" panose="02010600030101010101" pitchFamily="2" charset="-122"/>
              </a:rPr>
              <a:t>how = None</a:t>
            </a:r>
            <a:r>
              <a:rPr lang="zh-CN" altLang="zh-CN" sz="1800" dirty="0">
                <a:solidFill>
                  <a:srgbClr val="000000"/>
                </a:solidFill>
                <a:latin typeface="Courier New" panose="02070309020205020404" pitchFamily="49" charset="0"/>
                <a:ea typeface="宋体" panose="02010600030101010101" pitchFamily="2" charset="-122"/>
              </a:rPr>
              <a:t>，</a:t>
            </a:r>
            <a:r>
              <a:rPr lang="en-US" altLang="zh-CN" sz="1800" dirty="0">
                <a:solidFill>
                  <a:srgbClr val="000000"/>
                </a:solidFill>
                <a:latin typeface="Courier New" panose="02070309020205020404" pitchFamily="49" charset="0"/>
                <a:ea typeface="宋体" panose="02010600030101010101" pitchFamily="2" charset="-122"/>
              </a:rPr>
              <a:t>normalize = False</a:t>
            </a:r>
            <a:r>
              <a:rPr lang="zh-CN" altLang="zh-CN" sz="1800" dirty="0">
                <a:solidFill>
                  <a:srgbClr val="000000"/>
                </a:solidFill>
                <a:latin typeface="Courier New" panose="02070309020205020404" pitchFamily="49" charset="0"/>
                <a:ea typeface="宋体" panose="02010600030101010101" pitchFamily="2" charset="-122"/>
              </a:rPr>
              <a:t>，</a:t>
            </a:r>
          </a:p>
          <a:p>
            <a:pPr indent="266700" algn="ctr">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fill_value</a:t>
            </a:r>
            <a:r>
              <a:rPr lang="en-US" altLang="zh-CN" sz="1800" dirty="0">
                <a:solidFill>
                  <a:srgbClr val="000000"/>
                </a:solidFill>
                <a:latin typeface="Courier New" panose="02070309020205020404" pitchFamily="49" charset="0"/>
                <a:ea typeface="宋体" panose="02010600030101010101" pitchFamily="2" charset="-122"/>
              </a:rPr>
              <a:t> = None </a:t>
            </a:r>
            <a:r>
              <a:rPr lang="zh-CN" altLang="zh-CN" sz="1800" dirty="0">
                <a:solidFill>
                  <a:srgbClr val="000000"/>
                </a:solidFill>
                <a:latin typeface="Courier New" panose="02070309020205020404" pitchFamily="49" charset="0"/>
                <a:ea typeface="宋体" panose="02010600030101010101" pitchFamily="2" charset="-122"/>
              </a:rPr>
              <a:t>）</a:t>
            </a:r>
          </a:p>
        </p:txBody>
      </p:sp>
      <p:sp>
        <p:nvSpPr>
          <p:cNvPr id="11" name="文本框 10">
            <a:extLst>
              <a:ext uri="{FF2B5EF4-FFF2-40B4-BE49-F238E27FC236}">
                <a16:creationId xmlns:a16="http://schemas.microsoft.com/office/drawing/2014/main" id="{DF0A659E-D95A-F0D1-47BF-28CAA877788D}"/>
              </a:ext>
            </a:extLst>
          </p:cNvPr>
          <p:cNvSpPr txBox="1"/>
          <p:nvPr/>
        </p:nvSpPr>
        <p:spPr>
          <a:xfrm>
            <a:off x="1301370" y="4242772"/>
            <a:ext cx="9546364" cy="923330"/>
          </a:xfrm>
          <a:prstGeom prst="rect">
            <a:avLst/>
          </a:prstGeom>
          <a:noFill/>
        </p:spPr>
        <p:txBody>
          <a:bodyPr wrap="square">
            <a:spAutoFit/>
          </a:bodyPr>
          <a:lstStyle/>
          <a:p>
            <a:pPr lvl="0" indent="-342900">
              <a:lnSpc>
                <a:spcPct val="150000"/>
              </a:lnSpc>
              <a:buFont typeface="Wingdings" pitchFamily="2" charset="2"/>
              <a:buChar char="Ø"/>
            </a:pPr>
            <a:r>
              <a:rPr lang="en-US" altLang="zh-CN" sz="1800" kern="0" dirty="0" err="1">
                <a:solidFill>
                  <a:srgbClr val="595959"/>
                </a:solidFill>
                <a:latin typeface="宋体" panose="02010600030101010101" pitchFamily="2" charset="-122"/>
                <a:ea typeface="宋体" panose="02010600030101010101" pitchFamily="2" charset="-122"/>
              </a:rPr>
              <a:t>freq</a:t>
            </a:r>
            <a:r>
              <a:rPr lang="zh-CN" altLang="zh-CN" sz="1800" kern="0" dirty="0">
                <a:solidFill>
                  <a:srgbClr val="595959"/>
                </a:solidFill>
                <a:latin typeface="宋体" panose="02010600030101010101" pitchFamily="2" charset="-122"/>
                <a:ea typeface="宋体" panose="02010600030101010101" pitchFamily="2" charset="-122"/>
              </a:rPr>
              <a:t>：表示所需</a:t>
            </a:r>
            <a:r>
              <a:rPr lang="zh-CN" altLang="zh-CN" sz="1800" kern="0" dirty="0">
                <a:solidFill>
                  <a:srgbClr val="1369B2"/>
                </a:solidFill>
                <a:latin typeface="宋体" panose="02010600030101010101" pitchFamily="2" charset="-122"/>
                <a:ea typeface="宋体" panose="02010600030101010101" pitchFamily="2" charset="-122"/>
              </a:rPr>
              <a:t>频率</a:t>
            </a:r>
            <a:r>
              <a:rPr lang="zh-CN" altLang="zh-CN" sz="1800" kern="0" dirty="0">
                <a:solidFill>
                  <a:srgbClr val="595959"/>
                </a:solidFill>
                <a:latin typeface="宋体" panose="02010600030101010101" pitchFamily="2" charset="-122"/>
                <a:ea typeface="宋体" panose="02010600030101010101" pitchFamily="2" charset="-122"/>
              </a:rPr>
              <a:t>，可以取值为</a:t>
            </a:r>
            <a:r>
              <a:rPr lang="en-US" altLang="zh-CN" sz="1800" kern="0" dirty="0" err="1">
                <a:solidFill>
                  <a:srgbClr val="595959"/>
                </a:solidFill>
                <a:latin typeface="宋体" panose="02010600030101010101" pitchFamily="2" charset="-122"/>
                <a:ea typeface="宋体" panose="02010600030101010101" pitchFamily="2" charset="-122"/>
              </a:rPr>
              <a:t>DateOffset</a:t>
            </a:r>
            <a:r>
              <a:rPr lang="zh-CN" altLang="zh-CN" sz="1800" kern="0" dirty="0">
                <a:solidFill>
                  <a:srgbClr val="595959"/>
                </a:solidFill>
                <a:latin typeface="宋体" panose="02010600030101010101" pitchFamily="2" charset="-122"/>
                <a:ea typeface="宋体" panose="02010600030101010101" pitchFamily="2" charset="-122"/>
              </a:rPr>
              <a:t>类的对象或字符串。</a:t>
            </a:r>
          </a:p>
          <a:p>
            <a:pPr lvl="0" indent="-342900">
              <a:lnSpc>
                <a:spcPct val="150000"/>
              </a:lnSpc>
              <a:buFont typeface="Wingdings" pitchFamily="2" charset="2"/>
              <a:buChar char="Ø"/>
            </a:pPr>
            <a:r>
              <a:rPr lang="en-US" altLang="zh-CN" sz="1800" kern="0" dirty="0">
                <a:solidFill>
                  <a:srgbClr val="595959"/>
                </a:solidFill>
                <a:latin typeface="宋体" panose="02010600030101010101" pitchFamily="2" charset="-122"/>
                <a:ea typeface="宋体" panose="02010600030101010101" pitchFamily="2" charset="-122"/>
              </a:rPr>
              <a:t>how</a:t>
            </a:r>
            <a:r>
              <a:rPr lang="zh-CN" altLang="zh-CN" sz="1800" kern="0" dirty="0">
                <a:solidFill>
                  <a:srgbClr val="595959"/>
                </a:solidFill>
                <a:latin typeface="宋体" panose="02010600030101010101" pitchFamily="2" charset="-122"/>
                <a:ea typeface="宋体" panose="02010600030101010101" pitchFamily="2" charset="-122"/>
              </a:rPr>
              <a:t>：表示</a:t>
            </a:r>
            <a:r>
              <a:rPr lang="zh-CN" altLang="zh-CN" sz="1800" kern="0" dirty="0">
                <a:solidFill>
                  <a:srgbClr val="1369B2"/>
                </a:solidFill>
                <a:latin typeface="宋体" panose="02010600030101010101" pitchFamily="2" charset="-122"/>
                <a:ea typeface="宋体" panose="02010600030101010101" pitchFamily="2" charset="-122"/>
              </a:rPr>
              <a:t>时期的开始或结束</a:t>
            </a:r>
            <a:r>
              <a:rPr lang="zh-CN" altLang="zh-CN" sz="1800" kern="0" dirty="0">
                <a:solidFill>
                  <a:srgbClr val="595959"/>
                </a:solidFill>
                <a:latin typeface="宋体" panose="02010600030101010101" pitchFamily="2" charset="-122"/>
                <a:ea typeface="宋体" panose="02010600030101010101" pitchFamily="2" charset="-122"/>
              </a:rPr>
              <a:t>，可以取值为</a:t>
            </a:r>
            <a:r>
              <a:rPr lang="en-US" altLang="zh-CN" sz="1800" kern="0" dirty="0">
                <a:solidFill>
                  <a:srgbClr val="595959"/>
                </a:solidFill>
                <a:latin typeface="宋体" panose="02010600030101010101" pitchFamily="2" charset="-122"/>
                <a:ea typeface="宋体" panose="02010600030101010101" pitchFamily="2" charset="-122"/>
              </a:rPr>
              <a:t>start</a:t>
            </a:r>
            <a:r>
              <a:rPr lang="zh-CN" altLang="zh-CN" sz="1800" kern="0" dirty="0">
                <a:solidFill>
                  <a:srgbClr val="595959"/>
                </a:solidFill>
                <a:latin typeface="宋体" panose="02010600030101010101" pitchFamily="2" charset="-122"/>
                <a:ea typeface="宋体" panose="02010600030101010101" pitchFamily="2" charset="-122"/>
              </a:rPr>
              <a:t>或</a:t>
            </a:r>
            <a:r>
              <a:rPr lang="en-US" altLang="zh-CN" sz="1800" kern="0" dirty="0">
                <a:solidFill>
                  <a:srgbClr val="595959"/>
                </a:solidFill>
                <a:latin typeface="宋体" panose="02010600030101010101" pitchFamily="2" charset="-122"/>
                <a:ea typeface="宋体" panose="02010600030101010101" pitchFamily="2" charset="-122"/>
              </a:rPr>
              <a:t>end</a:t>
            </a:r>
            <a:r>
              <a:rPr lang="zh-CN" altLang="zh-CN" sz="1800" kern="0" dirty="0">
                <a:solidFill>
                  <a:srgbClr val="595959"/>
                </a:solidFill>
                <a:latin typeface="宋体" panose="02010600030101010101" pitchFamily="2" charset="-122"/>
                <a:ea typeface="宋体" panose="02010600030101010101" pitchFamily="2" charset="-122"/>
              </a:rPr>
              <a:t>，默认值为</a:t>
            </a:r>
            <a:r>
              <a:rPr lang="en-US" altLang="zh-CN" sz="1800" kern="0" dirty="0">
                <a:solidFill>
                  <a:srgbClr val="595959"/>
                </a:solidFill>
                <a:latin typeface="宋体" panose="02010600030101010101" pitchFamily="2" charset="-122"/>
                <a:ea typeface="宋体" panose="02010600030101010101" pitchFamily="2" charset="-122"/>
              </a:rPr>
              <a:t>end</a:t>
            </a:r>
            <a:r>
              <a:rPr lang="zh-CN" altLang="zh-CN" sz="1800" kern="0" dirty="0">
                <a:solidFill>
                  <a:srgbClr val="595959"/>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4050790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ctr"/>
            <a:r>
              <a:rPr lang="zh-CN" altLang="zh-CN" sz="4800" b="1" dirty="0">
                <a:solidFill>
                  <a:srgbClr val="595959"/>
                </a:solidFill>
                <a:latin typeface="微软雅黑" panose="020B0503020204020204" pitchFamily="34" charset="-122"/>
                <a:ea typeface="微软雅黑" panose="020B0503020204020204" pitchFamily="34" charset="-122"/>
                <a:cs typeface="+mn-ea"/>
              </a:rPr>
              <a:t>重采样</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126654" y="2968089"/>
            <a:ext cx="2232248" cy="923330"/>
          </a:xfrm>
          <a:prstGeom prst="rect">
            <a:avLst/>
          </a:prstGeom>
          <a:noFill/>
        </p:spPr>
        <p:txBody>
          <a:bodyPr wrap="square" lIns="91443" tIns="45720" rIns="91443" bIns="45720" rtlCol="0">
            <a:spAutoFit/>
          </a:bodyPr>
          <a:lstStyle/>
          <a:p>
            <a:pPr algn="ctr"/>
            <a:r>
              <a:rPr lang="en-US" altLang="zh-CN" sz="5400" b="1" dirty="0">
                <a:solidFill>
                  <a:srgbClr val="FAFAFA"/>
                </a:solidFill>
                <a:latin typeface="微软雅黑" panose="020B0503020204020204" pitchFamily="34" charset="-122"/>
                <a:ea typeface="微软雅黑" panose="020B0503020204020204" pitchFamily="34" charset="-122"/>
                <a:cs typeface="+mn-ea"/>
              </a:rPr>
              <a:t>14.5</a:t>
            </a:r>
            <a:endParaRPr lang="en-US" altLang="en-GB" sz="5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2733328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6621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14.5</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重采样</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6"/>
          <p:cNvSpPr/>
          <p:nvPr/>
        </p:nvSpPr>
        <p:spPr>
          <a:xfrm>
            <a:off x="1414686" y="2565698"/>
            <a:ext cx="6048672" cy="1938992"/>
          </a:xfrm>
          <a:prstGeom prst="rect">
            <a:avLst/>
          </a:prstGeom>
        </p:spPr>
        <p:txBody>
          <a:bodyPr wrap="square">
            <a:spAutoFit/>
          </a:bodyPr>
          <a:lstStyle/>
          <a:p>
            <a:pPr>
              <a:lnSpc>
                <a:spcPct val="150000"/>
              </a:lnSpc>
            </a:pPr>
            <a:r>
              <a:rPr lang="zh-CN" altLang="en-US" sz="2000" kern="0" dirty="0">
                <a:solidFill>
                  <a:srgbClr val="1369B2"/>
                </a:solidFill>
                <a:latin typeface="Microsoft YaHei" panose="020B0503020204020204" pitchFamily="34" charset="-122"/>
                <a:ea typeface="Microsoft YaHei" panose="020B0503020204020204" pitchFamily="34" charset="-122"/>
              </a:rPr>
              <a:t>重采样是指将时间序列从一个频率转换到另一个频率的处理过程</a:t>
            </a:r>
            <a:r>
              <a:rPr lang="zh-CN" altLang="en-US" sz="2000" kern="0" dirty="0">
                <a:solidFill>
                  <a:srgbClr val="595959"/>
                </a:solidFill>
                <a:latin typeface="Microsoft YaHei" panose="020B0503020204020204" pitchFamily="34" charset="-122"/>
                <a:ea typeface="Microsoft YaHei" panose="020B0503020204020204" pitchFamily="34" charset="-122"/>
              </a:rPr>
              <a:t>。如果是将高频率数据聚合到低频率，则称为</a:t>
            </a:r>
            <a:r>
              <a:rPr lang="zh-CN" altLang="en-US" sz="2000" kern="0" dirty="0">
                <a:solidFill>
                  <a:srgbClr val="1369B2"/>
                </a:solidFill>
                <a:latin typeface="Microsoft YaHei" panose="020B0503020204020204" pitchFamily="34" charset="-122"/>
                <a:ea typeface="Microsoft YaHei" panose="020B0503020204020204" pitchFamily="34" charset="-122"/>
              </a:rPr>
              <a:t>降采样</a:t>
            </a:r>
            <a:r>
              <a:rPr lang="zh-CN" altLang="en-US" sz="2000" kern="0" dirty="0">
                <a:solidFill>
                  <a:srgbClr val="595959"/>
                </a:solidFill>
                <a:latin typeface="Microsoft YaHei" panose="020B0503020204020204" pitchFamily="34" charset="-122"/>
                <a:ea typeface="Microsoft YaHei" panose="020B0503020204020204" pitchFamily="34" charset="-122"/>
              </a:rPr>
              <a:t>（</a:t>
            </a:r>
            <a:r>
              <a:rPr lang="en-US" altLang="zh-CN" sz="2000" kern="0" dirty="0">
                <a:solidFill>
                  <a:srgbClr val="595959"/>
                </a:solidFill>
                <a:latin typeface="Microsoft YaHei" panose="020B0503020204020204" pitchFamily="34" charset="-122"/>
                <a:ea typeface="Microsoft YaHei" panose="020B0503020204020204" pitchFamily="34" charset="-122"/>
              </a:rPr>
              <a:t>downsamling</a:t>
            </a:r>
            <a:r>
              <a:rPr lang="zh-CN" altLang="en-US" sz="2000" kern="0" dirty="0">
                <a:solidFill>
                  <a:srgbClr val="595959"/>
                </a:solidFill>
                <a:latin typeface="Microsoft YaHei" panose="020B0503020204020204" pitchFamily="34" charset="-122"/>
                <a:ea typeface="Microsoft YaHei" panose="020B0503020204020204" pitchFamily="34" charset="-122"/>
              </a:rPr>
              <a:t>）；如果将低频率数据转换到高频率数据，则称为</a:t>
            </a:r>
            <a:r>
              <a:rPr lang="zh-CN" altLang="en-US" sz="2000" kern="0" dirty="0">
                <a:solidFill>
                  <a:srgbClr val="1369B2"/>
                </a:solidFill>
                <a:latin typeface="Microsoft YaHei" panose="020B0503020204020204" pitchFamily="34" charset="-122"/>
                <a:ea typeface="Microsoft YaHei" panose="020B0503020204020204" pitchFamily="34" charset="-122"/>
              </a:rPr>
              <a:t>升采样</a:t>
            </a:r>
            <a:r>
              <a:rPr lang="zh-CN" altLang="en-US" sz="2000" kern="0" dirty="0">
                <a:solidFill>
                  <a:srgbClr val="595959"/>
                </a:solidFill>
                <a:latin typeface="Microsoft YaHei" panose="020B0503020204020204" pitchFamily="34" charset="-122"/>
                <a:ea typeface="Microsoft YaHei" panose="020B0503020204020204" pitchFamily="34" charset="-122"/>
              </a:rPr>
              <a:t>（</a:t>
            </a:r>
            <a:r>
              <a:rPr lang="en-US" altLang="zh-CN" sz="2000" kern="0" dirty="0">
                <a:solidFill>
                  <a:srgbClr val="595959"/>
                </a:solidFill>
                <a:latin typeface="Microsoft YaHei" panose="020B0503020204020204" pitchFamily="34" charset="-122"/>
                <a:ea typeface="Microsoft YaHei" panose="020B0503020204020204" pitchFamily="34" charset="-122"/>
              </a:rPr>
              <a:t>upsampling</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en-US"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8" name="矩形 7"/>
          <p:cNvSpPr/>
          <p:nvPr/>
        </p:nvSpPr>
        <p:spPr>
          <a:xfrm>
            <a:off x="1414686" y="4653930"/>
            <a:ext cx="6048672" cy="923330"/>
          </a:xfrm>
          <a:prstGeom prst="rect">
            <a:avLst/>
          </a:prstGeom>
          <a:ln>
            <a:solidFill>
              <a:srgbClr val="1369B2"/>
            </a:solidFill>
          </a:ln>
        </p:spPr>
        <p:txBody>
          <a:bodyPr wrap="square">
            <a:spAutoFit/>
          </a:bodyPr>
          <a:lstStyle/>
          <a:p>
            <a:r>
              <a:rPr lang="en-US" altLang="zh-CN" sz="1800" kern="0" dirty="0">
                <a:solidFill>
                  <a:srgbClr val="595959"/>
                </a:solidFill>
                <a:latin typeface="宋体" panose="02010600030101010101" pitchFamily="2" charset="-122"/>
                <a:ea typeface="宋体" panose="02010600030101010101" pitchFamily="2" charset="-122"/>
                <a:cs typeface="宋体" panose="02010600030101010101" pitchFamily="2" charset="-122"/>
              </a:rPr>
              <a:t>※ </a:t>
            </a:r>
            <a:r>
              <a:rPr lang="zh-CN" altLang="en-US" sz="1800" kern="0" dirty="0">
                <a:solidFill>
                  <a:srgbClr val="595959"/>
                </a:solidFill>
                <a:latin typeface="宋体" panose="02010600030101010101" pitchFamily="2" charset="-122"/>
                <a:ea typeface="宋体" panose="02010600030101010101" pitchFamily="2" charset="-122"/>
                <a:cs typeface="宋体" panose="02010600030101010101" pitchFamily="2" charset="-122"/>
              </a:rPr>
              <a:t>并不是所有的重采样都会划分到降采样与升采样两大类中，比如，将采集数据的频率由每周一转换为每周日，类似于这样的转换既不属于降采样，也不属于升采样。</a:t>
            </a:r>
            <a:endParaRPr lang="zh-CN" altLang="zh-CN" sz="1800" kern="0" dirty="0">
              <a:solidFill>
                <a:srgbClr val="595959"/>
              </a:solidFill>
              <a:latin typeface="宋体" panose="02010600030101010101" pitchFamily="2" charset="-122"/>
              <a:ea typeface="宋体" panose="02010600030101010101" pitchFamily="2" charset="-122"/>
              <a:cs typeface="宋体" panose="02010600030101010101" pitchFamily="2" charset="-122"/>
            </a:endParaRPr>
          </a:p>
        </p:txBody>
      </p:sp>
      <p:sp>
        <p:nvSpPr>
          <p:cNvPr id="9" name="矩形: 圆角 139">
            <a:extLst>
              <a:ext uri="{FF2B5EF4-FFF2-40B4-BE49-F238E27FC236}">
                <a16:creationId xmlns:a16="http://schemas.microsoft.com/office/drawing/2014/main" id="{C5854BD2-95A8-2615-D778-3A061C808512}"/>
              </a:ext>
            </a:extLst>
          </p:cNvPr>
          <p:cNvSpPr/>
          <p:nvPr/>
        </p:nvSpPr>
        <p:spPr>
          <a:xfrm>
            <a:off x="1276318" y="1540390"/>
            <a:ext cx="1917700"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宋体" panose="02010600030101010101" pitchFamily="2" charset="-122"/>
                <a:ea typeface="宋体" panose="02010600030101010101" pitchFamily="2" charset="-122"/>
                <a:sym typeface="思源宋体 CN" panose="02020400000000000000" pitchFamily="18" charset="-122"/>
              </a:rPr>
              <a:t>概念</a:t>
            </a:r>
          </a:p>
        </p:txBody>
      </p:sp>
      <p:pic>
        <p:nvPicPr>
          <p:cNvPr id="10" name="图片 9">
            <a:extLst>
              <a:ext uri="{FF2B5EF4-FFF2-40B4-BE49-F238E27FC236}">
                <a16:creationId xmlns:a16="http://schemas.microsoft.com/office/drawing/2014/main" id="{21C57967-7724-2935-87BC-17116A0EAB3B}"/>
              </a:ext>
            </a:extLst>
          </p:cNvPr>
          <p:cNvPicPr>
            <a:picLocks noChangeAspect="1"/>
          </p:cNvPicPr>
          <p:nvPr/>
        </p:nvPicPr>
        <p:blipFill rotWithShape="1">
          <a:blip r:embed="rId3"/>
          <a:srcRect l="18574" r="10319"/>
          <a:stretch/>
        </p:blipFill>
        <p:spPr>
          <a:xfrm flipH="1">
            <a:off x="8327454" y="2261823"/>
            <a:ext cx="2736307" cy="3848151"/>
          </a:xfrm>
          <a:prstGeom prst="rect">
            <a:avLst/>
          </a:prstGeom>
        </p:spPr>
      </p:pic>
    </p:spTree>
    <p:extLst>
      <p:ext uri="{BB962C8B-B14F-4D97-AF65-F5344CB8AC3E}">
        <p14:creationId xmlns:p14="http://schemas.microsoft.com/office/powerpoint/2010/main" val="30272522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6621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14.5.1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重采样方法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21363" y="857056"/>
            <a:ext cx="5638800" cy="5638800"/>
          </a:xfrm>
          <a:prstGeom prst="rect">
            <a:avLst/>
          </a:prstGeom>
        </p:spPr>
      </p:pic>
      <p:sp>
        <p:nvSpPr>
          <p:cNvPr id="13" name="原创设计师QQ598969553          _3"/>
          <p:cNvSpPr/>
          <p:nvPr/>
        </p:nvSpPr>
        <p:spPr>
          <a:xfrm>
            <a:off x="1019175" y="2709714"/>
            <a:ext cx="4590731" cy="2664296"/>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原创设计师QQ598969553          _4"/>
          <p:cNvSpPr/>
          <p:nvPr/>
        </p:nvSpPr>
        <p:spPr>
          <a:xfrm>
            <a:off x="1287810" y="3746576"/>
            <a:ext cx="4053459" cy="923330"/>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595959"/>
                </a:solidFill>
                <a:latin typeface="微软雅黑" panose="020B0503020204020204" pitchFamily="34" charset="-122"/>
                <a:ea typeface="微软雅黑" panose="020B0503020204020204" pitchFamily="34" charset="-122"/>
                <a:cs typeface="+mn-ea"/>
              </a:rPr>
              <a:t>重采样方法的使用，能够灵活通过</a:t>
            </a:r>
            <a:r>
              <a:rPr lang="en-US" altLang="zh-CN" sz="1800" dirty="0">
                <a:solidFill>
                  <a:srgbClr val="1369B2"/>
                </a:solidFill>
                <a:latin typeface="微软雅黑" panose="020B0503020204020204" pitchFamily="34" charset="-122"/>
                <a:ea typeface="微软雅黑" panose="020B0503020204020204" pitchFamily="34" charset="-122"/>
                <a:cs typeface="+mn-ea"/>
              </a:rPr>
              <a:t>resample()</a:t>
            </a:r>
            <a:r>
              <a:rPr lang="zh-CN" altLang="en-US" sz="1800" dirty="0">
                <a:solidFill>
                  <a:srgbClr val="1369B2"/>
                </a:solidFill>
                <a:latin typeface="微软雅黑" panose="020B0503020204020204" pitchFamily="34" charset="-122"/>
                <a:ea typeface="微软雅黑" panose="020B0503020204020204" pitchFamily="34" charset="-122"/>
                <a:cs typeface="+mn-ea"/>
              </a:rPr>
              <a:t>方法</a:t>
            </a:r>
            <a:r>
              <a:rPr lang="zh-CN" altLang="en-US" sz="1800" dirty="0">
                <a:solidFill>
                  <a:srgbClr val="595959"/>
                </a:solidFill>
                <a:latin typeface="微软雅黑" panose="020B0503020204020204" pitchFamily="34" charset="-122"/>
                <a:ea typeface="微软雅黑" panose="020B0503020204020204" pitchFamily="34" charset="-122"/>
                <a:cs typeface="+mn-ea"/>
              </a:rPr>
              <a:t>实现重采样的操作</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16" name="原创设计师QQ598969553          _7"/>
          <p:cNvSpPr txBox="1"/>
          <p:nvPr/>
        </p:nvSpPr>
        <p:spPr>
          <a:xfrm>
            <a:off x="1019176" y="3089692"/>
            <a:ext cx="4590730" cy="523220"/>
          </a:xfrm>
          <a:prstGeom prst="rect">
            <a:avLst/>
          </a:prstGeom>
          <a:noFill/>
        </p:spPr>
        <p:txBody>
          <a:bodyPr wrap="square" rtlCol="0">
            <a:spAutoFit/>
          </a:bodyPr>
          <a:lstStyle/>
          <a:p>
            <a:pPr lvl="0" algn="ctr" defTabSz="1216660">
              <a:spcBef>
                <a:spcPct val="20000"/>
              </a:spcBef>
              <a:defRPr/>
            </a:pPr>
            <a:r>
              <a:rPr lang="zh-CN" altLang="en-US" sz="2800" b="1" dirty="0">
                <a:solidFill>
                  <a:srgbClr val="1369B2"/>
                </a:solidFill>
                <a:latin typeface="微软雅黑" panose="020B0503020204020204" pitchFamily="34" charset="-122"/>
                <a:ea typeface="微软雅黑" panose="020B0503020204020204" pitchFamily="34" charset="-122"/>
                <a:cs typeface="+mn-ea"/>
                <a:sym typeface="+mn-lt"/>
              </a:rPr>
              <a:t>学习目标</a:t>
            </a:r>
          </a:p>
        </p:txBody>
      </p:sp>
    </p:spTree>
    <p:extLst>
      <p:ext uri="{BB962C8B-B14F-4D97-AF65-F5344CB8AC3E}">
        <p14:creationId xmlns:p14="http://schemas.microsoft.com/office/powerpoint/2010/main" val="375059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14.5.1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重采样方法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语法格式</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11" name="文本框 10">
            <a:extLst>
              <a:ext uri="{FF2B5EF4-FFF2-40B4-BE49-F238E27FC236}">
                <a16:creationId xmlns:a16="http://schemas.microsoft.com/office/drawing/2014/main" id="{1E1BFBFC-8168-1953-8181-1D9657228AA6}"/>
              </a:ext>
            </a:extLst>
          </p:cNvPr>
          <p:cNvSpPr txBox="1"/>
          <p:nvPr/>
        </p:nvSpPr>
        <p:spPr>
          <a:xfrm>
            <a:off x="1287706" y="2065290"/>
            <a:ext cx="9560028" cy="1015663"/>
          </a:xfrm>
          <a:prstGeom prst="rect">
            <a:avLst/>
          </a:prstGeom>
          <a:noFill/>
        </p:spPr>
        <p:txBody>
          <a:bodyPr wrap="square">
            <a:spAutoFit/>
          </a:bodyPr>
          <a:lstStyle/>
          <a:p>
            <a:pPr>
              <a:lnSpc>
                <a:spcPct val="150000"/>
              </a:lnSpc>
            </a:pPr>
            <a:r>
              <a:rPr lang="en-US" altLang="zh-CN" sz="2000" kern="0" dirty="0">
                <a:solidFill>
                  <a:srgbClr val="595959"/>
                </a:solidFill>
                <a:latin typeface="Microsoft YaHei" panose="020B0503020204020204" pitchFamily="34" charset="-122"/>
                <a:ea typeface="Microsoft YaHei" panose="020B0503020204020204" pitchFamily="34" charset="-122"/>
              </a:rPr>
              <a:t>pandas</a:t>
            </a:r>
            <a:r>
              <a:rPr lang="zh-CN" altLang="zh-CN" sz="2000" kern="0" dirty="0">
                <a:solidFill>
                  <a:srgbClr val="595959"/>
                </a:solidFill>
                <a:latin typeface="Microsoft YaHei" panose="020B0503020204020204" pitchFamily="34" charset="-122"/>
                <a:ea typeface="Microsoft YaHei" panose="020B0503020204020204" pitchFamily="34" charset="-122"/>
              </a:rPr>
              <a:t>中的</a:t>
            </a:r>
            <a:r>
              <a:rPr lang="en-US" altLang="zh-CN" sz="2000" kern="0" dirty="0">
                <a:solidFill>
                  <a:srgbClr val="595959"/>
                </a:solidFill>
                <a:latin typeface="Microsoft YaHei" panose="020B0503020204020204" pitchFamily="34" charset="-122"/>
                <a:ea typeface="Microsoft YaHei" panose="020B0503020204020204" pitchFamily="34" charset="-122"/>
              </a:rPr>
              <a:t>resample()</a:t>
            </a:r>
            <a:r>
              <a:rPr lang="zh-CN" altLang="zh-CN" sz="2000" kern="0" dirty="0">
                <a:solidFill>
                  <a:srgbClr val="595959"/>
                </a:solidFill>
                <a:latin typeface="Microsoft YaHei" panose="020B0503020204020204" pitchFamily="34" charset="-122"/>
                <a:ea typeface="Microsoft YaHei" panose="020B0503020204020204" pitchFamily="34" charset="-122"/>
              </a:rPr>
              <a:t>是一个对常规时间序列数据重新采样和频率转换的便捷的方法，可以对原样本重新处理</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361CAA81-0507-65DC-AD31-AFCAEBF8588E}"/>
              </a:ext>
            </a:extLst>
          </p:cNvPr>
          <p:cNvSpPr/>
          <p:nvPr/>
        </p:nvSpPr>
        <p:spPr>
          <a:xfrm>
            <a:off x="1287706" y="3176852"/>
            <a:ext cx="9560028" cy="1245202"/>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B9F3DCC8-58F8-42D9-C2A9-18C2C694DAF0}"/>
              </a:ext>
            </a:extLst>
          </p:cNvPr>
          <p:cNvSpPr txBox="1"/>
          <p:nvPr/>
        </p:nvSpPr>
        <p:spPr>
          <a:xfrm>
            <a:off x="1630710" y="3280657"/>
            <a:ext cx="8596438" cy="1037592"/>
          </a:xfrm>
          <a:prstGeom prst="rect">
            <a:avLst/>
          </a:prstGeom>
          <a:noFill/>
        </p:spPr>
        <p:txBody>
          <a:bodyPr wrap="square">
            <a:spAutoFit/>
          </a:bodyPr>
          <a:lstStyle/>
          <a:p>
            <a:pPr indent="266700" algn="ctr">
              <a:lnSpc>
                <a:spcPct val="115000"/>
              </a:lnSpc>
            </a:pPr>
            <a:r>
              <a:rPr lang="en-US" altLang="zh-CN" sz="1800" dirty="0">
                <a:solidFill>
                  <a:srgbClr val="000000"/>
                </a:solidFill>
                <a:latin typeface="Courier New" panose="02070309020205020404" pitchFamily="49" charset="0"/>
                <a:ea typeface="宋体" panose="02010600030101010101" pitchFamily="2" charset="-122"/>
              </a:rPr>
              <a:t>resample(rule, axis=0, closed=None, label=None, convention='start', kind=None, </a:t>
            </a:r>
            <a:r>
              <a:rPr lang="en-US" altLang="zh-CN" sz="1800" dirty="0" err="1">
                <a:solidFill>
                  <a:srgbClr val="000000"/>
                </a:solidFill>
                <a:latin typeface="Courier New" panose="02070309020205020404" pitchFamily="49" charset="0"/>
                <a:ea typeface="宋体" panose="02010600030101010101" pitchFamily="2" charset="-122"/>
              </a:rPr>
              <a:t>loffset</a:t>
            </a:r>
            <a:r>
              <a:rPr lang="en-US" altLang="zh-CN" sz="1800" dirty="0">
                <a:solidFill>
                  <a:srgbClr val="000000"/>
                </a:solidFill>
                <a:latin typeface="Courier New" panose="02070309020205020404" pitchFamily="49" charset="0"/>
                <a:ea typeface="宋体" panose="02010600030101010101" pitchFamily="2" charset="-122"/>
              </a:rPr>
              <a:t>=None, base=None, on=None, level=None, origin='</a:t>
            </a:r>
            <a:r>
              <a:rPr lang="en-US" altLang="zh-CN" sz="1800" dirty="0" err="1">
                <a:solidFill>
                  <a:srgbClr val="000000"/>
                </a:solidFill>
                <a:latin typeface="Courier New" panose="02070309020205020404" pitchFamily="49" charset="0"/>
                <a:ea typeface="宋体" panose="02010600030101010101" pitchFamily="2" charset="-122"/>
              </a:rPr>
              <a:t>start_day</a:t>
            </a:r>
            <a:r>
              <a:rPr lang="en-US" altLang="zh-CN" sz="1800" dirty="0">
                <a:solidFill>
                  <a:srgbClr val="000000"/>
                </a:solidFill>
                <a:latin typeface="Courier New" panose="02070309020205020404" pitchFamily="49" charset="0"/>
                <a:ea typeface="宋体" panose="02010600030101010101" pitchFamily="2" charset="-122"/>
              </a:rPr>
              <a:t>', offset=None)</a:t>
            </a:r>
            <a:endParaRPr lang="zh-CN" altLang="zh-CN" sz="1800" dirty="0">
              <a:solidFill>
                <a:srgbClr val="000000"/>
              </a:solidFill>
              <a:latin typeface="Courier New" panose="02070309020205020404" pitchFamily="49" charset="0"/>
              <a:ea typeface="宋体" panose="02010600030101010101" pitchFamily="2" charset="-122"/>
            </a:endParaRPr>
          </a:p>
        </p:txBody>
      </p:sp>
      <p:sp>
        <p:nvSpPr>
          <p:cNvPr id="17" name="文本框 16">
            <a:extLst>
              <a:ext uri="{FF2B5EF4-FFF2-40B4-BE49-F238E27FC236}">
                <a16:creationId xmlns:a16="http://schemas.microsoft.com/office/drawing/2014/main" id="{DF0A659E-D95A-F0D1-47BF-28CAA877788D}"/>
              </a:ext>
            </a:extLst>
          </p:cNvPr>
          <p:cNvSpPr txBox="1"/>
          <p:nvPr/>
        </p:nvSpPr>
        <p:spPr>
          <a:xfrm>
            <a:off x="1301369" y="4422054"/>
            <a:ext cx="9546365" cy="2169825"/>
          </a:xfrm>
          <a:prstGeom prst="rect">
            <a:avLst/>
          </a:prstGeom>
          <a:noFill/>
        </p:spPr>
        <p:txBody>
          <a:bodyPr wrap="square">
            <a:spAutoFit/>
          </a:bodyPr>
          <a:lstStyle/>
          <a:p>
            <a:pPr indent="-342900">
              <a:lnSpc>
                <a:spcPct val="150000"/>
              </a:lnSpc>
              <a:buFont typeface="Wingdings" pitchFamily="2" charset="2"/>
              <a:buChar char="Ø"/>
            </a:pPr>
            <a:r>
              <a:rPr lang="en-US" altLang="zh-CN" sz="1800" kern="0" dirty="0">
                <a:solidFill>
                  <a:srgbClr val="595959"/>
                </a:solidFill>
                <a:latin typeface="宋体" panose="02010600030101010101" pitchFamily="2" charset="-122"/>
                <a:ea typeface="宋体" panose="02010600030101010101" pitchFamily="2" charset="-122"/>
              </a:rPr>
              <a:t>rule</a:t>
            </a:r>
            <a:r>
              <a:rPr lang="zh-CN" altLang="zh-CN" sz="1800" kern="0" dirty="0">
                <a:solidFill>
                  <a:srgbClr val="595959"/>
                </a:solidFill>
                <a:latin typeface="宋体" panose="02010600030101010101" pitchFamily="2" charset="-122"/>
                <a:ea typeface="宋体" panose="02010600030101010101" pitchFamily="2" charset="-122"/>
              </a:rPr>
              <a:t>：表示</a:t>
            </a:r>
            <a:r>
              <a:rPr lang="zh-CN" altLang="zh-CN" sz="1800" kern="0" dirty="0">
                <a:solidFill>
                  <a:srgbClr val="1369B2"/>
                </a:solidFill>
                <a:latin typeface="宋体" panose="02010600030101010101" pitchFamily="2" charset="-122"/>
                <a:ea typeface="宋体" panose="02010600030101010101" pitchFamily="2" charset="-122"/>
              </a:rPr>
              <a:t>重采样频率的字符串或</a:t>
            </a:r>
            <a:r>
              <a:rPr lang="en-US" altLang="zh-CN" sz="1800" kern="0" dirty="0" err="1">
                <a:solidFill>
                  <a:srgbClr val="1369B2"/>
                </a:solidFill>
                <a:latin typeface="宋体" panose="02010600030101010101" pitchFamily="2" charset="-122"/>
                <a:ea typeface="宋体" panose="02010600030101010101" pitchFamily="2" charset="-122"/>
              </a:rPr>
              <a:t>DateOffset</a:t>
            </a:r>
            <a:r>
              <a:rPr lang="zh-CN" altLang="en-US" sz="1800" kern="0" dirty="0">
                <a:solidFill>
                  <a:srgbClr val="1369B2"/>
                </a:solidFill>
                <a:latin typeface="宋体" panose="02010600030101010101" pitchFamily="2" charset="-122"/>
                <a:ea typeface="宋体" panose="02010600030101010101" pitchFamily="2" charset="-122"/>
              </a:rPr>
              <a:t>类对象</a:t>
            </a:r>
            <a:r>
              <a:rPr lang="zh-CN" altLang="zh-CN" sz="1800" kern="0" dirty="0">
                <a:solidFill>
                  <a:srgbClr val="595959"/>
                </a:solidFill>
                <a:latin typeface="宋体" panose="02010600030101010101" pitchFamily="2" charset="-122"/>
                <a:ea typeface="宋体" panose="02010600030101010101" pitchFamily="2" charset="-122"/>
              </a:rPr>
              <a:t>。</a:t>
            </a:r>
          </a:p>
          <a:p>
            <a:pPr marL="285750" indent="-285750">
              <a:lnSpc>
                <a:spcPct val="150000"/>
              </a:lnSpc>
              <a:buFont typeface="Wingdings" panose="05000000000000000000" pitchFamily="2" charset="2"/>
              <a:buChar char="Ø"/>
            </a:pPr>
            <a:r>
              <a:rPr lang="en-US" altLang="zh-CN" sz="1800" kern="0" dirty="0">
                <a:solidFill>
                  <a:srgbClr val="595959"/>
                </a:solidFill>
                <a:latin typeface="宋体" panose="02010600030101010101" pitchFamily="2" charset="-122"/>
                <a:ea typeface="宋体" panose="02010600030101010101" pitchFamily="2" charset="-122"/>
              </a:rPr>
              <a:t>closed</a:t>
            </a:r>
            <a:r>
              <a:rPr lang="zh-CN" altLang="zh-CN" sz="1800" kern="0" dirty="0">
                <a:solidFill>
                  <a:srgbClr val="595959"/>
                </a:solidFill>
                <a:latin typeface="宋体" panose="02010600030101010101" pitchFamily="2" charset="-122"/>
                <a:ea typeface="宋体" panose="02010600030101010101" pitchFamily="2" charset="-122"/>
              </a:rPr>
              <a:t>：</a:t>
            </a:r>
            <a:r>
              <a:rPr lang="zh-CN" altLang="en-US" sz="1800" kern="0" dirty="0">
                <a:solidFill>
                  <a:srgbClr val="595959"/>
                </a:solidFill>
                <a:latin typeface="宋体" panose="02010600030101010101" pitchFamily="2" charset="-122"/>
                <a:ea typeface="宋体" panose="02010600030101010101" pitchFamily="2" charset="-122"/>
              </a:rPr>
              <a:t>用于</a:t>
            </a:r>
            <a:r>
              <a:rPr lang="zh-CN" altLang="en-US" sz="1800" kern="0" dirty="0">
                <a:solidFill>
                  <a:srgbClr val="1369B2"/>
                </a:solidFill>
                <a:latin typeface="宋体" panose="02010600030101010101" pitchFamily="2" charset="-122"/>
                <a:ea typeface="宋体" panose="02010600030101010101" pitchFamily="2" charset="-122"/>
              </a:rPr>
              <a:t>控制时间间隔范围的闭合性</a:t>
            </a:r>
            <a:r>
              <a:rPr lang="zh-CN" altLang="en-US" sz="1800" kern="0" dirty="0">
                <a:solidFill>
                  <a:srgbClr val="595959"/>
                </a:solidFill>
                <a:latin typeface="宋体" panose="02010600030101010101" pitchFamily="2" charset="-122"/>
                <a:ea typeface="宋体" panose="02010600030101010101" pitchFamily="2" charset="-122"/>
              </a:rPr>
              <a:t>，即控制时间戳是否包含在重采样时间间隔内。该参数支持的取值有</a:t>
            </a:r>
            <a:r>
              <a:rPr lang="en-US" altLang="zh-CN" sz="1800" kern="0" dirty="0">
                <a:solidFill>
                  <a:srgbClr val="595959"/>
                </a:solidFill>
                <a:latin typeface="宋体" panose="02010600030101010101" pitchFamily="2" charset="-122"/>
                <a:ea typeface="宋体" panose="02010600030101010101" pitchFamily="2" charset="-122"/>
              </a:rPr>
              <a:t>left</a:t>
            </a:r>
            <a:r>
              <a:rPr lang="zh-CN" altLang="en-US" sz="1800" kern="0" dirty="0">
                <a:solidFill>
                  <a:srgbClr val="595959"/>
                </a:solidFill>
                <a:latin typeface="宋体" panose="02010600030101010101" pitchFamily="2" charset="-122"/>
                <a:ea typeface="宋体" panose="02010600030101010101" pitchFamily="2" charset="-122"/>
              </a:rPr>
              <a:t>和</a:t>
            </a:r>
            <a:r>
              <a:rPr lang="en-US" altLang="zh-CN" sz="1800" kern="0" dirty="0">
                <a:solidFill>
                  <a:srgbClr val="595959"/>
                </a:solidFill>
                <a:latin typeface="宋体" panose="02010600030101010101" pitchFamily="2" charset="-122"/>
                <a:ea typeface="宋体" panose="02010600030101010101" pitchFamily="2" charset="-122"/>
              </a:rPr>
              <a:t>right</a:t>
            </a:r>
            <a:r>
              <a:rPr lang="zh-CN" altLang="en-US" sz="1800" kern="0" dirty="0">
                <a:solidFill>
                  <a:srgbClr val="595959"/>
                </a:solidFill>
                <a:latin typeface="宋体" panose="02010600030101010101" pitchFamily="2" charset="-122"/>
                <a:ea typeface="宋体" panose="02010600030101010101" pitchFamily="2" charset="-122"/>
              </a:rPr>
              <a:t>，默认值为</a:t>
            </a:r>
            <a:r>
              <a:rPr lang="en-US" altLang="zh-CN" sz="1800" kern="0" dirty="0">
                <a:solidFill>
                  <a:srgbClr val="595959"/>
                </a:solidFill>
                <a:latin typeface="宋体" panose="02010600030101010101" pitchFamily="2" charset="-122"/>
                <a:ea typeface="宋体" panose="02010600030101010101" pitchFamily="2" charset="-122"/>
              </a:rPr>
              <a:t>left</a:t>
            </a:r>
            <a:r>
              <a:rPr lang="zh-CN" altLang="en-US" sz="1800" kern="0" dirty="0">
                <a:solidFill>
                  <a:srgbClr val="595959"/>
                </a:solidFill>
                <a:latin typeface="宋体" panose="02010600030101010101" pitchFamily="2" charset="-122"/>
                <a:ea typeface="宋体" panose="02010600030101010101" pitchFamily="2" charset="-122"/>
              </a:rPr>
              <a:t>，表示重采样时间间隔的左端点被包括在内，右端点不包括；若该参数设为</a:t>
            </a:r>
            <a:r>
              <a:rPr lang="en-US" altLang="zh-CN" sz="1800" kern="0" dirty="0">
                <a:solidFill>
                  <a:srgbClr val="595959"/>
                </a:solidFill>
                <a:latin typeface="宋体" panose="02010600030101010101" pitchFamily="2" charset="-122"/>
                <a:ea typeface="宋体" panose="02010600030101010101" pitchFamily="2" charset="-122"/>
              </a:rPr>
              <a:t>right</a:t>
            </a:r>
            <a:r>
              <a:rPr lang="zh-CN" altLang="en-US" sz="1800" kern="0" dirty="0">
                <a:solidFill>
                  <a:srgbClr val="595959"/>
                </a:solidFill>
                <a:latin typeface="宋体" panose="02010600030101010101" pitchFamily="2" charset="-122"/>
                <a:ea typeface="宋体" panose="02010600030101010101" pitchFamily="2" charset="-122"/>
              </a:rPr>
              <a:t>，则表示重采样时间间隔的右端点被包括在内，左端点不包括。 </a:t>
            </a:r>
            <a:endParaRPr lang="zh-CN" altLang="zh-CN" sz="1800" kern="0" dirty="0">
              <a:solidFill>
                <a:srgbClr val="595959"/>
              </a:solidFill>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406241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14.5.1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重采样方法</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0"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语法格式</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11" name="文本框 10">
            <a:extLst>
              <a:ext uri="{FF2B5EF4-FFF2-40B4-BE49-F238E27FC236}">
                <a16:creationId xmlns:a16="http://schemas.microsoft.com/office/drawing/2014/main" id="{1E1BFBFC-8168-1953-8181-1D9657228AA6}"/>
              </a:ext>
            </a:extLst>
          </p:cNvPr>
          <p:cNvSpPr txBox="1"/>
          <p:nvPr/>
        </p:nvSpPr>
        <p:spPr>
          <a:xfrm>
            <a:off x="1287706" y="2065290"/>
            <a:ext cx="9560028" cy="1015663"/>
          </a:xfrm>
          <a:prstGeom prst="rect">
            <a:avLst/>
          </a:prstGeom>
          <a:noFill/>
        </p:spPr>
        <p:txBody>
          <a:bodyPr wrap="square">
            <a:spAutoFit/>
          </a:bodyPr>
          <a:lstStyle/>
          <a:p>
            <a:pPr>
              <a:lnSpc>
                <a:spcPct val="150000"/>
              </a:lnSpc>
            </a:pPr>
            <a:r>
              <a:rPr lang="en-US" altLang="zh-CN" sz="2000" kern="0" dirty="0">
                <a:solidFill>
                  <a:srgbClr val="595959"/>
                </a:solidFill>
                <a:latin typeface="Microsoft YaHei" panose="020B0503020204020204" pitchFamily="34" charset="-122"/>
                <a:ea typeface="Microsoft YaHei" panose="020B0503020204020204" pitchFamily="34" charset="-122"/>
              </a:rPr>
              <a:t>pandas</a:t>
            </a:r>
            <a:r>
              <a:rPr lang="zh-CN" altLang="zh-CN" sz="2000" kern="0" dirty="0">
                <a:solidFill>
                  <a:srgbClr val="595959"/>
                </a:solidFill>
                <a:latin typeface="Microsoft YaHei" panose="020B0503020204020204" pitchFamily="34" charset="-122"/>
                <a:ea typeface="Microsoft YaHei" panose="020B0503020204020204" pitchFamily="34" charset="-122"/>
              </a:rPr>
              <a:t>中的</a:t>
            </a:r>
            <a:r>
              <a:rPr lang="en-US" altLang="zh-CN" sz="2000" kern="0" dirty="0">
                <a:solidFill>
                  <a:srgbClr val="595959"/>
                </a:solidFill>
                <a:latin typeface="Microsoft YaHei" panose="020B0503020204020204" pitchFamily="34" charset="-122"/>
                <a:ea typeface="Microsoft YaHei" panose="020B0503020204020204" pitchFamily="34" charset="-122"/>
              </a:rPr>
              <a:t>resample()</a:t>
            </a:r>
            <a:r>
              <a:rPr lang="zh-CN" altLang="zh-CN" sz="2000" kern="0" dirty="0">
                <a:solidFill>
                  <a:srgbClr val="595959"/>
                </a:solidFill>
                <a:latin typeface="Microsoft YaHei" panose="020B0503020204020204" pitchFamily="34" charset="-122"/>
                <a:ea typeface="Microsoft YaHei" panose="020B0503020204020204" pitchFamily="34" charset="-122"/>
              </a:rPr>
              <a:t>是一个对常规时间序列数据重新采样和频率转换的便捷的方法，可以对原样本重新处理</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15" name="矩形 14">
            <a:extLst>
              <a:ext uri="{FF2B5EF4-FFF2-40B4-BE49-F238E27FC236}">
                <a16:creationId xmlns:a16="http://schemas.microsoft.com/office/drawing/2014/main" id="{361CAA81-0507-65DC-AD31-AFCAEBF8588E}"/>
              </a:ext>
            </a:extLst>
          </p:cNvPr>
          <p:cNvSpPr/>
          <p:nvPr/>
        </p:nvSpPr>
        <p:spPr>
          <a:xfrm>
            <a:off x="1287706" y="3176852"/>
            <a:ext cx="9560028" cy="1477078"/>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B9F3DCC8-58F8-42D9-C2A9-18C2C694DAF0}"/>
              </a:ext>
            </a:extLst>
          </p:cNvPr>
          <p:cNvSpPr txBox="1"/>
          <p:nvPr/>
        </p:nvSpPr>
        <p:spPr>
          <a:xfrm>
            <a:off x="1630710" y="3384462"/>
            <a:ext cx="8596438" cy="1037592"/>
          </a:xfrm>
          <a:prstGeom prst="rect">
            <a:avLst/>
          </a:prstGeom>
          <a:noFill/>
        </p:spPr>
        <p:txBody>
          <a:bodyPr wrap="square">
            <a:spAutoFit/>
          </a:bodyPr>
          <a:lstStyle/>
          <a:p>
            <a:pPr indent="266700" algn="ctr">
              <a:lnSpc>
                <a:spcPct val="115000"/>
              </a:lnSpc>
            </a:pPr>
            <a:r>
              <a:rPr lang="en-US" altLang="zh-CN" sz="1800" dirty="0">
                <a:solidFill>
                  <a:srgbClr val="000000"/>
                </a:solidFill>
                <a:latin typeface="Courier New" panose="02070309020205020404" pitchFamily="49" charset="0"/>
                <a:ea typeface="宋体" panose="02010600030101010101" pitchFamily="2" charset="-122"/>
              </a:rPr>
              <a:t>resample(rule, axis=0, closed=None, label=None, convention='start', kind=None, </a:t>
            </a:r>
            <a:r>
              <a:rPr lang="en-US" altLang="zh-CN" sz="1800" dirty="0" err="1">
                <a:solidFill>
                  <a:srgbClr val="000000"/>
                </a:solidFill>
                <a:latin typeface="Courier New" panose="02070309020205020404" pitchFamily="49" charset="0"/>
                <a:ea typeface="宋体" panose="02010600030101010101" pitchFamily="2" charset="-122"/>
              </a:rPr>
              <a:t>loffset</a:t>
            </a:r>
            <a:r>
              <a:rPr lang="en-US" altLang="zh-CN" sz="1800" dirty="0">
                <a:solidFill>
                  <a:srgbClr val="000000"/>
                </a:solidFill>
                <a:latin typeface="Courier New" panose="02070309020205020404" pitchFamily="49" charset="0"/>
                <a:ea typeface="宋体" panose="02010600030101010101" pitchFamily="2" charset="-122"/>
              </a:rPr>
              <a:t>=None, base=None, on=None, level=None, origin='</a:t>
            </a:r>
            <a:r>
              <a:rPr lang="en-US" altLang="zh-CN" sz="1800" dirty="0" err="1">
                <a:solidFill>
                  <a:srgbClr val="000000"/>
                </a:solidFill>
                <a:latin typeface="Courier New" panose="02070309020205020404" pitchFamily="49" charset="0"/>
                <a:ea typeface="宋体" panose="02010600030101010101" pitchFamily="2" charset="-122"/>
              </a:rPr>
              <a:t>start_day</a:t>
            </a:r>
            <a:r>
              <a:rPr lang="en-US" altLang="zh-CN" sz="1800" dirty="0">
                <a:solidFill>
                  <a:srgbClr val="000000"/>
                </a:solidFill>
                <a:latin typeface="Courier New" panose="02070309020205020404" pitchFamily="49" charset="0"/>
                <a:ea typeface="宋体" panose="02010600030101010101" pitchFamily="2" charset="-122"/>
              </a:rPr>
              <a:t>', offset=None)</a:t>
            </a:r>
            <a:endParaRPr lang="zh-CN" altLang="zh-CN" sz="1800" dirty="0">
              <a:solidFill>
                <a:srgbClr val="000000"/>
              </a:solidFill>
              <a:latin typeface="Courier New" panose="02070309020205020404" pitchFamily="49" charset="0"/>
              <a:ea typeface="宋体" panose="02010600030101010101" pitchFamily="2" charset="-122"/>
            </a:endParaRPr>
          </a:p>
        </p:txBody>
      </p:sp>
      <p:sp>
        <p:nvSpPr>
          <p:cNvPr id="17" name="文本框 16">
            <a:extLst>
              <a:ext uri="{FF2B5EF4-FFF2-40B4-BE49-F238E27FC236}">
                <a16:creationId xmlns:a16="http://schemas.microsoft.com/office/drawing/2014/main" id="{DF0A659E-D95A-F0D1-47BF-28CAA877788D}"/>
              </a:ext>
            </a:extLst>
          </p:cNvPr>
          <p:cNvSpPr txBox="1"/>
          <p:nvPr/>
        </p:nvSpPr>
        <p:spPr>
          <a:xfrm>
            <a:off x="1301370" y="4749829"/>
            <a:ext cx="9546364" cy="1338828"/>
          </a:xfrm>
          <a:prstGeom prst="rect">
            <a:avLst/>
          </a:prstGeom>
          <a:noFill/>
        </p:spPr>
        <p:txBody>
          <a:bodyPr wrap="square">
            <a:spAutoFit/>
          </a:bodyPr>
          <a:lstStyle/>
          <a:p>
            <a:pPr lvl="0" indent="-342900">
              <a:lnSpc>
                <a:spcPct val="150000"/>
              </a:lnSpc>
              <a:buFont typeface="Wingdings" pitchFamily="2" charset="2"/>
              <a:buChar char="Ø"/>
            </a:pPr>
            <a:r>
              <a:rPr lang="en-US" altLang="zh-CN" sz="1800" kern="0" dirty="0">
                <a:solidFill>
                  <a:srgbClr val="595959"/>
                </a:solidFill>
                <a:latin typeface="宋体" panose="02010600030101010101" pitchFamily="2" charset="-122"/>
                <a:ea typeface="宋体" panose="02010600030101010101" pitchFamily="2" charset="-122"/>
              </a:rPr>
              <a:t>label</a:t>
            </a:r>
            <a:r>
              <a:rPr lang="zh-CN" altLang="zh-CN" sz="1800" kern="0" dirty="0">
                <a:solidFill>
                  <a:srgbClr val="595959"/>
                </a:solidFill>
                <a:latin typeface="宋体" panose="02010600030101010101" pitchFamily="2" charset="-122"/>
                <a:ea typeface="宋体" panose="02010600030101010101" pitchFamily="2" charset="-122"/>
              </a:rPr>
              <a:t>：表示降采样时设置</a:t>
            </a:r>
            <a:r>
              <a:rPr lang="zh-CN" altLang="zh-CN" sz="1800" kern="0" dirty="0">
                <a:solidFill>
                  <a:srgbClr val="1369B2"/>
                </a:solidFill>
                <a:latin typeface="宋体" panose="02010600030101010101" pitchFamily="2" charset="-122"/>
                <a:ea typeface="宋体" panose="02010600030101010101" pitchFamily="2" charset="-122"/>
              </a:rPr>
              <a:t>聚合值的标签</a:t>
            </a:r>
            <a:r>
              <a:rPr lang="zh-CN" altLang="zh-CN" sz="1800" kern="0" dirty="0">
                <a:solidFill>
                  <a:srgbClr val="595959"/>
                </a:solidFill>
                <a:latin typeface="宋体" panose="02010600030101010101" pitchFamily="2" charset="-122"/>
                <a:ea typeface="宋体" panose="02010600030101010101" pitchFamily="2" charset="-122"/>
              </a:rPr>
              <a:t>。</a:t>
            </a:r>
          </a:p>
          <a:p>
            <a:pPr lvl="0" indent="-342900">
              <a:lnSpc>
                <a:spcPct val="150000"/>
              </a:lnSpc>
              <a:buFont typeface="Wingdings" pitchFamily="2" charset="2"/>
              <a:buChar char="Ø"/>
            </a:pPr>
            <a:r>
              <a:rPr lang="en-US" altLang="zh-CN" sz="1800" kern="0" dirty="0">
                <a:solidFill>
                  <a:srgbClr val="595959"/>
                </a:solidFill>
                <a:latin typeface="宋体" panose="02010600030101010101" pitchFamily="2" charset="-122"/>
                <a:ea typeface="宋体" panose="02010600030101010101" pitchFamily="2" charset="-122"/>
              </a:rPr>
              <a:t>convention</a:t>
            </a:r>
            <a:r>
              <a:rPr lang="zh-CN" altLang="zh-CN" sz="1800" kern="0" dirty="0">
                <a:solidFill>
                  <a:srgbClr val="595959"/>
                </a:solidFill>
                <a:latin typeface="宋体" panose="02010600030101010101" pitchFamily="2" charset="-122"/>
                <a:ea typeface="宋体" panose="02010600030101010101" pitchFamily="2" charset="-122"/>
              </a:rPr>
              <a:t>：重采样日期时，</a:t>
            </a:r>
            <a:r>
              <a:rPr lang="zh-CN" altLang="zh-CN" sz="1800" kern="0" dirty="0">
                <a:solidFill>
                  <a:srgbClr val="1369B2"/>
                </a:solidFill>
                <a:latin typeface="宋体" panose="02010600030101010101" pitchFamily="2" charset="-122"/>
                <a:ea typeface="宋体" panose="02010600030101010101" pitchFamily="2" charset="-122"/>
              </a:rPr>
              <a:t>低频转高频采用的约定</a:t>
            </a:r>
            <a:r>
              <a:rPr lang="zh-CN" altLang="zh-CN" sz="1800" kern="0" dirty="0">
                <a:solidFill>
                  <a:srgbClr val="595959"/>
                </a:solidFill>
                <a:latin typeface="宋体" panose="02010600030101010101" pitchFamily="2" charset="-122"/>
                <a:ea typeface="宋体" panose="02010600030101010101" pitchFamily="2" charset="-122"/>
              </a:rPr>
              <a:t>，可以取值为</a:t>
            </a:r>
            <a:r>
              <a:rPr lang="en-US" altLang="zh-CN" sz="1800" kern="0" dirty="0">
                <a:solidFill>
                  <a:srgbClr val="595959"/>
                </a:solidFill>
                <a:latin typeface="宋体" panose="02010600030101010101" pitchFamily="2" charset="-122"/>
                <a:ea typeface="宋体" panose="02010600030101010101" pitchFamily="2" charset="-122"/>
              </a:rPr>
              <a:t>start</a:t>
            </a:r>
            <a:r>
              <a:rPr lang="zh-CN" altLang="zh-CN" sz="1800" kern="0" dirty="0">
                <a:solidFill>
                  <a:srgbClr val="595959"/>
                </a:solidFill>
                <a:latin typeface="宋体" panose="02010600030101010101" pitchFamily="2" charset="-122"/>
                <a:ea typeface="宋体" panose="02010600030101010101" pitchFamily="2" charset="-122"/>
              </a:rPr>
              <a:t>或</a:t>
            </a:r>
            <a:r>
              <a:rPr lang="en-US" altLang="zh-CN" sz="1800" kern="0" dirty="0">
                <a:solidFill>
                  <a:srgbClr val="595959"/>
                </a:solidFill>
                <a:latin typeface="宋体" panose="02010600030101010101" pitchFamily="2" charset="-122"/>
                <a:ea typeface="宋体" panose="02010600030101010101" pitchFamily="2" charset="-122"/>
              </a:rPr>
              <a:t>end</a:t>
            </a:r>
            <a:r>
              <a:rPr lang="zh-CN" altLang="zh-CN" sz="1800" kern="0" dirty="0">
                <a:solidFill>
                  <a:srgbClr val="595959"/>
                </a:solidFill>
                <a:latin typeface="宋体" panose="02010600030101010101" pitchFamily="2" charset="-122"/>
                <a:ea typeface="宋体" panose="02010600030101010101" pitchFamily="2" charset="-122"/>
              </a:rPr>
              <a:t>，默认为</a:t>
            </a:r>
            <a:r>
              <a:rPr lang="en-US" altLang="zh-CN" sz="1800" kern="0" dirty="0">
                <a:solidFill>
                  <a:srgbClr val="595959"/>
                </a:solidFill>
                <a:latin typeface="宋体" panose="02010600030101010101" pitchFamily="2" charset="-122"/>
                <a:ea typeface="宋体" panose="02010600030101010101" pitchFamily="2" charset="-122"/>
              </a:rPr>
              <a:t>start</a:t>
            </a:r>
            <a:r>
              <a:rPr lang="zh-CN" altLang="zh-CN" sz="1800" kern="0" dirty="0">
                <a:solidFill>
                  <a:srgbClr val="595959"/>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463273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14.5.2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降采样</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21363" y="857056"/>
            <a:ext cx="5638800" cy="5638800"/>
          </a:xfrm>
          <a:prstGeom prst="rect">
            <a:avLst/>
          </a:prstGeom>
        </p:spPr>
      </p:pic>
      <p:sp>
        <p:nvSpPr>
          <p:cNvPr id="13" name="原创设计师QQ598969553          _3"/>
          <p:cNvSpPr/>
          <p:nvPr/>
        </p:nvSpPr>
        <p:spPr>
          <a:xfrm>
            <a:off x="1019175" y="2709714"/>
            <a:ext cx="4590731" cy="2664296"/>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原创设计师QQ598969553          _4"/>
          <p:cNvSpPr/>
          <p:nvPr/>
        </p:nvSpPr>
        <p:spPr>
          <a:xfrm>
            <a:off x="1459786" y="3746576"/>
            <a:ext cx="3737363" cy="874407"/>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1369B2"/>
                </a:solidFill>
                <a:latin typeface="微软雅黑" panose="020B0503020204020204" pitchFamily="34" charset="-122"/>
                <a:ea typeface="微软雅黑" panose="020B0503020204020204" pitchFamily="34" charset="-122"/>
                <a:cs typeface="+mn-ea"/>
              </a:rPr>
              <a:t>降采样操作</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a:t>
            </a:r>
            <a:r>
              <a:rPr lang="en-US" altLang="zh-CN" sz="1800" dirty="0">
                <a:solidFill>
                  <a:srgbClr val="595959"/>
                </a:solidFill>
                <a:latin typeface="微软雅黑" panose="020B0503020204020204" pitchFamily="34" charset="-122"/>
                <a:ea typeface="微软雅黑" panose="020B0503020204020204" pitchFamily="34" charset="-122"/>
                <a:cs typeface="+mn-ea"/>
              </a:rPr>
              <a:t>resample()</a:t>
            </a:r>
            <a:r>
              <a:rPr lang="zh-CN" altLang="en-US" sz="1800" dirty="0">
                <a:solidFill>
                  <a:srgbClr val="595959"/>
                </a:solidFill>
                <a:latin typeface="微软雅黑" panose="020B0503020204020204" pitchFamily="34" charset="-122"/>
                <a:ea typeface="微软雅黑" panose="020B0503020204020204" pitchFamily="34" charset="-122"/>
                <a:cs typeface="+mn-ea"/>
              </a:rPr>
              <a:t>方法实现降采样操作</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16" name="原创设计师QQ598969553          _7"/>
          <p:cNvSpPr txBox="1"/>
          <p:nvPr/>
        </p:nvSpPr>
        <p:spPr>
          <a:xfrm>
            <a:off x="1019176" y="3089692"/>
            <a:ext cx="4590730" cy="523220"/>
          </a:xfrm>
          <a:prstGeom prst="rect">
            <a:avLst/>
          </a:prstGeom>
          <a:noFill/>
        </p:spPr>
        <p:txBody>
          <a:bodyPr wrap="square" rtlCol="0">
            <a:spAutoFit/>
          </a:bodyPr>
          <a:lstStyle/>
          <a:p>
            <a:pPr lvl="0" algn="ctr" defTabSz="1216660">
              <a:spcBef>
                <a:spcPct val="20000"/>
              </a:spcBef>
              <a:defRPr/>
            </a:pPr>
            <a:r>
              <a:rPr lang="zh-CN" altLang="en-US" sz="2800" b="1" dirty="0">
                <a:solidFill>
                  <a:srgbClr val="1369B2"/>
                </a:solidFill>
                <a:latin typeface="微软雅黑" panose="020B0503020204020204" pitchFamily="34" charset="-122"/>
                <a:ea typeface="微软雅黑" panose="020B0503020204020204" pitchFamily="34" charset="-122"/>
                <a:cs typeface="+mn-ea"/>
                <a:sym typeface="+mn-lt"/>
              </a:rPr>
              <a:t>学习目标</a:t>
            </a:r>
          </a:p>
        </p:txBody>
      </p:sp>
    </p:spTree>
    <p:extLst>
      <p:ext uri="{BB962C8B-B14F-4D97-AF65-F5344CB8AC3E}">
        <p14:creationId xmlns:p14="http://schemas.microsoft.com/office/powerpoint/2010/main" val="5832612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2" name="组合 1"/>
          <p:cNvGrpSpPr/>
          <p:nvPr/>
        </p:nvGrpSpPr>
        <p:grpSpPr>
          <a:xfrm>
            <a:off x="3119265" y="2421682"/>
            <a:ext cx="6047883" cy="635241"/>
            <a:chOff x="3119265" y="2349674"/>
            <a:chExt cx="6047883" cy="635241"/>
          </a:xfrm>
        </p:grpSpPr>
        <p:grpSp>
          <p:nvGrpSpPr>
            <p:cNvPr id="31" name="组合 30"/>
            <p:cNvGrpSpPr/>
            <p:nvPr/>
          </p:nvGrpSpPr>
          <p:grpSpPr>
            <a:xfrm>
              <a:off x="3119265" y="2371853"/>
              <a:ext cx="1192190" cy="613062"/>
              <a:chOff x="2215144" y="982844"/>
              <a:chExt cx="1244730" cy="842780"/>
            </a:xfrm>
          </p:grpSpPr>
          <p:sp>
            <p:nvSpPr>
              <p:cNvPr id="32" name="平行四边形 31"/>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3"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3" name="组合 42"/>
            <p:cNvGrpSpPr/>
            <p:nvPr/>
          </p:nvGrpSpPr>
          <p:grpSpPr>
            <a:xfrm>
              <a:off x="4024817" y="2349674"/>
              <a:ext cx="5142331" cy="613062"/>
              <a:chOff x="4315150" y="953426"/>
              <a:chExt cx="3857250" cy="540057"/>
            </a:xfrm>
          </p:grpSpPr>
          <p:sp>
            <p:nvSpPr>
              <p:cNvPr id="44" name="矩形 43"/>
              <p:cNvSpPr/>
              <p:nvPr/>
            </p:nvSpPr>
            <p:spPr>
              <a:xfrm>
                <a:off x="4841196" y="1036090"/>
                <a:ext cx="2827147" cy="332129"/>
              </a:xfrm>
              <a:prstGeom prst="rect">
                <a:avLst/>
              </a:prstGeom>
              <a:ln w="15875">
                <a:noFill/>
              </a:ln>
            </p:spPr>
            <p:txBody>
              <a:bodyPr wrap="square" lIns="68580" tIns="34290" rIns="68580" bIns="34290">
                <a:spAutoFit/>
              </a:bodyPr>
              <a:lstStyle/>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重采样</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54" name="平行四边形 53"/>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3" name="组合 2"/>
          <p:cNvGrpSpPr/>
          <p:nvPr/>
        </p:nvGrpSpPr>
        <p:grpSpPr>
          <a:xfrm>
            <a:off x="3119265" y="3297039"/>
            <a:ext cx="6047883" cy="635232"/>
            <a:chOff x="3119265" y="3275425"/>
            <a:chExt cx="6047883" cy="635232"/>
          </a:xfrm>
        </p:grpSpPr>
        <p:grpSp>
          <p:nvGrpSpPr>
            <p:cNvPr id="34" name="组合 33"/>
            <p:cNvGrpSpPr/>
            <p:nvPr/>
          </p:nvGrpSpPr>
          <p:grpSpPr>
            <a:xfrm>
              <a:off x="3119265" y="3292251"/>
              <a:ext cx="1192190" cy="618406"/>
              <a:chOff x="2215144" y="2026500"/>
              <a:chExt cx="1244730" cy="850129"/>
            </a:xfrm>
          </p:grpSpPr>
          <p:sp>
            <p:nvSpPr>
              <p:cNvPr id="35" name="平行四边形 34"/>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6"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5" name="组合 54"/>
            <p:cNvGrpSpPr/>
            <p:nvPr/>
          </p:nvGrpSpPr>
          <p:grpSpPr>
            <a:xfrm>
              <a:off x="4024817" y="3275425"/>
              <a:ext cx="5142331" cy="613062"/>
              <a:chOff x="4315150" y="1647579"/>
              <a:chExt cx="3857250" cy="540057"/>
            </a:xfrm>
          </p:grpSpPr>
          <p:sp>
            <p:nvSpPr>
              <p:cNvPr id="56" name="矩形 55"/>
              <p:cNvSpPr/>
              <p:nvPr/>
            </p:nvSpPr>
            <p:spPr>
              <a:xfrm>
                <a:off x="4841196" y="1730243"/>
                <a:ext cx="2827147" cy="332129"/>
              </a:xfrm>
              <a:prstGeom prst="rect">
                <a:avLst/>
              </a:prstGeom>
              <a:ln w="15875">
                <a:noFill/>
              </a:ln>
            </p:spPr>
            <p:txBody>
              <a:bodyPr wrap="square" lIns="68580" tIns="34290" rIns="68580" bIns="34290">
                <a:spAutoFit/>
              </a:bodyPr>
              <a:lstStyle/>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滑动窗口</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57" name="平行四边形 56"/>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grpSp>
        <p:nvGrpSpPr>
          <p:cNvPr id="4" name="组合 3"/>
          <p:cNvGrpSpPr/>
          <p:nvPr/>
        </p:nvGrpSpPr>
        <p:grpSpPr>
          <a:xfrm>
            <a:off x="3119265" y="4172387"/>
            <a:ext cx="6047883" cy="636178"/>
            <a:chOff x="3119265" y="4201176"/>
            <a:chExt cx="6047883" cy="636178"/>
          </a:xfrm>
        </p:grpSpPr>
        <p:grpSp>
          <p:nvGrpSpPr>
            <p:cNvPr id="37" name="组合 36"/>
            <p:cNvGrpSpPr/>
            <p:nvPr/>
          </p:nvGrpSpPr>
          <p:grpSpPr>
            <a:xfrm>
              <a:off x="3119265" y="4222829"/>
              <a:ext cx="1192190" cy="614525"/>
              <a:chOff x="2215144" y="3084852"/>
              <a:chExt cx="1244730" cy="844793"/>
            </a:xfrm>
          </p:grpSpPr>
          <p:sp>
            <p:nvSpPr>
              <p:cNvPr id="38" name="平行四边形 37"/>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39"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07</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8" name="组合 57"/>
            <p:cNvGrpSpPr/>
            <p:nvPr/>
          </p:nvGrpSpPr>
          <p:grpSpPr>
            <a:xfrm>
              <a:off x="4024817" y="4201176"/>
              <a:ext cx="5142331" cy="613062"/>
              <a:chOff x="4315150" y="2341731"/>
              <a:chExt cx="3857250" cy="540057"/>
            </a:xfrm>
          </p:grpSpPr>
          <p:sp>
            <p:nvSpPr>
              <p:cNvPr id="59" name="矩形 58"/>
              <p:cNvSpPr/>
              <p:nvPr/>
            </p:nvSpPr>
            <p:spPr>
              <a:xfrm>
                <a:off x="4841197" y="2424395"/>
                <a:ext cx="2827146" cy="332129"/>
              </a:xfrm>
              <a:prstGeom prst="rect">
                <a:avLst/>
              </a:prstGeom>
              <a:ln w="15875">
                <a:noFill/>
              </a:ln>
            </p:spPr>
            <p:txBody>
              <a:bodyPr wrap="square" lIns="68580" tIns="34290" rIns="68580" bIns="34290">
                <a:spAutoFit/>
              </a:bodyPr>
              <a:lstStyle/>
              <a:p>
                <a:r>
                  <a:rPr lang="zh-CN"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rPr>
                  <a:t>案例：某城市报警记录分析</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9" name="平行四边形 68"/>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spTree>
    <p:extLst>
      <p:ext uri="{BB962C8B-B14F-4D97-AF65-F5344CB8AC3E}">
        <p14:creationId xmlns:p14="http://schemas.microsoft.com/office/powerpoint/2010/main" val="12792656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14.5.2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降采样</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3" name="文本框 12">
            <a:extLst>
              <a:ext uri="{FF2B5EF4-FFF2-40B4-BE49-F238E27FC236}">
                <a16:creationId xmlns:a16="http://schemas.microsoft.com/office/drawing/2014/main" id="{8A94A71B-0DDC-9662-2B12-E7ED94C37C44}"/>
              </a:ext>
            </a:extLst>
          </p:cNvPr>
          <p:cNvSpPr txBox="1"/>
          <p:nvPr/>
        </p:nvSpPr>
        <p:spPr>
          <a:xfrm>
            <a:off x="1414686" y="3501802"/>
            <a:ext cx="5976665" cy="1015663"/>
          </a:xfrm>
          <a:prstGeom prst="rect">
            <a:avLst/>
          </a:prstGeom>
          <a:noFill/>
        </p:spPr>
        <p:txBody>
          <a:bodyPr wrap="square">
            <a:spAutoFit/>
          </a:bodyPr>
          <a:lstStyle>
            <a:defPPr>
              <a:defRPr lang="zh-CN"/>
            </a:defPPr>
            <a:lvl1pPr indent="304800">
              <a:lnSpc>
                <a:spcPct val="150000"/>
              </a:lnSpc>
              <a:defRPr sz="1800" kern="0">
                <a:solidFill>
                  <a:srgbClr val="595959"/>
                </a:solidFill>
                <a:effectLst/>
                <a:latin typeface="Microsoft YaHei" panose="020B0503020204020204" pitchFamily="34" charset="-122"/>
                <a:ea typeface="Microsoft YaHei" panose="020B0503020204020204" pitchFamily="34" charset="-122"/>
                <a:cs typeface="宋体" panose="02010600030101010101" pitchFamily="2" charset="-122"/>
              </a:defRPr>
            </a:lvl1pPr>
          </a:lstStyle>
          <a:p>
            <a:pPr marL="342900" indent="-342900">
              <a:buFont typeface="Arial" panose="020B0604020202020204" pitchFamily="34" charset="0"/>
              <a:buChar char="•"/>
            </a:pPr>
            <a:r>
              <a:rPr lang="zh-CN" altLang="zh-CN" sz="2000" dirty="0"/>
              <a:t>降采样</a:t>
            </a:r>
            <a:r>
              <a:rPr lang="zh-CN" altLang="zh-CN" sz="2000" dirty="0">
                <a:solidFill>
                  <a:srgbClr val="1369B2"/>
                </a:solidFill>
              </a:rPr>
              <a:t>时间颗粒会变大</a:t>
            </a:r>
            <a:r>
              <a:rPr lang="zh-CN" altLang="zh-CN" sz="2000" dirty="0"/>
              <a:t>。</a:t>
            </a:r>
            <a:endParaRPr lang="en-US" altLang="zh-CN" sz="2000" dirty="0"/>
          </a:p>
          <a:p>
            <a:pPr marL="342900" indent="-342900">
              <a:buFont typeface="Arial" panose="020B0604020202020204" pitchFamily="34" charset="0"/>
              <a:buChar char="•"/>
            </a:pPr>
            <a:r>
              <a:rPr lang="zh-CN" altLang="zh-CN" sz="2000" dirty="0"/>
              <a:t>降采样时</a:t>
            </a:r>
            <a:r>
              <a:rPr lang="zh-CN" altLang="zh-CN" sz="2000" dirty="0">
                <a:solidFill>
                  <a:srgbClr val="1369B2"/>
                </a:solidFill>
              </a:rPr>
              <a:t>数据量</a:t>
            </a:r>
            <a:r>
              <a:rPr lang="zh-CN" altLang="zh-CN" sz="2000" dirty="0"/>
              <a:t>是</a:t>
            </a:r>
            <a:r>
              <a:rPr lang="zh-CN" altLang="zh-CN" sz="2000" dirty="0">
                <a:solidFill>
                  <a:srgbClr val="1369B2"/>
                </a:solidFill>
              </a:rPr>
              <a:t>减少</a:t>
            </a:r>
            <a:r>
              <a:rPr lang="zh-CN" altLang="zh-CN" sz="2000" dirty="0"/>
              <a:t>的</a:t>
            </a:r>
            <a:r>
              <a:rPr lang="zh-CN" altLang="en-US" sz="2000" dirty="0"/>
              <a:t>。</a:t>
            </a:r>
            <a:endParaRPr lang="en-US" altLang="zh-CN" sz="2000" dirty="0"/>
          </a:p>
        </p:txBody>
      </p:sp>
      <p:sp>
        <p:nvSpPr>
          <p:cNvPr id="16" name="矩形: 圆角 139">
            <a:extLst>
              <a:ext uri="{FF2B5EF4-FFF2-40B4-BE49-F238E27FC236}">
                <a16:creationId xmlns:a16="http://schemas.microsoft.com/office/drawing/2014/main" id="{C5854BD2-95A8-2615-D778-3A061C808512}"/>
              </a:ext>
            </a:extLst>
          </p:cNvPr>
          <p:cNvSpPr/>
          <p:nvPr/>
        </p:nvSpPr>
        <p:spPr>
          <a:xfrm>
            <a:off x="1276318" y="2780369"/>
            <a:ext cx="1917700"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宋体" panose="02010600030101010101" pitchFamily="2" charset="-122"/>
                <a:ea typeface="宋体" panose="02010600030101010101" pitchFamily="2" charset="-122"/>
                <a:sym typeface="思源宋体 CN" panose="02020400000000000000" pitchFamily="18" charset="-122"/>
              </a:rPr>
              <a:t>特点</a:t>
            </a:r>
          </a:p>
        </p:txBody>
      </p:sp>
      <p:pic>
        <p:nvPicPr>
          <p:cNvPr id="19" name="图片 18">
            <a:extLst>
              <a:ext uri="{FF2B5EF4-FFF2-40B4-BE49-F238E27FC236}">
                <a16:creationId xmlns:a16="http://schemas.microsoft.com/office/drawing/2014/main" id="{21C57967-7724-2935-87BC-17116A0EAB3B}"/>
              </a:ext>
            </a:extLst>
          </p:cNvPr>
          <p:cNvPicPr>
            <a:picLocks noChangeAspect="1"/>
          </p:cNvPicPr>
          <p:nvPr/>
        </p:nvPicPr>
        <p:blipFill rotWithShape="1">
          <a:blip r:embed="rId3"/>
          <a:srcRect l="18574" r="10319"/>
          <a:stretch/>
        </p:blipFill>
        <p:spPr>
          <a:xfrm flipH="1">
            <a:off x="8327454" y="2261823"/>
            <a:ext cx="2736307" cy="3848151"/>
          </a:xfrm>
          <a:prstGeom prst="rect">
            <a:avLst/>
          </a:prstGeom>
        </p:spPr>
      </p:pic>
      <p:sp>
        <p:nvSpPr>
          <p:cNvPr id="7" name="矩形 6"/>
          <p:cNvSpPr/>
          <p:nvPr/>
        </p:nvSpPr>
        <p:spPr>
          <a:xfrm>
            <a:off x="1414686" y="4676075"/>
            <a:ext cx="4752528" cy="646331"/>
          </a:xfrm>
          <a:prstGeom prst="rect">
            <a:avLst/>
          </a:prstGeom>
          <a:ln>
            <a:solidFill>
              <a:srgbClr val="1369B2"/>
            </a:solidFill>
          </a:ln>
        </p:spPr>
        <p:txBody>
          <a:bodyPr wrap="square">
            <a:spAutoFit/>
          </a:bodyPr>
          <a:lstStyle/>
          <a:p>
            <a:r>
              <a:rPr lang="en-US" altLang="zh-CN" sz="1800" kern="0" dirty="0">
                <a:solidFill>
                  <a:srgbClr val="595959"/>
                </a:solidFill>
                <a:latin typeface="宋体" panose="02010600030101010101" pitchFamily="2" charset="-122"/>
                <a:ea typeface="宋体" panose="02010600030101010101" pitchFamily="2" charset="-122"/>
                <a:cs typeface="宋体" panose="02010600030101010101" pitchFamily="2" charset="-122"/>
              </a:rPr>
              <a:t>※ </a:t>
            </a:r>
            <a:r>
              <a:rPr lang="zh-CN" altLang="zh-CN" sz="1800" dirty="0"/>
              <a:t>为了避免有些时间戳对应的数据闲置，可以利用统计方法聚合数据。</a:t>
            </a:r>
            <a:endParaRPr lang="en-US" altLang="zh-CN" sz="1800" dirty="0"/>
          </a:p>
        </p:txBody>
      </p:sp>
    </p:spTree>
    <p:extLst>
      <p:ext uri="{BB962C8B-B14F-4D97-AF65-F5344CB8AC3E}">
        <p14:creationId xmlns:p14="http://schemas.microsoft.com/office/powerpoint/2010/main" val="25054400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14.5.2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降采样</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361CAA81-0507-65DC-AD31-AFCAEBF8588E}"/>
              </a:ext>
            </a:extLst>
          </p:cNvPr>
          <p:cNvSpPr/>
          <p:nvPr/>
        </p:nvSpPr>
        <p:spPr>
          <a:xfrm>
            <a:off x="1287706" y="3719461"/>
            <a:ext cx="9560028" cy="2086598"/>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B9F3DCC8-58F8-42D9-C2A9-18C2C694DAF0}"/>
              </a:ext>
            </a:extLst>
          </p:cNvPr>
          <p:cNvSpPr txBox="1"/>
          <p:nvPr/>
        </p:nvSpPr>
        <p:spPr>
          <a:xfrm>
            <a:off x="1630710" y="4077866"/>
            <a:ext cx="8596438" cy="1366528"/>
          </a:xfrm>
          <a:prstGeom prst="rect">
            <a:avLst/>
          </a:prstGeom>
          <a:noFill/>
        </p:spPr>
        <p:txBody>
          <a:bodyPr wrap="square">
            <a:spAutoFit/>
          </a:bodyPr>
          <a:lstStyle/>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date_index</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pd.date_range</a:t>
            </a:r>
            <a:r>
              <a:rPr lang="en-US" altLang="zh-CN" sz="1800" dirty="0">
                <a:solidFill>
                  <a:srgbClr val="000000"/>
                </a:solidFill>
                <a:latin typeface="Courier New" panose="02070309020205020404" pitchFamily="49" charset="0"/>
                <a:ea typeface="宋体" panose="02010600030101010101" pitchFamily="2" charset="-122"/>
              </a:rPr>
              <a:t>('2023/02/01', periods=30)</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shares_data</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np.random.rand</a:t>
            </a:r>
            <a:r>
              <a:rPr lang="en-US" altLang="zh-CN" sz="1800" dirty="0">
                <a:solidFill>
                  <a:srgbClr val="000000"/>
                </a:solidFill>
                <a:latin typeface="Courier New" panose="02070309020205020404" pitchFamily="49" charset="0"/>
                <a:ea typeface="宋体" panose="02010600030101010101" pitchFamily="2" charset="-122"/>
              </a:rPr>
              <a:t>(30)</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time_ser</a:t>
            </a:r>
            <a:r>
              <a:rPr lang="en-US" altLang="zh-CN" sz="1800" dirty="0">
                <a:solidFill>
                  <a:srgbClr val="000000"/>
                </a:solidFill>
                <a:latin typeface="Courier New" panose="02070309020205020404" pitchFamily="49" charset="0"/>
                <a:ea typeface="宋体" panose="02010600030101010101" pitchFamily="2" charset="-122"/>
              </a:rPr>
              <a:t> = </a:t>
            </a:r>
            <a:r>
              <a:rPr lang="en-US" altLang="zh-CN" sz="1800" dirty="0" err="1">
                <a:solidFill>
                  <a:srgbClr val="000000"/>
                </a:solidFill>
                <a:latin typeface="Courier New" panose="02070309020205020404" pitchFamily="49" charset="0"/>
                <a:ea typeface="宋体" panose="02010600030101010101" pitchFamily="2" charset="-122"/>
              </a:rPr>
              <a:t>pd.Series</a:t>
            </a:r>
            <a:r>
              <a:rPr lang="en-US" altLang="zh-CN" sz="1800" dirty="0">
                <a:solidFill>
                  <a:srgbClr val="000000"/>
                </a:solidFill>
                <a:latin typeface="Courier New" panose="02070309020205020404" pitchFamily="49" charset="0"/>
                <a:ea typeface="宋体" panose="02010600030101010101" pitchFamily="2" charset="-122"/>
              </a:rPr>
              <a:t>(</a:t>
            </a:r>
            <a:r>
              <a:rPr lang="en-US" altLang="zh-CN" sz="1800" dirty="0" err="1">
                <a:solidFill>
                  <a:srgbClr val="000000"/>
                </a:solidFill>
                <a:latin typeface="Courier New" panose="02070309020205020404" pitchFamily="49" charset="0"/>
                <a:ea typeface="宋体" panose="02010600030101010101" pitchFamily="2" charset="-122"/>
              </a:rPr>
              <a:t>shares_data</a:t>
            </a:r>
            <a:r>
              <a:rPr lang="en-US" altLang="zh-CN" sz="1800" dirty="0">
                <a:solidFill>
                  <a:srgbClr val="000000"/>
                </a:solidFill>
                <a:latin typeface="Courier New" panose="02070309020205020404" pitchFamily="49" charset="0"/>
                <a:ea typeface="宋体" panose="02010600030101010101" pitchFamily="2" charset="-122"/>
              </a:rPr>
              <a:t>, index=</a:t>
            </a:r>
            <a:r>
              <a:rPr lang="en-US" altLang="zh-CN" sz="1800" dirty="0" err="1">
                <a:solidFill>
                  <a:srgbClr val="000000"/>
                </a:solidFill>
                <a:latin typeface="Courier New" panose="02070309020205020404" pitchFamily="49" charset="0"/>
                <a:ea typeface="宋体" panose="02010600030101010101" pitchFamily="2" charset="-122"/>
              </a:rPr>
              <a:t>date_index</a:t>
            </a:r>
            <a:r>
              <a:rPr lang="en-US" altLang="zh-CN" sz="1800" dirty="0">
                <a:solidFill>
                  <a:srgbClr val="000000"/>
                </a:solidFill>
                <a:latin typeface="Courier New" panose="02070309020205020404" pitchFamily="49" charset="0"/>
                <a:ea typeface="宋体" panose="02010600030101010101" pitchFamily="2" charset="-122"/>
              </a:rPr>
              <a:t>)</a:t>
            </a:r>
            <a:endParaRPr lang="zh-CN" altLang="zh-CN" sz="1800" dirty="0">
              <a:solidFill>
                <a:srgbClr val="000000"/>
              </a:solidFill>
              <a:latin typeface="Courier New" panose="02070309020205020404" pitchFamily="49" charset="0"/>
              <a:ea typeface="宋体" panose="02010600030101010101" pitchFamily="2" charset="-122"/>
            </a:endParaRPr>
          </a:p>
          <a:p>
            <a:pPr indent="266700">
              <a:lnSpc>
                <a:spcPct val="115000"/>
              </a:lnSpc>
            </a:pPr>
            <a:r>
              <a:rPr lang="en-US" altLang="zh-CN" sz="1800" b="1" dirty="0" err="1">
                <a:solidFill>
                  <a:srgbClr val="1369B2"/>
                </a:solidFill>
                <a:latin typeface="Courier New" panose="02070309020205020404" pitchFamily="49" charset="0"/>
                <a:ea typeface="宋体" panose="02010600030101010101" pitchFamily="2" charset="-122"/>
              </a:rPr>
              <a:t>time_ser.resample</a:t>
            </a:r>
            <a:r>
              <a:rPr lang="en-US" altLang="zh-CN" sz="1800" b="1" dirty="0">
                <a:solidFill>
                  <a:srgbClr val="1369B2"/>
                </a:solidFill>
                <a:latin typeface="Courier New" panose="02070309020205020404" pitchFamily="49" charset="0"/>
                <a:ea typeface="宋体" panose="02010600030101010101" pitchFamily="2" charset="-122"/>
              </a:rPr>
              <a:t>('7D').</a:t>
            </a:r>
            <a:r>
              <a:rPr lang="en-US" altLang="zh-CN" sz="1800" b="1" dirty="0" err="1">
                <a:solidFill>
                  <a:srgbClr val="1369B2"/>
                </a:solidFill>
                <a:latin typeface="Courier New" panose="02070309020205020404" pitchFamily="49" charset="0"/>
                <a:ea typeface="宋体" panose="02010600030101010101" pitchFamily="2" charset="-122"/>
              </a:rPr>
              <a:t>ohlc</a:t>
            </a:r>
            <a:r>
              <a:rPr lang="en-US" altLang="zh-CN" sz="1800" b="1" dirty="0">
                <a:solidFill>
                  <a:srgbClr val="1369B2"/>
                </a:solidFill>
                <a:latin typeface="Courier New" panose="02070309020205020404" pitchFamily="49" charset="0"/>
                <a:ea typeface="宋体" panose="02010600030101010101" pitchFamily="2" charset="-122"/>
              </a:rPr>
              <a:t>()</a:t>
            </a:r>
            <a:endParaRPr lang="zh-CN" altLang="zh-CN" sz="1800" b="1" dirty="0">
              <a:solidFill>
                <a:srgbClr val="1369B2"/>
              </a:solidFill>
              <a:latin typeface="Courier New" panose="02070309020205020404" pitchFamily="49" charset="0"/>
              <a:ea typeface="宋体" panose="02010600030101010101" pitchFamily="2" charset="-122"/>
            </a:endParaRPr>
          </a:p>
        </p:txBody>
      </p:sp>
      <p:sp>
        <p:nvSpPr>
          <p:cNvPr id="9" name="文本框 8">
            <a:extLst>
              <a:ext uri="{FF2B5EF4-FFF2-40B4-BE49-F238E27FC236}">
                <a16:creationId xmlns:a16="http://schemas.microsoft.com/office/drawing/2014/main" id="{35B67392-3B14-8F0D-0FBB-9AD67337A2A8}"/>
              </a:ext>
            </a:extLst>
          </p:cNvPr>
          <p:cNvSpPr txBox="1"/>
          <p:nvPr/>
        </p:nvSpPr>
        <p:spPr>
          <a:xfrm>
            <a:off x="1287706" y="2211333"/>
            <a:ext cx="9560028" cy="1477328"/>
          </a:xfrm>
          <a:prstGeom prst="rect">
            <a:avLst/>
          </a:prstGeom>
          <a:noFill/>
        </p:spPr>
        <p:txBody>
          <a:bodyPr wrap="square">
            <a:spAutoFit/>
          </a:bodyPr>
          <a:lstStyle>
            <a:defPPr>
              <a:defRPr lang="zh-CN"/>
            </a:defPPr>
            <a:lvl1pPr indent="304800">
              <a:lnSpc>
                <a:spcPct val="150000"/>
              </a:lnSpc>
              <a:defRPr sz="1800" kern="0">
                <a:solidFill>
                  <a:srgbClr val="595959"/>
                </a:solidFill>
                <a:effectLst/>
                <a:latin typeface="Microsoft YaHei" panose="020B0503020204020204" pitchFamily="34" charset="-122"/>
                <a:ea typeface="Microsoft YaHei" panose="020B0503020204020204" pitchFamily="34" charset="-122"/>
                <a:cs typeface="宋体" panose="02010600030101010101" pitchFamily="2" charset="-122"/>
              </a:defRPr>
            </a:lvl1pPr>
          </a:lstStyle>
          <a:p>
            <a:pPr indent="0"/>
            <a:r>
              <a:rPr lang="zh-CN" altLang="zh-CN" sz="2000" dirty="0"/>
              <a:t>在金融领域中，股票数据比较常见的是</a:t>
            </a:r>
            <a:r>
              <a:rPr lang="en-US" altLang="zh-CN" sz="2000" dirty="0"/>
              <a:t>OHLC</a:t>
            </a:r>
            <a:r>
              <a:rPr lang="zh-CN" altLang="zh-CN" sz="2000" dirty="0"/>
              <a:t>重采样，包括</a:t>
            </a:r>
            <a:r>
              <a:rPr lang="zh-CN" altLang="zh-CN" sz="2000" dirty="0">
                <a:solidFill>
                  <a:srgbClr val="1369B2"/>
                </a:solidFill>
              </a:rPr>
              <a:t>开盘价（</a:t>
            </a:r>
            <a:r>
              <a:rPr lang="en-US" altLang="zh-CN" sz="2000" dirty="0">
                <a:solidFill>
                  <a:srgbClr val="1369B2"/>
                </a:solidFill>
              </a:rPr>
              <a:t>open</a:t>
            </a:r>
            <a:r>
              <a:rPr lang="zh-CN" altLang="zh-CN" sz="2000" dirty="0">
                <a:solidFill>
                  <a:srgbClr val="1369B2"/>
                </a:solidFill>
              </a:rPr>
              <a:t>）、最高价（</a:t>
            </a:r>
            <a:r>
              <a:rPr lang="en-US" altLang="zh-CN" sz="2000" dirty="0">
                <a:solidFill>
                  <a:srgbClr val="1369B2"/>
                </a:solidFill>
              </a:rPr>
              <a:t>high</a:t>
            </a:r>
            <a:r>
              <a:rPr lang="zh-CN" altLang="zh-CN" sz="2000" dirty="0">
                <a:solidFill>
                  <a:srgbClr val="1369B2"/>
                </a:solidFill>
              </a:rPr>
              <a:t>）、最低价（</a:t>
            </a:r>
            <a:r>
              <a:rPr lang="en-US" altLang="zh-CN" sz="2000" dirty="0">
                <a:solidFill>
                  <a:srgbClr val="1369B2"/>
                </a:solidFill>
              </a:rPr>
              <a:t>low</a:t>
            </a:r>
            <a:r>
              <a:rPr lang="zh-CN" altLang="zh-CN" sz="2000" dirty="0">
                <a:solidFill>
                  <a:srgbClr val="1369B2"/>
                </a:solidFill>
              </a:rPr>
              <a:t>）和收盘价（</a:t>
            </a:r>
            <a:r>
              <a:rPr lang="en-US" altLang="zh-CN" sz="2000" dirty="0">
                <a:solidFill>
                  <a:srgbClr val="1369B2"/>
                </a:solidFill>
              </a:rPr>
              <a:t>close</a:t>
            </a:r>
            <a:r>
              <a:rPr lang="zh-CN" altLang="zh-CN" sz="2000" dirty="0">
                <a:solidFill>
                  <a:srgbClr val="1369B2"/>
                </a:solidFill>
              </a:rPr>
              <a:t>）</a:t>
            </a:r>
            <a:r>
              <a:rPr lang="zh-CN" altLang="zh-CN" sz="2000" dirty="0"/>
              <a:t>。为此，</a:t>
            </a:r>
            <a:r>
              <a:rPr lang="en-US" altLang="zh-CN" sz="2000" dirty="0"/>
              <a:t>pandas</a:t>
            </a:r>
            <a:r>
              <a:rPr lang="zh-CN" altLang="zh-CN" sz="2000" dirty="0"/>
              <a:t>中专门提供了一个</a:t>
            </a:r>
            <a:r>
              <a:rPr lang="en-US" altLang="zh-CN" sz="2000" dirty="0" err="1"/>
              <a:t>ohlc</a:t>
            </a:r>
            <a:r>
              <a:rPr lang="en-US" altLang="zh-CN" sz="2000" dirty="0"/>
              <a:t>()</a:t>
            </a:r>
            <a:r>
              <a:rPr lang="zh-CN" altLang="zh-CN" sz="2000" dirty="0"/>
              <a:t>方法</a:t>
            </a:r>
            <a:r>
              <a:rPr lang="zh-CN" altLang="en-US" sz="2000" dirty="0"/>
              <a:t>，该方法用于实现</a:t>
            </a:r>
            <a:r>
              <a:rPr lang="en-US" altLang="zh-CN" sz="2000" dirty="0"/>
              <a:t>OHLC</a:t>
            </a:r>
            <a:r>
              <a:rPr lang="zh-CN" altLang="zh-CN" sz="2000" dirty="0"/>
              <a:t>重采样</a:t>
            </a:r>
            <a:r>
              <a:rPr lang="zh-CN" altLang="en-US" sz="2000" dirty="0"/>
              <a:t>的操作。</a:t>
            </a:r>
            <a:endParaRPr lang="zh-CN" altLang="zh-CN" sz="2000" dirty="0"/>
          </a:p>
        </p:txBody>
      </p:sp>
      <p:sp>
        <p:nvSpPr>
          <p:cNvPr id="10"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latin typeface="宋体" panose="02010600030101010101" pitchFamily="2" charset="-122"/>
                <a:ea typeface="宋体" panose="02010600030101010101" pitchFamily="2" charset="-122"/>
              </a:rPr>
              <a:t>OHLC</a:t>
            </a:r>
            <a:r>
              <a:rPr lang="zh-CN" altLang="zh-CN" b="1" dirty="0">
                <a:latin typeface="宋体" panose="02010600030101010101" pitchFamily="2" charset="-122"/>
                <a:ea typeface="宋体" panose="02010600030101010101" pitchFamily="2" charset="-122"/>
              </a:rPr>
              <a:t>重采样</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Tree>
    <p:extLst>
      <p:ext uri="{BB962C8B-B14F-4D97-AF65-F5344CB8AC3E}">
        <p14:creationId xmlns:p14="http://schemas.microsoft.com/office/powerpoint/2010/main" val="3647986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14.5.2</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降采样</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矩形 6">
            <a:extLst>
              <a:ext uri="{FF2B5EF4-FFF2-40B4-BE49-F238E27FC236}">
                <a16:creationId xmlns:a16="http://schemas.microsoft.com/office/drawing/2014/main" id="{361CAA81-0507-65DC-AD31-AFCAEBF8588E}"/>
              </a:ext>
            </a:extLst>
          </p:cNvPr>
          <p:cNvSpPr/>
          <p:nvPr/>
        </p:nvSpPr>
        <p:spPr>
          <a:xfrm>
            <a:off x="1287706" y="3285778"/>
            <a:ext cx="9560028" cy="1080120"/>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文本框 7">
            <a:extLst>
              <a:ext uri="{FF2B5EF4-FFF2-40B4-BE49-F238E27FC236}">
                <a16:creationId xmlns:a16="http://schemas.microsoft.com/office/drawing/2014/main" id="{B9F3DCC8-58F8-42D9-C2A9-18C2C694DAF0}"/>
              </a:ext>
            </a:extLst>
          </p:cNvPr>
          <p:cNvSpPr txBox="1"/>
          <p:nvPr/>
        </p:nvSpPr>
        <p:spPr>
          <a:xfrm>
            <a:off x="1630710" y="3644183"/>
            <a:ext cx="8596438" cy="410882"/>
          </a:xfrm>
          <a:prstGeom prst="rect">
            <a:avLst/>
          </a:prstGeom>
          <a:noFill/>
        </p:spPr>
        <p:txBody>
          <a:bodyPr wrap="square">
            <a:spAutoFit/>
          </a:bodyPr>
          <a:lstStyle/>
          <a:p>
            <a:pPr indent="266700">
              <a:lnSpc>
                <a:spcPct val="115000"/>
              </a:lnSpc>
            </a:pPr>
            <a:r>
              <a:rPr lang="en-US" altLang="zh-CN" sz="1800" dirty="0" err="1">
                <a:solidFill>
                  <a:srgbClr val="000000"/>
                </a:solidFill>
                <a:latin typeface="Courier New" panose="02070309020205020404" pitchFamily="49" charset="0"/>
                <a:ea typeface="宋体" panose="02010600030101010101" pitchFamily="2" charset="-122"/>
              </a:rPr>
              <a:t>time_ser.</a:t>
            </a:r>
            <a:r>
              <a:rPr lang="en-US" altLang="zh-CN" sz="1800" b="1" dirty="0" err="1">
                <a:solidFill>
                  <a:srgbClr val="1369B2"/>
                </a:solidFill>
                <a:latin typeface="Courier New" panose="02070309020205020404" pitchFamily="49" charset="0"/>
                <a:ea typeface="宋体" panose="02010600030101010101" pitchFamily="2" charset="-122"/>
              </a:rPr>
              <a:t>groupby</a:t>
            </a:r>
            <a:r>
              <a:rPr lang="en-US" altLang="zh-CN" sz="1800" b="1" dirty="0">
                <a:solidFill>
                  <a:srgbClr val="1369B2"/>
                </a:solidFill>
                <a:latin typeface="Courier New" panose="02070309020205020404" pitchFamily="49" charset="0"/>
                <a:ea typeface="宋体" panose="02010600030101010101" pitchFamily="2" charset="-122"/>
              </a:rPr>
              <a:t>(lambda x: </a:t>
            </a:r>
            <a:r>
              <a:rPr lang="en-US" altLang="zh-CN" sz="1800" b="1" dirty="0" err="1">
                <a:solidFill>
                  <a:srgbClr val="1369B2"/>
                </a:solidFill>
                <a:latin typeface="Courier New" panose="02070309020205020404" pitchFamily="49" charset="0"/>
                <a:ea typeface="宋体" panose="02010600030101010101" pitchFamily="2" charset="-122"/>
              </a:rPr>
              <a:t>x.week</a:t>
            </a:r>
            <a:r>
              <a:rPr lang="en-US" altLang="zh-CN" sz="1800" b="1" dirty="0">
                <a:solidFill>
                  <a:srgbClr val="1369B2"/>
                </a:solidFill>
                <a:latin typeface="Courier New" panose="02070309020205020404" pitchFamily="49" charset="0"/>
                <a:ea typeface="宋体" panose="02010600030101010101" pitchFamily="2" charset="-122"/>
              </a:rPr>
              <a:t>).mean()</a:t>
            </a:r>
            <a:endParaRPr lang="zh-CN" altLang="zh-CN" sz="1800" b="1" dirty="0">
              <a:solidFill>
                <a:srgbClr val="1369B2"/>
              </a:solidFill>
              <a:latin typeface="Courier New" panose="02070309020205020404" pitchFamily="49" charset="0"/>
              <a:ea typeface="宋体" panose="02010600030101010101" pitchFamily="2" charset="-122"/>
            </a:endParaRPr>
          </a:p>
        </p:txBody>
      </p:sp>
      <p:sp>
        <p:nvSpPr>
          <p:cNvPr id="9" name="文本框 8">
            <a:extLst>
              <a:ext uri="{FF2B5EF4-FFF2-40B4-BE49-F238E27FC236}">
                <a16:creationId xmlns:a16="http://schemas.microsoft.com/office/drawing/2014/main" id="{35B67392-3B14-8F0D-0FBB-9AD67337A2A8}"/>
              </a:ext>
            </a:extLst>
          </p:cNvPr>
          <p:cNvSpPr txBox="1"/>
          <p:nvPr/>
        </p:nvSpPr>
        <p:spPr>
          <a:xfrm>
            <a:off x="1287706" y="2211333"/>
            <a:ext cx="9704044" cy="1015663"/>
          </a:xfrm>
          <a:prstGeom prst="rect">
            <a:avLst/>
          </a:prstGeom>
          <a:noFill/>
        </p:spPr>
        <p:txBody>
          <a:bodyPr wrap="square">
            <a:spAutoFit/>
          </a:bodyPr>
          <a:lstStyle>
            <a:defPPr>
              <a:defRPr lang="zh-CN"/>
            </a:defPPr>
            <a:lvl1pPr indent="304800">
              <a:lnSpc>
                <a:spcPct val="150000"/>
              </a:lnSpc>
              <a:defRPr sz="1800" kern="0">
                <a:solidFill>
                  <a:srgbClr val="595959"/>
                </a:solidFill>
                <a:effectLst/>
                <a:latin typeface="Microsoft YaHei" panose="020B0503020204020204" pitchFamily="34" charset="-122"/>
                <a:ea typeface="Microsoft YaHei" panose="020B0503020204020204" pitchFamily="34" charset="-122"/>
                <a:cs typeface="宋体" panose="02010600030101010101" pitchFamily="2" charset="-122"/>
              </a:defRPr>
            </a:lvl1pPr>
          </a:lstStyle>
          <a:p>
            <a:pPr indent="0"/>
            <a:r>
              <a:rPr lang="zh-CN" altLang="zh-CN" sz="2000" dirty="0"/>
              <a:t>重采样就相当于另外一种形式的分组操作，它会</a:t>
            </a:r>
            <a:r>
              <a:rPr lang="zh-CN" altLang="zh-CN" sz="2000" dirty="0">
                <a:solidFill>
                  <a:srgbClr val="1369B2"/>
                </a:solidFill>
              </a:rPr>
              <a:t>按照日期将时间序列进行分组，之后对每个分组应用聚合方法得出一个结果</a:t>
            </a:r>
            <a:r>
              <a:rPr lang="zh-CN" altLang="zh-CN" sz="2000" dirty="0"/>
              <a:t>，同样实现了对时间序列数据降采样的效果</a:t>
            </a:r>
            <a:r>
              <a:rPr lang="zh-CN" altLang="en-US" sz="2000" dirty="0"/>
              <a:t>。</a:t>
            </a:r>
            <a:endParaRPr lang="zh-CN" altLang="zh-CN" sz="2000" dirty="0"/>
          </a:p>
        </p:txBody>
      </p:sp>
      <p:sp>
        <p:nvSpPr>
          <p:cNvPr id="10"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sym typeface="思源宋体 CN" panose="02020400000000000000" pitchFamily="18" charset="-122"/>
              </a:rPr>
              <a:t>按日期分组</a:t>
            </a:r>
          </a:p>
        </p:txBody>
      </p:sp>
    </p:spTree>
    <p:extLst>
      <p:ext uri="{BB962C8B-B14F-4D97-AF65-F5344CB8AC3E}">
        <p14:creationId xmlns:p14="http://schemas.microsoft.com/office/powerpoint/2010/main" val="2195499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14.5.3</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升采样</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21363" y="857056"/>
            <a:ext cx="5638800" cy="5638800"/>
          </a:xfrm>
          <a:prstGeom prst="rect">
            <a:avLst/>
          </a:prstGeom>
        </p:spPr>
      </p:pic>
      <p:sp>
        <p:nvSpPr>
          <p:cNvPr id="13" name="原创设计师QQ598969553          _3"/>
          <p:cNvSpPr/>
          <p:nvPr/>
        </p:nvSpPr>
        <p:spPr>
          <a:xfrm>
            <a:off x="1019175" y="2709714"/>
            <a:ext cx="4590731" cy="2664296"/>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原创设计师QQ598969553          _4"/>
          <p:cNvSpPr/>
          <p:nvPr/>
        </p:nvSpPr>
        <p:spPr>
          <a:xfrm>
            <a:off x="1459786" y="3746576"/>
            <a:ext cx="3737363" cy="874407"/>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1369B2"/>
                </a:solidFill>
                <a:latin typeface="微软雅黑" panose="020B0503020204020204" pitchFamily="34" charset="-122"/>
                <a:ea typeface="微软雅黑" panose="020B0503020204020204" pitchFamily="34" charset="-122"/>
                <a:cs typeface="+mn-ea"/>
              </a:rPr>
              <a:t>升采样</a:t>
            </a:r>
            <a:r>
              <a:rPr lang="zh-CN" altLang="en-US" sz="1800" dirty="0">
                <a:solidFill>
                  <a:srgbClr val="1369B2"/>
                </a:solidFill>
                <a:latin typeface="微软雅黑" panose="020B0503020204020204" pitchFamily="34" charset="-122"/>
                <a:ea typeface="微软雅黑" panose="020B0503020204020204" pitchFamily="34" charset="-122"/>
                <a:cs typeface="+mn-ea"/>
              </a:rPr>
              <a:t>操作</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a:t>
            </a:r>
            <a:r>
              <a:rPr lang="en-US" altLang="zh-CN" sz="1800" dirty="0">
                <a:solidFill>
                  <a:srgbClr val="595959"/>
                </a:solidFill>
                <a:latin typeface="微软雅黑" panose="020B0503020204020204" pitchFamily="34" charset="-122"/>
                <a:ea typeface="微软雅黑" panose="020B0503020204020204" pitchFamily="34" charset="-122"/>
                <a:cs typeface="+mn-ea"/>
              </a:rPr>
              <a:t>resample()</a:t>
            </a:r>
            <a:r>
              <a:rPr lang="zh-CN" altLang="en-US" sz="1800" dirty="0">
                <a:solidFill>
                  <a:srgbClr val="595959"/>
                </a:solidFill>
                <a:latin typeface="微软雅黑" panose="020B0503020204020204" pitchFamily="34" charset="-122"/>
                <a:ea typeface="微软雅黑" panose="020B0503020204020204" pitchFamily="34" charset="-122"/>
                <a:cs typeface="+mn-ea"/>
              </a:rPr>
              <a:t>方法实现</a:t>
            </a:r>
            <a:r>
              <a:rPr lang="zh-CN" altLang="zh-CN" sz="1800" dirty="0">
                <a:solidFill>
                  <a:srgbClr val="595959"/>
                </a:solidFill>
                <a:latin typeface="微软雅黑" panose="020B0503020204020204" pitchFamily="34" charset="-122"/>
                <a:ea typeface="微软雅黑" panose="020B0503020204020204" pitchFamily="34" charset="-122"/>
                <a:cs typeface="+mn-ea"/>
              </a:rPr>
              <a:t>升采样</a:t>
            </a:r>
            <a:r>
              <a:rPr lang="zh-CN" altLang="en-US" sz="1800" dirty="0">
                <a:solidFill>
                  <a:srgbClr val="595959"/>
                </a:solidFill>
                <a:latin typeface="微软雅黑" panose="020B0503020204020204" pitchFamily="34" charset="-122"/>
                <a:ea typeface="微软雅黑" panose="020B0503020204020204" pitchFamily="34" charset="-122"/>
                <a:cs typeface="+mn-ea"/>
              </a:rPr>
              <a:t>操作</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16" name="原创设计师QQ598969553          _7"/>
          <p:cNvSpPr txBox="1"/>
          <p:nvPr/>
        </p:nvSpPr>
        <p:spPr>
          <a:xfrm>
            <a:off x="1019176" y="3089692"/>
            <a:ext cx="4590730" cy="523220"/>
          </a:xfrm>
          <a:prstGeom prst="rect">
            <a:avLst/>
          </a:prstGeom>
          <a:noFill/>
        </p:spPr>
        <p:txBody>
          <a:bodyPr wrap="square" rtlCol="0">
            <a:spAutoFit/>
          </a:bodyPr>
          <a:lstStyle/>
          <a:p>
            <a:pPr lvl="0" algn="ctr" defTabSz="1216660">
              <a:spcBef>
                <a:spcPct val="20000"/>
              </a:spcBef>
              <a:defRPr/>
            </a:pPr>
            <a:r>
              <a:rPr lang="zh-CN" altLang="en-US" sz="2800" b="1" dirty="0">
                <a:solidFill>
                  <a:srgbClr val="1369B2"/>
                </a:solidFill>
                <a:latin typeface="微软雅黑" panose="020B0503020204020204" pitchFamily="34" charset="-122"/>
                <a:ea typeface="微软雅黑" panose="020B0503020204020204" pitchFamily="34" charset="-122"/>
                <a:cs typeface="+mn-ea"/>
                <a:sym typeface="+mn-lt"/>
              </a:rPr>
              <a:t>学习目标</a:t>
            </a:r>
          </a:p>
        </p:txBody>
      </p:sp>
    </p:spTree>
    <p:extLst>
      <p:ext uri="{BB962C8B-B14F-4D97-AF65-F5344CB8AC3E}">
        <p14:creationId xmlns:p14="http://schemas.microsoft.com/office/powerpoint/2010/main" val="34190690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14.5.3</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升采样</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7" name="文本框 6">
            <a:extLst>
              <a:ext uri="{FF2B5EF4-FFF2-40B4-BE49-F238E27FC236}">
                <a16:creationId xmlns:a16="http://schemas.microsoft.com/office/drawing/2014/main" id="{8A94A71B-0DDC-9662-2B12-E7ED94C37C44}"/>
              </a:ext>
            </a:extLst>
          </p:cNvPr>
          <p:cNvSpPr txBox="1"/>
          <p:nvPr/>
        </p:nvSpPr>
        <p:spPr>
          <a:xfrm>
            <a:off x="1414685" y="3501802"/>
            <a:ext cx="5976665" cy="1477328"/>
          </a:xfrm>
          <a:prstGeom prst="rect">
            <a:avLst/>
          </a:prstGeom>
          <a:noFill/>
        </p:spPr>
        <p:txBody>
          <a:bodyPr wrap="square">
            <a:spAutoFit/>
          </a:bodyPr>
          <a:lstStyle>
            <a:defPPr>
              <a:defRPr lang="zh-CN"/>
            </a:defPPr>
            <a:lvl1pPr indent="304800">
              <a:lnSpc>
                <a:spcPct val="150000"/>
              </a:lnSpc>
              <a:defRPr sz="1800" kern="0">
                <a:solidFill>
                  <a:srgbClr val="595959"/>
                </a:solidFill>
                <a:effectLst/>
                <a:latin typeface="Microsoft YaHei" panose="020B0503020204020204" pitchFamily="34" charset="-122"/>
                <a:ea typeface="Microsoft YaHei" panose="020B0503020204020204" pitchFamily="34" charset="-122"/>
                <a:cs typeface="宋体" panose="02010600030101010101" pitchFamily="2" charset="-122"/>
              </a:defRPr>
            </a:lvl1pPr>
          </a:lstStyle>
          <a:p>
            <a:pPr marL="342900" indent="-342900">
              <a:buFont typeface="Arial" panose="020B0604020202020204" pitchFamily="34" charset="0"/>
              <a:buChar char="•"/>
            </a:pPr>
            <a:r>
              <a:rPr lang="zh-CN" altLang="zh-CN" sz="2000" dirty="0"/>
              <a:t>升采样</a:t>
            </a:r>
            <a:r>
              <a:rPr lang="zh-CN" altLang="zh-CN" sz="2000" dirty="0">
                <a:solidFill>
                  <a:srgbClr val="1369B2"/>
                </a:solidFill>
              </a:rPr>
              <a:t>时间颗粒</a:t>
            </a:r>
            <a:r>
              <a:rPr lang="zh-CN" altLang="zh-CN" sz="2000" dirty="0"/>
              <a:t>是</a:t>
            </a:r>
            <a:r>
              <a:rPr lang="zh-CN" altLang="zh-CN" sz="2000" dirty="0">
                <a:solidFill>
                  <a:srgbClr val="1369B2"/>
                </a:solidFill>
              </a:rPr>
              <a:t>变小</a:t>
            </a:r>
            <a:r>
              <a:rPr lang="zh-CN" altLang="zh-CN" sz="2000" dirty="0"/>
              <a:t>的</a:t>
            </a:r>
            <a:r>
              <a:rPr lang="zh-CN" altLang="en-US" sz="2000" dirty="0"/>
              <a:t>。</a:t>
            </a:r>
            <a:endParaRPr lang="en-US" altLang="zh-CN" sz="2000" dirty="0"/>
          </a:p>
          <a:p>
            <a:pPr marL="342900" indent="-342900">
              <a:buFont typeface="Arial" panose="020B0604020202020204" pitchFamily="34" charset="0"/>
              <a:buChar char="•"/>
            </a:pPr>
            <a:r>
              <a:rPr lang="zh-CN" altLang="zh-CN" sz="2000" dirty="0"/>
              <a:t>升采样</a:t>
            </a:r>
            <a:r>
              <a:rPr lang="zh-CN" altLang="zh-CN" sz="2000" dirty="0">
                <a:solidFill>
                  <a:srgbClr val="1369B2"/>
                </a:solidFill>
              </a:rPr>
              <a:t>数据量</a:t>
            </a:r>
            <a:r>
              <a:rPr lang="zh-CN" altLang="zh-CN" sz="2000" dirty="0"/>
              <a:t>会</a:t>
            </a:r>
            <a:r>
              <a:rPr lang="zh-CN" altLang="zh-CN" sz="2000" dirty="0">
                <a:solidFill>
                  <a:srgbClr val="1369B2"/>
                </a:solidFill>
              </a:rPr>
              <a:t>增多</a:t>
            </a:r>
            <a:r>
              <a:rPr lang="zh-CN" altLang="zh-CN" sz="2000" dirty="0"/>
              <a:t>，这可能导致</a:t>
            </a:r>
            <a:r>
              <a:rPr lang="zh-CN" altLang="en-US" sz="2000" dirty="0"/>
              <a:t>部分</a:t>
            </a:r>
            <a:r>
              <a:rPr lang="zh-CN" altLang="zh-CN" sz="2000" dirty="0"/>
              <a:t>时间戳没有相应的数据。</a:t>
            </a:r>
            <a:endParaRPr lang="en-US" altLang="zh-CN" sz="2000" dirty="0"/>
          </a:p>
        </p:txBody>
      </p:sp>
      <p:sp>
        <p:nvSpPr>
          <p:cNvPr id="8" name="矩形: 圆角 139">
            <a:extLst>
              <a:ext uri="{FF2B5EF4-FFF2-40B4-BE49-F238E27FC236}">
                <a16:creationId xmlns:a16="http://schemas.microsoft.com/office/drawing/2014/main" id="{C5854BD2-95A8-2615-D778-3A061C808512}"/>
              </a:ext>
            </a:extLst>
          </p:cNvPr>
          <p:cNvSpPr/>
          <p:nvPr/>
        </p:nvSpPr>
        <p:spPr>
          <a:xfrm>
            <a:off x="1276318" y="2780369"/>
            <a:ext cx="1917700"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宋体" panose="02010600030101010101" pitchFamily="2" charset="-122"/>
                <a:ea typeface="宋体" panose="02010600030101010101" pitchFamily="2" charset="-122"/>
                <a:sym typeface="思源宋体 CN" panose="02020400000000000000" pitchFamily="18" charset="-122"/>
              </a:rPr>
              <a:t>特点</a:t>
            </a:r>
          </a:p>
        </p:txBody>
      </p:sp>
      <p:pic>
        <p:nvPicPr>
          <p:cNvPr id="9" name="图片 8">
            <a:extLst>
              <a:ext uri="{FF2B5EF4-FFF2-40B4-BE49-F238E27FC236}">
                <a16:creationId xmlns:a16="http://schemas.microsoft.com/office/drawing/2014/main" id="{21C57967-7724-2935-87BC-17116A0EAB3B}"/>
              </a:ext>
            </a:extLst>
          </p:cNvPr>
          <p:cNvPicPr>
            <a:picLocks noChangeAspect="1"/>
          </p:cNvPicPr>
          <p:nvPr/>
        </p:nvPicPr>
        <p:blipFill rotWithShape="1">
          <a:blip r:embed="rId3"/>
          <a:srcRect l="18574" r="10319"/>
          <a:stretch/>
        </p:blipFill>
        <p:spPr>
          <a:xfrm flipH="1">
            <a:off x="8327454" y="2261823"/>
            <a:ext cx="2736307" cy="3848151"/>
          </a:xfrm>
          <a:prstGeom prst="rect">
            <a:avLst/>
          </a:prstGeom>
        </p:spPr>
      </p:pic>
    </p:spTree>
    <p:extLst>
      <p:ext uri="{BB962C8B-B14F-4D97-AF65-F5344CB8AC3E}">
        <p14:creationId xmlns:p14="http://schemas.microsoft.com/office/powerpoint/2010/main" val="6267766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14.5.3</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升采样</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35B67392-3B14-8F0D-0FBB-9AD67337A2A8}"/>
              </a:ext>
            </a:extLst>
          </p:cNvPr>
          <p:cNvSpPr txBox="1"/>
          <p:nvPr/>
        </p:nvSpPr>
        <p:spPr>
          <a:xfrm>
            <a:off x="1276318" y="2277666"/>
            <a:ext cx="9779575" cy="3470181"/>
          </a:xfrm>
          <a:prstGeom prst="rect">
            <a:avLst/>
          </a:prstGeom>
          <a:noFill/>
        </p:spPr>
        <p:txBody>
          <a:bodyPr wrap="square">
            <a:spAutoFit/>
          </a:bodyPr>
          <a:lstStyle>
            <a:defPPr>
              <a:defRPr lang="zh-CN"/>
            </a:defPPr>
            <a:lvl1pPr indent="304800">
              <a:lnSpc>
                <a:spcPct val="150000"/>
              </a:lnSpc>
              <a:defRPr sz="1800" kern="0">
                <a:solidFill>
                  <a:srgbClr val="595959"/>
                </a:solidFill>
                <a:effectLst/>
                <a:latin typeface="Microsoft YaHei" panose="020B0503020204020204" pitchFamily="34" charset="-122"/>
                <a:ea typeface="Microsoft YaHei" panose="020B0503020204020204" pitchFamily="34" charset="-122"/>
                <a:cs typeface="宋体" panose="02010600030101010101" pitchFamily="2" charset="-122"/>
              </a:defRPr>
            </a:lvl1pPr>
          </a:lstStyle>
          <a:p>
            <a:pPr indent="0"/>
            <a:r>
              <a:rPr lang="zh-CN" altLang="en-US" sz="1900" b="1" dirty="0"/>
              <a:t>方法一：</a:t>
            </a:r>
            <a:endParaRPr lang="en-US" altLang="zh-CN" sz="1900" b="1" dirty="0"/>
          </a:p>
          <a:p>
            <a:pPr indent="0">
              <a:spcAft>
                <a:spcPts val="1200"/>
              </a:spcAft>
            </a:pPr>
            <a:r>
              <a:rPr lang="zh-CN" altLang="zh-CN" sz="1900" dirty="0"/>
              <a:t>通过</a:t>
            </a:r>
            <a:r>
              <a:rPr lang="en-US" altLang="zh-CN" sz="1900" dirty="0" err="1">
                <a:solidFill>
                  <a:srgbClr val="1369B2"/>
                </a:solidFill>
              </a:rPr>
              <a:t>ffill</a:t>
            </a:r>
            <a:r>
              <a:rPr lang="en-US" altLang="zh-CN" sz="1900" dirty="0">
                <a:solidFill>
                  <a:srgbClr val="1369B2"/>
                </a:solidFill>
              </a:rPr>
              <a:t>(limit)</a:t>
            </a:r>
            <a:r>
              <a:rPr lang="zh-CN" altLang="zh-CN" sz="1900" dirty="0">
                <a:solidFill>
                  <a:srgbClr val="1369B2"/>
                </a:solidFill>
              </a:rPr>
              <a:t>或</a:t>
            </a:r>
            <a:r>
              <a:rPr lang="en-US" altLang="zh-CN" sz="1900" dirty="0" err="1">
                <a:solidFill>
                  <a:srgbClr val="1369B2"/>
                </a:solidFill>
              </a:rPr>
              <a:t>bfill</a:t>
            </a:r>
            <a:r>
              <a:rPr lang="en-US" altLang="zh-CN" sz="1900" dirty="0">
                <a:solidFill>
                  <a:srgbClr val="1369B2"/>
                </a:solidFill>
              </a:rPr>
              <a:t>(limit)</a:t>
            </a:r>
            <a:r>
              <a:rPr lang="zh-CN" altLang="zh-CN" sz="1900" dirty="0">
                <a:solidFill>
                  <a:srgbClr val="1369B2"/>
                </a:solidFill>
              </a:rPr>
              <a:t>方法</a:t>
            </a:r>
            <a:r>
              <a:rPr lang="zh-CN" altLang="zh-CN" sz="1900" dirty="0"/>
              <a:t>取</a:t>
            </a:r>
            <a:r>
              <a:rPr lang="zh-CN" altLang="en-US" sz="1900" dirty="0"/>
              <a:t>缺失值</a:t>
            </a:r>
            <a:r>
              <a:rPr lang="zh-CN" altLang="zh-CN" sz="1900" dirty="0"/>
              <a:t>前面或后面的值填充，</a:t>
            </a:r>
            <a:r>
              <a:rPr lang="en-US" altLang="zh-CN" sz="1900" dirty="0"/>
              <a:t>limit</a:t>
            </a:r>
            <a:r>
              <a:rPr lang="zh-CN" altLang="zh-CN" sz="1900" dirty="0"/>
              <a:t>可以限制填充的个数。</a:t>
            </a:r>
            <a:endParaRPr lang="en-US" altLang="zh-CN" sz="1900" dirty="0"/>
          </a:p>
          <a:p>
            <a:pPr indent="0"/>
            <a:r>
              <a:rPr lang="zh-CN" altLang="en-US" sz="1900" b="1" dirty="0"/>
              <a:t>方法二：</a:t>
            </a:r>
            <a:endParaRPr lang="zh-CN" altLang="zh-CN" sz="1900" dirty="0"/>
          </a:p>
          <a:p>
            <a:pPr indent="0">
              <a:spcAft>
                <a:spcPts val="1200"/>
              </a:spcAft>
            </a:pPr>
            <a:r>
              <a:rPr lang="zh-CN" altLang="zh-CN" sz="1900" dirty="0"/>
              <a:t>通过</a:t>
            </a:r>
            <a:r>
              <a:rPr lang="en-US" altLang="zh-CN" sz="1900" dirty="0" err="1">
                <a:solidFill>
                  <a:srgbClr val="1369B2"/>
                </a:solidFill>
              </a:rPr>
              <a:t>fillna</a:t>
            </a:r>
            <a:r>
              <a:rPr lang="en-US" altLang="zh-CN" sz="1900" dirty="0">
                <a:solidFill>
                  <a:srgbClr val="1369B2"/>
                </a:solidFill>
              </a:rPr>
              <a:t>(</a:t>
            </a:r>
            <a:r>
              <a:rPr lang="en-US" altLang="zh-CN" sz="1900" dirty="0">
                <a:solidFill>
                  <a:srgbClr val="1369B2"/>
                </a:solidFill>
                <a:latin typeface="Times New Roman" panose="02020603050405020304" pitchFamily="18" charset="0"/>
                <a:cs typeface="Times New Roman" panose="02020603050405020304" pitchFamily="18" charset="0"/>
              </a:rPr>
              <a:t>‘</a:t>
            </a:r>
            <a:r>
              <a:rPr lang="en-US" altLang="zh-CN" sz="1900" dirty="0" err="1">
                <a:solidFill>
                  <a:srgbClr val="1369B2"/>
                </a:solidFill>
              </a:rPr>
              <a:t>ffill</a:t>
            </a:r>
            <a:r>
              <a:rPr lang="en-US" altLang="zh-CN" sz="1900" dirty="0">
                <a:solidFill>
                  <a:srgbClr val="1369B2"/>
                </a:solidFill>
                <a:latin typeface="Times New Roman" panose="02020603050405020304" pitchFamily="18" charset="0"/>
                <a:cs typeface="Times New Roman" panose="02020603050405020304" pitchFamily="18" charset="0"/>
              </a:rPr>
              <a:t>’</a:t>
            </a:r>
            <a:r>
              <a:rPr lang="en-US" altLang="zh-CN" sz="1900" dirty="0">
                <a:solidFill>
                  <a:srgbClr val="1369B2"/>
                </a:solidFill>
              </a:rPr>
              <a:t>)</a:t>
            </a:r>
            <a:r>
              <a:rPr lang="zh-CN" altLang="zh-CN" sz="1900" dirty="0">
                <a:solidFill>
                  <a:srgbClr val="1369B2"/>
                </a:solidFill>
              </a:rPr>
              <a:t>或</a:t>
            </a:r>
            <a:r>
              <a:rPr lang="en-US" altLang="zh-CN" sz="1900" dirty="0" err="1">
                <a:solidFill>
                  <a:srgbClr val="1369B2"/>
                </a:solidFill>
              </a:rPr>
              <a:t>fillna</a:t>
            </a:r>
            <a:r>
              <a:rPr lang="en-US" altLang="zh-CN" sz="1900" dirty="0">
                <a:solidFill>
                  <a:srgbClr val="1369B2"/>
                </a:solidFill>
              </a:rPr>
              <a:t>(</a:t>
            </a:r>
            <a:r>
              <a:rPr lang="en-US" altLang="zh-CN" sz="1900" dirty="0">
                <a:solidFill>
                  <a:srgbClr val="1369B2"/>
                </a:solidFill>
                <a:latin typeface="Times New Roman" panose="02020603050405020304" pitchFamily="18" charset="0"/>
                <a:cs typeface="Times New Roman" panose="02020603050405020304" pitchFamily="18" charset="0"/>
              </a:rPr>
              <a:t>‘</a:t>
            </a:r>
            <a:r>
              <a:rPr lang="en-US" altLang="zh-CN" sz="1900" dirty="0" err="1">
                <a:solidFill>
                  <a:srgbClr val="1369B2"/>
                </a:solidFill>
              </a:rPr>
              <a:t>bfill</a:t>
            </a:r>
            <a:r>
              <a:rPr lang="en-US" altLang="zh-CN" sz="1900" dirty="0">
                <a:solidFill>
                  <a:srgbClr val="1369B2"/>
                </a:solidFill>
                <a:latin typeface="Times New Roman" panose="02020603050405020304" pitchFamily="18" charset="0"/>
                <a:cs typeface="Times New Roman" panose="02020603050405020304" pitchFamily="18" charset="0"/>
              </a:rPr>
              <a:t>’</a:t>
            </a:r>
            <a:r>
              <a:rPr lang="en-US" altLang="zh-CN" sz="1900" dirty="0">
                <a:solidFill>
                  <a:srgbClr val="1369B2"/>
                </a:solidFill>
              </a:rPr>
              <a:t>)</a:t>
            </a:r>
            <a:r>
              <a:rPr lang="zh-CN" altLang="zh-CN" sz="1900" dirty="0"/>
              <a:t> 填充</a:t>
            </a:r>
            <a:r>
              <a:rPr lang="zh-CN" altLang="en-US" sz="1900" dirty="0"/>
              <a:t>缺失值</a:t>
            </a:r>
            <a:r>
              <a:rPr lang="zh-CN" altLang="zh-CN" sz="1900" dirty="0"/>
              <a:t>，</a:t>
            </a:r>
            <a:r>
              <a:rPr lang="zh-CN" altLang="en-US" sz="1900" dirty="0"/>
              <a:t>其中</a:t>
            </a:r>
            <a:r>
              <a:rPr lang="zh-CN" altLang="zh-CN" sz="1900" dirty="0"/>
              <a:t>传入</a:t>
            </a:r>
            <a:r>
              <a:rPr lang="en-US" altLang="zh-CN" sz="1900" dirty="0" err="1"/>
              <a:t>ffill</a:t>
            </a:r>
            <a:r>
              <a:rPr lang="zh-CN" altLang="zh-CN" sz="1900" dirty="0"/>
              <a:t>表示用</a:t>
            </a:r>
            <a:r>
              <a:rPr lang="zh-CN" altLang="en-US" sz="1900" dirty="0"/>
              <a:t>缺失值</a:t>
            </a:r>
            <a:r>
              <a:rPr lang="zh-CN" altLang="zh-CN" sz="1900" dirty="0"/>
              <a:t>前面的值填充，传入</a:t>
            </a:r>
            <a:r>
              <a:rPr lang="en-US" altLang="zh-CN" sz="1900" dirty="0" err="1"/>
              <a:t>bfill</a:t>
            </a:r>
            <a:r>
              <a:rPr lang="zh-CN" altLang="zh-CN" sz="1900" dirty="0"/>
              <a:t>则表示用</a:t>
            </a:r>
            <a:r>
              <a:rPr lang="zh-CN" altLang="en-US" sz="1900" dirty="0"/>
              <a:t>缺失值</a:t>
            </a:r>
            <a:r>
              <a:rPr lang="zh-CN" altLang="zh-CN" sz="1900" dirty="0"/>
              <a:t>后面的值填充。</a:t>
            </a:r>
            <a:endParaRPr lang="en-US" altLang="zh-CN" sz="1900" dirty="0"/>
          </a:p>
          <a:p>
            <a:pPr indent="0"/>
            <a:r>
              <a:rPr lang="zh-CN" altLang="en-US" sz="1900" b="1" dirty="0"/>
              <a:t>方法三：</a:t>
            </a:r>
            <a:endParaRPr lang="zh-CN" altLang="zh-CN" sz="1900" dirty="0"/>
          </a:p>
          <a:p>
            <a:pPr indent="0"/>
            <a:r>
              <a:rPr lang="zh-CN" altLang="zh-CN" sz="1900" dirty="0"/>
              <a:t>使用</a:t>
            </a:r>
            <a:r>
              <a:rPr lang="en-US" altLang="zh-CN" sz="1900" dirty="0">
                <a:solidFill>
                  <a:srgbClr val="1369B2"/>
                </a:solidFill>
              </a:rPr>
              <a:t>interpolate()</a:t>
            </a:r>
            <a:r>
              <a:rPr lang="zh-CN" altLang="zh-CN" sz="1900" dirty="0">
                <a:solidFill>
                  <a:srgbClr val="1369B2"/>
                </a:solidFill>
              </a:rPr>
              <a:t>方法</a:t>
            </a:r>
            <a:r>
              <a:rPr lang="zh-CN" altLang="zh-CN" sz="1900" dirty="0"/>
              <a:t>根据插值算法补全数据。</a:t>
            </a:r>
          </a:p>
        </p:txBody>
      </p:sp>
      <p:sp>
        <p:nvSpPr>
          <p:cNvPr id="12"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插值方式</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Tree>
    <p:extLst>
      <p:ext uri="{BB962C8B-B14F-4D97-AF65-F5344CB8AC3E}">
        <p14:creationId xmlns:p14="http://schemas.microsoft.com/office/powerpoint/2010/main" val="34059453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ctr"/>
            <a:r>
              <a:rPr lang="zh-CN" altLang="zh-CN" sz="4800" b="1" dirty="0">
                <a:solidFill>
                  <a:srgbClr val="595959"/>
                </a:solidFill>
                <a:latin typeface="微软雅黑" panose="020B0503020204020204" pitchFamily="34" charset="-122"/>
                <a:ea typeface="微软雅黑" panose="020B0503020204020204" pitchFamily="34" charset="-122"/>
                <a:cs typeface="+mn-ea"/>
              </a:rPr>
              <a:t>滑动窗口</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126654" y="2968089"/>
            <a:ext cx="2232248" cy="923330"/>
          </a:xfrm>
          <a:prstGeom prst="rect">
            <a:avLst/>
          </a:prstGeom>
          <a:noFill/>
        </p:spPr>
        <p:txBody>
          <a:bodyPr wrap="square" lIns="91443" tIns="45720" rIns="91443" bIns="45720" rtlCol="0">
            <a:spAutoFit/>
          </a:bodyPr>
          <a:lstStyle/>
          <a:p>
            <a:pPr algn="ctr"/>
            <a:r>
              <a:rPr lang="en-US" altLang="zh-CN" sz="5400" b="1" dirty="0">
                <a:solidFill>
                  <a:srgbClr val="FAFAFA"/>
                </a:solidFill>
                <a:latin typeface="微软雅黑" panose="020B0503020204020204" pitchFamily="34" charset="-122"/>
                <a:ea typeface="微软雅黑" panose="020B0503020204020204" pitchFamily="34" charset="-122"/>
                <a:cs typeface="+mn-ea"/>
              </a:rPr>
              <a:t>14.6</a:t>
            </a:r>
            <a:endParaRPr lang="en-US" altLang="en-GB" sz="5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679654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466216"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14.6</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滑动窗口</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21363" y="857056"/>
            <a:ext cx="5638800" cy="5638800"/>
          </a:xfrm>
          <a:prstGeom prst="rect">
            <a:avLst/>
          </a:prstGeom>
        </p:spPr>
      </p:pic>
      <p:sp>
        <p:nvSpPr>
          <p:cNvPr id="13" name="原创设计师QQ598969553          _3"/>
          <p:cNvSpPr/>
          <p:nvPr/>
        </p:nvSpPr>
        <p:spPr>
          <a:xfrm>
            <a:off x="1019175" y="2709714"/>
            <a:ext cx="4590731" cy="2664296"/>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原创设计师QQ598969553          _4"/>
          <p:cNvSpPr/>
          <p:nvPr/>
        </p:nvSpPr>
        <p:spPr>
          <a:xfrm>
            <a:off x="1287810" y="3746576"/>
            <a:ext cx="4053459" cy="923330"/>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en-US" sz="1800" dirty="0">
                <a:solidFill>
                  <a:srgbClr val="595959"/>
                </a:solidFill>
                <a:latin typeface="微软雅黑" panose="020B0503020204020204" pitchFamily="34" charset="-122"/>
                <a:ea typeface="微软雅黑" panose="020B0503020204020204" pitchFamily="34" charset="-122"/>
                <a:cs typeface="+mn-ea"/>
              </a:rPr>
              <a:t>滑动窗口操作，能够灵活通过</a:t>
            </a:r>
            <a:r>
              <a:rPr lang="en-US" altLang="zh-CN" sz="1800" dirty="0">
                <a:solidFill>
                  <a:srgbClr val="1369B2"/>
                </a:solidFill>
                <a:latin typeface="微软雅黑" panose="020B0503020204020204" pitchFamily="34" charset="-122"/>
                <a:ea typeface="微软雅黑" panose="020B0503020204020204" pitchFamily="34" charset="-122"/>
                <a:cs typeface="+mn-ea"/>
              </a:rPr>
              <a:t>rolling()</a:t>
            </a:r>
            <a:r>
              <a:rPr lang="zh-CN" altLang="en-US" sz="1800" dirty="0">
                <a:solidFill>
                  <a:srgbClr val="1369B2"/>
                </a:solidFill>
                <a:latin typeface="微软雅黑" panose="020B0503020204020204" pitchFamily="34" charset="-122"/>
                <a:ea typeface="微软雅黑" panose="020B0503020204020204" pitchFamily="34" charset="-122"/>
                <a:cs typeface="+mn-ea"/>
              </a:rPr>
              <a:t>方法</a:t>
            </a:r>
            <a:r>
              <a:rPr lang="zh-CN" altLang="en-US" sz="1800" dirty="0">
                <a:solidFill>
                  <a:srgbClr val="595959"/>
                </a:solidFill>
                <a:latin typeface="微软雅黑" panose="020B0503020204020204" pitchFamily="34" charset="-122"/>
                <a:ea typeface="微软雅黑" panose="020B0503020204020204" pitchFamily="34" charset="-122"/>
                <a:cs typeface="+mn-ea"/>
              </a:rPr>
              <a:t>实现滑动窗口操作</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16" name="原创设计师QQ598969553          _7"/>
          <p:cNvSpPr txBox="1"/>
          <p:nvPr/>
        </p:nvSpPr>
        <p:spPr>
          <a:xfrm>
            <a:off x="1019176" y="3089692"/>
            <a:ext cx="4590730" cy="523220"/>
          </a:xfrm>
          <a:prstGeom prst="rect">
            <a:avLst/>
          </a:prstGeom>
          <a:noFill/>
        </p:spPr>
        <p:txBody>
          <a:bodyPr wrap="square" rtlCol="0">
            <a:spAutoFit/>
          </a:bodyPr>
          <a:lstStyle/>
          <a:p>
            <a:pPr lvl="0" algn="ctr" defTabSz="1216660">
              <a:spcBef>
                <a:spcPct val="20000"/>
              </a:spcBef>
              <a:defRPr/>
            </a:pPr>
            <a:r>
              <a:rPr lang="zh-CN" altLang="en-US" sz="2800" b="1" dirty="0">
                <a:solidFill>
                  <a:srgbClr val="1369B2"/>
                </a:solidFill>
                <a:latin typeface="微软雅黑" panose="020B0503020204020204" pitchFamily="34" charset="-122"/>
                <a:ea typeface="微软雅黑" panose="020B0503020204020204" pitchFamily="34" charset="-122"/>
                <a:cs typeface="+mn-ea"/>
                <a:sym typeface="+mn-lt"/>
              </a:rPr>
              <a:t>学习目标</a:t>
            </a:r>
          </a:p>
        </p:txBody>
      </p:sp>
    </p:spTree>
    <p:extLst>
      <p:ext uri="{BB962C8B-B14F-4D97-AF65-F5344CB8AC3E}">
        <p14:creationId xmlns:p14="http://schemas.microsoft.com/office/powerpoint/2010/main" val="38893573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14.6</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滑动窗口</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1" name="文本框 10">
            <a:extLst>
              <a:ext uri="{FF2B5EF4-FFF2-40B4-BE49-F238E27FC236}">
                <a16:creationId xmlns:a16="http://schemas.microsoft.com/office/drawing/2014/main" id="{8A94A71B-0DDC-9662-2B12-E7ED94C37C44}"/>
              </a:ext>
            </a:extLst>
          </p:cNvPr>
          <p:cNvSpPr txBox="1"/>
          <p:nvPr/>
        </p:nvSpPr>
        <p:spPr>
          <a:xfrm>
            <a:off x="1414685" y="3285778"/>
            <a:ext cx="5976665" cy="1884618"/>
          </a:xfrm>
          <a:prstGeom prst="rect">
            <a:avLst/>
          </a:prstGeom>
          <a:noFill/>
        </p:spPr>
        <p:txBody>
          <a:bodyPr wrap="square">
            <a:spAutoFit/>
          </a:bodyPr>
          <a:lstStyle>
            <a:defPPr>
              <a:defRPr lang="zh-CN"/>
            </a:defPPr>
            <a:lvl1pPr indent="304800">
              <a:lnSpc>
                <a:spcPct val="150000"/>
              </a:lnSpc>
              <a:defRPr sz="1800" kern="0">
                <a:solidFill>
                  <a:srgbClr val="595959"/>
                </a:solidFill>
                <a:effectLst/>
                <a:latin typeface="Microsoft YaHei" panose="020B0503020204020204" pitchFamily="34" charset="-122"/>
                <a:ea typeface="Microsoft YaHei" panose="020B0503020204020204" pitchFamily="34" charset="-122"/>
                <a:cs typeface="宋体" panose="02010600030101010101" pitchFamily="2" charset="-122"/>
              </a:defRPr>
            </a:lvl1pPr>
          </a:lstStyle>
          <a:p>
            <a:pPr indent="0"/>
            <a:r>
              <a:rPr lang="zh-CN" altLang="zh-CN" sz="2000" dirty="0"/>
              <a:t>滑动窗口指的是</a:t>
            </a:r>
            <a:r>
              <a:rPr lang="zh-CN" altLang="zh-CN" sz="2000" dirty="0">
                <a:solidFill>
                  <a:srgbClr val="1369B2"/>
                </a:solidFill>
              </a:rPr>
              <a:t>根据指定的单位长度来框住时间序列</a:t>
            </a:r>
            <a:r>
              <a:rPr lang="zh-CN" altLang="zh-CN" sz="2000" dirty="0"/>
              <a:t>，</a:t>
            </a:r>
            <a:r>
              <a:rPr lang="zh-CN" altLang="zh-CN" sz="2000" dirty="0">
                <a:solidFill>
                  <a:srgbClr val="1369B2"/>
                </a:solidFill>
              </a:rPr>
              <a:t>从而计算框内的统计指标</a:t>
            </a:r>
            <a:r>
              <a:rPr lang="zh-CN" altLang="zh-CN" sz="2000" dirty="0"/>
              <a:t>。相当于一个长度指定的滑块在刻度尺上面滑动，每滑动一个单位即可反馈滑块内的数据。</a:t>
            </a:r>
            <a:endParaRPr lang="en-US" altLang="zh-CN" sz="2000" dirty="0"/>
          </a:p>
        </p:txBody>
      </p:sp>
      <p:sp>
        <p:nvSpPr>
          <p:cNvPr id="12" name="矩形: 圆角 139">
            <a:extLst>
              <a:ext uri="{FF2B5EF4-FFF2-40B4-BE49-F238E27FC236}">
                <a16:creationId xmlns:a16="http://schemas.microsoft.com/office/drawing/2014/main" id="{C5854BD2-95A8-2615-D778-3A061C808512}"/>
              </a:ext>
            </a:extLst>
          </p:cNvPr>
          <p:cNvSpPr/>
          <p:nvPr/>
        </p:nvSpPr>
        <p:spPr>
          <a:xfrm>
            <a:off x="1276318" y="2564345"/>
            <a:ext cx="1917700"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宋体" panose="02010600030101010101" pitchFamily="2" charset="-122"/>
                <a:ea typeface="宋体" panose="02010600030101010101" pitchFamily="2" charset="-122"/>
                <a:sym typeface="思源宋体 CN" panose="02020400000000000000" pitchFamily="18" charset="-122"/>
              </a:rPr>
              <a:t>概念</a:t>
            </a:r>
          </a:p>
        </p:txBody>
      </p:sp>
      <p:pic>
        <p:nvPicPr>
          <p:cNvPr id="13" name="图片 12">
            <a:extLst>
              <a:ext uri="{FF2B5EF4-FFF2-40B4-BE49-F238E27FC236}">
                <a16:creationId xmlns:a16="http://schemas.microsoft.com/office/drawing/2014/main" id="{21C57967-7724-2935-87BC-17116A0EAB3B}"/>
              </a:ext>
            </a:extLst>
          </p:cNvPr>
          <p:cNvPicPr>
            <a:picLocks noChangeAspect="1"/>
          </p:cNvPicPr>
          <p:nvPr/>
        </p:nvPicPr>
        <p:blipFill rotWithShape="1">
          <a:blip r:embed="rId3"/>
          <a:srcRect l="18574" r="10319"/>
          <a:stretch/>
        </p:blipFill>
        <p:spPr>
          <a:xfrm flipH="1">
            <a:off x="8327454" y="2261823"/>
            <a:ext cx="2736307" cy="3848151"/>
          </a:xfrm>
          <a:prstGeom prst="rect">
            <a:avLst/>
          </a:prstGeom>
        </p:spPr>
      </p:pic>
    </p:spTree>
    <p:extLst>
      <p:ext uri="{BB962C8B-B14F-4D97-AF65-F5344CB8AC3E}">
        <p14:creationId xmlns:p14="http://schemas.microsoft.com/office/powerpoint/2010/main" val="24134195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14.6</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滑动窗口</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场景举例</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pic>
        <p:nvPicPr>
          <p:cNvPr id="7" name="图片 6"/>
          <p:cNvPicPr/>
          <p:nvPr/>
        </p:nvPicPr>
        <p:blipFill>
          <a:blip r:embed="rId3"/>
          <a:stretch>
            <a:fillRect/>
          </a:stretch>
        </p:blipFill>
        <p:spPr>
          <a:xfrm>
            <a:off x="1846734" y="2557520"/>
            <a:ext cx="6524710" cy="648072"/>
          </a:xfrm>
          <a:prstGeom prst="rect">
            <a:avLst/>
          </a:prstGeom>
        </p:spPr>
      </p:pic>
      <p:pic>
        <p:nvPicPr>
          <p:cNvPr id="8" name="图片 7"/>
          <p:cNvPicPr/>
          <p:nvPr/>
        </p:nvPicPr>
        <p:blipFill>
          <a:blip r:embed="rId4"/>
          <a:stretch>
            <a:fillRect/>
          </a:stretch>
        </p:blipFill>
        <p:spPr>
          <a:xfrm>
            <a:off x="1846734" y="4016695"/>
            <a:ext cx="6524710" cy="618221"/>
          </a:xfrm>
          <a:prstGeom prst="rect">
            <a:avLst/>
          </a:prstGeom>
        </p:spPr>
      </p:pic>
      <p:pic>
        <p:nvPicPr>
          <p:cNvPr id="9" name="图片 8"/>
          <p:cNvPicPr/>
          <p:nvPr/>
        </p:nvPicPr>
        <p:blipFill>
          <a:blip r:embed="rId5"/>
          <a:stretch>
            <a:fillRect/>
          </a:stretch>
        </p:blipFill>
        <p:spPr>
          <a:xfrm>
            <a:off x="1846733" y="5446018"/>
            <a:ext cx="6524711" cy="626862"/>
          </a:xfrm>
          <a:prstGeom prst="rect">
            <a:avLst/>
          </a:prstGeom>
        </p:spPr>
      </p:pic>
      <p:sp>
        <p:nvSpPr>
          <p:cNvPr id="10" name="矩形标注 9">
            <a:extLst>
              <a:ext uri="{FF2B5EF4-FFF2-40B4-BE49-F238E27FC236}">
                <a16:creationId xmlns:a16="http://schemas.microsoft.com/office/drawing/2014/main" id="{2DD36134-4B9C-75E2-A84F-506C84C246CB}"/>
              </a:ext>
            </a:extLst>
          </p:cNvPr>
          <p:cNvSpPr/>
          <p:nvPr/>
        </p:nvSpPr>
        <p:spPr>
          <a:xfrm>
            <a:off x="8615486" y="2557520"/>
            <a:ext cx="2808312" cy="585395"/>
          </a:xfrm>
          <a:prstGeom prst="wedgeRectCallout">
            <a:avLst>
              <a:gd name="adj1" fmla="val -60789"/>
              <a:gd name="adj2" fmla="val -1618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文本框 13">
            <a:extLst>
              <a:ext uri="{FF2B5EF4-FFF2-40B4-BE49-F238E27FC236}">
                <a16:creationId xmlns:a16="http://schemas.microsoft.com/office/drawing/2014/main" id="{5C2B2685-DAA3-969A-369C-E6BBAFDE9C01}"/>
              </a:ext>
            </a:extLst>
          </p:cNvPr>
          <p:cNvSpPr txBox="1"/>
          <p:nvPr/>
        </p:nvSpPr>
        <p:spPr>
          <a:xfrm>
            <a:off x="8925802" y="2619384"/>
            <a:ext cx="2187679" cy="418191"/>
          </a:xfrm>
          <a:prstGeom prst="rect">
            <a:avLst/>
          </a:prstGeom>
          <a:noFill/>
        </p:spPr>
        <p:txBody>
          <a:bodyPr wrap="square" rtlCol="0">
            <a:spAutoFit/>
          </a:bodyPr>
          <a:lstStyle/>
          <a:p>
            <a:pPr algn="ctr">
              <a:lnSpc>
                <a:spcPct val="150000"/>
              </a:lnSpc>
            </a:pPr>
            <a:r>
              <a:rPr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取</a:t>
            </a:r>
            <a:r>
              <a:rPr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8</a:t>
            </a: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月</a:t>
            </a:r>
            <a:r>
              <a:rPr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4</a:t>
            </a: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日当天的数据</a:t>
            </a:r>
          </a:p>
        </p:txBody>
      </p:sp>
      <p:sp>
        <p:nvSpPr>
          <p:cNvPr id="15" name="矩形标注 14">
            <a:extLst>
              <a:ext uri="{FF2B5EF4-FFF2-40B4-BE49-F238E27FC236}">
                <a16:creationId xmlns:a16="http://schemas.microsoft.com/office/drawing/2014/main" id="{2DD36134-4B9C-75E2-A84F-506C84C246CB}"/>
              </a:ext>
            </a:extLst>
          </p:cNvPr>
          <p:cNvSpPr/>
          <p:nvPr/>
        </p:nvSpPr>
        <p:spPr>
          <a:xfrm>
            <a:off x="8615486" y="4002465"/>
            <a:ext cx="2808312" cy="585395"/>
          </a:xfrm>
          <a:prstGeom prst="wedgeRectCallout">
            <a:avLst>
              <a:gd name="adj1" fmla="val -60789"/>
              <a:gd name="adj2" fmla="val -1618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5C2B2685-DAA3-969A-369C-E6BBAFDE9C01}"/>
              </a:ext>
            </a:extLst>
          </p:cNvPr>
          <p:cNvSpPr txBox="1"/>
          <p:nvPr/>
        </p:nvSpPr>
        <p:spPr>
          <a:xfrm>
            <a:off x="8615486" y="4064329"/>
            <a:ext cx="2808312" cy="461665"/>
          </a:xfrm>
          <a:prstGeom prst="rect">
            <a:avLst/>
          </a:prstGeom>
          <a:noFill/>
        </p:spPr>
        <p:txBody>
          <a:bodyPr wrap="square" rtlCol="0">
            <a:spAutoFit/>
          </a:bodyPr>
          <a:lstStyle/>
          <a:p>
            <a:pPr algn="ctr">
              <a:lnSpc>
                <a:spcPct val="150000"/>
              </a:lnSpc>
            </a:pPr>
            <a:r>
              <a:rPr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取</a:t>
            </a:r>
            <a:r>
              <a:rPr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8</a:t>
            </a: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月</a:t>
            </a:r>
            <a:r>
              <a:rPr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4</a:t>
            </a: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日到</a:t>
            </a:r>
            <a:r>
              <a:rPr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8</a:t>
            </a: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月</a:t>
            </a:r>
            <a:r>
              <a:rPr lang="en-US"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13</a:t>
            </a:r>
            <a:r>
              <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日的数据</a:t>
            </a:r>
          </a:p>
        </p:txBody>
      </p:sp>
      <p:sp>
        <p:nvSpPr>
          <p:cNvPr id="17" name="矩形标注 16">
            <a:extLst>
              <a:ext uri="{FF2B5EF4-FFF2-40B4-BE49-F238E27FC236}">
                <a16:creationId xmlns:a16="http://schemas.microsoft.com/office/drawing/2014/main" id="{2DD36134-4B9C-75E2-A84F-506C84C246CB}"/>
              </a:ext>
            </a:extLst>
          </p:cNvPr>
          <p:cNvSpPr/>
          <p:nvPr/>
        </p:nvSpPr>
        <p:spPr>
          <a:xfrm>
            <a:off x="8615486" y="5446018"/>
            <a:ext cx="2808312" cy="585395"/>
          </a:xfrm>
          <a:prstGeom prst="wedgeRectCallout">
            <a:avLst>
              <a:gd name="adj1" fmla="val -60789"/>
              <a:gd name="adj2" fmla="val -16183"/>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8" name="文本框 17">
            <a:extLst>
              <a:ext uri="{FF2B5EF4-FFF2-40B4-BE49-F238E27FC236}">
                <a16:creationId xmlns:a16="http://schemas.microsoft.com/office/drawing/2014/main" id="{5C2B2685-DAA3-969A-369C-E6BBAFDE9C01}"/>
              </a:ext>
            </a:extLst>
          </p:cNvPr>
          <p:cNvSpPr txBox="1"/>
          <p:nvPr/>
        </p:nvSpPr>
        <p:spPr>
          <a:xfrm>
            <a:off x="8615486" y="5507882"/>
            <a:ext cx="2808312" cy="418191"/>
          </a:xfrm>
          <a:prstGeom prst="rect">
            <a:avLst/>
          </a:prstGeom>
          <a:noFill/>
        </p:spPr>
        <p:txBody>
          <a:bodyPr wrap="square" rtlCol="0">
            <a:spAutoFit/>
          </a:bodyPr>
          <a:lstStyle/>
          <a:p>
            <a:pPr algn="ctr">
              <a:lnSpc>
                <a:spcPct val="150000"/>
              </a:lnSpc>
            </a:pPr>
            <a:r>
              <a:rPr lang="zh-CN" altLang="en-US"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rPr>
              <a:t>向右滑动一个单位</a:t>
            </a:r>
            <a:endParaRPr lang="zh-CN" altLang="zh-CN" sz="1600" dirty="0">
              <a:solidFill>
                <a:schemeClr val="tx1">
                  <a:lumMod val="85000"/>
                  <a:lumOff val="15000"/>
                </a:schemeClr>
              </a:solidFill>
              <a:latin typeface="Microsoft YaHei" panose="020B0503020204020204" pitchFamily="34" charset="-122"/>
              <a:ea typeface="Microsoft YaHei" panose="020B0503020204020204" pitchFamily="34" charset="-122"/>
              <a:cs typeface="+mn-ea"/>
            </a:endParaRPr>
          </a:p>
        </p:txBody>
      </p:sp>
    </p:spTree>
    <p:extLst>
      <p:ext uri="{BB962C8B-B14F-4D97-AF65-F5344CB8AC3E}">
        <p14:creationId xmlns:p14="http://schemas.microsoft.com/office/powerpoint/2010/main" val="7031059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30997"/>
          </a:xfrm>
          <a:prstGeom prst="rect">
            <a:avLst/>
          </a:prstGeom>
          <a:noFill/>
        </p:spPr>
        <p:txBody>
          <a:bodyPr wrap="square" lIns="91443" tIns="45720" rIns="91443" bIns="45720" rtlCol="0">
            <a:spAutoFit/>
          </a:bodyPr>
          <a:lstStyle/>
          <a:p>
            <a:pPr algn="ctr"/>
            <a:r>
              <a:rPr lang="zh-CN" altLang="zh-CN" sz="4800" b="1" dirty="0">
                <a:solidFill>
                  <a:srgbClr val="595959"/>
                </a:solidFill>
                <a:latin typeface="微软雅黑" panose="020B0503020204020204" pitchFamily="34" charset="-122"/>
                <a:ea typeface="微软雅黑" panose="020B0503020204020204" pitchFamily="34" charset="-122"/>
                <a:cs typeface="+mn-ea"/>
              </a:rPr>
              <a:t>时间序列概述</a:t>
            </a:r>
            <a:endParaRPr lang="en-GB" altLang="zh-CN" sz="48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126654" y="2968089"/>
            <a:ext cx="2232248" cy="923330"/>
          </a:xfrm>
          <a:prstGeom prst="rect">
            <a:avLst/>
          </a:prstGeom>
          <a:noFill/>
        </p:spPr>
        <p:txBody>
          <a:bodyPr wrap="square" lIns="91443" tIns="45720" rIns="91443" bIns="45720" rtlCol="0">
            <a:spAutoFit/>
          </a:bodyPr>
          <a:lstStyle/>
          <a:p>
            <a:pPr algn="ctr"/>
            <a:r>
              <a:rPr lang="en-US" altLang="zh-CN" sz="5400" b="1" dirty="0">
                <a:solidFill>
                  <a:srgbClr val="FAFAFA"/>
                </a:solidFill>
                <a:latin typeface="微软雅黑" panose="020B0503020204020204" pitchFamily="34" charset="-122"/>
                <a:ea typeface="微软雅黑" panose="020B0503020204020204" pitchFamily="34" charset="-122"/>
                <a:cs typeface="+mn-ea"/>
              </a:rPr>
              <a:t>14.1</a:t>
            </a:r>
            <a:endParaRPr lang="en-US" altLang="en-GB" sz="5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14.6</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滑动窗口</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语法格式</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7" name="文本框 6">
            <a:extLst>
              <a:ext uri="{FF2B5EF4-FFF2-40B4-BE49-F238E27FC236}">
                <a16:creationId xmlns:a16="http://schemas.microsoft.com/office/drawing/2014/main" id="{1E1BFBFC-8168-1953-8181-1D9657228AA6}"/>
              </a:ext>
            </a:extLst>
          </p:cNvPr>
          <p:cNvSpPr txBox="1"/>
          <p:nvPr/>
        </p:nvSpPr>
        <p:spPr>
          <a:xfrm>
            <a:off x="1287706" y="2065290"/>
            <a:ext cx="9560028" cy="553998"/>
          </a:xfrm>
          <a:prstGeom prst="rect">
            <a:avLst/>
          </a:prstGeom>
          <a:noFill/>
        </p:spPr>
        <p:txBody>
          <a:bodyPr wrap="square">
            <a:spAutoFit/>
          </a:bodyPr>
          <a:lstStyle/>
          <a:p>
            <a:pPr>
              <a:lnSpc>
                <a:spcPct val="150000"/>
              </a:lnSpc>
            </a:pPr>
            <a:r>
              <a:rPr lang="en-US" altLang="zh-CN" sz="2000" kern="0" dirty="0">
                <a:solidFill>
                  <a:srgbClr val="595959"/>
                </a:solidFill>
                <a:latin typeface="Microsoft YaHei" panose="020B0503020204020204" pitchFamily="34" charset="-122"/>
                <a:ea typeface="Microsoft YaHei" panose="020B0503020204020204" pitchFamily="34" charset="-122"/>
              </a:rPr>
              <a:t>pandas</a:t>
            </a:r>
            <a:r>
              <a:rPr lang="zh-CN" altLang="zh-CN" sz="2000" kern="0" dirty="0">
                <a:solidFill>
                  <a:srgbClr val="595959"/>
                </a:solidFill>
                <a:latin typeface="Microsoft YaHei" panose="020B0503020204020204" pitchFamily="34" charset="-122"/>
                <a:ea typeface="Microsoft YaHei" panose="020B0503020204020204" pitchFamily="34" charset="-122"/>
              </a:rPr>
              <a:t>中提供了一个</a:t>
            </a:r>
            <a:r>
              <a:rPr lang="zh-CN" altLang="en-US" sz="2000" kern="0" dirty="0">
                <a:solidFill>
                  <a:srgbClr val="595959"/>
                </a:solidFill>
                <a:latin typeface="Microsoft YaHei" panose="020B0503020204020204" pitchFamily="34" charset="-122"/>
                <a:ea typeface="Microsoft YaHei" panose="020B0503020204020204" pitchFamily="34" charset="-122"/>
              </a:rPr>
              <a:t>滑动</a:t>
            </a:r>
            <a:r>
              <a:rPr lang="zh-CN" altLang="zh-CN" sz="2000" kern="0" dirty="0">
                <a:solidFill>
                  <a:srgbClr val="595959"/>
                </a:solidFill>
                <a:latin typeface="Microsoft YaHei" panose="020B0503020204020204" pitchFamily="34" charset="-122"/>
                <a:ea typeface="Microsoft YaHei" panose="020B0503020204020204" pitchFamily="34" charset="-122"/>
              </a:rPr>
              <a:t>窗口</a:t>
            </a:r>
            <a:r>
              <a:rPr lang="zh-CN" altLang="en-US" sz="2000" kern="0" dirty="0">
                <a:solidFill>
                  <a:srgbClr val="595959"/>
                </a:solidFill>
                <a:latin typeface="Microsoft YaHei" panose="020B0503020204020204" pitchFamily="34" charset="-122"/>
                <a:ea typeface="Microsoft YaHei" panose="020B0503020204020204" pitchFamily="34" charset="-122"/>
              </a:rPr>
              <a:t>的</a:t>
            </a:r>
            <a:r>
              <a:rPr lang="zh-CN" altLang="zh-CN" sz="2000" kern="0" dirty="0">
                <a:solidFill>
                  <a:srgbClr val="595959"/>
                </a:solidFill>
                <a:latin typeface="Microsoft YaHei" panose="020B0503020204020204" pitchFamily="34" charset="-122"/>
                <a:ea typeface="Microsoft YaHei" panose="020B0503020204020204" pitchFamily="34" charset="-122"/>
              </a:rPr>
              <a:t>方法</a:t>
            </a:r>
            <a:r>
              <a:rPr lang="en-US" altLang="zh-CN" sz="2000" kern="0" dirty="0">
                <a:solidFill>
                  <a:srgbClr val="1369B2"/>
                </a:solidFill>
                <a:latin typeface="Microsoft YaHei" panose="020B0503020204020204" pitchFamily="34" charset="-122"/>
                <a:ea typeface="Microsoft YaHei" panose="020B0503020204020204" pitchFamily="34" charset="-122"/>
              </a:rPr>
              <a:t>rolling()</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361CAA81-0507-65DC-AD31-AFCAEBF8588E}"/>
              </a:ext>
            </a:extLst>
          </p:cNvPr>
          <p:cNvSpPr/>
          <p:nvPr/>
        </p:nvSpPr>
        <p:spPr>
          <a:xfrm>
            <a:off x="1287706" y="2727019"/>
            <a:ext cx="9560028" cy="1350847"/>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B9F3DCC8-58F8-42D9-C2A9-18C2C694DAF0}"/>
              </a:ext>
            </a:extLst>
          </p:cNvPr>
          <p:cNvSpPr txBox="1"/>
          <p:nvPr/>
        </p:nvSpPr>
        <p:spPr>
          <a:xfrm>
            <a:off x="1682064" y="3037727"/>
            <a:ext cx="8784976" cy="729430"/>
          </a:xfrm>
          <a:prstGeom prst="rect">
            <a:avLst/>
          </a:prstGeom>
          <a:noFill/>
        </p:spPr>
        <p:txBody>
          <a:bodyPr wrap="square">
            <a:spAutoFit/>
          </a:bodyPr>
          <a:lstStyle/>
          <a:p>
            <a:pPr indent="266700" algn="ctr">
              <a:lnSpc>
                <a:spcPct val="115000"/>
              </a:lnSpc>
            </a:pPr>
            <a:r>
              <a:rPr lang="en-US" altLang="zh-CN" sz="1800" dirty="0">
                <a:solidFill>
                  <a:srgbClr val="000000"/>
                </a:solidFill>
                <a:latin typeface="Courier New" panose="02070309020205020404" pitchFamily="49" charset="0"/>
                <a:ea typeface="宋体" panose="02010600030101010101" pitchFamily="2" charset="-122"/>
              </a:rPr>
              <a:t>rolling(window, </a:t>
            </a:r>
            <a:r>
              <a:rPr lang="en-US" altLang="zh-CN" sz="1800" dirty="0" err="1">
                <a:solidFill>
                  <a:srgbClr val="000000"/>
                </a:solidFill>
                <a:latin typeface="Courier New" panose="02070309020205020404" pitchFamily="49" charset="0"/>
                <a:ea typeface="宋体" panose="02010600030101010101" pitchFamily="2" charset="-122"/>
              </a:rPr>
              <a:t>min_periods</a:t>
            </a:r>
            <a:r>
              <a:rPr lang="en-US" altLang="zh-CN" sz="1800" dirty="0">
                <a:solidFill>
                  <a:srgbClr val="000000"/>
                </a:solidFill>
                <a:latin typeface="Courier New" panose="02070309020205020404" pitchFamily="49" charset="0"/>
                <a:ea typeface="宋体" panose="02010600030101010101" pitchFamily="2" charset="-122"/>
              </a:rPr>
              <a:t>=None, center=False, </a:t>
            </a:r>
            <a:r>
              <a:rPr lang="en-US" altLang="zh-CN" sz="1800" dirty="0" err="1">
                <a:solidFill>
                  <a:srgbClr val="000000"/>
                </a:solidFill>
                <a:latin typeface="Courier New" panose="02070309020205020404" pitchFamily="49" charset="0"/>
                <a:ea typeface="宋体" panose="02010600030101010101" pitchFamily="2" charset="-122"/>
              </a:rPr>
              <a:t>win_type</a:t>
            </a:r>
            <a:r>
              <a:rPr lang="en-US" altLang="zh-CN" sz="1800" dirty="0">
                <a:solidFill>
                  <a:srgbClr val="000000"/>
                </a:solidFill>
                <a:latin typeface="Courier New" panose="02070309020205020404" pitchFamily="49" charset="0"/>
                <a:ea typeface="宋体" panose="02010600030101010101" pitchFamily="2" charset="-122"/>
              </a:rPr>
              <a:t>=None, on=None, axis=0, closed=None)</a:t>
            </a:r>
            <a:endParaRPr lang="zh-CN" altLang="zh-CN" sz="1800" dirty="0">
              <a:solidFill>
                <a:srgbClr val="000000"/>
              </a:solidFill>
              <a:latin typeface="Courier New" panose="02070309020205020404" pitchFamily="49" charset="0"/>
              <a:ea typeface="宋体" panose="02010600030101010101" pitchFamily="2" charset="-122"/>
            </a:endParaRPr>
          </a:p>
        </p:txBody>
      </p:sp>
      <p:sp>
        <p:nvSpPr>
          <p:cNvPr id="10" name="文本框 9">
            <a:extLst>
              <a:ext uri="{FF2B5EF4-FFF2-40B4-BE49-F238E27FC236}">
                <a16:creationId xmlns:a16="http://schemas.microsoft.com/office/drawing/2014/main" id="{DF0A659E-D95A-F0D1-47BF-28CAA877788D}"/>
              </a:ext>
            </a:extLst>
          </p:cNvPr>
          <p:cNvSpPr txBox="1"/>
          <p:nvPr/>
        </p:nvSpPr>
        <p:spPr>
          <a:xfrm>
            <a:off x="1301370" y="4170669"/>
            <a:ext cx="9546364" cy="2169825"/>
          </a:xfrm>
          <a:prstGeom prst="rect">
            <a:avLst/>
          </a:prstGeom>
          <a:noFill/>
        </p:spPr>
        <p:txBody>
          <a:bodyPr wrap="square">
            <a:spAutoFit/>
          </a:bodyPr>
          <a:lstStyle/>
          <a:p>
            <a:pPr lvl="0" indent="-342900">
              <a:lnSpc>
                <a:spcPct val="150000"/>
              </a:lnSpc>
              <a:buFont typeface="Wingdings" pitchFamily="2" charset="2"/>
              <a:buChar char="Ø"/>
            </a:pPr>
            <a:r>
              <a:rPr lang="en-US" altLang="zh-CN" sz="1800" kern="0" dirty="0">
                <a:solidFill>
                  <a:srgbClr val="595959"/>
                </a:solidFill>
                <a:latin typeface="宋体" panose="02010600030101010101" pitchFamily="2" charset="-122"/>
                <a:ea typeface="宋体" panose="02010600030101010101" pitchFamily="2" charset="-122"/>
              </a:rPr>
              <a:t>window</a:t>
            </a:r>
            <a:r>
              <a:rPr lang="zh-CN" altLang="zh-CN" sz="1800" kern="0" dirty="0">
                <a:solidFill>
                  <a:srgbClr val="595959"/>
                </a:solidFill>
                <a:latin typeface="宋体" panose="02010600030101010101" pitchFamily="2" charset="-122"/>
                <a:ea typeface="宋体" panose="02010600030101010101" pitchFamily="2" charset="-122"/>
              </a:rPr>
              <a:t>：表示</a:t>
            </a:r>
            <a:r>
              <a:rPr lang="zh-CN" altLang="zh-CN" sz="1800" kern="0" dirty="0">
                <a:solidFill>
                  <a:srgbClr val="1369B2"/>
                </a:solidFill>
                <a:latin typeface="宋体" panose="02010600030101010101" pitchFamily="2" charset="-122"/>
                <a:ea typeface="宋体" panose="02010600030101010101" pitchFamily="2" charset="-122"/>
              </a:rPr>
              <a:t>窗口的大小</a:t>
            </a:r>
            <a:r>
              <a:rPr lang="zh-CN" altLang="zh-CN" sz="1800" kern="0" dirty="0">
                <a:solidFill>
                  <a:srgbClr val="595959"/>
                </a:solidFill>
                <a:latin typeface="宋体" panose="02010600030101010101" pitchFamily="2" charset="-122"/>
                <a:ea typeface="宋体" panose="02010600030101010101" pitchFamily="2" charset="-122"/>
              </a:rPr>
              <a:t>，值可以是</a:t>
            </a:r>
            <a:r>
              <a:rPr lang="en-US" altLang="zh-CN" sz="1800" kern="0" dirty="0" err="1">
                <a:solidFill>
                  <a:srgbClr val="595959"/>
                </a:solidFill>
                <a:latin typeface="宋体" panose="02010600030101010101" pitchFamily="2" charset="-122"/>
                <a:ea typeface="宋体" panose="02010600030101010101" pitchFamily="2" charset="-122"/>
              </a:rPr>
              <a:t>int</a:t>
            </a:r>
            <a:r>
              <a:rPr lang="zh-CN" altLang="zh-CN" sz="1800" kern="0" dirty="0">
                <a:solidFill>
                  <a:srgbClr val="595959"/>
                </a:solidFill>
                <a:latin typeface="宋体" panose="02010600030101010101" pitchFamily="2" charset="-122"/>
                <a:ea typeface="宋体" panose="02010600030101010101" pitchFamily="2" charset="-122"/>
              </a:rPr>
              <a:t>或</a:t>
            </a:r>
            <a:r>
              <a:rPr lang="en-US" altLang="zh-CN" sz="1800" kern="0" dirty="0">
                <a:solidFill>
                  <a:srgbClr val="595959"/>
                </a:solidFill>
                <a:latin typeface="宋体" panose="02010600030101010101" pitchFamily="2" charset="-122"/>
                <a:ea typeface="宋体" panose="02010600030101010101" pitchFamily="2" charset="-122"/>
              </a:rPr>
              <a:t>offset</a:t>
            </a:r>
            <a:r>
              <a:rPr lang="zh-CN" altLang="zh-CN" sz="1800" kern="0" dirty="0">
                <a:solidFill>
                  <a:srgbClr val="595959"/>
                </a:solidFill>
                <a:latin typeface="宋体" panose="02010600030101010101" pitchFamily="2" charset="-122"/>
                <a:ea typeface="宋体" panose="02010600030101010101" pitchFamily="2" charset="-122"/>
              </a:rPr>
              <a:t>类型。如果取值为</a:t>
            </a:r>
            <a:r>
              <a:rPr lang="en-US" altLang="zh-CN" sz="1800" kern="0" dirty="0" err="1">
                <a:solidFill>
                  <a:srgbClr val="595959"/>
                </a:solidFill>
                <a:latin typeface="宋体" panose="02010600030101010101" pitchFamily="2" charset="-122"/>
                <a:ea typeface="宋体" panose="02010600030101010101" pitchFamily="2" charset="-122"/>
              </a:rPr>
              <a:t>int</a:t>
            </a:r>
            <a:r>
              <a:rPr lang="zh-CN" altLang="zh-CN" sz="1800" kern="0" dirty="0">
                <a:solidFill>
                  <a:srgbClr val="595959"/>
                </a:solidFill>
                <a:latin typeface="宋体" panose="02010600030101010101" pitchFamily="2" charset="-122"/>
                <a:ea typeface="宋体" panose="02010600030101010101" pitchFamily="2" charset="-122"/>
              </a:rPr>
              <a:t>类型，则每个窗口是固定的大小，即包含相同数量的观测值。如果取值为</a:t>
            </a:r>
            <a:r>
              <a:rPr lang="en-US" altLang="zh-CN" sz="1800" kern="0" dirty="0">
                <a:solidFill>
                  <a:srgbClr val="595959"/>
                </a:solidFill>
                <a:latin typeface="宋体" panose="02010600030101010101" pitchFamily="2" charset="-122"/>
                <a:ea typeface="宋体" panose="02010600030101010101" pitchFamily="2" charset="-122"/>
              </a:rPr>
              <a:t>offset</a:t>
            </a:r>
            <a:r>
              <a:rPr lang="zh-CN" altLang="zh-CN" sz="1800" kern="0" dirty="0">
                <a:solidFill>
                  <a:srgbClr val="595959"/>
                </a:solidFill>
                <a:latin typeface="宋体" panose="02010600030101010101" pitchFamily="2" charset="-122"/>
                <a:ea typeface="宋体" panose="02010600030101010101" pitchFamily="2" charset="-122"/>
              </a:rPr>
              <a:t>类型，则指定了每个窗口包含的时间段，每个窗口包含的观测值的数量是不一定的。</a:t>
            </a:r>
          </a:p>
          <a:p>
            <a:pPr indent="-342900">
              <a:lnSpc>
                <a:spcPct val="150000"/>
              </a:lnSpc>
              <a:buFont typeface="Wingdings" pitchFamily="2" charset="2"/>
              <a:buChar char="Ø"/>
            </a:pPr>
            <a:r>
              <a:rPr lang="en-US" altLang="zh-CN" sz="1800" kern="0" dirty="0" err="1">
                <a:solidFill>
                  <a:srgbClr val="595959"/>
                </a:solidFill>
                <a:latin typeface="宋体" panose="02010600030101010101" pitchFamily="2" charset="-122"/>
                <a:ea typeface="宋体" panose="02010600030101010101" pitchFamily="2" charset="-122"/>
              </a:rPr>
              <a:t>min_periods</a:t>
            </a:r>
            <a:r>
              <a:rPr lang="zh-CN" altLang="zh-CN" sz="1800" kern="0" dirty="0">
                <a:solidFill>
                  <a:srgbClr val="595959"/>
                </a:solidFill>
                <a:latin typeface="宋体" panose="02010600030101010101" pitchFamily="2" charset="-122"/>
                <a:ea typeface="宋体" panose="02010600030101010101" pitchFamily="2" charset="-122"/>
              </a:rPr>
              <a:t>：每个窗口</a:t>
            </a:r>
            <a:r>
              <a:rPr lang="zh-CN" altLang="zh-CN" sz="1800" kern="0" dirty="0">
                <a:solidFill>
                  <a:srgbClr val="1369B2"/>
                </a:solidFill>
                <a:latin typeface="宋体" panose="02010600030101010101" pitchFamily="2" charset="-122"/>
                <a:ea typeface="宋体" panose="02010600030101010101" pitchFamily="2" charset="-122"/>
              </a:rPr>
              <a:t>最少包含的观测值数量</a:t>
            </a:r>
            <a:r>
              <a:rPr lang="zh-CN" altLang="zh-CN" sz="1800" kern="0" dirty="0">
                <a:solidFill>
                  <a:srgbClr val="595959"/>
                </a:solidFill>
                <a:latin typeface="宋体" panose="02010600030101010101" pitchFamily="2" charset="-122"/>
                <a:ea typeface="宋体" panose="02010600030101010101" pitchFamily="2" charset="-122"/>
              </a:rPr>
              <a:t>。值可以是</a:t>
            </a:r>
            <a:r>
              <a:rPr lang="en-US" altLang="zh-CN" sz="1800" kern="0" dirty="0" err="1">
                <a:solidFill>
                  <a:srgbClr val="595959"/>
                </a:solidFill>
                <a:latin typeface="宋体" panose="02010600030101010101" pitchFamily="2" charset="-122"/>
                <a:ea typeface="宋体" panose="02010600030101010101" pitchFamily="2" charset="-122"/>
              </a:rPr>
              <a:t>int</a:t>
            </a:r>
            <a:r>
              <a:rPr lang="zh-CN" altLang="zh-CN" sz="1800" kern="0" dirty="0">
                <a:solidFill>
                  <a:srgbClr val="595959"/>
                </a:solidFill>
                <a:latin typeface="宋体" panose="02010600030101010101" pitchFamily="2" charset="-122"/>
                <a:ea typeface="宋体" panose="02010600030101010101" pitchFamily="2" charset="-122"/>
              </a:rPr>
              <a:t>类型，则默认为</a:t>
            </a:r>
            <a:r>
              <a:rPr lang="en-US" altLang="zh-CN" sz="1800" kern="0" dirty="0">
                <a:solidFill>
                  <a:srgbClr val="595959"/>
                </a:solidFill>
                <a:latin typeface="宋体" panose="02010600030101010101" pitchFamily="2" charset="-122"/>
                <a:ea typeface="宋体" panose="02010600030101010101" pitchFamily="2" charset="-122"/>
              </a:rPr>
              <a:t>None</a:t>
            </a:r>
            <a:r>
              <a:rPr lang="zh-CN" altLang="zh-CN" sz="1800" kern="0" dirty="0">
                <a:solidFill>
                  <a:srgbClr val="595959"/>
                </a:solidFill>
                <a:latin typeface="宋体" panose="02010600030101010101" pitchFamily="2" charset="-122"/>
                <a:ea typeface="宋体" panose="02010600030101010101" pitchFamily="2" charset="-122"/>
              </a:rPr>
              <a:t>，值还可以是</a:t>
            </a:r>
            <a:r>
              <a:rPr lang="en-US" altLang="zh-CN" sz="1800" kern="0" dirty="0">
                <a:solidFill>
                  <a:srgbClr val="595959"/>
                </a:solidFill>
                <a:latin typeface="宋体" panose="02010600030101010101" pitchFamily="2" charset="-122"/>
                <a:ea typeface="宋体" panose="02010600030101010101" pitchFamily="2" charset="-122"/>
              </a:rPr>
              <a:t>offset</a:t>
            </a:r>
            <a:r>
              <a:rPr lang="zh-CN" altLang="zh-CN" sz="1800" kern="0" dirty="0">
                <a:solidFill>
                  <a:srgbClr val="595959"/>
                </a:solidFill>
                <a:latin typeface="宋体" panose="02010600030101010101" pitchFamily="2" charset="-122"/>
                <a:ea typeface="宋体" panose="02010600030101010101" pitchFamily="2" charset="-122"/>
              </a:rPr>
              <a:t>类型，则默认为</a:t>
            </a:r>
            <a:r>
              <a:rPr lang="en-US" altLang="zh-CN" sz="1800" kern="0" dirty="0">
                <a:solidFill>
                  <a:srgbClr val="595959"/>
                </a:solidFill>
                <a:latin typeface="宋体" panose="02010600030101010101" pitchFamily="2" charset="-122"/>
                <a:ea typeface="宋体" panose="02010600030101010101" pitchFamily="2" charset="-122"/>
              </a:rPr>
              <a:t>1</a:t>
            </a:r>
            <a:r>
              <a:rPr lang="zh-CN" altLang="zh-CN" sz="1800" kern="0" dirty="0">
                <a:solidFill>
                  <a:srgbClr val="595959"/>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392468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14.6</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滑动窗口</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6" name="矩形: 圆角 139">
            <a:extLst>
              <a:ext uri="{FF2B5EF4-FFF2-40B4-BE49-F238E27FC236}">
                <a16:creationId xmlns:a16="http://schemas.microsoft.com/office/drawing/2014/main" id="{18096A58-1789-EEAE-4098-FE0F6DF9454A}"/>
              </a:ext>
            </a:extLst>
          </p:cNvPr>
          <p:cNvSpPr/>
          <p:nvPr/>
        </p:nvSpPr>
        <p:spPr>
          <a:xfrm>
            <a:off x="1276318" y="1406568"/>
            <a:ext cx="2514632"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latin typeface="宋体" panose="02010600030101010101" pitchFamily="2" charset="-122"/>
                <a:ea typeface="宋体" panose="02010600030101010101" pitchFamily="2" charset="-122"/>
              </a:rPr>
              <a:t>语法格式</a:t>
            </a:r>
            <a:endParaRPr lang="zh-CN" altLang="en-US" b="1" dirty="0">
              <a:latin typeface="宋体" panose="02010600030101010101" pitchFamily="2" charset="-122"/>
              <a:ea typeface="宋体" panose="02010600030101010101" pitchFamily="2" charset="-122"/>
              <a:sym typeface="思源宋体 CN" panose="02020400000000000000" pitchFamily="18" charset="-122"/>
            </a:endParaRPr>
          </a:p>
        </p:txBody>
      </p:sp>
      <p:sp>
        <p:nvSpPr>
          <p:cNvPr id="7" name="文本框 6">
            <a:extLst>
              <a:ext uri="{FF2B5EF4-FFF2-40B4-BE49-F238E27FC236}">
                <a16:creationId xmlns:a16="http://schemas.microsoft.com/office/drawing/2014/main" id="{1E1BFBFC-8168-1953-8181-1D9657228AA6}"/>
              </a:ext>
            </a:extLst>
          </p:cNvPr>
          <p:cNvSpPr txBox="1"/>
          <p:nvPr/>
        </p:nvSpPr>
        <p:spPr>
          <a:xfrm>
            <a:off x="1287706" y="2065290"/>
            <a:ext cx="9560028" cy="553998"/>
          </a:xfrm>
          <a:prstGeom prst="rect">
            <a:avLst/>
          </a:prstGeom>
          <a:noFill/>
        </p:spPr>
        <p:txBody>
          <a:bodyPr wrap="square">
            <a:spAutoFit/>
          </a:bodyPr>
          <a:lstStyle/>
          <a:p>
            <a:pPr>
              <a:lnSpc>
                <a:spcPct val="150000"/>
              </a:lnSpc>
            </a:pPr>
            <a:r>
              <a:rPr lang="en-US" altLang="zh-CN" sz="2000" kern="0" dirty="0">
                <a:solidFill>
                  <a:srgbClr val="595959"/>
                </a:solidFill>
                <a:latin typeface="Microsoft YaHei" panose="020B0503020204020204" pitchFamily="34" charset="-122"/>
                <a:ea typeface="Microsoft YaHei" panose="020B0503020204020204" pitchFamily="34" charset="-122"/>
              </a:rPr>
              <a:t>pandas</a:t>
            </a:r>
            <a:r>
              <a:rPr lang="zh-CN" altLang="zh-CN" sz="2000" kern="0" dirty="0">
                <a:solidFill>
                  <a:srgbClr val="595959"/>
                </a:solidFill>
                <a:latin typeface="Microsoft YaHei" panose="020B0503020204020204" pitchFamily="34" charset="-122"/>
                <a:ea typeface="Microsoft YaHei" panose="020B0503020204020204" pitchFamily="34" charset="-122"/>
              </a:rPr>
              <a:t>中提供了一个</a:t>
            </a:r>
            <a:r>
              <a:rPr lang="zh-CN" altLang="en-US" sz="2000" kern="0" dirty="0">
                <a:solidFill>
                  <a:srgbClr val="595959"/>
                </a:solidFill>
                <a:latin typeface="Microsoft YaHei" panose="020B0503020204020204" pitchFamily="34" charset="-122"/>
                <a:ea typeface="Microsoft YaHei" panose="020B0503020204020204" pitchFamily="34" charset="-122"/>
              </a:rPr>
              <a:t>滑动</a:t>
            </a:r>
            <a:r>
              <a:rPr lang="zh-CN" altLang="zh-CN" sz="2000" kern="0" dirty="0">
                <a:solidFill>
                  <a:srgbClr val="595959"/>
                </a:solidFill>
                <a:latin typeface="Microsoft YaHei" panose="020B0503020204020204" pitchFamily="34" charset="-122"/>
                <a:ea typeface="Microsoft YaHei" panose="020B0503020204020204" pitchFamily="34" charset="-122"/>
              </a:rPr>
              <a:t>窗口</a:t>
            </a:r>
            <a:r>
              <a:rPr lang="zh-CN" altLang="en-US" sz="2000" kern="0" dirty="0">
                <a:solidFill>
                  <a:srgbClr val="595959"/>
                </a:solidFill>
                <a:latin typeface="Microsoft YaHei" panose="020B0503020204020204" pitchFamily="34" charset="-122"/>
                <a:ea typeface="Microsoft YaHei" panose="020B0503020204020204" pitchFamily="34" charset="-122"/>
              </a:rPr>
              <a:t>的</a:t>
            </a:r>
            <a:r>
              <a:rPr lang="zh-CN" altLang="zh-CN" sz="2000" kern="0" dirty="0">
                <a:solidFill>
                  <a:srgbClr val="595959"/>
                </a:solidFill>
                <a:latin typeface="Microsoft YaHei" panose="020B0503020204020204" pitchFamily="34" charset="-122"/>
                <a:ea typeface="Microsoft YaHei" panose="020B0503020204020204" pitchFamily="34" charset="-122"/>
              </a:rPr>
              <a:t>方法</a:t>
            </a:r>
            <a:r>
              <a:rPr lang="en-US" altLang="zh-CN" sz="2000" kern="0" dirty="0">
                <a:solidFill>
                  <a:srgbClr val="1369B2"/>
                </a:solidFill>
                <a:latin typeface="Microsoft YaHei" panose="020B0503020204020204" pitchFamily="34" charset="-122"/>
                <a:ea typeface="Microsoft YaHei" panose="020B0503020204020204" pitchFamily="34" charset="-122"/>
              </a:rPr>
              <a:t>rolling()</a:t>
            </a:r>
            <a:r>
              <a:rPr lang="zh-CN" altLang="en-US" sz="2000" kern="0" dirty="0">
                <a:solidFill>
                  <a:srgbClr val="595959"/>
                </a:solidFill>
                <a:latin typeface="Microsoft YaHei" panose="020B0503020204020204" pitchFamily="34" charset="-122"/>
                <a:ea typeface="Microsoft YaHei" panose="020B0503020204020204" pitchFamily="34" charset="-122"/>
              </a:rPr>
              <a:t>。</a:t>
            </a:r>
            <a:endParaRPr lang="zh-CN" altLang="zh-CN" sz="2000" kern="0" dirty="0">
              <a:solidFill>
                <a:srgbClr val="595959"/>
              </a:solidFill>
              <a:latin typeface="Microsoft YaHei" panose="020B0503020204020204" pitchFamily="34" charset="-122"/>
              <a:ea typeface="Microsoft YaHei" panose="020B0503020204020204" pitchFamily="34" charset="-122"/>
            </a:endParaRPr>
          </a:p>
        </p:txBody>
      </p:sp>
      <p:sp>
        <p:nvSpPr>
          <p:cNvPr id="8" name="矩形 7">
            <a:extLst>
              <a:ext uri="{FF2B5EF4-FFF2-40B4-BE49-F238E27FC236}">
                <a16:creationId xmlns:a16="http://schemas.microsoft.com/office/drawing/2014/main" id="{361CAA81-0507-65DC-AD31-AFCAEBF8588E}"/>
              </a:ext>
            </a:extLst>
          </p:cNvPr>
          <p:cNvSpPr/>
          <p:nvPr/>
        </p:nvSpPr>
        <p:spPr>
          <a:xfrm>
            <a:off x="1287706" y="2727019"/>
            <a:ext cx="9560028" cy="1350847"/>
          </a:xfrm>
          <a:prstGeom prst="rect">
            <a:avLst/>
          </a:prstGeom>
          <a:solidFill>
            <a:schemeClr val="bg1">
              <a:lumMod val="95000"/>
            </a:schemeClr>
          </a:solidFill>
          <a:ln>
            <a:solidFill>
              <a:srgbClr val="8D8D8D"/>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a:extLst>
              <a:ext uri="{FF2B5EF4-FFF2-40B4-BE49-F238E27FC236}">
                <a16:creationId xmlns:a16="http://schemas.microsoft.com/office/drawing/2014/main" id="{B9F3DCC8-58F8-42D9-C2A9-18C2C694DAF0}"/>
              </a:ext>
            </a:extLst>
          </p:cNvPr>
          <p:cNvSpPr txBox="1"/>
          <p:nvPr/>
        </p:nvSpPr>
        <p:spPr>
          <a:xfrm>
            <a:off x="1682064" y="3037727"/>
            <a:ext cx="8784976" cy="729430"/>
          </a:xfrm>
          <a:prstGeom prst="rect">
            <a:avLst/>
          </a:prstGeom>
          <a:noFill/>
        </p:spPr>
        <p:txBody>
          <a:bodyPr wrap="square">
            <a:spAutoFit/>
          </a:bodyPr>
          <a:lstStyle/>
          <a:p>
            <a:pPr indent="266700" algn="ctr">
              <a:lnSpc>
                <a:spcPct val="115000"/>
              </a:lnSpc>
            </a:pPr>
            <a:r>
              <a:rPr lang="en-US" altLang="zh-CN" sz="1800" dirty="0">
                <a:solidFill>
                  <a:srgbClr val="000000"/>
                </a:solidFill>
                <a:latin typeface="Courier New" panose="02070309020205020404" pitchFamily="49" charset="0"/>
                <a:ea typeface="宋体" panose="02010600030101010101" pitchFamily="2" charset="-122"/>
              </a:rPr>
              <a:t>rolling(window, </a:t>
            </a:r>
            <a:r>
              <a:rPr lang="en-US" altLang="zh-CN" sz="1800" dirty="0" err="1">
                <a:solidFill>
                  <a:srgbClr val="000000"/>
                </a:solidFill>
                <a:latin typeface="Courier New" panose="02070309020205020404" pitchFamily="49" charset="0"/>
                <a:ea typeface="宋体" panose="02010600030101010101" pitchFamily="2" charset="-122"/>
              </a:rPr>
              <a:t>min_periods</a:t>
            </a:r>
            <a:r>
              <a:rPr lang="en-US" altLang="zh-CN" sz="1800" dirty="0">
                <a:solidFill>
                  <a:srgbClr val="000000"/>
                </a:solidFill>
                <a:latin typeface="Courier New" panose="02070309020205020404" pitchFamily="49" charset="0"/>
                <a:ea typeface="宋体" panose="02010600030101010101" pitchFamily="2" charset="-122"/>
              </a:rPr>
              <a:t>=None, center=False, </a:t>
            </a:r>
            <a:r>
              <a:rPr lang="en-US" altLang="zh-CN" sz="1800" dirty="0" err="1">
                <a:solidFill>
                  <a:srgbClr val="000000"/>
                </a:solidFill>
                <a:latin typeface="Courier New" panose="02070309020205020404" pitchFamily="49" charset="0"/>
                <a:ea typeface="宋体" panose="02010600030101010101" pitchFamily="2" charset="-122"/>
              </a:rPr>
              <a:t>win_type</a:t>
            </a:r>
            <a:r>
              <a:rPr lang="en-US" altLang="zh-CN" sz="1800" dirty="0">
                <a:solidFill>
                  <a:srgbClr val="000000"/>
                </a:solidFill>
                <a:latin typeface="Courier New" panose="02070309020205020404" pitchFamily="49" charset="0"/>
                <a:ea typeface="宋体" panose="02010600030101010101" pitchFamily="2" charset="-122"/>
              </a:rPr>
              <a:t>=None, on=None, axis=0, closed=None)</a:t>
            </a:r>
            <a:endParaRPr lang="zh-CN" altLang="zh-CN" sz="1800" dirty="0">
              <a:solidFill>
                <a:srgbClr val="000000"/>
              </a:solidFill>
              <a:latin typeface="Courier New" panose="02070309020205020404" pitchFamily="49" charset="0"/>
              <a:ea typeface="宋体" panose="02010600030101010101" pitchFamily="2" charset="-122"/>
            </a:endParaRPr>
          </a:p>
        </p:txBody>
      </p:sp>
      <p:sp>
        <p:nvSpPr>
          <p:cNvPr id="10" name="文本框 9">
            <a:extLst>
              <a:ext uri="{FF2B5EF4-FFF2-40B4-BE49-F238E27FC236}">
                <a16:creationId xmlns:a16="http://schemas.microsoft.com/office/drawing/2014/main" id="{DF0A659E-D95A-F0D1-47BF-28CAA877788D}"/>
              </a:ext>
            </a:extLst>
          </p:cNvPr>
          <p:cNvSpPr txBox="1"/>
          <p:nvPr/>
        </p:nvSpPr>
        <p:spPr>
          <a:xfrm>
            <a:off x="1301370" y="4170669"/>
            <a:ext cx="9546364" cy="2169825"/>
          </a:xfrm>
          <a:prstGeom prst="rect">
            <a:avLst/>
          </a:prstGeom>
          <a:noFill/>
        </p:spPr>
        <p:txBody>
          <a:bodyPr wrap="square">
            <a:spAutoFit/>
          </a:bodyPr>
          <a:lstStyle/>
          <a:p>
            <a:pPr lvl="0" indent="-342900">
              <a:lnSpc>
                <a:spcPct val="150000"/>
              </a:lnSpc>
              <a:buFont typeface="Wingdings" pitchFamily="2" charset="2"/>
              <a:buChar char="Ø"/>
            </a:pPr>
            <a:r>
              <a:rPr lang="en-US" altLang="zh-CN" sz="1800" kern="0" dirty="0">
                <a:solidFill>
                  <a:srgbClr val="595959"/>
                </a:solidFill>
                <a:latin typeface="宋体" panose="02010600030101010101" pitchFamily="2" charset="-122"/>
                <a:ea typeface="宋体" panose="02010600030101010101" pitchFamily="2" charset="-122"/>
              </a:rPr>
              <a:t>center</a:t>
            </a:r>
            <a:r>
              <a:rPr lang="zh-CN" altLang="zh-CN" sz="1800" kern="0" dirty="0">
                <a:solidFill>
                  <a:srgbClr val="595959"/>
                </a:solidFill>
                <a:latin typeface="宋体" panose="02010600030101010101" pitchFamily="2" charset="-122"/>
                <a:ea typeface="宋体" panose="02010600030101010101" pitchFamily="2" charset="-122"/>
              </a:rPr>
              <a:t>：是否</a:t>
            </a:r>
            <a:r>
              <a:rPr lang="zh-CN" altLang="zh-CN" sz="1800" kern="0" dirty="0">
                <a:solidFill>
                  <a:srgbClr val="1369B2"/>
                </a:solidFill>
                <a:latin typeface="宋体" panose="02010600030101010101" pitchFamily="2" charset="-122"/>
                <a:ea typeface="宋体" panose="02010600030101010101" pitchFamily="2" charset="-122"/>
              </a:rPr>
              <a:t>把窗口的标签设置为居中</a:t>
            </a:r>
            <a:r>
              <a:rPr lang="zh-CN" altLang="zh-CN" sz="1800" kern="0" dirty="0">
                <a:solidFill>
                  <a:srgbClr val="595959"/>
                </a:solidFill>
                <a:latin typeface="宋体" panose="02010600030101010101" pitchFamily="2" charset="-122"/>
                <a:ea typeface="宋体" panose="02010600030101010101" pitchFamily="2" charset="-122"/>
              </a:rPr>
              <a:t>，默认为</a:t>
            </a:r>
            <a:r>
              <a:rPr lang="en-US" altLang="zh-CN" sz="1800" kern="0" dirty="0">
                <a:solidFill>
                  <a:srgbClr val="595959"/>
                </a:solidFill>
                <a:latin typeface="宋体" panose="02010600030101010101" pitchFamily="2" charset="-122"/>
                <a:ea typeface="宋体" panose="02010600030101010101" pitchFamily="2" charset="-122"/>
              </a:rPr>
              <a:t>False</a:t>
            </a:r>
            <a:r>
              <a:rPr lang="zh-CN" altLang="zh-CN" sz="1800" kern="0" dirty="0">
                <a:solidFill>
                  <a:srgbClr val="595959"/>
                </a:solidFill>
                <a:latin typeface="宋体" panose="02010600030101010101" pitchFamily="2" charset="-122"/>
                <a:ea typeface="宋体" panose="02010600030101010101" pitchFamily="2" charset="-122"/>
              </a:rPr>
              <a:t>。</a:t>
            </a:r>
          </a:p>
          <a:p>
            <a:pPr lvl="0" indent="-342900">
              <a:lnSpc>
                <a:spcPct val="150000"/>
              </a:lnSpc>
              <a:buFont typeface="Wingdings" pitchFamily="2" charset="2"/>
              <a:buChar char="Ø"/>
            </a:pPr>
            <a:r>
              <a:rPr lang="en-US" altLang="zh-CN" sz="1800" kern="0" dirty="0" err="1">
                <a:solidFill>
                  <a:srgbClr val="595959"/>
                </a:solidFill>
                <a:latin typeface="宋体" panose="02010600030101010101" pitchFamily="2" charset="-122"/>
                <a:ea typeface="宋体" panose="02010600030101010101" pitchFamily="2" charset="-122"/>
              </a:rPr>
              <a:t>win_type</a:t>
            </a:r>
            <a:r>
              <a:rPr lang="zh-CN" altLang="zh-CN" sz="1800" kern="0" dirty="0">
                <a:solidFill>
                  <a:srgbClr val="595959"/>
                </a:solidFill>
                <a:latin typeface="宋体" panose="02010600030101010101" pitchFamily="2" charset="-122"/>
                <a:ea typeface="宋体" panose="02010600030101010101" pitchFamily="2" charset="-122"/>
              </a:rPr>
              <a:t>：表示</a:t>
            </a:r>
            <a:r>
              <a:rPr lang="zh-CN" altLang="zh-CN" sz="1800" kern="0" dirty="0">
                <a:solidFill>
                  <a:srgbClr val="1369B2"/>
                </a:solidFill>
                <a:latin typeface="宋体" panose="02010600030101010101" pitchFamily="2" charset="-122"/>
                <a:ea typeface="宋体" panose="02010600030101010101" pitchFamily="2" charset="-122"/>
              </a:rPr>
              <a:t>窗口的类型</a:t>
            </a:r>
            <a:r>
              <a:rPr lang="zh-CN" altLang="zh-CN" sz="1800" kern="0" dirty="0">
                <a:solidFill>
                  <a:srgbClr val="595959"/>
                </a:solidFill>
                <a:latin typeface="宋体" panose="02010600030101010101" pitchFamily="2" charset="-122"/>
                <a:ea typeface="宋体" panose="02010600030101010101" pitchFamily="2" charset="-122"/>
              </a:rPr>
              <a:t>。</a:t>
            </a:r>
          </a:p>
          <a:p>
            <a:pPr lvl="0" indent="-342900">
              <a:lnSpc>
                <a:spcPct val="150000"/>
              </a:lnSpc>
              <a:buFont typeface="Wingdings" pitchFamily="2" charset="2"/>
              <a:buChar char="Ø"/>
            </a:pPr>
            <a:r>
              <a:rPr lang="en-US" altLang="zh-CN" sz="1800" kern="0" dirty="0">
                <a:solidFill>
                  <a:srgbClr val="595959"/>
                </a:solidFill>
                <a:latin typeface="宋体" panose="02010600030101010101" pitchFamily="2" charset="-122"/>
                <a:ea typeface="宋体" panose="02010600030101010101" pitchFamily="2" charset="-122"/>
              </a:rPr>
              <a:t>on</a:t>
            </a:r>
            <a:r>
              <a:rPr lang="zh-CN" altLang="zh-CN" sz="1800" kern="0" dirty="0">
                <a:solidFill>
                  <a:srgbClr val="595959"/>
                </a:solidFill>
                <a:latin typeface="宋体" panose="02010600030101010101" pitchFamily="2" charset="-122"/>
                <a:ea typeface="宋体" panose="02010600030101010101" pitchFamily="2" charset="-122"/>
              </a:rPr>
              <a:t>：对于</a:t>
            </a:r>
            <a:r>
              <a:rPr lang="en-US" altLang="zh-CN" sz="1800" kern="0" dirty="0" err="1">
                <a:solidFill>
                  <a:srgbClr val="595959"/>
                </a:solidFill>
                <a:latin typeface="宋体" panose="02010600030101010101" pitchFamily="2" charset="-122"/>
                <a:ea typeface="宋体" panose="02010600030101010101" pitchFamily="2" charset="-122"/>
              </a:rPr>
              <a:t>dataframe</a:t>
            </a:r>
            <a:r>
              <a:rPr lang="zh-CN" altLang="zh-CN" sz="1800" kern="0" dirty="0">
                <a:solidFill>
                  <a:srgbClr val="595959"/>
                </a:solidFill>
                <a:latin typeface="宋体" panose="02010600030101010101" pitchFamily="2" charset="-122"/>
                <a:ea typeface="宋体" panose="02010600030101010101" pitchFamily="2" charset="-122"/>
              </a:rPr>
              <a:t>而言，指定</a:t>
            </a:r>
            <a:r>
              <a:rPr lang="zh-CN" altLang="zh-CN" sz="1800" kern="0" dirty="0">
                <a:solidFill>
                  <a:srgbClr val="1369B2"/>
                </a:solidFill>
                <a:latin typeface="宋体" panose="02010600030101010101" pitchFamily="2" charset="-122"/>
                <a:ea typeface="宋体" panose="02010600030101010101" pitchFamily="2" charset="-122"/>
              </a:rPr>
              <a:t>要计算滚动窗口的列</a:t>
            </a:r>
            <a:r>
              <a:rPr lang="zh-CN" altLang="zh-CN" sz="1800" kern="0" dirty="0">
                <a:solidFill>
                  <a:srgbClr val="595959"/>
                </a:solidFill>
                <a:latin typeface="宋体" panose="02010600030101010101" pitchFamily="2" charset="-122"/>
                <a:ea typeface="宋体" panose="02010600030101010101" pitchFamily="2" charset="-122"/>
              </a:rPr>
              <a:t>，值为列名。</a:t>
            </a:r>
          </a:p>
          <a:p>
            <a:pPr marL="285750" indent="-285750">
              <a:lnSpc>
                <a:spcPct val="150000"/>
              </a:lnSpc>
              <a:buFont typeface="Wingdings" panose="05000000000000000000" pitchFamily="2" charset="2"/>
              <a:buChar char="Ø"/>
            </a:pPr>
            <a:r>
              <a:rPr lang="en-US" altLang="zh-CN" sz="1800" kern="0" dirty="0">
                <a:solidFill>
                  <a:srgbClr val="595959"/>
                </a:solidFill>
                <a:latin typeface="宋体" panose="02010600030101010101" pitchFamily="2" charset="-122"/>
                <a:ea typeface="宋体" panose="02010600030101010101" pitchFamily="2" charset="-122"/>
              </a:rPr>
              <a:t>axis</a:t>
            </a:r>
            <a:r>
              <a:rPr lang="zh-CN" altLang="zh-CN" sz="1800" kern="0" dirty="0">
                <a:solidFill>
                  <a:srgbClr val="595959"/>
                </a:solidFill>
                <a:latin typeface="宋体" panose="02010600030101010101" pitchFamily="2" charset="-122"/>
                <a:ea typeface="宋体" panose="02010600030101010101" pitchFamily="2" charset="-122"/>
              </a:rPr>
              <a:t>：</a:t>
            </a:r>
            <a:r>
              <a:rPr lang="zh-CN" altLang="en-US" sz="1800" kern="0" dirty="0">
                <a:solidFill>
                  <a:srgbClr val="595959"/>
                </a:solidFill>
                <a:latin typeface="宋体" panose="02010600030101010101" pitchFamily="2" charset="-122"/>
                <a:ea typeface="宋体" panose="02010600030101010101" pitchFamily="2" charset="-122"/>
              </a:rPr>
              <a:t>指定</a:t>
            </a:r>
            <a:r>
              <a:rPr lang="zh-CN" altLang="en-US" sz="1800" kern="0" dirty="0">
                <a:solidFill>
                  <a:srgbClr val="1369B2"/>
                </a:solidFill>
                <a:latin typeface="宋体" panose="02010600030101010101" pitchFamily="2" charset="-122"/>
                <a:ea typeface="宋体" panose="02010600030101010101" pitchFamily="2" charset="-122"/>
              </a:rPr>
              <a:t>滑动操作的轴</a:t>
            </a:r>
            <a:r>
              <a:rPr lang="zh-CN" altLang="en-US" sz="1800" kern="0" dirty="0">
                <a:solidFill>
                  <a:srgbClr val="595959"/>
                </a:solidFill>
                <a:latin typeface="宋体" panose="02010600030101010101" pitchFamily="2" charset="-122"/>
                <a:ea typeface="宋体" panose="02010600030101010101" pitchFamily="2" charset="-122"/>
              </a:rPr>
              <a:t>，</a:t>
            </a:r>
            <a:r>
              <a:rPr lang="zh-CN" altLang="zh-CN" sz="1800" kern="0" dirty="0">
                <a:solidFill>
                  <a:srgbClr val="595959"/>
                </a:solidFill>
                <a:latin typeface="宋体" panose="02010600030101010101" pitchFamily="2" charset="-122"/>
                <a:ea typeface="宋体" panose="02010600030101010101" pitchFamily="2" charset="-122"/>
              </a:rPr>
              <a:t>默认</a:t>
            </a:r>
            <a:r>
              <a:rPr lang="zh-CN" altLang="en-US" sz="1800" kern="0" dirty="0">
                <a:solidFill>
                  <a:srgbClr val="595959"/>
                </a:solidFill>
                <a:latin typeface="宋体" panose="02010600030101010101" pitchFamily="2" charset="-122"/>
                <a:ea typeface="宋体" panose="02010600030101010101" pitchFamily="2" charset="-122"/>
              </a:rPr>
              <a:t>值</a:t>
            </a:r>
            <a:r>
              <a:rPr lang="zh-CN" altLang="zh-CN" sz="1800" kern="0" dirty="0">
                <a:solidFill>
                  <a:srgbClr val="595959"/>
                </a:solidFill>
                <a:latin typeface="宋体" panose="02010600030101010101" pitchFamily="2" charset="-122"/>
                <a:ea typeface="宋体" panose="02010600030101010101" pitchFamily="2" charset="-122"/>
              </a:rPr>
              <a:t>为</a:t>
            </a:r>
            <a:r>
              <a:rPr lang="en-US" altLang="zh-CN" sz="1800" kern="0" dirty="0">
                <a:solidFill>
                  <a:srgbClr val="595959"/>
                </a:solidFill>
                <a:latin typeface="宋体" panose="02010600030101010101" pitchFamily="2" charset="-122"/>
                <a:ea typeface="宋体" panose="02010600030101010101" pitchFamily="2" charset="-122"/>
              </a:rPr>
              <a:t>0</a:t>
            </a:r>
            <a:r>
              <a:rPr lang="zh-CN" altLang="en-US" sz="1800" kern="0" dirty="0">
                <a:solidFill>
                  <a:srgbClr val="595959"/>
                </a:solidFill>
                <a:latin typeface="宋体" panose="02010600030101010101" pitchFamily="2" charset="-122"/>
                <a:ea typeface="宋体" panose="02010600030101010101" pitchFamily="2" charset="-122"/>
              </a:rPr>
              <a:t>，</a:t>
            </a:r>
            <a:r>
              <a:rPr lang="zh-CN" altLang="zh-CN" sz="1800" kern="0" dirty="0">
                <a:solidFill>
                  <a:srgbClr val="595959"/>
                </a:solidFill>
                <a:latin typeface="宋体" panose="02010600030101010101" pitchFamily="2" charset="-122"/>
                <a:ea typeface="宋体" panose="02010600030101010101" pitchFamily="2" charset="-122"/>
              </a:rPr>
              <a:t>表示对列进行</a:t>
            </a:r>
            <a:r>
              <a:rPr lang="zh-CN" altLang="en-US" sz="1800" kern="0" dirty="0">
                <a:solidFill>
                  <a:srgbClr val="595959"/>
                </a:solidFill>
                <a:latin typeface="宋体" panose="02010600030101010101" pitchFamily="2" charset="-122"/>
                <a:ea typeface="宋体" panose="02010600030101010101" pitchFamily="2" charset="-122"/>
              </a:rPr>
              <a:t>操作 </a:t>
            </a:r>
            <a:r>
              <a:rPr lang="zh-CN" altLang="zh-CN" sz="1800" kern="0" dirty="0">
                <a:solidFill>
                  <a:srgbClr val="595959"/>
                </a:solidFill>
                <a:latin typeface="宋体" panose="02010600030101010101" pitchFamily="2" charset="-122"/>
                <a:ea typeface="宋体" panose="02010600030101010101" pitchFamily="2" charset="-122"/>
              </a:rPr>
              <a:t>。</a:t>
            </a:r>
          </a:p>
          <a:p>
            <a:pPr lvl="0" indent="-342900">
              <a:lnSpc>
                <a:spcPct val="150000"/>
              </a:lnSpc>
              <a:buFont typeface="Wingdings" pitchFamily="2" charset="2"/>
              <a:buChar char="Ø"/>
            </a:pPr>
            <a:r>
              <a:rPr lang="en-US" altLang="zh-CN" sz="1800" kern="0" dirty="0">
                <a:solidFill>
                  <a:srgbClr val="595959"/>
                </a:solidFill>
                <a:latin typeface="宋体" panose="02010600030101010101" pitchFamily="2" charset="-122"/>
                <a:ea typeface="宋体" panose="02010600030101010101" pitchFamily="2" charset="-122"/>
              </a:rPr>
              <a:t>closed</a:t>
            </a:r>
            <a:r>
              <a:rPr lang="zh-CN" altLang="zh-CN" sz="1800" kern="0" dirty="0">
                <a:solidFill>
                  <a:srgbClr val="595959"/>
                </a:solidFill>
                <a:latin typeface="宋体" panose="02010600030101010101" pitchFamily="2" charset="-122"/>
                <a:ea typeface="宋体" panose="02010600030101010101" pitchFamily="2" charset="-122"/>
              </a:rPr>
              <a:t>：用于</a:t>
            </a:r>
            <a:r>
              <a:rPr lang="zh-CN" altLang="zh-CN" sz="1800" kern="0" dirty="0">
                <a:solidFill>
                  <a:srgbClr val="1369B2"/>
                </a:solidFill>
                <a:latin typeface="宋体" panose="02010600030101010101" pitchFamily="2" charset="-122"/>
                <a:ea typeface="宋体" panose="02010600030101010101" pitchFamily="2" charset="-122"/>
              </a:rPr>
              <a:t>定义区间的开闭</a:t>
            </a:r>
            <a:r>
              <a:rPr lang="zh-CN" altLang="zh-CN" sz="1800" kern="0" dirty="0">
                <a:solidFill>
                  <a:srgbClr val="595959"/>
                </a:solidFill>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191887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790950" y="3014256"/>
            <a:ext cx="8220295" cy="707886"/>
          </a:xfrm>
          <a:prstGeom prst="rect">
            <a:avLst/>
          </a:prstGeom>
          <a:noFill/>
        </p:spPr>
        <p:txBody>
          <a:bodyPr wrap="square" lIns="91443" tIns="45720" rIns="91443" bIns="45720" rtlCol="0">
            <a:spAutoFit/>
          </a:bodyPr>
          <a:lstStyle/>
          <a:p>
            <a:pPr algn="ctr"/>
            <a:r>
              <a:rPr lang="zh-CN" altLang="zh-CN" sz="4000" b="1" dirty="0">
                <a:solidFill>
                  <a:srgbClr val="595959"/>
                </a:solidFill>
                <a:latin typeface="微软雅黑" panose="020B0503020204020204" pitchFamily="34" charset="-122"/>
                <a:ea typeface="微软雅黑" panose="020B0503020204020204" pitchFamily="34" charset="-122"/>
                <a:cs typeface="+mn-ea"/>
              </a:rPr>
              <a:t>案例：某城市报警记录分析</a:t>
            </a:r>
            <a:endParaRPr lang="en-GB" altLang="zh-CN" sz="40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4" name="TextBox 48"/>
          <p:cNvSpPr txBox="1"/>
          <p:nvPr/>
        </p:nvSpPr>
        <p:spPr>
          <a:xfrm>
            <a:off x="1126654" y="2968089"/>
            <a:ext cx="2232248" cy="923330"/>
          </a:xfrm>
          <a:prstGeom prst="rect">
            <a:avLst/>
          </a:prstGeom>
          <a:noFill/>
        </p:spPr>
        <p:txBody>
          <a:bodyPr wrap="square" lIns="91443" tIns="45720" rIns="91443" bIns="45720" rtlCol="0">
            <a:spAutoFit/>
          </a:bodyPr>
          <a:lstStyle/>
          <a:p>
            <a:pPr algn="ctr"/>
            <a:r>
              <a:rPr lang="en-US" altLang="zh-CN" sz="5400" b="1" dirty="0">
                <a:solidFill>
                  <a:srgbClr val="FAFAFA"/>
                </a:solidFill>
                <a:latin typeface="微软雅黑" panose="020B0503020204020204" pitchFamily="34" charset="-122"/>
                <a:ea typeface="微软雅黑" panose="020B0503020204020204" pitchFamily="34" charset="-122"/>
                <a:cs typeface="+mn-ea"/>
              </a:rPr>
              <a:t>14.7</a:t>
            </a:r>
            <a:endParaRPr lang="en-US" altLang="en-GB" sz="5400" b="1" dirty="0">
              <a:solidFill>
                <a:srgbClr val="FAFAFA"/>
              </a:solidFill>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30841500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9553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14.7</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案例：某城市报警记录分析</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15" name="文本框 14">
            <a:extLst>
              <a:ext uri="{FF2B5EF4-FFF2-40B4-BE49-F238E27FC236}">
                <a16:creationId xmlns:a16="http://schemas.microsoft.com/office/drawing/2014/main" id="{122283A2-4FD2-9C9E-B087-CE87018F0850}"/>
              </a:ext>
            </a:extLst>
          </p:cNvPr>
          <p:cNvSpPr txBox="1"/>
          <p:nvPr/>
        </p:nvSpPr>
        <p:spPr>
          <a:xfrm>
            <a:off x="4655046" y="2061642"/>
            <a:ext cx="6120680" cy="961289"/>
          </a:xfrm>
          <a:prstGeom prst="rect">
            <a:avLst/>
          </a:prstGeom>
          <a:noFill/>
        </p:spPr>
        <p:txBody>
          <a:bodyPr wrap="square">
            <a:spAutoFit/>
          </a:bodyPr>
          <a:lstStyle/>
          <a:p>
            <a:pPr>
              <a:lnSpc>
                <a:spcPct val="150000"/>
              </a:lnSpc>
            </a:pPr>
            <a:r>
              <a:rPr lang="zh-CN" altLang="zh-CN" sz="2000" kern="0" dirty="0">
                <a:solidFill>
                  <a:srgbClr val="595959"/>
                </a:solidFill>
                <a:latin typeface="Microsoft YaHei" panose="020B0503020204020204" pitchFamily="34" charset="-122"/>
                <a:ea typeface="Microsoft YaHei" panose="020B0503020204020204" pitchFamily="34" charset="-122"/>
              </a:rPr>
              <a:t>本案例要求对报警记录数据进行一些操作，完成以下三个目标。</a:t>
            </a:r>
            <a:endParaRPr lang="en-US" altLang="zh-CN" sz="2000" kern="0" dirty="0">
              <a:solidFill>
                <a:srgbClr val="595959"/>
              </a:solidFill>
              <a:latin typeface="Microsoft YaHei" panose="020B0503020204020204" pitchFamily="34" charset="-122"/>
              <a:ea typeface="Microsoft YaHei" panose="020B0503020204020204" pitchFamily="34" charset="-122"/>
            </a:endParaRPr>
          </a:p>
        </p:txBody>
      </p:sp>
      <p:pic>
        <p:nvPicPr>
          <p:cNvPr id="16" name="图片 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2666" y="1989634"/>
            <a:ext cx="3456384" cy="3456384"/>
          </a:xfrm>
          <a:prstGeom prst="rect">
            <a:avLst/>
          </a:prstGeom>
        </p:spPr>
      </p:pic>
      <p:sp>
        <p:nvSpPr>
          <p:cNvPr id="17" name="六边形 16">
            <a:extLst>
              <a:ext uri="{FF2B5EF4-FFF2-40B4-BE49-F238E27FC236}">
                <a16:creationId xmlns:a16="http://schemas.microsoft.com/office/drawing/2014/main" id="{57610F72-73F6-18CD-2DF2-A7E327EAE2A2}"/>
              </a:ext>
            </a:extLst>
          </p:cNvPr>
          <p:cNvSpPr/>
          <p:nvPr/>
        </p:nvSpPr>
        <p:spPr>
          <a:xfrm>
            <a:off x="4824189" y="3456715"/>
            <a:ext cx="584640" cy="504000"/>
          </a:xfrm>
          <a:prstGeom prst="hexagon">
            <a:avLst/>
          </a:prstGeom>
          <a:solidFill>
            <a:srgbClr val="006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黑体" panose="02010609060101010101" pitchFamily="49" charset="-122"/>
                <a:ea typeface="黑体" panose="02010609060101010101" pitchFamily="49" charset="-122"/>
              </a:rPr>
              <a:t>1</a:t>
            </a:r>
            <a:endParaRPr kumimoji="1" lang="zh-CN" altLang="en-US" dirty="0">
              <a:latin typeface="黑体" panose="02010609060101010101" pitchFamily="49" charset="-122"/>
              <a:ea typeface="黑体" panose="02010609060101010101" pitchFamily="49" charset="-122"/>
            </a:endParaRPr>
          </a:p>
        </p:txBody>
      </p:sp>
      <p:cxnSp>
        <p:nvCxnSpPr>
          <p:cNvPr id="18" name="直线连接符 3">
            <a:extLst>
              <a:ext uri="{FF2B5EF4-FFF2-40B4-BE49-F238E27FC236}">
                <a16:creationId xmlns:a16="http://schemas.microsoft.com/office/drawing/2014/main" id="{36AC450A-6F57-EC21-D100-E1576570DA80}"/>
              </a:ext>
            </a:extLst>
          </p:cNvPr>
          <p:cNvCxnSpPr>
            <a:cxnSpLocks/>
          </p:cNvCxnSpPr>
          <p:nvPr/>
        </p:nvCxnSpPr>
        <p:spPr>
          <a:xfrm>
            <a:off x="5304615" y="3960715"/>
            <a:ext cx="5471111"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19" name="文本框 18">
            <a:extLst>
              <a:ext uri="{FF2B5EF4-FFF2-40B4-BE49-F238E27FC236}">
                <a16:creationId xmlns:a16="http://schemas.microsoft.com/office/drawing/2014/main" id="{119AF5D6-47AD-C677-132D-67081FB40638}"/>
              </a:ext>
            </a:extLst>
          </p:cNvPr>
          <p:cNvSpPr txBox="1"/>
          <p:nvPr/>
        </p:nvSpPr>
        <p:spPr>
          <a:xfrm>
            <a:off x="5591150" y="3231733"/>
            <a:ext cx="5184576" cy="757130"/>
          </a:xfrm>
          <a:prstGeom prst="rect">
            <a:avLst/>
          </a:prstGeom>
          <a:noFill/>
        </p:spPr>
        <p:txBody>
          <a:bodyPr wrap="square">
            <a:spAutoFit/>
          </a:bodyPr>
          <a:lstStyle>
            <a:defPPr>
              <a:defRPr lang="zh-CN"/>
            </a:defPPr>
            <a:lvl1pPr marL="342900" indent="-342900">
              <a:lnSpc>
                <a:spcPct val="150000"/>
              </a:lnSpc>
              <a:buFont typeface="Arial" panose="020B0604020202020204" pitchFamily="34" charset="0"/>
              <a:buChar char="•"/>
              <a:defRPr sz="2000" kern="0">
                <a:solidFill>
                  <a:srgbClr val="595959"/>
                </a:solidFill>
                <a:effectLst/>
                <a:latin typeface="Microsoft YaHei" panose="020B0503020204020204" pitchFamily="34" charset="-122"/>
                <a:ea typeface="Microsoft YaHei" panose="020B0503020204020204" pitchFamily="34" charset="-122"/>
                <a:cs typeface="宋体" panose="02010600030101010101" pitchFamily="2" charset="-122"/>
              </a:defRPr>
            </a:lvl1pPr>
          </a:lstStyle>
          <a:p>
            <a:pPr marL="0" indent="0">
              <a:lnSpc>
                <a:spcPct val="120000"/>
              </a:lnSpc>
              <a:buNone/>
            </a:pPr>
            <a:r>
              <a:rPr lang="zh-CN" altLang="zh-CN" sz="1800" dirty="0"/>
              <a:t>统计</a:t>
            </a:r>
            <a:r>
              <a:rPr lang="en-US" altLang="zh-CN" sz="1800" dirty="0"/>
              <a:t>2022</a:t>
            </a:r>
            <a:r>
              <a:rPr lang="zh-CN" altLang="zh-CN" sz="1800" dirty="0"/>
              <a:t>年</a:t>
            </a:r>
            <a:r>
              <a:rPr lang="en-US" altLang="zh-CN" sz="1800" dirty="0"/>
              <a:t>3</a:t>
            </a:r>
            <a:r>
              <a:rPr lang="zh-CN" altLang="zh-CN" sz="1800" dirty="0"/>
              <a:t>月到</a:t>
            </a:r>
            <a:r>
              <a:rPr lang="en-US" altLang="zh-CN" sz="1800" dirty="0"/>
              <a:t>5</a:t>
            </a:r>
            <a:r>
              <a:rPr lang="zh-CN" altLang="zh-CN" sz="1800" dirty="0"/>
              <a:t>月</a:t>
            </a:r>
            <a:r>
              <a:rPr lang="zh-CN" altLang="zh-CN" sz="1800" dirty="0">
                <a:solidFill>
                  <a:srgbClr val="1369B2"/>
                </a:solidFill>
              </a:rPr>
              <a:t>哪种类别的报警记录最多</a:t>
            </a:r>
            <a:r>
              <a:rPr lang="zh-CN" altLang="zh-CN" sz="1800" dirty="0"/>
              <a:t>，哪种类别的</a:t>
            </a:r>
            <a:r>
              <a:rPr lang="zh-CN" altLang="zh-CN" sz="1800" dirty="0">
                <a:solidFill>
                  <a:srgbClr val="1369B2"/>
                </a:solidFill>
              </a:rPr>
              <a:t>报警记录最少</a:t>
            </a:r>
            <a:endParaRPr lang="en-US" altLang="zh-CN" sz="1800" dirty="0">
              <a:solidFill>
                <a:srgbClr val="1369B2"/>
              </a:solidFill>
            </a:endParaRPr>
          </a:p>
        </p:txBody>
      </p:sp>
      <p:sp>
        <p:nvSpPr>
          <p:cNvPr id="22" name="六边形 21">
            <a:extLst>
              <a:ext uri="{FF2B5EF4-FFF2-40B4-BE49-F238E27FC236}">
                <a16:creationId xmlns:a16="http://schemas.microsoft.com/office/drawing/2014/main" id="{57610F72-73F6-18CD-2DF2-A7E327EAE2A2}"/>
              </a:ext>
            </a:extLst>
          </p:cNvPr>
          <p:cNvSpPr/>
          <p:nvPr/>
        </p:nvSpPr>
        <p:spPr>
          <a:xfrm>
            <a:off x="4824189" y="4236463"/>
            <a:ext cx="584640" cy="504000"/>
          </a:xfrm>
          <a:prstGeom prst="hexagon">
            <a:avLst/>
          </a:prstGeom>
          <a:solidFill>
            <a:srgbClr val="006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黑体" panose="02010609060101010101" pitchFamily="49" charset="-122"/>
                <a:ea typeface="黑体" panose="02010609060101010101" pitchFamily="49" charset="-122"/>
              </a:rPr>
              <a:t>2</a:t>
            </a:r>
            <a:endParaRPr kumimoji="1" lang="zh-CN" altLang="en-US" dirty="0">
              <a:latin typeface="黑体" panose="02010609060101010101" pitchFamily="49" charset="-122"/>
              <a:ea typeface="黑体" panose="02010609060101010101" pitchFamily="49" charset="-122"/>
            </a:endParaRPr>
          </a:p>
        </p:txBody>
      </p:sp>
      <p:cxnSp>
        <p:nvCxnSpPr>
          <p:cNvPr id="23" name="直线连接符 3">
            <a:extLst>
              <a:ext uri="{FF2B5EF4-FFF2-40B4-BE49-F238E27FC236}">
                <a16:creationId xmlns:a16="http://schemas.microsoft.com/office/drawing/2014/main" id="{36AC450A-6F57-EC21-D100-E1576570DA80}"/>
              </a:ext>
            </a:extLst>
          </p:cNvPr>
          <p:cNvCxnSpPr>
            <a:cxnSpLocks/>
          </p:cNvCxnSpPr>
          <p:nvPr/>
        </p:nvCxnSpPr>
        <p:spPr>
          <a:xfrm>
            <a:off x="5304615" y="4740463"/>
            <a:ext cx="5471111"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119AF5D6-47AD-C677-132D-67081FB40638}"/>
              </a:ext>
            </a:extLst>
          </p:cNvPr>
          <p:cNvSpPr txBox="1"/>
          <p:nvPr/>
        </p:nvSpPr>
        <p:spPr>
          <a:xfrm>
            <a:off x="5591150" y="4293114"/>
            <a:ext cx="5184576" cy="396583"/>
          </a:xfrm>
          <a:prstGeom prst="rect">
            <a:avLst/>
          </a:prstGeom>
          <a:noFill/>
        </p:spPr>
        <p:txBody>
          <a:bodyPr wrap="square">
            <a:spAutoFit/>
          </a:bodyPr>
          <a:lstStyle>
            <a:defPPr>
              <a:defRPr lang="zh-CN"/>
            </a:defPPr>
            <a:lvl1pPr marL="342900" indent="-342900">
              <a:lnSpc>
                <a:spcPct val="150000"/>
              </a:lnSpc>
              <a:buFont typeface="Arial" panose="020B0604020202020204" pitchFamily="34" charset="0"/>
              <a:buChar char="•"/>
              <a:defRPr sz="2000" kern="0">
                <a:solidFill>
                  <a:srgbClr val="595959"/>
                </a:solidFill>
                <a:effectLst/>
                <a:latin typeface="Microsoft YaHei" panose="020B0503020204020204" pitchFamily="34" charset="-122"/>
                <a:ea typeface="Microsoft YaHei" panose="020B0503020204020204" pitchFamily="34" charset="-122"/>
                <a:cs typeface="宋体" panose="02010600030101010101" pitchFamily="2" charset="-122"/>
              </a:defRPr>
            </a:lvl1pPr>
          </a:lstStyle>
          <a:p>
            <a:pPr marL="0" indent="0">
              <a:lnSpc>
                <a:spcPct val="120000"/>
              </a:lnSpc>
              <a:buNone/>
            </a:pPr>
            <a:r>
              <a:rPr lang="zh-CN" altLang="zh-CN" sz="1800" dirty="0"/>
              <a:t>画图分析</a:t>
            </a:r>
            <a:r>
              <a:rPr lang="en-US" altLang="zh-CN" sz="1800" dirty="0"/>
              <a:t>2022</a:t>
            </a:r>
            <a:r>
              <a:rPr lang="zh-CN" altLang="zh-CN" sz="1800" dirty="0"/>
              <a:t>年</a:t>
            </a:r>
            <a:r>
              <a:rPr lang="zh-CN" altLang="zh-CN" sz="1800" dirty="0">
                <a:solidFill>
                  <a:srgbClr val="1369B2"/>
                </a:solidFill>
              </a:rPr>
              <a:t>每周报警记录的数量</a:t>
            </a:r>
            <a:endParaRPr lang="en-US" altLang="zh-CN" sz="1800" dirty="0">
              <a:solidFill>
                <a:srgbClr val="1369B2"/>
              </a:solidFill>
            </a:endParaRPr>
          </a:p>
        </p:txBody>
      </p:sp>
      <p:sp>
        <p:nvSpPr>
          <p:cNvPr id="25" name="六边形 24">
            <a:extLst>
              <a:ext uri="{FF2B5EF4-FFF2-40B4-BE49-F238E27FC236}">
                <a16:creationId xmlns:a16="http://schemas.microsoft.com/office/drawing/2014/main" id="{57610F72-73F6-18CD-2DF2-A7E327EAE2A2}"/>
              </a:ext>
            </a:extLst>
          </p:cNvPr>
          <p:cNvSpPr/>
          <p:nvPr/>
        </p:nvSpPr>
        <p:spPr>
          <a:xfrm>
            <a:off x="4824189" y="5013196"/>
            <a:ext cx="584640" cy="504000"/>
          </a:xfrm>
          <a:prstGeom prst="hexagon">
            <a:avLst/>
          </a:prstGeom>
          <a:solidFill>
            <a:srgbClr val="006B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dirty="0">
                <a:latin typeface="黑体" panose="02010609060101010101" pitchFamily="49" charset="-122"/>
                <a:ea typeface="黑体" panose="02010609060101010101" pitchFamily="49" charset="-122"/>
              </a:rPr>
              <a:t>3</a:t>
            </a:r>
            <a:endParaRPr kumimoji="1" lang="zh-CN" altLang="en-US" dirty="0">
              <a:latin typeface="黑体" panose="02010609060101010101" pitchFamily="49" charset="-122"/>
              <a:ea typeface="黑体" panose="02010609060101010101" pitchFamily="49" charset="-122"/>
            </a:endParaRPr>
          </a:p>
        </p:txBody>
      </p:sp>
      <p:cxnSp>
        <p:nvCxnSpPr>
          <p:cNvPr id="26" name="直线连接符 3">
            <a:extLst>
              <a:ext uri="{FF2B5EF4-FFF2-40B4-BE49-F238E27FC236}">
                <a16:creationId xmlns:a16="http://schemas.microsoft.com/office/drawing/2014/main" id="{36AC450A-6F57-EC21-D100-E1576570DA80}"/>
              </a:ext>
            </a:extLst>
          </p:cNvPr>
          <p:cNvCxnSpPr>
            <a:cxnSpLocks/>
          </p:cNvCxnSpPr>
          <p:nvPr/>
        </p:nvCxnSpPr>
        <p:spPr>
          <a:xfrm>
            <a:off x="5304615" y="5517196"/>
            <a:ext cx="5471111"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119AF5D6-47AD-C677-132D-67081FB40638}"/>
              </a:ext>
            </a:extLst>
          </p:cNvPr>
          <p:cNvSpPr txBox="1"/>
          <p:nvPr/>
        </p:nvSpPr>
        <p:spPr>
          <a:xfrm>
            <a:off x="5591150" y="4788214"/>
            <a:ext cx="5184576" cy="728982"/>
          </a:xfrm>
          <a:prstGeom prst="rect">
            <a:avLst/>
          </a:prstGeom>
          <a:noFill/>
        </p:spPr>
        <p:txBody>
          <a:bodyPr wrap="square">
            <a:spAutoFit/>
          </a:bodyPr>
          <a:lstStyle>
            <a:defPPr>
              <a:defRPr lang="zh-CN"/>
            </a:defPPr>
            <a:lvl1pPr marL="342900" indent="-342900">
              <a:lnSpc>
                <a:spcPct val="150000"/>
              </a:lnSpc>
              <a:buFont typeface="Arial" panose="020B0604020202020204" pitchFamily="34" charset="0"/>
              <a:buChar char="•"/>
              <a:defRPr sz="2000" kern="0">
                <a:solidFill>
                  <a:srgbClr val="595959"/>
                </a:solidFill>
                <a:effectLst/>
                <a:latin typeface="Microsoft YaHei" panose="020B0503020204020204" pitchFamily="34" charset="-122"/>
                <a:ea typeface="Microsoft YaHei" panose="020B0503020204020204" pitchFamily="34" charset="-122"/>
                <a:cs typeface="宋体" panose="02010600030101010101" pitchFamily="2" charset="-122"/>
              </a:defRPr>
            </a:lvl1pPr>
          </a:lstStyle>
          <a:p>
            <a:pPr marL="0" indent="0">
              <a:lnSpc>
                <a:spcPct val="120000"/>
              </a:lnSpc>
              <a:buNone/>
            </a:pPr>
            <a:r>
              <a:rPr lang="zh-CN" altLang="zh-CN" sz="1800" dirty="0"/>
              <a:t>画图分析</a:t>
            </a:r>
            <a:r>
              <a:rPr lang="en-US" altLang="zh-CN" sz="1800" dirty="0"/>
              <a:t>2022</a:t>
            </a:r>
            <a:r>
              <a:rPr lang="zh-CN" altLang="zh-CN" sz="1800" dirty="0"/>
              <a:t>年</a:t>
            </a:r>
            <a:r>
              <a:rPr lang="zh-CN" altLang="zh-CN" sz="1800" dirty="0">
                <a:solidFill>
                  <a:srgbClr val="1369B2"/>
                </a:solidFill>
              </a:rPr>
              <a:t>每周交通事故和非交通事故的报警记录</a:t>
            </a:r>
            <a:endParaRPr lang="en-US" altLang="zh-CN" sz="1800" dirty="0">
              <a:solidFill>
                <a:srgbClr val="1369B2"/>
              </a:solidFill>
            </a:endParaRPr>
          </a:p>
        </p:txBody>
      </p:sp>
    </p:spTree>
    <p:extLst>
      <p:ext uri="{BB962C8B-B14F-4D97-AF65-F5344CB8AC3E}">
        <p14:creationId xmlns:p14="http://schemas.microsoft.com/office/powerpoint/2010/main" val="30109041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095532"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5" name="文本框 4">
            <a:extLst>
              <a:ext uri="{FF2B5EF4-FFF2-40B4-BE49-F238E27FC236}">
                <a16:creationId xmlns:a16="http://schemas.microsoft.com/office/drawing/2014/main" id="{6E1B0C1F-C835-C8BD-7194-6C4C90444E34}"/>
              </a:ext>
            </a:extLst>
          </p:cNvPr>
          <p:cNvSpPr txBox="1"/>
          <p:nvPr/>
        </p:nvSpPr>
        <p:spPr>
          <a:xfrm>
            <a:off x="1651683" y="2997928"/>
            <a:ext cx="9161791" cy="1422954"/>
          </a:xfrm>
          <a:prstGeom prst="rect">
            <a:avLst/>
          </a:prstGeom>
          <a:noFill/>
        </p:spPr>
        <p:txBody>
          <a:bodyPr wrap="square">
            <a:spAutoFit/>
          </a:bodyPr>
          <a:lstStyle>
            <a:defPPr>
              <a:defRPr lang="zh-CN"/>
            </a:defPPr>
            <a:lvl1pPr marL="342900" indent="-342900">
              <a:lnSpc>
                <a:spcPct val="150000"/>
              </a:lnSpc>
              <a:buFont typeface="Arial" panose="020B0604020202020204" pitchFamily="34" charset="0"/>
              <a:buChar char="•"/>
              <a:defRPr sz="2000" kern="0">
                <a:solidFill>
                  <a:srgbClr val="595959"/>
                </a:solidFill>
                <a:effectLst/>
                <a:latin typeface="Microsoft YaHei" panose="020B0503020204020204" pitchFamily="34" charset="-122"/>
                <a:ea typeface="Microsoft YaHei" panose="020B0503020204020204" pitchFamily="34" charset="-122"/>
                <a:cs typeface="宋体" panose="02010600030101010101" pitchFamily="2" charset="-122"/>
              </a:defRPr>
            </a:lvl1pPr>
          </a:lstStyle>
          <a:p>
            <a:pPr marL="0" indent="0">
              <a:buNone/>
            </a:pPr>
            <a:r>
              <a:rPr lang="zh-CN" altLang="zh-CN" dirty="0"/>
              <a:t>本章主要介绍了时间序列的相关内容，包括</a:t>
            </a:r>
            <a:r>
              <a:rPr lang="zh-CN" altLang="zh-CN" dirty="0">
                <a:solidFill>
                  <a:srgbClr val="1369B2"/>
                </a:solidFill>
              </a:rPr>
              <a:t>时间序列概述</a:t>
            </a:r>
            <a:r>
              <a:rPr lang="zh-CN" altLang="zh-CN" dirty="0"/>
              <a:t>、</a:t>
            </a:r>
            <a:r>
              <a:rPr lang="zh-CN" altLang="zh-CN" dirty="0">
                <a:solidFill>
                  <a:srgbClr val="1369B2"/>
                </a:solidFill>
              </a:rPr>
              <a:t>时间序列的基本操作</a:t>
            </a:r>
            <a:r>
              <a:rPr lang="zh-CN" altLang="zh-CN" dirty="0"/>
              <a:t>、</a:t>
            </a:r>
            <a:r>
              <a:rPr lang="zh-CN" altLang="zh-CN" dirty="0">
                <a:solidFill>
                  <a:srgbClr val="1369B2"/>
                </a:solidFill>
              </a:rPr>
              <a:t>固定频率的时间序列</a:t>
            </a:r>
            <a:r>
              <a:rPr lang="zh-CN" altLang="zh-CN" dirty="0"/>
              <a:t>、</a:t>
            </a:r>
            <a:r>
              <a:rPr lang="zh-CN" altLang="zh-CN" dirty="0">
                <a:solidFill>
                  <a:srgbClr val="1369B2"/>
                </a:solidFill>
              </a:rPr>
              <a:t>时间周期与计算</a:t>
            </a:r>
            <a:r>
              <a:rPr lang="zh-CN" altLang="zh-CN" dirty="0"/>
              <a:t>、</a:t>
            </a:r>
            <a:r>
              <a:rPr lang="zh-CN" altLang="zh-CN" dirty="0">
                <a:solidFill>
                  <a:srgbClr val="1369B2"/>
                </a:solidFill>
              </a:rPr>
              <a:t>重采样</a:t>
            </a:r>
            <a:r>
              <a:rPr lang="zh-CN" altLang="zh-CN" dirty="0"/>
              <a:t>、</a:t>
            </a:r>
            <a:r>
              <a:rPr lang="zh-CN" altLang="zh-CN" dirty="0">
                <a:solidFill>
                  <a:srgbClr val="1369B2"/>
                </a:solidFill>
              </a:rPr>
              <a:t>滑动窗口</a:t>
            </a:r>
            <a:r>
              <a:rPr lang="zh-CN" altLang="zh-CN" dirty="0"/>
              <a:t>。希望大家在学习知识的同时，能够多加练习，能够熟练地使用</a:t>
            </a:r>
            <a:r>
              <a:rPr lang="en-US" altLang="zh-CN" dirty="0"/>
              <a:t>pandas</a:t>
            </a:r>
            <a:r>
              <a:rPr lang="zh-CN" altLang="zh-CN" dirty="0"/>
              <a:t>处理时间序列。</a:t>
            </a:r>
          </a:p>
        </p:txBody>
      </p:sp>
      <p:sp>
        <p:nvSpPr>
          <p:cNvPr id="7" name="矩形 6">
            <a:extLst>
              <a:ext uri="{FF2B5EF4-FFF2-40B4-BE49-F238E27FC236}">
                <a16:creationId xmlns:a16="http://schemas.microsoft.com/office/drawing/2014/main" id="{A5BA37B3-B4F1-3F67-685C-520ABCB6DFF2}"/>
              </a:ext>
            </a:extLst>
          </p:cNvPr>
          <p:cNvSpPr/>
          <p:nvPr/>
        </p:nvSpPr>
        <p:spPr>
          <a:xfrm>
            <a:off x="1123449" y="2565698"/>
            <a:ext cx="10218261" cy="2232248"/>
          </a:xfrm>
          <a:prstGeom prst="rect">
            <a:avLst/>
          </a:prstGeom>
          <a:noFill/>
          <a:ln w="50800">
            <a:solidFill>
              <a:schemeClr val="bg1"/>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843729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时间序列概述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pic>
        <p:nvPicPr>
          <p:cNvPr id="12" name="图片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821363" y="857056"/>
            <a:ext cx="5638800" cy="5638800"/>
          </a:xfrm>
          <a:prstGeom prst="rect">
            <a:avLst/>
          </a:prstGeom>
        </p:spPr>
      </p:pic>
      <p:sp>
        <p:nvSpPr>
          <p:cNvPr id="13" name="原创设计师QQ598969553          _3"/>
          <p:cNvSpPr/>
          <p:nvPr/>
        </p:nvSpPr>
        <p:spPr>
          <a:xfrm>
            <a:off x="1019175" y="2709714"/>
            <a:ext cx="4590731" cy="2232248"/>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原创设计师QQ598969553          _4"/>
          <p:cNvSpPr/>
          <p:nvPr/>
        </p:nvSpPr>
        <p:spPr>
          <a:xfrm>
            <a:off x="1459786" y="3746576"/>
            <a:ext cx="3737363" cy="874407"/>
          </a:xfrm>
          <a:prstGeom prst="rect">
            <a:avLst/>
          </a:prstGeom>
        </p:spPr>
        <p:txBody>
          <a:bodyPr wrap="square">
            <a:sp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了解时间序列，能够说出</a:t>
            </a:r>
            <a:r>
              <a:rPr lang="zh-CN" altLang="zh-CN" sz="1800" dirty="0">
                <a:solidFill>
                  <a:srgbClr val="1369B2"/>
                </a:solidFill>
                <a:latin typeface="微软雅黑" panose="020B0503020204020204" pitchFamily="34" charset="-122"/>
                <a:ea typeface="微软雅黑" panose="020B0503020204020204" pitchFamily="34" charset="-122"/>
                <a:cs typeface="+mn-ea"/>
              </a:rPr>
              <a:t>时间序列</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时间戳</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时间差</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1369B2"/>
                </a:solidFill>
                <a:latin typeface="微软雅黑" panose="020B0503020204020204" pitchFamily="34" charset="-122"/>
                <a:ea typeface="微软雅黑" panose="020B0503020204020204" pitchFamily="34" charset="-122"/>
                <a:cs typeface="+mn-ea"/>
              </a:rPr>
              <a:t>时期</a:t>
            </a:r>
            <a:r>
              <a:rPr lang="zh-CN" altLang="zh-CN" sz="1800" dirty="0">
                <a:solidFill>
                  <a:srgbClr val="595959"/>
                </a:solidFill>
                <a:latin typeface="微软雅黑" panose="020B0503020204020204" pitchFamily="34" charset="-122"/>
                <a:ea typeface="微软雅黑" panose="020B0503020204020204" pitchFamily="34" charset="-122"/>
                <a:cs typeface="+mn-ea"/>
              </a:rPr>
              <a:t>的概念</a:t>
            </a:r>
          </a:p>
        </p:txBody>
      </p:sp>
      <p:sp>
        <p:nvSpPr>
          <p:cNvPr id="16" name="原创设计师QQ598969553          _7"/>
          <p:cNvSpPr txBox="1"/>
          <p:nvPr/>
        </p:nvSpPr>
        <p:spPr>
          <a:xfrm>
            <a:off x="1019176" y="3089692"/>
            <a:ext cx="4590730" cy="523220"/>
          </a:xfrm>
          <a:prstGeom prst="rect">
            <a:avLst/>
          </a:prstGeom>
          <a:noFill/>
        </p:spPr>
        <p:txBody>
          <a:bodyPr wrap="square" rtlCol="0">
            <a:spAutoFit/>
          </a:bodyPr>
          <a:lstStyle/>
          <a:p>
            <a:pPr lvl="0" algn="ctr" defTabSz="1216660">
              <a:spcBef>
                <a:spcPct val="20000"/>
              </a:spcBef>
              <a:defRPr/>
            </a:pPr>
            <a:r>
              <a:rPr lang="zh-CN" altLang="en-US" sz="2800" b="1" dirty="0">
                <a:solidFill>
                  <a:srgbClr val="1369B2"/>
                </a:solidFill>
                <a:latin typeface="微软雅黑" panose="020B0503020204020204" pitchFamily="34" charset="-122"/>
                <a:ea typeface="微软雅黑" panose="020B0503020204020204" pitchFamily="34" charset="-122"/>
                <a:cs typeface="+mn-ea"/>
                <a:sym typeface="+mn-lt"/>
              </a:rPr>
              <a:t>学习目标</a:t>
            </a:r>
          </a:p>
        </p:txBody>
      </p:sp>
    </p:spTree>
    <p:extLst>
      <p:ext uri="{BB962C8B-B14F-4D97-AF65-F5344CB8AC3E}">
        <p14:creationId xmlns:p14="http://schemas.microsoft.com/office/powerpoint/2010/main" val="2907695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4159427"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2400" b="1" dirty="0">
                <a:solidFill>
                  <a:srgbClr val="595959"/>
                </a:solidFill>
                <a:latin typeface="微软雅黑" panose="020B0503020204020204" pitchFamily="34" charset="-122"/>
                <a:ea typeface="微软雅黑" panose="020B0503020204020204" pitchFamily="34" charset="-122"/>
                <a:cs typeface="+mn-ea"/>
                <a:sym typeface="+mn-lt"/>
              </a:rPr>
              <a:t>14.1</a:t>
            </a: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 </a:t>
            </a:r>
            <a:r>
              <a:rPr lang="zh-CN" altLang="zh-CN" sz="2400" b="1" dirty="0">
                <a:solidFill>
                  <a:srgbClr val="595959"/>
                </a:solidFill>
                <a:latin typeface="微软雅黑" panose="020B0503020204020204" pitchFamily="34" charset="-122"/>
                <a:ea typeface="微软雅黑" panose="020B0503020204020204" pitchFamily="34" charset="-122"/>
                <a:cs typeface="+mn-ea"/>
              </a:rPr>
              <a:t>时间序列概述</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9" name="矩形 8"/>
          <p:cNvSpPr/>
          <p:nvPr/>
        </p:nvSpPr>
        <p:spPr>
          <a:xfrm>
            <a:off x="1414686" y="2421682"/>
            <a:ext cx="5832648" cy="1938992"/>
          </a:xfrm>
          <a:prstGeom prst="rect">
            <a:avLst/>
          </a:prstGeom>
        </p:spPr>
        <p:txBody>
          <a:bodyPr wrap="square">
            <a:spAutoFit/>
          </a:bodyPr>
          <a:lstStyle/>
          <a:p>
            <a:pPr>
              <a:lnSpc>
                <a:spcPct val="150000"/>
              </a:lnSpc>
            </a:pPr>
            <a:r>
              <a:rPr lang="zh-CN" altLang="zh-CN" sz="2000" kern="0" dirty="0">
                <a:solidFill>
                  <a:srgbClr val="1369B2"/>
                </a:solidFill>
                <a:latin typeface="Microsoft YaHei" panose="020B0503020204020204" pitchFamily="34" charset="-122"/>
                <a:ea typeface="Microsoft YaHei" panose="020B0503020204020204" pitchFamily="34" charset="-122"/>
                <a:cs typeface="宋体" panose="02010600030101010101" pitchFamily="2" charset="-122"/>
              </a:rPr>
              <a:t>时间序列是指将同一统计指标的数值按其发生的时间先后顺序排列而成的数列</a:t>
            </a:r>
            <a:r>
              <a:rPr lang="zh-CN" altLang="zh-CN" sz="2000" kern="0" dirty="0">
                <a:solidFill>
                  <a:srgbClr val="595959"/>
                </a:solidFill>
                <a:latin typeface="Microsoft YaHei" panose="020B0503020204020204" pitchFamily="34" charset="-122"/>
                <a:ea typeface="Microsoft YaHei" panose="020B0503020204020204" pitchFamily="34" charset="-122"/>
                <a:cs typeface="宋体" panose="02010600030101010101" pitchFamily="2" charset="-122"/>
              </a:rPr>
              <a:t>，例如，一天内每隔一小时记录的温度、一天内股票价格的走势等，这些用到的与时间有关的数据都可以看做时间序列。</a:t>
            </a:r>
            <a:endParaRPr lang="en-US" altLang="zh-CN" sz="2000" kern="0" dirty="0">
              <a:solidFill>
                <a:srgbClr val="595959"/>
              </a:solidFill>
              <a:latin typeface="Microsoft YaHei" panose="020B0503020204020204" pitchFamily="34" charset="-122"/>
              <a:ea typeface="Microsoft YaHei" panose="020B0503020204020204" pitchFamily="34" charset="-122"/>
              <a:cs typeface="宋体" panose="02010600030101010101" pitchFamily="2" charset="-122"/>
            </a:endParaRPr>
          </a:p>
        </p:txBody>
      </p:sp>
      <p:sp>
        <p:nvSpPr>
          <p:cNvPr id="3" name="矩形 2"/>
          <p:cNvSpPr/>
          <p:nvPr/>
        </p:nvSpPr>
        <p:spPr>
          <a:xfrm>
            <a:off x="1414686" y="4509914"/>
            <a:ext cx="5832648" cy="923330"/>
          </a:xfrm>
          <a:prstGeom prst="rect">
            <a:avLst/>
          </a:prstGeom>
          <a:ln>
            <a:solidFill>
              <a:srgbClr val="1369B2"/>
            </a:solidFill>
          </a:ln>
        </p:spPr>
        <p:txBody>
          <a:bodyPr wrap="square">
            <a:spAutoFit/>
          </a:bodyPr>
          <a:lstStyle/>
          <a:p>
            <a:pPr>
              <a:lnSpc>
                <a:spcPct val="150000"/>
              </a:lnSpc>
            </a:pPr>
            <a:r>
              <a:rPr lang="en-US" altLang="zh-CN" sz="1800" kern="0" dirty="0">
                <a:solidFill>
                  <a:srgbClr val="595959"/>
                </a:solidFill>
                <a:latin typeface="宋体" panose="02010600030101010101" pitchFamily="2" charset="-122"/>
                <a:ea typeface="宋体" panose="02010600030101010101" pitchFamily="2" charset="-122"/>
                <a:cs typeface="宋体" panose="02010600030101010101" pitchFamily="2" charset="-122"/>
              </a:rPr>
              <a:t>※ </a:t>
            </a:r>
            <a:r>
              <a:rPr lang="zh-CN" altLang="zh-CN" sz="1800" kern="0" dirty="0">
                <a:solidFill>
                  <a:srgbClr val="595959"/>
                </a:solidFill>
                <a:latin typeface="宋体" panose="02010600030101010101" pitchFamily="2" charset="-122"/>
                <a:ea typeface="宋体" panose="02010600030101010101" pitchFamily="2" charset="-122"/>
                <a:cs typeface="宋体" panose="02010600030101010101" pitchFamily="2" charset="-122"/>
              </a:rPr>
              <a:t>根据观察时间的不同，时间序列中的时间可以是年份、季度、月份或其他任何时间形式。</a:t>
            </a:r>
          </a:p>
        </p:txBody>
      </p:sp>
      <p:sp>
        <p:nvSpPr>
          <p:cNvPr id="7" name="矩形: 圆角 139">
            <a:extLst>
              <a:ext uri="{FF2B5EF4-FFF2-40B4-BE49-F238E27FC236}">
                <a16:creationId xmlns:a16="http://schemas.microsoft.com/office/drawing/2014/main" id="{C5854BD2-95A8-2615-D778-3A061C808512}"/>
              </a:ext>
            </a:extLst>
          </p:cNvPr>
          <p:cNvSpPr/>
          <p:nvPr/>
        </p:nvSpPr>
        <p:spPr>
          <a:xfrm>
            <a:off x="1276318" y="1540390"/>
            <a:ext cx="1917700" cy="562823"/>
          </a:xfrm>
          <a:prstGeom prst="roundRect">
            <a:avLst>
              <a:gd name="adj" fmla="val 50000"/>
            </a:avLst>
          </a:prstGeom>
          <a:gradFill flip="none" rotWithShape="1">
            <a:gsLst>
              <a:gs pos="0">
                <a:schemeClr val="accent1"/>
              </a:gs>
              <a:gs pos="70000">
                <a:schemeClr val="accent1"/>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b="1" dirty="0">
                <a:latin typeface="宋体" panose="02010600030101010101" pitchFamily="2" charset="-122"/>
                <a:ea typeface="宋体" panose="02010600030101010101" pitchFamily="2" charset="-122"/>
                <a:sym typeface="思源宋体 CN" panose="02020400000000000000" pitchFamily="18" charset="-122"/>
              </a:rPr>
              <a:t>概念</a:t>
            </a:r>
          </a:p>
        </p:txBody>
      </p:sp>
      <p:pic>
        <p:nvPicPr>
          <p:cNvPr id="8" name="图片 7">
            <a:extLst>
              <a:ext uri="{FF2B5EF4-FFF2-40B4-BE49-F238E27FC236}">
                <a16:creationId xmlns:a16="http://schemas.microsoft.com/office/drawing/2014/main" id="{21C57967-7724-2935-87BC-17116A0EAB3B}"/>
              </a:ext>
            </a:extLst>
          </p:cNvPr>
          <p:cNvPicPr>
            <a:picLocks noChangeAspect="1"/>
          </p:cNvPicPr>
          <p:nvPr/>
        </p:nvPicPr>
        <p:blipFill rotWithShape="1">
          <a:blip r:embed="rId3"/>
          <a:srcRect l="18574" r="10319"/>
          <a:stretch/>
        </p:blipFill>
        <p:spPr>
          <a:xfrm flipH="1">
            <a:off x="8327454" y="2261823"/>
            <a:ext cx="2736307" cy="3848151"/>
          </a:xfrm>
          <a:prstGeom prst="rect">
            <a:avLst/>
          </a:prstGeom>
        </p:spPr>
      </p:pic>
    </p:spTree>
    <p:extLst>
      <p:ext uri="{BB962C8B-B14F-4D97-AF65-F5344CB8AC3E}">
        <p14:creationId xmlns:p14="http://schemas.microsoft.com/office/powerpoint/2010/main" val="21628527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f15e6573a385e41c33bb97e7105a62faa5c484"/>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4360</TotalTime>
  <Words>4788</Words>
  <Application>Microsoft Office PowerPoint</Application>
  <PresentationFormat>自定义</PresentationFormat>
  <Paragraphs>504</Paragraphs>
  <Slides>74</Slides>
  <Notes>74</Notes>
  <HiddenSlides>0</HiddenSlides>
  <MMClips>0</MMClips>
  <ScaleCrop>false</ScaleCrop>
  <HeadingPairs>
    <vt:vector size="6" baseType="variant">
      <vt:variant>
        <vt:lpstr>已用的字体</vt:lpstr>
      </vt:variant>
      <vt:variant>
        <vt:i4>13</vt:i4>
      </vt:variant>
      <vt:variant>
        <vt:lpstr>主题</vt:lpstr>
      </vt:variant>
      <vt:variant>
        <vt:i4>2</vt:i4>
      </vt:variant>
      <vt:variant>
        <vt:lpstr>幻灯片标题</vt:lpstr>
      </vt:variant>
      <vt:variant>
        <vt:i4>74</vt:i4>
      </vt:variant>
    </vt:vector>
  </HeadingPairs>
  <TitlesOfParts>
    <vt:vector size="89" baseType="lpstr">
      <vt:lpstr>Source Han Sans K Bold</vt:lpstr>
      <vt:lpstr>黑体</vt:lpstr>
      <vt:lpstr>思源黑体 CN Medium</vt:lpstr>
      <vt:lpstr>思源宋体 CN</vt:lpstr>
      <vt:lpstr>宋体</vt:lpstr>
      <vt:lpstr>Microsoft YaHei</vt:lpstr>
      <vt:lpstr>Microsoft YaHei</vt:lpstr>
      <vt:lpstr>字魂105号-简雅黑</vt:lpstr>
      <vt:lpstr>Arial</vt:lpstr>
      <vt:lpstr>Calibri</vt:lpstr>
      <vt:lpstr>Courier New</vt:lpstr>
      <vt:lpstr>Times New Roman</vt:lpstr>
      <vt:lpstr>Wingdings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Administrator</cp:lastModifiedBy>
  <cp:revision>3641</cp:revision>
  <dcterms:created xsi:type="dcterms:W3CDTF">2020-11-11T09:29:40Z</dcterms:created>
  <dcterms:modified xsi:type="dcterms:W3CDTF">2024-04-02T12:44:29Z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2052-0.0.0.0</vt:lpwstr>
  </property>
</Properties>
</file>