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7" r:id="rId2"/>
  </p:sldMasterIdLst>
  <p:notesMasterIdLst>
    <p:notesMasterId r:id="rId84"/>
  </p:notesMasterIdLst>
  <p:handoutMasterIdLst>
    <p:handoutMasterId r:id="rId85"/>
  </p:handoutMasterIdLst>
  <p:sldIdLst>
    <p:sldId id="325" r:id="rId3"/>
    <p:sldId id="348" r:id="rId4"/>
    <p:sldId id="264" r:id="rId5"/>
    <p:sldId id="328" r:id="rId6"/>
    <p:sldId id="327" r:id="rId7"/>
    <p:sldId id="675" r:id="rId8"/>
    <p:sldId id="309" r:id="rId9"/>
    <p:sldId id="400" r:id="rId10"/>
    <p:sldId id="676" r:id="rId11"/>
    <p:sldId id="726" r:id="rId12"/>
    <p:sldId id="728" r:id="rId13"/>
    <p:sldId id="729" r:id="rId14"/>
    <p:sldId id="730" r:id="rId15"/>
    <p:sldId id="731" r:id="rId16"/>
    <p:sldId id="401" r:id="rId17"/>
    <p:sldId id="732" r:id="rId18"/>
    <p:sldId id="733" r:id="rId19"/>
    <p:sldId id="734" r:id="rId20"/>
    <p:sldId id="735" r:id="rId21"/>
    <p:sldId id="736" r:id="rId22"/>
    <p:sldId id="737" r:id="rId23"/>
    <p:sldId id="738" r:id="rId24"/>
    <p:sldId id="739" r:id="rId25"/>
    <p:sldId id="740" r:id="rId26"/>
    <p:sldId id="741" r:id="rId27"/>
    <p:sldId id="607" r:id="rId28"/>
    <p:sldId id="742" r:id="rId29"/>
    <p:sldId id="743" r:id="rId30"/>
    <p:sldId id="744" r:id="rId31"/>
    <p:sldId id="745" r:id="rId32"/>
    <p:sldId id="746" r:id="rId33"/>
    <p:sldId id="747" r:id="rId34"/>
    <p:sldId id="748" r:id="rId35"/>
    <p:sldId id="749" r:id="rId36"/>
    <p:sldId id="750" r:id="rId37"/>
    <p:sldId id="751" r:id="rId38"/>
    <p:sldId id="752" r:id="rId39"/>
    <p:sldId id="753" r:id="rId40"/>
    <p:sldId id="754" r:id="rId41"/>
    <p:sldId id="755" r:id="rId42"/>
    <p:sldId id="756" r:id="rId43"/>
    <p:sldId id="757" r:id="rId44"/>
    <p:sldId id="758" r:id="rId45"/>
    <p:sldId id="759" r:id="rId46"/>
    <p:sldId id="760" r:id="rId47"/>
    <p:sldId id="761" r:id="rId48"/>
    <p:sldId id="762" r:id="rId49"/>
    <p:sldId id="763" r:id="rId50"/>
    <p:sldId id="764" r:id="rId51"/>
    <p:sldId id="765" r:id="rId52"/>
    <p:sldId id="766" r:id="rId53"/>
    <p:sldId id="767" r:id="rId54"/>
    <p:sldId id="768" r:id="rId55"/>
    <p:sldId id="769" r:id="rId56"/>
    <p:sldId id="678" r:id="rId57"/>
    <p:sldId id="610" r:id="rId58"/>
    <p:sldId id="770" r:id="rId59"/>
    <p:sldId id="771" r:id="rId60"/>
    <p:sldId id="772" r:id="rId61"/>
    <p:sldId id="773" r:id="rId62"/>
    <p:sldId id="774" r:id="rId63"/>
    <p:sldId id="775" r:id="rId64"/>
    <p:sldId id="776" r:id="rId65"/>
    <p:sldId id="777" r:id="rId66"/>
    <p:sldId id="778" r:id="rId67"/>
    <p:sldId id="779" r:id="rId68"/>
    <p:sldId id="780" r:id="rId69"/>
    <p:sldId id="781" r:id="rId70"/>
    <p:sldId id="511" r:id="rId71"/>
    <p:sldId id="782" r:id="rId72"/>
    <p:sldId id="783" r:id="rId73"/>
    <p:sldId id="784" r:id="rId74"/>
    <p:sldId id="785" r:id="rId75"/>
    <p:sldId id="786" r:id="rId76"/>
    <p:sldId id="787" r:id="rId77"/>
    <p:sldId id="788" r:id="rId78"/>
    <p:sldId id="505" r:id="rId79"/>
    <p:sldId id="508" r:id="rId80"/>
    <p:sldId id="789" r:id="rId81"/>
    <p:sldId id="510" r:id="rId82"/>
    <p:sldId id="326" r:id="rId83"/>
  </p:sldIdLst>
  <p:sldSz cx="12190413" cy="6859588"/>
  <p:notesSz cx="6858000" cy="9144000"/>
  <p:custDataLst>
    <p:tags r:id="rId86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56">
          <p15:clr>
            <a:srgbClr val="A4A3A4"/>
          </p15:clr>
        </p15:guide>
        <p15:guide id="3" pos="65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晓娟" initials="W用" lastIdx="2" clrIdx="0">
    <p:extLst>
      <p:ext uri="{19B8F6BF-5375-455C-9EA6-DF929625EA0E}">
        <p15:presenceInfo xmlns:p15="http://schemas.microsoft.com/office/powerpoint/2012/main" userId="18339b50b06c86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004C22"/>
    <a:srgbClr val="760000"/>
    <a:srgbClr val="595959"/>
    <a:srgbClr val="79ABAA"/>
    <a:srgbClr val="C5E7E6"/>
    <a:srgbClr val="D8ECEB"/>
    <a:srgbClr val="C47B7D"/>
    <a:srgbClr val="F7D9D9"/>
    <a:srgbClr val="7DA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3" autoAdjust="0"/>
    <p:restoredTop sz="95894" autoAdjust="0"/>
  </p:normalViewPr>
  <p:slideViewPr>
    <p:cSldViewPr>
      <p:cViewPr varScale="1">
        <p:scale>
          <a:sx n="114" d="100"/>
          <a:sy n="114" d="100"/>
        </p:scale>
        <p:origin x="648" y="96"/>
      </p:cViewPr>
      <p:guideLst>
        <p:guide orient="horz" pos="2150"/>
        <p:guide pos="256"/>
        <p:guide pos="65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6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72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13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46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9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76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02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386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24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35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49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09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6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16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236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9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726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3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934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38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55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72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98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19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28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138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67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35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97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73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798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040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7496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70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99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8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617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3016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537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289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9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041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399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3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49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995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247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029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622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37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597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016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033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05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266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551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260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0296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75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522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711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733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5124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394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47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2245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181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7716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229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679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099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108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616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126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6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517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028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2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5.jpeg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414686" y="2709714"/>
            <a:ext cx="957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15</a:t>
            </a:r>
            <a:r>
              <a:rPr lang="zh-CN" altLang="en-US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  <a:sym typeface="思源黑体 CN Medium" panose="020B0600000000000000" pitchFamily="34" charset="-122"/>
              </a:rPr>
              <a:t>章 </a:t>
            </a:r>
            <a:r>
              <a:rPr lang="zh-CN" altLang="zh-CN" sz="4800" dirty="0">
                <a:solidFill>
                  <a:srgbClr val="1369B2"/>
                </a:solidFill>
                <a:latin typeface="微软雅黑" charset="0"/>
                <a:ea typeface="微软雅黑" charset="0"/>
                <a:cs typeface="+mn-ea"/>
              </a:rPr>
              <a:t>文本数据分析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80266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常用模块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40204"/>
              </p:ext>
            </p:extLst>
          </p:nvPr>
        </p:nvGraphicFramePr>
        <p:xfrm>
          <a:off x="1286213" y="3248602"/>
          <a:ext cx="9561520" cy="309542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856665">
                  <a:extLst>
                    <a:ext uri="{9D8B030D-6E8A-4147-A177-3AD203B41FA5}">
                      <a16:colId xmlns:a16="http://schemas.microsoft.com/office/drawing/2014/main" val="134555393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515813387"/>
                    </a:ext>
                  </a:extLst>
                </a:gridCol>
                <a:gridCol w="5184575">
                  <a:extLst>
                    <a:ext uri="{9D8B030D-6E8A-4147-A177-3AD203B41FA5}">
                      <a16:colId xmlns:a16="http://schemas.microsoft.com/office/drawing/2014/main" val="2943599340"/>
                    </a:ext>
                  </a:extLst>
                </a:gridCol>
              </a:tblGrid>
              <a:tr h="42605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语言处理任务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7052343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获取和处理语料库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nltk.corpus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语料库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词典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的标准化接口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6109380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字符串处理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nltk.tokenize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nltk.stem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分词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、句子分解、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提取主干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096867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搭配探究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nltk.collocations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识别搭配工具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，查找单词之间的关联关系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9291200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词性标识符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nltk.tag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词性标注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的类和接口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652864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nltk.classify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nltk.cluster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nltk.classify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是用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类别标签标记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的接口；</a:t>
                      </a:r>
                      <a:endParaRPr lang="en-US" alt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nltk.cluster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包含了许多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聚类算法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835663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nltk.chunk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在不受限制的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文本识别非重叠语言组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的类和接口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730903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168076"/>
            <a:ext cx="95600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NLTK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是免费开源的，它为超过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个语料库和词汇资源提供了易于使用的接口，以及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一套用于分类、标记化、词干化、解析和语义推理的模块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437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80266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常用模块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2641"/>
              </p:ext>
            </p:extLst>
          </p:nvPr>
        </p:nvGraphicFramePr>
        <p:xfrm>
          <a:off x="1286213" y="3248602"/>
          <a:ext cx="9561520" cy="309542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856665">
                  <a:extLst>
                    <a:ext uri="{9D8B030D-6E8A-4147-A177-3AD203B41FA5}">
                      <a16:colId xmlns:a16="http://schemas.microsoft.com/office/drawing/2014/main" val="134555393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515813387"/>
                    </a:ext>
                  </a:extLst>
                </a:gridCol>
                <a:gridCol w="5184575">
                  <a:extLst>
                    <a:ext uri="{9D8B030D-6E8A-4147-A177-3AD203B41FA5}">
                      <a16:colId xmlns:a16="http://schemas.microsoft.com/office/drawing/2014/main" val="2943599340"/>
                    </a:ext>
                  </a:extLst>
                </a:gridCol>
              </a:tblGrid>
              <a:tr h="426051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语言处理任务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功能描述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7052343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解析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nltk.parse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对图表、概率等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解析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的接口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6109380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语义解释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nltk.sem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nltk.inference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一阶逻辑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模型检验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096867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指标评测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nltk.metrics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精度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、召回率、协议系数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9291200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概率与估计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nltk.probability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计算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频率分布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、平滑概率分布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652864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应用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nltk.app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nltk.chat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图形化的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关键词排序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、分析器、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WordNet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查看器、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聊天机器人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835663"/>
                  </a:ext>
                </a:extLst>
              </a:tr>
              <a:tr h="42605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语言学领域的工作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nltk.toolbox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处理</a:t>
                      </a:r>
                      <a:r>
                        <a:rPr lang="en-US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SIL</a:t>
                      </a:r>
                      <a:r>
                        <a:rPr lang="zh-CN" sz="16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工具箱格式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730903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168076"/>
            <a:ext cx="95600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NLTK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是免费开源的，它为超过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个语料库和词汇资源提供了易于使用的接口，以及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一套用于分类、标记化、词干化、解析和语义推理的模块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4521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80266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jieba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3285778"/>
            <a:ext cx="4591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jieba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库用于实现中文分词的功能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，中文分词指的是将中文语句或语段拆成若干汉语词汇。</a:t>
            </a:r>
          </a:p>
        </p:txBody>
      </p:sp>
      <p:sp>
        <p:nvSpPr>
          <p:cNvPr id="2" name="矩形 1"/>
          <p:cNvSpPr/>
          <p:nvPr/>
        </p:nvSpPr>
        <p:spPr>
          <a:xfrm>
            <a:off x="7607374" y="256569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我是一个学生</a:t>
            </a:r>
            <a:endParaRPr lang="zh-CN" altLang="en-US" sz="2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98538" y="4923618"/>
            <a:ext cx="902811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学生</a:t>
            </a:r>
            <a:endParaRPr lang="zh-CN" altLang="en-US" sz="2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8039422" y="3491584"/>
            <a:ext cx="0" cy="8640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607374" y="366202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我是一个学生</a:t>
            </a:r>
            <a:endParaRPr lang="zh-CN" altLang="en-US" sz="2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399462" y="3491584"/>
            <a:ext cx="0" cy="8640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119542" y="3491584"/>
            <a:ext cx="0" cy="8640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931595" y="4923618"/>
            <a:ext cx="543739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endParaRPr lang="zh-CN" altLang="en-US" sz="2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67552" y="4923618"/>
            <a:ext cx="543739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endParaRPr lang="zh-CN" altLang="en-US" sz="2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603509" y="4923618"/>
            <a:ext cx="902811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</a:t>
            </a:r>
            <a:endParaRPr lang="zh-CN" altLang="en-US" sz="2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0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80266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jieba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86694" y="2709714"/>
            <a:ext cx="2622834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  </a:t>
            </a:r>
            <a:r>
              <a:rPr lang="zh-CN" altLang="zh-CN" sz="2000" b="1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支持三种</a:t>
            </a:r>
            <a:r>
              <a:rPr lang="zh-CN" altLang="zh-CN" sz="2000" b="1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分词模式</a:t>
            </a:r>
            <a:endParaRPr lang="zh-CN" altLang="en-US" sz="2000" b="1" kern="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86694" y="4125926"/>
            <a:ext cx="2109873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  </a:t>
            </a:r>
            <a:r>
              <a:rPr lang="zh-CN" altLang="zh-CN" sz="2000" b="1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zh-CN" altLang="zh-CN" sz="2000" b="1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繁体分词</a:t>
            </a:r>
            <a:endParaRPr lang="zh-CN" altLang="en-US" sz="2000" b="1" kern="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86694" y="3417820"/>
            <a:ext cx="2366353" cy="499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 </a:t>
            </a:r>
            <a:r>
              <a:rPr lang="zh-CN" altLang="zh-CN" sz="2000" b="1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zh-CN" altLang="zh-CN" sz="2000" b="1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自定义词典</a:t>
            </a:r>
            <a:endParaRPr lang="zh-CN" altLang="en-US" sz="2000" b="1" kern="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86694" y="4834032"/>
            <a:ext cx="21852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 </a:t>
            </a:r>
            <a:r>
              <a:rPr lang="en-US" altLang="zh-CN" sz="2000" b="1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MIT </a:t>
            </a:r>
            <a:r>
              <a:rPr lang="zh-CN" altLang="zh-CN" sz="2000" b="1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授权协议</a:t>
            </a:r>
            <a:endParaRPr lang="zh-CN" altLang="en-US" sz="2000" b="1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标注 26">
            <a:extLst>
              <a:ext uri="{FF2B5EF4-FFF2-40B4-BE49-F238E27FC236}">
                <a16:creationId xmlns:a16="http://schemas.microsoft.com/office/drawing/2014/main" id="{2DD36134-4B9C-75E2-A84F-506C84C246CB}"/>
              </a:ext>
            </a:extLst>
          </p:cNvPr>
          <p:cNvSpPr/>
          <p:nvPr/>
        </p:nvSpPr>
        <p:spPr>
          <a:xfrm>
            <a:off x="5879182" y="2925738"/>
            <a:ext cx="4608512" cy="2303527"/>
          </a:xfrm>
          <a:prstGeom prst="wedgeRectCallout">
            <a:avLst>
              <a:gd name="adj1" fmla="val -88367"/>
              <a:gd name="adj2" fmla="val -4476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C2B2685-DAA3-969A-369C-E6BBAFDE9C01}"/>
              </a:ext>
            </a:extLst>
          </p:cNvPr>
          <p:cNvSpPr txBox="1"/>
          <p:nvPr/>
        </p:nvSpPr>
        <p:spPr>
          <a:xfrm>
            <a:off x="6028768" y="3108005"/>
            <a:ext cx="4386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精确模式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会将文本中的句子最精准地切分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全模式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会将文本中的所有可以成词的词语全部扫描出来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搜索引擎模式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在精确模式的基础上对长词进行再次切分。</a:t>
            </a:r>
          </a:p>
        </p:txBody>
      </p:sp>
    </p:spTree>
    <p:extLst>
      <p:ext uri="{BB962C8B-B14F-4D97-AF65-F5344CB8AC3E}">
        <p14:creationId xmlns:p14="http://schemas.microsoft.com/office/powerpoint/2010/main" val="7620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51946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0" name="原创设计师QQ598969553          _3"/>
          <p:cNvSpPr/>
          <p:nvPr/>
        </p:nvSpPr>
        <p:spPr>
          <a:xfrm>
            <a:off x="1019175" y="2709714"/>
            <a:ext cx="4590731" cy="2232248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原创设计师QQ598969553          _4"/>
          <p:cNvSpPr/>
          <p:nvPr/>
        </p:nvSpPr>
        <p:spPr>
          <a:xfrm>
            <a:off x="1459786" y="3746576"/>
            <a:ext cx="3737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语料库的安装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，能够在计算机中成功安装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</a:t>
            </a:r>
          </a:p>
        </p:txBody>
      </p:sp>
      <p:sp>
        <p:nvSpPr>
          <p:cNvPr id="12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24194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59147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0670" y="2277666"/>
            <a:ext cx="95770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如果希望使用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NLTK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jieba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库处理文本数据，则需要在当前的开发环境中安装这两个库。由于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Anaconda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工具中默认已经自动安装了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NLTK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，所以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这里我们只需要在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Anaconda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命令行工具中安装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jieba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库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191770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安装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jieba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875073"/>
            <a:ext cx="9560028" cy="1879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4137050"/>
            <a:ext cx="9271996" cy="135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pip install 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jieba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zh-CN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……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Installing collected packages: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jieba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Successfully installed 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jieba-0.42.1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63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59147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0670" y="2277666"/>
            <a:ext cx="9577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安装完以后，在命令行工具中进入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环境，然后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输入导入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jieba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库的语句测试是否安装成功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191770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安装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jieba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467783"/>
            <a:ext cx="9560028" cy="970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3729759"/>
            <a:ext cx="9271996" cy="41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&gt;&gt;&gt; 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 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jieba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05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59147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0670" y="2277666"/>
            <a:ext cx="1015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NLTK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库中附带了许多语料库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（指经科学取样和加工的大规模电子文本库）、玩具语法、训练模型等，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Anaconda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工具中虽然已经自动安装了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NLTK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库，但是并没有安装语料库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安装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语料库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4005858"/>
            <a:ext cx="3655372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4289215"/>
            <a:ext cx="336734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nltk.download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671270" y="3321160"/>
            <a:ext cx="4104456" cy="3229530"/>
          </a:xfrm>
          <a:prstGeom prst="rect">
            <a:avLst/>
          </a:prstGeom>
        </p:spPr>
      </p:pic>
      <p:sp>
        <p:nvSpPr>
          <p:cNvPr id="13" name="下箭头 12">
            <a:extLst>
              <a:ext uri="{FF2B5EF4-FFF2-40B4-BE49-F238E27FC236}">
                <a16:creationId xmlns:a16="http://schemas.microsoft.com/office/drawing/2014/main" id="{5AC222A8-7E83-940C-C779-6FBA529972C9}"/>
              </a:ext>
            </a:extLst>
          </p:cNvPr>
          <p:cNvSpPr/>
          <p:nvPr/>
        </p:nvSpPr>
        <p:spPr>
          <a:xfrm rot="16200000">
            <a:off x="5471824" y="4290025"/>
            <a:ext cx="670699" cy="727809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6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59147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安装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语料库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39022" y="2345805"/>
            <a:ext cx="4896544" cy="385277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F791598-937D-4D60-3A1D-BE7C4EA0DBCA}"/>
              </a:ext>
            </a:extLst>
          </p:cNvPr>
          <p:cNvSpPr/>
          <p:nvPr/>
        </p:nvSpPr>
        <p:spPr>
          <a:xfrm>
            <a:off x="4564360" y="278172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E95427-6CD1-B0C1-7548-96CF8B02D0DA}"/>
              </a:ext>
            </a:extLst>
          </p:cNvPr>
          <p:cNvSpPr txBox="1"/>
          <p:nvPr/>
        </p:nvSpPr>
        <p:spPr>
          <a:xfrm>
            <a:off x="4278964" y="1762287"/>
            <a:ext cx="682018" cy="369332"/>
          </a:xfrm>
          <a:prstGeom prst="rect">
            <a:avLst/>
          </a:prstGeom>
          <a:noFill/>
          <a:ln>
            <a:solidFill>
              <a:srgbClr val="8D8D8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kumimoji="1"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791598-937D-4D60-3A1D-BE7C4EA0DBCA}"/>
              </a:ext>
            </a:extLst>
          </p:cNvPr>
          <p:cNvSpPr/>
          <p:nvPr/>
        </p:nvSpPr>
        <p:spPr>
          <a:xfrm>
            <a:off x="5356448" y="2781722"/>
            <a:ext cx="45072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791598-937D-4D60-3A1D-BE7C4EA0DBCA}"/>
              </a:ext>
            </a:extLst>
          </p:cNvPr>
          <p:cNvSpPr/>
          <p:nvPr/>
        </p:nvSpPr>
        <p:spPr>
          <a:xfrm>
            <a:off x="5932512" y="2781722"/>
            <a:ext cx="45072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791598-937D-4D60-3A1D-BE7C4EA0DBCA}"/>
              </a:ext>
            </a:extLst>
          </p:cNvPr>
          <p:cNvSpPr/>
          <p:nvPr/>
        </p:nvSpPr>
        <p:spPr>
          <a:xfrm>
            <a:off x="6436568" y="2781722"/>
            <a:ext cx="81076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E95427-6CD1-B0C1-7548-96CF8B02D0DA}"/>
              </a:ext>
            </a:extLst>
          </p:cNvPr>
          <p:cNvSpPr txBox="1"/>
          <p:nvPr/>
        </p:nvSpPr>
        <p:spPr>
          <a:xfrm>
            <a:off x="5103788" y="1762287"/>
            <a:ext cx="882774" cy="369332"/>
          </a:xfrm>
          <a:prstGeom prst="rect">
            <a:avLst/>
          </a:prstGeom>
          <a:noFill/>
          <a:ln>
            <a:solidFill>
              <a:srgbClr val="8D8D8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语料库</a:t>
            </a:r>
            <a:endParaRPr kumimoji="1"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31"/>
          <p:cNvCxnSpPr>
            <a:stCxn id="11" idx="0"/>
            <a:endCxn id="14" idx="2"/>
          </p:cNvCxnSpPr>
          <p:nvPr/>
        </p:nvCxnSpPr>
        <p:spPr>
          <a:xfrm rot="16200000" flipV="1">
            <a:off x="4447136" y="2304457"/>
            <a:ext cx="650103" cy="304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6" idx="0"/>
            <a:endCxn id="26" idx="2"/>
          </p:cNvCxnSpPr>
          <p:nvPr/>
        </p:nvCxnSpPr>
        <p:spPr>
          <a:xfrm rot="16200000" flipV="1">
            <a:off x="5238442" y="2438353"/>
            <a:ext cx="650103" cy="366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7E95427-6CD1-B0C1-7548-96CF8B02D0DA}"/>
              </a:ext>
            </a:extLst>
          </p:cNvPr>
          <p:cNvSpPr txBox="1"/>
          <p:nvPr/>
        </p:nvSpPr>
        <p:spPr>
          <a:xfrm>
            <a:off x="6129368" y="1762287"/>
            <a:ext cx="685918" cy="369332"/>
          </a:xfrm>
          <a:prstGeom prst="rect">
            <a:avLst/>
          </a:prstGeom>
          <a:noFill/>
          <a:ln>
            <a:solidFill>
              <a:srgbClr val="8D8D8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kumimoji="1"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肘形连接符 38"/>
          <p:cNvCxnSpPr>
            <a:stCxn id="19" idx="0"/>
            <a:endCxn id="38" idx="2"/>
          </p:cNvCxnSpPr>
          <p:nvPr/>
        </p:nvCxnSpPr>
        <p:spPr>
          <a:xfrm rot="5400000" flipH="1" flipV="1">
            <a:off x="5990050" y="2299445"/>
            <a:ext cx="650103" cy="314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7E95427-6CD1-B0C1-7548-96CF8B02D0DA}"/>
              </a:ext>
            </a:extLst>
          </p:cNvPr>
          <p:cNvSpPr txBox="1"/>
          <p:nvPr/>
        </p:nvSpPr>
        <p:spPr>
          <a:xfrm>
            <a:off x="7146329" y="1762287"/>
            <a:ext cx="882774" cy="369332"/>
          </a:xfrm>
          <a:prstGeom prst="rect">
            <a:avLst/>
          </a:prstGeom>
          <a:noFill/>
          <a:ln>
            <a:solidFill>
              <a:srgbClr val="8D8D8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所有包</a:t>
            </a:r>
            <a:endParaRPr kumimoji="1"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肘形连接符 43"/>
          <p:cNvCxnSpPr>
            <a:stCxn id="20" idx="0"/>
            <a:endCxn id="40" idx="2"/>
          </p:cNvCxnSpPr>
          <p:nvPr/>
        </p:nvCxnSpPr>
        <p:spPr>
          <a:xfrm rot="5400000" flipH="1" flipV="1">
            <a:off x="6889782" y="2083789"/>
            <a:ext cx="650103" cy="7457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F791598-937D-4D60-3A1D-BE7C4EA0DBCA}"/>
              </a:ext>
            </a:extLst>
          </p:cNvPr>
          <p:cNvSpPr/>
          <p:nvPr/>
        </p:nvSpPr>
        <p:spPr>
          <a:xfrm>
            <a:off x="4439022" y="5734050"/>
            <a:ext cx="42484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7E95427-6CD1-B0C1-7548-96CF8B02D0DA}"/>
              </a:ext>
            </a:extLst>
          </p:cNvPr>
          <p:cNvSpPr txBox="1"/>
          <p:nvPr/>
        </p:nvSpPr>
        <p:spPr>
          <a:xfrm>
            <a:off x="2585844" y="4644638"/>
            <a:ext cx="1421130" cy="646331"/>
          </a:xfrm>
          <a:prstGeom prst="rect">
            <a:avLst/>
          </a:prstGeom>
          <a:noFill/>
          <a:ln>
            <a:solidFill>
              <a:srgbClr val="8D8D8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下载数据包的目录</a:t>
            </a:r>
            <a:endParaRPr kumimoji="1"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肘形连接符 48"/>
          <p:cNvCxnSpPr>
            <a:stCxn id="47" idx="1"/>
            <a:endCxn id="48" idx="2"/>
          </p:cNvCxnSpPr>
          <p:nvPr/>
        </p:nvCxnSpPr>
        <p:spPr>
          <a:xfrm rot="10800000">
            <a:off x="3296410" y="5290970"/>
            <a:ext cx="1142613" cy="551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9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59147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安装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语料库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128185" y="2345805"/>
            <a:ext cx="4898057" cy="3852772"/>
            <a:chOff x="1264089" y="2345805"/>
            <a:chExt cx="4898057" cy="3852772"/>
          </a:xfrm>
        </p:grpSpPr>
        <p:pic>
          <p:nvPicPr>
            <p:cNvPr id="12" name="图片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65602" y="2345805"/>
              <a:ext cx="4896544" cy="3852772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4089" y="2369851"/>
              <a:ext cx="1996412" cy="144016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3714" y="5738205"/>
              <a:ext cx="3749484" cy="159245"/>
            </a:xfrm>
            <a:prstGeom prst="rect">
              <a:avLst/>
            </a:prstGeom>
          </p:spPr>
        </p:pic>
      </p:grpSp>
      <p:sp>
        <p:nvSpPr>
          <p:cNvPr id="23" name="矩形标注 22">
            <a:extLst>
              <a:ext uri="{FF2B5EF4-FFF2-40B4-BE49-F238E27FC236}">
                <a16:creationId xmlns:a16="http://schemas.microsoft.com/office/drawing/2014/main" id="{2DD36134-4B9C-75E2-A84F-506C84C246CB}"/>
              </a:ext>
            </a:extLst>
          </p:cNvPr>
          <p:cNvSpPr/>
          <p:nvPr/>
        </p:nvSpPr>
        <p:spPr>
          <a:xfrm>
            <a:off x="7352561" y="5631116"/>
            <a:ext cx="3528392" cy="533125"/>
          </a:xfrm>
          <a:prstGeom prst="wedgeRectCallout">
            <a:avLst>
              <a:gd name="adj1" fmla="val -75949"/>
              <a:gd name="adj2" fmla="val -1260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2B2685-DAA3-969A-369C-E6BBAFDE9C01}"/>
              </a:ext>
            </a:extLst>
          </p:cNvPr>
          <p:cNvSpPr txBox="1"/>
          <p:nvPr/>
        </p:nvSpPr>
        <p:spPr>
          <a:xfrm>
            <a:off x="7463358" y="5666617"/>
            <a:ext cx="330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将下载目录更改为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C:\nltk_data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59524" y="2395797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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1949" y="2997797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98433" y="5559013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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7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702718" y="2061642"/>
            <a:ext cx="9001000" cy="688075"/>
            <a:chOff x="978872" y="1800500"/>
            <a:chExt cx="5471124" cy="515937"/>
          </a:xfrm>
        </p:grpSpPr>
        <p:sp>
          <p:nvSpPr>
            <p:cNvPr id="13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NLTK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与</a:t>
              </a:r>
              <a:r>
                <a:rPr lang="en-US" altLang="zh-CN" sz="200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jieba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库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，能够说明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NLTK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与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jieba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库的用途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02718" y="2925573"/>
            <a:ext cx="9001000" cy="685959"/>
            <a:chOff x="978872" y="2570437"/>
            <a:chExt cx="5437064" cy="514350"/>
          </a:xfrm>
        </p:grpSpPr>
        <p:sp>
          <p:nvSpPr>
            <p:cNvPr id="17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NLTK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语料库的安装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，能够在计算机中成功安装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NLTK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语料库</a:t>
              </a: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02718" y="3787388"/>
            <a:ext cx="9001000" cy="688077"/>
            <a:chOff x="978872" y="3338787"/>
            <a:chExt cx="5437064" cy="515938"/>
          </a:xfrm>
        </p:grpSpPr>
        <p:sp>
          <p:nvSpPr>
            <p:cNvPr id="20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文本预处理的流程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，能够归纳出文本预处理的基本流程</a:t>
              </a:r>
            </a:p>
          </p:txBody>
        </p:sp>
        <p:sp>
          <p:nvSpPr>
            <p:cNvPr id="21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02718" y="4651321"/>
            <a:ext cx="9001000" cy="685959"/>
            <a:chOff x="978872" y="2570437"/>
            <a:chExt cx="5437064" cy="514350"/>
          </a:xfrm>
        </p:grpSpPr>
        <p:sp>
          <p:nvSpPr>
            <p:cNvPr id="2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分词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的方式，能够通过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NLTK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与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jieba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库对文本进行分词</a:t>
              </a:r>
            </a:p>
          </p:txBody>
        </p:sp>
        <p:sp>
          <p:nvSpPr>
            <p:cNvPr id="2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702718" y="5513135"/>
            <a:ext cx="9001000" cy="688077"/>
            <a:chOff x="978872" y="3338787"/>
            <a:chExt cx="5437064" cy="515938"/>
          </a:xfrm>
        </p:grpSpPr>
        <p:sp>
          <p:nvSpPr>
            <p:cNvPr id="35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词性标注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的方式，能够通过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pos_tag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()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函数对英文文本进行分词标注</a:t>
              </a:r>
            </a:p>
          </p:txBody>
        </p:sp>
        <p:sp>
          <p:nvSpPr>
            <p:cNvPr id="36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9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59147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安装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语料库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229462" y="2292335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下载所有选项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宋体 CN" panose="02020400000000000000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6163584" y="2292335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2.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下载部分选项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宋体 CN" panose="02020400000000000000" pitchFamily="18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77606" y="2924469"/>
            <a:ext cx="4169528" cy="3280730"/>
            <a:chOff x="1265602" y="2345805"/>
            <a:chExt cx="4896544" cy="3852772"/>
          </a:xfrm>
        </p:grpSpPr>
        <p:pic>
          <p:nvPicPr>
            <p:cNvPr id="14" name="图片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265602" y="2345805"/>
              <a:ext cx="4896544" cy="3852772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3714" y="5738205"/>
              <a:ext cx="3749484" cy="15924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1" t="1" r="1445" b="-70"/>
          <a:stretch/>
        </p:blipFill>
        <p:spPr>
          <a:xfrm>
            <a:off x="1282335" y="2924470"/>
            <a:ext cx="1860543" cy="1367994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163584" y="2924468"/>
            <a:ext cx="4189416" cy="3288843"/>
            <a:chOff x="6163584" y="2924468"/>
            <a:chExt cx="4189416" cy="328884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3584" y="2924468"/>
              <a:ext cx="4180094" cy="328884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63881" y="5640766"/>
              <a:ext cx="4189119" cy="572545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7072039" y="2978428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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66772" y="386184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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68235" y="522999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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32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59147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安装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语料库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55046" y="2938179"/>
            <a:ext cx="63367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在使用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NLTK Downloader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下载数据包时，可能会因为网络受限而出现下载失败的问题，此时大家可以采用手动安装的方式解决，解决思路是，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首先到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NLTK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官网找到数据包列表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然后根据自己需求下载数据包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并将下载后的数据包解压后放到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C:\nltk_data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目录下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grpSp>
        <p:nvGrpSpPr>
          <p:cNvPr id="20" name="Группа 65">
            <a:extLst>
              <a:ext uri="{FF2B5EF4-FFF2-40B4-BE49-F238E27FC236}">
                <a16:creationId xmlns:a16="http://schemas.microsoft.com/office/drawing/2014/main" id="{60A30B51-585D-B299-A3F2-0268BA0A90E9}"/>
              </a:ext>
            </a:extLst>
          </p:cNvPr>
          <p:cNvGrpSpPr/>
          <p:nvPr/>
        </p:nvGrpSpPr>
        <p:grpSpPr>
          <a:xfrm>
            <a:off x="1846734" y="2853730"/>
            <a:ext cx="1680756" cy="2528914"/>
            <a:chOff x="10248578" y="3546427"/>
            <a:chExt cx="4067901" cy="6120679"/>
          </a:xfrm>
        </p:grpSpPr>
        <p:grpSp>
          <p:nvGrpSpPr>
            <p:cNvPr id="21" name="Группа 66">
              <a:extLst>
                <a:ext uri="{FF2B5EF4-FFF2-40B4-BE49-F238E27FC236}">
                  <a16:creationId xmlns:a16="http://schemas.microsoft.com/office/drawing/2014/main" id="{ED98AC13-151D-F7E1-CCE5-52C194CA0E6E}"/>
                </a:ext>
              </a:extLst>
            </p:cNvPr>
            <p:cNvGrpSpPr/>
            <p:nvPr/>
          </p:nvGrpSpPr>
          <p:grpSpPr>
            <a:xfrm>
              <a:off x="10248578" y="3656158"/>
              <a:ext cx="4067901" cy="6010948"/>
              <a:chOff x="15868751" y="9379074"/>
              <a:chExt cx="1136650" cy="1679575"/>
            </a:xfrm>
          </p:grpSpPr>
          <p:sp>
            <p:nvSpPr>
              <p:cNvPr id="24" name="Freeform 917">
                <a:extLst>
                  <a:ext uri="{FF2B5EF4-FFF2-40B4-BE49-F238E27FC236}">
                    <a16:creationId xmlns:a16="http://schemas.microsoft.com/office/drawing/2014/main" id="{3D81C9B1-722E-55CB-0FAD-C0C80D587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8526" y="10871324"/>
                <a:ext cx="165100" cy="187325"/>
              </a:xfrm>
              <a:custGeom>
                <a:avLst/>
                <a:gdLst>
                  <a:gd name="T0" fmla="*/ 42 w 52"/>
                  <a:gd name="T1" fmla="*/ 34 h 59"/>
                  <a:gd name="T2" fmla="*/ 42 w 52"/>
                  <a:gd name="T3" fmla="*/ 10 h 59"/>
                  <a:gd name="T4" fmla="*/ 43 w 52"/>
                  <a:gd name="T5" fmla="*/ 4 h 59"/>
                  <a:gd name="T6" fmla="*/ 7 w 52"/>
                  <a:gd name="T7" fmla="*/ 0 h 59"/>
                  <a:gd name="T8" fmla="*/ 9 w 52"/>
                  <a:gd name="T9" fmla="*/ 10 h 59"/>
                  <a:gd name="T10" fmla="*/ 10 w 52"/>
                  <a:gd name="T11" fmla="*/ 34 h 59"/>
                  <a:gd name="T12" fmla="*/ 0 w 52"/>
                  <a:gd name="T13" fmla="*/ 51 h 59"/>
                  <a:gd name="T14" fmla="*/ 26 w 52"/>
                  <a:gd name="T15" fmla="*/ 57 h 59"/>
                  <a:gd name="T16" fmla="*/ 52 w 52"/>
                  <a:gd name="T17" fmla="*/ 51 h 59"/>
                  <a:gd name="T18" fmla="*/ 42 w 52"/>
                  <a:gd name="T19" fmla="*/ 34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59">
                    <a:moveTo>
                      <a:pt x="42" y="34"/>
                    </a:moveTo>
                    <a:cubicBezTo>
                      <a:pt x="42" y="29"/>
                      <a:pt x="41" y="22"/>
                      <a:pt x="42" y="10"/>
                    </a:cubicBezTo>
                    <a:cubicBezTo>
                      <a:pt x="43" y="8"/>
                      <a:pt x="43" y="6"/>
                      <a:pt x="43" y="4"/>
                    </a:cubicBezTo>
                    <a:cubicBezTo>
                      <a:pt x="35" y="3"/>
                      <a:pt x="21" y="2"/>
                      <a:pt x="7" y="0"/>
                    </a:cubicBezTo>
                    <a:cubicBezTo>
                      <a:pt x="8" y="3"/>
                      <a:pt x="9" y="6"/>
                      <a:pt x="9" y="10"/>
                    </a:cubicBezTo>
                    <a:cubicBezTo>
                      <a:pt x="11" y="22"/>
                      <a:pt x="10" y="29"/>
                      <a:pt x="10" y="34"/>
                    </a:cubicBezTo>
                    <a:cubicBezTo>
                      <a:pt x="4" y="38"/>
                      <a:pt x="0" y="44"/>
                      <a:pt x="0" y="51"/>
                    </a:cubicBezTo>
                    <a:cubicBezTo>
                      <a:pt x="0" y="59"/>
                      <a:pt x="11" y="57"/>
                      <a:pt x="26" y="57"/>
                    </a:cubicBezTo>
                    <a:cubicBezTo>
                      <a:pt x="40" y="57"/>
                      <a:pt x="52" y="59"/>
                      <a:pt x="52" y="51"/>
                    </a:cubicBezTo>
                    <a:cubicBezTo>
                      <a:pt x="52" y="44"/>
                      <a:pt x="48" y="38"/>
                      <a:pt x="42" y="34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cs typeface="+mn-ea"/>
                  <a:sym typeface="+mn-lt"/>
                </a:endParaRPr>
              </a:p>
            </p:txBody>
          </p:sp>
          <p:sp>
            <p:nvSpPr>
              <p:cNvPr id="26" name="Freeform 918">
                <a:extLst>
                  <a:ext uri="{FF2B5EF4-FFF2-40B4-BE49-F238E27FC236}">
                    <a16:creationId xmlns:a16="http://schemas.microsoft.com/office/drawing/2014/main" id="{8A09C348-1A61-2263-59ED-EDB2DF9CC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75126" y="9379074"/>
                <a:ext cx="930275" cy="1676400"/>
              </a:xfrm>
              <a:custGeom>
                <a:avLst/>
                <a:gdLst>
                  <a:gd name="T0" fmla="*/ 229 w 293"/>
                  <a:gd name="T1" fmla="*/ 347 h 528"/>
                  <a:gd name="T2" fmla="*/ 271 w 293"/>
                  <a:gd name="T3" fmla="*/ 308 h 528"/>
                  <a:gd name="T4" fmla="*/ 189 w 293"/>
                  <a:gd name="T5" fmla="*/ 215 h 528"/>
                  <a:gd name="T6" fmla="*/ 276 w 293"/>
                  <a:gd name="T7" fmla="*/ 100 h 528"/>
                  <a:gd name="T8" fmla="*/ 76 w 293"/>
                  <a:gd name="T9" fmla="*/ 100 h 528"/>
                  <a:gd name="T10" fmla="*/ 141 w 293"/>
                  <a:gd name="T11" fmla="*/ 215 h 528"/>
                  <a:gd name="T12" fmla="*/ 19 w 293"/>
                  <a:gd name="T13" fmla="*/ 284 h 528"/>
                  <a:gd name="T14" fmla="*/ 1 w 293"/>
                  <a:gd name="T15" fmla="*/ 294 h 528"/>
                  <a:gd name="T16" fmla="*/ 7 w 293"/>
                  <a:gd name="T17" fmla="*/ 302 h 528"/>
                  <a:gd name="T18" fmla="*/ 10 w 293"/>
                  <a:gd name="T19" fmla="*/ 295 h 528"/>
                  <a:gd name="T20" fmla="*/ 8 w 293"/>
                  <a:gd name="T21" fmla="*/ 315 h 528"/>
                  <a:gd name="T22" fmla="*/ 16 w 293"/>
                  <a:gd name="T23" fmla="*/ 302 h 528"/>
                  <a:gd name="T24" fmla="*/ 18 w 293"/>
                  <a:gd name="T25" fmla="*/ 302 h 528"/>
                  <a:gd name="T26" fmla="*/ 25 w 293"/>
                  <a:gd name="T27" fmla="*/ 320 h 528"/>
                  <a:gd name="T28" fmla="*/ 27 w 293"/>
                  <a:gd name="T29" fmla="*/ 300 h 528"/>
                  <a:gd name="T30" fmla="*/ 34 w 293"/>
                  <a:gd name="T31" fmla="*/ 317 h 528"/>
                  <a:gd name="T32" fmla="*/ 43 w 293"/>
                  <a:gd name="T33" fmla="*/ 292 h 528"/>
                  <a:gd name="T34" fmla="*/ 45 w 293"/>
                  <a:gd name="T35" fmla="*/ 293 h 528"/>
                  <a:gd name="T36" fmla="*/ 56 w 293"/>
                  <a:gd name="T37" fmla="*/ 299 h 528"/>
                  <a:gd name="T38" fmla="*/ 89 w 293"/>
                  <a:gd name="T39" fmla="*/ 264 h 528"/>
                  <a:gd name="T40" fmla="*/ 116 w 293"/>
                  <a:gd name="T41" fmla="*/ 308 h 528"/>
                  <a:gd name="T42" fmla="*/ 135 w 293"/>
                  <a:gd name="T43" fmla="*/ 439 h 528"/>
                  <a:gd name="T44" fmla="*/ 214 w 293"/>
                  <a:gd name="T45" fmla="*/ 467 h 528"/>
                  <a:gd name="T46" fmla="*/ 220 w 293"/>
                  <a:gd name="T47" fmla="*/ 496 h 528"/>
                  <a:gd name="T48" fmla="*/ 257 w 293"/>
                  <a:gd name="T49" fmla="*/ 488 h 528"/>
                  <a:gd name="T50" fmla="*/ 238 w 293"/>
                  <a:gd name="T51" fmla="*/ 434 h 528"/>
                  <a:gd name="T52" fmla="*/ 203 w 293"/>
                  <a:gd name="T53" fmla="*/ 424 h 528"/>
                  <a:gd name="T54" fmla="*/ 171 w 293"/>
                  <a:gd name="T55" fmla="*/ 375 h 528"/>
                  <a:gd name="T56" fmla="*/ 208 w 293"/>
                  <a:gd name="T57" fmla="*/ 420 h 528"/>
                  <a:gd name="T58" fmla="*/ 224 w 293"/>
                  <a:gd name="T59" fmla="*/ 413 h 528"/>
                  <a:gd name="T60" fmla="*/ 223 w 293"/>
                  <a:gd name="T61" fmla="*/ 351 h 528"/>
                  <a:gd name="T62" fmla="*/ 212 w 293"/>
                  <a:gd name="T63" fmla="*/ 316 h 528"/>
                  <a:gd name="T64" fmla="*/ 211 w 293"/>
                  <a:gd name="T65" fmla="*/ 314 h 528"/>
                  <a:gd name="T66" fmla="*/ 219 w 293"/>
                  <a:gd name="T67" fmla="*/ 295 h 528"/>
                  <a:gd name="T68" fmla="*/ 261 w 293"/>
                  <a:gd name="T69" fmla="*/ 276 h 528"/>
                  <a:gd name="T70" fmla="*/ 236 w 293"/>
                  <a:gd name="T71" fmla="*/ 296 h 528"/>
                  <a:gd name="T72" fmla="*/ 216 w 293"/>
                  <a:gd name="T73" fmla="*/ 311 h 528"/>
                  <a:gd name="T74" fmla="*/ 218 w 293"/>
                  <a:gd name="T75" fmla="*/ 31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93" h="528">
                    <a:moveTo>
                      <a:pt x="218" y="318"/>
                    </a:moveTo>
                    <a:cubicBezTo>
                      <a:pt x="216" y="324"/>
                      <a:pt x="222" y="348"/>
                      <a:pt x="229" y="347"/>
                    </a:cubicBezTo>
                    <a:cubicBezTo>
                      <a:pt x="239" y="345"/>
                      <a:pt x="252" y="333"/>
                      <a:pt x="258" y="326"/>
                    </a:cubicBezTo>
                    <a:cubicBezTo>
                      <a:pt x="266" y="316"/>
                      <a:pt x="266" y="315"/>
                      <a:pt x="271" y="308"/>
                    </a:cubicBezTo>
                    <a:cubicBezTo>
                      <a:pt x="275" y="301"/>
                      <a:pt x="293" y="280"/>
                      <a:pt x="291" y="273"/>
                    </a:cubicBezTo>
                    <a:cubicBezTo>
                      <a:pt x="283" y="246"/>
                      <a:pt x="218" y="222"/>
                      <a:pt x="189" y="215"/>
                    </a:cubicBezTo>
                    <a:cubicBezTo>
                      <a:pt x="186" y="215"/>
                      <a:pt x="186" y="205"/>
                      <a:pt x="191" y="199"/>
                    </a:cubicBezTo>
                    <a:cubicBezTo>
                      <a:pt x="239" y="192"/>
                      <a:pt x="276" y="151"/>
                      <a:pt x="276" y="100"/>
                    </a:cubicBezTo>
                    <a:cubicBezTo>
                      <a:pt x="276" y="45"/>
                      <a:pt x="231" y="0"/>
                      <a:pt x="176" y="0"/>
                    </a:cubicBezTo>
                    <a:cubicBezTo>
                      <a:pt x="121" y="0"/>
                      <a:pt x="76" y="45"/>
                      <a:pt x="76" y="100"/>
                    </a:cubicBezTo>
                    <a:cubicBezTo>
                      <a:pt x="76" y="144"/>
                      <a:pt x="103" y="180"/>
                      <a:pt x="142" y="194"/>
                    </a:cubicBezTo>
                    <a:cubicBezTo>
                      <a:pt x="146" y="201"/>
                      <a:pt x="147" y="215"/>
                      <a:pt x="141" y="215"/>
                    </a:cubicBezTo>
                    <a:cubicBezTo>
                      <a:pt x="107" y="218"/>
                      <a:pt x="92" y="228"/>
                      <a:pt x="85" y="233"/>
                    </a:cubicBezTo>
                    <a:cubicBezTo>
                      <a:pt x="74" y="242"/>
                      <a:pt x="33" y="275"/>
                      <a:pt x="19" y="284"/>
                    </a:cubicBezTo>
                    <a:cubicBezTo>
                      <a:pt x="18" y="284"/>
                      <a:pt x="18" y="284"/>
                      <a:pt x="18" y="284"/>
                    </a:cubicBezTo>
                    <a:cubicBezTo>
                      <a:pt x="5" y="286"/>
                      <a:pt x="1" y="291"/>
                      <a:pt x="1" y="294"/>
                    </a:cubicBezTo>
                    <a:cubicBezTo>
                      <a:pt x="1" y="301"/>
                      <a:pt x="1" y="301"/>
                      <a:pt x="1" y="301"/>
                    </a:cubicBezTo>
                    <a:cubicBezTo>
                      <a:pt x="0" y="307"/>
                      <a:pt x="6" y="308"/>
                      <a:pt x="7" y="302"/>
                    </a:cubicBezTo>
                    <a:cubicBezTo>
                      <a:pt x="7" y="302"/>
                      <a:pt x="7" y="305"/>
                      <a:pt x="8" y="298"/>
                    </a:cubicBezTo>
                    <a:cubicBezTo>
                      <a:pt x="8" y="297"/>
                      <a:pt x="9" y="296"/>
                      <a:pt x="10" y="295"/>
                    </a:cubicBezTo>
                    <a:cubicBezTo>
                      <a:pt x="9" y="296"/>
                      <a:pt x="9" y="297"/>
                      <a:pt x="8" y="298"/>
                    </a:cubicBezTo>
                    <a:cubicBezTo>
                      <a:pt x="8" y="306"/>
                      <a:pt x="8" y="315"/>
                      <a:pt x="8" y="315"/>
                    </a:cubicBezTo>
                    <a:cubicBezTo>
                      <a:pt x="7" y="321"/>
                      <a:pt x="15" y="322"/>
                      <a:pt x="16" y="316"/>
                    </a:cubicBezTo>
                    <a:cubicBezTo>
                      <a:pt x="16" y="316"/>
                      <a:pt x="15" y="310"/>
                      <a:pt x="16" y="302"/>
                    </a:cubicBezTo>
                    <a:cubicBezTo>
                      <a:pt x="16" y="301"/>
                      <a:pt x="18" y="299"/>
                      <a:pt x="19" y="298"/>
                    </a:cubicBezTo>
                    <a:cubicBezTo>
                      <a:pt x="18" y="299"/>
                      <a:pt x="18" y="301"/>
                      <a:pt x="18" y="302"/>
                    </a:cubicBezTo>
                    <a:cubicBezTo>
                      <a:pt x="17" y="309"/>
                      <a:pt x="17" y="319"/>
                      <a:pt x="17" y="319"/>
                    </a:cubicBezTo>
                    <a:cubicBezTo>
                      <a:pt x="16" y="325"/>
                      <a:pt x="24" y="326"/>
                      <a:pt x="25" y="320"/>
                    </a:cubicBezTo>
                    <a:cubicBezTo>
                      <a:pt x="25" y="320"/>
                      <a:pt x="25" y="311"/>
                      <a:pt x="26" y="303"/>
                    </a:cubicBezTo>
                    <a:cubicBezTo>
                      <a:pt x="26" y="302"/>
                      <a:pt x="26" y="301"/>
                      <a:pt x="27" y="300"/>
                    </a:cubicBezTo>
                    <a:cubicBezTo>
                      <a:pt x="27" y="308"/>
                      <a:pt x="26" y="316"/>
                      <a:pt x="26" y="316"/>
                    </a:cubicBezTo>
                    <a:cubicBezTo>
                      <a:pt x="26" y="322"/>
                      <a:pt x="34" y="323"/>
                      <a:pt x="34" y="317"/>
                    </a:cubicBezTo>
                    <a:cubicBezTo>
                      <a:pt x="34" y="317"/>
                      <a:pt x="35" y="308"/>
                      <a:pt x="35" y="300"/>
                    </a:cubicBezTo>
                    <a:cubicBezTo>
                      <a:pt x="36" y="297"/>
                      <a:pt x="40" y="292"/>
                      <a:pt x="43" y="292"/>
                    </a:cubicBezTo>
                    <a:cubicBezTo>
                      <a:pt x="46" y="292"/>
                      <a:pt x="49" y="290"/>
                      <a:pt x="49" y="290"/>
                    </a:cubicBezTo>
                    <a:cubicBezTo>
                      <a:pt x="49" y="293"/>
                      <a:pt x="47" y="293"/>
                      <a:pt x="45" y="293"/>
                    </a:cubicBezTo>
                    <a:cubicBezTo>
                      <a:pt x="39" y="293"/>
                      <a:pt x="39" y="302"/>
                      <a:pt x="45" y="302"/>
                    </a:cubicBezTo>
                    <a:cubicBezTo>
                      <a:pt x="45" y="302"/>
                      <a:pt x="54" y="301"/>
                      <a:pt x="56" y="299"/>
                    </a:cubicBezTo>
                    <a:cubicBezTo>
                      <a:pt x="59" y="294"/>
                      <a:pt x="59" y="289"/>
                      <a:pt x="55" y="285"/>
                    </a:cubicBezTo>
                    <a:cubicBezTo>
                      <a:pt x="62" y="280"/>
                      <a:pt x="75" y="275"/>
                      <a:pt x="89" y="264"/>
                    </a:cubicBezTo>
                    <a:cubicBezTo>
                      <a:pt x="102" y="254"/>
                      <a:pt x="112" y="255"/>
                      <a:pt x="113" y="259"/>
                    </a:cubicBezTo>
                    <a:cubicBezTo>
                      <a:pt x="114" y="264"/>
                      <a:pt x="115" y="288"/>
                      <a:pt x="116" y="308"/>
                    </a:cubicBezTo>
                    <a:cubicBezTo>
                      <a:pt x="118" y="330"/>
                      <a:pt x="112" y="350"/>
                      <a:pt x="113" y="370"/>
                    </a:cubicBezTo>
                    <a:cubicBezTo>
                      <a:pt x="113" y="388"/>
                      <a:pt x="120" y="423"/>
                      <a:pt x="135" y="439"/>
                    </a:cubicBezTo>
                    <a:cubicBezTo>
                      <a:pt x="142" y="447"/>
                      <a:pt x="150" y="453"/>
                      <a:pt x="157" y="457"/>
                    </a:cubicBezTo>
                    <a:cubicBezTo>
                      <a:pt x="180" y="466"/>
                      <a:pt x="204" y="467"/>
                      <a:pt x="214" y="467"/>
                    </a:cubicBezTo>
                    <a:cubicBezTo>
                      <a:pt x="232" y="467"/>
                      <a:pt x="227" y="479"/>
                      <a:pt x="226" y="482"/>
                    </a:cubicBezTo>
                    <a:cubicBezTo>
                      <a:pt x="225" y="490"/>
                      <a:pt x="222" y="493"/>
                      <a:pt x="220" y="496"/>
                    </a:cubicBezTo>
                    <a:cubicBezTo>
                      <a:pt x="214" y="509"/>
                      <a:pt x="223" y="527"/>
                      <a:pt x="235" y="527"/>
                    </a:cubicBezTo>
                    <a:cubicBezTo>
                      <a:pt x="246" y="528"/>
                      <a:pt x="252" y="504"/>
                      <a:pt x="257" y="488"/>
                    </a:cubicBezTo>
                    <a:cubicBezTo>
                      <a:pt x="262" y="472"/>
                      <a:pt x="274" y="436"/>
                      <a:pt x="244" y="434"/>
                    </a:cubicBezTo>
                    <a:cubicBezTo>
                      <a:pt x="243" y="434"/>
                      <a:pt x="241" y="434"/>
                      <a:pt x="238" y="434"/>
                    </a:cubicBezTo>
                    <a:cubicBezTo>
                      <a:pt x="238" y="434"/>
                      <a:pt x="238" y="434"/>
                      <a:pt x="238" y="434"/>
                    </a:cubicBezTo>
                    <a:cubicBezTo>
                      <a:pt x="230" y="434"/>
                      <a:pt x="213" y="430"/>
                      <a:pt x="203" y="424"/>
                    </a:cubicBezTo>
                    <a:cubicBezTo>
                      <a:pt x="196" y="420"/>
                      <a:pt x="182" y="413"/>
                      <a:pt x="178" y="412"/>
                    </a:cubicBezTo>
                    <a:cubicBezTo>
                      <a:pt x="177" y="384"/>
                      <a:pt x="170" y="374"/>
                      <a:pt x="171" y="375"/>
                    </a:cubicBezTo>
                    <a:cubicBezTo>
                      <a:pt x="177" y="382"/>
                      <a:pt x="181" y="390"/>
                      <a:pt x="183" y="409"/>
                    </a:cubicBezTo>
                    <a:cubicBezTo>
                      <a:pt x="192" y="412"/>
                      <a:pt x="201" y="416"/>
                      <a:pt x="208" y="420"/>
                    </a:cubicBezTo>
                    <a:cubicBezTo>
                      <a:pt x="212" y="423"/>
                      <a:pt x="217" y="424"/>
                      <a:pt x="222" y="426"/>
                    </a:cubicBezTo>
                    <a:cubicBezTo>
                      <a:pt x="223" y="422"/>
                      <a:pt x="224" y="417"/>
                      <a:pt x="224" y="413"/>
                    </a:cubicBezTo>
                    <a:cubicBezTo>
                      <a:pt x="227" y="396"/>
                      <a:pt x="224" y="368"/>
                      <a:pt x="224" y="368"/>
                    </a:cubicBezTo>
                    <a:cubicBezTo>
                      <a:pt x="224" y="368"/>
                      <a:pt x="224" y="360"/>
                      <a:pt x="223" y="351"/>
                    </a:cubicBezTo>
                    <a:cubicBezTo>
                      <a:pt x="222" y="350"/>
                      <a:pt x="221" y="349"/>
                      <a:pt x="220" y="348"/>
                    </a:cubicBezTo>
                    <a:cubicBezTo>
                      <a:pt x="214" y="341"/>
                      <a:pt x="211" y="323"/>
                      <a:pt x="212" y="316"/>
                    </a:cubicBezTo>
                    <a:cubicBezTo>
                      <a:pt x="212" y="316"/>
                      <a:pt x="212" y="316"/>
                      <a:pt x="212" y="316"/>
                    </a:cubicBezTo>
                    <a:cubicBezTo>
                      <a:pt x="212" y="315"/>
                      <a:pt x="211" y="315"/>
                      <a:pt x="211" y="314"/>
                    </a:cubicBezTo>
                    <a:cubicBezTo>
                      <a:pt x="209" y="310"/>
                      <a:pt x="209" y="306"/>
                      <a:pt x="211" y="302"/>
                    </a:cubicBezTo>
                    <a:cubicBezTo>
                      <a:pt x="213" y="300"/>
                      <a:pt x="216" y="297"/>
                      <a:pt x="219" y="295"/>
                    </a:cubicBezTo>
                    <a:cubicBezTo>
                      <a:pt x="219" y="284"/>
                      <a:pt x="220" y="275"/>
                      <a:pt x="219" y="268"/>
                    </a:cubicBezTo>
                    <a:cubicBezTo>
                      <a:pt x="227" y="273"/>
                      <a:pt x="260" y="274"/>
                      <a:pt x="261" y="276"/>
                    </a:cubicBezTo>
                    <a:cubicBezTo>
                      <a:pt x="261" y="277"/>
                      <a:pt x="258" y="290"/>
                      <a:pt x="255" y="292"/>
                    </a:cubicBezTo>
                    <a:cubicBezTo>
                      <a:pt x="246" y="297"/>
                      <a:pt x="241" y="297"/>
                      <a:pt x="236" y="296"/>
                    </a:cubicBezTo>
                    <a:cubicBezTo>
                      <a:pt x="230" y="296"/>
                      <a:pt x="219" y="300"/>
                      <a:pt x="217" y="305"/>
                    </a:cubicBezTo>
                    <a:cubicBezTo>
                      <a:pt x="215" y="308"/>
                      <a:pt x="216" y="310"/>
                      <a:pt x="216" y="311"/>
                    </a:cubicBezTo>
                    <a:cubicBezTo>
                      <a:pt x="218" y="315"/>
                      <a:pt x="230" y="306"/>
                      <a:pt x="231" y="306"/>
                    </a:cubicBezTo>
                    <a:cubicBezTo>
                      <a:pt x="236" y="305"/>
                      <a:pt x="219" y="313"/>
                      <a:pt x="218" y="318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cs typeface="+mn-ea"/>
                  <a:sym typeface="+mn-lt"/>
                </a:endParaRPr>
              </a:p>
            </p:txBody>
          </p:sp>
          <p:sp>
            <p:nvSpPr>
              <p:cNvPr id="27" name="Freeform 919">
                <a:extLst>
                  <a:ext uri="{FF2B5EF4-FFF2-40B4-BE49-F238E27FC236}">
                    <a16:creationId xmlns:a16="http://schemas.microsoft.com/office/drawing/2014/main" id="{BC0E9E5E-9F0D-8651-57EE-D6254D477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751" y="10306174"/>
                <a:ext cx="581025" cy="746125"/>
              </a:xfrm>
              <a:custGeom>
                <a:avLst/>
                <a:gdLst>
                  <a:gd name="T0" fmla="*/ 176 w 183"/>
                  <a:gd name="T1" fmla="*/ 198 h 235"/>
                  <a:gd name="T2" fmla="*/ 154 w 183"/>
                  <a:gd name="T3" fmla="*/ 198 h 235"/>
                  <a:gd name="T4" fmla="*/ 147 w 183"/>
                  <a:gd name="T5" fmla="*/ 191 h 235"/>
                  <a:gd name="T6" fmla="*/ 147 w 183"/>
                  <a:gd name="T7" fmla="*/ 6 h 235"/>
                  <a:gd name="T8" fmla="*/ 141 w 183"/>
                  <a:gd name="T9" fmla="*/ 0 h 235"/>
                  <a:gd name="T10" fmla="*/ 129 w 183"/>
                  <a:gd name="T11" fmla="*/ 0 h 235"/>
                  <a:gd name="T12" fmla="*/ 126 w 183"/>
                  <a:gd name="T13" fmla="*/ 10 h 235"/>
                  <a:gd name="T14" fmla="*/ 110 w 183"/>
                  <a:gd name="T15" fmla="*/ 16 h 235"/>
                  <a:gd name="T16" fmla="*/ 109 w 183"/>
                  <a:gd name="T17" fmla="*/ 16 h 235"/>
                  <a:gd name="T18" fmla="*/ 106 w 183"/>
                  <a:gd name="T19" fmla="*/ 15 h 235"/>
                  <a:gd name="T20" fmla="*/ 105 w 183"/>
                  <a:gd name="T21" fmla="*/ 25 h 235"/>
                  <a:gd name="T22" fmla="*/ 105 w 183"/>
                  <a:gd name="T23" fmla="*/ 26 h 235"/>
                  <a:gd name="T24" fmla="*/ 105 w 183"/>
                  <a:gd name="T25" fmla="*/ 26 h 235"/>
                  <a:gd name="T26" fmla="*/ 95 w 183"/>
                  <a:gd name="T27" fmla="*/ 35 h 235"/>
                  <a:gd name="T28" fmla="*/ 93 w 183"/>
                  <a:gd name="T29" fmla="*/ 35 h 235"/>
                  <a:gd name="T30" fmla="*/ 85 w 183"/>
                  <a:gd name="T31" fmla="*/ 38 h 235"/>
                  <a:gd name="T32" fmla="*/ 78 w 183"/>
                  <a:gd name="T33" fmla="*/ 35 h 235"/>
                  <a:gd name="T34" fmla="*/ 77 w 183"/>
                  <a:gd name="T35" fmla="*/ 34 h 235"/>
                  <a:gd name="T36" fmla="*/ 76 w 183"/>
                  <a:gd name="T37" fmla="*/ 34 h 235"/>
                  <a:gd name="T38" fmla="*/ 69 w 183"/>
                  <a:gd name="T39" fmla="*/ 30 h 235"/>
                  <a:gd name="T40" fmla="*/ 67 w 183"/>
                  <a:gd name="T41" fmla="*/ 23 h 235"/>
                  <a:gd name="T42" fmla="*/ 67 w 183"/>
                  <a:gd name="T43" fmla="*/ 20 h 235"/>
                  <a:gd name="T44" fmla="*/ 62 w 183"/>
                  <a:gd name="T45" fmla="*/ 17 h 235"/>
                  <a:gd name="T46" fmla="*/ 60 w 183"/>
                  <a:gd name="T47" fmla="*/ 10 h 235"/>
                  <a:gd name="T48" fmla="*/ 60 w 183"/>
                  <a:gd name="T49" fmla="*/ 1 h 235"/>
                  <a:gd name="T50" fmla="*/ 60 w 183"/>
                  <a:gd name="T51" fmla="*/ 0 h 235"/>
                  <a:gd name="T52" fmla="*/ 7 w 183"/>
                  <a:gd name="T53" fmla="*/ 0 h 235"/>
                  <a:gd name="T54" fmla="*/ 0 w 183"/>
                  <a:gd name="T55" fmla="*/ 6 h 235"/>
                  <a:gd name="T56" fmla="*/ 0 w 183"/>
                  <a:gd name="T57" fmla="*/ 30 h 235"/>
                  <a:gd name="T58" fmla="*/ 7 w 183"/>
                  <a:gd name="T59" fmla="*/ 37 h 235"/>
                  <a:gd name="T60" fmla="*/ 29 w 183"/>
                  <a:gd name="T61" fmla="*/ 37 h 235"/>
                  <a:gd name="T62" fmla="*/ 36 w 183"/>
                  <a:gd name="T63" fmla="*/ 43 h 235"/>
                  <a:gd name="T64" fmla="*/ 36 w 183"/>
                  <a:gd name="T65" fmla="*/ 191 h 235"/>
                  <a:gd name="T66" fmla="*/ 29 w 183"/>
                  <a:gd name="T67" fmla="*/ 198 h 235"/>
                  <a:gd name="T68" fmla="*/ 7 w 183"/>
                  <a:gd name="T69" fmla="*/ 198 h 235"/>
                  <a:gd name="T70" fmla="*/ 0 w 183"/>
                  <a:gd name="T71" fmla="*/ 204 h 235"/>
                  <a:gd name="T72" fmla="*/ 0 w 183"/>
                  <a:gd name="T73" fmla="*/ 228 h 235"/>
                  <a:gd name="T74" fmla="*/ 7 w 183"/>
                  <a:gd name="T75" fmla="*/ 235 h 235"/>
                  <a:gd name="T76" fmla="*/ 176 w 183"/>
                  <a:gd name="T77" fmla="*/ 235 h 235"/>
                  <a:gd name="T78" fmla="*/ 183 w 183"/>
                  <a:gd name="T79" fmla="*/ 228 h 235"/>
                  <a:gd name="T80" fmla="*/ 183 w 183"/>
                  <a:gd name="T81" fmla="*/ 204 h 235"/>
                  <a:gd name="T82" fmla="*/ 176 w 183"/>
                  <a:gd name="T83" fmla="*/ 198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3" h="235">
                    <a:moveTo>
                      <a:pt x="176" y="198"/>
                    </a:moveTo>
                    <a:cubicBezTo>
                      <a:pt x="154" y="198"/>
                      <a:pt x="154" y="198"/>
                      <a:pt x="154" y="198"/>
                    </a:cubicBezTo>
                    <a:cubicBezTo>
                      <a:pt x="150" y="198"/>
                      <a:pt x="147" y="195"/>
                      <a:pt x="147" y="191"/>
                    </a:cubicBezTo>
                    <a:cubicBezTo>
                      <a:pt x="147" y="6"/>
                      <a:pt x="147" y="6"/>
                      <a:pt x="147" y="6"/>
                    </a:cubicBezTo>
                    <a:cubicBezTo>
                      <a:pt x="147" y="3"/>
                      <a:pt x="144" y="0"/>
                      <a:pt x="141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3"/>
                      <a:pt x="128" y="6"/>
                      <a:pt x="126" y="10"/>
                    </a:cubicBezTo>
                    <a:cubicBezTo>
                      <a:pt x="124" y="13"/>
                      <a:pt x="118" y="15"/>
                      <a:pt x="110" y="16"/>
                    </a:cubicBezTo>
                    <a:cubicBezTo>
                      <a:pt x="110" y="16"/>
                      <a:pt x="110" y="16"/>
                      <a:pt x="109" y="16"/>
                    </a:cubicBezTo>
                    <a:cubicBezTo>
                      <a:pt x="108" y="16"/>
                      <a:pt x="107" y="15"/>
                      <a:pt x="106" y="15"/>
                    </a:cubicBezTo>
                    <a:cubicBezTo>
                      <a:pt x="105" y="20"/>
                      <a:pt x="105" y="25"/>
                      <a:pt x="105" y="25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105" y="26"/>
                      <a:pt x="105" y="26"/>
                      <a:pt x="105" y="26"/>
                    </a:cubicBezTo>
                    <a:cubicBezTo>
                      <a:pt x="105" y="32"/>
                      <a:pt x="100" y="36"/>
                      <a:pt x="95" y="35"/>
                    </a:cubicBezTo>
                    <a:cubicBezTo>
                      <a:pt x="94" y="35"/>
                      <a:pt x="94" y="35"/>
                      <a:pt x="93" y="35"/>
                    </a:cubicBezTo>
                    <a:cubicBezTo>
                      <a:pt x="91" y="37"/>
                      <a:pt x="88" y="38"/>
                      <a:pt x="85" y="38"/>
                    </a:cubicBezTo>
                    <a:cubicBezTo>
                      <a:pt x="82" y="38"/>
                      <a:pt x="80" y="37"/>
                      <a:pt x="78" y="35"/>
                    </a:cubicBezTo>
                    <a:cubicBezTo>
                      <a:pt x="78" y="35"/>
                      <a:pt x="78" y="34"/>
                      <a:pt x="77" y="34"/>
                    </a:cubicBezTo>
                    <a:cubicBezTo>
                      <a:pt x="77" y="34"/>
                      <a:pt x="76" y="34"/>
                      <a:pt x="76" y="34"/>
                    </a:cubicBezTo>
                    <a:cubicBezTo>
                      <a:pt x="73" y="34"/>
                      <a:pt x="71" y="33"/>
                      <a:pt x="69" y="30"/>
                    </a:cubicBezTo>
                    <a:cubicBezTo>
                      <a:pt x="67" y="28"/>
                      <a:pt x="66" y="26"/>
                      <a:pt x="67" y="23"/>
                    </a:cubicBezTo>
                    <a:cubicBezTo>
                      <a:pt x="67" y="22"/>
                      <a:pt x="67" y="21"/>
                      <a:pt x="67" y="20"/>
                    </a:cubicBezTo>
                    <a:cubicBezTo>
                      <a:pt x="65" y="20"/>
                      <a:pt x="63" y="19"/>
                      <a:pt x="62" y="17"/>
                    </a:cubicBezTo>
                    <a:cubicBezTo>
                      <a:pt x="60" y="15"/>
                      <a:pt x="60" y="12"/>
                      <a:pt x="60" y="10"/>
                    </a:cubicBezTo>
                    <a:cubicBezTo>
                      <a:pt x="60" y="8"/>
                      <a:pt x="60" y="5"/>
                      <a:pt x="60" y="1"/>
                    </a:cubicBezTo>
                    <a:cubicBezTo>
                      <a:pt x="60" y="1"/>
                      <a:pt x="60" y="0"/>
                      <a:pt x="6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3" y="37"/>
                      <a:pt x="7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3" y="37"/>
                      <a:pt x="36" y="40"/>
                      <a:pt x="36" y="43"/>
                    </a:cubicBezTo>
                    <a:cubicBezTo>
                      <a:pt x="36" y="191"/>
                      <a:pt x="36" y="191"/>
                      <a:pt x="36" y="191"/>
                    </a:cubicBezTo>
                    <a:cubicBezTo>
                      <a:pt x="36" y="195"/>
                      <a:pt x="33" y="198"/>
                      <a:pt x="29" y="198"/>
                    </a:cubicBezTo>
                    <a:cubicBezTo>
                      <a:pt x="7" y="198"/>
                      <a:pt x="7" y="198"/>
                      <a:pt x="7" y="198"/>
                    </a:cubicBezTo>
                    <a:cubicBezTo>
                      <a:pt x="3" y="198"/>
                      <a:pt x="0" y="201"/>
                      <a:pt x="0" y="204"/>
                    </a:cubicBezTo>
                    <a:cubicBezTo>
                      <a:pt x="0" y="228"/>
                      <a:pt x="0" y="228"/>
                      <a:pt x="0" y="228"/>
                    </a:cubicBezTo>
                    <a:cubicBezTo>
                      <a:pt x="0" y="232"/>
                      <a:pt x="3" y="235"/>
                      <a:pt x="7" y="235"/>
                    </a:cubicBezTo>
                    <a:cubicBezTo>
                      <a:pt x="176" y="235"/>
                      <a:pt x="176" y="235"/>
                      <a:pt x="176" y="235"/>
                    </a:cubicBezTo>
                    <a:cubicBezTo>
                      <a:pt x="180" y="235"/>
                      <a:pt x="183" y="232"/>
                      <a:pt x="183" y="228"/>
                    </a:cubicBezTo>
                    <a:cubicBezTo>
                      <a:pt x="183" y="204"/>
                      <a:pt x="183" y="204"/>
                      <a:pt x="183" y="204"/>
                    </a:cubicBezTo>
                    <a:cubicBezTo>
                      <a:pt x="183" y="201"/>
                      <a:pt x="180" y="198"/>
                      <a:pt x="176" y="1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cs typeface="+mn-ea"/>
                  <a:sym typeface="+mn-lt"/>
                </a:endParaRPr>
              </a:p>
            </p:txBody>
          </p:sp>
          <p:sp>
            <p:nvSpPr>
              <p:cNvPr id="28" name="Oval 920">
                <a:extLst>
                  <a:ext uri="{FF2B5EF4-FFF2-40B4-BE49-F238E27FC236}">
                    <a16:creationId xmlns:a16="http://schemas.microsoft.com/office/drawing/2014/main" id="{D7237683-5E18-C587-F8EE-8E1DCD35A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7176" y="9807699"/>
                <a:ext cx="384175" cy="381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>
                  <a:cs typeface="+mn-ea"/>
                  <a:sym typeface="+mn-lt"/>
                </a:endParaRPr>
              </a:p>
            </p:txBody>
          </p:sp>
        </p:grpSp>
        <p:sp>
          <p:nvSpPr>
            <p:cNvPr id="23" name="Овал 67">
              <a:extLst>
                <a:ext uri="{FF2B5EF4-FFF2-40B4-BE49-F238E27FC236}">
                  <a16:creationId xmlns:a16="http://schemas.microsoft.com/office/drawing/2014/main" id="{98030250-CC27-990D-779E-A9B1B3A6D36A}"/>
                </a:ext>
              </a:extLst>
            </p:cNvPr>
            <p:cNvSpPr/>
            <p:nvPr/>
          </p:nvSpPr>
          <p:spPr>
            <a:xfrm rot="10800000">
              <a:off x="12001341" y="3546427"/>
              <a:ext cx="2135669" cy="1941517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42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2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59147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验证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语料库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0670" y="2277666"/>
            <a:ext cx="95770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下载完成以后，我们可以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输入导入语料库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brown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的语句测试语料库是否下载成功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2951743"/>
            <a:ext cx="9560028" cy="1414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3294105"/>
            <a:ext cx="9271996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nltk.corpus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import brown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brown.words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3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59147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语料库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40390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验证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语料库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70670" y="2277666"/>
            <a:ext cx="95770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还可以通过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categories()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函数查看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brown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中包含的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类别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2951744"/>
            <a:ext cx="9560028" cy="744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3111211"/>
            <a:ext cx="9271996" cy="400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brown.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categories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4653931"/>
            <a:ext cx="9560028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4865280"/>
            <a:ext cx="9271996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'brown</a:t>
            </a:r>
            <a:r>
              <a:rPr lang="zh-CN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中一共有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{}</a:t>
            </a:r>
            <a:r>
              <a:rPr lang="zh-CN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个句子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'.format(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brown.sents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'brown</a:t>
            </a:r>
            <a:r>
              <a:rPr lang="zh-CN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中一共有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{}</a:t>
            </a:r>
            <a:r>
              <a:rPr lang="zh-CN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个单词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'.format(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len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brown.words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0670" y="4099932"/>
            <a:ext cx="95770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还可以查看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brown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语料库中包含的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单词或句子的总个数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4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文本预处理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126654" y="2968089"/>
            <a:ext cx="2232248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15.2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657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基本流程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30425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287810" y="3746576"/>
            <a:ext cx="405345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熟悉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文本预处理的流程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，能够归纳出文本预处理的基本流程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34919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基本流程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16225" y="3399844"/>
            <a:ext cx="667552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文本数据不能直接被用来分析，它里面可能会包含一些对数据分析没有任何参考意义的内容，为此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我们在分析之前需要对文本数据进行一系列的预处理操作，包括分词、词形统一化、删除停用词等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，这样可以提升文本数据的质量。</a:t>
            </a:r>
          </a:p>
        </p:txBody>
      </p:sp>
      <p:pic>
        <p:nvPicPr>
          <p:cNvPr id="27" name="Picture 7" descr="总结小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9"/>
          <a:stretch/>
        </p:blipFill>
        <p:spPr bwMode="auto">
          <a:xfrm>
            <a:off x="591836" y="1321668"/>
            <a:ext cx="3908398" cy="5132462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06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基本流程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105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基本流程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278782" y="2205658"/>
            <a:ext cx="787007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基本流程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105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基本流程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414686" y="234967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分词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24199E-C47A-78C8-CA61-AFD74D5A9187}"/>
              </a:ext>
            </a:extLst>
          </p:cNvPr>
          <p:cNvSpPr txBox="1"/>
          <p:nvPr/>
        </p:nvSpPr>
        <p:spPr>
          <a:xfrm>
            <a:off x="1416174" y="2891506"/>
            <a:ext cx="96548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304800">
              <a:lnSpc>
                <a:spcPct val="150000"/>
              </a:lnSpc>
              <a:defRPr sz="18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文本分词是预处理过程中必不可少的一个操作，</a:t>
            </a:r>
            <a:r>
              <a:rPr lang="zh-CN" altLang="zh-CN" sz="2000" dirty="0">
                <a:solidFill>
                  <a:srgbClr val="1369B2"/>
                </a:solidFill>
              </a:rPr>
              <a:t>它可以分为两步，第一步是构造词典，第二步是分词算法的操作。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构造词典比较流行的实现方式是双数组的</a:t>
            </a:r>
            <a:r>
              <a:rPr lang="en-US" altLang="zh-CN" sz="2000" dirty="0" err="1"/>
              <a:t>trie</a:t>
            </a:r>
            <a:r>
              <a:rPr lang="zh-CN" altLang="zh-CN" sz="2000" dirty="0"/>
              <a:t>树</a:t>
            </a:r>
            <a:r>
              <a:rPr lang="zh-CN" altLang="en-US" sz="2000" dirty="0"/>
              <a:t>。</a:t>
            </a:r>
            <a:r>
              <a:rPr lang="zh-CN" altLang="zh-CN" sz="2000" dirty="0"/>
              <a:t>分词算法常见的主要有正向最大匹配、反向最大匹配、双向最大匹配、语言模型方法、最短路径算法等。</a:t>
            </a:r>
          </a:p>
        </p:txBody>
      </p:sp>
    </p:spTree>
    <p:extLst>
      <p:ext uri="{BB962C8B-B14F-4D97-AF65-F5344CB8AC3E}">
        <p14:creationId xmlns:p14="http://schemas.microsoft.com/office/powerpoint/2010/main" val="22367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基本流程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105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基本流程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414686" y="2349674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词形归一化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24199E-C47A-78C8-CA61-AFD74D5A9187}"/>
              </a:ext>
            </a:extLst>
          </p:cNvPr>
          <p:cNvSpPr txBox="1"/>
          <p:nvPr/>
        </p:nvSpPr>
        <p:spPr>
          <a:xfrm>
            <a:off x="1264930" y="2891506"/>
            <a:ext cx="9870836" cy="22852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304800">
              <a:lnSpc>
                <a:spcPct val="150000"/>
              </a:lnSpc>
              <a:defRPr sz="18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pPr indent="0"/>
            <a:r>
              <a:rPr lang="zh-CN" altLang="zh-CN" sz="1900" dirty="0"/>
              <a:t>词形归一化包括词干提取和词形还原，它们的目的都是</a:t>
            </a:r>
            <a:r>
              <a:rPr lang="zh-CN" altLang="zh-CN" sz="1900" dirty="0">
                <a:solidFill>
                  <a:srgbClr val="1369B2"/>
                </a:solidFill>
              </a:rPr>
              <a:t>为了减少单词曲折变化的形式</a:t>
            </a:r>
            <a:r>
              <a:rPr lang="zh-CN" altLang="zh-CN" sz="1900" dirty="0"/>
              <a:t>，</a:t>
            </a:r>
            <a:r>
              <a:rPr lang="zh-CN" altLang="zh-CN" sz="1900" dirty="0">
                <a:solidFill>
                  <a:srgbClr val="1369B2"/>
                </a:solidFill>
              </a:rPr>
              <a:t>将派生词转化为基本形式</a:t>
            </a:r>
            <a:r>
              <a:rPr lang="zh-CN" altLang="zh-CN" sz="1900" dirty="0"/>
              <a:t>。基于英文语法的要求，英文文本中经常会用到单词的不同形态，例如，一般现在时的单词</a:t>
            </a:r>
            <a:r>
              <a:rPr lang="en-US" altLang="zh-CN" sz="1900" dirty="0"/>
              <a:t>do</a:t>
            </a:r>
            <a:r>
              <a:rPr lang="zh-CN" altLang="zh-CN" sz="1900" dirty="0"/>
              <a:t>、现在进行时的</a:t>
            </a:r>
            <a:r>
              <a:rPr lang="en-US" altLang="zh-CN" sz="1900" dirty="0"/>
              <a:t>doing</a:t>
            </a:r>
            <a:r>
              <a:rPr lang="zh-CN" altLang="zh-CN" sz="1900" dirty="0"/>
              <a:t>等，另外也有大量意义相近的同源词，比如</a:t>
            </a:r>
            <a:r>
              <a:rPr lang="en-US" altLang="zh-CN" sz="1900" dirty="0"/>
              <a:t>able</a:t>
            </a:r>
            <a:r>
              <a:rPr lang="zh-CN" altLang="zh-CN" sz="1900" dirty="0"/>
              <a:t>、</a:t>
            </a:r>
            <a:r>
              <a:rPr lang="en-US" altLang="zh-CN" sz="1900" dirty="0"/>
              <a:t>unable</a:t>
            </a:r>
            <a:r>
              <a:rPr lang="zh-CN" altLang="zh-CN" sz="1900" dirty="0"/>
              <a:t>、</a:t>
            </a:r>
            <a:r>
              <a:rPr lang="en-US" altLang="zh-CN" sz="1900" dirty="0"/>
              <a:t>disability</a:t>
            </a:r>
            <a:r>
              <a:rPr lang="zh-CN" altLang="zh-CN" sz="1900" dirty="0"/>
              <a:t>。如果希望只输入一个词，就能够返回它所有的同源词文档，那么这样的搜索是非常有用的。</a:t>
            </a:r>
          </a:p>
        </p:txBody>
      </p:sp>
      <p:sp>
        <p:nvSpPr>
          <p:cNvPr id="2" name="矩形 1"/>
          <p:cNvSpPr/>
          <p:nvPr/>
        </p:nvSpPr>
        <p:spPr>
          <a:xfrm>
            <a:off x="2134765" y="5446018"/>
            <a:ext cx="3168352" cy="5480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indent="304800">
              <a:lnSpc>
                <a:spcPct val="115000"/>
              </a:lnSpc>
            </a:pP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am, are, is</a:t>
            </a:r>
            <a:r>
              <a:rPr lang="zh-CN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be  </a:t>
            </a:r>
            <a:endParaRPr lang="zh-CN" altLang="zh-CN" sz="2800" kern="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87078" y="5446018"/>
            <a:ext cx="3597460" cy="5480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indent="304800">
              <a:lnSpc>
                <a:spcPct val="115000"/>
              </a:lnSpc>
              <a:spcAft>
                <a:spcPts val="0"/>
              </a:spcAft>
            </a:pP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cars, car's, cars'</a:t>
            </a:r>
            <a:r>
              <a:rPr lang="zh-CN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car 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0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702718" y="2061642"/>
            <a:ext cx="9001000" cy="688075"/>
            <a:chOff x="978872" y="1800500"/>
            <a:chExt cx="5471124" cy="515937"/>
          </a:xfrm>
        </p:grpSpPr>
        <p:sp>
          <p:nvSpPr>
            <p:cNvPr id="20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词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形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归一化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操作，能够通过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stem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模块实现词性归一化的操作</a:t>
              </a:r>
            </a:p>
          </p:txBody>
        </p:sp>
        <p:sp>
          <p:nvSpPr>
            <p:cNvPr id="21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702718" y="2925573"/>
            <a:ext cx="9001000" cy="685959"/>
            <a:chOff x="978872" y="2570437"/>
            <a:chExt cx="5437064" cy="514350"/>
          </a:xfrm>
        </p:grpSpPr>
        <p:sp>
          <p:nvSpPr>
            <p:cNvPr id="2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删除停用词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操作，能够通过</a:t>
              </a:r>
              <a:r>
                <a:rPr lang="en-US" altLang="zh-CN" sz="2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stopwords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模块实现删除停用词的操作</a:t>
              </a:r>
            </a:p>
          </p:txBody>
        </p:sp>
        <p:sp>
          <p:nvSpPr>
            <p:cNvPr id="2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702718" y="3787388"/>
            <a:ext cx="9001000" cy="688077"/>
            <a:chOff x="978872" y="3338787"/>
            <a:chExt cx="5437064" cy="515938"/>
          </a:xfrm>
        </p:grpSpPr>
        <p:sp>
          <p:nvSpPr>
            <p:cNvPr id="26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文本情感分析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，能够通过多种方式实现简单的文本情感分析</a:t>
              </a:r>
            </a:p>
          </p:txBody>
        </p:sp>
        <p:sp>
          <p:nvSpPr>
            <p:cNvPr id="27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702718" y="4651321"/>
            <a:ext cx="9001000" cy="685959"/>
            <a:chOff x="978872" y="2570437"/>
            <a:chExt cx="5437064" cy="514350"/>
          </a:xfrm>
        </p:grpSpPr>
        <p:sp>
          <p:nvSpPr>
            <p:cNvPr id="1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文本相似度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，可以结合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NLTK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与余弦相似度实现简单的文本相似度分析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02718" y="5513135"/>
            <a:ext cx="9001000" cy="688077"/>
            <a:chOff x="978872" y="3338787"/>
            <a:chExt cx="5437064" cy="515938"/>
          </a:xfrm>
        </p:grpSpPr>
        <p:sp>
          <p:nvSpPr>
            <p:cNvPr id="1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文本分类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，可以结合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NLTK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与朴素贝叶斯算法实现简单的文本分类分析</a:t>
              </a: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基本流程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105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基本流程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414686" y="2349674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3.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删除停用词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24199E-C47A-78C8-CA61-AFD74D5A9187}"/>
              </a:ext>
            </a:extLst>
          </p:cNvPr>
          <p:cNvSpPr txBox="1"/>
          <p:nvPr/>
        </p:nvSpPr>
        <p:spPr>
          <a:xfrm>
            <a:off x="1264930" y="2891506"/>
            <a:ext cx="987083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304800">
              <a:lnSpc>
                <a:spcPct val="150000"/>
              </a:lnSpc>
              <a:defRPr sz="18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停用词是指</a:t>
            </a:r>
            <a:r>
              <a:rPr lang="zh-CN" altLang="zh-CN" sz="2000" dirty="0">
                <a:solidFill>
                  <a:srgbClr val="1369B2"/>
                </a:solidFill>
              </a:rPr>
              <a:t>在信息检索中，为节省存储空间和提高搜索效率，在处理文本之前或之后会自动过滤掉的某些字或词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删除停用词是非常有必要的，主要是因为文本中的每个单词或字并不是都能够表明文本的特征，比如“的”、“是”、“这”、“啊”等，这些词应该从文本中删除。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我们可以</a:t>
            </a:r>
            <a:r>
              <a:rPr lang="zh-CN" altLang="zh-CN" sz="2000" dirty="0">
                <a:solidFill>
                  <a:srgbClr val="1369B2"/>
                </a:solidFill>
              </a:rPr>
              <a:t>在网上下载一份中文或英文的停用词表作为删除停用词的参考</a:t>
            </a:r>
            <a:r>
              <a:rPr lang="zh-CN" altLang="zh-CN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7684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30425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287810" y="3746576"/>
            <a:ext cx="40534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分词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的方式，能够通过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库对文本进行分词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20265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4686" y="2349674"/>
            <a:ext cx="5824314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分词是指将由连续词或字组成的语句，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按照一定的规则划分成独立词语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的过程。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612398"/>
            <a:ext cx="191770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概念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C57967-7724-2935-87BC-17116A0EA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74" r="10319"/>
          <a:stretch/>
        </p:blipFill>
        <p:spPr>
          <a:xfrm flipH="1">
            <a:off x="8327454" y="2261823"/>
            <a:ext cx="2736307" cy="38481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14686" y="4314931"/>
            <a:ext cx="58326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英文的句子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以空格为分界符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，可以指定空格为分词的标记</a:t>
            </a:r>
            <a:r>
              <a:rPr lang="zh-CN" altLang="en-US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9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中文的句子只是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字、句和段有明显的分界符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，唯独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词没有一个形式上的分界符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9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3577655"/>
            <a:ext cx="2874672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中英文文本区别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9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英文文本分词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6320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为了帮助用户快速地实现英文文本分词的效果，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NLTK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中提供了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word_tokenize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，该函数以空格或标点符号为分隔符对英文文本进行分词，并返回分词后的单词列表。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176852"/>
            <a:ext cx="9560028" cy="1879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3438829"/>
            <a:ext cx="9271996" cy="136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sentence = 'Python is a structured and powerful '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'object-oriented programming language.'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words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word_tokenize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(sentence)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words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7706" y="5152260"/>
            <a:ext cx="9560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 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注意，我们在使用</a:t>
            </a:r>
            <a:r>
              <a:rPr lang="en-US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NLTK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进行分词操作时需要先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确保当前的环境中已经下载了</a:t>
            </a:r>
            <a:r>
              <a:rPr lang="en-US" altLang="zh-CN" sz="16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punkt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分词模型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，否则</a:t>
            </a:r>
            <a:r>
              <a:rPr lang="en-US" altLang="zh-CN" sz="16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word_tokenize</a:t>
            </a:r>
            <a:r>
              <a:rPr lang="en-US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函数是无法使用的。</a:t>
            </a:r>
            <a:endParaRPr lang="zh-CN" altLang="en-US" sz="16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28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中文文本分词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92006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jieba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是国内使用人数最多的中文分词工具，它基于中文分词的原理，将中文语句或段落拆成若干汉语词汇。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如果想要使用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jieba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模块进行分词，则可以通过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cut() 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函数进行划分</a:t>
            </a:r>
            <a:r>
              <a:rPr lang="zh-CN" altLang="en-US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kern="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176852"/>
            <a:ext cx="9560028" cy="826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75232" y="3395574"/>
            <a:ext cx="8784976" cy="400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266700" algn="ctr"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cut(self, sentence,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cut_all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=False, HMM=True,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use_paddle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=False)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0A659E-D95A-F0D1-47BF-28CAA877788D}"/>
              </a:ext>
            </a:extLst>
          </p:cNvPr>
          <p:cNvSpPr txBox="1"/>
          <p:nvPr/>
        </p:nvSpPr>
        <p:spPr>
          <a:xfrm>
            <a:off x="1301370" y="4111979"/>
            <a:ext cx="9546364" cy="1172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</a:t>
            </a:r>
            <a:r>
              <a:rPr lang="zh-CN" altLang="en-US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分词的字符串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1800" kern="0" dirty="0" err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cut_all</a:t>
            </a:r>
            <a:r>
              <a:rPr lang="zh-CN" altLang="en-US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用来控制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是否采用全模式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en-US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HMM</a:t>
            </a:r>
            <a:r>
              <a:rPr lang="zh-CN" altLang="en-US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用来控制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是否使用</a:t>
            </a:r>
            <a:r>
              <a:rPr lang="en-US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HMM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3475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15.2.2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中文文本分词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92006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jieba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是国内使用人数最多的中文分词工具，它基于中文分词的原理，将中文语句或段落拆成若干汉语词汇。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如果想要使用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jieba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模块进行分词，则可以通过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cut() 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函数进行划分</a:t>
            </a:r>
            <a:r>
              <a:rPr lang="zh-CN" altLang="en-US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kern="0" dirty="0">
              <a:solidFill>
                <a:srgbClr val="1369B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261600"/>
            <a:ext cx="9560028" cy="2527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3523577"/>
            <a:ext cx="9271996" cy="200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import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jieba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sentence = '</a:t>
            </a:r>
            <a:r>
              <a:rPr lang="zh-CN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传智专修学院推出颠覆式办学模式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terms_list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jieba.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cut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(sentence,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cut_all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=True)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print('</a:t>
            </a:r>
            <a:r>
              <a:rPr lang="zh-CN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【全模式】：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'+ '/'.join(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terms_list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terms_list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jieba.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cut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(sentence,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cut_all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=False)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print('</a:t>
            </a:r>
            <a:r>
              <a:rPr lang="zh-CN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【精确模式】：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'+ '/'.join(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terms_list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" name="矩形标注 14">
            <a:extLst>
              <a:ext uri="{FF2B5EF4-FFF2-40B4-BE49-F238E27FC236}">
                <a16:creationId xmlns:a16="http://schemas.microsoft.com/office/drawing/2014/main" id="{2DD36134-4B9C-75E2-A84F-506C84C246CB}"/>
              </a:ext>
            </a:extLst>
          </p:cNvPr>
          <p:cNvSpPr/>
          <p:nvPr/>
        </p:nvSpPr>
        <p:spPr>
          <a:xfrm>
            <a:off x="8183438" y="4005858"/>
            <a:ext cx="2520280" cy="622654"/>
          </a:xfrm>
          <a:prstGeom prst="wedgeRectCallout">
            <a:avLst>
              <a:gd name="adj1" fmla="val -58059"/>
              <a:gd name="adj2" fmla="val 488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2B2685-DAA3-969A-369C-E6BBAFDE9C01}"/>
              </a:ext>
            </a:extLst>
          </p:cNvPr>
          <p:cNvSpPr txBox="1"/>
          <p:nvPr/>
        </p:nvSpPr>
        <p:spPr>
          <a:xfrm>
            <a:off x="8258231" y="4086352"/>
            <a:ext cx="237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采用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全模式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进行分词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7" name="矩形标注 16">
            <a:extLst>
              <a:ext uri="{FF2B5EF4-FFF2-40B4-BE49-F238E27FC236}">
                <a16:creationId xmlns:a16="http://schemas.microsoft.com/office/drawing/2014/main" id="{2DD36134-4B9C-75E2-A84F-506C84C246CB}"/>
              </a:ext>
            </a:extLst>
          </p:cNvPr>
          <p:cNvSpPr/>
          <p:nvPr/>
        </p:nvSpPr>
        <p:spPr>
          <a:xfrm>
            <a:off x="8183438" y="4944796"/>
            <a:ext cx="2520280" cy="622654"/>
          </a:xfrm>
          <a:prstGeom prst="wedgeRectCallout">
            <a:avLst>
              <a:gd name="adj1" fmla="val -59193"/>
              <a:gd name="adj2" fmla="val -3642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2B2685-DAA3-969A-369C-E6BBAFDE9C01}"/>
              </a:ext>
            </a:extLst>
          </p:cNvPr>
          <p:cNvSpPr txBox="1"/>
          <p:nvPr/>
        </p:nvSpPr>
        <p:spPr>
          <a:xfrm>
            <a:off x="8258231" y="5025290"/>
            <a:ext cx="237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采用精确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模式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进行分词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9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词性标注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30425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287810" y="3746576"/>
            <a:ext cx="4231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掌握词性标注的方式，能够通过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pos_tag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对英文文本进行分词标注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308535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词性标注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4686" y="2781722"/>
            <a:ext cx="6048672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词性是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对词语分类的一种方式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9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现代汉语词汇大致可以分为名词、动词、形容词、数词、量词、代词、介词、副词、连词、感叹词、助词和拟声词这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12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种</a:t>
            </a:r>
            <a:r>
              <a:rPr lang="zh-CN" altLang="en-US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9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英文词汇可以分为名词、形容词、动词、代词、数词、副词、介词、连词、冠词和感叹词这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10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种。</a:t>
            </a:r>
            <a:endParaRPr lang="en-US" altLang="zh-CN" sz="19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2044446"/>
            <a:ext cx="191770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词性概念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C57967-7724-2935-87BC-17116A0EA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74" r="10319"/>
          <a:stretch/>
        </p:blipFill>
        <p:spPr>
          <a:xfrm flipH="1">
            <a:off x="8327454" y="2261823"/>
            <a:ext cx="2736307" cy="3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9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词性标注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4686" y="2781722"/>
            <a:ext cx="6048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词性标注，又称词类标注，是指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为分词结果中的每个单词标注一个正确的词性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，也就是说确定每个单词是名词、动词、形容词或其它词性的过程。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2044446"/>
            <a:ext cx="222660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词性标注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概念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C57967-7724-2935-87BC-17116A0EA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74" r="10319"/>
          <a:stretch/>
        </p:blipFill>
        <p:spPr>
          <a:xfrm flipH="1">
            <a:off x="8327454" y="2261823"/>
            <a:ext cx="2736307" cy="38481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68582" y="4585061"/>
            <a:ext cx="2634535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15000"/>
              </a:lnSpc>
            </a:pPr>
            <a:r>
              <a:rPr lang="en-US" altLang="zh-CN" sz="2800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I   love   itcast</a:t>
            </a:r>
            <a:endParaRPr lang="zh-CN" altLang="en-US" sz="2800" kern="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E95427-6CD1-B0C1-7548-96CF8B02D0DA}"/>
              </a:ext>
            </a:extLst>
          </p:cNvPr>
          <p:cNvSpPr txBox="1"/>
          <p:nvPr/>
        </p:nvSpPr>
        <p:spPr>
          <a:xfrm>
            <a:off x="1865764" y="5712067"/>
            <a:ext cx="1421130" cy="369332"/>
          </a:xfrm>
          <a:prstGeom prst="rect">
            <a:avLst/>
          </a:prstGeom>
          <a:noFill/>
          <a:ln>
            <a:solidFill>
              <a:srgbClr val="8D8D8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人称代词</a:t>
            </a:r>
            <a:endParaRPr kumimoji="1"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肘形连接符 11"/>
          <p:cNvCxnSpPr>
            <a:endCxn id="11" idx="0"/>
          </p:cNvCxnSpPr>
          <p:nvPr/>
        </p:nvCxnSpPr>
        <p:spPr>
          <a:xfrm rot="5400000">
            <a:off x="2546560" y="5115748"/>
            <a:ext cx="626089" cy="5665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E95427-6CD1-B0C1-7548-96CF8B02D0DA}"/>
              </a:ext>
            </a:extLst>
          </p:cNvPr>
          <p:cNvSpPr txBox="1"/>
          <p:nvPr/>
        </p:nvSpPr>
        <p:spPr>
          <a:xfrm>
            <a:off x="3716246" y="5712067"/>
            <a:ext cx="722776" cy="369332"/>
          </a:xfrm>
          <a:prstGeom prst="rect">
            <a:avLst/>
          </a:prstGeom>
          <a:noFill/>
          <a:ln>
            <a:solidFill>
              <a:srgbClr val="8D8D8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动词</a:t>
            </a:r>
          </a:p>
        </p:txBody>
      </p:sp>
      <p:cxnSp>
        <p:nvCxnSpPr>
          <p:cNvPr id="19" name="肘形连接符 18"/>
          <p:cNvCxnSpPr>
            <a:endCxn id="18" idx="0"/>
          </p:cNvCxnSpPr>
          <p:nvPr/>
        </p:nvCxnSpPr>
        <p:spPr>
          <a:xfrm rot="16200000" flipH="1">
            <a:off x="3608960" y="5243392"/>
            <a:ext cx="626089" cy="3112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E95427-6CD1-B0C1-7548-96CF8B02D0DA}"/>
              </a:ext>
            </a:extLst>
          </p:cNvPr>
          <p:cNvSpPr txBox="1"/>
          <p:nvPr/>
        </p:nvSpPr>
        <p:spPr>
          <a:xfrm>
            <a:off x="5057437" y="5712067"/>
            <a:ext cx="722776" cy="369332"/>
          </a:xfrm>
          <a:prstGeom prst="rect">
            <a:avLst/>
          </a:prstGeom>
          <a:noFill/>
          <a:ln>
            <a:solidFill>
              <a:srgbClr val="8D8D8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</a:t>
            </a:r>
          </a:p>
        </p:txBody>
      </p:sp>
      <p:cxnSp>
        <p:nvCxnSpPr>
          <p:cNvPr id="24" name="肘形连接符 23"/>
          <p:cNvCxnSpPr>
            <a:endCxn id="23" idx="0"/>
          </p:cNvCxnSpPr>
          <p:nvPr/>
        </p:nvCxnSpPr>
        <p:spPr>
          <a:xfrm rot="16200000" flipH="1">
            <a:off x="4756370" y="5049611"/>
            <a:ext cx="626089" cy="6988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BF791598-937D-4D60-3A1D-BE7C4EA0DBCA}"/>
              </a:ext>
            </a:extLst>
          </p:cNvPr>
          <p:cNvSpPr/>
          <p:nvPr/>
        </p:nvSpPr>
        <p:spPr>
          <a:xfrm>
            <a:off x="2902278" y="4615911"/>
            <a:ext cx="432048" cy="47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F791598-937D-4D60-3A1D-BE7C4EA0DBCA}"/>
              </a:ext>
            </a:extLst>
          </p:cNvPr>
          <p:cNvSpPr/>
          <p:nvPr/>
        </p:nvSpPr>
        <p:spPr>
          <a:xfrm>
            <a:off x="3406335" y="4615911"/>
            <a:ext cx="671300" cy="47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791598-937D-4D60-3A1D-BE7C4EA0DBCA}"/>
              </a:ext>
            </a:extLst>
          </p:cNvPr>
          <p:cNvSpPr/>
          <p:nvPr/>
        </p:nvSpPr>
        <p:spPr>
          <a:xfrm>
            <a:off x="4270431" y="4615911"/>
            <a:ext cx="904996" cy="47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35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词性标注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73065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通用词性标注集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03928"/>
              </p:ext>
            </p:extLst>
          </p:nvPr>
        </p:nvGraphicFramePr>
        <p:xfrm>
          <a:off x="1486694" y="2349675"/>
          <a:ext cx="9073007" cy="390974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72393">
                  <a:extLst>
                    <a:ext uri="{9D8B030D-6E8A-4147-A177-3AD203B41FA5}">
                      <a16:colId xmlns:a16="http://schemas.microsoft.com/office/drawing/2014/main" val="1345553933"/>
                    </a:ext>
                  </a:extLst>
                </a:gridCol>
                <a:gridCol w="3212183">
                  <a:extLst>
                    <a:ext uri="{9D8B030D-6E8A-4147-A177-3AD203B41FA5}">
                      <a16:colId xmlns:a16="http://schemas.microsoft.com/office/drawing/2014/main" val="1515813387"/>
                    </a:ext>
                  </a:extLst>
                </a:gridCol>
                <a:gridCol w="3888431">
                  <a:extLst>
                    <a:ext uri="{9D8B030D-6E8A-4147-A177-3AD203B41FA5}">
                      <a16:colId xmlns:a16="http://schemas.microsoft.com/office/drawing/2014/main" val="990586911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示例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7052343"/>
                  </a:ext>
                </a:extLst>
              </a:tr>
              <a:tr h="413779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JJ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形容词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special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good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6652685"/>
                  </a:ext>
                </a:extLst>
              </a:tr>
              <a:tr h="413779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RB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副词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quickly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simply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hardly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7339913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CC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条件连词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2676703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限定词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1386115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MD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情态动词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could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should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1742831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单数名词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home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year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647343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NNS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复数名词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birds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dogs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flowers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398592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NNP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专有名词单数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Africa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April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Washington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005505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CD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基本数量词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twenty-one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second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1997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54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9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630710" y="2709714"/>
            <a:ext cx="8640960" cy="283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）是人工智能领域一个重要方向，在这一方向上文本数据占据着很大的市场，由于文本中可能包含中文、英文等一些语言的内容，所以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针对不同语言的文本提供了相应的库进行处理，常见的有用于处理英文文本的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NLTK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库，用于处理中文文本的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。接下来，本章主要围绕着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NLTK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库介绍文本预处理的基本流程，以及文本数据分析的经典应用，包括文本情感分析、文本相似度和文本分类。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词性标注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73065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通用词性标注集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456080"/>
              </p:ext>
            </p:extLst>
          </p:nvPr>
        </p:nvGraphicFramePr>
        <p:xfrm>
          <a:off x="1486694" y="2133650"/>
          <a:ext cx="9073007" cy="428833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72393">
                  <a:extLst>
                    <a:ext uri="{9D8B030D-6E8A-4147-A177-3AD203B41FA5}">
                      <a16:colId xmlns:a16="http://schemas.microsoft.com/office/drawing/2014/main" val="1345553933"/>
                    </a:ext>
                  </a:extLst>
                </a:gridCol>
                <a:gridCol w="3212183">
                  <a:extLst>
                    <a:ext uri="{9D8B030D-6E8A-4147-A177-3AD203B41FA5}">
                      <a16:colId xmlns:a16="http://schemas.microsoft.com/office/drawing/2014/main" val="1515813387"/>
                    </a:ext>
                  </a:extLst>
                </a:gridCol>
                <a:gridCol w="3888431">
                  <a:extLst>
                    <a:ext uri="{9D8B030D-6E8A-4147-A177-3AD203B41FA5}">
                      <a16:colId xmlns:a16="http://schemas.microsoft.com/office/drawing/2014/main" val="990586911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示例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7052343"/>
                  </a:ext>
                </a:extLst>
              </a:tr>
              <a:tr h="413779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PRP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人称代词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you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she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6652685"/>
                  </a:ext>
                </a:extLst>
              </a:tr>
              <a:tr h="413779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PRP$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所有格代词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my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his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her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7339913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介词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at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under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2676703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TO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不定词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how to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what to do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86115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UH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感叹词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ah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ha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wow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742831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VB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动词原型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listen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speak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run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1647343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VBD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动词过去时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did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told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made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398592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VBG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动名词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going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making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6005505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VBN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动词过去分词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given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taken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begun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548115"/>
                  </a:ext>
                </a:extLst>
              </a:tr>
              <a:tr h="378591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WDT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WH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限定词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which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whatever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964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词性标注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词性标注方式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65290"/>
            <a:ext cx="99200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NLTK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中，如果希望给单词标注词性，则需要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确保</a:t>
            </a:r>
            <a:r>
              <a:rPr lang="zh-CN" altLang="en-US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当前环境中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已经下载了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averaged_perceptron_tagger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下载完后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可以</a:t>
            </a:r>
            <a:r>
              <a:rPr lang="zh-CN" altLang="en-US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pos_tag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函数进行标注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261601"/>
            <a:ext cx="9560028" cy="1752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3613796"/>
            <a:ext cx="9271996" cy="1047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words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nltk.word_tokenize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('Python is a structured and powerful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object-oriented programming language.')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nltk.pos_tag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(words)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449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词形归一化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30425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287810" y="3746576"/>
            <a:ext cx="423133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归一化操作，能够通过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nltk.stem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归一化操作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17767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词形归一化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6225" y="2853730"/>
            <a:ext cx="6675526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在英文中，一个单词常常是另一个单词的变种，比如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looking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是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look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这个单词的一般进行式，</a:t>
            </a:r>
            <a:r>
              <a:rPr lang="en-US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looked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为一般过去式，这些都会影响语料库学习的准确度。一般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在信息检索和文本挖掘时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需要对一个词的不同形态进行规范化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，以提高文本处理的效率。</a:t>
            </a:r>
          </a:p>
        </p:txBody>
      </p:sp>
      <p:pic>
        <p:nvPicPr>
          <p:cNvPr id="8" name="Picture 7" descr="总结小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9"/>
          <a:stretch/>
        </p:blipFill>
        <p:spPr bwMode="auto">
          <a:xfrm>
            <a:off x="591836" y="1321668"/>
            <a:ext cx="3908398" cy="5132462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5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词形归一化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65864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分类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486693" y="2602878"/>
            <a:ext cx="3816423" cy="2142180"/>
            <a:chOff x="1009964" y="3789835"/>
            <a:chExt cx="2952328" cy="2142180"/>
          </a:xfrm>
        </p:grpSpPr>
        <p:sp>
          <p:nvSpPr>
            <p:cNvPr id="15" name="原创设计师QQ598969553          _3"/>
            <p:cNvSpPr/>
            <p:nvPr/>
          </p:nvSpPr>
          <p:spPr>
            <a:xfrm>
              <a:off x="1009964" y="3789835"/>
              <a:ext cx="2952328" cy="2142180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原创设计师QQ598969553          _4"/>
            <p:cNvSpPr/>
            <p:nvPr/>
          </p:nvSpPr>
          <p:spPr>
            <a:xfrm>
              <a:off x="1221232" y="4202198"/>
              <a:ext cx="2529792" cy="153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词干提取</a:t>
              </a:r>
              <a:r>
                <a:rPr lang="zh-CN" altLang="en-US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是指</a:t>
              </a:r>
              <a:r>
                <a:rPr lang="zh-CN" altLang="zh-CN" sz="18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删除不影响词性的词缀</a:t>
              </a:r>
              <a:r>
                <a:rPr lang="zh-CN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（包括前缀、后缀、中缀、环缀），得到单词词干的过程。</a:t>
              </a:r>
              <a:endPara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原创设计师QQ598969553          _3"/>
          <p:cNvSpPr/>
          <p:nvPr/>
        </p:nvSpPr>
        <p:spPr>
          <a:xfrm>
            <a:off x="6815286" y="2602878"/>
            <a:ext cx="3816423" cy="214218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原创设计师QQ598969553          _4"/>
          <p:cNvSpPr/>
          <p:nvPr/>
        </p:nvSpPr>
        <p:spPr>
          <a:xfrm>
            <a:off x="7275872" y="3087653"/>
            <a:ext cx="289525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与词干提取相关，不同的是能够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捕捉基于词根的规范单词形式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原创设计师QQ598969553          _6"/>
          <p:cNvSpPr/>
          <p:nvPr/>
        </p:nvSpPr>
        <p:spPr>
          <a:xfrm>
            <a:off x="7247339" y="2368794"/>
            <a:ext cx="3240356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原创设计师QQ598969553          _7"/>
          <p:cNvSpPr txBox="1"/>
          <p:nvPr/>
        </p:nvSpPr>
        <p:spPr>
          <a:xfrm>
            <a:off x="6815287" y="2418592"/>
            <a:ext cx="42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词形还原（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lemmatization</a:t>
            </a:r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原创设计师QQ598969553          _6"/>
          <p:cNvSpPr/>
          <p:nvPr/>
        </p:nvSpPr>
        <p:spPr>
          <a:xfrm>
            <a:off x="1793484" y="2368794"/>
            <a:ext cx="3240356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原创设计师QQ598969553          _7"/>
          <p:cNvSpPr txBox="1"/>
          <p:nvPr/>
        </p:nvSpPr>
        <p:spPr>
          <a:xfrm>
            <a:off x="1361432" y="2418592"/>
            <a:ext cx="42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词干提取（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stemming</a:t>
            </a:r>
            <a:r>
              <a:rPr lang="zh-CN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6" name="图片 25"/>
          <p:cNvPicPr/>
          <p:nvPr/>
        </p:nvPicPr>
        <p:blipFill>
          <a:blip r:embed="rId3"/>
          <a:stretch>
            <a:fillRect/>
          </a:stretch>
        </p:blipFill>
        <p:spPr>
          <a:xfrm>
            <a:off x="1685469" y="4972375"/>
            <a:ext cx="3456385" cy="1095015"/>
          </a:xfrm>
          <a:prstGeom prst="rect">
            <a:avLst/>
          </a:prstGeom>
        </p:spPr>
      </p:pic>
      <p:pic>
        <p:nvPicPr>
          <p:cNvPr id="27" name="图片 26"/>
          <p:cNvPicPr/>
          <p:nvPr/>
        </p:nvPicPr>
        <p:blipFill>
          <a:blip r:embed="rId4"/>
          <a:stretch>
            <a:fillRect/>
          </a:stretch>
        </p:blipFill>
        <p:spPr>
          <a:xfrm>
            <a:off x="7329469" y="4957849"/>
            <a:ext cx="2788056" cy="11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0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词形归一化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8258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词干提取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836093"/>
            <a:ext cx="95600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nltk.stem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模块中提供了多种词干提取器，目前最受欢迎的就是波特词干提取器，它是基于波特词干算法来提取词干的，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这些算法都集中在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PorterStemmer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933850"/>
            <a:ext cx="9560028" cy="2040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4286046"/>
            <a:ext cx="9271996" cy="136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nltk.stem.porter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import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PorterStemmer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porter_stem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PorterStemmer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porter_stem.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stem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('watched')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porter_stem.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stem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('watching')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229462" y="2292335"/>
            <a:ext cx="467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基于波特词干提取器提取词干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82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词形归一化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777267"/>
            <a:ext cx="9560028" cy="141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兰卡斯特词干提取器是一个迭代提取器，它具有超过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120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条规则说明如何删除或替换词缀以获得词干。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兰卡斯特词干提取器基于兰卡斯特词干算法，这些算法都封装在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LancasterStemmer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类中。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4301085"/>
            <a:ext cx="9560028" cy="2040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4653281"/>
            <a:ext cx="9271996" cy="135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nltk.stem.lancaster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import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LancasterStemmer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lancaster_stem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LancasterStemmer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lancaster_stem.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stem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('jumped')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lancaster_stem.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stem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('jumping')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8258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词干提取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229462" y="2292335"/>
            <a:ext cx="4673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基于兰卡斯特提取器提取词干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90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词形归一化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807960"/>
            <a:ext cx="9560028" cy="95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NLTK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其它的词干器，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比如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SnowballStemmer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，这个词干器除了支持英文以外，还支持其他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13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种语言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933850"/>
            <a:ext cx="9560028" cy="2040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4286046"/>
            <a:ext cx="9271996" cy="1356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nltk.stem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import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SnowballStemmer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snowball_stem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SnowballStemmer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english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snowball_stem.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stem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('listened')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snowball_stem.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stem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('listening')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" name="矩形标注 6">
            <a:extLst>
              <a:ext uri="{FF2B5EF4-FFF2-40B4-BE49-F238E27FC236}">
                <a16:creationId xmlns:a16="http://schemas.microsoft.com/office/drawing/2014/main" id="{2DD36134-4B9C-75E2-A84F-506C84C246CB}"/>
              </a:ext>
            </a:extLst>
          </p:cNvPr>
          <p:cNvSpPr/>
          <p:nvPr/>
        </p:nvSpPr>
        <p:spPr>
          <a:xfrm>
            <a:off x="7823398" y="4680510"/>
            <a:ext cx="2520280" cy="961676"/>
          </a:xfrm>
          <a:prstGeom prst="wedgeRectCallout">
            <a:avLst>
              <a:gd name="adj1" fmla="val -74310"/>
              <a:gd name="adj2" fmla="val -324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2B2685-DAA3-969A-369C-E6BBAFDE9C01}"/>
              </a:ext>
            </a:extLst>
          </p:cNvPr>
          <p:cNvSpPr txBox="1"/>
          <p:nvPr/>
        </p:nvSpPr>
        <p:spPr>
          <a:xfrm>
            <a:off x="7898191" y="4761004"/>
            <a:ext cx="2370694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必须接收一个表示语言的字符串</a:t>
            </a:r>
          </a:p>
        </p:txBody>
      </p:sp>
      <p:sp>
        <p:nvSpPr>
          <p:cNvPr id="11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8258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词干提取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229462" y="2292335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3.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基于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其他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提取器提取词干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16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词形归一化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8258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词形还原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16225" y="2781722"/>
            <a:ext cx="667552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词形还原的过程与词干提取非常相似，就是去除词缀以获得单词的基本形式，不过，这个基本形式称为根词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，而不是词干。根词始终存在于词典中，词干不一定是标准的单词，它可能不存在于词典中。</a:t>
            </a:r>
          </a:p>
        </p:txBody>
      </p:sp>
      <p:pic>
        <p:nvPicPr>
          <p:cNvPr id="13" name="Picture 7" descr="总结小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9"/>
          <a:stretch/>
        </p:blipFill>
        <p:spPr bwMode="auto">
          <a:xfrm>
            <a:off x="591836" y="1321668"/>
            <a:ext cx="3908398" cy="5132462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4320044" y="4710258"/>
            <a:ext cx="6383673" cy="787523"/>
          </a:xfrm>
          <a:prstGeom prst="rect">
            <a:avLst/>
          </a:prstGeom>
          <a:ln>
            <a:solidFill>
              <a:srgbClr val="1369B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  NLTK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库中使用</a:t>
            </a:r>
            <a:r>
              <a:rPr lang="en-US" altLang="zh-CN" sz="16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WordNetLemmatizer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类封装的功能获得根词，使用前需要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确保已经下载了</a:t>
            </a:r>
            <a:r>
              <a:rPr lang="en-US" altLang="zh-CN" sz="16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wordnet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语料库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16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1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词形归一化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8258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词形还原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807960"/>
            <a:ext cx="9560028" cy="135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WordNetLemmatizer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类提供了一个</a:t>
            </a:r>
            <a:r>
              <a:rPr lang="en-US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lemmatize()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，该方法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通过比对</a:t>
            </a:r>
            <a:r>
              <a:rPr lang="en-US" altLang="zh-CN" sz="19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wordnet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语料库，并采用递归技术删除词缀，直至在词汇网络中找到匹配项，最终返回输入词的基本形式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。如果没有找到匹配项，则直接返回输入词，不做任何变化。</a:t>
            </a:r>
            <a:endParaRPr lang="zh-CN" altLang="en-US" sz="19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思源宋体 CN" panose="02020400000000000000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4200748"/>
            <a:ext cx="9560028" cy="2097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4383603"/>
            <a:ext cx="9271996" cy="1674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nltk.stem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import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WordNetLemmatizer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wordnet_lem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WordNetLemmatizer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wordnet_lem.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lemmatize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('books')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wordnet_lem.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lemmatize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('went')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</a:p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wordnet_lem.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lemmatize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('did')</a:t>
            </a:r>
            <a:endParaRPr lang="zh-CN" altLang="zh-CN" sz="18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229462" y="2292335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不指定词性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4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19265" y="2925738"/>
            <a:ext cx="6047883" cy="635241"/>
            <a:chOff x="3119265" y="2349674"/>
            <a:chExt cx="6047883" cy="635241"/>
          </a:xfrm>
        </p:grpSpPr>
        <p:grpSp>
          <p:nvGrpSpPr>
            <p:cNvPr id="31" name="组合 30"/>
            <p:cNvGrpSpPr/>
            <p:nvPr/>
          </p:nvGrpSpPr>
          <p:grpSpPr>
            <a:xfrm>
              <a:off x="3119265" y="2371853"/>
              <a:ext cx="1192190" cy="613062"/>
              <a:chOff x="2215144" y="982844"/>
              <a:chExt cx="1244730" cy="842780"/>
            </a:xfrm>
          </p:grpSpPr>
          <p:sp>
            <p:nvSpPr>
              <p:cNvPr id="32" name="平行四边形 3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3" name="文本框 9"/>
              <p:cNvSpPr txBox="1"/>
              <p:nvPr/>
            </p:nvSpPr>
            <p:spPr>
              <a:xfrm>
                <a:off x="2393075" y="100567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4024817" y="2349674"/>
              <a:ext cx="5142331" cy="613062"/>
              <a:chOff x="4315150" y="953426"/>
              <a:chExt cx="3857250" cy="540057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841196" y="1036090"/>
                <a:ext cx="2827147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文本数据分析的工具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平行四边形 53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119265" y="3801095"/>
            <a:ext cx="6047883" cy="635232"/>
            <a:chOff x="3119265" y="3275425"/>
            <a:chExt cx="6047883" cy="635232"/>
          </a:xfrm>
        </p:grpSpPr>
        <p:grpSp>
          <p:nvGrpSpPr>
            <p:cNvPr id="34" name="组合 33"/>
            <p:cNvGrpSpPr/>
            <p:nvPr/>
          </p:nvGrpSpPr>
          <p:grpSpPr>
            <a:xfrm>
              <a:off x="3119265" y="3292251"/>
              <a:ext cx="1192190" cy="618406"/>
              <a:chOff x="2215144" y="2026500"/>
              <a:chExt cx="1244730" cy="850129"/>
            </a:xfrm>
          </p:grpSpPr>
          <p:sp>
            <p:nvSpPr>
              <p:cNvPr id="35" name="平行四边形 34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文本框 10"/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4024817" y="3275425"/>
              <a:ext cx="5142331" cy="613062"/>
              <a:chOff x="4315150" y="1647579"/>
              <a:chExt cx="3857250" cy="540057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841196" y="1730243"/>
                <a:ext cx="2827147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文本预处理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平行四边形 56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119265" y="4676443"/>
            <a:ext cx="6047883" cy="636178"/>
            <a:chOff x="3119265" y="4201176"/>
            <a:chExt cx="6047883" cy="636178"/>
          </a:xfrm>
        </p:grpSpPr>
        <p:grpSp>
          <p:nvGrpSpPr>
            <p:cNvPr id="37" name="组合 36"/>
            <p:cNvGrpSpPr/>
            <p:nvPr/>
          </p:nvGrpSpPr>
          <p:grpSpPr>
            <a:xfrm>
              <a:off x="3119265" y="4222829"/>
              <a:ext cx="1192190" cy="614525"/>
              <a:chOff x="2215144" y="3084852"/>
              <a:chExt cx="1244730" cy="844793"/>
            </a:xfrm>
          </p:grpSpPr>
          <p:sp>
            <p:nvSpPr>
              <p:cNvPr id="38" name="平行四边形 37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文本框 11"/>
              <p:cNvSpPr txBox="1"/>
              <p:nvPr/>
            </p:nvSpPr>
            <p:spPr>
              <a:xfrm>
                <a:off x="2393075" y="3125750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024817" y="4201176"/>
              <a:ext cx="5142331" cy="613062"/>
              <a:chOff x="4315150" y="2341731"/>
              <a:chExt cx="3857250" cy="540057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4841197" y="2424395"/>
                <a:ext cx="2827146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文本情感分析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平行四边形 68"/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词形归一化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8258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词形还原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807960"/>
            <a:ext cx="95600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lemmatize()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词形还原时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，可以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zh-CN" altLang="en-US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词性</a:t>
            </a:r>
            <a:r>
              <a:rPr lang="zh-CN" altLang="en-US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的字符串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传入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思源宋体 CN" panose="02020400000000000000" pitchFamily="18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505810"/>
            <a:ext cx="9560028" cy="93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3771611"/>
            <a:ext cx="9271996" cy="41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wordnet_lem.lemmatize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('went',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pos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='v'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229462" y="2292335"/>
            <a:ext cx="18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指定词性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宋体 CN" panose="02020400000000000000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4703707"/>
            <a:ext cx="9560028" cy="93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4969508"/>
            <a:ext cx="9271996" cy="410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wordnet_lem.lemmatize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('did', </a:t>
            </a:r>
            <a:r>
              <a:rPr lang="en-US" altLang="zh-CN" sz="18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pos</a:t>
            </a:r>
            <a:r>
              <a:rPr lang="en-US" altLang="zh-CN" sz="18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='v'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删除停用词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30425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287810" y="3746576"/>
            <a:ext cx="4231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掌握删除停用词操作，能够通过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stopwords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实现删除停用词的操作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346963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删除停用词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4686" y="3069754"/>
            <a:ext cx="6048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停用词是指在信息检索中，为节省存储空间和提高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搜索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效率，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在处理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自然语言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文本之前或之后会自动过滤掉某些没有具体意义的字或词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，这些字或词即被称为停用词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2332478"/>
            <a:ext cx="222660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停用词概念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C57967-7724-2935-87BC-17116A0EA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74" r="10319"/>
          <a:stretch/>
        </p:blipFill>
        <p:spPr>
          <a:xfrm flipH="1">
            <a:off x="8327454" y="2261823"/>
            <a:ext cx="2736307" cy="3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删除停用词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45073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停用词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处理方式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98810"/>
            <a:ext cx="9560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停用词的存在直接增加了文本的特征难度，提高了文本数据分析过程中的成本，如果直接用包含大量停用词的文本作为分析对象，则还有可能会导致数据分析的结果存在较大偏差，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通常在处理过程中会将它们从文本中删除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 descr="http://file.elecfans.com/web1/M00/4E/EF/o4YBAFrNy9KAUcIdAAAQ7HWeX1w93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26" y="3899010"/>
            <a:ext cx="8460383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/>
          <p:cNvSpPr/>
          <p:nvPr/>
        </p:nvSpPr>
        <p:spPr>
          <a:xfrm>
            <a:off x="1289591" y="5013970"/>
            <a:ext cx="9198103" cy="830997"/>
          </a:xfrm>
          <a:prstGeom prst="rect">
            <a:avLst/>
          </a:prstGeom>
          <a:ln>
            <a:solidFill>
              <a:srgbClr val="1369B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 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对于中文的停用词表，可以参考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中文停用词库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哈工大停用词表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百度停用词列表</a:t>
            </a:r>
            <a:r>
              <a:rPr lang="zh-CN" altLang="en-US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16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※ 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对于其它语言</a:t>
            </a:r>
            <a:r>
              <a:rPr lang="zh-CN" altLang="en-US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停用词表，可以到</a:t>
            </a:r>
            <a:r>
              <a:rPr lang="en-US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Ranks NL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官网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进行了解。</a:t>
            </a:r>
            <a:endParaRPr lang="zh-CN" altLang="en-US" sz="16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9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15.2.5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删除停用词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08258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实现方式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092982"/>
            <a:ext cx="956002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删除停用词常用的方法有词表匹配法、词频阈值法和权重阈值法，</a:t>
            </a:r>
            <a:r>
              <a:rPr lang="en-US" altLang="zh-CN" sz="18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NLTK</a:t>
            </a:r>
            <a:r>
              <a:rPr lang="zh-CN" altLang="zh-CN" sz="18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库所采用的就是词表匹配法，它里面有一个标准的停用词列表，在使用之前要确保已经下载了</a:t>
            </a:r>
            <a:r>
              <a:rPr lang="en-US" altLang="zh-CN" sz="18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stopwords</a:t>
            </a:r>
            <a:r>
              <a:rPr lang="zh-CN" altLang="zh-CN" sz="18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语料库</a:t>
            </a: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，并且用</a:t>
            </a:r>
            <a:r>
              <a:rPr lang="en-US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语句导入</a:t>
            </a:r>
            <a:r>
              <a:rPr lang="en-US" altLang="zh-CN" sz="18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stopwords</a:t>
            </a: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  <a:r>
              <a:rPr lang="zh-CN" altLang="en-US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zh-CN" sz="1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388715"/>
            <a:ext cx="9416012" cy="3164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431722" y="3513565"/>
            <a:ext cx="9271996" cy="291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6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</a:t>
            </a:r>
            <a:r>
              <a:rPr lang="en-US" altLang="zh-CN" sz="16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nltk.corpus</a:t>
            </a:r>
            <a:r>
              <a:rPr lang="en-US" altLang="zh-CN" sz="16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import </a:t>
            </a:r>
            <a:r>
              <a:rPr lang="en-US" altLang="zh-CN" sz="16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stopwords</a:t>
            </a:r>
            <a:endParaRPr lang="zh-CN" altLang="zh-CN" sz="16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sentence = 'Python is a structured and powerful object-oriented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programming language.'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words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nltk.word_tokenize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(sentence)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stop_words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stopwords.words</a:t>
            </a:r>
            <a:r>
              <a:rPr lang="en-US" altLang="zh-CN" sz="16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('</a:t>
            </a:r>
            <a:r>
              <a:rPr lang="en-US" altLang="zh-CN" sz="1600" b="1" dirty="0" err="1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english</a:t>
            </a:r>
            <a:r>
              <a:rPr lang="en-US" altLang="zh-CN" sz="1600" b="1" dirty="0">
                <a:solidFill>
                  <a:srgbClr val="1369B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')</a:t>
            </a:r>
            <a:endParaRPr lang="zh-CN" altLang="zh-CN" sz="1600" b="1" dirty="0">
              <a:solidFill>
                <a:srgbClr val="1369B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remain_words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[]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word in words: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if word not in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stop_words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remain_words.append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(word)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>
              <a:lnSpc>
                <a:spcPct val="1150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remain_words</a:t>
            </a:r>
            <a:endParaRPr lang="zh-CN" altLang="zh-CN" sz="16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70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126654" y="2968089"/>
            <a:ext cx="2232248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15.3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05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30425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414898" y="3746576"/>
            <a:ext cx="3799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熟悉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，能够通过多种方式实现简单的文本情感分析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208974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4686" y="2261823"/>
            <a:ext cx="5832648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文本情感分析，又称为倾向性分析和意见挖掘，是指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对带有情感色彩的主观性文本进行分析、处理、归纳和推理的过程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9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8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1524547"/>
            <a:ext cx="150652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概念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C57967-7724-2935-87BC-17116A0EA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74" r="10319"/>
          <a:stretch/>
        </p:blipFill>
        <p:spPr>
          <a:xfrm flipH="1">
            <a:off x="8327454" y="2261823"/>
            <a:ext cx="2736307" cy="384815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14686" y="4704210"/>
            <a:ext cx="5832648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情感分析可以细分为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情感极性分析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情感程度分析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zh-CN" sz="19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主客观分析</a:t>
            </a:r>
            <a:r>
              <a:rPr lang="zh-CN" altLang="zh-CN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等，其中情感极性分析主要是对文本进行褒义、贬义、中性的判断</a:t>
            </a:r>
            <a:r>
              <a:rPr lang="zh-CN" altLang="en-US" sz="19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19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3966934"/>
            <a:ext cx="150652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28711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8107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情感极性分析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的两种方法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710830" y="3357786"/>
            <a:ext cx="2095004" cy="1888880"/>
            <a:chOff x="1846734" y="3623585"/>
            <a:chExt cx="1800200" cy="1623081"/>
          </a:xfrm>
        </p:grpSpPr>
        <p:sp>
          <p:nvSpPr>
            <p:cNvPr id="20" name="Freeform 5"/>
            <p:cNvSpPr/>
            <p:nvPr/>
          </p:nvSpPr>
          <p:spPr bwMode="auto">
            <a:xfrm>
              <a:off x="1846734" y="3623585"/>
              <a:ext cx="1800200" cy="16230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rgbClr val="1369B2"/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46"/>
            <p:cNvSpPr txBox="1"/>
            <p:nvPr/>
          </p:nvSpPr>
          <p:spPr>
            <a:xfrm>
              <a:off x="2155321" y="3998754"/>
              <a:ext cx="1183026" cy="8727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zh-CN" sz="2200" b="1" kern="0" dirty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基于</a:t>
              </a:r>
              <a:r>
                <a:rPr lang="zh-CN" altLang="zh-CN" sz="2200" b="1" kern="0" dirty="0">
                  <a:solidFill>
                    <a:srgbClr val="1369B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情感词典</a:t>
              </a:r>
              <a:r>
                <a:rPr lang="zh-CN" altLang="zh-CN" sz="2200" b="1" kern="0" dirty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的情感分析</a:t>
              </a:r>
              <a:endParaRPr lang="zh-CN" altLang="en-US" sz="2200" b="1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607374" y="3357787"/>
            <a:ext cx="2095004" cy="1888880"/>
            <a:chOff x="1846734" y="3623585"/>
            <a:chExt cx="1800200" cy="1623081"/>
          </a:xfrm>
        </p:grpSpPr>
        <p:sp>
          <p:nvSpPr>
            <p:cNvPr id="23" name="Freeform 5"/>
            <p:cNvSpPr/>
            <p:nvPr/>
          </p:nvSpPr>
          <p:spPr bwMode="auto">
            <a:xfrm>
              <a:off x="1846734" y="3623585"/>
              <a:ext cx="1800200" cy="16230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rgbClr val="1369B2"/>
              </a:solidFill>
              <a:prstDash val="solid"/>
              <a:miter lim="800000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TextBox 46"/>
            <p:cNvSpPr txBox="1"/>
            <p:nvPr/>
          </p:nvSpPr>
          <p:spPr>
            <a:xfrm>
              <a:off x="2155321" y="3998752"/>
              <a:ext cx="1183026" cy="8727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zh-CN" sz="2200" b="1" kern="0" dirty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基于</a:t>
              </a:r>
              <a:r>
                <a:rPr lang="zh-CN" altLang="zh-CN" sz="2200" b="1" kern="0" dirty="0">
                  <a:solidFill>
                    <a:srgbClr val="1369B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机器学习</a:t>
              </a:r>
              <a:r>
                <a:rPr lang="zh-CN" altLang="zh-CN" sz="2200" b="1" kern="0" dirty="0">
                  <a:solidFill>
                    <a:srgbClr val="595959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宋体" panose="02010600030101010101" pitchFamily="2" charset="-122"/>
                </a:rPr>
                <a:t>的情感分析</a:t>
              </a:r>
              <a:endParaRPr lang="zh-CN" altLang="en-US" sz="2200" b="1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08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8107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基于情感词典的情感分析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5410" y="3007119"/>
            <a:ext cx="437373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最简单的情感极性分析的方法是情感字典，它主要通过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制定一系列的情感词典和规则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对文本进行段落拆解、句法分析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并计算情感值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，最终将情感值作为文本的情感倾向依据。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5206" y="3362879"/>
            <a:ext cx="518457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095206" y="2570790"/>
            <a:ext cx="823256" cy="792089"/>
            <a:chOff x="6095206" y="2061641"/>
            <a:chExt cx="823256" cy="792089"/>
          </a:xfrm>
        </p:grpSpPr>
        <p:sp>
          <p:nvSpPr>
            <p:cNvPr id="5" name="矩形 4"/>
            <p:cNvSpPr/>
            <p:nvPr/>
          </p:nvSpPr>
          <p:spPr>
            <a:xfrm>
              <a:off x="6270390" y="2061642"/>
              <a:ext cx="648072" cy="792088"/>
            </a:xfrm>
            <a:prstGeom prst="rect">
              <a:avLst/>
            </a:prstGeom>
            <a:solidFill>
              <a:srgbClr val="00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流程图: 数据 3"/>
            <p:cNvSpPr/>
            <p:nvPr/>
          </p:nvSpPr>
          <p:spPr>
            <a:xfrm>
              <a:off x="6095206" y="2061641"/>
              <a:ext cx="823256" cy="792089"/>
            </a:xfrm>
            <a:prstGeom prst="flowChartInputOutp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70390" y="2165298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15574" y="2637706"/>
            <a:ext cx="43642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对文本进行分词操作，从中找出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正向情感词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负向情感词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否定词以及程度副词</a:t>
            </a:r>
            <a:r>
              <a:rPr lang="zh-CN" altLang="en-US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095206" y="4515007"/>
            <a:ext cx="518457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6095206" y="3722918"/>
            <a:ext cx="823256" cy="792089"/>
            <a:chOff x="6095206" y="2061641"/>
            <a:chExt cx="823256" cy="792089"/>
          </a:xfrm>
        </p:grpSpPr>
        <p:sp>
          <p:nvSpPr>
            <p:cNvPr id="26" name="矩形 25"/>
            <p:cNvSpPr/>
            <p:nvPr/>
          </p:nvSpPr>
          <p:spPr>
            <a:xfrm>
              <a:off x="6270390" y="2061642"/>
              <a:ext cx="648072" cy="792088"/>
            </a:xfrm>
            <a:prstGeom prst="rect">
              <a:avLst/>
            </a:prstGeom>
            <a:solidFill>
              <a:srgbClr val="00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数据 26"/>
            <p:cNvSpPr/>
            <p:nvPr/>
          </p:nvSpPr>
          <p:spPr>
            <a:xfrm>
              <a:off x="6095206" y="2061641"/>
              <a:ext cx="823256" cy="792089"/>
            </a:xfrm>
            <a:prstGeom prst="flowChartInputOutp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70390" y="2165298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915574" y="3771426"/>
            <a:ext cx="43642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如果情感词</a:t>
            </a:r>
            <a:r>
              <a:rPr lang="zh-CN" altLang="en-US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前面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有否定词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，则将情感词的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情感权值乘以</a:t>
            </a:r>
            <a:r>
              <a:rPr lang="en-US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-1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；如果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有程度副词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，就乘以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程度值</a:t>
            </a:r>
            <a:r>
              <a:rPr lang="zh-CN" altLang="en-US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095206" y="5739143"/>
            <a:ext cx="5184576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6095206" y="4947054"/>
            <a:ext cx="823256" cy="792089"/>
            <a:chOff x="6095206" y="2061641"/>
            <a:chExt cx="823256" cy="792089"/>
          </a:xfrm>
        </p:grpSpPr>
        <p:sp>
          <p:nvSpPr>
            <p:cNvPr id="33" name="矩形 32"/>
            <p:cNvSpPr/>
            <p:nvPr/>
          </p:nvSpPr>
          <p:spPr>
            <a:xfrm>
              <a:off x="6270390" y="2061642"/>
              <a:ext cx="648072" cy="792088"/>
            </a:xfrm>
            <a:prstGeom prst="rect">
              <a:avLst/>
            </a:prstGeom>
            <a:solidFill>
              <a:srgbClr val="00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数据 33"/>
            <p:cNvSpPr/>
            <p:nvPr/>
          </p:nvSpPr>
          <p:spPr>
            <a:xfrm>
              <a:off x="6095206" y="2061641"/>
              <a:ext cx="823256" cy="792089"/>
            </a:xfrm>
            <a:prstGeom prst="flowChartInputOutp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270390" y="2165298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915574" y="5013970"/>
            <a:ext cx="4364208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将所有得分加起来，得分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大于</a:t>
            </a:r>
            <a:r>
              <a:rPr lang="en-US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的归于正向</a:t>
            </a:r>
            <a:r>
              <a:rPr lang="zh-CN" altLang="zh-CN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小于</a:t>
            </a:r>
            <a:r>
              <a:rPr lang="en-US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0</a:t>
            </a:r>
            <a:r>
              <a:rPr lang="zh-CN" altLang="zh-CN" sz="16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的归于负向</a:t>
            </a:r>
            <a:r>
              <a:rPr lang="zh-CN" altLang="en-US" sz="16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742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119265" y="2925738"/>
            <a:ext cx="6047883" cy="635241"/>
            <a:chOff x="3119265" y="2349674"/>
            <a:chExt cx="6047883" cy="635241"/>
          </a:xfrm>
        </p:grpSpPr>
        <p:grpSp>
          <p:nvGrpSpPr>
            <p:cNvPr id="41" name="组合 40"/>
            <p:cNvGrpSpPr/>
            <p:nvPr/>
          </p:nvGrpSpPr>
          <p:grpSpPr>
            <a:xfrm>
              <a:off x="3119265" y="2371853"/>
              <a:ext cx="1192190" cy="613062"/>
              <a:chOff x="2215144" y="982844"/>
              <a:chExt cx="1244730" cy="842780"/>
            </a:xfrm>
          </p:grpSpPr>
          <p:sp>
            <p:nvSpPr>
              <p:cNvPr id="47" name="平行四边形 46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8" name="文本框 9"/>
              <p:cNvSpPr txBox="1"/>
              <p:nvPr/>
            </p:nvSpPr>
            <p:spPr>
              <a:xfrm>
                <a:off x="2393075" y="100567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024817" y="2349674"/>
              <a:ext cx="5142331" cy="613062"/>
              <a:chOff x="4315150" y="953426"/>
              <a:chExt cx="3857250" cy="540057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4841196" y="1036090"/>
                <a:ext cx="2827147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文本相似度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平行四边形 45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3119265" y="3801095"/>
            <a:ext cx="6047883" cy="635232"/>
            <a:chOff x="3119265" y="3275425"/>
            <a:chExt cx="6047883" cy="635232"/>
          </a:xfrm>
        </p:grpSpPr>
        <p:grpSp>
          <p:nvGrpSpPr>
            <p:cNvPr id="50" name="组合 49"/>
            <p:cNvGrpSpPr/>
            <p:nvPr/>
          </p:nvGrpSpPr>
          <p:grpSpPr>
            <a:xfrm>
              <a:off x="3119265" y="3292251"/>
              <a:ext cx="1192190" cy="618406"/>
              <a:chOff x="2215144" y="2026500"/>
              <a:chExt cx="1244730" cy="850129"/>
            </a:xfrm>
          </p:grpSpPr>
          <p:sp>
            <p:nvSpPr>
              <p:cNvPr id="60" name="平行四边形 59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文本框 10"/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05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4024817" y="3275425"/>
              <a:ext cx="5142331" cy="613062"/>
              <a:chOff x="4315150" y="1647579"/>
              <a:chExt cx="3857250" cy="540057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841196" y="1730243"/>
                <a:ext cx="2827147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文本分类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平行四边形 52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3119265" y="4676443"/>
            <a:ext cx="6047883" cy="636178"/>
            <a:chOff x="3119265" y="4201176"/>
            <a:chExt cx="6047883" cy="636178"/>
          </a:xfrm>
        </p:grpSpPr>
        <p:grpSp>
          <p:nvGrpSpPr>
            <p:cNvPr id="63" name="组合 62"/>
            <p:cNvGrpSpPr/>
            <p:nvPr/>
          </p:nvGrpSpPr>
          <p:grpSpPr>
            <a:xfrm>
              <a:off x="3119265" y="4222829"/>
              <a:ext cx="1192190" cy="614525"/>
              <a:chOff x="2215144" y="3084852"/>
              <a:chExt cx="1244730" cy="844793"/>
            </a:xfrm>
          </p:grpSpPr>
          <p:sp>
            <p:nvSpPr>
              <p:cNvPr id="67" name="平行四边形 66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文本框 11"/>
              <p:cNvSpPr txBox="1"/>
              <p:nvPr/>
            </p:nvSpPr>
            <p:spPr>
              <a:xfrm>
                <a:off x="2393075" y="3125750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06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4024817" y="4201176"/>
              <a:ext cx="5142331" cy="613062"/>
              <a:chOff x="4315150" y="2341731"/>
              <a:chExt cx="3857250" cy="540057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4841197" y="2424395"/>
                <a:ext cx="2827146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rPr>
                  <a:t>案例：商品评论分析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平行四边形 65"/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26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8107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基于情感词典的情感分析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1064" y="3213770"/>
            <a:ext cx="7128792" cy="961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这款蓝牙耳机的款式比较好看，操作也比较简单，不过音质真的太烂了，耳塞戴着也不舒服。</a:t>
            </a:r>
            <a:endParaRPr lang="en-US" altLang="zh-CN" sz="20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9016" y="3069754"/>
            <a:ext cx="7776864" cy="1368152"/>
          </a:xfrm>
          <a:prstGeom prst="rect">
            <a:avLst/>
          </a:prstGeom>
          <a:noFill/>
          <a:ln w="9525"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35357" y="474046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好看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5008977" y="474046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简单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6982597" y="4740461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烂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8699736" y="474046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舒服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114705" y="5243071"/>
            <a:ext cx="538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63002" y="5243071"/>
            <a:ext cx="53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996264" y="5243071"/>
            <a:ext cx="53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79084" y="5243071"/>
            <a:ext cx="538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229462" y="2141141"/>
            <a:ext cx="807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1.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找出正向情感词、负向情感词、否定词以及程度副词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47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8107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基于情感词典的情感分析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1064" y="3141762"/>
            <a:ext cx="7128792" cy="961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这款蓝牙耳机的款式比较好看，操作也比较简单，不过音质真的太烂了，耳塞戴着也不舒服。</a:t>
            </a:r>
            <a:endParaRPr lang="en-US" altLang="zh-CN" sz="20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9016" y="2997746"/>
            <a:ext cx="7776864" cy="1368152"/>
          </a:xfrm>
          <a:prstGeom prst="rect">
            <a:avLst/>
          </a:prstGeom>
          <a:noFill/>
          <a:ln w="9525"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78876" y="46684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比较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好看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737264" y="46684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比较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简单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6871991" y="4668453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太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烂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8571495" y="466845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舒服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965467" y="5171063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+1*2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7336" y="5171063"/>
            <a:ext cx="83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829169" y="5171063"/>
            <a:ext cx="78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-1*4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48162" y="5171063"/>
            <a:ext cx="100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229462" y="2141141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2.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组合情感词与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否定词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或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程度副词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宋体 CN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06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8107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基于情感词典的情感分析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51064" y="2925738"/>
            <a:ext cx="7128792" cy="961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这款蓝牙耳机的款式比较好看，操作也比较简单，不过音质真的太烂了，耳塞戴着也不舒服。</a:t>
            </a:r>
            <a:endParaRPr lang="en-US" altLang="zh-CN" sz="2000" kern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9016" y="2781722"/>
            <a:ext cx="7776864" cy="1368152"/>
          </a:xfrm>
          <a:prstGeom prst="rect">
            <a:avLst/>
          </a:prstGeom>
          <a:noFill/>
          <a:ln w="9525"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778876" y="445242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比较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好看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4737264" y="445242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比较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简单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6871991" y="4452429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太</a:t>
            </a:r>
            <a:r>
              <a:rPr lang="zh-CN" altLang="zh-CN" sz="20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烂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8571495" y="445242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</a:t>
            </a:r>
            <a:r>
              <a:rPr lang="zh-CN" altLang="zh-CN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舒服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2965467" y="4955039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+1*2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7336" y="4955039"/>
            <a:ext cx="83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829169" y="4955039"/>
            <a:ext cx="78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-1*4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48162" y="4955039"/>
            <a:ext cx="1000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91736" y="5780814"/>
            <a:ext cx="1210588" cy="400110"/>
          </a:xfrm>
          <a:prstGeom prst="rect">
            <a:avLst/>
          </a:prstGeom>
          <a:noFill/>
          <a:ln>
            <a:solidFill>
              <a:srgbClr val="1369B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情感分值</a:t>
            </a:r>
          </a:p>
        </p:txBody>
      </p:sp>
      <p:sp>
        <p:nvSpPr>
          <p:cNvPr id="58" name="矩形 57"/>
          <p:cNvSpPr/>
          <p:nvPr/>
        </p:nvSpPr>
        <p:spPr>
          <a:xfrm>
            <a:off x="7641461" y="5655665"/>
            <a:ext cx="562975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28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4D2FD6C-003F-F869-7647-9C0767F43D17}"/>
              </a:ext>
            </a:extLst>
          </p:cNvPr>
          <p:cNvSpPr txBox="1"/>
          <p:nvPr/>
        </p:nvSpPr>
        <p:spPr>
          <a:xfrm>
            <a:off x="1229462" y="2141141"/>
            <a:ext cx="5291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3.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</a:rPr>
              <a:t>根据分值判断情感归于正向或负向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思源宋体 CN" panose="02020400000000000000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02324" y="5782853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+1*2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31999" y="5780814"/>
            <a:ext cx="83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20281" y="5778775"/>
            <a:ext cx="783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-1*4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73614" y="5778775"/>
            <a:ext cx="12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 =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标注 25">
            <a:extLst>
              <a:ext uri="{FF2B5EF4-FFF2-40B4-BE49-F238E27FC236}">
                <a16:creationId xmlns:a16="http://schemas.microsoft.com/office/drawing/2014/main" id="{2DD36134-4B9C-75E2-A84F-506C84C246CB}"/>
              </a:ext>
            </a:extLst>
          </p:cNvPr>
          <p:cNvSpPr/>
          <p:nvPr/>
        </p:nvSpPr>
        <p:spPr>
          <a:xfrm>
            <a:off x="8872282" y="5686939"/>
            <a:ext cx="2571291" cy="461665"/>
          </a:xfrm>
          <a:prstGeom prst="wedgeRectCallout">
            <a:avLst>
              <a:gd name="adj1" fmla="val -73604"/>
              <a:gd name="adj2" fmla="val 608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C2B2685-DAA3-969A-369C-E6BBAFDE9C01}"/>
              </a:ext>
            </a:extLst>
          </p:cNvPr>
          <p:cNvSpPr txBox="1"/>
          <p:nvPr/>
        </p:nvSpPr>
        <p:spPr>
          <a:xfrm>
            <a:off x="9021869" y="5686939"/>
            <a:ext cx="242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商品评价属于一条差评</a:t>
            </a:r>
          </a:p>
        </p:txBody>
      </p:sp>
    </p:spTree>
    <p:extLst>
      <p:ext uri="{BB962C8B-B14F-4D97-AF65-F5344CB8AC3E}">
        <p14:creationId xmlns:p14="http://schemas.microsoft.com/office/powerpoint/2010/main" val="217619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8107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基于情感词典的情感分析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pic>
        <p:nvPicPr>
          <p:cNvPr id="1026" name="Picture 2" descr="https://img0.baidu.com/it/u=3523854861,380372062&amp;fm=253&amp;fmt=auto&amp;app=138&amp;f=JPEG?w=500&amp;h=5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8702" y="2602878"/>
            <a:ext cx="309924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6095206" y="3583589"/>
            <a:ext cx="51845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基于情感词典的情感分析虽然简单粗暴，但是非常实用，不过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一旦遇到一些新词或者特殊词，就无法识别出来，扩展性非常不好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411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8107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基于机器学习的情感分析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6225" y="3285778"/>
            <a:ext cx="64595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基于机器学习的情感分析是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先将目标文本中的情感分为正、负两类，或者是根据不同的情感程度划分为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1~5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，然后对训练文本进行人工标注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，进行有监督的机器学习过程。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7" name="Picture 7" descr="总结小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9"/>
          <a:stretch/>
        </p:blipFill>
        <p:spPr bwMode="auto">
          <a:xfrm>
            <a:off x="591836" y="1321668"/>
            <a:ext cx="3908398" cy="5132462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4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8107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基于机器学习的情感分析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16225" y="3281352"/>
            <a:ext cx="667552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朴素贝叶斯是经典的机有监督的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机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器学习算法之一，也是为数不多的基于概率论的分类算法，它的思想是：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对于给出的待分类项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求解在此项出现的条件下各个类别出现的概率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哪个概率最大就认为此待分类项属于哪个类别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pic>
        <p:nvPicPr>
          <p:cNvPr id="7" name="Picture 7" descr="总结小人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9"/>
          <a:stretch/>
        </p:blipFill>
        <p:spPr bwMode="auto">
          <a:xfrm>
            <a:off x="591836" y="1321668"/>
            <a:ext cx="3908398" cy="5132462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00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文本情感分析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381077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基于机器学习的情感分析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思源宋体 CN" panose="02020400000000000000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1BFBFC-8168-1953-8181-1D9657228AA6}"/>
              </a:ext>
            </a:extLst>
          </p:cNvPr>
          <p:cNvSpPr txBox="1"/>
          <p:nvPr/>
        </p:nvSpPr>
        <p:spPr>
          <a:xfrm>
            <a:off x="1287706" y="2493690"/>
            <a:ext cx="95600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nltk.classify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是用类别标签标记的模块，它内置的</a:t>
            </a:r>
            <a:r>
              <a:rPr lang="en-US" altLang="zh-CN" sz="2000" kern="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NaiveBayesClassifier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类封装了朴素贝叶斯分类算法的功能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，该类中有一个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train()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，用于根据训练集来训练模型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1CAA81-0507-65DC-AD31-AFCAEBF8588E}"/>
              </a:ext>
            </a:extLst>
          </p:cNvPr>
          <p:cNvSpPr/>
          <p:nvPr/>
        </p:nvSpPr>
        <p:spPr>
          <a:xfrm>
            <a:off x="1287706" y="3605252"/>
            <a:ext cx="9560028" cy="928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D8D8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F3DCC8-58F8-42D9-C2A9-18C2C694DAF0}"/>
              </a:ext>
            </a:extLst>
          </p:cNvPr>
          <p:cNvSpPr txBox="1"/>
          <p:nvPr/>
        </p:nvSpPr>
        <p:spPr>
          <a:xfrm>
            <a:off x="1675232" y="3871104"/>
            <a:ext cx="8784976" cy="39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ctr">
              <a:lnSpc>
                <a:spcPct val="11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train(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cls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labeled_featuresets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estimator 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ELEProbDist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zh-CN" altLang="zh-CN" sz="1800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0A659E-D95A-F0D1-47BF-28CAA877788D}"/>
              </a:ext>
            </a:extLst>
          </p:cNvPr>
          <p:cNvSpPr txBox="1"/>
          <p:nvPr/>
        </p:nvSpPr>
        <p:spPr>
          <a:xfrm>
            <a:off x="1301370" y="4578539"/>
            <a:ext cx="9546364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上述方法中，</a:t>
            </a:r>
            <a:r>
              <a:rPr lang="en-US" altLang="zh-CN" sz="1800" kern="0" dirty="0" err="1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labeled_featuresets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参数表示</a:t>
            </a:r>
            <a:r>
              <a:rPr lang="zh-CN" altLang="zh-CN" sz="1800" kern="0" dirty="0">
                <a:solidFill>
                  <a:srgbClr val="1369B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分类的特征集列表</a:t>
            </a:r>
            <a:r>
              <a:rPr lang="zh-CN" altLang="zh-CN" sz="1800" kern="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63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文本相似度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126654" y="2968089"/>
            <a:ext cx="2232248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15.4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88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文本相似度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30425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414898" y="3746576"/>
            <a:ext cx="3960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熟悉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文本相似度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，可以结合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与余弦相似度实现简单的文本相似度分析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20149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6634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文本相似度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37061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应用场景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276318" y="2781723"/>
            <a:ext cx="2736303" cy="2880320"/>
            <a:chOff x="1399895" y="3789835"/>
            <a:chExt cx="2116764" cy="2880320"/>
          </a:xfrm>
        </p:grpSpPr>
        <p:sp>
          <p:nvSpPr>
            <p:cNvPr id="8" name="原创设计师QQ598969553          _3"/>
            <p:cNvSpPr/>
            <p:nvPr/>
          </p:nvSpPr>
          <p:spPr>
            <a:xfrm>
              <a:off x="1399895" y="3789835"/>
              <a:ext cx="2116764" cy="2880320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9" name="原创设计师QQ598969553          _4"/>
            <p:cNvSpPr/>
            <p:nvPr/>
          </p:nvSpPr>
          <p:spPr>
            <a:xfrm>
              <a:off x="1567007" y="4192954"/>
              <a:ext cx="1782539" cy="2252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zh-CN" sz="1800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基于聚类算法</a:t>
              </a:r>
              <a:r>
                <a:rPr lang="zh-CN" altLang="zh-CN" sz="1800" dirty="0">
                  <a:solidFill>
                    <a:srgbClr val="1369B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发现微博热点话题</a:t>
              </a:r>
              <a:r>
                <a:rPr lang="zh-CN" altLang="zh-CN" sz="1800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时，我们需要度量各篇文本的内容相似度，然后让内容足够相似的微博聚成一个簇</a:t>
              </a:r>
              <a:r>
                <a:rPr lang="zh-CN" altLang="en-US" sz="1800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。</a:t>
              </a:r>
              <a:endPara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0" name="原创设计师QQ598969553          _6"/>
          <p:cNvSpPr/>
          <p:nvPr/>
        </p:nvSpPr>
        <p:spPr>
          <a:xfrm>
            <a:off x="1785061" y="2547639"/>
            <a:ext cx="1790823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原创设计师QQ598969553          _7"/>
          <p:cNvSpPr txBox="1"/>
          <p:nvPr/>
        </p:nvSpPr>
        <p:spPr>
          <a:xfrm>
            <a:off x="1785060" y="2597437"/>
            <a:ext cx="179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场景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55046" y="2781722"/>
            <a:ext cx="2736303" cy="2880321"/>
            <a:chOff x="1399895" y="3789834"/>
            <a:chExt cx="2116764" cy="2880321"/>
          </a:xfrm>
        </p:grpSpPr>
        <p:sp>
          <p:nvSpPr>
            <p:cNvPr id="15" name="原创设计师QQ598969553          _3"/>
            <p:cNvSpPr/>
            <p:nvPr/>
          </p:nvSpPr>
          <p:spPr>
            <a:xfrm>
              <a:off x="1399895" y="3789834"/>
              <a:ext cx="2116764" cy="2880321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6" name="原创设计师QQ598969553          _4"/>
            <p:cNvSpPr/>
            <p:nvPr/>
          </p:nvSpPr>
          <p:spPr>
            <a:xfrm>
              <a:off x="1567007" y="4192954"/>
              <a:ext cx="1782539" cy="2252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zh-CN" sz="1800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在</a:t>
              </a:r>
              <a:r>
                <a:rPr lang="zh-CN" altLang="zh-CN" sz="1800" dirty="0">
                  <a:solidFill>
                    <a:srgbClr val="1369B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问答系统</a:t>
              </a:r>
              <a:r>
                <a:rPr lang="zh-CN" altLang="zh-CN" sz="1800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中，我们会准备一些经典问题和对应的答案，当用户的问题和经典问题很相似时，系统直接返回准备好的答案</a:t>
              </a:r>
              <a:r>
                <a:rPr lang="zh-CN" altLang="en-US" sz="1800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。</a:t>
              </a:r>
              <a:endPara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7" name="原创设计师QQ598969553          _6"/>
          <p:cNvSpPr/>
          <p:nvPr/>
        </p:nvSpPr>
        <p:spPr>
          <a:xfrm>
            <a:off x="5163789" y="2547639"/>
            <a:ext cx="1790823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原创设计师QQ598969553          _7"/>
          <p:cNvSpPr txBox="1"/>
          <p:nvPr/>
        </p:nvSpPr>
        <p:spPr>
          <a:xfrm>
            <a:off x="5163788" y="2597437"/>
            <a:ext cx="179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场景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05779" y="2781722"/>
            <a:ext cx="2736303" cy="2880321"/>
            <a:chOff x="1399895" y="3789834"/>
            <a:chExt cx="2116764" cy="2880321"/>
          </a:xfrm>
        </p:grpSpPr>
        <p:sp>
          <p:nvSpPr>
            <p:cNvPr id="20" name="原创设计师QQ598969553          _3"/>
            <p:cNvSpPr/>
            <p:nvPr/>
          </p:nvSpPr>
          <p:spPr>
            <a:xfrm>
              <a:off x="1399895" y="3789834"/>
              <a:ext cx="2116764" cy="2880321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1" name="原创设计师QQ598969553          _4"/>
            <p:cNvSpPr/>
            <p:nvPr/>
          </p:nvSpPr>
          <p:spPr>
            <a:xfrm>
              <a:off x="1567007" y="4553052"/>
              <a:ext cx="1782539" cy="153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zh-CN" sz="1800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在</a:t>
              </a:r>
              <a:r>
                <a:rPr lang="zh-CN" altLang="zh-CN" sz="1800" dirty="0">
                  <a:solidFill>
                    <a:srgbClr val="1369B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对语料进行预处理</a:t>
              </a:r>
              <a:r>
                <a:rPr lang="zh-CN" altLang="zh-CN" sz="1800" dirty="0">
                  <a:solidFill>
                    <a:srgbClr val="59595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ea"/>
                </a:rPr>
                <a:t>时，我们需要基于文本的相似度，把重复的文本挑出来并删掉。</a:t>
              </a:r>
              <a:endPara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22" name="原创设计师QQ598969553          _6"/>
          <p:cNvSpPr/>
          <p:nvPr/>
        </p:nvSpPr>
        <p:spPr>
          <a:xfrm>
            <a:off x="8614522" y="2547639"/>
            <a:ext cx="1790823" cy="462161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原创设计师QQ598969553          _7"/>
          <p:cNvSpPr txBox="1"/>
          <p:nvPr/>
        </p:nvSpPr>
        <p:spPr>
          <a:xfrm>
            <a:off x="8614521" y="2597437"/>
            <a:ext cx="179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场景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25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文本数据分析的工具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126654" y="2968089"/>
            <a:ext cx="2232248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15.1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6634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文本相似度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370616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衡量方法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73AB7B8-3A3C-4294-9883-51C7B532C7E2}"/>
              </a:ext>
            </a:extLst>
          </p:cNvPr>
          <p:cNvSpPr txBox="1"/>
          <p:nvPr/>
        </p:nvSpPr>
        <p:spPr>
          <a:xfrm>
            <a:off x="1143689" y="4532366"/>
            <a:ext cx="348801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buFont typeface="Arial" panose="020B0604020202020204" pitchFamily="34" charset="0"/>
              <a:buNone/>
              <a:defRPr sz="20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/>
              <a:t>基于</a:t>
            </a:r>
            <a:r>
              <a:rPr lang="zh-CN" altLang="zh-CN" dirty="0">
                <a:solidFill>
                  <a:srgbClr val="1369B2"/>
                </a:solidFill>
              </a:rPr>
              <a:t>关键字匹配</a:t>
            </a:r>
            <a:r>
              <a:rPr lang="zh-CN" altLang="zh-CN" dirty="0"/>
              <a:t>的传统方法</a:t>
            </a:r>
            <a:r>
              <a:rPr lang="en-US" altLang="zh-CN" dirty="0"/>
              <a:t>  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F42177-117D-D699-3007-7F63C990D779}"/>
              </a:ext>
            </a:extLst>
          </p:cNvPr>
          <p:cNvSpPr txBox="1"/>
          <p:nvPr/>
        </p:nvSpPr>
        <p:spPr>
          <a:xfrm>
            <a:off x="7394364" y="4582321"/>
            <a:ext cx="3632356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buFont typeface="Arial" panose="020B0604020202020204" pitchFamily="34" charset="0"/>
              <a:buNone/>
              <a:defRPr sz="20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/>
              <a:t>  </a:t>
            </a:r>
            <a:r>
              <a:rPr lang="zh-CN" altLang="zh-CN" dirty="0"/>
              <a:t>基于</a:t>
            </a:r>
            <a:r>
              <a:rPr lang="zh-CN" altLang="zh-CN" dirty="0">
                <a:solidFill>
                  <a:srgbClr val="1369B2"/>
                </a:solidFill>
              </a:rPr>
              <a:t>深度学习的方法</a:t>
            </a:r>
            <a:endParaRPr lang="en-US" altLang="zh-CN" dirty="0">
              <a:solidFill>
                <a:srgbClr val="1369B2"/>
              </a:solidFill>
            </a:endParaRPr>
          </a:p>
        </p:txBody>
      </p: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81937C21-FF13-98B2-B61F-0A95955B9E3E}"/>
              </a:ext>
            </a:extLst>
          </p:cNvPr>
          <p:cNvCxnSpPr>
            <a:cxnSpLocks/>
            <a:stCxn id="41" idx="3"/>
          </p:cNvCxnSpPr>
          <p:nvPr>
            <p:custDataLst>
              <p:tags r:id="rId1"/>
            </p:custDataLst>
          </p:nvPr>
        </p:nvCxnSpPr>
        <p:spPr>
          <a:xfrm flipH="1">
            <a:off x="982638" y="4809365"/>
            <a:ext cx="3649062" cy="452322"/>
          </a:xfrm>
          <a:prstGeom prst="bentConnector3">
            <a:avLst>
              <a:gd name="adj1" fmla="val -6265"/>
            </a:avLst>
          </a:prstGeom>
          <a:ln cap="rnd">
            <a:solidFill>
              <a:srgbClr val="1370C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1A9C308-4FD0-B423-63A8-CB220518A133}"/>
              </a:ext>
            </a:extLst>
          </p:cNvPr>
          <p:cNvCxnSpPr>
            <a:cxnSpLocks/>
            <a:endCxn id="42" idx="1"/>
          </p:cNvCxnSpPr>
          <p:nvPr>
            <p:custDataLst>
              <p:tags r:id="rId2"/>
            </p:custDataLst>
          </p:nvPr>
        </p:nvCxnSpPr>
        <p:spPr>
          <a:xfrm rot="10800000">
            <a:off x="7394364" y="4832134"/>
            <a:ext cx="3632356" cy="488517"/>
          </a:xfrm>
          <a:prstGeom prst="bentConnector3">
            <a:avLst>
              <a:gd name="adj1" fmla="val 106293"/>
            </a:avLst>
          </a:prstGeom>
          <a:ln cap="rnd">
            <a:solidFill>
              <a:srgbClr val="1370C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3AFCC5E-8D44-2731-A5E2-45D1094261CE}"/>
              </a:ext>
            </a:extLst>
          </p:cNvPr>
          <p:cNvSpPr txBox="1"/>
          <p:nvPr/>
        </p:nvSpPr>
        <p:spPr>
          <a:xfrm>
            <a:off x="999345" y="39935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方式一：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C4B93D0-FA73-2138-78C3-E49AC27ED406}"/>
              </a:ext>
            </a:extLst>
          </p:cNvPr>
          <p:cNvSpPr txBox="1"/>
          <p:nvPr/>
        </p:nvSpPr>
        <p:spPr>
          <a:xfrm>
            <a:off x="7362044" y="39710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方式三：</a:t>
            </a:r>
          </a:p>
        </p:txBody>
      </p:sp>
      <p:pic>
        <p:nvPicPr>
          <p:cNvPr id="2050" name="Picture 2" descr="https://picnew11.photophoto.cn/20170126/kunzaiyiqideyiluobaozhitupian-26536674_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6" t="10445" r="7567" b="13036"/>
          <a:stretch/>
        </p:blipFill>
        <p:spPr bwMode="auto">
          <a:xfrm>
            <a:off x="4871070" y="4179526"/>
            <a:ext cx="2129789" cy="195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FCF42177-117D-D699-3007-7F63C990D779}"/>
              </a:ext>
            </a:extLst>
          </p:cNvPr>
          <p:cNvSpPr txBox="1"/>
          <p:nvPr/>
        </p:nvSpPr>
        <p:spPr>
          <a:xfrm>
            <a:off x="4727054" y="2576791"/>
            <a:ext cx="36323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buFont typeface="Arial" panose="020B0604020202020204" pitchFamily="34" charset="0"/>
              <a:buNone/>
              <a:defRPr sz="20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zh-CN" dirty="0"/>
              <a:t>将文本映射到向量空间，再利用</a:t>
            </a:r>
            <a:r>
              <a:rPr lang="zh-CN" altLang="zh-CN" dirty="0">
                <a:solidFill>
                  <a:srgbClr val="1369B2"/>
                </a:solidFill>
              </a:rPr>
              <a:t>余弦相似度</a:t>
            </a:r>
            <a:r>
              <a:rPr lang="zh-CN" altLang="zh-CN" dirty="0"/>
              <a:t>等方法进行计算</a:t>
            </a:r>
            <a:endParaRPr lang="en-US" altLang="zh-CN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C4B93D0-FA73-2138-78C3-E49AC27ED406}"/>
              </a:ext>
            </a:extLst>
          </p:cNvPr>
          <p:cNvSpPr txBox="1"/>
          <p:nvPr/>
        </p:nvSpPr>
        <p:spPr>
          <a:xfrm>
            <a:off x="4727054" y="20379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方式二：</a:t>
            </a:r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51A9C308-4FD0-B423-63A8-CB220518A133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 rot="10800000" flipV="1">
            <a:off x="4509888" y="3538078"/>
            <a:ext cx="3889575" cy="2"/>
          </a:xfrm>
          <a:prstGeom prst="bentConnector3">
            <a:avLst>
              <a:gd name="adj1" fmla="val 50000"/>
            </a:avLst>
          </a:prstGeom>
          <a:ln cap="rnd">
            <a:solidFill>
              <a:srgbClr val="1370C0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73290" y="3538078"/>
            <a:ext cx="1" cy="641448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149845" y="4208185"/>
            <a:ext cx="360040" cy="20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8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663484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15.4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文本相似度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2154592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实现思路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394518" y="3143819"/>
            <a:ext cx="7517112" cy="421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394518" y="2393831"/>
            <a:ext cx="823256" cy="792089"/>
            <a:chOff x="6095206" y="2061641"/>
            <a:chExt cx="823256" cy="792089"/>
          </a:xfrm>
        </p:grpSpPr>
        <p:sp>
          <p:nvSpPr>
            <p:cNvPr id="22" name="矩形 21"/>
            <p:cNvSpPr/>
            <p:nvPr/>
          </p:nvSpPr>
          <p:spPr>
            <a:xfrm>
              <a:off x="6270390" y="2061642"/>
              <a:ext cx="648072" cy="792088"/>
            </a:xfrm>
            <a:prstGeom prst="rect">
              <a:avLst/>
            </a:prstGeom>
            <a:solidFill>
              <a:srgbClr val="00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数据 22"/>
            <p:cNvSpPr/>
            <p:nvPr/>
          </p:nvSpPr>
          <p:spPr>
            <a:xfrm>
              <a:off x="6095206" y="2061641"/>
              <a:ext cx="823256" cy="792089"/>
            </a:xfrm>
            <a:prstGeom prst="flowChartInputOutp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270390" y="2165298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214886" y="2602878"/>
            <a:ext cx="66967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通过特征提取的模型或手动实现，</a:t>
            </a:r>
            <a:r>
              <a:rPr lang="zh-CN" altLang="zh-CN" sz="18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找出这两篇文章的关键词</a:t>
            </a: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1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2394518" y="4146116"/>
            <a:ext cx="751711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2394518" y="3354027"/>
            <a:ext cx="823256" cy="792089"/>
            <a:chOff x="6095206" y="2061641"/>
            <a:chExt cx="823256" cy="792089"/>
          </a:xfrm>
        </p:grpSpPr>
        <p:sp>
          <p:nvSpPr>
            <p:cNvPr id="44" name="矩形 43"/>
            <p:cNvSpPr/>
            <p:nvPr/>
          </p:nvSpPr>
          <p:spPr>
            <a:xfrm>
              <a:off x="6270390" y="2061642"/>
              <a:ext cx="648072" cy="792088"/>
            </a:xfrm>
            <a:prstGeom prst="rect">
              <a:avLst/>
            </a:prstGeom>
            <a:solidFill>
              <a:srgbClr val="00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数据 44"/>
            <p:cNvSpPr/>
            <p:nvPr/>
          </p:nvSpPr>
          <p:spPr>
            <a:xfrm>
              <a:off x="6095206" y="2061641"/>
              <a:ext cx="823256" cy="792089"/>
            </a:xfrm>
            <a:prstGeom prst="flowChartInputOutp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270390" y="2165298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214886" y="3403277"/>
            <a:ext cx="6624736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7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从每篇文章中各取出若干个关键词，把这些关键词合并成一个集合，然后</a:t>
            </a:r>
            <a:r>
              <a:rPr lang="zh-CN" altLang="zh-CN" sz="17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计算每篇文章中各个词对于这个集合中的关键词的词频</a:t>
            </a:r>
            <a:r>
              <a:rPr lang="zh-CN" altLang="zh-CN" sz="17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17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2394518" y="5106312"/>
            <a:ext cx="751711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394518" y="4314223"/>
            <a:ext cx="823256" cy="792089"/>
            <a:chOff x="6095206" y="2061641"/>
            <a:chExt cx="823256" cy="792089"/>
          </a:xfrm>
        </p:grpSpPr>
        <p:sp>
          <p:nvSpPr>
            <p:cNvPr id="50" name="矩形 49"/>
            <p:cNvSpPr/>
            <p:nvPr/>
          </p:nvSpPr>
          <p:spPr>
            <a:xfrm>
              <a:off x="6270390" y="2061642"/>
              <a:ext cx="648072" cy="792088"/>
            </a:xfrm>
            <a:prstGeom prst="rect">
              <a:avLst/>
            </a:prstGeom>
            <a:solidFill>
              <a:srgbClr val="00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数据 50"/>
            <p:cNvSpPr/>
            <p:nvPr/>
          </p:nvSpPr>
          <p:spPr>
            <a:xfrm>
              <a:off x="6095206" y="2061641"/>
              <a:ext cx="823256" cy="792089"/>
            </a:xfrm>
            <a:prstGeom prst="flowChartInputOutp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270390" y="2165298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214886" y="4518274"/>
            <a:ext cx="43642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生成两篇文章中各自的</a:t>
            </a:r>
            <a:r>
              <a:rPr lang="zh-CN" altLang="zh-CN" sz="18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词频向量</a:t>
            </a: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1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2394518" y="6066507"/>
            <a:ext cx="751711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2394518" y="5274418"/>
            <a:ext cx="823256" cy="792089"/>
            <a:chOff x="6095206" y="2061641"/>
            <a:chExt cx="823256" cy="792089"/>
          </a:xfrm>
        </p:grpSpPr>
        <p:sp>
          <p:nvSpPr>
            <p:cNvPr id="56" name="矩形 55"/>
            <p:cNvSpPr/>
            <p:nvPr/>
          </p:nvSpPr>
          <p:spPr>
            <a:xfrm>
              <a:off x="6270390" y="2061642"/>
              <a:ext cx="648072" cy="792088"/>
            </a:xfrm>
            <a:prstGeom prst="rect">
              <a:avLst/>
            </a:prstGeom>
            <a:solidFill>
              <a:srgbClr val="00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流程图: 数据 56"/>
            <p:cNvSpPr/>
            <p:nvPr/>
          </p:nvSpPr>
          <p:spPr>
            <a:xfrm>
              <a:off x="6095206" y="2061641"/>
              <a:ext cx="823256" cy="792089"/>
            </a:xfrm>
            <a:prstGeom prst="flowChartInputOutp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270390" y="2165298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3214886" y="5478468"/>
            <a:ext cx="55446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计算两个向量的</a:t>
            </a:r>
            <a:r>
              <a:rPr lang="zh-CN" altLang="zh-CN" sz="18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余弦相似度</a:t>
            </a: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，值越大则表示越相似。</a:t>
            </a:r>
            <a:endParaRPr lang="zh-CN" altLang="en-US" sz="1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8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文本分类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126654" y="2968089"/>
            <a:ext cx="2232248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15.5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94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文本分类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304256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414898" y="3746576"/>
            <a:ext cx="3960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熟悉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文本分类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，可以结合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与朴素贝叶斯算法实现简单的文本分类分析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420369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文本分类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2921" y="3357786"/>
            <a:ext cx="61764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文本分类是指按照一定的分类体系或标准，用电脑对文本集进行自动分类标记，主要的目的是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将文本或文档自动地归类为一种或多种预定义的类别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2429490"/>
            <a:ext cx="1722544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概念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1C57967-7724-2935-87BC-17116A0EA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74" r="10319"/>
          <a:stretch/>
        </p:blipFill>
        <p:spPr>
          <a:xfrm flipH="1">
            <a:off x="8327454" y="2261823"/>
            <a:ext cx="2736307" cy="3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文本分类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2921" y="2592883"/>
            <a:ext cx="430421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文本分类被广泛应用于解决各种商业领域的问题，常见应用有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理解社交媒体用户的情感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识别垃圾邮件与正常邮件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自动标注用户的查询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将新闻按已有的主题分类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276318" y="1406568"/>
            <a:ext cx="1938568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应用场景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167214" y="2700894"/>
            <a:ext cx="5068002" cy="21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9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46621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15.5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文本分类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: 圆角 139">
            <a:extLst>
              <a:ext uri="{FF2B5EF4-FFF2-40B4-BE49-F238E27FC236}">
                <a16:creationId xmlns:a16="http://schemas.microsoft.com/office/drawing/2014/main" id="{18096A58-1789-EEAE-4098-FE0F6DF9454A}"/>
              </a:ext>
            </a:extLst>
          </p:cNvPr>
          <p:cNvSpPr/>
          <p:nvPr/>
        </p:nvSpPr>
        <p:spPr>
          <a:xfrm>
            <a:off x="1139126" y="1406568"/>
            <a:ext cx="2154592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实现思路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394518" y="3143819"/>
            <a:ext cx="7517112" cy="4210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394518" y="2393831"/>
            <a:ext cx="823256" cy="792089"/>
            <a:chOff x="6095206" y="2061641"/>
            <a:chExt cx="823256" cy="792089"/>
          </a:xfrm>
        </p:grpSpPr>
        <p:sp>
          <p:nvSpPr>
            <p:cNvPr id="11" name="矩形 10"/>
            <p:cNvSpPr/>
            <p:nvPr/>
          </p:nvSpPr>
          <p:spPr>
            <a:xfrm>
              <a:off x="6270390" y="2061642"/>
              <a:ext cx="648072" cy="792088"/>
            </a:xfrm>
            <a:prstGeom prst="rect">
              <a:avLst/>
            </a:prstGeom>
            <a:solidFill>
              <a:srgbClr val="00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数据 11"/>
            <p:cNvSpPr/>
            <p:nvPr/>
          </p:nvSpPr>
          <p:spPr>
            <a:xfrm>
              <a:off x="6095206" y="2061641"/>
              <a:ext cx="823256" cy="792089"/>
            </a:xfrm>
            <a:prstGeom prst="flowChartInputOutp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70390" y="2165298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214886" y="2431061"/>
            <a:ext cx="669674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数据集准备</a:t>
            </a: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：包括数据集以及基本的预处理工作，用于将原始语料格式化为同一格式，便于后续进行统一处理。</a:t>
            </a:r>
            <a:endParaRPr lang="zh-CN" altLang="en-US" sz="1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394518" y="4146116"/>
            <a:ext cx="751711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394518" y="3354027"/>
            <a:ext cx="823256" cy="792089"/>
            <a:chOff x="6095206" y="2061641"/>
            <a:chExt cx="823256" cy="792089"/>
          </a:xfrm>
        </p:grpSpPr>
        <p:sp>
          <p:nvSpPr>
            <p:cNvPr id="17" name="矩形 16"/>
            <p:cNvSpPr/>
            <p:nvPr/>
          </p:nvSpPr>
          <p:spPr>
            <a:xfrm>
              <a:off x="6270390" y="2061642"/>
              <a:ext cx="648072" cy="792088"/>
            </a:xfrm>
            <a:prstGeom prst="rect">
              <a:avLst/>
            </a:prstGeom>
            <a:solidFill>
              <a:srgbClr val="00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数据 17"/>
            <p:cNvSpPr/>
            <p:nvPr/>
          </p:nvSpPr>
          <p:spPr>
            <a:xfrm>
              <a:off x="6095206" y="2061641"/>
              <a:ext cx="823256" cy="792089"/>
            </a:xfrm>
            <a:prstGeom prst="flowChartInputOutp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270390" y="2165298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214886" y="3554654"/>
            <a:ext cx="662473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7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特征抽取</a:t>
            </a:r>
            <a:r>
              <a:rPr lang="zh-CN" altLang="zh-CN" sz="17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：从文档中抽取出反映文档主题的特征。</a:t>
            </a:r>
            <a:endParaRPr lang="zh-CN" altLang="en-US" sz="17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394518" y="5106312"/>
            <a:ext cx="751711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394518" y="4314223"/>
            <a:ext cx="823256" cy="792089"/>
            <a:chOff x="6095206" y="2061641"/>
            <a:chExt cx="823256" cy="792089"/>
          </a:xfrm>
        </p:grpSpPr>
        <p:sp>
          <p:nvSpPr>
            <p:cNvPr id="23" name="矩形 22"/>
            <p:cNvSpPr/>
            <p:nvPr/>
          </p:nvSpPr>
          <p:spPr>
            <a:xfrm>
              <a:off x="6270390" y="2061642"/>
              <a:ext cx="648072" cy="792088"/>
            </a:xfrm>
            <a:prstGeom prst="rect">
              <a:avLst/>
            </a:prstGeom>
            <a:solidFill>
              <a:srgbClr val="00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数据 23"/>
            <p:cNvSpPr/>
            <p:nvPr/>
          </p:nvSpPr>
          <p:spPr>
            <a:xfrm>
              <a:off x="6095206" y="2061641"/>
              <a:ext cx="823256" cy="792089"/>
            </a:xfrm>
            <a:prstGeom prst="flowChartInputOutp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270390" y="2165298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3214886" y="4518274"/>
            <a:ext cx="662473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模型训练</a:t>
            </a: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：分类器模型会在一个有标注数据集上进行训练。</a:t>
            </a:r>
            <a:endParaRPr lang="zh-CN" altLang="en-US" sz="1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394518" y="6066507"/>
            <a:ext cx="7517112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2394518" y="5274418"/>
            <a:ext cx="823256" cy="792089"/>
            <a:chOff x="6095206" y="2061641"/>
            <a:chExt cx="823256" cy="792089"/>
          </a:xfrm>
        </p:grpSpPr>
        <p:sp>
          <p:nvSpPr>
            <p:cNvPr id="29" name="矩形 28"/>
            <p:cNvSpPr/>
            <p:nvPr/>
          </p:nvSpPr>
          <p:spPr>
            <a:xfrm>
              <a:off x="6270390" y="2061642"/>
              <a:ext cx="648072" cy="792088"/>
            </a:xfrm>
            <a:prstGeom prst="rect">
              <a:avLst/>
            </a:prstGeom>
            <a:solidFill>
              <a:srgbClr val="004C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数据 29"/>
            <p:cNvSpPr/>
            <p:nvPr/>
          </p:nvSpPr>
          <p:spPr>
            <a:xfrm>
              <a:off x="6095206" y="2061641"/>
              <a:ext cx="823256" cy="792089"/>
            </a:xfrm>
            <a:prstGeom prst="flowChartInputOutp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270390" y="2165298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214886" y="5478468"/>
            <a:ext cx="554461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18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分类结果评价</a:t>
            </a:r>
            <a:r>
              <a:rPr lang="zh-CN" altLang="zh-CN" sz="18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：分类器的测试结果分析。</a:t>
            </a:r>
            <a:endParaRPr lang="zh-CN" altLang="en-US" sz="18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37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790950" y="3014256"/>
            <a:ext cx="8220295" cy="70788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zh-CN" altLang="zh-CN" sz="4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案例：商品评论分析</a:t>
            </a:r>
            <a:endParaRPr lang="en-GB" altLang="zh-CN" sz="4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126654" y="2968089"/>
            <a:ext cx="2232248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15.6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41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0955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15.6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案例：商品评论分析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146" name="Picture 2" descr="https://5b0988e595225.cdn.sohucs.com/images/20181115/b45f51c8a96f40b2b4611bce1d7f6d05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90" y="2349674"/>
            <a:ext cx="3577262" cy="297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5591150" y="2867391"/>
            <a:ext cx="568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随着互联网的普及，网络购物成为人们日常消费的一种趋势，不过大家在网购时都会担心这样的问题：实物的质量是否与商品描述相符，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通常大家会参考已购用户的评价进行判断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90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0955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15.6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案例：商品评论分析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22283A2-4FD2-9C9E-B087-CE87018F0850}"/>
              </a:ext>
            </a:extLst>
          </p:cNvPr>
          <p:cNvSpPr txBox="1"/>
          <p:nvPr/>
        </p:nvSpPr>
        <p:spPr>
          <a:xfrm>
            <a:off x="4727054" y="2997746"/>
            <a:ext cx="61206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本案例设计的目的在于，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从商品评论数据中筛选出现频率较高的一些词语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并使用词云的方式进行展示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，让有意向购买此商品的用户能够快速地了解到其它用户对该商品的</a:t>
            </a:r>
            <a:r>
              <a:rPr lang="zh-CN" altLang="en-US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感受。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6" y="1989634"/>
            <a:ext cx="345638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1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21363" y="857056"/>
            <a:ext cx="5638800" cy="5638800"/>
          </a:xfrm>
          <a:prstGeom prst="rect">
            <a:avLst/>
          </a:prstGeom>
        </p:spPr>
      </p:pic>
      <p:sp>
        <p:nvSpPr>
          <p:cNvPr id="13" name="原创设计师QQ598969553          _3"/>
          <p:cNvSpPr/>
          <p:nvPr/>
        </p:nvSpPr>
        <p:spPr>
          <a:xfrm>
            <a:off x="1019175" y="2709714"/>
            <a:ext cx="4590731" cy="2232248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/>
        </p:nvSpPr>
        <p:spPr>
          <a:xfrm>
            <a:off x="1459786" y="3746576"/>
            <a:ext cx="3737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说出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库的用途</a:t>
            </a:r>
          </a:p>
        </p:txBody>
      </p:sp>
      <p:sp>
        <p:nvSpPr>
          <p:cNvPr id="16" name="原创设计师QQ598969553          _7"/>
          <p:cNvSpPr txBox="1"/>
          <p:nvPr/>
        </p:nvSpPr>
        <p:spPr>
          <a:xfrm>
            <a:off x="1019176" y="3089692"/>
            <a:ext cx="4590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</a:p>
        </p:txBody>
      </p:sp>
    </p:spTree>
    <p:extLst>
      <p:ext uri="{BB962C8B-B14F-4D97-AF65-F5344CB8AC3E}">
        <p14:creationId xmlns:p14="http://schemas.microsoft.com/office/powerpoint/2010/main" val="29076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095532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1B0C1F-C835-C8BD-7194-6C4C90444E34}"/>
              </a:ext>
            </a:extLst>
          </p:cNvPr>
          <p:cNvSpPr txBox="1"/>
          <p:nvPr/>
        </p:nvSpPr>
        <p:spPr>
          <a:xfrm>
            <a:off x="1651683" y="2997928"/>
            <a:ext cx="9161791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000" kern="0">
                <a:solidFill>
                  <a:srgbClr val="59595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defRPr>
            </a:lvl1pPr>
          </a:lstStyle>
          <a:p>
            <a:pPr marL="0" indent="0">
              <a:buNone/>
            </a:pPr>
            <a:r>
              <a:rPr lang="zh-CN" altLang="zh-CN" dirty="0"/>
              <a:t>本章主要介绍了文本数据分析的知识，具体包括</a:t>
            </a:r>
            <a:r>
              <a:rPr lang="zh-CN" altLang="zh-CN" dirty="0">
                <a:solidFill>
                  <a:srgbClr val="1369B2"/>
                </a:solidFill>
              </a:rPr>
              <a:t>文本数据分析的工具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1369B2"/>
                </a:solidFill>
              </a:rPr>
              <a:t>文本预处理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1369B2"/>
                </a:solidFill>
              </a:rPr>
              <a:t>文本情感分析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1369B2"/>
                </a:solidFill>
              </a:rPr>
              <a:t>文本相似度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1369B2"/>
                </a:solidFill>
              </a:rPr>
              <a:t>文本分类</a:t>
            </a:r>
            <a:r>
              <a:rPr lang="zh-CN" altLang="zh-CN" dirty="0"/>
              <a:t>。希望大家通过对本章的学习，可以熟悉文本预处理的基本流程，以便后续能更深入地去探索机器学习。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BA37B3-B4F1-3F67-685C-520ABCB6DFF2}"/>
              </a:ext>
            </a:extLst>
          </p:cNvPr>
          <p:cNvSpPr/>
          <p:nvPr/>
        </p:nvSpPr>
        <p:spPr>
          <a:xfrm>
            <a:off x="1123449" y="2565698"/>
            <a:ext cx="10218261" cy="2232248"/>
          </a:xfrm>
          <a:prstGeom prst="rect">
            <a:avLst/>
          </a:prstGeom>
          <a:noFill/>
          <a:ln w="508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3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15942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15.1.1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认识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NLTK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jieba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4686" y="3154972"/>
            <a:ext cx="583264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NLTK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全称为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Natural Language Toolkit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，它是一套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基于</a:t>
            </a:r>
            <a:r>
              <a:rPr lang="en-US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Python</a:t>
            </a:r>
            <a:r>
              <a:rPr lang="zh-CN" altLang="zh-CN" sz="2000" kern="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的自然语言处理工具包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，可以方便地完成自然语言处理的任务，包括分词、词性标注、命名实体识别（</a:t>
            </a:r>
            <a:r>
              <a:rPr lang="en-US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NER</a:t>
            </a:r>
            <a:r>
              <a:rPr lang="zh-CN" altLang="zh-CN" sz="2000" kern="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）及句法分析等。</a:t>
            </a:r>
            <a:endParaRPr lang="en-US" altLang="zh-CN" sz="2000" kern="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矩形: 圆角 139">
            <a:extLst>
              <a:ext uri="{FF2B5EF4-FFF2-40B4-BE49-F238E27FC236}">
                <a16:creationId xmlns:a16="http://schemas.microsoft.com/office/drawing/2014/main" id="{C5854BD2-95A8-2615-D778-3A061C808512}"/>
              </a:ext>
            </a:extLst>
          </p:cNvPr>
          <p:cNvSpPr/>
          <p:nvPr/>
        </p:nvSpPr>
        <p:spPr>
          <a:xfrm>
            <a:off x="1276318" y="2273680"/>
            <a:ext cx="1917700" cy="5628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70000">
                <a:schemeClr val="accent1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NLTK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思源宋体 CN" panose="02020400000000000000" pitchFamily="18" charset="-122"/>
              </a:rPr>
              <a:t>概念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C57967-7724-2935-87BC-17116A0EA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74" r="10319"/>
          <a:stretch/>
        </p:blipFill>
        <p:spPr>
          <a:xfrm flipH="1">
            <a:off x="8327454" y="2261823"/>
            <a:ext cx="2736307" cy="3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15"/>
  <p:tag name="KSO_WM_UNIT_LINE_FORE_SCHEMECOLOR_INDEX" val="14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15"/>
  <p:tag name="KSO_WM_UNIT_LINE_FORE_SCHEMECOLOR_INDEX" val="14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15"/>
  <p:tag name="KSO_WM_UNIT_LINE_FORE_SCHEMECOLOR_INDEX" val="14"/>
  <p:tag name="KSO_WM_UNIT_LINE_FILL_TYPE" val="2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4896</TotalTime>
  <Words>4897</Words>
  <Application>Microsoft Office PowerPoint</Application>
  <PresentationFormat>自定义</PresentationFormat>
  <Paragraphs>607</Paragraphs>
  <Slides>81</Slides>
  <Notes>81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4" baseType="lpstr">
      <vt:lpstr>Source Han Sans K Bold</vt:lpstr>
      <vt:lpstr>黑体</vt:lpstr>
      <vt:lpstr>宋体</vt:lpstr>
      <vt:lpstr>微软雅黑</vt:lpstr>
      <vt:lpstr>微软雅黑</vt:lpstr>
      <vt:lpstr>字魂105号-简雅黑</vt:lpstr>
      <vt:lpstr>Arial</vt:lpstr>
      <vt:lpstr>Calibri</vt:lpstr>
      <vt:lpstr>Courier New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唐克</cp:lastModifiedBy>
  <cp:revision>4075</cp:revision>
  <dcterms:created xsi:type="dcterms:W3CDTF">2020-11-11T09:29:40Z</dcterms:created>
  <dcterms:modified xsi:type="dcterms:W3CDTF">2024-04-02T10:28:09Z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