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815" r:id="rId1"/>
  </p:sldMasterIdLst>
  <p:notesMasterIdLst>
    <p:notesMasterId r:id="rId64"/>
  </p:notesMasterIdLst>
  <p:handoutMasterIdLst>
    <p:handoutMasterId r:id="rId65"/>
  </p:handoutMasterIdLst>
  <p:sldIdLst>
    <p:sldId id="1116" r:id="rId2"/>
    <p:sldId id="1137" r:id="rId3"/>
    <p:sldId id="1145" r:id="rId4"/>
    <p:sldId id="1146" r:id="rId5"/>
    <p:sldId id="1147" r:id="rId6"/>
    <p:sldId id="1148" r:id="rId7"/>
    <p:sldId id="1149" r:id="rId8"/>
    <p:sldId id="1150" r:id="rId9"/>
    <p:sldId id="1151" r:id="rId10"/>
    <p:sldId id="1152" r:id="rId11"/>
    <p:sldId id="1153" r:id="rId12"/>
    <p:sldId id="1166" r:id="rId13"/>
    <p:sldId id="1212" r:id="rId14"/>
    <p:sldId id="1169" r:id="rId15"/>
    <p:sldId id="1170" r:id="rId16"/>
    <p:sldId id="1171" r:id="rId17"/>
    <p:sldId id="1172" r:id="rId18"/>
    <p:sldId id="1173" r:id="rId19"/>
    <p:sldId id="1161" r:id="rId20"/>
    <p:sldId id="1162" r:id="rId21"/>
    <p:sldId id="1163" r:id="rId22"/>
    <p:sldId id="1165" r:id="rId23"/>
    <p:sldId id="1202" r:id="rId24"/>
    <p:sldId id="1203" r:id="rId25"/>
    <p:sldId id="1204" r:id="rId26"/>
    <p:sldId id="1205" r:id="rId27"/>
    <p:sldId id="1174" r:id="rId28"/>
    <p:sldId id="1177" r:id="rId29"/>
    <p:sldId id="1178" r:id="rId30"/>
    <p:sldId id="1154" r:id="rId31"/>
    <p:sldId id="1179" r:id="rId32"/>
    <p:sldId id="1167" r:id="rId33"/>
    <p:sldId id="1180" r:id="rId34"/>
    <p:sldId id="1206" r:id="rId35"/>
    <p:sldId id="1207" r:id="rId36"/>
    <p:sldId id="1208" r:id="rId37"/>
    <p:sldId id="1175" r:id="rId38"/>
    <p:sldId id="1181" r:id="rId39"/>
    <p:sldId id="1182" r:id="rId40"/>
    <p:sldId id="1183" r:id="rId41"/>
    <p:sldId id="1184" r:id="rId42"/>
    <p:sldId id="1185" r:id="rId43"/>
    <p:sldId id="1186" r:id="rId44"/>
    <p:sldId id="1187" r:id="rId45"/>
    <p:sldId id="1188" r:id="rId46"/>
    <p:sldId id="1189" r:id="rId47"/>
    <p:sldId id="1176" r:id="rId48"/>
    <p:sldId id="1190" r:id="rId49"/>
    <p:sldId id="1191" r:id="rId50"/>
    <p:sldId id="1192" r:id="rId51"/>
    <p:sldId id="1193" r:id="rId52"/>
    <p:sldId id="1194" r:id="rId53"/>
    <p:sldId id="1195" r:id="rId54"/>
    <p:sldId id="1196" r:id="rId55"/>
    <p:sldId id="1197" r:id="rId56"/>
    <p:sldId id="1198" r:id="rId57"/>
    <p:sldId id="1199" r:id="rId58"/>
    <p:sldId id="1200" r:id="rId59"/>
    <p:sldId id="1201" r:id="rId60"/>
    <p:sldId id="1209" r:id="rId61"/>
    <p:sldId id="1210" r:id="rId62"/>
    <p:sldId id="1211" r:id="rId63"/>
  </p:sldIdLst>
  <p:sldSz cx="12192000" cy="6858000"/>
  <p:notesSz cx="6858000" cy="9144000"/>
  <p:custShowLst>
    <p:custShow name="自定义放映 1" id="0">
      <p:sldLst/>
    </p:custShow>
  </p:custShow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0D88C44-9591-4284-ABFA-9FB14689EB5F}">
          <p14:sldIdLst>
            <p14:sldId id="1116"/>
            <p14:sldId id="1137"/>
            <p14:sldId id="1145"/>
            <p14:sldId id="1146"/>
            <p14:sldId id="1147"/>
            <p14:sldId id="1148"/>
            <p14:sldId id="1149"/>
            <p14:sldId id="1150"/>
            <p14:sldId id="1151"/>
            <p14:sldId id="1152"/>
          </p14:sldIdLst>
        </p14:section>
        <p14:section name="默认节" id="{6ED24883-9F5D-4A0E-B1F7-03A76B55079F}">
          <p14:sldIdLst>
            <p14:sldId id="1153"/>
            <p14:sldId id="1166"/>
            <p14:sldId id="1212"/>
            <p14:sldId id="1169"/>
            <p14:sldId id="1170"/>
            <p14:sldId id="1171"/>
            <p14:sldId id="1172"/>
            <p14:sldId id="1173"/>
            <p14:sldId id="1161"/>
            <p14:sldId id="1162"/>
            <p14:sldId id="1163"/>
            <p14:sldId id="1165"/>
            <p14:sldId id="1202"/>
            <p14:sldId id="1203"/>
            <p14:sldId id="1204"/>
            <p14:sldId id="1205"/>
            <p14:sldId id="1174"/>
          </p14:sldIdLst>
        </p14:section>
        <p14:section name="默认节" id="{5BEC4419-AC23-409E-AAE0-A19215A08F59}">
          <p14:sldIdLst>
            <p14:sldId id="1177"/>
            <p14:sldId id="1178"/>
            <p14:sldId id="1154"/>
            <p14:sldId id="1179"/>
            <p14:sldId id="1167"/>
            <p14:sldId id="1180"/>
            <p14:sldId id="1206"/>
            <p14:sldId id="1207"/>
            <p14:sldId id="1208"/>
            <p14:sldId id="1175"/>
          </p14:sldIdLst>
        </p14:section>
        <p14:section name="默认节" id="{1699233C-B1DB-40C0-9274-294B29F6B375}">
          <p14:sldIdLst>
            <p14:sldId id="1181"/>
            <p14:sldId id="1182"/>
            <p14:sldId id="1183"/>
            <p14:sldId id="1184"/>
            <p14:sldId id="1185"/>
            <p14:sldId id="1186"/>
            <p14:sldId id="1187"/>
            <p14:sldId id="1188"/>
            <p14:sldId id="1189"/>
            <p14:sldId id="1176"/>
          </p14:sldIdLst>
        </p14:section>
        <p14:section name="默认节" id="{4B000945-4548-4DD8-8FD9-DF75D46307A7}">
          <p14:sldIdLst>
            <p14:sldId id="1190"/>
            <p14:sldId id="1191"/>
            <p14:sldId id="1192"/>
            <p14:sldId id="1193"/>
            <p14:sldId id="1194"/>
            <p14:sldId id="1195"/>
            <p14:sldId id="1196"/>
            <p14:sldId id="1197"/>
            <p14:sldId id="1198"/>
            <p14:sldId id="1199"/>
            <p14:sldId id="1200"/>
            <p14:sldId id="1201"/>
            <p14:sldId id="1209"/>
            <p14:sldId id="1210"/>
            <p14:sldId id="12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C64"/>
    <a:srgbClr val="FC8404"/>
    <a:srgbClr val="FF8132"/>
    <a:srgbClr val="EDA23D"/>
    <a:srgbClr val="EDA03B"/>
    <a:srgbClr val="FFFDDF"/>
    <a:srgbClr val="3F3F3F"/>
    <a:srgbClr val="F0A741"/>
    <a:srgbClr val="010001"/>
    <a:srgbClr val="AD8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8" autoAdjust="0"/>
    <p:restoredTop sz="97436" autoAdjust="0"/>
  </p:normalViewPr>
  <p:slideViewPr>
    <p:cSldViewPr>
      <p:cViewPr varScale="1">
        <p:scale>
          <a:sx n="135" d="100"/>
          <a:sy n="135" d="100"/>
        </p:scale>
        <p:origin x="1140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2886"/>
    </p:cViewPr>
  </p:sorterViewPr>
  <p:notesViewPr>
    <p:cSldViewPr>
      <p:cViewPr>
        <p:scale>
          <a:sx n="125" d="100"/>
          <a:sy n="125" d="100"/>
        </p:scale>
        <p:origin x="-638" y="18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3A467F8-9C48-4363-9DAD-D09F8BD518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923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623618D-22B9-4D52-942F-EA700A8AE6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27825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A5B11-83D7-49CF-AF2E-3E25A4999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DB1A90-C272-4F5E-B222-4A71019C7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C06563-944C-4F45-BC0C-17A143D0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B5D1-473A-4F12-A693-EFC4F9862B66}" type="datetimeFigureOut">
              <a:rPr lang="zh-CN" altLang="en-US" smtClean="0"/>
              <a:t>2022/04/20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6E8191-89C4-4F62-A5EF-D0FD9495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AA732E-1876-47BE-A0BE-8D7B57B09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B71A2-E1DD-4827-A0FA-A5D4EBA94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87902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38750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93094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D6E0A9-8FF6-439D-8EDC-0576E438F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37B8B4-2E3C-4E10-952B-03B61C91D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97F532-9115-4048-B144-FF2C664D6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6B5D1-473A-4F12-A693-EFC4F9862B66}" type="datetimeFigureOut">
              <a:rPr lang="zh-CN" altLang="en-US" smtClean="0"/>
              <a:t>2022/04/20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DFE72F-172F-4D79-9475-7831B6BCB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30C82-AF08-4DBE-B7A9-8AFF97581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B71A2-E1DD-4827-A0FA-A5D4EBA94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15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788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A8A493-9071-4487-8DEF-3481B6BFA256}"/>
              </a:ext>
            </a:extLst>
          </p:cNvPr>
          <p:cNvSpPr/>
          <p:nvPr/>
        </p:nvSpPr>
        <p:spPr>
          <a:xfrm>
            <a:off x="4256721" y="1700810"/>
            <a:ext cx="389081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kern="0" dirty="0">
                <a:ln w="0"/>
                <a:solidFill>
                  <a:srgbClr val="F79649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t>数值类型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76A029-8E70-4073-A726-9B12C29DF5D9}"/>
              </a:ext>
            </a:extLst>
          </p:cNvPr>
          <p:cNvSpPr/>
          <p:nvPr/>
        </p:nvSpPr>
        <p:spPr>
          <a:xfrm flipV="1">
            <a:off x="1524000" y="3501008"/>
            <a:ext cx="9144000" cy="144016"/>
          </a:xfrm>
          <a:prstGeom prst="rect">
            <a:avLst/>
          </a:prstGeom>
          <a:solidFill>
            <a:srgbClr val="F89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09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 advTm="25000"/>
    </mc:Choice>
    <mc:Fallback xmlns="">
      <p:transition spd="slow" advClick="0" advTm="2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A8A493-9071-4487-8DEF-3481B6BFA256}"/>
              </a:ext>
            </a:extLst>
          </p:cNvPr>
          <p:cNvSpPr/>
          <p:nvPr/>
        </p:nvSpPr>
        <p:spPr>
          <a:xfrm>
            <a:off x="3330186" y="1700810"/>
            <a:ext cx="574388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kern="0" dirty="0">
                <a:ln w="0"/>
                <a:solidFill>
                  <a:srgbClr val="F79649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t>数值类型转换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76A029-8E70-4073-A726-9B12C29DF5D9}"/>
              </a:ext>
            </a:extLst>
          </p:cNvPr>
          <p:cNvSpPr/>
          <p:nvPr/>
        </p:nvSpPr>
        <p:spPr>
          <a:xfrm flipV="1">
            <a:off x="1524000" y="3501008"/>
            <a:ext cx="9144000" cy="144016"/>
          </a:xfrm>
          <a:prstGeom prst="rect">
            <a:avLst/>
          </a:prstGeom>
          <a:solidFill>
            <a:srgbClr val="F89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814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 advTm="25000"/>
    </mc:Choice>
    <mc:Fallback xmlns="">
      <p:transition spd="slow" advClick="0" advTm="2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75E023D4-CFB7-4979-AA2C-0C9031350AF7}"/>
              </a:ext>
            </a:extLst>
          </p:cNvPr>
          <p:cNvSpPr/>
          <p:nvPr/>
        </p:nvSpPr>
        <p:spPr>
          <a:xfrm>
            <a:off x="1049463" y="2420888"/>
            <a:ext cx="3966417" cy="739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side </a:t>
            </a:r>
            <a:r>
              <a:rPr lang="zh-CN" altLang="zh-CN" sz="32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32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input</a:t>
            </a:r>
            <a:r>
              <a:rPr lang="zh-CN" altLang="zh-CN" sz="32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2D7AA65-93E7-45B9-9ABD-5478601485B0}"/>
              </a:ext>
            </a:extLst>
          </p:cNvPr>
          <p:cNvSpPr/>
          <p:nvPr/>
        </p:nvSpPr>
        <p:spPr>
          <a:xfrm>
            <a:off x="7435822" y="2555969"/>
            <a:ext cx="1448868" cy="75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200" b="1" dirty="0">
                <a:solidFill>
                  <a:srgbClr val="00CC00"/>
                </a:solidFill>
                <a:latin typeface="JetBrains Mono"/>
              </a:rPr>
              <a:t>'5'</a:t>
            </a:r>
            <a:endParaRPr lang="zh-CN" altLang="en-US" sz="3200" dirty="0">
              <a:latin typeface="JetBrains Mono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0D6B4B0-9268-445A-8072-5615C3DBC07C}"/>
              </a:ext>
            </a:extLst>
          </p:cNvPr>
          <p:cNvSpPr/>
          <p:nvPr/>
        </p:nvSpPr>
        <p:spPr>
          <a:xfrm>
            <a:off x="7464152" y="4039709"/>
            <a:ext cx="1699862" cy="75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200" b="1" dirty="0">
                <a:solidFill>
                  <a:srgbClr val="00CC00"/>
                </a:solidFill>
                <a:latin typeface="JetBrains Mono"/>
              </a:rPr>
              <a:t>'5555'</a:t>
            </a:r>
            <a:endParaRPr lang="zh-CN" altLang="en-US" sz="3200" dirty="0">
              <a:latin typeface="JetBrains Mono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561AF65-D62F-4C61-B9CB-02BBCAEB22FE}"/>
              </a:ext>
            </a:extLst>
          </p:cNvPr>
          <p:cNvSpPr/>
          <p:nvPr/>
        </p:nvSpPr>
        <p:spPr>
          <a:xfrm>
            <a:off x="7441664" y="3314575"/>
            <a:ext cx="2182728" cy="75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200" b="1" dirty="0">
                <a:solidFill>
                  <a:srgbClr val="00CC00"/>
                </a:solidFill>
                <a:latin typeface="JetBrains Mono"/>
              </a:rPr>
              <a:t>'5'</a:t>
            </a:r>
            <a:r>
              <a:rPr lang="zh-CN" altLang="zh-CN" sz="3200" dirty="0">
                <a:solidFill>
                  <a:srgbClr val="000000"/>
                </a:solidFill>
                <a:latin typeface="JetBrains Mono"/>
                <a:ea typeface="宋体" panose="02010600030101010101" pitchFamily="2" charset="-122"/>
              </a:rPr>
              <a:t> * </a:t>
            </a:r>
            <a:r>
              <a:rPr lang="zh-CN" altLang="zh-CN" sz="3200" dirty="0">
                <a:solidFill>
                  <a:srgbClr val="0000FF"/>
                </a:solidFill>
                <a:latin typeface="JetBrains Mono"/>
                <a:ea typeface="宋体" panose="02010600030101010101" pitchFamily="2" charset="-122"/>
              </a:rPr>
              <a:t>4</a:t>
            </a:r>
            <a:endParaRPr lang="zh-CN" altLang="en-US" sz="3200" dirty="0">
              <a:latin typeface="JetBrains Mono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8B618F5-01E3-4174-83FE-BE1F30C20560}"/>
              </a:ext>
            </a:extLst>
          </p:cNvPr>
          <p:cNvSpPr/>
          <p:nvPr/>
        </p:nvSpPr>
        <p:spPr>
          <a:xfrm>
            <a:off x="1049462" y="3295178"/>
            <a:ext cx="3966417" cy="739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perimeter </a:t>
            </a:r>
            <a:r>
              <a:rPr lang="zh-CN" altLang="zh-CN" sz="32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32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side </a:t>
            </a:r>
            <a:r>
              <a:rPr lang="zh-CN" altLang="zh-CN" sz="32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 </a:t>
            </a:r>
            <a:r>
              <a:rPr lang="zh-CN" altLang="zh-CN" sz="32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94F277B-56FB-49DE-B3DD-7A1BB3D19527}"/>
              </a:ext>
            </a:extLst>
          </p:cNvPr>
          <p:cNvSpPr/>
          <p:nvPr/>
        </p:nvSpPr>
        <p:spPr>
          <a:xfrm>
            <a:off x="1049461" y="4046754"/>
            <a:ext cx="3966417" cy="739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32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32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perimeter</a:t>
            </a:r>
            <a:r>
              <a:rPr lang="zh-CN" altLang="zh-CN" sz="32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11E0FF-5A0C-461B-BEB1-781DA5804AF8}"/>
              </a:ext>
            </a:extLst>
          </p:cNvPr>
          <p:cNvSpPr/>
          <p:nvPr/>
        </p:nvSpPr>
        <p:spPr>
          <a:xfrm>
            <a:off x="1055440" y="851992"/>
            <a:ext cx="2736304" cy="74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数值类型转换</a:t>
            </a:r>
            <a:endParaRPr lang="zh-CN" altLang="en-US" sz="3200" dirty="0">
              <a:solidFill>
                <a:srgbClr val="000000"/>
              </a:solidFill>
              <a:latin typeface="Arial Unicode MS" panose="020B0604020202020204" pitchFamily="34" charset="-122"/>
              <a:ea typeface="JetBrains Mono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1F236E-6C69-4BDC-902C-78231DE08561}"/>
              </a:ext>
            </a:extLst>
          </p:cNvPr>
          <p:cNvSpPr/>
          <p:nvPr/>
        </p:nvSpPr>
        <p:spPr>
          <a:xfrm>
            <a:off x="1049462" y="1862844"/>
            <a:ext cx="93670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</a:t>
            </a:r>
            <a:r>
              <a:rPr lang="zh-CN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整数</a:t>
            </a: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，表示</a:t>
            </a:r>
            <a:r>
              <a:rPr lang="zh-CN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正方形的</a:t>
            </a:r>
            <a:r>
              <a:rPr lang="zh-CN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边长， 计算并输出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</a:t>
            </a:r>
            <a:r>
              <a:rPr lang="zh-CN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周长</a:t>
            </a:r>
          </a:p>
        </p:txBody>
      </p:sp>
    </p:spTree>
    <p:extLst>
      <p:ext uri="{BB962C8B-B14F-4D97-AF65-F5344CB8AC3E}">
        <p14:creationId xmlns:p14="http://schemas.microsoft.com/office/powerpoint/2010/main" val="230128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9" grpId="0"/>
      <p:bldP spid="20" grpId="0"/>
      <p:bldP spid="22" grpId="0"/>
      <p:bldP spid="23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59AE9DC-723E-4421-981F-63A2F5E693B2}"/>
              </a:ext>
            </a:extLst>
          </p:cNvPr>
          <p:cNvSpPr/>
          <p:nvPr/>
        </p:nvSpPr>
        <p:spPr>
          <a:xfrm>
            <a:off x="1049462" y="1862844"/>
            <a:ext cx="93670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</a:t>
            </a:r>
            <a:r>
              <a:rPr lang="zh-CN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整数</a:t>
            </a: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，表示</a:t>
            </a:r>
            <a:r>
              <a:rPr lang="zh-CN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正方形的</a:t>
            </a:r>
            <a:r>
              <a:rPr lang="zh-CN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边长， 计算并输出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</a:t>
            </a:r>
            <a:r>
              <a:rPr lang="zh-CN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周长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E023D4-CFB7-4979-AA2C-0C9031350AF7}"/>
              </a:ext>
            </a:extLst>
          </p:cNvPr>
          <p:cNvSpPr/>
          <p:nvPr/>
        </p:nvSpPr>
        <p:spPr>
          <a:xfrm>
            <a:off x="1049459" y="2401214"/>
            <a:ext cx="5190553" cy="739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side </a:t>
            </a:r>
            <a:r>
              <a:rPr lang="zh-CN" altLang="zh-CN" sz="32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32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input</a:t>
            </a:r>
            <a:r>
              <a:rPr lang="zh-CN" altLang="zh-CN" sz="32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2D7AA65-93E7-45B9-9ABD-5478601485B0}"/>
              </a:ext>
            </a:extLst>
          </p:cNvPr>
          <p:cNvSpPr/>
          <p:nvPr/>
        </p:nvSpPr>
        <p:spPr>
          <a:xfrm>
            <a:off x="7435822" y="2555969"/>
            <a:ext cx="1448868" cy="75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200" b="1" dirty="0">
                <a:solidFill>
                  <a:srgbClr val="00CC00"/>
                </a:solidFill>
                <a:latin typeface="JetBrains Mono"/>
              </a:rPr>
              <a:t>'5'</a:t>
            </a:r>
            <a:endParaRPr lang="zh-CN" altLang="en-US" sz="3200" dirty="0">
              <a:latin typeface="JetBrains Mono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0D6B4B0-9268-445A-8072-5615C3DBC07C}"/>
              </a:ext>
            </a:extLst>
          </p:cNvPr>
          <p:cNvSpPr/>
          <p:nvPr/>
        </p:nvSpPr>
        <p:spPr>
          <a:xfrm>
            <a:off x="7475205" y="4039355"/>
            <a:ext cx="1699862" cy="75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20</a:t>
            </a:r>
            <a:endParaRPr lang="zh-CN" altLang="en-US" sz="3200" b="1" dirty="0">
              <a:solidFill>
                <a:srgbClr val="0000FF"/>
              </a:solidFill>
              <a:latin typeface="Source Code Pro" panose="020B0509030403020204" pitchFamily="49" charset="0"/>
              <a:ea typeface="宋体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8B618F5-01E3-4174-83FE-BE1F30C20560}"/>
              </a:ext>
            </a:extLst>
          </p:cNvPr>
          <p:cNvSpPr/>
          <p:nvPr/>
        </p:nvSpPr>
        <p:spPr>
          <a:xfrm>
            <a:off x="1049460" y="3459564"/>
            <a:ext cx="51905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2D3142"/>
                </a:solidFill>
                <a:latin typeface="Arial Unicode MS"/>
                <a:ea typeface="JetBrains Mono"/>
              </a:rPr>
              <a:t>perimeter </a:t>
            </a:r>
            <a:r>
              <a:rPr lang="zh-CN" altLang="zh-CN" sz="32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int</a:t>
            </a:r>
            <a:r>
              <a:rPr lang="zh-CN" altLang="zh-CN" sz="32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3200" dirty="0">
                <a:solidFill>
                  <a:srgbClr val="2D3142"/>
                </a:solidFill>
                <a:latin typeface="Arial Unicode MS"/>
                <a:ea typeface="JetBrains Mono"/>
              </a:rPr>
              <a:t>side</a:t>
            </a:r>
            <a:r>
              <a:rPr lang="zh-CN" altLang="zh-CN" sz="3200" dirty="0">
                <a:solidFill>
                  <a:srgbClr val="E70C0C"/>
                </a:solidFill>
                <a:latin typeface="Arial Unicode MS"/>
                <a:ea typeface="JetBrains Mono"/>
              </a:rPr>
              <a:t>) </a:t>
            </a:r>
            <a:r>
              <a:rPr lang="zh-CN" altLang="zh-CN" sz="3200" dirty="0">
                <a:solidFill>
                  <a:srgbClr val="F77235"/>
                </a:solidFill>
                <a:latin typeface="Arial Unicode MS"/>
                <a:ea typeface="JetBrains Mono"/>
              </a:rPr>
              <a:t>* </a:t>
            </a:r>
            <a:r>
              <a:rPr lang="zh-CN" altLang="zh-CN" sz="3200" dirty="0">
                <a:solidFill>
                  <a:srgbClr val="2D3142"/>
                </a:solidFill>
                <a:latin typeface="Arial Unicode MS"/>
                <a:ea typeface="JetBrains Mono"/>
              </a:rPr>
              <a:t>4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94F277B-56FB-49DE-B3DD-7A1BB3D19527}"/>
              </a:ext>
            </a:extLst>
          </p:cNvPr>
          <p:cNvSpPr/>
          <p:nvPr/>
        </p:nvSpPr>
        <p:spPr>
          <a:xfrm>
            <a:off x="1049461" y="4046754"/>
            <a:ext cx="5190553" cy="739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32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32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perimeter</a:t>
            </a:r>
            <a:r>
              <a:rPr lang="zh-CN" altLang="zh-CN" sz="32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11E0FF-5A0C-461B-BEB1-781DA5804AF8}"/>
              </a:ext>
            </a:extLst>
          </p:cNvPr>
          <p:cNvSpPr/>
          <p:nvPr/>
        </p:nvSpPr>
        <p:spPr>
          <a:xfrm>
            <a:off x="1055440" y="851992"/>
            <a:ext cx="3672408" cy="74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字符串转整数 </a:t>
            </a:r>
            <a:r>
              <a:rPr lang="en-US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(int)</a:t>
            </a:r>
            <a:endParaRPr lang="zh-CN" altLang="en-US" sz="3200" dirty="0">
              <a:solidFill>
                <a:srgbClr val="000000"/>
              </a:solidFill>
              <a:latin typeface="Arial Unicode MS" panose="020B0604020202020204" pitchFamily="34" charset="-122"/>
              <a:ea typeface="JetBrains Mono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63C252C-AC4D-47EB-9F0F-C7BAD757342D}"/>
              </a:ext>
            </a:extLst>
          </p:cNvPr>
          <p:cNvSpPr/>
          <p:nvPr/>
        </p:nvSpPr>
        <p:spPr>
          <a:xfrm>
            <a:off x="7310325" y="3296901"/>
            <a:ext cx="1699862" cy="75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CC00"/>
                </a:solidFill>
                <a:latin typeface="Source Code Pro" panose="020B0509030403020204" pitchFamily="49" charset="0"/>
              </a:rPr>
              <a:t> </a:t>
            </a:r>
            <a:r>
              <a:rPr lang="zh-CN" altLang="zh-CN" sz="3200" b="1" dirty="0">
                <a:solidFill>
                  <a:srgbClr val="0000FF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5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 *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4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C888DB3-DBC6-460C-BB38-A219D992E506}"/>
              </a:ext>
            </a:extLst>
          </p:cNvPr>
          <p:cNvSpPr/>
          <p:nvPr/>
        </p:nvSpPr>
        <p:spPr>
          <a:xfrm>
            <a:off x="1049460" y="5006170"/>
            <a:ext cx="77588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  <a:ea typeface="微软雅黑 Light" panose="020B0502040204020203" pitchFamily="34" charset="-122"/>
              </a:rPr>
              <a:t>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  <a:ea typeface="微软雅黑 Light" panose="020B0502040204020203" pitchFamily="34" charset="-122"/>
              </a:rPr>
              <a:t>(</a:t>
            </a:r>
            <a:r>
              <a:rPr lang="zh-CN" altLang="zh-CN" sz="3200" b="1" dirty="0">
                <a:solidFill>
                  <a:srgbClr val="00CC00"/>
                </a:solidFill>
                <a:latin typeface="Source Code Pro" panose="020B0509030403020204" pitchFamily="49" charset="0"/>
                <a:ea typeface="微软雅黑 Light" panose="020B0502040204020203" pitchFamily="34" charset="-122"/>
              </a:rPr>
              <a:t>'x'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  <a:ea typeface="微软雅黑 Light" panose="020B0502040204020203" pitchFamily="34" charset="-122"/>
              </a:rPr>
              <a:t>) </a:t>
            </a:r>
            <a:r>
              <a:rPr lang="zh-CN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可将整</a:t>
            </a: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</a:t>
            </a:r>
            <a:r>
              <a:rPr lang="zh-CN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</a:t>
            </a:r>
            <a:r>
              <a:rPr lang="zh-CN" altLang="zh-CN" sz="3200" b="1" dirty="0">
                <a:solidFill>
                  <a:srgbClr val="00CC00"/>
                </a:solidFill>
                <a:latin typeface="Source Code Pro" panose="020B0509030403020204" pitchFamily="49" charset="0"/>
                <a:ea typeface="微软雅黑 Light" panose="020B0502040204020203" pitchFamily="34" charset="-122"/>
              </a:rPr>
              <a:t>'x'</a:t>
            </a:r>
            <a:r>
              <a:rPr lang="zh-CN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转为整数</a:t>
            </a:r>
            <a:r>
              <a:rPr lang="en-US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zh-CN" sz="3200" b="1" dirty="0">
                <a:solidFill>
                  <a:srgbClr val="0000FF"/>
                </a:solidFill>
                <a:latin typeface="Source Code Pro" panose="020B0509030403020204" pitchFamily="49" charset="0"/>
                <a:ea typeface="微软雅黑 Light" panose="020B0502040204020203" pitchFamily="34" charset="-122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70816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59AE9DC-723E-4421-981F-63A2F5E693B2}"/>
              </a:ext>
            </a:extLst>
          </p:cNvPr>
          <p:cNvSpPr/>
          <p:nvPr/>
        </p:nvSpPr>
        <p:spPr>
          <a:xfrm>
            <a:off x="1049462" y="1862844"/>
            <a:ext cx="93670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</a:t>
            </a:r>
            <a:r>
              <a:rPr lang="zh-CN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整数</a:t>
            </a: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，表示</a:t>
            </a:r>
            <a:r>
              <a:rPr lang="zh-CN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正方形的</a:t>
            </a:r>
            <a:r>
              <a:rPr lang="zh-CN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边长， 计算并输出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</a:t>
            </a:r>
            <a:r>
              <a:rPr lang="zh-CN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周长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E023D4-CFB7-4979-AA2C-0C9031350AF7}"/>
              </a:ext>
            </a:extLst>
          </p:cNvPr>
          <p:cNvSpPr/>
          <p:nvPr/>
        </p:nvSpPr>
        <p:spPr>
          <a:xfrm>
            <a:off x="1049459" y="2401214"/>
            <a:ext cx="5190553" cy="749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side </a:t>
            </a:r>
            <a:r>
              <a:rPr lang="zh-CN" altLang="zh-CN" sz="32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int</a:t>
            </a:r>
            <a:r>
              <a:rPr lang="zh-CN" altLang="zh-CN" sz="32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32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input</a:t>
            </a:r>
            <a:r>
              <a:rPr lang="zh-CN" altLang="zh-CN" sz="32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0D6B4B0-9268-445A-8072-5615C3DBC07C}"/>
              </a:ext>
            </a:extLst>
          </p:cNvPr>
          <p:cNvSpPr/>
          <p:nvPr/>
        </p:nvSpPr>
        <p:spPr>
          <a:xfrm>
            <a:off x="8616280" y="4034734"/>
            <a:ext cx="1699862" cy="75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20</a:t>
            </a:r>
            <a:endParaRPr lang="zh-CN" altLang="en-US" sz="3200" b="1" dirty="0">
              <a:solidFill>
                <a:srgbClr val="0000FF"/>
              </a:solidFill>
              <a:latin typeface="Source Code Pro" panose="020B0509030403020204" pitchFamily="49" charset="0"/>
              <a:ea typeface="宋体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8B618F5-01E3-4174-83FE-BE1F30C20560}"/>
              </a:ext>
            </a:extLst>
          </p:cNvPr>
          <p:cNvSpPr/>
          <p:nvPr/>
        </p:nvSpPr>
        <p:spPr>
          <a:xfrm>
            <a:off x="1049460" y="3459564"/>
            <a:ext cx="51905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2D3142"/>
                </a:solidFill>
                <a:latin typeface="Arial Unicode MS"/>
                <a:ea typeface="JetBrains Mono"/>
              </a:rPr>
              <a:t>perimeter </a:t>
            </a:r>
            <a:r>
              <a:rPr lang="zh-CN" altLang="zh-CN" sz="32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3200" dirty="0">
                <a:solidFill>
                  <a:srgbClr val="2D3142"/>
                </a:solidFill>
                <a:latin typeface="Arial Unicode MS"/>
                <a:ea typeface="JetBrains Mono"/>
              </a:rPr>
              <a:t>side</a:t>
            </a:r>
            <a:r>
              <a:rPr lang="zh-CN" altLang="zh-CN" sz="3200" dirty="0">
                <a:solidFill>
                  <a:srgbClr val="E70C0C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3200" dirty="0">
                <a:solidFill>
                  <a:srgbClr val="F77235"/>
                </a:solidFill>
                <a:latin typeface="Arial Unicode MS"/>
                <a:ea typeface="JetBrains Mono"/>
              </a:rPr>
              <a:t>* </a:t>
            </a:r>
            <a:r>
              <a:rPr lang="zh-CN" altLang="zh-CN" sz="3200" dirty="0">
                <a:solidFill>
                  <a:srgbClr val="2D3142"/>
                </a:solidFill>
                <a:latin typeface="Arial Unicode MS"/>
                <a:ea typeface="JetBrains Mono"/>
              </a:rPr>
              <a:t>4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94F277B-56FB-49DE-B3DD-7A1BB3D19527}"/>
              </a:ext>
            </a:extLst>
          </p:cNvPr>
          <p:cNvSpPr/>
          <p:nvPr/>
        </p:nvSpPr>
        <p:spPr>
          <a:xfrm>
            <a:off x="1049461" y="4046754"/>
            <a:ext cx="5190553" cy="739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32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32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perimeter</a:t>
            </a:r>
            <a:r>
              <a:rPr lang="zh-CN" altLang="zh-CN" sz="32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11E0FF-5A0C-461B-BEB1-781DA5804AF8}"/>
              </a:ext>
            </a:extLst>
          </p:cNvPr>
          <p:cNvSpPr/>
          <p:nvPr/>
        </p:nvSpPr>
        <p:spPr>
          <a:xfrm>
            <a:off x="1055440" y="851992"/>
            <a:ext cx="3672408" cy="74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字符串转整数 </a:t>
            </a:r>
            <a:r>
              <a:rPr lang="en-US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(int)</a:t>
            </a:r>
            <a:endParaRPr lang="zh-CN" altLang="en-US" sz="3200" dirty="0">
              <a:solidFill>
                <a:srgbClr val="000000"/>
              </a:solidFill>
              <a:latin typeface="Arial Unicode MS" panose="020B0604020202020204" pitchFamily="34" charset="-122"/>
              <a:ea typeface="JetBrains Mono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63C252C-AC4D-47EB-9F0F-C7BAD757342D}"/>
              </a:ext>
            </a:extLst>
          </p:cNvPr>
          <p:cNvSpPr/>
          <p:nvPr/>
        </p:nvSpPr>
        <p:spPr>
          <a:xfrm>
            <a:off x="8381616" y="3335641"/>
            <a:ext cx="1699862" cy="75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CC00"/>
                </a:solidFill>
                <a:latin typeface="Source Code Pro" panose="020B0509030403020204" pitchFamily="49" charset="0"/>
              </a:rPr>
              <a:t> </a:t>
            </a:r>
            <a:r>
              <a:rPr lang="zh-CN" altLang="zh-CN" sz="3200" b="1" dirty="0">
                <a:solidFill>
                  <a:srgbClr val="0000FF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5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 *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4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C888DB3-DBC6-460C-BB38-A219D992E506}"/>
              </a:ext>
            </a:extLst>
          </p:cNvPr>
          <p:cNvSpPr/>
          <p:nvPr/>
        </p:nvSpPr>
        <p:spPr>
          <a:xfrm>
            <a:off x="1049460" y="5006170"/>
            <a:ext cx="77588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  <a:ea typeface="微软雅黑 Light" panose="020B0502040204020203" pitchFamily="34" charset="-122"/>
              </a:rPr>
              <a:t>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  <a:ea typeface="微软雅黑 Light" panose="020B0502040204020203" pitchFamily="34" charset="-122"/>
              </a:rPr>
              <a:t>(</a:t>
            </a:r>
            <a:r>
              <a:rPr lang="zh-CN" altLang="zh-CN" sz="3200" b="1" dirty="0">
                <a:solidFill>
                  <a:srgbClr val="00CC00"/>
                </a:solidFill>
                <a:latin typeface="Source Code Pro" panose="020B0509030403020204" pitchFamily="49" charset="0"/>
                <a:ea typeface="微软雅黑 Light" panose="020B0502040204020203" pitchFamily="34" charset="-122"/>
              </a:rPr>
              <a:t>'x'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  <a:ea typeface="微软雅黑 Light" panose="020B0502040204020203" pitchFamily="34" charset="-122"/>
              </a:rPr>
              <a:t>) </a:t>
            </a:r>
            <a:r>
              <a:rPr lang="zh-CN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可将整</a:t>
            </a: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</a:t>
            </a:r>
            <a:r>
              <a:rPr lang="zh-CN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</a:t>
            </a:r>
            <a:r>
              <a:rPr lang="zh-CN" altLang="zh-CN" sz="3200" b="1" dirty="0">
                <a:solidFill>
                  <a:srgbClr val="00CC00"/>
                </a:solidFill>
                <a:latin typeface="Source Code Pro" panose="020B0509030403020204" pitchFamily="49" charset="0"/>
                <a:ea typeface="微软雅黑 Light" panose="020B0502040204020203" pitchFamily="34" charset="-122"/>
              </a:rPr>
              <a:t>'x'</a:t>
            </a:r>
            <a:r>
              <a:rPr lang="zh-CN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转为整数</a:t>
            </a:r>
            <a:r>
              <a:rPr lang="en-US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zh-CN" sz="3200" b="1" dirty="0">
                <a:solidFill>
                  <a:srgbClr val="0000FF"/>
                </a:solidFill>
                <a:latin typeface="Source Code Pro" panose="020B0509030403020204" pitchFamily="49" charset="0"/>
                <a:ea typeface="微软雅黑 Light" panose="020B0502040204020203" pitchFamily="34" charset="-122"/>
              </a:rPr>
              <a:t>x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E85F095-E012-42CF-8732-CE7EF86D48B3}"/>
              </a:ext>
            </a:extLst>
          </p:cNvPr>
          <p:cNvSpPr/>
          <p:nvPr/>
        </p:nvSpPr>
        <p:spPr>
          <a:xfrm>
            <a:off x="7449987" y="2589441"/>
            <a:ext cx="1022278" cy="742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200" b="1" dirty="0">
                <a:solidFill>
                  <a:srgbClr val="00CC00"/>
                </a:solidFill>
                <a:latin typeface="JetBrains Mono"/>
              </a:rPr>
              <a:t>'5'</a:t>
            </a:r>
            <a:endParaRPr lang="zh-CN" altLang="en-US" sz="3200" dirty="0">
              <a:solidFill>
                <a:srgbClr val="0000FF"/>
              </a:solidFill>
              <a:latin typeface="JetBrains Mono"/>
              <a:ea typeface="宋体" panose="02010600030101010101" pitchFamily="2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B9049D4-AFA7-4098-B01B-5E1920265486}"/>
              </a:ext>
            </a:extLst>
          </p:cNvPr>
          <p:cNvCxnSpPr/>
          <p:nvPr/>
        </p:nvCxnSpPr>
        <p:spPr>
          <a:xfrm>
            <a:off x="8256240" y="2996952"/>
            <a:ext cx="360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EB96DA5A-F060-4E36-98F5-0597A0DA1F17}"/>
              </a:ext>
            </a:extLst>
          </p:cNvPr>
          <p:cNvSpPr/>
          <p:nvPr/>
        </p:nvSpPr>
        <p:spPr>
          <a:xfrm>
            <a:off x="8616280" y="2589441"/>
            <a:ext cx="600053" cy="742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FF"/>
                </a:solidFill>
                <a:latin typeface="JetBrains Mono"/>
                <a:ea typeface="宋体" panose="02010600030101010101" pitchFamily="2" charset="-122"/>
              </a:rPr>
              <a:t>5</a:t>
            </a:r>
            <a:endParaRPr lang="zh-CN" altLang="en-US" sz="3200" dirty="0">
              <a:solidFill>
                <a:srgbClr val="0000FF"/>
              </a:solidFill>
              <a:latin typeface="JetBrains Mono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415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75E023D4-CFB7-4979-AA2C-0C9031350AF7}"/>
              </a:ext>
            </a:extLst>
          </p:cNvPr>
          <p:cNvSpPr/>
          <p:nvPr/>
        </p:nvSpPr>
        <p:spPr>
          <a:xfrm>
            <a:off x="1049463" y="2563279"/>
            <a:ext cx="51905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side </a:t>
            </a:r>
            <a:r>
              <a:rPr lang="zh-CN" altLang="zh-CN" sz="32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int</a:t>
            </a:r>
            <a:r>
              <a:rPr lang="zh-CN" altLang="zh-CN" sz="32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32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input</a:t>
            </a:r>
            <a:r>
              <a:rPr lang="zh-CN" altLang="zh-CN" sz="32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())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8B618F5-01E3-4174-83FE-BE1F30C20560}"/>
              </a:ext>
            </a:extLst>
          </p:cNvPr>
          <p:cNvSpPr/>
          <p:nvPr/>
        </p:nvSpPr>
        <p:spPr>
          <a:xfrm>
            <a:off x="1049462" y="3295178"/>
            <a:ext cx="5190553" cy="739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perimeter </a:t>
            </a:r>
            <a:r>
              <a:rPr lang="zh-CN" altLang="zh-CN" sz="32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32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side </a:t>
            </a:r>
            <a:r>
              <a:rPr lang="zh-CN" altLang="zh-CN" sz="32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 </a:t>
            </a:r>
            <a:r>
              <a:rPr lang="zh-CN" altLang="zh-CN" sz="32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94F277B-56FB-49DE-B3DD-7A1BB3D19527}"/>
              </a:ext>
            </a:extLst>
          </p:cNvPr>
          <p:cNvSpPr/>
          <p:nvPr/>
        </p:nvSpPr>
        <p:spPr>
          <a:xfrm>
            <a:off x="1049461" y="4046754"/>
            <a:ext cx="5190553" cy="739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32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32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perimeter</a:t>
            </a:r>
            <a:r>
              <a:rPr lang="zh-CN" altLang="zh-CN" sz="32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11E0FF-5A0C-461B-BEB1-781DA5804AF8}"/>
              </a:ext>
            </a:extLst>
          </p:cNvPr>
          <p:cNvSpPr/>
          <p:nvPr/>
        </p:nvSpPr>
        <p:spPr>
          <a:xfrm>
            <a:off x="1055440" y="851992"/>
            <a:ext cx="3528392" cy="74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字符串转浮点数</a:t>
            </a:r>
            <a:endParaRPr lang="zh-CN" altLang="en-US" sz="3200" dirty="0">
              <a:solidFill>
                <a:srgbClr val="000000"/>
              </a:solidFill>
              <a:latin typeface="Arial Unicode MS" panose="020B0604020202020204" pitchFamily="34" charset="-122"/>
              <a:ea typeface="JetBrains Mono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1F236E-6C69-4BDC-902C-78231DE08561}"/>
              </a:ext>
            </a:extLst>
          </p:cNvPr>
          <p:cNvSpPr/>
          <p:nvPr/>
        </p:nvSpPr>
        <p:spPr>
          <a:xfrm>
            <a:off x="1049462" y="1862844"/>
            <a:ext cx="97270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</a:t>
            </a: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浮点</a:t>
            </a:r>
            <a:r>
              <a:rPr lang="zh-CN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</a:t>
            </a: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，表示</a:t>
            </a:r>
            <a:r>
              <a:rPr lang="zh-CN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正方形的</a:t>
            </a:r>
            <a:r>
              <a:rPr lang="zh-CN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边长， 计算并输出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</a:t>
            </a:r>
            <a:r>
              <a:rPr lang="zh-CN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周长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A55FAB2-7FFD-4489-9E23-77E3866BF9F5}"/>
              </a:ext>
            </a:extLst>
          </p:cNvPr>
          <p:cNvSpPr/>
          <p:nvPr/>
        </p:nvSpPr>
        <p:spPr>
          <a:xfrm>
            <a:off x="1049460" y="5006170"/>
            <a:ext cx="77588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  <a:ea typeface="微软雅黑 Light" panose="020B0502040204020203" pitchFamily="34" charset="-122"/>
              </a:rPr>
              <a:t>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  <a:ea typeface="微软雅黑 Light" panose="020B0502040204020203" pitchFamily="34" charset="-122"/>
              </a:rPr>
              <a:t>(</a:t>
            </a:r>
            <a:r>
              <a:rPr lang="zh-CN" altLang="zh-CN" sz="3200" b="1" dirty="0">
                <a:solidFill>
                  <a:srgbClr val="00CC00"/>
                </a:solidFill>
                <a:latin typeface="Source Code Pro" panose="020B0509030403020204" pitchFamily="49" charset="0"/>
                <a:ea typeface="微软雅黑 Light" panose="020B0502040204020203" pitchFamily="34" charset="-122"/>
              </a:rPr>
              <a:t>'x'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  <a:ea typeface="微软雅黑 Light" panose="020B0502040204020203" pitchFamily="34" charset="-122"/>
              </a:rPr>
              <a:t>) </a:t>
            </a:r>
            <a:r>
              <a:rPr lang="zh-CN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可将整</a:t>
            </a: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</a:t>
            </a:r>
            <a:r>
              <a:rPr lang="zh-CN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</a:t>
            </a:r>
            <a:r>
              <a:rPr lang="zh-CN" altLang="zh-CN" sz="3200" b="1" dirty="0">
                <a:solidFill>
                  <a:srgbClr val="00CC00"/>
                </a:solidFill>
                <a:latin typeface="Source Code Pro" panose="020B0509030403020204" pitchFamily="49" charset="0"/>
                <a:ea typeface="微软雅黑 Light" panose="020B0502040204020203" pitchFamily="34" charset="-122"/>
              </a:rPr>
              <a:t>'x'</a:t>
            </a:r>
            <a:r>
              <a:rPr lang="zh-CN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转为整数</a:t>
            </a:r>
            <a:r>
              <a:rPr lang="en-US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zh-CN" sz="3200" b="1" dirty="0">
                <a:solidFill>
                  <a:srgbClr val="0000FF"/>
                </a:solidFill>
                <a:latin typeface="Source Code Pro" panose="020B0509030403020204" pitchFamily="49" charset="0"/>
                <a:ea typeface="微软雅黑 Light" panose="020B0502040204020203" pitchFamily="34" charset="-122"/>
              </a:rPr>
              <a:t>x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9F4F43C-4C6E-45EA-9097-53CB3DF44946}"/>
              </a:ext>
            </a:extLst>
          </p:cNvPr>
          <p:cNvSpPr/>
          <p:nvPr/>
        </p:nvSpPr>
        <p:spPr>
          <a:xfrm>
            <a:off x="7248128" y="2483470"/>
            <a:ext cx="1468489" cy="75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200" b="1" dirty="0">
                <a:solidFill>
                  <a:srgbClr val="00CC00"/>
                </a:solidFill>
                <a:latin typeface="Source Code Pro" panose="020B0509030403020204" pitchFamily="49" charset="0"/>
              </a:rPr>
              <a:t>'</a:t>
            </a:r>
            <a:r>
              <a:rPr lang="en-US" altLang="zh-CN" sz="3200" b="1" dirty="0">
                <a:solidFill>
                  <a:srgbClr val="00CC00"/>
                </a:solidFill>
                <a:latin typeface="Source Code Pro" panose="020B0509030403020204" pitchFamily="49" charset="0"/>
              </a:rPr>
              <a:t>3.</a:t>
            </a:r>
            <a:r>
              <a:rPr lang="zh-CN" altLang="zh-CN" sz="3200" b="1" dirty="0">
                <a:solidFill>
                  <a:srgbClr val="00CC00"/>
                </a:solidFill>
                <a:latin typeface="Source Code Pro" panose="020B0509030403020204" pitchFamily="49" charset="0"/>
              </a:rPr>
              <a:t>5'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37CFF33-A7FA-4A71-B4D2-88D60A3A8F32}"/>
              </a:ext>
            </a:extLst>
          </p:cNvPr>
          <p:cNvSpPr/>
          <p:nvPr/>
        </p:nvSpPr>
        <p:spPr>
          <a:xfrm>
            <a:off x="1049460" y="5698662"/>
            <a:ext cx="10585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ValueError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invalid literal </a:t>
            </a:r>
            <a:r>
              <a:rPr lang="zh-CN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int() </a:t>
            </a:r>
            <a:r>
              <a:rPr lang="zh-CN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 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 </a:t>
            </a:r>
            <a:r>
              <a:rPr lang="zh-CN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zh-CN" sz="3200" b="1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'3.5'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800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75E023D4-CFB7-4979-AA2C-0C9031350AF7}"/>
              </a:ext>
            </a:extLst>
          </p:cNvPr>
          <p:cNvSpPr/>
          <p:nvPr/>
        </p:nvSpPr>
        <p:spPr>
          <a:xfrm>
            <a:off x="1049463" y="2563279"/>
            <a:ext cx="51905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side </a:t>
            </a:r>
            <a:r>
              <a:rPr lang="zh-CN" altLang="zh-CN" sz="32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en-US" altLang="zh-CN" sz="3200" b="1" dirty="0" err="1">
                <a:solidFill>
                  <a:srgbClr val="FC8404"/>
                </a:solidFill>
                <a:latin typeface="Source Code Pro" panose="020B0509030403020204" pitchFamily="49" charset="0"/>
              </a:rPr>
              <a:t>floa</a:t>
            </a: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t</a:t>
            </a:r>
            <a:r>
              <a:rPr lang="zh-CN" altLang="zh-CN" sz="32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32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input</a:t>
            </a:r>
            <a:r>
              <a:rPr lang="zh-CN" altLang="zh-CN" sz="32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())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8B618F5-01E3-4174-83FE-BE1F30C20560}"/>
              </a:ext>
            </a:extLst>
          </p:cNvPr>
          <p:cNvSpPr/>
          <p:nvPr/>
        </p:nvSpPr>
        <p:spPr>
          <a:xfrm>
            <a:off x="1049462" y="3295178"/>
            <a:ext cx="5190553" cy="739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perimeter </a:t>
            </a:r>
            <a:r>
              <a:rPr lang="zh-CN" altLang="zh-CN" sz="32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32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side </a:t>
            </a:r>
            <a:r>
              <a:rPr lang="zh-CN" altLang="zh-CN" sz="32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 </a:t>
            </a:r>
            <a:r>
              <a:rPr lang="zh-CN" altLang="zh-CN" sz="32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94F277B-56FB-49DE-B3DD-7A1BB3D19527}"/>
              </a:ext>
            </a:extLst>
          </p:cNvPr>
          <p:cNvSpPr/>
          <p:nvPr/>
        </p:nvSpPr>
        <p:spPr>
          <a:xfrm>
            <a:off x="1049461" y="4046754"/>
            <a:ext cx="5190553" cy="739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32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32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perimeter</a:t>
            </a:r>
            <a:r>
              <a:rPr lang="zh-CN" altLang="zh-CN" sz="32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11E0FF-5A0C-461B-BEB1-781DA5804AF8}"/>
              </a:ext>
            </a:extLst>
          </p:cNvPr>
          <p:cNvSpPr/>
          <p:nvPr/>
        </p:nvSpPr>
        <p:spPr>
          <a:xfrm>
            <a:off x="1055440" y="851992"/>
            <a:ext cx="4824536" cy="74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字符串转浮点数 </a:t>
            </a:r>
            <a:r>
              <a:rPr lang="en-US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(float)</a:t>
            </a:r>
            <a:endParaRPr lang="zh-CN" altLang="en-US" sz="3200" dirty="0">
              <a:solidFill>
                <a:srgbClr val="000000"/>
              </a:solidFill>
              <a:latin typeface="Arial Unicode MS" panose="020B0604020202020204" pitchFamily="34" charset="-122"/>
              <a:ea typeface="JetBrains Mono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1F236E-6C69-4BDC-902C-78231DE08561}"/>
              </a:ext>
            </a:extLst>
          </p:cNvPr>
          <p:cNvSpPr/>
          <p:nvPr/>
        </p:nvSpPr>
        <p:spPr>
          <a:xfrm>
            <a:off x="1049462" y="1862844"/>
            <a:ext cx="9871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</a:t>
            </a: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浮点</a:t>
            </a:r>
            <a:r>
              <a:rPr lang="zh-CN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</a:t>
            </a: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，表示</a:t>
            </a:r>
            <a:r>
              <a:rPr lang="zh-CN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正方形的</a:t>
            </a:r>
            <a:r>
              <a:rPr lang="zh-CN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边长， 计算并输出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</a:t>
            </a:r>
            <a:r>
              <a:rPr lang="zh-CN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周长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A55FAB2-7FFD-4489-9E23-77E3866BF9F5}"/>
              </a:ext>
            </a:extLst>
          </p:cNvPr>
          <p:cNvSpPr/>
          <p:nvPr/>
        </p:nvSpPr>
        <p:spPr>
          <a:xfrm>
            <a:off x="1049460" y="5006170"/>
            <a:ext cx="87302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 err="1">
                <a:solidFill>
                  <a:srgbClr val="FC8404"/>
                </a:solidFill>
                <a:latin typeface="Source Code Pro" panose="020B0509030403020204" pitchFamily="49" charset="0"/>
              </a:rPr>
              <a:t>floa</a:t>
            </a: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  <a:ea typeface="微软雅黑 Light" panose="020B0502040204020203" pitchFamily="34" charset="-122"/>
              </a:rPr>
              <a:t>(</a:t>
            </a:r>
            <a:r>
              <a:rPr lang="zh-CN" altLang="zh-CN" sz="3200" b="1" dirty="0">
                <a:solidFill>
                  <a:srgbClr val="00CC00"/>
                </a:solidFill>
                <a:latin typeface="Source Code Pro" panose="020B0509030403020204" pitchFamily="49" charset="0"/>
                <a:ea typeface="微软雅黑 Light" panose="020B0502040204020203" pitchFamily="34" charset="-122"/>
              </a:rPr>
              <a:t>'x'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  <a:ea typeface="微软雅黑 Light" panose="020B0502040204020203" pitchFamily="34" charset="-122"/>
              </a:rPr>
              <a:t>)</a:t>
            </a:r>
            <a:r>
              <a:rPr lang="zh-CN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可将</a:t>
            </a: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浮点数</a:t>
            </a:r>
            <a:r>
              <a:rPr lang="zh-CN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</a:t>
            </a:r>
            <a:r>
              <a:rPr lang="zh-CN" altLang="zh-CN" sz="3200" b="1" dirty="0">
                <a:solidFill>
                  <a:srgbClr val="00CC00"/>
                </a:solidFill>
                <a:latin typeface="Source Code Pro" panose="020B0509030403020204" pitchFamily="49" charset="0"/>
                <a:ea typeface="微软雅黑 Light" panose="020B0502040204020203" pitchFamily="34" charset="-122"/>
              </a:rPr>
              <a:t>'x'</a:t>
            </a:r>
            <a:r>
              <a:rPr lang="zh-CN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转为</a:t>
            </a: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浮点</a:t>
            </a:r>
            <a:r>
              <a:rPr lang="zh-CN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</a:t>
            </a:r>
            <a:r>
              <a:rPr lang="en-US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zh-CN" sz="3200" b="1" dirty="0">
                <a:solidFill>
                  <a:srgbClr val="0000FF"/>
                </a:solidFill>
                <a:latin typeface="Source Code Pro" panose="020B0509030403020204" pitchFamily="49" charset="0"/>
                <a:ea typeface="微软雅黑 Light" panose="020B0502040204020203" pitchFamily="34" charset="-122"/>
              </a:rPr>
              <a:t>x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AE87B45-F8B1-4BBD-9793-A97767FD5750}"/>
              </a:ext>
            </a:extLst>
          </p:cNvPr>
          <p:cNvSpPr/>
          <p:nvPr/>
        </p:nvSpPr>
        <p:spPr>
          <a:xfrm>
            <a:off x="7248128" y="3320722"/>
            <a:ext cx="2182728" cy="75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CC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3.</a:t>
            </a:r>
            <a:r>
              <a:rPr lang="zh-CN" altLang="zh-CN" sz="3200" b="1" dirty="0">
                <a:solidFill>
                  <a:srgbClr val="0000FF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5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 *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4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40A3E7-4B16-4A96-8121-B0F3EAEC05E9}"/>
              </a:ext>
            </a:extLst>
          </p:cNvPr>
          <p:cNvSpPr/>
          <p:nvPr/>
        </p:nvSpPr>
        <p:spPr>
          <a:xfrm>
            <a:off x="7270616" y="4045856"/>
            <a:ext cx="1699862" cy="75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 14.0</a:t>
            </a:r>
            <a:endParaRPr lang="zh-CN" altLang="en-US" sz="3200" b="1" dirty="0">
              <a:solidFill>
                <a:srgbClr val="0000FF"/>
              </a:solidFill>
              <a:latin typeface="Source Code Pro" panose="020B0509030403020204" pitchFamily="49" charset="0"/>
              <a:ea typeface="宋体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9057D6D-EDB1-4988-85A4-274BD42A6C45}"/>
              </a:ext>
            </a:extLst>
          </p:cNvPr>
          <p:cNvSpPr/>
          <p:nvPr/>
        </p:nvSpPr>
        <p:spPr>
          <a:xfrm>
            <a:off x="7464152" y="2643994"/>
            <a:ext cx="9252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3.</a:t>
            </a:r>
            <a:r>
              <a:rPr lang="zh-CN" altLang="zh-CN" sz="3200" b="1" dirty="0">
                <a:solidFill>
                  <a:srgbClr val="0000FF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5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79035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75E023D4-CFB7-4979-AA2C-0C9031350AF7}"/>
              </a:ext>
            </a:extLst>
          </p:cNvPr>
          <p:cNvSpPr/>
          <p:nvPr/>
        </p:nvSpPr>
        <p:spPr>
          <a:xfrm>
            <a:off x="1049463" y="2563279"/>
            <a:ext cx="51905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side </a:t>
            </a:r>
            <a:r>
              <a:rPr lang="zh-CN" altLang="zh-CN" sz="32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en-US" altLang="zh-CN" sz="3200" b="1" dirty="0" err="1">
                <a:solidFill>
                  <a:srgbClr val="FC8404"/>
                </a:solidFill>
                <a:latin typeface="Source Code Pro" panose="020B0509030403020204" pitchFamily="49" charset="0"/>
              </a:rPr>
              <a:t>floa</a:t>
            </a: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t</a:t>
            </a:r>
            <a:r>
              <a:rPr lang="zh-CN" altLang="zh-CN" sz="32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32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input</a:t>
            </a:r>
            <a:r>
              <a:rPr lang="zh-CN" altLang="zh-CN" sz="32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())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8B618F5-01E3-4174-83FE-BE1F30C20560}"/>
              </a:ext>
            </a:extLst>
          </p:cNvPr>
          <p:cNvSpPr/>
          <p:nvPr/>
        </p:nvSpPr>
        <p:spPr>
          <a:xfrm>
            <a:off x="1049462" y="3295178"/>
            <a:ext cx="5190553" cy="739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perimeter </a:t>
            </a:r>
            <a:r>
              <a:rPr lang="zh-CN" altLang="zh-CN" sz="32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32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side </a:t>
            </a:r>
            <a:r>
              <a:rPr lang="zh-CN" altLang="zh-CN" sz="32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 </a:t>
            </a:r>
            <a:r>
              <a:rPr lang="zh-CN" altLang="zh-CN" sz="32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94F277B-56FB-49DE-B3DD-7A1BB3D19527}"/>
              </a:ext>
            </a:extLst>
          </p:cNvPr>
          <p:cNvSpPr/>
          <p:nvPr/>
        </p:nvSpPr>
        <p:spPr>
          <a:xfrm>
            <a:off x="1049461" y="4046754"/>
            <a:ext cx="5190553" cy="739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32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32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perimeter</a:t>
            </a:r>
            <a:r>
              <a:rPr lang="zh-CN" altLang="zh-CN" sz="32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11E0FF-5A0C-461B-BEB1-781DA5804AF8}"/>
              </a:ext>
            </a:extLst>
          </p:cNvPr>
          <p:cNvSpPr/>
          <p:nvPr/>
        </p:nvSpPr>
        <p:spPr>
          <a:xfrm>
            <a:off x="1055440" y="851992"/>
            <a:ext cx="4608512" cy="74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字符串转浮点数 </a:t>
            </a:r>
            <a:r>
              <a:rPr lang="en-US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(float)</a:t>
            </a:r>
            <a:endParaRPr lang="zh-CN" altLang="en-US" sz="3200" dirty="0">
              <a:solidFill>
                <a:srgbClr val="000000"/>
              </a:solidFill>
              <a:latin typeface="Arial Unicode MS" panose="020B0604020202020204" pitchFamily="34" charset="-122"/>
              <a:ea typeface="JetBrains Mono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1F236E-6C69-4BDC-902C-78231DE08561}"/>
              </a:ext>
            </a:extLst>
          </p:cNvPr>
          <p:cNvSpPr/>
          <p:nvPr/>
        </p:nvSpPr>
        <p:spPr>
          <a:xfrm>
            <a:off x="1049462" y="1862844"/>
            <a:ext cx="100150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</a:t>
            </a: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浮点</a:t>
            </a:r>
            <a:r>
              <a:rPr lang="zh-CN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</a:t>
            </a: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，表示</a:t>
            </a:r>
            <a:r>
              <a:rPr lang="zh-CN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正方形的</a:t>
            </a:r>
            <a:r>
              <a:rPr lang="zh-CN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边长， 计算并输出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</a:t>
            </a:r>
            <a:r>
              <a:rPr lang="zh-CN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周长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A55FAB2-7FFD-4489-9E23-77E3866BF9F5}"/>
              </a:ext>
            </a:extLst>
          </p:cNvPr>
          <p:cNvSpPr/>
          <p:nvPr/>
        </p:nvSpPr>
        <p:spPr>
          <a:xfrm>
            <a:off x="1049460" y="5006170"/>
            <a:ext cx="88472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 err="1">
                <a:solidFill>
                  <a:srgbClr val="FC8404"/>
                </a:solidFill>
                <a:latin typeface="Source Code Pro" panose="020B0509030403020204" pitchFamily="49" charset="0"/>
              </a:rPr>
              <a:t>floa</a:t>
            </a: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  <a:ea typeface="微软雅黑 Light" panose="020B0502040204020203" pitchFamily="34" charset="-122"/>
              </a:rPr>
              <a:t>(</a:t>
            </a:r>
            <a:r>
              <a:rPr lang="zh-CN" altLang="zh-CN" sz="3200" b="1" dirty="0">
                <a:solidFill>
                  <a:srgbClr val="00CC00"/>
                </a:solidFill>
                <a:latin typeface="Source Code Pro" panose="020B0509030403020204" pitchFamily="49" charset="0"/>
                <a:ea typeface="微软雅黑 Light" panose="020B0502040204020203" pitchFamily="34" charset="-122"/>
              </a:rPr>
              <a:t>'x'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  <a:ea typeface="微软雅黑 Light" panose="020B0502040204020203" pitchFamily="34" charset="-122"/>
              </a:rPr>
              <a:t>)</a:t>
            </a:r>
            <a:r>
              <a:rPr lang="zh-CN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可将</a:t>
            </a: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整数</a:t>
            </a:r>
            <a:r>
              <a:rPr lang="zh-CN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</a:t>
            </a:r>
            <a:r>
              <a:rPr lang="zh-CN" altLang="zh-CN" sz="3200" b="1" dirty="0">
                <a:solidFill>
                  <a:srgbClr val="00CC00"/>
                </a:solidFill>
                <a:latin typeface="Source Code Pro" panose="020B0509030403020204" pitchFamily="49" charset="0"/>
                <a:ea typeface="微软雅黑 Light" panose="020B0502040204020203" pitchFamily="34" charset="-122"/>
              </a:rPr>
              <a:t>'x'</a:t>
            </a:r>
            <a:r>
              <a:rPr lang="zh-CN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转为</a:t>
            </a: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浮点</a:t>
            </a:r>
            <a:r>
              <a:rPr lang="zh-CN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</a:t>
            </a:r>
            <a:r>
              <a:rPr lang="en-US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zh-CN" sz="3200" b="1" dirty="0">
                <a:solidFill>
                  <a:srgbClr val="0000FF"/>
                </a:solidFill>
                <a:latin typeface="Source Code Pro" panose="020B0509030403020204" pitchFamily="49" charset="0"/>
                <a:ea typeface="微软雅黑 Light" panose="020B0502040204020203" pitchFamily="34" charset="-122"/>
              </a:rPr>
              <a:t>x</a:t>
            </a:r>
            <a:r>
              <a:rPr lang="en-US" altLang="zh-CN" sz="3200" b="1" dirty="0">
                <a:solidFill>
                  <a:srgbClr val="0000FF"/>
                </a:solidFill>
                <a:latin typeface="Source Code Pro" panose="020B0509030403020204" pitchFamily="49" charset="0"/>
                <a:ea typeface="微软雅黑 Light" panose="020B0502040204020203" pitchFamily="34" charset="-122"/>
              </a:rPr>
              <a:t>.0</a:t>
            </a:r>
            <a:endParaRPr lang="zh-CN" altLang="zh-CN" sz="3200" b="1" dirty="0">
              <a:solidFill>
                <a:srgbClr val="0000FF"/>
              </a:solidFill>
              <a:latin typeface="Source Code Pro" panose="020B0509030403020204" pitchFamily="49" charset="0"/>
              <a:ea typeface="微软雅黑 Light" panose="020B0502040204020203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AE87B45-F8B1-4BBD-9793-A97767FD5750}"/>
              </a:ext>
            </a:extLst>
          </p:cNvPr>
          <p:cNvSpPr/>
          <p:nvPr/>
        </p:nvSpPr>
        <p:spPr>
          <a:xfrm>
            <a:off x="7248128" y="3320722"/>
            <a:ext cx="2182728" cy="75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CC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3.0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 *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4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40A3E7-4B16-4A96-8121-B0F3EAEC05E9}"/>
              </a:ext>
            </a:extLst>
          </p:cNvPr>
          <p:cNvSpPr/>
          <p:nvPr/>
        </p:nvSpPr>
        <p:spPr>
          <a:xfrm>
            <a:off x="7270616" y="4045856"/>
            <a:ext cx="1699862" cy="75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 12.0</a:t>
            </a:r>
            <a:endParaRPr lang="zh-CN" altLang="en-US" sz="3200" b="1" dirty="0">
              <a:solidFill>
                <a:srgbClr val="0000FF"/>
              </a:solidFill>
              <a:latin typeface="Source Code Pro" panose="020B0509030403020204" pitchFamily="49" charset="0"/>
              <a:ea typeface="宋体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9057D6D-EDB1-4988-85A4-274BD42A6C45}"/>
              </a:ext>
            </a:extLst>
          </p:cNvPr>
          <p:cNvSpPr/>
          <p:nvPr/>
        </p:nvSpPr>
        <p:spPr>
          <a:xfrm>
            <a:off x="7464152" y="2643994"/>
            <a:ext cx="8627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3.0</a:t>
            </a:r>
            <a:endParaRPr lang="zh-CN" altLang="en-US" sz="3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603F43C-FA05-4646-ABBB-22E1337B4EB1}"/>
              </a:ext>
            </a:extLst>
          </p:cNvPr>
          <p:cNvSpPr/>
          <p:nvPr/>
        </p:nvSpPr>
        <p:spPr>
          <a:xfrm>
            <a:off x="6312024" y="2451860"/>
            <a:ext cx="862737" cy="75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200" b="1" dirty="0">
                <a:solidFill>
                  <a:srgbClr val="00CC00"/>
                </a:solidFill>
                <a:latin typeface="Source Code Pro" panose="020B0509030403020204" pitchFamily="49" charset="0"/>
              </a:rPr>
              <a:t>'</a:t>
            </a:r>
            <a:r>
              <a:rPr lang="en-US" altLang="zh-CN" sz="3200" b="1" dirty="0">
                <a:solidFill>
                  <a:srgbClr val="00CC00"/>
                </a:solidFill>
                <a:latin typeface="Source Code Pro" panose="020B0509030403020204" pitchFamily="49" charset="0"/>
              </a:rPr>
              <a:t>3</a:t>
            </a:r>
            <a:r>
              <a:rPr lang="zh-CN" altLang="zh-CN" sz="3200" b="1" dirty="0">
                <a:solidFill>
                  <a:srgbClr val="00CC00"/>
                </a:solidFill>
                <a:latin typeface="Source Code Pro" panose="020B0509030403020204" pitchFamily="49" charset="0"/>
              </a:rPr>
              <a:t>'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43B3A9D-B755-4ED3-B323-3F874262CD79}"/>
              </a:ext>
            </a:extLst>
          </p:cNvPr>
          <p:cNvCxnSpPr/>
          <p:nvPr/>
        </p:nvCxnSpPr>
        <p:spPr>
          <a:xfrm>
            <a:off x="7104112" y="2924944"/>
            <a:ext cx="360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96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75E023D4-CFB7-4979-AA2C-0C9031350AF7}"/>
              </a:ext>
            </a:extLst>
          </p:cNvPr>
          <p:cNvSpPr/>
          <p:nvPr/>
        </p:nvSpPr>
        <p:spPr>
          <a:xfrm>
            <a:off x="1049463" y="2563279"/>
            <a:ext cx="51905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side </a:t>
            </a:r>
            <a:r>
              <a:rPr lang="zh-CN" altLang="zh-CN" sz="32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en-US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eval</a:t>
            </a:r>
            <a:r>
              <a:rPr lang="zh-CN" altLang="zh-CN" sz="32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32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input</a:t>
            </a:r>
            <a:r>
              <a:rPr lang="zh-CN" altLang="zh-CN" sz="32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())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8B618F5-01E3-4174-83FE-BE1F30C20560}"/>
              </a:ext>
            </a:extLst>
          </p:cNvPr>
          <p:cNvSpPr/>
          <p:nvPr/>
        </p:nvSpPr>
        <p:spPr>
          <a:xfrm>
            <a:off x="1049462" y="3295178"/>
            <a:ext cx="5190553" cy="739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perimeter </a:t>
            </a:r>
            <a:r>
              <a:rPr lang="zh-CN" altLang="zh-CN" sz="32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32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side </a:t>
            </a:r>
            <a:r>
              <a:rPr lang="zh-CN" altLang="zh-CN" sz="32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 </a:t>
            </a:r>
            <a:r>
              <a:rPr lang="zh-CN" altLang="zh-CN" sz="32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94F277B-56FB-49DE-B3DD-7A1BB3D19527}"/>
              </a:ext>
            </a:extLst>
          </p:cNvPr>
          <p:cNvSpPr/>
          <p:nvPr/>
        </p:nvSpPr>
        <p:spPr>
          <a:xfrm>
            <a:off x="1049461" y="4046754"/>
            <a:ext cx="5190553" cy="739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32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32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perimeter</a:t>
            </a:r>
            <a:r>
              <a:rPr lang="zh-CN" altLang="zh-CN" sz="32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11E0FF-5A0C-461B-BEB1-781DA5804AF8}"/>
              </a:ext>
            </a:extLst>
          </p:cNvPr>
          <p:cNvSpPr/>
          <p:nvPr/>
        </p:nvSpPr>
        <p:spPr>
          <a:xfrm>
            <a:off x="1055440" y="851992"/>
            <a:ext cx="4608512" cy="74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字符串转数值 </a:t>
            </a:r>
            <a:r>
              <a:rPr lang="en-US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(eval)</a:t>
            </a:r>
            <a:endParaRPr lang="zh-CN" altLang="en-US" sz="3200" dirty="0">
              <a:solidFill>
                <a:srgbClr val="000000"/>
              </a:solidFill>
              <a:latin typeface="Arial Unicode MS" panose="020B0604020202020204" pitchFamily="34" charset="-122"/>
              <a:ea typeface="JetBrains Mono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1F236E-6C69-4BDC-902C-78231DE08561}"/>
              </a:ext>
            </a:extLst>
          </p:cNvPr>
          <p:cNvSpPr/>
          <p:nvPr/>
        </p:nvSpPr>
        <p:spPr>
          <a:xfrm>
            <a:off x="1049462" y="1862844"/>
            <a:ext cx="9799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</a:t>
            </a: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浮点</a:t>
            </a:r>
            <a:r>
              <a:rPr lang="zh-CN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</a:t>
            </a: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，表示</a:t>
            </a:r>
            <a:r>
              <a:rPr lang="zh-CN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正方形的</a:t>
            </a:r>
            <a:r>
              <a:rPr lang="zh-CN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边长， 计算并输出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</a:t>
            </a:r>
            <a:r>
              <a:rPr lang="zh-CN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周长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A55FAB2-7FFD-4489-9E23-77E3866BF9F5}"/>
              </a:ext>
            </a:extLst>
          </p:cNvPr>
          <p:cNvSpPr/>
          <p:nvPr/>
        </p:nvSpPr>
        <p:spPr>
          <a:xfrm>
            <a:off x="1049460" y="5006170"/>
            <a:ext cx="77588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eval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  <a:ea typeface="微软雅黑 Light" panose="020B0502040204020203" pitchFamily="34" charset="-122"/>
              </a:rPr>
              <a:t>(</a:t>
            </a:r>
            <a:r>
              <a:rPr lang="zh-CN" altLang="zh-CN" sz="3200" b="1" dirty="0">
                <a:solidFill>
                  <a:srgbClr val="00CC00"/>
                </a:solidFill>
                <a:latin typeface="Source Code Pro" panose="020B0509030403020204" pitchFamily="49" charset="0"/>
                <a:ea typeface="微软雅黑 Light" panose="020B0502040204020203" pitchFamily="34" charset="-122"/>
              </a:rPr>
              <a:t>'x'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  <a:ea typeface="微软雅黑 Light" panose="020B0502040204020203" pitchFamily="34" charset="-122"/>
              </a:rPr>
              <a:t>)</a:t>
            </a:r>
            <a:r>
              <a:rPr lang="zh-CN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可将</a:t>
            </a: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整数</a:t>
            </a:r>
            <a:r>
              <a:rPr lang="zh-CN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</a:t>
            </a:r>
            <a:r>
              <a:rPr lang="zh-CN" altLang="zh-CN" sz="3200" b="1" dirty="0">
                <a:solidFill>
                  <a:srgbClr val="00CC00"/>
                </a:solidFill>
                <a:latin typeface="Source Code Pro" panose="020B0509030403020204" pitchFamily="49" charset="0"/>
                <a:ea typeface="微软雅黑 Light" panose="020B0502040204020203" pitchFamily="34" charset="-122"/>
              </a:rPr>
              <a:t>'x'</a:t>
            </a:r>
            <a:r>
              <a:rPr lang="zh-CN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转为</a:t>
            </a: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</a:t>
            </a:r>
            <a:r>
              <a:rPr lang="zh-CN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</a:t>
            </a:r>
            <a:r>
              <a:rPr lang="en-US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zh-CN" sz="3200" b="1" dirty="0">
                <a:solidFill>
                  <a:srgbClr val="0000FF"/>
                </a:solidFill>
                <a:latin typeface="Source Code Pro" panose="020B0509030403020204" pitchFamily="49" charset="0"/>
                <a:ea typeface="微软雅黑 Light" panose="020B0502040204020203" pitchFamily="34" charset="-122"/>
              </a:rPr>
              <a:t>x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AE87B45-F8B1-4BBD-9793-A97767FD5750}"/>
              </a:ext>
            </a:extLst>
          </p:cNvPr>
          <p:cNvSpPr/>
          <p:nvPr/>
        </p:nvSpPr>
        <p:spPr>
          <a:xfrm>
            <a:off x="7248128" y="3320722"/>
            <a:ext cx="2182728" cy="75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CC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3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 *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4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40A3E7-4B16-4A96-8121-B0F3EAEC05E9}"/>
              </a:ext>
            </a:extLst>
          </p:cNvPr>
          <p:cNvSpPr/>
          <p:nvPr/>
        </p:nvSpPr>
        <p:spPr>
          <a:xfrm>
            <a:off x="7270616" y="4045856"/>
            <a:ext cx="1699862" cy="75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 12</a:t>
            </a:r>
            <a:endParaRPr lang="zh-CN" altLang="en-US" sz="3200" b="1" dirty="0">
              <a:solidFill>
                <a:srgbClr val="0000FF"/>
              </a:solidFill>
              <a:latin typeface="Source Code Pro" panose="020B0509030403020204" pitchFamily="49" charset="0"/>
              <a:ea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8A187D6-D4FD-4BF2-B085-248E8BEB643E}"/>
              </a:ext>
            </a:extLst>
          </p:cNvPr>
          <p:cNvSpPr/>
          <p:nvPr/>
        </p:nvSpPr>
        <p:spPr>
          <a:xfrm>
            <a:off x="7464152" y="2643994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3</a:t>
            </a:r>
            <a:endParaRPr lang="zh-CN" altLang="en-US" sz="3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BFA0469-98B9-499D-976B-F205352D8AED}"/>
              </a:ext>
            </a:extLst>
          </p:cNvPr>
          <p:cNvSpPr/>
          <p:nvPr/>
        </p:nvSpPr>
        <p:spPr>
          <a:xfrm>
            <a:off x="6312024" y="2451860"/>
            <a:ext cx="862737" cy="75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200" b="1" dirty="0">
                <a:solidFill>
                  <a:srgbClr val="00CC00"/>
                </a:solidFill>
                <a:latin typeface="Source Code Pro" panose="020B0509030403020204" pitchFamily="49" charset="0"/>
              </a:rPr>
              <a:t>'</a:t>
            </a:r>
            <a:r>
              <a:rPr lang="en-US" altLang="zh-CN" sz="3200" b="1" dirty="0">
                <a:solidFill>
                  <a:srgbClr val="00CC00"/>
                </a:solidFill>
                <a:latin typeface="Source Code Pro" panose="020B0509030403020204" pitchFamily="49" charset="0"/>
              </a:rPr>
              <a:t>3</a:t>
            </a:r>
            <a:r>
              <a:rPr lang="zh-CN" altLang="zh-CN" sz="3200" b="1" dirty="0">
                <a:solidFill>
                  <a:srgbClr val="00CC00"/>
                </a:solidFill>
                <a:latin typeface="Source Code Pro" panose="020B0509030403020204" pitchFamily="49" charset="0"/>
              </a:rPr>
              <a:t>'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DA7B5F0-DE62-4EBE-8B98-B33FE1ADA579}"/>
              </a:ext>
            </a:extLst>
          </p:cNvPr>
          <p:cNvCxnSpPr/>
          <p:nvPr/>
        </p:nvCxnSpPr>
        <p:spPr>
          <a:xfrm>
            <a:off x="7104112" y="2924944"/>
            <a:ext cx="360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23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75E023D4-CFB7-4979-AA2C-0C9031350AF7}"/>
              </a:ext>
            </a:extLst>
          </p:cNvPr>
          <p:cNvSpPr/>
          <p:nvPr/>
        </p:nvSpPr>
        <p:spPr>
          <a:xfrm>
            <a:off x="1049463" y="2563279"/>
            <a:ext cx="51905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side </a:t>
            </a:r>
            <a:r>
              <a:rPr lang="zh-CN" altLang="zh-CN" sz="32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en-US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eval</a:t>
            </a:r>
            <a:r>
              <a:rPr lang="zh-CN" altLang="zh-CN" sz="32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32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input</a:t>
            </a:r>
            <a:r>
              <a:rPr lang="zh-CN" altLang="zh-CN" sz="32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())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8B618F5-01E3-4174-83FE-BE1F30C20560}"/>
              </a:ext>
            </a:extLst>
          </p:cNvPr>
          <p:cNvSpPr/>
          <p:nvPr/>
        </p:nvSpPr>
        <p:spPr>
          <a:xfrm>
            <a:off x="1049462" y="3295178"/>
            <a:ext cx="5190553" cy="739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perimeter </a:t>
            </a:r>
            <a:r>
              <a:rPr lang="zh-CN" altLang="zh-CN" sz="32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32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side </a:t>
            </a:r>
            <a:r>
              <a:rPr lang="zh-CN" altLang="zh-CN" sz="32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 </a:t>
            </a:r>
            <a:r>
              <a:rPr lang="zh-CN" altLang="zh-CN" sz="32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94F277B-56FB-49DE-B3DD-7A1BB3D19527}"/>
              </a:ext>
            </a:extLst>
          </p:cNvPr>
          <p:cNvSpPr/>
          <p:nvPr/>
        </p:nvSpPr>
        <p:spPr>
          <a:xfrm>
            <a:off x="1049461" y="4046754"/>
            <a:ext cx="5190553" cy="739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32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32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perimeter</a:t>
            </a:r>
            <a:r>
              <a:rPr lang="zh-CN" altLang="zh-CN" sz="32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11E0FF-5A0C-461B-BEB1-781DA5804AF8}"/>
              </a:ext>
            </a:extLst>
          </p:cNvPr>
          <p:cNvSpPr/>
          <p:nvPr/>
        </p:nvSpPr>
        <p:spPr>
          <a:xfrm>
            <a:off x="1055440" y="851992"/>
            <a:ext cx="4104456" cy="74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字符串转数值 </a:t>
            </a:r>
            <a:r>
              <a:rPr lang="en-US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(eval)</a:t>
            </a:r>
            <a:endParaRPr lang="zh-CN" altLang="en-US" sz="3200" dirty="0">
              <a:solidFill>
                <a:srgbClr val="000000"/>
              </a:solidFill>
              <a:latin typeface="Arial Unicode MS" panose="020B0604020202020204" pitchFamily="34" charset="-122"/>
              <a:ea typeface="JetBrains Mono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1F236E-6C69-4BDC-902C-78231DE08561}"/>
              </a:ext>
            </a:extLst>
          </p:cNvPr>
          <p:cNvSpPr/>
          <p:nvPr/>
        </p:nvSpPr>
        <p:spPr>
          <a:xfrm>
            <a:off x="1049462" y="1862844"/>
            <a:ext cx="9871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</a:t>
            </a: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浮点</a:t>
            </a:r>
            <a:r>
              <a:rPr lang="zh-CN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</a:t>
            </a: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，表示</a:t>
            </a:r>
            <a:r>
              <a:rPr lang="zh-CN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正方形的</a:t>
            </a:r>
            <a:r>
              <a:rPr lang="zh-CN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边长， 计算并输出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</a:t>
            </a:r>
            <a:r>
              <a:rPr lang="zh-CN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周长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A55FAB2-7FFD-4489-9E23-77E3866BF9F5}"/>
              </a:ext>
            </a:extLst>
          </p:cNvPr>
          <p:cNvSpPr/>
          <p:nvPr/>
        </p:nvSpPr>
        <p:spPr>
          <a:xfrm>
            <a:off x="1049460" y="5006170"/>
            <a:ext cx="87302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eval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  <a:ea typeface="微软雅黑 Light" panose="020B0502040204020203" pitchFamily="34" charset="-122"/>
              </a:rPr>
              <a:t>(</a:t>
            </a:r>
            <a:r>
              <a:rPr lang="zh-CN" altLang="zh-CN" sz="3200" b="1" dirty="0">
                <a:solidFill>
                  <a:srgbClr val="00CC00"/>
                </a:solidFill>
                <a:latin typeface="Source Code Pro" panose="020B0509030403020204" pitchFamily="49" charset="0"/>
                <a:ea typeface="微软雅黑 Light" panose="020B0502040204020203" pitchFamily="34" charset="-122"/>
              </a:rPr>
              <a:t>'x'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  <a:ea typeface="微软雅黑 Light" panose="020B0502040204020203" pitchFamily="34" charset="-122"/>
              </a:rPr>
              <a:t>)</a:t>
            </a:r>
            <a:r>
              <a:rPr lang="zh-CN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可将</a:t>
            </a: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浮点数</a:t>
            </a:r>
            <a:r>
              <a:rPr lang="zh-CN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</a:t>
            </a:r>
            <a:r>
              <a:rPr lang="zh-CN" altLang="zh-CN" sz="3200" b="1" dirty="0">
                <a:solidFill>
                  <a:srgbClr val="00CC00"/>
                </a:solidFill>
                <a:latin typeface="Source Code Pro" panose="020B0509030403020204" pitchFamily="49" charset="0"/>
                <a:ea typeface="微软雅黑 Light" panose="020B0502040204020203" pitchFamily="34" charset="-122"/>
              </a:rPr>
              <a:t>'x'</a:t>
            </a:r>
            <a:r>
              <a:rPr lang="zh-CN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转为</a:t>
            </a: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浮点</a:t>
            </a:r>
            <a:r>
              <a:rPr lang="zh-CN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</a:t>
            </a:r>
            <a:r>
              <a:rPr lang="en-US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zh-CN" sz="3200" b="1" dirty="0">
                <a:solidFill>
                  <a:srgbClr val="0000FF"/>
                </a:solidFill>
                <a:latin typeface="Source Code Pro" panose="020B0509030403020204" pitchFamily="49" charset="0"/>
                <a:ea typeface="微软雅黑 Light" panose="020B0502040204020203" pitchFamily="34" charset="-122"/>
              </a:rPr>
              <a:t>x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AE87B45-F8B1-4BBD-9793-A97767FD5750}"/>
              </a:ext>
            </a:extLst>
          </p:cNvPr>
          <p:cNvSpPr/>
          <p:nvPr/>
        </p:nvSpPr>
        <p:spPr>
          <a:xfrm>
            <a:off x="7248128" y="3320722"/>
            <a:ext cx="2182728" cy="75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CC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3.0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 *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4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40A3E7-4B16-4A96-8121-B0F3EAEC05E9}"/>
              </a:ext>
            </a:extLst>
          </p:cNvPr>
          <p:cNvSpPr/>
          <p:nvPr/>
        </p:nvSpPr>
        <p:spPr>
          <a:xfrm>
            <a:off x="7270616" y="4045856"/>
            <a:ext cx="1699862" cy="75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 12.0</a:t>
            </a:r>
            <a:endParaRPr lang="zh-CN" altLang="en-US" sz="3200" b="1" dirty="0">
              <a:solidFill>
                <a:srgbClr val="0000FF"/>
              </a:solidFill>
              <a:latin typeface="Source Code Pro" panose="020B0509030403020204" pitchFamily="49" charset="0"/>
              <a:ea typeface="宋体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9057D6D-EDB1-4988-85A4-274BD42A6C45}"/>
              </a:ext>
            </a:extLst>
          </p:cNvPr>
          <p:cNvSpPr/>
          <p:nvPr/>
        </p:nvSpPr>
        <p:spPr>
          <a:xfrm>
            <a:off x="7464152" y="2643994"/>
            <a:ext cx="8627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3.0</a:t>
            </a:r>
            <a:endParaRPr lang="zh-CN" altLang="en-US" sz="3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603F43C-FA05-4646-ABBB-22E1337B4EB1}"/>
              </a:ext>
            </a:extLst>
          </p:cNvPr>
          <p:cNvSpPr/>
          <p:nvPr/>
        </p:nvSpPr>
        <p:spPr>
          <a:xfrm>
            <a:off x="5951984" y="2480239"/>
            <a:ext cx="1468489" cy="75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200" b="1" dirty="0">
                <a:solidFill>
                  <a:srgbClr val="00CC00"/>
                </a:solidFill>
                <a:latin typeface="Source Code Pro" panose="020B0509030403020204" pitchFamily="49" charset="0"/>
              </a:rPr>
              <a:t>'</a:t>
            </a:r>
            <a:r>
              <a:rPr lang="en-US" altLang="zh-CN" sz="3200" b="1" dirty="0">
                <a:solidFill>
                  <a:srgbClr val="00CC00"/>
                </a:solidFill>
                <a:latin typeface="Source Code Pro" panose="020B0509030403020204" pitchFamily="49" charset="0"/>
              </a:rPr>
              <a:t>3.0</a:t>
            </a:r>
            <a:r>
              <a:rPr lang="zh-CN" altLang="zh-CN" sz="3200" b="1" dirty="0">
                <a:solidFill>
                  <a:srgbClr val="00CC00"/>
                </a:solidFill>
                <a:latin typeface="Source Code Pro" panose="020B0509030403020204" pitchFamily="49" charset="0"/>
              </a:rPr>
              <a:t>'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3BB5220-A080-4BF7-8054-4876249C4ABE}"/>
              </a:ext>
            </a:extLst>
          </p:cNvPr>
          <p:cNvCxnSpPr/>
          <p:nvPr/>
        </p:nvCxnSpPr>
        <p:spPr>
          <a:xfrm>
            <a:off x="7104112" y="2924944"/>
            <a:ext cx="360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78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75E023D4-CFB7-4979-AA2C-0C9031350AF7}"/>
              </a:ext>
            </a:extLst>
          </p:cNvPr>
          <p:cNvSpPr/>
          <p:nvPr/>
        </p:nvSpPr>
        <p:spPr>
          <a:xfrm>
            <a:off x="1028343" y="5268005"/>
            <a:ext cx="4059545" cy="753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16A80D"/>
                </a:solidFill>
                <a:latin typeface="JetBrains Mono"/>
                <a:ea typeface="微软雅黑 Light" panose="020B0502040204020203" pitchFamily="34" charset="-122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JetBrains Mono"/>
                <a:ea typeface="微软雅黑 Light" panose="020B0502040204020203" pitchFamily="34" charset="-122"/>
              </a:rPr>
              <a:t>(</a:t>
            </a:r>
            <a:r>
              <a:rPr lang="en-US" altLang="zh-CN" sz="3200" b="1" dirty="0" err="1">
                <a:solidFill>
                  <a:srgbClr val="FC8404"/>
                </a:solidFill>
                <a:latin typeface="Source Code Pro" panose="020B0509030403020204" pitchFamily="49" charset="0"/>
              </a:rPr>
              <a:t>floa</a:t>
            </a: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t</a:t>
            </a:r>
            <a:r>
              <a:rPr lang="zh-CN" altLang="zh-CN" sz="3200" b="1" dirty="0">
                <a:solidFill>
                  <a:srgbClr val="660E7A"/>
                </a:solidFill>
                <a:latin typeface="JetBrains Mono"/>
                <a:ea typeface="微软雅黑 Light" panose="020B0502040204020203" pitchFamily="34" charset="-122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JetBrains Mono"/>
                <a:ea typeface="微软雅黑 Light" panose="020B0502040204020203" pitchFamily="34" charset="-122"/>
              </a:rPr>
              <a:t>3</a:t>
            </a:r>
            <a:r>
              <a:rPr lang="zh-CN" altLang="zh-CN" sz="3200" b="1" dirty="0">
                <a:solidFill>
                  <a:srgbClr val="660E7A"/>
                </a:solidFill>
                <a:latin typeface="JetBrains Mono"/>
                <a:ea typeface="微软雅黑 Light" panose="020B0502040204020203" pitchFamily="34" charset="-122"/>
              </a:rPr>
              <a:t>))</a:t>
            </a:r>
            <a:endParaRPr lang="zh-CN" altLang="zh-CN" dirty="0">
              <a:latin typeface="JetBrains Mono"/>
              <a:ea typeface="微软雅黑 Light" panose="020B0502040204020203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8B618F5-01E3-4174-83FE-BE1F30C20560}"/>
              </a:ext>
            </a:extLst>
          </p:cNvPr>
          <p:cNvSpPr/>
          <p:nvPr/>
        </p:nvSpPr>
        <p:spPr>
          <a:xfrm>
            <a:off x="1049462" y="2924944"/>
            <a:ext cx="6558706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16A80D"/>
                </a:solidFill>
                <a:latin typeface="JetBrains Mono"/>
                <a:ea typeface="微软雅黑 Light" panose="020B0502040204020203" pitchFamily="34" charset="-122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JetBrains Mono"/>
                <a:ea typeface="微软雅黑 Light" panose="020B0502040204020203" pitchFamily="34" charset="-122"/>
              </a:rPr>
              <a:t>(</a:t>
            </a:r>
            <a:r>
              <a:rPr lang="en-US" altLang="zh-CN" sz="3200" b="1" dirty="0" err="1">
                <a:solidFill>
                  <a:srgbClr val="FC8404"/>
                </a:solidFill>
                <a:latin typeface="Source Code Pro" panose="020B0509030403020204" pitchFamily="49" charset="0"/>
              </a:rPr>
              <a:t>floa</a:t>
            </a: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t</a:t>
            </a:r>
            <a:r>
              <a:rPr lang="zh-CN" altLang="zh-CN" sz="3200" b="1" dirty="0">
                <a:solidFill>
                  <a:srgbClr val="660E7A"/>
                </a:solidFill>
                <a:latin typeface="JetBrains Mono"/>
                <a:ea typeface="微软雅黑 Light" panose="020B0502040204020203" pitchFamily="34" charset="-122"/>
              </a:rPr>
              <a:t>(</a:t>
            </a:r>
            <a:r>
              <a:rPr lang="zh-CN" altLang="zh-CN" sz="3200" b="1" dirty="0">
                <a:solidFill>
                  <a:srgbClr val="00CC00"/>
                </a:solidFill>
                <a:latin typeface="JetBrains Mono"/>
                <a:ea typeface="微软雅黑 Light" panose="020B0502040204020203" pitchFamily="34" charset="-122"/>
              </a:rPr>
              <a:t>'</a:t>
            </a:r>
            <a:r>
              <a:rPr lang="zh-CN" altLang="zh-CN" sz="3200" b="1" dirty="0">
                <a:solidFill>
                  <a:srgbClr val="00CC00"/>
                </a:solidFill>
                <a:highlight>
                  <a:srgbClr val="FFFF00"/>
                </a:highlight>
                <a:latin typeface="JetBrains Mono"/>
                <a:ea typeface="微软雅黑 Light" panose="020B0502040204020203" pitchFamily="34" charset="-122"/>
              </a:rPr>
              <a:t>  </a:t>
            </a:r>
            <a:r>
              <a:rPr lang="zh-CN" altLang="zh-CN" sz="3200" b="1" dirty="0">
                <a:solidFill>
                  <a:srgbClr val="00CC00"/>
                </a:solidFill>
                <a:latin typeface="JetBrains Mono"/>
                <a:ea typeface="微软雅黑 Light" panose="020B0502040204020203" pitchFamily="34" charset="-122"/>
              </a:rPr>
              <a:t>0.678</a:t>
            </a:r>
            <a:r>
              <a:rPr lang="zh-CN" altLang="zh-CN" sz="3200" b="1" dirty="0">
                <a:solidFill>
                  <a:srgbClr val="000080"/>
                </a:solidFill>
                <a:highlight>
                  <a:srgbClr val="FFFF00"/>
                </a:highlight>
                <a:latin typeface="JetBrains Mono"/>
                <a:ea typeface="微软雅黑 Light" panose="020B0502040204020203" pitchFamily="34" charset="-122"/>
              </a:rPr>
              <a:t>\n</a:t>
            </a:r>
            <a:r>
              <a:rPr lang="zh-CN" altLang="zh-CN" sz="3200" b="1" dirty="0">
                <a:solidFill>
                  <a:srgbClr val="00CC00"/>
                </a:solidFill>
                <a:latin typeface="JetBrains Mono"/>
                <a:ea typeface="微软雅黑 Light" panose="020B0502040204020203" pitchFamily="34" charset="-122"/>
              </a:rPr>
              <a:t>'</a:t>
            </a:r>
            <a:r>
              <a:rPr lang="zh-CN" altLang="zh-CN" sz="3200" b="1" dirty="0">
                <a:solidFill>
                  <a:srgbClr val="660E7A"/>
                </a:solidFill>
                <a:latin typeface="JetBrains Mono"/>
                <a:ea typeface="微软雅黑 Light" panose="020B0502040204020203" pitchFamily="34" charset="-122"/>
              </a:rPr>
              <a:t>))</a:t>
            </a:r>
            <a:endParaRPr lang="zh-CN" altLang="zh-CN" sz="3200" dirty="0">
              <a:latin typeface="JetBrains Mono"/>
              <a:ea typeface="微软雅黑 Light" panose="020B0502040204020203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CD404C1-0DE6-4543-80F3-86C8DA5AB135}"/>
              </a:ext>
            </a:extLst>
          </p:cNvPr>
          <p:cNvSpPr/>
          <p:nvPr/>
        </p:nvSpPr>
        <p:spPr>
          <a:xfrm>
            <a:off x="7441664" y="2944341"/>
            <a:ext cx="2182728" cy="75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CC00"/>
                </a:solidFill>
                <a:latin typeface="JetBrains Mono"/>
                <a:ea typeface="微软雅黑 Light" panose="020B0502040204020203" pitchFamily="34" charset="-122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JetBrains Mono"/>
                <a:ea typeface="微软雅黑 Light" panose="020B0502040204020203" pitchFamily="34" charset="-122"/>
              </a:rPr>
              <a:t>0.678</a:t>
            </a:r>
            <a:endParaRPr lang="zh-CN" altLang="en-US" sz="3200" dirty="0">
              <a:latin typeface="JetBrains Mono"/>
              <a:ea typeface="微软雅黑 Light" panose="020B0502040204020203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1E9594-5492-4094-A8BE-DF03E79E6646}"/>
              </a:ext>
            </a:extLst>
          </p:cNvPr>
          <p:cNvSpPr/>
          <p:nvPr/>
        </p:nvSpPr>
        <p:spPr>
          <a:xfrm>
            <a:off x="1052451" y="4547925"/>
            <a:ext cx="77078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 err="1">
                <a:solidFill>
                  <a:srgbClr val="16A80D"/>
                </a:solidFill>
                <a:latin typeface="JetBrains Mono"/>
                <a:ea typeface="微软雅黑 Light" panose="020B0502040204020203" pitchFamily="34" charset="-122"/>
              </a:rPr>
              <a:t>floa</a:t>
            </a:r>
            <a:r>
              <a:rPr lang="zh-CN" altLang="zh-CN" sz="3200" b="1" dirty="0">
                <a:solidFill>
                  <a:srgbClr val="16A80D"/>
                </a:solidFill>
                <a:latin typeface="JetBrains Mono"/>
                <a:ea typeface="微软雅黑 Light" panose="020B0502040204020203" pitchFamily="34" charset="-122"/>
              </a:rPr>
              <a:t>t</a:t>
            </a:r>
            <a:r>
              <a:rPr lang="zh-CN" altLang="zh-CN" sz="3200" b="1" dirty="0">
                <a:solidFill>
                  <a:srgbClr val="660E7A"/>
                </a:solidFill>
                <a:latin typeface="JetBrains Mono"/>
                <a:ea typeface="微软雅黑 Light" panose="020B0502040204020203" pitchFamily="34" charset="-122"/>
              </a:rPr>
              <a:t>(</a:t>
            </a:r>
            <a:r>
              <a:rPr lang="zh-CN" altLang="zh-CN" sz="3200" b="1" dirty="0">
                <a:solidFill>
                  <a:srgbClr val="0000FF"/>
                </a:solidFill>
                <a:latin typeface="JetBrains Mono"/>
                <a:ea typeface="微软雅黑 Light" panose="020B0502040204020203" pitchFamily="34" charset="-122"/>
              </a:rPr>
              <a:t>x</a:t>
            </a:r>
            <a:r>
              <a:rPr lang="zh-CN" altLang="zh-CN" sz="3200" b="1" dirty="0">
                <a:solidFill>
                  <a:srgbClr val="660E7A"/>
                </a:solidFill>
                <a:latin typeface="JetBrains Mono"/>
                <a:ea typeface="微软雅黑 Light" panose="020B0502040204020203" pitchFamily="34" charset="-122"/>
              </a:rPr>
              <a:t>)</a:t>
            </a:r>
            <a:r>
              <a:rPr lang="zh-CN" altLang="zh-CN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可将</a:t>
            </a:r>
            <a:r>
              <a:rPr lang="zh-CN" altLang="en-US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整数</a:t>
            </a:r>
            <a:r>
              <a:rPr lang="zh-CN" altLang="zh-CN" sz="3200" b="1" dirty="0">
                <a:solidFill>
                  <a:srgbClr val="0000FF"/>
                </a:solidFill>
                <a:latin typeface="JetBrains Mono"/>
                <a:ea typeface="微软雅黑 Light" panose="020B0502040204020203" pitchFamily="34" charset="-122"/>
              </a:rPr>
              <a:t>x</a:t>
            </a:r>
            <a:r>
              <a:rPr lang="zh-CN" altLang="zh-CN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转为</a:t>
            </a:r>
            <a:r>
              <a:rPr lang="zh-CN" altLang="en-US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浮点</a:t>
            </a:r>
            <a:r>
              <a:rPr lang="zh-CN" altLang="zh-CN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数</a:t>
            </a:r>
            <a:r>
              <a:rPr lang="en-US" altLang="zh-CN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 </a:t>
            </a:r>
            <a:r>
              <a:rPr lang="zh-CN" altLang="zh-CN" sz="3200" b="1" dirty="0">
                <a:solidFill>
                  <a:srgbClr val="0000FF"/>
                </a:solidFill>
                <a:latin typeface="JetBrains Mono"/>
                <a:ea typeface="微软雅黑 Light" panose="020B0502040204020203" pitchFamily="34" charset="-122"/>
              </a:rPr>
              <a:t>x</a:t>
            </a:r>
            <a:r>
              <a:rPr lang="en-US" altLang="zh-CN" sz="3200" b="1" dirty="0">
                <a:solidFill>
                  <a:srgbClr val="0000FF"/>
                </a:solidFill>
                <a:latin typeface="JetBrains Mono"/>
                <a:ea typeface="微软雅黑 Light" panose="020B0502040204020203" pitchFamily="34" charset="-122"/>
              </a:rPr>
              <a:t>.0</a:t>
            </a:r>
            <a:endParaRPr lang="zh-CN" altLang="zh-CN" sz="3200" b="1" dirty="0">
              <a:solidFill>
                <a:srgbClr val="0000FF"/>
              </a:solidFill>
              <a:latin typeface="JetBrains Mono"/>
              <a:ea typeface="微软雅黑 Light" panose="020B0502040204020203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3E8EA22-B619-439F-994B-D122790C63F1}"/>
              </a:ext>
            </a:extLst>
          </p:cNvPr>
          <p:cNvSpPr/>
          <p:nvPr/>
        </p:nvSpPr>
        <p:spPr>
          <a:xfrm>
            <a:off x="1028343" y="1907954"/>
            <a:ext cx="810831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 err="1">
                <a:solidFill>
                  <a:srgbClr val="FC8404"/>
                </a:solidFill>
                <a:latin typeface="Source Code Pro" panose="020B0509030403020204" pitchFamily="49" charset="0"/>
              </a:rPr>
              <a:t>floa</a:t>
            </a: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t</a:t>
            </a:r>
            <a:r>
              <a:rPr lang="zh-CN" altLang="zh-CN" sz="3200" b="1" dirty="0">
                <a:solidFill>
                  <a:srgbClr val="660E7A"/>
                </a:solidFill>
                <a:latin typeface="JetBrains Mono"/>
                <a:ea typeface="微软雅黑 Light" panose="020B0502040204020203" pitchFamily="34" charset="-122"/>
              </a:rPr>
              <a:t>(</a:t>
            </a:r>
            <a:r>
              <a:rPr lang="zh-CN" altLang="zh-CN" sz="3200" b="1" dirty="0">
                <a:solidFill>
                  <a:srgbClr val="00CC00"/>
                </a:solidFill>
                <a:latin typeface="JetBrains Mono"/>
                <a:ea typeface="微软雅黑 Light" panose="020B0502040204020203" pitchFamily="34" charset="-122"/>
              </a:rPr>
              <a:t>'x'</a:t>
            </a:r>
            <a:r>
              <a:rPr lang="zh-CN" altLang="zh-CN" sz="3200" b="1" dirty="0">
                <a:solidFill>
                  <a:srgbClr val="660E7A"/>
                </a:solidFill>
                <a:latin typeface="JetBrains Mono"/>
                <a:ea typeface="微软雅黑 Light" panose="020B0502040204020203" pitchFamily="34" charset="-122"/>
              </a:rPr>
              <a:t>)</a:t>
            </a:r>
            <a:r>
              <a:rPr lang="zh-CN" altLang="en-US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去除字符串开头和结尾的空白字符</a:t>
            </a:r>
            <a:endParaRPr lang="en-US" altLang="zh-CN" sz="3200" dirty="0">
              <a:solidFill>
                <a:srgbClr val="000000"/>
              </a:solidFill>
              <a:latin typeface="JetBrains Mono"/>
              <a:ea typeface="微软雅黑 Light" panose="020B0502040204020203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                    </a:t>
            </a:r>
            <a:r>
              <a:rPr lang="zh-CN" altLang="en-US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包括：空格、</a:t>
            </a:r>
            <a:r>
              <a:rPr lang="en-US" altLang="zh-CN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\n</a:t>
            </a:r>
            <a:r>
              <a:rPr lang="zh-CN" altLang="en-US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、</a:t>
            </a:r>
            <a:r>
              <a:rPr lang="en-US" altLang="zh-CN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\t </a:t>
            </a:r>
            <a:r>
              <a:rPr lang="zh-CN" altLang="en-US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等</a:t>
            </a:r>
            <a:endParaRPr lang="zh-CN" altLang="zh-CN" sz="3200" b="1" dirty="0">
              <a:solidFill>
                <a:srgbClr val="0000FF"/>
              </a:solidFill>
              <a:latin typeface="JetBrains Mono"/>
              <a:ea typeface="微软雅黑 Light" panose="020B0502040204020203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58C785D-A0B3-463F-AA53-04134443B9A7}"/>
              </a:ext>
            </a:extLst>
          </p:cNvPr>
          <p:cNvSpPr/>
          <p:nvPr/>
        </p:nvSpPr>
        <p:spPr>
          <a:xfrm>
            <a:off x="7514694" y="5269992"/>
            <a:ext cx="1389618" cy="75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CC00"/>
                </a:solidFill>
                <a:latin typeface="JetBrains Mono"/>
                <a:ea typeface="微软雅黑 Light" panose="020B0502040204020203" pitchFamily="34" charset="-122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JetBrains Mono"/>
                <a:ea typeface="微软雅黑 Light" panose="020B0502040204020203" pitchFamily="34" charset="-122"/>
              </a:rPr>
              <a:t>3.0</a:t>
            </a:r>
            <a:endParaRPr lang="zh-CN" altLang="en-US" sz="3200" dirty="0">
              <a:latin typeface="JetBrains Mono"/>
              <a:ea typeface="微软雅黑 Light" panose="020B0502040204020203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85F298E-05A3-4D03-983F-30EC0B5A0305}"/>
              </a:ext>
            </a:extLst>
          </p:cNvPr>
          <p:cNvSpPr/>
          <p:nvPr/>
        </p:nvSpPr>
        <p:spPr>
          <a:xfrm>
            <a:off x="1055440" y="851992"/>
            <a:ext cx="5976664" cy="74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字符串转浮点数 </a:t>
            </a:r>
            <a:r>
              <a:rPr lang="en-US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(float)</a:t>
            </a:r>
            <a:endParaRPr lang="zh-CN" altLang="en-US" sz="3200" dirty="0">
              <a:solidFill>
                <a:srgbClr val="000000"/>
              </a:solidFill>
              <a:latin typeface="Arial Unicode MS" panose="020B0604020202020204" pitchFamily="34" charset="-122"/>
              <a:ea typeface="JetBrains Mono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DD16E0-90FE-4F9A-91C7-18DC4C6A6791}"/>
              </a:ext>
            </a:extLst>
          </p:cNvPr>
          <p:cNvSpPr/>
          <p:nvPr/>
        </p:nvSpPr>
        <p:spPr>
          <a:xfrm>
            <a:off x="1028343" y="3667481"/>
            <a:ext cx="5976664" cy="74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整数转浮点数 </a:t>
            </a:r>
            <a:r>
              <a:rPr lang="en-US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(float)</a:t>
            </a:r>
            <a:endParaRPr lang="zh-CN" altLang="en-US" sz="3200" dirty="0">
              <a:solidFill>
                <a:srgbClr val="000000"/>
              </a:solidFill>
              <a:latin typeface="Arial Unicode MS" panose="020B0604020202020204" pitchFamily="34" charset="-122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412208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7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8B599666-5FE5-4333-9119-A02DF201AA94}"/>
              </a:ext>
            </a:extLst>
          </p:cNvPr>
          <p:cNvSpPr/>
          <p:nvPr/>
        </p:nvSpPr>
        <p:spPr>
          <a:xfrm>
            <a:off x="1055440" y="851992"/>
            <a:ext cx="4320480" cy="745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数值类型</a:t>
            </a:r>
            <a:endParaRPr lang="zh-CN" altLang="zh-CN" sz="3200" dirty="0">
              <a:solidFill>
                <a:srgbClr val="5760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5301CA2-C0B5-4EB1-9F54-C68440E01BCA}"/>
              </a:ext>
            </a:extLst>
          </p:cNvPr>
          <p:cNvSpPr/>
          <p:nvPr/>
        </p:nvSpPr>
        <p:spPr>
          <a:xfrm>
            <a:off x="1055440" y="1603355"/>
            <a:ext cx="4320480" cy="745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C840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整数（</a:t>
            </a:r>
            <a:r>
              <a:rPr lang="en-US" altLang="zh-CN" sz="3200" b="1" dirty="0">
                <a:solidFill>
                  <a:srgbClr val="FC840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</a:t>
            </a:r>
            <a:r>
              <a:rPr lang="zh-CN" altLang="en-US" sz="3200" b="1" dirty="0">
                <a:solidFill>
                  <a:srgbClr val="FC840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zh-CN" altLang="zh-CN" sz="3200" b="1" dirty="0">
              <a:solidFill>
                <a:srgbClr val="FC840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2DCA855-2590-4217-909A-EC9A1620910E}"/>
              </a:ext>
            </a:extLst>
          </p:cNvPr>
          <p:cNvSpPr/>
          <p:nvPr/>
        </p:nvSpPr>
        <p:spPr>
          <a:xfrm>
            <a:off x="1055440" y="2305903"/>
            <a:ext cx="4320480" cy="745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C840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浮点数（</a:t>
            </a:r>
            <a:r>
              <a:rPr lang="en-US" altLang="zh-CN" sz="3200" b="1" dirty="0">
                <a:solidFill>
                  <a:srgbClr val="FC840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float</a:t>
            </a:r>
            <a:r>
              <a:rPr lang="zh-CN" altLang="en-US" sz="3200" b="1" dirty="0">
                <a:solidFill>
                  <a:srgbClr val="FC840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zh-CN" altLang="zh-CN" sz="3200" b="1" dirty="0">
              <a:solidFill>
                <a:srgbClr val="FC840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3795058-F2CB-4493-970E-5E1EAE016023}"/>
              </a:ext>
            </a:extLst>
          </p:cNvPr>
          <p:cNvSpPr/>
          <p:nvPr/>
        </p:nvSpPr>
        <p:spPr>
          <a:xfrm>
            <a:off x="1055440" y="3023857"/>
            <a:ext cx="4320480" cy="745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C840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复数（</a:t>
            </a:r>
            <a:r>
              <a:rPr lang="en-US" altLang="zh-CN" sz="3200" b="1" dirty="0">
                <a:solidFill>
                  <a:srgbClr val="FC840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complex</a:t>
            </a:r>
            <a:r>
              <a:rPr lang="zh-CN" altLang="en-US" sz="3200" b="1" dirty="0">
                <a:solidFill>
                  <a:srgbClr val="FC840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zh-CN" altLang="zh-CN" sz="3200" b="1" dirty="0">
              <a:solidFill>
                <a:srgbClr val="FC840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6421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75E023D4-CFB7-4979-AA2C-0C9031350AF7}"/>
              </a:ext>
            </a:extLst>
          </p:cNvPr>
          <p:cNvSpPr/>
          <p:nvPr/>
        </p:nvSpPr>
        <p:spPr>
          <a:xfrm>
            <a:off x="1049462" y="5269992"/>
            <a:ext cx="4419585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16A80D"/>
                </a:solidFill>
                <a:latin typeface="JetBrains Mono"/>
                <a:ea typeface="微软雅黑 Light" panose="020B0502040204020203" pitchFamily="34" charset="-122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JetBrains Mono"/>
                <a:ea typeface="微软雅黑 Light" panose="020B0502040204020203" pitchFamily="34" charset="-122"/>
              </a:rPr>
              <a:t>(</a:t>
            </a: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int</a:t>
            </a:r>
            <a:r>
              <a:rPr lang="zh-CN" altLang="zh-CN" sz="3200" b="1" dirty="0">
                <a:solidFill>
                  <a:srgbClr val="660E7A"/>
                </a:solidFill>
                <a:latin typeface="JetBrains Mono"/>
                <a:ea typeface="微软雅黑 Light" panose="020B0502040204020203" pitchFamily="34" charset="-122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JetBrains Mono"/>
                <a:ea typeface="微软雅黑 Light" panose="020B0502040204020203" pitchFamily="34" charset="-122"/>
              </a:rPr>
              <a:t>3</a:t>
            </a:r>
            <a:r>
              <a:rPr lang="en-US" altLang="zh-CN" sz="3200" dirty="0">
                <a:solidFill>
                  <a:srgbClr val="0000FF"/>
                </a:solidFill>
                <a:latin typeface="JetBrains Mono"/>
                <a:ea typeface="微软雅黑 Light" panose="020B0502040204020203" pitchFamily="34" charset="-122"/>
              </a:rPr>
              <a:t>.99</a:t>
            </a:r>
            <a:r>
              <a:rPr lang="zh-CN" altLang="zh-CN" sz="3200" b="1" dirty="0">
                <a:solidFill>
                  <a:srgbClr val="660E7A"/>
                </a:solidFill>
                <a:latin typeface="JetBrains Mono"/>
                <a:ea typeface="微软雅黑 Light" panose="020B0502040204020203" pitchFamily="34" charset="-122"/>
              </a:rPr>
              <a:t>))</a:t>
            </a:r>
            <a:endParaRPr lang="zh-CN" altLang="zh-CN" dirty="0">
              <a:latin typeface="JetBrains Mono"/>
              <a:ea typeface="微软雅黑 Light" panose="020B0502040204020203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8B618F5-01E3-4174-83FE-BE1F30C20560}"/>
              </a:ext>
            </a:extLst>
          </p:cNvPr>
          <p:cNvSpPr/>
          <p:nvPr/>
        </p:nvSpPr>
        <p:spPr>
          <a:xfrm>
            <a:off x="1049462" y="2924944"/>
            <a:ext cx="6558706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16A80D"/>
                </a:solidFill>
                <a:latin typeface="JetBrains Mono"/>
                <a:ea typeface="微软雅黑 Light" panose="020B0502040204020203" pitchFamily="34" charset="-122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JetBrains Mono"/>
                <a:ea typeface="微软雅黑 Light" panose="020B0502040204020203" pitchFamily="34" charset="-122"/>
              </a:rPr>
              <a:t>(</a:t>
            </a: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int</a:t>
            </a:r>
            <a:r>
              <a:rPr lang="zh-CN" altLang="zh-CN" sz="3200" b="1" dirty="0">
                <a:solidFill>
                  <a:srgbClr val="660E7A"/>
                </a:solidFill>
                <a:latin typeface="JetBrains Mono"/>
                <a:ea typeface="微软雅黑 Light" panose="020B0502040204020203" pitchFamily="34" charset="-122"/>
              </a:rPr>
              <a:t>(</a:t>
            </a:r>
            <a:r>
              <a:rPr lang="zh-CN" altLang="zh-CN" sz="3200" b="1" dirty="0">
                <a:solidFill>
                  <a:srgbClr val="00CC00"/>
                </a:solidFill>
                <a:latin typeface="JetBrains Mono"/>
                <a:ea typeface="微软雅黑 Light" panose="020B0502040204020203" pitchFamily="34" charset="-122"/>
              </a:rPr>
              <a:t>'  678</a:t>
            </a:r>
            <a:r>
              <a:rPr lang="zh-CN" altLang="zh-CN" sz="3200" b="1" dirty="0">
                <a:solidFill>
                  <a:srgbClr val="000080"/>
                </a:solidFill>
                <a:latin typeface="JetBrains Mono"/>
                <a:ea typeface="微软雅黑 Light" panose="020B0502040204020203" pitchFamily="34" charset="-122"/>
              </a:rPr>
              <a:t>\n</a:t>
            </a:r>
            <a:r>
              <a:rPr lang="zh-CN" altLang="zh-CN" sz="3200" b="1" dirty="0">
                <a:solidFill>
                  <a:srgbClr val="00CC00"/>
                </a:solidFill>
                <a:latin typeface="JetBrains Mono"/>
                <a:ea typeface="微软雅黑 Light" panose="020B0502040204020203" pitchFamily="34" charset="-122"/>
              </a:rPr>
              <a:t>'</a:t>
            </a:r>
            <a:r>
              <a:rPr lang="zh-CN" altLang="zh-CN" sz="3200" b="1" dirty="0">
                <a:solidFill>
                  <a:srgbClr val="660E7A"/>
                </a:solidFill>
                <a:latin typeface="JetBrains Mono"/>
                <a:ea typeface="微软雅黑 Light" panose="020B0502040204020203" pitchFamily="34" charset="-122"/>
              </a:rPr>
              <a:t>))</a:t>
            </a:r>
            <a:endParaRPr lang="zh-CN" altLang="zh-CN" sz="3200" dirty="0">
              <a:latin typeface="JetBrains Mono"/>
              <a:ea typeface="微软雅黑 Light" panose="020B0502040204020203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CD404C1-0DE6-4543-80F3-86C8DA5AB135}"/>
              </a:ext>
            </a:extLst>
          </p:cNvPr>
          <p:cNvSpPr/>
          <p:nvPr/>
        </p:nvSpPr>
        <p:spPr>
          <a:xfrm>
            <a:off x="7441664" y="2944341"/>
            <a:ext cx="2182728" cy="75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CC00"/>
                </a:solidFill>
                <a:latin typeface="JetBrains Mono"/>
                <a:ea typeface="微软雅黑 Light" panose="020B0502040204020203" pitchFamily="34" charset="-122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JetBrains Mono"/>
                <a:ea typeface="微软雅黑 Light" panose="020B0502040204020203" pitchFamily="34" charset="-122"/>
              </a:rPr>
              <a:t>678</a:t>
            </a:r>
            <a:endParaRPr lang="zh-CN" altLang="en-US" sz="3200" dirty="0">
              <a:latin typeface="JetBrains Mono"/>
              <a:ea typeface="微软雅黑 Light" panose="020B0502040204020203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1E9594-5492-4094-A8BE-DF03E79E6646}"/>
              </a:ext>
            </a:extLst>
          </p:cNvPr>
          <p:cNvSpPr/>
          <p:nvPr/>
        </p:nvSpPr>
        <p:spPr>
          <a:xfrm>
            <a:off x="1052451" y="4547925"/>
            <a:ext cx="77078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16A80D"/>
                </a:solidFill>
                <a:latin typeface="JetBrains Mono"/>
                <a:ea typeface="微软雅黑 Light" panose="020B0502040204020203" pitchFamily="34" charset="-122"/>
              </a:rPr>
              <a:t>in</a:t>
            </a:r>
            <a:r>
              <a:rPr lang="zh-CN" altLang="zh-CN" sz="3200" b="1" dirty="0">
                <a:solidFill>
                  <a:srgbClr val="16A80D"/>
                </a:solidFill>
                <a:latin typeface="JetBrains Mono"/>
                <a:ea typeface="微软雅黑 Light" panose="020B0502040204020203" pitchFamily="34" charset="-122"/>
              </a:rPr>
              <a:t>t</a:t>
            </a:r>
            <a:r>
              <a:rPr lang="zh-CN" altLang="zh-CN" sz="3200" b="1" dirty="0">
                <a:solidFill>
                  <a:srgbClr val="660E7A"/>
                </a:solidFill>
                <a:latin typeface="JetBrains Mono"/>
                <a:ea typeface="微软雅黑 Light" panose="020B0502040204020203" pitchFamily="34" charset="-122"/>
              </a:rPr>
              <a:t>(</a:t>
            </a:r>
            <a:r>
              <a:rPr lang="zh-CN" altLang="zh-CN" sz="3200" b="1" dirty="0">
                <a:solidFill>
                  <a:srgbClr val="0000FF"/>
                </a:solidFill>
                <a:latin typeface="JetBrains Mono"/>
                <a:ea typeface="微软雅黑 Light" panose="020B0502040204020203" pitchFamily="34" charset="-122"/>
              </a:rPr>
              <a:t>x</a:t>
            </a:r>
            <a:r>
              <a:rPr lang="en-US" altLang="zh-CN" sz="3200" b="1" dirty="0">
                <a:solidFill>
                  <a:srgbClr val="0000FF"/>
                </a:solidFill>
                <a:latin typeface="JetBrains Mono"/>
                <a:ea typeface="微软雅黑 Light" panose="020B0502040204020203" pitchFamily="34" charset="-122"/>
              </a:rPr>
              <a:t>.b</a:t>
            </a:r>
            <a:r>
              <a:rPr lang="zh-CN" altLang="zh-CN" sz="3200" b="1" dirty="0">
                <a:solidFill>
                  <a:srgbClr val="660E7A"/>
                </a:solidFill>
                <a:latin typeface="JetBrains Mono"/>
                <a:ea typeface="微软雅黑 Light" panose="020B0502040204020203" pitchFamily="34" charset="-122"/>
              </a:rPr>
              <a:t>)</a:t>
            </a:r>
            <a:r>
              <a:rPr lang="zh-CN" altLang="zh-CN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可</a:t>
            </a:r>
            <a:r>
              <a:rPr lang="zh-CN" altLang="en-US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截取浮点数</a:t>
            </a:r>
            <a:r>
              <a:rPr lang="zh-CN" altLang="zh-CN" sz="3200" b="1" dirty="0">
                <a:solidFill>
                  <a:srgbClr val="0000FF"/>
                </a:solidFill>
                <a:latin typeface="JetBrains Mono"/>
                <a:ea typeface="微软雅黑 Light" panose="020B0502040204020203" pitchFamily="34" charset="-122"/>
              </a:rPr>
              <a:t>x</a:t>
            </a:r>
            <a:r>
              <a:rPr lang="en-US" altLang="zh-CN" sz="3200" b="1" dirty="0">
                <a:solidFill>
                  <a:srgbClr val="0000FF"/>
                </a:solidFill>
                <a:latin typeface="JetBrains Mono"/>
                <a:ea typeface="微软雅黑 Light" panose="020B0502040204020203" pitchFamily="34" charset="-122"/>
              </a:rPr>
              <a:t>.b</a:t>
            </a:r>
            <a:r>
              <a:rPr lang="zh-CN" altLang="en-US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的整</a:t>
            </a:r>
            <a:r>
              <a:rPr lang="zh-CN" altLang="zh-CN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数</a:t>
            </a:r>
            <a:r>
              <a:rPr lang="zh-CN" altLang="en-US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部分</a:t>
            </a:r>
            <a:r>
              <a:rPr lang="en-US" altLang="zh-CN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 </a:t>
            </a:r>
            <a:r>
              <a:rPr lang="zh-CN" altLang="zh-CN" sz="3200" b="1" dirty="0">
                <a:solidFill>
                  <a:srgbClr val="0000FF"/>
                </a:solidFill>
                <a:latin typeface="JetBrains Mono"/>
                <a:ea typeface="微软雅黑 Light" panose="020B0502040204020203" pitchFamily="34" charset="-122"/>
              </a:rPr>
              <a:t>x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3E8EA22-B619-439F-994B-D122790C63F1}"/>
              </a:ext>
            </a:extLst>
          </p:cNvPr>
          <p:cNvSpPr/>
          <p:nvPr/>
        </p:nvSpPr>
        <p:spPr>
          <a:xfrm>
            <a:off x="1028343" y="1907954"/>
            <a:ext cx="765626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int</a:t>
            </a:r>
            <a:r>
              <a:rPr lang="zh-CN" altLang="zh-CN" sz="3200" b="1" dirty="0">
                <a:solidFill>
                  <a:srgbClr val="660E7A"/>
                </a:solidFill>
                <a:latin typeface="JetBrains Mono"/>
                <a:ea typeface="微软雅黑 Light" panose="020B0502040204020203" pitchFamily="34" charset="-122"/>
              </a:rPr>
              <a:t>(</a:t>
            </a:r>
            <a:r>
              <a:rPr lang="zh-CN" altLang="zh-CN" sz="3200" b="1" dirty="0">
                <a:solidFill>
                  <a:srgbClr val="00CC00"/>
                </a:solidFill>
                <a:latin typeface="JetBrains Mono"/>
                <a:ea typeface="微软雅黑 Light" panose="020B0502040204020203" pitchFamily="34" charset="-122"/>
              </a:rPr>
              <a:t>'x'</a:t>
            </a:r>
            <a:r>
              <a:rPr lang="zh-CN" altLang="zh-CN" sz="3200" b="1" dirty="0">
                <a:solidFill>
                  <a:srgbClr val="660E7A"/>
                </a:solidFill>
                <a:latin typeface="JetBrains Mono"/>
                <a:ea typeface="微软雅黑 Light" panose="020B0502040204020203" pitchFamily="34" charset="-122"/>
              </a:rPr>
              <a:t>)</a:t>
            </a:r>
            <a:r>
              <a:rPr lang="zh-CN" altLang="en-US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去除字符串开头和结尾的空白字符</a:t>
            </a:r>
            <a:endParaRPr lang="en-US" altLang="zh-CN" sz="3200" dirty="0">
              <a:solidFill>
                <a:srgbClr val="000000"/>
              </a:solidFill>
              <a:latin typeface="JetBrains Mono"/>
              <a:ea typeface="微软雅黑 Light" panose="020B0502040204020203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                    </a:t>
            </a:r>
            <a:r>
              <a:rPr lang="zh-CN" altLang="en-US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包括：空格、</a:t>
            </a:r>
            <a:r>
              <a:rPr lang="en-US" altLang="zh-CN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\n</a:t>
            </a:r>
            <a:r>
              <a:rPr lang="zh-CN" altLang="en-US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、</a:t>
            </a:r>
            <a:r>
              <a:rPr lang="en-US" altLang="zh-CN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\t </a:t>
            </a:r>
            <a:r>
              <a:rPr lang="zh-CN" altLang="en-US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等</a:t>
            </a:r>
            <a:endParaRPr lang="zh-CN" altLang="zh-CN" sz="3200" b="1" dirty="0">
              <a:solidFill>
                <a:srgbClr val="0000FF"/>
              </a:solidFill>
              <a:latin typeface="JetBrains Mono"/>
              <a:ea typeface="微软雅黑 Light" panose="020B0502040204020203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58C785D-A0B3-463F-AA53-04134443B9A7}"/>
              </a:ext>
            </a:extLst>
          </p:cNvPr>
          <p:cNvSpPr/>
          <p:nvPr/>
        </p:nvSpPr>
        <p:spPr>
          <a:xfrm>
            <a:off x="7514694" y="5269992"/>
            <a:ext cx="1389618" cy="75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CC00"/>
                </a:solidFill>
                <a:latin typeface="JetBrains Mono"/>
                <a:ea typeface="微软雅黑 Light" panose="020B0502040204020203" pitchFamily="34" charset="-122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JetBrains Mono"/>
                <a:ea typeface="微软雅黑 Light" panose="020B0502040204020203" pitchFamily="34" charset="-122"/>
              </a:rPr>
              <a:t>3</a:t>
            </a:r>
            <a:endParaRPr lang="zh-CN" altLang="en-US" sz="3200" dirty="0">
              <a:latin typeface="JetBrains Mono"/>
              <a:ea typeface="微软雅黑 Light" panose="020B0502040204020203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F9A896F-6437-49D0-B58A-95BE0A28FD64}"/>
              </a:ext>
            </a:extLst>
          </p:cNvPr>
          <p:cNvSpPr/>
          <p:nvPr/>
        </p:nvSpPr>
        <p:spPr>
          <a:xfrm>
            <a:off x="1055440" y="851992"/>
            <a:ext cx="5976664" cy="74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字符串转整数 </a:t>
            </a:r>
            <a:r>
              <a:rPr lang="en-US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(int)</a:t>
            </a:r>
            <a:endParaRPr lang="zh-CN" altLang="en-US" sz="3200" dirty="0">
              <a:solidFill>
                <a:srgbClr val="000000"/>
              </a:solidFill>
              <a:latin typeface="Arial Unicode MS" panose="020B0604020202020204" pitchFamily="34" charset="-122"/>
              <a:ea typeface="JetBrains Mono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69E79F-4C8A-454D-A354-41518E2CA8B3}"/>
              </a:ext>
            </a:extLst>
          </p:cNvPr>
          <p:cNvSpPr/>
          <p:nvPr/>
        </p:nvSpPr>
        <p:spPr>
          <a:xfrm>
            <a:off x="1017712" y="3661081"/>
            <a:ext cx="5976664" cy="74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浮点数转整数 </a:t>
            </a:r>
            <a:r>
              <a:rPr lang="en-US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(int)</a:t>
            </a:r>
            <a:endParaRPr lang="zh-CN" altLang="en-US" sz="3200" dirty="0">
              <a:solidFill>
                <a:srgbClr val="000000"/>
              </a:solidFill>
              <a:latin typeface="Arial Unicode MS" panose="020B0604020202020204" pitchFamily="34" charset="-122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52441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7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D3E8EA22-B619-439F-994B-D122790C63F1}"/>
              </a:ext>
            </a:extLst>
          </p:cNvPr>
          <p:cNvSpPr/>
          <p:nvPr/>
        </p:nvSpPr>
        <p:spPr>
          <a:xfrm>
            <a:off x="1028343" y="1660714"/>
            <a:ext cx="9379491" cy="7530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in</a:t>
            </a: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t</a:t>
            </a:r>
            <a:r>
              <a:rPr lang="zh-CN" altLang="zh-CN" sz="3200" b="1" dirty="0">
                <a:solidFill>
                  <a:srgbClr val="660E7A"/>
                </a:solidFill>
                <a:latin typeface="JetBrains Mono"/>
                <a:ea typeface="微软雅黑 Light" panose="020B0502040204020203" pitchFamily="34" charset="-122"/>
              </a:rPr>
              <a:t>(</a:t>
            </a:r>
            <a:r>
              <a:rPr lang="zh-CN" altLang="zh-CN" sz="3200" b="1" dirty="0">
                <a:solidFill>
                  <a:srgbClr val="00CC00"/>
                </a:solidFill>
                <a:latin typeface="JetBrains Mono"/>
                <a:ea typeface="微软雅黑 Light" panose="020B0502040204020203" pitchFamily="34" charset="-122"/>
              </a:rPr>
              <a:t>'x'</a:t>
            </a:r>
            <a:r>
              <a:rPr lang="zh-CN" altLang="zh-CN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, </a:t>
            </a:r>
            <a:r>
              <a:rPr lang="zh-CN" altLang="zh-CN" sz="3200" dirty="0">
                <a:solidFill>
                  <a:srgbClr val="660099"/>
                </a:solidFill>
                <a:latin typeface="JetBrains Mono"/>
                <a:ea typeface="微软雅黑 Light" panose="020B0502040204020203" pitchFamily="34" charset="-122"/>
              </a:rPr>
              <a:t>base</a:t>
            </a:r>
            <a:r>
              <a:rPr lang="zh-CN" altLang="zh-CN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=</a:t>
            </a:r>
            <a:r>
              <a:rPr lang="zh-CN" altLang="zh-CN" sz="3200" dirty="0">
                <a:solidFill>
                  <a:srgbClr val="0000FF"/>
                </a:solidFill>
                <a:latin typeface="JetBrains Mono"/>
                <a:ea typeface="微软雅黑 Light" panose="020B0502040204020203" pitchFamily="34" charset="-122"/>
              </a:rPr>
              <a:t>10</a:t>
            </a:r>
            <a:r>
              <a:rPr lang="zh-CN" altLang="zh-CN" sz="3200" b="1" dirty="0">
                <a:solidFill>
                  <a:srgbClr val="660E7A"/>
                </a:solidFill>
                <a:latin typeface="JetBrains Mono"/>
                <a:ea typeface="微软雅黑 Light" panose="020B0502040204020203" pitchFamily="34" charset="-122"/>
              </a:rPr>
              <a:t>))</a:t>
            </a:r>
            <a:r>
              <a:rPr lang="zh-CN" altLang="en-US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将其他进制字符串转为十进制整数</a:t>
            </a:r>
            <a:endParaRPr lang="en-US" altLang="zh-CN" sz="3200" dirty="0">
              <a:solidFill>
                <a:srgbClr val="000000"/>
              </a:solidFill>
              <a:latin typeface="JetBrains Mono"/>
              <a:ea typeface="微软雅黑 Light" panose="020B0502040204020203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BE473F-2986-44C5-B249-831D7A00E537}"/>
              </a:ext>
            </a:extLst>
          </p:cNvPr>
          <p:cNvSpPr/>
          <p:nvPr/>
        </p:nvSpPr>
        <p:spPr>
          <a:xfrm>
            <a:off x="1028343" y="3070756"/>
            <a:ext cx="4563601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16A80D"/>
                </a:solidFill>
                <a:latin typeface="JetBrains Mono"/>
                <a:ea typeface="微软雅黑 Light" panose="020B0502040204020203" pitchFamily="34" charset="-122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JetBrains Mono"/>
                <a:ea typeface="微软雅黑 Light" panose="020B0502040204020203" pitchFamily="34" charset="-122"/>
              </a:rPr>
              <a:t>(</a:t>
            </a: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int</a:t>
            </a:r>
            <a:r>
              <a:rPr lang="zh-CN" altLang="zh-CN" sz="3200" b="1" dirty="0">
                <a:solidFill>
                  <a:srgbClr val="660E7A"/>
                </a:solidFill>
                <a:latin typeface="JetBrains Mono"/>
                <a:ea typeface="微软雅黑 Light" panose="020B0502040204020203" pitchFamily="34" charset="-122"/>
              </a:rPr>
              <a:t>(</a:t>
            </a:r>
            <a:r>
              <a:rPr lang="zh-CN" altLang="zh-CN" sz="3200" b="1" dirty="0">
                <a:solidFill>
                  <a:srgbClr val="00CC00"/>
                </a:solidFill>
                <a:latin typeface="JetBrains Mono"/>
                <a:ea typeface="微软雅黑 Light" panose="020B0502040204020203" pitchFamily="34" charset="-122"/>
              </a:rPr>
              <a:t>'</a:t>
            </a:r>
            <a:r>
              <a:rPr lang="en-US" altLang="zh-CN" sz="3200" b="1" dirty="0">
                <a:solidFill>
                  <a:srgbClr val="00CC00"/>
                </a:solidFill>
                <a:latin typeface="JetBrains Mono"/>
                <a:ea typeface="微软雅黑 Light" panose="020B0502040204020203" pitchFamily="34" charset="-122"/>
              </a:rPr>
              <a:t>2</a:t>
            </a:r>
            <a:r>
              <a:rPr lang="zh-CN" altLang="zh-CN" sz="3200" b="1" dirty="0">
                <a:solidFill>
                  <a:srgbClr val="00CC00"/>
                </a:solidFill>
                <a:latin typeface="JetBrains Mono"/>
                <a:ea typeface="微软雅黑 Light" panose="020B0502040204020203" pitchFamily="34" charset="-122"/>
              </a:rPr>
              <a:t>0'</a:t>
            </a:r>
            <a:r>
              <a:rPr lang="zh-CN" altLang="zh-CN" sz="3200" b="1" dirty="0">
                <a:solidFill>
                  <a:srgbClr val="660E7A"/>
                </a:solidFill>
                <a:latin typeface="JetBrains Mono"/>
                <a:ea typeface="微软雅黑 Light" panose="020B0502040204020203" pitchFamily="34" charset="-122"/>
              </a:rPr>
              <a:t>))</a:t>
            </a:r>
            <a:endParaRPr lang="zh-CN" altLang="zh-CN" dirty="0">
              <a:latin typeface="JetBrains Mono"/>
              <a:ea typeface="微软雅黑 Light" panose="020B0502040204020203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942C16D-A73B-4737-B89C-02A57CC09FC6}"/>
              </a:ext>
            </a:extLst>
          </p:cNvPr>
          <p:cNvSpPr/>
          <p:nvPr/>
        </p:nvSpPr>
        <p:spPr>
          <a:xfrm>
            <a:off x="1028344" y="3934852"/>
            <a:ext cx="4668060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16A80D"/>
                </a:solidFill>
                <a:latin typeface="JetBrains Mono"/>
                <a:ea typeface="微软雅黑 Light" panose="020B0502040204020203" pitchFamily="34" charset="-122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JetBrains Mono"/>
                <a:ea typeface="微软雅黑 Light" panose="020B0502040204020203" pitchFamily="34" charset="-122"/>
              </a:rPr>
              <a:t>(</a:t>
            </a: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int</a:t>
            </a:r>
            <a:r>
              <a:rPr lang="zh-CN" altLang="zh-CN" sz="3200" b="1" dirty="0">
                <a:solidFill>
                  <a:srgbClr val="660E7A"/>
                </a:solidFill>
                <a:latin typeface="JetBrains Mono"/>
                <a:ea typeface="微软雅黑 Light" panose="020B0502040204020203" pitchFamily="34" charset="-122"/>
              </a:rPr>
              <a:t>(</a:t>
            </a:r>
            <a:r>
              <a:rPr lang="zh-CN" altLang="zh-CN" sz="3200" b="1" dirty="0">
                <a:solidFill>
                  <a:srgbClr val="00CC00"/>
                </a:solidFill>
                <a:latin typeface="JetBrains Mono"/>
                <a:ea typeface="微软雅黑 Light" panose="020B0502040204020203" pitchFamily="34" charset="-122"/>
              </a:rPr>
              <a:t>'</a:t>
            </a:r>
            <a:r>
              <a:rPr lang="en-US" altLang="zh-CN" sz="3200" b="1" dirty="0">
                <a:solidFill>
                  <a:srgbClr val="00CC00"/>
                </a:solidFill>
                <a:latin typeface="JetBrains Mono"/>
                <a:ea typeface="微软雅黑 Light" panose="020B0502040204020203" pitchFamily="34" charset="-122"/>
              </a:rPr>
              <a:t>2</a:t>
            </a:r>
            <a:r>
              <a:rPr lang="zh-CN" altLang="zh-CN" sz="3200" b="1" dirty="0">
                <a:solidFill>
                  <a:srgbClr val="00CC00"/>
                </a:solidFill>
                <a:latin typeface="JetBrains Mono"/>
                <a:ea typeface="微软雅黑 Light" panose="020B0502040204020203" pitchFamily="34" charset="-122"/>
              </a:rPr>
              <a:t>0'</a:t>
            </a:r>
            <a:r>
              <a:rPr lang="zh-CN" altLang="zh-CN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, </a:t>
            </a:r>
            <a:r>
              <a:rPr lang="zh-CN" altLang="zh-CN" sz="3200" dirty="0">
                <a:solidFill>
                  <a:srgbClr val="660099"/>
                </a:solidFill>
                <a:latin typeface="JetBrains Mono"/>
                <a:ea typeface="微软雅黑 Light" panose="020B0502040204020203" pitchFamily="34" charset="-122"/>
              </a:rPr>
              <a:t>base</a:t>
            </a:r>
            <a:r>
              <a:rPr lang="zh-CN" altLang="zh-CN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=</a:t>
            </a:r>
            <a:r>
              <a:rPr lang="zh-CN" altLang="zh-CN" sz="3200" dirty="0">
                <a:solidFill>
                  <a:srgbClr val="0000FF"/>
                </a:solidFill>
                <a:latin typeface="JetBrains Mono"/>
                <a:ea typeface="微软雅黑 Light" panose="020B0502040204020203" pitchFamily="34" charset="-122"/>
              </a:rPr>
              <a:t>10</a:t>
            </a:r>
            <a:r>
              <a:rPr lang="zh-CN" altLang="zh-CN" sz="3200" b="1" dirty="0">
                <a:solidFill>
                  <a:srgbClr val="660E7A"/>
                </a:solidFill>
                <a:latin typeface="JetBrains Mono"/>
                <a:ea typeface="微软雅黑 Light" panose="020B0502040204020203" pitchFamily="34" charset="-122"/>
              </a:rPr>
              <a:t>))</a:t>
            </a:r>
            <a:endParaRPr lang="zh-CN" altLang="zh-CN" dirty="0">
              <a:latin typeface="JetBrains Mono"/>
              <a:ea typeface="微软雅黑 Light" panose="020B0502040204020203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6832AC7-40EF-4F66-B46C-5798CBE3DE26}"/>
              </a:ext>
            </a:extLst>
          </p:cNvPr>
          <p:cNvSpPr/>
          <p:nvPr/>
        </p:nvSpPr>
        <p:spPr>
          <a:xfrm>
            <a:off x="1031994" y="4798948"/>
            <a:ext cx="3934202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16A80D"/>
                </a:solidFill>
                <a:latin typeface="JetBrains Mono"/>
                <a:ea typeface="微软雅黑 Light" panose="020B0502040204020203" pitchFamily="34" charset="-122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JetBrains Mono"/>
                <a:ea typeface="微软雅黑 Light" panose="020B0502040204020203" pitchFamily="34" charset="-122"/>
              </a:rPr>
              <a:t>(</a:t>
            </a: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int</a:t>
            </a:r>
            <a:r>
              <a:rPr lang="zh-CN" altLang="zh-CN" sz="3200" b="1" dirty="0">
                <a:solidFill>
                  <a:srgbClr val="660E7A"/>
                </a:solidFill>
                <a:latin typeface="JetBrains Mono"/>
                <a:ea typeface="微软雅黑 Light" panose="020B0502040204020203" pitchFamily="34" charset="-122"/>
              </a:rPr>
              <a:t>(</a:t>
            </a:r>
            <a:r>
              <a:rPr lang="zh-CN" altLang="zh-CN" sz="3200" b="1" dirty="0">
                <a:solidFill>
                  <a:srgbClr val="00CC00"/>
                </a:solidFill>
                <a:latin typeface="JetBrains Mono"/>
                <a:ea typeface="微软雅黑 Light" panose="020B0502040204020203" pitchFamily="34" charset="-122"/>
              </a:rPr>
              <a:t>'</a:t>
            </a:r>
            <a:r>
              <a:rPr lang="en-US" altLang="zh-CN" sz="3200" b="1" dirty="0">
                <a:solidFill>
                  <a:srgbClr val="00CC00"/>
                </a:solidFill>
                <a:latin typeface="JetBrains Mono"/>
                <a:ea typeface="微软雅黑 Light" panose="020B0502040204020203" pitchFamily="34" charset="-122"/>
              </a:rPr>
              <a:t>2</a:t>
            </a:r>
            <a:r>
              <a:rPr lang="zh-CN" altLang="zh-CN" sz="3200" b="1" dirty="0">
                <a:solidFill>
                  <a:srgbClr val="00CC00"/>
                </a:solidFill>
                <a:latin typeface="JetBrains Mono"/>
                <a:ea typeface="微软雅黑 Light" panose="020B0502040204020203" pitchFamily="34" charset="-122"/>
              </a:rPr>
              <a:t>0'</a:t>
            </a:r>
            <a:r>
              <a:rPr lang="zh-CN" altLang="zh-CN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JetBrains Mono"/>
                <a:ea typeface="微软雅黑 Light" panose="020B0502040204020203" pitchFamily="34" charset="-122"/>
              </a:rPr>
              <a:t>10</a:t>
            </a:r>
            <a:r>
              <a:rPr lang="zh-CN" altLang="zh-CN" sz="3200" b="1" dirty="0">
                <a:solidFill>
                  <a:srgbClr val="660E7A"/>
                </a:solidFill>
                <a:latin typeface="JetBrains Mono"/>
                <a:ea typeface="微软雅黑 Light" panose="020B0502040204020203" pitchFamily="34" charset="-122"/>
              </a:rPr>
              <a:t>))</a:t>
            </a:r>
            <a:endParaRPr lang="zh-CN" altLang="zh-CN" dirty="0">
              <a:latin typeface="JetBrains Mono"/>
              <a:ea typeface="微软雅黑 Light" panose="020B0502040204020203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2A022C7-9760-4DB9-88C3-6D763BECF7C1}"/>
              </a:ext>
            </a:extLst>
          </p:cNvPr>
          <p:cNvSpPr/>
          <p:nvPr/>
        </p:nvSpPr>
        <p:spPr>
          <a:xfrm>
            <a:off x="7752184" y="3933954"/>
            <a:ext cx="950781" cy="75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JetBrains Mono"/>
                <a:ea typeface="微软雅黑 Light" panose="020B0502040204020203" pitchFamily="34" charset="-122"/>
              </a:rPr>
              <a:t>20</a:t>
            </a:r>
            <a:endParaRPr lang="zh-CN" altLang="en-US" sz="3200" dirty="0">
              <a:latin typeface="JetBrains Mono"/>
              <a:ea typeface="微软雅黑 Light" panose="020B0502040204020203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4B9D233-2F54-4733-93D5-C76E39ED7677}"/>
              </a:ext>
            </a:extLst>
          </p:cNvPr>
          <p:cNvSpPr/>
          <p:nvPr/>
        </p:nvSpPr>
        <p:spPr>
          <a:xfrm>
            <a:off x="7752182" y="3068960"/>
            <a:ext cx="950781" cy="75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JetBrains Mono"/>
                <a:ea typeface="微软雅黑 Light" panose="020B0502040204020203" pitchFamily="34" charset="-122"/>
              </a:rPr>
              <a:t>20</a:t>
            </a:r>
            <a:endParaRPr lang="zh-CN" altLang="en-US" sz="3200" dirty="0">
              <a:latin typeface="JetBrains Mono"/>
              <a:ea typeface="微软雅黑 Light" panose="020B0502040204020203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12BEB7C-006B-46B3-9D74-346D3621A44A}"/>
              </a:ext>
            </a:extLst>
          </p:cNvPr>
          <p:cNvSpPr/>
          <p:nvPr/>
        </p:nvSpPr>
        <p:spPr>
          <a:xfrm>
            <a:off x="7752183" y="4798948"/>
            <a:ext cx="950781" cy="75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JetBrains Mono"/>
                <a:ea typeface="微软雅黑 Light" panose="020B0502040204020203" pitchFamily="34" charset="-122"/>
              </a:rPr>
              <a:t>20</a:t>
            </a:r>
            <a:endParaRPr lang="zh-CN" altLang="en-US" sz="3200" dirty="0">
              <a:latin typeface="JetBrains Mono"/>
              <a:ea typeface="微软雅黑 Light" panose="020B0502040204020203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79982B2-74B0-49F6-B9DF-8BABF6508381}"/>
              </a:ext>
            </a:extLst>
          </p:cNvPr>
          <p:cNvSpPr/>
          <p:nvPr/>
        </p:nvSpPr>
        <p:spPr>
          <a:xfrm>
            <a:off x="1028343" y="2354696"/>
            <a:ext cx="7299905" cy="753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base </a:t>
            </a:r>
            <a:r>
              <a:rPr lang="zh-CN" altLang="en-US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为整数，此参数缺省时为十进制</a:t>
            </a:r>
            <a:r>
              <a:rPr lang="en-US" altLang="zh-CN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1A45BDA-DA65-4DA3-880F-8781FBE8FD0D}"/>
              </a:ext>
            </a:extLst>
          </p:cNvPr>
          <p:cNvSpPr/>
          <p:nvPr/>
        </p:nvSpPr>
        <p:spPr>
          <a:xfrm>
            <a:off x="1055440" y="851992"/>
            <a:ext cx="5616624" cy="74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其他进制字符串转整数 </a:t>
            </a:r>
            <a:r>
              <a:rPr lang="en-US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(int)</a:t>
            </a:r>
            <a:endParaRPr lang="zh-CN" altLang="en-US" sz="3200" dirty="0">
              <a:solidFill>
                <a:srgbClr val="000000"/>
              </a:solidFill>
              <a:latin typeface="Arial Unicode MS" panose="020B0604020202020204" pitchFamily="34" charset="-122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59463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8" grpId="0"/>
      <p:bldP spid="19" grpId="0"/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D3E8EA22-B619-439F-994B-D122790C63F1}"/>
              </a:ext>
            </a:extLst>
          </p:cNvPr>
          <p:cNvSpPr/>
          <p:nvPr/>
        </p:nvSpPr>
        <p:spPr>
          <a:xfrm>
            <a:off x="1031575" y="1651433"/>
            <a:ext cx="4052713" cy="7523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in</a:t>
            </a: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t</a:t>
            </a:r>
            <a:r>
              <a:rPr lang="zh-CN" altLang="zh-CN" sz="3200" b="1" dirty="0">
                <a:solidFill>
                  <a:srgbClr val="660E7A"/>
                </a:solidFill>
                <a:latin typeface="JetBrains Mono"/>
                <a:ea typeface="微软雅黑 Light" panose="020B0502040204020203" pitchFamily="34" charset="-122"/>
              </a:rPr>
              <a:t>(</a:t>
            </a:r>
            <a:r>
              <a:rPr lang="zh-CN" altLang="zh-CN" sz="3200" b="1" dirty="0">
                <a:solidFill>
                  <a:srgbClr val="00CC00"/>
                </a:solidFill>
                <a:latin typeface="Source Code Pro" panose="020B0509030403020204" pitchFamily="49" charset="0"/>
              </a:rPr>
              <a:t>'x'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3200" dirty="0">
                <a:solidFill>
                  <a:srgbClr val="660099"/>
                </a:solidFill>
                <a:latin typeface="Source Code Pro" panose="020B0509030403020204" pitchFamily="49" charset="0"/>
              </a:rPr>
              <a:t>base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=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10</a:t>
            </a:r>
            <a:r>
              <a:rPr lang="zh-CN" altLang="zh-CN" sz="3200" b="1" dirty="0">
                <a:solidFill>
                  <a:srgbClr val="660E7A"/>
                </a:solidFill>
                <a:latin typeface="JetBrains Mono"/>
                <a:ea typeface="微软雅黑 Light" panose="020B0502040204020203" pitchFamily="34" charset="-122"/>
              </a:rPr>
              <a:t>) )</a:t>
            </a:r>
            <a:endParaRPr lang="en-US" altLang="zh-CN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A3C89A9-7041-4C83-93DD-45ED5C57E299}"/>
              </a:ext>
            </a:extLst>
          </p:cNvPr>
          <p:cNvSpPr/>
          <p:nvPr/>
        </p:nvSpPr>
        <p:spPr>
          <a:xfrm>
            <a:off x="1055440" y="2420888"/>
            <a:ext cx="10245112" cy="751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</a:t>
            </a: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16</a:t>
            </a: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代表二进制、八进制、十进制和十六进制</a:t>
            </a:r>
            <a:endParaRPr lang="zh-CN" altLang="zh-CN" sz="3200" b="1" dirty="0">
              <a:solidFill>
                <a:srgbClr val="0000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61822CC-4408-449C-9667-12DBEC19E2D2}"/>
              </a:ext>
            </a:extLst>
          </p:cNvPr>
          <p:cNvSpPr/>
          <p:nvPr/>
        </p:nvSpPr>
        <p:spPr>
          <a:xfrm>
            <a:off x="1055439" y="3141268"/>
            <a:ext cx="7642199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16A80D"/>
                </a:solidFill>
                <a:latin typeface="JetBrains Mono"/>
                <a:ea typeface="微软雅黑 Light" panose="020B0502040204020203" pitchFamily="34" charset="-122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JetBrains Mono"/>
                <a:ea typeface="微软雅黑 Light" panose="020B0502040204020203" pitchFamily="34" charset="-122"/>
              </a:rPr>
              <a:t>(</a:t>
            </a: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b="1" dirty="0">
                <a:solidFill>
                  <a:srgbClr val="00CC00"/>
                </a:solidFill>
                <a:latin typeface="Source Code Pro" panose="020B0509030403020204" pitchFamily="49" charset="0"/>
              </a:rPr>
              <a:t>'11111111'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3200" dirty="0">
                <a:solidFill>
                  <a:srgbClr val="660099"/>
                </a:solidFill>
                <a:latin typeface="Source Code Pro" panose="020B0509030403020204" pitchFamily="49" charset="0"/>
              </a:rPr>
              <a:t>base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=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2</a:t>
            </a:r>
            <a:r>
              <a:rPr lang="zh-CN" altLang="zh-CN" sz="3200" b="1" dirty="0">
                <a:solidFill>
                  <a:srgbClr val="660E7A"/>
                </a:solidFill>
                <a:latin typeface="JetBrains Mono"/>
                <a:ea typeface="微软雅黑 Light" panose="020B0502040204020203" pitchFamily="34" charset="-122"/>
              </a:rPr>
              <a:t>))</a:t>
            </a:r>
            <a:r>
              <a:rPr lang="zh-CN" altLang="zh-CN" b="1" dirty="0">
                <a:solidFill>
                  <a:srgbClr val="660E7A"/>
                </a:solidFill>
                <a:latin typeface="JetBrains Mono"/>
                <a:ea typeface="微软雅黑 Light" panose="020B0502040204020203" pitchFamily="34" charset="-122"/>
              </a:rPr>
              <a:t> 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4A383B6-41EB-4660-ADB0-CF962C26663A}"/>
              </a:ext>
            </a:extLst>
          </p:cNvPr>
          <p:cNvSpPr/>
          <p:nvPr/>
        </p:nvSpPr>
        <p:spPr>
          <a:xfrm>
            <a:off x="1055439" y="3891666"/>
            <a:ext cx="7642200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16A80D"/>
                </a:solidFill>
                <a:latin typeface="JetBrains Mono"/>
                <a:ea typeface="微软雅黑 Light" panose="020B0502040204020203" pitchFamily="34" charset="-122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JetBrains Mono"/>
                <a:ea typeface="微软雅黑 Light" panose="020B0502040204020203" pitchFamily="34" charset="-122"/>
              </a:rPr>
              <a:t>(</a:t>
            </a: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b="1" dirty="0">
                <a:solidFill>
                  <a:srgbClr val="00CC00"/>
                </a:solidFill>
                <a:latin typeface="Source Code Pro" panose="020B0509030403020204" pitchFamily="49" charset="0"/>
              </a:rPr>
              <a:t>'11111111'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2</a:t>
            </a:r>
            <a:r>
              <a:rPr lang="zh-CN" altLang="zh-CN" sz="3200" b="1" dirty="0">
                <a:solidFill>
                  <a:srgbClr val="660E7A"/>
                </a:solidFill>
                <a:latin typeface="JetBrains Mono"/>
                <a:ea typeface="微软雅黑 Light" panose="020B0502040204020203" pitchFamily="34" charset="-122"/>
              </a:rPr>
              <a:t>))</a:t>
            </a:r>
            <a:r>
              <a:rPr lang="zh-CN" altLang="zh-CN" b="1" dirty="0">
                <a:solidFill>
                  <a:srgbClr val="660E7A"/>
                </a:solidFill>
                <a:latin typeface="JetBrains Mono"/>
                <a:ea typeface="微软雅黑 Light" panose="020B0502040204020203" pitchFamily="34" charset="-122"/>
              </a:rPr>
              <a:t> 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B0E0FBE-08A6-4D2E-B668-0EEE94FAA622}"/>
              </a:ext>
            </a:extLst>
          </p:cNvPr>
          <p:cNvSpPr/>
          <p:nvPr/>
        </p:nvSpPr>
        <p:spPr>
          <a:xfrm>
            <a:off x="1055438" y="4647931"/>
            <a:ext cx="7642199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16A80D"/>
                </a:solidFill>
                <a:latin typeface="JetBrains Mono"/>
                <a:ea typeface="微软雅黑 Light" panose="020B0502040204020203" pitchFamily="34" charset="-122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JetBrains Mono"/>
                <a:ea typeface="微软雅黑 Light" panose="020B0502040204020203" pitchFamily="34" charset="-122"/>
              </a:rPr>
              <a:t>(</a:t>
            </a: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b="1" dirty="0">
                <a:solidFill>
                  <a:srgbClr val="00CC00"/>
                </a:solidFill>
                <a:latin typeface="Source Code Pro" panose="020B0509030403020204" pitchFamily="49" charset="0"/>
              </a:rPr>
              <a:t>'17'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8</a:t>
            </a:r>
            <a:r>
              <a:rPr lang="zh-CN" altLang="zh-CN" sz="3200" b="1" dirty="0">
                <a:solidFill>
                  <a:srgbClr val="660E7A"/>
                </a:solidFill>
                <a:latin typeface="JetBrains Mono"/>
                <a:ea typeface="微软雅黑 Light" panose="020B0502040204020203" pitchFamily="34" charset="-122"/>
              </a:rPr>
              <a:t>))</a:t>
            </a:r>
            <a:r>
              <a:rPr lang="zh-CN" altLang="zh-CN" b="1" dirty="0">
                <a:solidFill>
                  <a:srgbClr val="660E7A"/>
                </a:solidFill>
                <a:latin typeface="JetBrains Mono"/>
                <a:ea typeface="微软雅黑 Light" panose="020B0502040204020203" pitchFamily="34" charset="-122"/>
              </a:rPr>
              <a:t> 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87F90D2-0D35-4885-AC9F-4BE37C87C5AB}"/>
              </a:ext>
            </a:extLst>
          </p:cNvPr>
          <p:cNvSpPr/>
          <p:nvPr/>
        </p:nvSpPr>
        <p:spPr>
          <a:xfrm>
            <a:off x="1055438" y="5398927"/>
            <a:ext cx="7642200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16A80D"/>
                </a:solidFill>
                <a:latin typeface="JetBrains Mono"/>
                <a:ea typeface="微软雅黑 Light" panose="020B0502040204020203" pitchFamily="34" charset="-122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JetBrains Mono"/>
                <a:ea typeface="微软雅黑 Light" panose="020B0502040204020203" pitchFamily="34" charset="-122"/>
              </a:rPr>
              <a:t>(</a:t>
            </a: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b="1" dirty="0">
                <a:solidFill>
                  <a:srgbClr val="00CC00"/>
                </a:solidFill>
                <a:latin typeface="Source Code Pro" panose="020B0509030403020204" pitchFamily="49" charset="0"/>
              </a:rPr>
              <a:t>'FF'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16</a:t>
            </a:r>
            <a:r>
              <a:rPr lang="zh-CN" altLang="zh-CN" sz="3200" b="1" dirty="0">
                <a:solidFill>
                  <a:srgbClr val="660E7A"/>
                </a:solidFill>
                <a:latin typeface="JetBrains Mono"/>
                <a:ea typeface="微软雅黑 Light" panose="020B0502040204020203" pitchFamily="34" charset="-122"/>
              </a:rPr>
              <a:t>) 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A0B628D-C6A0-4445-BE29-492DF54ACE78}"/>
              </a:ext>
            </a:extLst>
          </p:cNvPr>
          <p:cNvSpPr/>
          <p:nvPr/>
        </p:nvSpPr>
        <p:spPr>
          <a:xfrm>
            <a:off x="8697639" y="3885799"/>
            <a:ext cx="950781" cy="75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255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1D51787-51D5-4B61-8189-100B7E463716}"/>
              </a:ext>
            </a:extLst>
          </p:cNvPr>
          <p:cNvSpPr/>
          <p:nvPr/>
        </p:nvSpPr>
        <p:spPr>
          <a:xfrm>
            <a:off x="8697639" y="3140968"/>
            <a:ext cx="950781" cy="75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255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2807D70-1565-433F-B599-9E3405B1006C}"/>
              </a:ext>
            </a:extLst>
          </p:cNvPr>
          <p:cNvSpPr/>
          <p:nvPr/>
        </p:nvSpPr>
        <p:spPr>
          <a:xfrm>
            <a:off x="8697638" y="4652900"/>
            <a:ext cx="950781" cy="75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15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38BBCD4-561A-4D3B-A97D-CA2C6D17C94F}"/>
              </a:ext>
            </a:extLst>
          </p:cNvPr>
          <p:cNvSpPr/>
          <p:nvPr/>
        </p:nvSpPr>
        <p:spPr>
          <a:xfrm>
            <a:off x="8697638" y="5398478"/>
            <a:ext cx="950781" cy="75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255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F676DDC-0DC9-44E0-BBAA-34C8E66E7D98}"/>
              </a:ext>
            </a:extLst>
          </p:cNvPr>
          <p:cNvSpPr/>
          <p:nvPr/>
        </p:nvSpPr>
        <p:spPr>
          <a:xfrm>
            <a:off x="1055440" y="851992"/>
            <a:ext cx="5400600" cy="74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其他进制字符串转整数 </a:t>
            </a:r>
            <a:r>
              <a:rPr lang="en-US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(int)</a:t>
            </a:r>
            <a:endParaRPr lang="zh-CN" altLang="en-US" sz="3200" dirty="0">
              <a:solidFill>
                <a:srgbClr val="000000"/>
              </a:solidFill>
              <a:latin typeface="Arial Unicode MS" panose="020B0604020202020204" pitchFamily="34" charset="-122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90379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2" grpId="0"/>
      <p:bldP spid="25" grpId="0"/>
      <p:bldP spid="26" grpId="0"/>
      <p:bldP spid="27" grpId="0"/>
      <p:bldP spid="28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59AE9DC-723E-4421-981F-63A2F5E693B2}"/>
              </a:ext>
            </a:extLst>
          </p:cNvPr>
          <p:cNvSpPr/>
          <p:nvPr/>
        </p:nvSpPr>
        <p:spPr>
          <a:xfrm>
            <a:off x="1049462" y="856357"/>
            <a:ext cx="7278786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实例 </a:t>
            </a:r>
            <a:r>
              <a:rPr lang="en-US" altLang="zh-CN" sz="3200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2.1 </a:t>
            </a:r>
            <a:r>
              <a:rPr lang="zh-CN" altLang="en-US" sz="3200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计算矩形面积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F6102C-6011-4B37-AD60-B23F34BAF499}"/>
              </a:ext>
            </a:extLst>
          </p:cNvPr>
          <p:cNvSpPr/>
          <p:nvPr/>
        </p:nvSpPr>
        <p:spPr>
          <a:xfrm>
            <a:off x="1049462" y="1674674"/>
            <a:ext cx="1059115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矩形的面积等于其长与宽的乘积，用户输入长和宽的值，按输入要求编程计算矩形的面积，输入要求如下：</a:t>
            </a: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 输入两个正整数，输出结果为整数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 输入两个浮点数，输出结果为浮点数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float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 输入两个正数，要求输出的数据类型与输入的数据类型保持一致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eval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endParaRPr lang="zh-CN" altLang="en-US" sz="24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7E3131B-7019-4BCC-8D82-68780072E922}"/>
              </a:ext>
            </a:extLst>
          </p:cNvPr>
          <p:cNvSpPr/>
          <p:nvPr/>
        </p:nvSpPr>
        <p:spPr>
          <a:xfrm>
            <a:off x="1049462" y="386104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输入：输入长和宽的数值</a:t>
            </a: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处理：利用短形面积公式计算面积</a:t>
            </a: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输出：输出面积</a:t>
            </a:r>
          </a:p>
        </p:txBody>
      </p:sp>
    </p:spTree>
    <p:extLst>
      <p:ext uri="{BB962C8B-B14F-4D97-AF65-F5344CB8AC3E}">
        <p14:creationId xmlns:p14="http://schemas.microsoft.com/office/powerpoint/2010/main" val="6347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59AE9DC-723E-4421-981F-63A2F5E693B2}"/>
              </a:ext>
            </a:extLst>
          </p:cNvPr>
          <p:cNvSpPr/>
          <p:nvPr/>
        </p:nvSpPr>
        <p:spPr>
          <a:xfrm>
            <a:off x="1049462" y="856357"/>
            <a:ext cx="7278786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实例 </a:t>
            </a:r>
            <a:r>
              <a:rPr lang="en-US" altLang="zh-CN" sz="3200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2.1 </a:t>
            </a:r>
            <a:r>
              <a:rPr lang="zh-CN" altLang="en-US" sz="3200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计算矩形面积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F6102C-6011-4B37-AD60-B23F34BAF499}"/>
              </a:ext>
            </a:extLst>
          </p:cNvPr>
          <p:cNvSpPr/>
          <p:nvPr/>
        </p:nvSpPr>
        <p:spPr>
          <a:xfrm>
            <a:off x="1049462" y="1674674"/>
            <a:ext cx="1059115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矩形的面积等于其长与宽的乘积，用户输入长和宽的值，按输入要求编程计算矩形的面积，输入要求如下：</a:t>
            </a: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 输入两个正整数，输出结果为整数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 输入两个浮点数，输出结果为浮点数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float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 输入两个正数，要求输出的数据类型与输入的数据类型保持一致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eval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endParaRPr lang="zh-CN" altLang="en-US" sz="24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2A2577-D066-45B8-B7F2-522832E29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7D1568-8873-48E9-A313-04F1D2AA42BF}"/>
              </a:ext>
            </a:extLst>
          </p:cNvPr>
          <p:cNvSpPr/>
          <p:nvPr/>
        </p:nvSpPr>
        <p:spPr>
          <a:xfrm>
            <a:off x="1049462" y="3789040"/>
            <a:ext cx="108071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输入整数表示的矩形的长和宽， 计算并输出矩形的面积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width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()) 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int()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函数将输入转成整数，例如输入：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3</a:t>
            </a:r>
            <a:b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length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())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int()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函数将输入转成整数，例如输入：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4</a:t>
            </a:r>
            <a:b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area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width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length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利用面积公式计算面积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area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          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输出：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12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98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59AE9DC-723E-4421-981F-63A2F5E693B2}"/>
              </a:ext>
            </a:extLst>
          </p:cNvPr>
          <p:cNvSpPr/>
          <p:nvPr/>
        </p:nvSpPr>
        <p:spPr>
          <a:xfrm>
            <a:off x="1049462" y="856357"/>
            <a:ext cx="7278786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实例 </a:t>
            </a:r>
            <a:r>
              <a:rPr lang="en-US" altLang="zh-CN" sz="3200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2.1 </a:t>
            </a:r>
            <a:r>
              <a:rPr lang="zh-CN" altLang="en-US" sz="3200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计算矩形面积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F6102C-6011-4B37-AD60-B23F34BAF499}"/>
              </a:ext>
            </a:extLst>
          </p:cNvPr>
          <p:cNvSpPr/>
          <p:nvPr/>
        </p:nvSpPr>
        <p:spPr>
          <a:xfrm>
            <a:off x="1049462" y="1674674"/>
            <a:ext cx="1059115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矩形的面积等于其长与宽的乘积，用户输入长和宽的值，按输入要求编程计算矩形的面积，输入要求如下：</a:t>
            </a: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 输入两个正整数，输出结果为整数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 输入两个浮点数，输出结果为浮点数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float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 输入两个正数，要求输出的数据类型与输入的数据类型保持一致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eval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endParaRPr lang="zh-CN" altLang="en-US" sz="24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2A2577-D066-45B8-B7F2-522832E29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7D1568-8873-48E9-A313-04F1D2AA42BF}"/>
              </a:ext>
            </a:extLst>
          </p:cNvPr>
          <p:cNvSpPr/>
          <p:nvPr/>
        </p:nvSpPr>
        <p:spPr>
          <a:xfrm>
            <a:off x="1049462" y="3789040"/>
            <a:ext cx="108071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width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float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()) 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float()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转成浮点数，输入：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2.456</a:t>
            </a:r>
            <a:b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length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float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())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float()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转成浮点数，输入：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3.58</a:t>
            </a:r>
            <a:b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area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width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length  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计算面积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area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            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输出：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8.79248</a:t>
            </a:r>
            <a:b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round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area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2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))  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保留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2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位小数，输出：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8.79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7BD0368-FB66-4EB2-A6DB-2F659EFC0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94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59AE9DC-723E-4421-981F-63A2F5E693B2}"/>
              </a:ext>
            </a:extLst>
          </p:cNvPr>
          <p:cNvSpPr/>
          <p:nvPr/>
        </p:nvSpPr>
        <p:spPr>
          <a:xfrm>
            <a:off x="1049462" y="856357"/>
            <a:ext cx="7278786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实例 </a:t>
            </a:r>
            <a:r>
              <a:rPr lang="en-US" altLang="zh-CN" sz="3200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2.1 </a:t>
            </a:r>
            <a:r>
              <a:rPr lang="zh-CN" altLang="en-US" sz="3200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计算矩形面积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F6102C-6011-4B37-AD60-B23F34BAF499}"/>
              </a:ext>
            </a:extLst>
          </p:cNvPr>
          <p:cNvSpPr/>
          <p:nvPr/>
        </p:nvSpPr>
        <p:spPr>
          <a:xfrm>
            <a:off x="1049462" y="1674674"/>
            <a:ext cx="1059115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矩形的面积等于其长与宽的乘积，用户输入长和宽的值，按输入要求编程计算矩形的面积，输入要求如下：</a:t>
            </a: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 输入两个正整数，输出结果为整数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 输入两个浮点数，输出结果为浮点数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float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 输入两个正数，要求输出的数据类型与输入的数据类型保持一致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eval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endParaRPr lang="zh-CN" altLang="en-US" sz="24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2A2577-D066-45B8-B7F2-522832E29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7D1568-8873-48E9-A313-04F1D2AA42BF}"/>
              </a:ext>
            </a:extLst>
          </p:cNvPr>
          <p:cNvSpPr/>
          <p:nvPr/>
        </p:nvSpPr>
        <p:spPr>
          <a:xfrm>
            <a:off x="1049462" y="3789040"/>
            <a:ext cx="108071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width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eval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()) 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eval()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函数将输入转成数值型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length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eval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())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eval()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函数将输入转成数值型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area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width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length 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利用面积公式计算面积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area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             </a:t>
            </a:r>
            <a:endParaRPr lang="en-US" altLang="zh-CN" sz="2400" dirty="0">
              <a:solidFill>
                <a:srgbClr val="E70C0C"/>
              </a:solidFill>
              <a:latin typeface="JetBrains Mono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3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4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时，输出：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12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400" dirty="0">
              <a:solidFill>
                <a:srgbClr val="ABA6B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</a:t>
            </a:r>
            <a:r>
              <a:rPr lang="en-US" altLang="zh-CN" sz="2400" dirty="0">
                <a:solidFill>
                  <a:srgbClr val="ABA6BF"/>
                </a:solidFill>
                <a:latin typeface="JetBrains Mono" pitchFamily="2" charset="0"/>
              </a:rPr>
              <a:t>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3.0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4.0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时，输出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12.0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7BD0368-FB66-4EB2-A6DB-2F659EFC0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9C29A74-2AAE-486A-AF92-13D12E322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02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A8A493-9071-4487-8DEF-3481B6BFA256}"/>
              </a:ext>
            </a:extLst>
          </p:cNvPr>
          <p:cNvSpPr/>
          <p:nvPr/>
        </p:nvSpPr>
        <p:spPr>
          <a:xfrm>
            <a:off x="4256721" y="1700810"/>
            <a:ext cx="389081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kern="0" dirty="0">
                <a:ln w="0"/>
                <a:solidFill>
                  <a:srgbClr val="F79649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t>数值运算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76A029-8E70-4073-A726-9B12C29DF5D9}"/>
              </a:ext>
            </a:extLst>
          </p:cNvPr>
          <p:cNvSpPr/>
          <p:nvPr/>
        </p:nvSpPr>
        <p:spPr>
          <a:xfrm flipV="1">
            <a:off x="1524000" y="3501008"/>
            <a:ext cx="9144000" cy="144016"/>
          </a:xfrm>
          <a:prstGeom prst="rect">
            <a:avLst/>
          </a:prstGeom>
          <a:solidFill>
            <a:srgbClr val="F89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274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 advTm="25000"/>
    </mc:Choice>
    <mc:Fallback xmlns="">
      <p:transition spd="slow" advClick="0" advTm="2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F092E7B-A3E8-47A4-B8F6-9C5C06FD2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79FC326-5338-411B-88A0-7EED58461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73A10B-4409-43B6-8BF1-5453B7B3FF75}"/>
              </a:ext>
            </a:extLst>
          </p:cNvPr>
          <p:cNvSpPr/>
          <p:nvPr/>
        </p:nvSpPr>
        <p:spPr>
          <a:xfrm>
            <a:off x="1049459" y="1262134"/>
            <a:ext cx="80657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数学运算符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zh-CN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*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//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**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6C5FED6-6D0E-1349-9B02-A08CECEEB8EE}"/>
              </a:ext>
            </a:extLst>
          </p:cNvPr>
          <p:cNvSpPr/>
          <p:nvPr/>
        </p:nvSpPr>
        <p:spPr>
          <a:xfrm>
            <a:off x="1049460" y="2696721"/>
            <a:ext cx="79268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JetBrains Mono" pitchFamily="2" charset="0"/>
                <a:ea typeface="宋体" panose="02010600030101010101" pitchFamily="2" charset="-122"/>
              </a:rPr>
              <a:t>a </a:t>
            </a:r>
            <a:r>
              <a:rPr lang="en-US" altLang="zh-CN" sz="2800" dirty="0">
                <a:solidFill>
                  <a:srgbClr val="F77235"/>
                </a:solidFill>
                <a:latin typeface="JetBrains Mono" pitchFamily="2" charset="0"/>
                <a:ea typeface="宋体" panose="02010600030101010101" pitchFamily="2" charset="-122"/>
              </a:rPr>
              <a:t>= </a:t>
            </a:r>
            <a:r>
              <a:rPr lang="en-US" altLang="zh-CN" sz="2800" dirty="0">
                <a:latin typeface="JetBrains Mono" pitchFamily="2" charset="0"/>
                <a:ea typeface="宋体" panose="02010600030101010101" pitchFamily="2" charset="-122"/>
              </a:rPr>
              <a:t>8</a:t>
            </a:r>
            <a:br>
              <a:rPr lang="en-US" altLang="zh-CN" sz="2800" dirty="0">
                <a:latin typeface="JetBrains Mono" pitchFamily="2" charset="0"/>
                <a:ea typeface="宋体" panose="02010600030101010101" pitchFamily="2" charset="-122"/>
              </a:rPr>
            </a:br>
            <a:r>
              <a:rPr lang="en-US" altLang="zh-CN" sz="2800" dirty="0">
                <a:latin typeface="JetBrains Mono" pitchFamily="2" charset="0"/>
                <a:ea typeface="宋体" panose="02010600030101010101" pitchFamily="2" charset="-122"/>
              </a:rPr>
              <a:t>b </a:t>
            </a:r>
            <a:r>
              <a:rPr lang="en-US" altLang="zh-CN" sz="2800" dirty="0">
                <a:solidFill>
                  <a:srgbClr val="F77235"/>
                </a:solidFill>
                <a:latin typeface="JetBrains Mono" pitchFamily="2" charset="0"/>
                <a:ea typeface="宋体" panose="02010600030101010101" pitchFamily="2" charset="-122"/>
              </a:rPr>
              <a:t>= </a:t>
            </a:r>
            <a:r>
              <a:rPr lang="en-US" altLang="zh-CN" sz="2800" dirty="0">
                <a:latin typeface="JetBrains Mono" pitchFamily="2" charset="0"/>
                <a:ea typeface="宋体" panose="02010600030101010101" pitchFamily="2" charset="-122"/>
              </a:rPr>
              <a:t>5</a:t>
            </a:r>
            <a:br>
              <a:rPr lang="en-US" altLang="zh-CN" sz="2800" dirty="0">
                <a:latin typeface="JetBrains Mono" pitchFamily="2" charset="0"/>
                <a:ea typeface="宋体" panose="02010600030101010101" pitchFamily="2" charset="-122"/>
              </a:rPr>
            </a:br>
            <a:r>
              <a:rPr lang="en-US" altLang="zh-CN" sz="2800" b="1" dirty="0">
                <a:solidFill>
                  <a:srgbClr val="16A80D"/>
                </a:solidFill>
                <a:latin typeface="JetBrains Mono" pitchFamily="2" charset="0"/>
                <a:ea typeface="宋体" panose="02010600030101010101" pitchFamily="2" charset="-122"/>
              </a:rPr>
              <a:t>print</a:t>
            </a:r>
            <a:r>
              <a:rPr lang="en-US" altLang="zh-CN" sz="2800" dirty="0">
                <a:solidFill>
                  <a:srgbClr val="E70C0C"/>
                </a:solidFill>
                <a:latin typeface="JetBrains Mono" pitchFamily="2" charset="0"/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latin typeface="JetBrains Mono" pitchFamily="2" charset="0"/>
                <a:ea typeface="宋体" panose="02010600030101010101" pitchFamily="2" charset="-122"/>
              </a:rPr>
              <a:t>a </a:t>
            </a:r>
            <a:r>
              <a:rPr lang="en-US" altLang="zh-CN" sz="2800" dirty="0">
                <a:solidFill>
                  <a:srgbClr val="F77235"/>
                </a:solidFill>
                <a:latin typeface="JetBrains Mono" pitchFamily="2" charset="0"/>
                <a:ea typeface="宋体" panose="02010600030101010101" pitchFamily="2" charset="-122"/>
              </a:rPr>
              <a:t>+ </a:t>
            </a:r>
            <a:r>
              <a:rPr lang="en-US" altLang="zh-CN" sz="2800" dirty="0">
                <a:latin typeface="JetBrains Mono" pitchFamily="2" charset="0"/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solidFill>
                  <a:srgbClr val="E70C0C"/>
                </a:solidFill>
                <a:latin typeface="JetBrains Mono" pitchFamily="2" charset="0"/>
                <a:ea typeface="宋体" panose="02010600030101010101" pitchFamily="2" charset="-122"/>
              </a:rPr>
              <a:t>)     </a:t>
            </a:r>
            <a:r>
              <a:rPr lang="en-US" altLang="zh-CN" sz="2800" dirty="0">
                <a:solidFill>
                  <a:srgbClr val="ABA6BF"/>
                </a:solidFill>
                <a:latin typeface="JetBrains Mono" pitchFamily="2" charset="0"/>
                <a:ea typeface="宋体" panose="02010600030101010101" pitchFamily="2" charset="-122"/>
              </a:rPr>
              <a:t># </a:t>
            </a:r>
            <a:r>
              <a:rPr lang="zh-CN" altLang="en-US" sz="2800" dirty="0">
                <a:solidFill>
                  <a:srgbClr val="ABA6BF"/>
                </a:solidFill>
                <a:latin typeface="JetBrains Mono" pitchFamily="2" charset="0"/>
                <a:ea typeface="宋体" panose="02010600030101010101" pitchFamily="2" charset="-122"/>
              </a:rPr>
              <a:t>结果为 </a:t>
            </a:r>
            <a:r>
              <a:rPr lang="en-US" altLang="zh-CN" sz="2800" dirty="0">
                <a:solidFill>
                  <a:srgbClr val="ABA6BF"/>
                </a:solidFill>
                <a:latin typeface="JetBrains Mono" pitchFamily="2" charset="0"/>
                <a:ea typeface="宋体" panose="02010600030101010101" pitchFamily="2" charset="-122"/>
              </a:rPr>
              <a:t>13</a:t>
            </a:r>
            <a:br>
              <a:rPr lang="en-US" altLang="zh-CN" sz="2800" dirty="0">
                <a:solidFill>
                  <a:srgbClr val="ABA6BF"/>
                </a:solidFill>
                <a:latin typeface="JetBrains Mono" pitchFamily="2" charset="0"/>
                <a:ea typeface="宋体" panose="02010600030101010101" pitchFamily="2" charset="-122"/>
              </a:rPr>
            </a:br>
            <a:r>
              <a:rPr lang="en-US" altLang="zh-CN" sz="2800" b="1" dirty="0">
                <a:solidFill>
                  <a:srgbClr val="16A80D"/>
                </a:solidFill>
                <a:latin typeface="JetBrains Mono" pitchFamily="2" charset="0"/>
                <a:ea typeface="宋体" panose="02010600030101010101" pitchFamily="2" charset="-122"/>
              </a:rPr>
              <a:t>print</a:t>
            </a:r>
            <a:r>
              <a:rPr lang="en-US" altLang="zh-CN" sz="2800" dirty="0">
                <a:solidFill>
                  <a:srgbClr val="E70C0C"/>
                </a:solidFill>
                <a:latin typeface="JetBrains Mono" pitchFamily="2" charset="0"/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latin typeface="JetBrains Mono" pitchFamily="2" charset="0"/>
                <a:ea typeface="宋体" panose="02010600030101010101" pitchFamily="2" charset="-122"/>
              </a:rPr>
              <a:t>a </a:t>
            </a:r>
            <a:r>
              <a:rPr lang="en-US" altLang="zh-CN" sz="2800" dirty="0">
                <a:solidFill>
                  <a:srgbClr val="F77235"/>
                </a:solidFill>
                <a:latin typeface="JetBrains Mono" pitchFamily="2" charset="0"/>
                <a:ea typeface="宋体" panose="02010600030101010101" pitchFamily="2" charset="-122"/>
              </a:rPr>
              <a:t>- </a:t>
            </a:r>
            <a:r>
              <a:rPr lang="en-US" altLang="zh-CN" sz="2800" dirty="0">
                <a:latin typeface="JetBrains Mono" pitchFamily="2" charset="0"/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solidFill>
                  <a:srgbClr val="E70C0C"/>
                </a:solidFill>
                <a:latin typeface="JetBrains Mono" pitchFamily="2" charset="0"/>
                <a:ea typeface="宋体" panose="02010600030101010101" pitchFamily="2" charset="-122"/>
              </a:rPr>
              <a:t>)     </a:t>
            </a:r>
            <a:r>
              <a:rPr lang="en-US" altLang="zh-CN" sz="2800" dirty="0">
                <a:solidFill>
                  <a:srgbClr val="ABA6BF"/>
                </a:solidFill>
                <a:latin typeface="JetBrains Mono" pitchFamily="2" charset="0"/>
                <a:ea typeface="宋体" panose="02010600030101010101" pitchFamily="2" charset="-122"/>
              </a:rPr>
              <a:t># </a:t>
            </a:r>
            <a:r>
              <a:rPr lang="zh-CN" altLang="en-US" sz="2800" dirty="0">
                <a:solidFill>
                  <a:srgbClr val="ABA6BF"/>
                </a:solidFill>
                <a:latin typeface="JetBrains Mono" pitchFamily="2" charset="0"/>
                <a:ea typeface="宋体" panose="02010600030101010101" pitchFamily="2" charset="-122"/>
              </a:rPr>
              <a:t>结果为 </a:t>
            </a:r>
            <a:r>
              <a:rPr lang="en-US" altLang="zh-CN" sz="2800" dirty="0">
                <a:solidFill>
                  <a:srgbClr val="ABA6BF"/>
                </a:solidFill>
                <a:latin typeface="JetBrains Mono" pitchFamily="2" charset="0"/>
                <a:ea typeface="宋体" panose="02010600030101010101" pitchFamily="2" charset="-122"/>
              </a:rPr>
              <a:t>3</a:t>
            </a:r>
            <a:br>
              <a:rPr lang="en-US" altLang="zh-CN" sz="2800" dirty="0">
                <a:solidFill>
                  <a:srgbClr val="ABA6BF"/>
                </a:solidFill>
                <a:latin typeface="JetBrains Mono" pitchFamily="2" charset="0"/>
                <a:ea typeface="宋体" panose="02010600030101010101" pitchFamily="2" charset="-122"/>
              </a:rPr>
            </a:br>
            <a:r>
              <a:rPr lang="en-US" altLang="zh-CN" sz="2800" b="1" dirty="0">
                <a:solidFill>
                  <a:srgbClr val="16A80D"/>
                </a:solidFill>
                <a:latin typeface="JetBrains Mono" pitchFamily="2" charset="0"/>
                <a:ea typeface="宋体" panose="02010600030101010101" pitchFamily="2" charset="-122"/>
              </a:rPr>
              <a:t>print</a:t>
            </a:r>
            <a:r>
              <a:rPr lang="en-US" altLang="zh-CN" sz="2800" dirty="0">
                <a:solidFill>
                  <a:srgbClr val="E70C0C"/>
                </a:solidFill>
                <a:latin typeface="JetBrains Mono" pitchFamily="2" charset="0"/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latin typeface="JetBrains Mono" pitchFamily="2" charset="0"/>
                <a:ea typeface="宋体" panose="02010600030101010101" pitchFamily="2" charset="-122"/>
              </a:rPr>
              <a:t>a </a:t>
            </a:r>
            <a:r>
              <a:rPr lang="en-US" altLang="zh-CN" sz="2800" dirty="0">
                <a:solidFill>
                  <a:srgbClr val="F77235"/>
                </a:solidFill>
                <a:latin typeface="JetBrains Mono" pitchFamily="2" charset="0"/>
                <a:ea typeface="宋体" panose="02010600030101010101" pitchFamily="2" charset="-122"/>
              </a:rPr>
              <a:t>* </a:t>
            </a:r>
            <a:r>
              <a:rPr lang="en-US" altLang="zh-CN" sz="2800" dirty="0">
                <a:latin typeface="JetBrains Mono" pitchFamily="2" charset="0"/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solidFill>
                  <a:srgbClr val="E70C0C"/>
                </a:solidFill>
                <a:latin typeface="JetBrains Mono" pitchFamily="2" charset="0"/>
                <a:ea typeface="宋体" panose="02010600030101010101" pitchFamily="2" charset="-122"/>
              </a:rPr>
              <a:t>)     </a:t>
            </a:r>
            <a:r>
              <a:rPr lang="en-US" altLang="zh-CN" sz="2800" dirty="0">
                <a:solidFill>
                  <a:srgbClr val="ABA6BF"/>
                </a:solidFill>
                <a:latin typeface="JetBrains Mono" pitchFamily="2" charset="0"/>
                <a:ea typeface="宋体" panose="02010600030101010101" pitchFamily="2" charset="-122"/>
              </a:rPr>
              <a:t># </a:t>
            </a:r>
            <a:r>
              <a:rPr lang="zh-CN" altLang="en-US" sz="2800" dirty="0">
                <a:solidFill>
                  <a:srgbClr val="ABA6BF"/>
                </a:solidFill>
                <a:latin typeface="JetBrains Mono" pitchFamily="2" charset="0"/>
                <a:ea typeface="宋体" panose="02010600030101010101" pitchFamily="2" charset="-122"/>
              </a:rPr>
              <a:t>结果为 </a:t>
            </a:r>
            <a:r>
              <a:rPr lang="en-US" altLang="zh-CN" sz="2800" dirty="0">
                <a:solidFill>
                  <a:srgbClr val="ABA6BF"/>
                </a:solidFill>
                <a:latin typeface="JetBrains Mono" pitchFamily="2" charset="0"/>
                <a:ea typeface="宋体" panose="02010600030101010101" pitchFamily="2" charset="-122"/>
              </a:rPr>
              <a:t>40</a:t>
            </a:r>
            <a:br>
              <a:rPr lang="en-US" altLang="zh-CN" sz="2800" dirty="0">
                <a:solidFill>
                  <a:srgbClr val="ABA6BF"/>
                </a:solidFill>
                <a:latin typeface="JetBrains Mono" pitchFamily="2" charset="0"/>
                <a:ea typeface="宋体" panose="02010600030101010101" pitchFamily="2" charset="-122"/>
              </a:rPr>
            </a:br>
            <a:r>
              <a:rPr lang="en-US" altLang="zh-CN" sz="2800" b="1" dirty="0">
                <a:solidFill>
                  <a:srgbClr val="16A80D"/>
                </a:solidFill>
                <a:latin typeface="JetBrains Mono" pitchFamily="2" charset="0"/>
                <a:ea typeface="宋体" panose="02010600030101010101" pitchFamily="2" charset="-122"/>
              </a:rPr>
              <a:t>print</a:t>
            </a:r>
            <a:r>
              <a:rPr lang="en-US" altLang="zh-CN" sz="2800" dirty="0">
                <a:solidFill>
                  <a:srgbClr val="E70C0C"/>
                </a:solidFill>
                <a:latin typeface="JetBrains Mono" pitchFamily="2" charset="0"/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latin typeface="JetBrains Mono" pitchFamily="2" charset="0"/>
                <a:ea typeface="宋体" panose="02010600030101010101" pitchFamily="2" charset="-122"/>
              </a:rPr>
              <a:t>a </a:t>
            </a:r>
            <a:r>
              <a:rPr lang="en-US" altLang="zh-CN" sz="2800" dirty="0">
                <a:solidFill>
                  <a:srgbClr val="F77235"/>
                </a:solidFill>
                <a:latin typeface="JetBrains Mono" pitchFamily="2" charset="0"/>
                <a:ea typeface="宋体" panose="02010600030101010101" pitchFamily="2" charset="-122"/>
              </a:rPr>
              <a:t>/ </a:t>
            </a:r>
            <a:r>
              <a:rPr lang="en-US" altLang="zh-CN" sz="2800" dirty="0">
                <a:latin typeface="JetBrains Mono" pitchFamily="2" charset="0"/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solidFill>
                  <a:srgbClr val="E70C0C"/>
                </a:solidFill>
                <a:latin typeface="JetBrains Mono" pitchFamily="2" charset="0"/>
                <a:ea typeface="宋体" panose="02010600030101010101" pitchFamily="2" charset="-122"/>
              </a:rPr>
              <a:t>)     </a:t>
            </a:r>
            <a:r>
              <a:rPr lang="en-US" altLang="zh-CN" sz="2800" dirty="0">
                <a:solidFill>
                  <a:srgbClr val="ABA6BF"/>
                </a:solidFill>
                <a:latin typeface="JetBrains Mono" pitchFamily="2" charset="0"/>
                <a:ea typeface="宋体" panose="02010600030101010101" pitchFamily="2" charset="-122"/>
              </a:rPr>
              <a:t># </a:t>
            </a:r>
            <a:r>
              <a:rPr lang="zh-CN" altLang="en-US" sz="2800" dirty="0">
                <a:solidFill>
                  <a:srgbClr val="ABA6BF"/>
                </a:solidFill>
                <a:latin typeface="JetBrains Mono" pitchFamily="2" charset="0"/>
                <a:ea typeface="宋体" panose="02010600030101010101" pitchFamily="2" charset="-122"/>
              </a:rPr>
              <a:t>精确除法，浮点数</a:t>
            </a:r>
            <a:r>
              <a:rPr lang="en-US" altLang="zh-CN" sz="2800" dirty="0">
                <a:solidFill>
                  <a:srgbClr val="ABA6BF"/>
                </a:solidFill>
                <a:latin typeface="JetBrains Mono" pitchFamily="2" charset="0"/>
                <a:ea typeface="宋体" panose="02010600030101010101" pitchFamily="2" charset="-122"/>
              </a:rPr>
              <a:t>1.6</a:t>
            </a:r>
            <a:br>
              <a:rPr lang="zh-CN" altLang="en-US" sz="2800" dirty="0">
                <a:solidFill>
                  <a:srgbClr val="ABA6BF"/>
                </a:solidFill>
                <a:latin typeface="JetBrains Mono" pitchFamily="2" charset="0"/>
                <a:ea typeface="宋体" panose="02010600030101010101" pitchFamily="2" charset="-122"/>
              </a:rPr>
            </a:br>
            <a:r>
              <a:rPr lang="en-US" altLang="zh-CN" sz="2800" b="1" dirty="0">
                <a:solidFill>
                  <a:srgbClr val="16A80D"/>
                </a:solidFill>
                <a:latin typeface="JetBrains Mono" pitchFamily="2" charset="0"/>
                <a:ea typeface="宋体" panose="02010600030101010101" pitchFamily="2" charset="-122"/>
              </a:rPr>
              <a:t>print</a:t>
            </a:r>
            <a:r>
              <a:rPr lang="en-US" altLang="zh-CN" sz="2800" dirty="0">
                <a:solidFill>
                  <a:srgbClr val="E70C0C"/>
                </a:solidFill>
                <a:latin typeface="JetBrains Mono" pitchFamily="2" charset="0"/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latin typeface="JetBrains Mono" pitchFamily="2" charset="0"/>
                <a:ea typeface="宋体" panose="02010600030101010101" pitchFamily="2" charset="-122"/>
              </a:rPr>
              <a:t>a </a:t>
            </a:r>
            <a:r>
              <a:rPr lang="en-US" altLang="zh-CN" sz="2800" dirty="0">
                <a:solidFill>
                  <a:srgbClr val="F77235"/>
                </a:solidFill>
                <a:latin typeface="JetBrains Mono" pitchFamily="2" charset="0"/>
                <a:ea typeface="宋体" panose="02010600030101010101" pitchFamily="2" charset="-122"/>
              </a:rPr>
              <a:t>** </a:t>
            </a:r>
            <a:r>
              <a:rPr lang="en-US" altLang="zh-CN" sz="2800" dirty="0">
                <a:latin typeface="JetBrains Mono" pitchFamily="2" charset="0"/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solidFill>
                  <a:srgbClr val="E70C0C"/>
                </a:solidFill>
                <a:latin typeface="JetBrains Mono" pitchFamily="2" charset="0"/>
                <a:ea typeface="宋体" panose="02010600030101010101" pitchFamily="2" charset="-122"/>
              </a:rPr>
              <a:t>)    </a:t>
            </a:r>
            <a:r>
              <a:rPr lang="en-US" altLang="zh-CN" sz="2800" dirty="0">
                <a:solidFill>
                  <a:srgbClr val="ABA6BF"/>
                </a:solidFill>
                <a:latin typeface="JetBrains Mono" pitchFamily="2" charset="0"/>
                <a:ea typeface="宋体" panose="02010600030101010101" pitchFamily="2" charset="-122"/>
              </a:rPr>
              <a:t># a </a:t>
            </a:r>
            <a:r>
              <a:rPr lang="zh-CN" altLang="en-US" sz="2800" dirty="0">
                <a:solidFill>
                  <a:srgbClr val="ABA6BF"/>
                </a:solidFill>
                <a:latin typeface="JetBrains Mono" pitchFamily="2" charset="0"/>
                <a:ea typeface="宋体" panose="02010600030101010101" pitchFamily="2" charset="-122"/>
              </a:rPr>
              <a:t>的 </a:t>
            </a:r>
            <a:r>
              <a:rPr lang="en-US" altLang="zh-CN" sz="2800" dirty="0">
                <a:solidFill>
                  <a:srgbClr val="ABA6BF"/>
                </a:solidFill>
                <a:latin typeface="JetBrains Mono" pitchFamily="2" charset="0"/>
                <a:ea typeface="宋体" panose="02010600030101010101" pitchFamily="2" charset="-122"/>
              </a:rPr>
              <a:t>b </a:t>
            </a:r>
            <a:r>
              <a:rPr lang="zh-CN" altLang="en-US" sz="2800" dirty="0">
                <a:solidFill>
                  <a:srgbClr val="ABA6BF"/>
                </a:solidFill>
                <a:latin typeface="JetBrains Mono" pitchFamily="2" charset="0"/>
                <a:ea typeface="宋体" panose="02010600030101010101" pitchFamily="2" charset="-122"/>
              </a:rPr>
              <a:t>次幂，</a:t>
            </a:r>
            <a:r>
              <a:rPr lang="en-US" altLang="zh-CN" sz="2800" dirty="0">
                <a:solidFill>
                  <a:srgbClr val="ABA6BF"/>
                </a:solidFill>
                <a:latin typeface="JetBrains Mono" pitchFamily="2" charset="0"/>
                <a:ea typeface="宋体" panose="02010600030101010101" pitchFamily="2" charset="-122"/>
              </a:rPr>
              <a:t>32768</a:t>
            </a:r>
            <a:endParaRPr lang="zh-CN" altLang="en-US" sz="2800" dirty="0">
              <a:latin typeface="JetBrains Mono" pitchFamily="2" charset="0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20188A-913C-4CB0-8069-766703FC3718}"/>
              </a:ext>
            </a:extLst>
          </p:cNvPr>
          <p:cNvSpPr/>
          <p:nvPr/>
        </p:nvSpPr>
        <p:spPr>
          <a:xfrm>
            <a:off x="3438683" y="1988840"/>
            <a:ext cx="56765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加、减、乘、除、整除、取模、 幂</a:t>
            </a:r>
          </a:p>
        </p:txBody>
      </p:sp>
    </p:spTree>
    <p:extLst>
      <p:ext uri="{BB962C8B-B14F-4D97-AF65-F5344CB8AC3E}">
        <p14:creationId xmlns:p14="http://schemas.microsoft.com/office/powerpoint/2010/main" val="180927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F092E7B-A3E8-47A4-B8F6-9C5C06FD2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E20350-5AA7-48DC-BA4F-957F35BF4590}"/>
              </a:ext>
            </a:extLst>
          </p:cNvPr>
          <p:cNvSpPr/>
          <p:nvPr/>
        </p:nvSpPr>
        <p:spPr>
          <a:xfrm>
            <a:off x="1049460" y="4370386"/>
            <a:ext cx="6918748" cy="1314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x1 = </a:t>
            </a:r>
            <a:r>
              <a:rPr lang="en-US" altLang="zh-CN" sz="2800" b="1" dirty="0">
                <a:solidFill>
                  <a:srgbClr val="660E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 + </a:t>
            </a:r>
            <a:r>
              <a:rPr lang="en-US" altLang="zh-CN" sz="2800" b="1" dirty="0">
                <a:solidFill>
                  <a:srgbClr val="660E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zh-CN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zh-CN" altLang="zh-CN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en-US" altLang="zh-CN" sz="2800" b="1" dirty="0">
                <a:solidFill>
                  <a:srgbClr val="660E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zh-CN" sz="2800" b="1" dirty="0">
                <a:solidFill>
                  <a:srgbClr val="660E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r>
              <a:rPr lang="en-US" altLang="zh-CN" sz="2800" b="1" dirty="0">
                <a:solidFill>
                  <a:srgbClr val="660E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2800" b="1" dirty="0">
                <a:solidFill>
                  <a:srgbClr val="660E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rgbClr val="660E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zh-CN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altLang="zh-CN" sz="2800" b="1" dirty="0">
                <a:solidFill>
                  <a:srgbClr val="660E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zh-CN" altLang="zh-CN" sz="2800" b="1" dirty="0">
                <a:solidFill>
                  <a:srgbClr val="660E7A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CN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x2 = </a:t>
            </a:r>
            <a:r>
              <a:rPr lang="en-US" altLang="zh-CN" sz="2800" b="1" dirty="0">
                <a:solidFill>
                  <a:srgbClr val="660E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 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zh-CN" sz="2800" b="1" dirty="0">
                <a:solidFill>
                  <a:srgbClr val="660E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zh-CN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zh-CN" altLang="zh-CN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en-US" altLang="zh-CN" sz="2800" b="1" dirty="0">
                <a:solidFill>
                  <a:srgbClr val="660E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2800" b="1" dirty="0">
                <a:solidFill>
                  <a:srgbClr val="660E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rgbClr val="660E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r>
              <a:rPr lang="en-US" altLang="zh-CN" sz="2800" b="1" dirty="0">
                <a:solidFill>
                  <a:srgbClr val="660E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2800" b="1" dirty="0">
                <a:solidFill>
                  <a:srgbClr val="660E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rgbClr val="660E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zh-CN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altLang="zh-CN" sz="2800" b="1" dirty="0">
                <a:solidFill>
                  <a:srgbClr val="660E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57C79EE-040C-4CC3-976F-CC5EE1938F3F}"/>
                  </a:ext>
                </a:extLst>
              </p:cNvPr>
              <p:cNvSpPr/>
              <p:nvPr/>
            </p:nvSpPr>
            <p:spPr>
              <a:xfrm>
                <a:off x="2927648" y="2453949"/>
                <a:ext cx="4371133" cy="13093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4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4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4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4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4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4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altLang="zh-CN" sz="4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4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4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4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4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altLang="zh-CN" sz="4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altLang="zh-CN" sz="4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4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zh-CN" altLang="zh-CN" sz="4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zh-CN" altLang="en-US" sz="4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57C79EE-040C-4CC3-976F-CC5EE1938F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648" y="2453949"/>
                <a:ext cx="4371133" cy="13093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>
            <a:extLst>
              <a:ext uri="{FF2B5EF4-FFF2-40B4-BE49-F238E27FC236}">
                <a16:creationId xmlns:a16="http://schemas.microsoft.com/office/drawing/2014/main" id="{079FC326-5338-411B-88A0-7EED58461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73A10B-4409-43B6-8BF1-5453B7B3FF75}"/>
              </a:ext>
            </a:extLst>
          </p:cNvPr>
          <p:cNvSpPr/>
          <p:nvPr/>
        </p:nvSpPr>
        <p:spPr>
          <a:xfrm>
            <a:off x="1049460" y="1262134"/>
            <a:ext cx="74228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数学运算符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zh-CN" altLang="zh-C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zh-C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zh-C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zh-C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zh-C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zh-C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zh-CN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4206BDB-C78C-47C2-BBBA-B8096AF3BD20}"/>
              </a:ext>
            </a:extLst>
          </p:cNvPr>
          <p:cNvSpPr/>
          <p:nvPr/>
        </p:nvSpPr>
        <p:spPr>
          <a:xfrm>
            <a:off x="1049460" y="2093909"/>
            <a:ext cx="22382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数学公式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 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7EE6879-0211-4B23-9FDF-F2782137320C}"/>
              </a:ext>
            </a:extLst>
          </p:cNvPr>
          <p:cNvSpPr/>
          <p:nvPr/>
        </p:nvSpPr>
        <p:spPr>
          <a:xfrm>
            <a:off x="1049460" y="3755746"/>
            <a:ext cx="18781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表达式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 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4A8244D-21B4-447D-A85B-0C2956D26A78}"/>
              </a:ext>
            </a:extLst>
          </p:cNvPr>
          <p:cNvGrpSpPr/>
          <p:nvPr/>
        </p:nvGrpSpPr>
        <p:grpSpPr>
          <a:xfrm>
            <a:off x="4243413" y="4584887"/>
            <a:ext cx="3148348" cy="1229088"/>
            <a:chOff x="4243413" y="4584887"/>
            <a:chExt cx="3148348" cy="122908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9BF8E46-9435-4CDE-A057-19ADCF87B539}"/>
                </a:ext>
              </a:extLst>
            </p:cNvPr>
            <p:cNvSpPr/>
            <p:nvPr/>
          </p:nvSpPr>
          <p:spPr>
            <a:xfrm>
              <a:off x="4760862" y="4584888"/>
              <a:ext cx="34496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3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  <a:endParaRPr lang="zh-CN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528B9FA-D103-4034-A793-89B84D2B36FC}"/>
                </a:ext>
              </a:extLst>
            </p:cNvPr>
            <p:cNvSpPr/>
            <p:nvPr/>
          </p:nvSpPr>
          <p:spPr>
            <a:xfrm>
              <a:off x="4243413" y="4584888"/>
              <a:ext cx="34496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3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  <a:endParaRPr lang="zh-CN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DB3701E-5852-4889-8F77-52D9D7030C3E}"/>
                </a:ext>
              </a:extLst>
            </p:cNvPr>
            <p:cNvSpPr/>
            <p:nvPr/>
          </p:nvSpPr>
          <p:spPr>
            <a:xfrm>
              <a:off x="7032104" y="4584887"/>
              <a:ext cx="34496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3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  <a:endParaRPr lang="zh-CN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6AEB5CD-CF31-462A-8ED9-F98D3CFD640C}"/>
                </a:ext>
              </a:extLst>
            </p:cNvPr>
            <p:cNvSpPr/>
            <p:nvPr/>
          </p:nvSpPr>
          <p:spPr>
            <a:xfrm>
              <a:off x="4775553" y="5229200"/>
              <a:ext cx="34496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3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  <a:endParaRPr lang="zh-CN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30817B6-332F-476C-B53E-25AC2C839D50}"/>
                </a:ext>
              </a:extLst>
            </p:cNvPr>
            <p:cNvSpPr/>
            <p:nvPr/>
          </p:nvSpPr>
          <p:spPr>
            <a:xfrm>
              <a:off x="4258104" y="5229200"/>
              <a:ext cx="34496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3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  <a:endParaRPr lang="zh-CN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C49F4DA-5951-4939-980D-20ACC277B495}"/>
                </a:ext>
              </a:extLst>
            </p:cNvPr>
            <p:cNvSpPr/>
            <p:nvPr/>
          </p:nvSpPr>
          <p:spPr>
            <a:xfrm>
              <a:off x="7046795" y="5229199"/>
              <a:ext cx="34496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3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  <a:endParaRPr lang="zh-CN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46C46F7-6C39-40F7-B4E9-0DB552670471}"/>
              </a:ext>
            </a:extLst>
          </p:cNvPr>
          <p:cNvGrpSpPr/>
          <p:nvPr/>
        </p:nvGrpSpPr>
        <p:grpSpPr>
          <a:xfrm>
            <a:off x="3063241" y="4588043"/>
            <a:ext cx="2846037" cy="1217221"/>
            <a:chOff x="3063241" y="4584887"/>
            <a:chExt cx="2846037" cy="121722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37648BD-A4C9-4710-9F5E-2399CCC44EBC}"/>
                </a:ext>
              </a:extLst>
            </p:cNvPr>
            <p:cNvSpPr/>
            <p:nvPr/>
          </p:nvSpPr>
          <p:spPr>
            <a:xfrm>
              <a:off x="5350366" y="4589065"/>
              <a:ext cx="54668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3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  <a:endParaRPr lang="zh-CN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314BA60-3C7B-4273-A736-BB506E672D84}"/>
                </a:ext>
              </a:extLst>
            </p:cNvPr>
            <p:cNvSpPr/>
            <p:nvPr/>
          </p:nvSpPr>
          <p:spPr>
            <a:xfrm>
              <a:off x="3063241" y="4584887"/>
              <a:ext cx="54668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3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  <a:endParaRPr lang="zh-CN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62D7F5F-09D9-4B73-9F4D-3477EC9A188E}"/>
                </a:ext>
              </a:extLst>
            </p:cNvPr>
            <p:cNvSpPr/>
            <p:nvPr/>
          </p:nvSpPr>
          <p:spPr>
            <a:xfrm>
              <a:off x="5362590" y="5217333"/>
              <a:ext cx="54668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3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  <a:endParaRPr lang="zh-CN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C5A56F0-089D-4EE8-9624-BB5602FD00BC}"/>
                </a:ext>
              </a:extLst>
            </p:cNvPr>
            <p:cNvSpPr/>
            <p:nvPr/>
          </p:nvSpPr>
          <p:spPr>
            <a:xfrm>
              <a:off x="3075465" y="5213155"/>
              <a:ext cx="54668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3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  <a:endParaRPr lang="zh-CN" alt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B20E9C76-3F2D-40FF-9534-4DBFAD678B79}"/>
              </a:ext>
            </a:extLst>
          </p:cNvPr>
          <p:cNvGrpSpPr/>
          <p:nvPr/>
        </p:nvGrpSpPr>
        <p:grpSpPr>
          <a:xfrm>
            <a:off x="6470348" y="4515363"/>
            <a:ext cx="298480" cy="1239074"/>
            <a:chOff x="6470348" y="4515363"/>
            <a:chExt cx="298480" cy="123907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C6F9C0A-2DA7-4C37-9D9A-4C9C50979409}"/>
                </a:ext>
              </a:extLst>
            </p:cNvPr>
            <p:cNvSpPr/>
            <p:nvPr/>
          </p:nvSpPr>
          <p:spPr>
            <a:xfrm>
              <a:off x="6470348" y="4515363"/>
              <a:ext cx="29848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3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5676370-47AA-4B9F-9373-94B8757C6D2F}"/>
                </a:ext>
              </a:extLst>
            </p:cNvPr>
            <p:cNvSpPr/>
            <p:nvPr/>
          </p:nvSpPr>
          <p:spPr>
            <a:xfrm>
              <a:off x="6470348" y="5169662"/>
              <a:ext cx="29848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3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D61A0EF-C67D-472C-B6F0-41C4EF79ECF5}"/>
              </a:ext>
            </a:extLst>
          </p:cNvPr>
          <p:cNvGrpSpPr/>
          <p:nvPr/>
        </p:nvGrpSpPr>
        <p:grpSpPr>
          <a:xfrm>
            <a:off x="1806365" y="4463127"/>
            <a:ext cx="6025465" cy="1235479"/>
            <a:chOff x="1806365" y="4463127"/>
            <a:chExt cx="6025465" cy="1235479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32F9FED4-3501-4CA0-975F-20EE33F45E29}"/>
                </a:ext>
              </a:extLst>
            </p:cNvPr>
            <p:cNvGrpSpPr/>
            <p:nvPr/>
          </p:nvGrpSpPr>
          <p:grpSpPr>
            <a:xfrm>
              <a:off x="1806365" y="5093893"/>
              <a:ext cx="6025465" cy="604713"/>
              <a:chOff x="1857749" y="5868011"/>
              <a:chExt cx="6025465" cy="604713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EA5C856-EF23-4646-930C-C77DD156D8DF}"/>
                  </a:ext>
                </a:extLst>
              </p:cNvPr>
              <p:cNvSpPr/>
              <p:nvPr/>
            </p:nvSpPr>
            <p:spPr>
              <a:xfrm>
                <a:off x="1857749" y="5887949"/>
                <a:ext cx="32092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3200" b="1" dirty="0">
                    <a:solidFill>
                      <a:srgbClr val="660E7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endParaRPr lang="zh-CN" altLang="en-US" sz="3200" dirty="0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759B0F2-3420-4013-AA3B-DA5E8483E9A7}"/>
                  </a:ext>
                </a:extLst>
              </p:cNvPr>
              <p:cNvSpPr/>
              <p:nvPr/>
            </p:nvSpPr>
            <p:spPr>
              <a:xfrm>
                <a:off x="2692018" y="5876720"/>
                <a:ext cx="32092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3200" b="1" dirty="0">
                    <a:solidFill>
                      <a:srgbClr val="660E7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endParaRPr lang="zh-CN" altLang="en-US" sz="3200" dirty="0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6E123C0-6349-4D25-BDF8-7539CFDEBC14}"/>
                  </a:ext>
                </a:extLst>
              </p:cNvPr>
              <p:cNvSpPr/>
              <p:nvPr/>
            </p:nvSpPr>
            <p:spPr>
              <a:xfrm>
                <a:off x="6711182" y="5868011"/>
                <a:ext cx="32092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3200" b="1" dirty="0">
                    <a:solidFill>
                      <a:srgbClr val="660E7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endParaRPr lang="zh-CN" altLang="en-US" sz="3200" dirty="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467ECC9-8473-4C39-8C38-9B066ACF2EDC}"/>
                  </a:ext>
                </a:extLst>
              </p:cNvPr>
              <p:cNvSpPr/>
              <p:nvPr/>
            </p:nvSpPr>
            <p:spPr>
              <a:xfrm>
                <a:off x="5250399" y="5868011"/>
                <a:ext cx="32092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3200" b="1" dirty="0">
                    <a:solidFill>
                      <a:srgbClr val="660E7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zh-CN" altLang="en-US" sz="3200" dirty="0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5263E441-1198-4976-A7B8-A5AFE2671C01}"/>
                  </a:ext>
                </a:extLst>
              </p:cNvPr>
              <p:cNvSpPr/>
              <p:nvPr/>
            </p:nvSpPr>
            <p:spPr>
              <a:xfrm>
                <a:off x="6296856" y="5876720"/>
                <a:ext cx="32092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3200" b="1" dirty="0">
                    <a:solidFill>
                      <a:srgbClr val="660E7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zh-CN" altLang="en-US" sz="3200" dirty="0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8276C6C-65C6-4C6E-A38F-6D023BE85345}"/>
                  </a:ext>
                </a:extLst>
              </p:cNvPr>
              <p:cNvSpPr/>
              <p:nvPr/>
            </p:nvSpPr>
            <p:spPr>
              <a:xfrm>
                <a:off x="7562292" y="5868012"/>
                <a:ext cx="32092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3200" b="1" dirty="0">
                    <a:solidFill>
                      <a:srgbClr val="660E7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zh-CN" altLang="en-US" sz="3200" dirty="0"/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733A14AE-CC95-4355-9F5B-547AD319E7BD}"/>
                </a:ext>
              </a:extLst>
            </p:cNvPr>
            <p:cNvGrpSpPr/>
            <p:nvPr/>
          </p:nvGrpSpPr>
          <p:grpSpPr>
            <a:xfrm>
              <a:off x="1806365" y="4463127"/>
              <a:ext cx="6025465" cy="604713"/>
              <a:chOff x="1857749" y="5868011"/>
              <a:chExt cx="6025465" cy="604713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0A449470-2A44-440E-8F8E-443E8CE1B874}"/>
                  </a:ext>
                </a:extLst>
              </p:cNvPr>
              <p:cNvSpPr/>
              <p:nvPr/>
            </p:nvSpPr>
            <p:spPr>
              <a:xfrm>
                <a:off x="1857749" y="5887949"/>
                <a:ext cx="32092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3200" b="1" dirty="0">
                    <a:solidFill>
                      <a:srgbClr val="660E7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endParaRPr lang="zh-CN" altLang="en-US" sz="3200" dirty="0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22F7C61-379B-4771-9249-121ED8CCB928}"/>
                  </a:ext>
                </a:extLst>
              </p:cNvPr>
              <p:cNvSpPr/>
              <p:nvPr/>
            </p:nvSpPr>
            <p:spPr>
              <a:xfrm>
                <a:off x="2692018" y="5876720"/>
                <a:ext cx="32092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3200" b="1" dirty="0">
                    <a:solidFill>
                      <a:srgbClr val="660E7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endParaRPr lang="zh-CN" altLang="en-US" sz="3200" dirty="0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FB40852B-DED1-4A31-BD35-19A49DEF6D39}"/>
                  </a:ext>
                </a:extLst>
              </p:cNvPr>
              <p:cNvSpPr/>
              <p:nvPr/>
            </p:nvSpPr>
            <p:spPr>
              <a:xfrm>
                <a:off x="6711182" y="5868011"/>
                <a:ext cx="32092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3200" b="1" dirty="0">
                    <a:solidFill>
                      <a:srgbClr val="660E7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endParaRPr lang="zh-CN" altLang="en-US" sz="3200" dirty="0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4E2C2F6-C053-4B80-AC8D-FBC78F955670}"/>
                  </a:ext>
                </a:extLst>
              </p:cNvPr>
              <p:cNvSpPr/>
              <p:nvPr/>
            </p:nvSpPr>
            <p:spPr>
              <a:xfrm>
                <a:off x="5250399" y="5868011"/>
                <a:ext cx="32092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3200" b="1" dirty="0">
                    <a:solidFill>
                      <a:srgbClr val="660E7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zh-CN" altLang="en-US" sz="3200" dirty="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17335D3-1BEB-42C4-8A29-F502449E7D73}"/>
                  </a:ext>
                </a:extLst>
              </p:cNvPr>
              <p:cNvSpPr/>
              <p:nvPr/>
            </p:nvSpPr>
            <p:spPr>
              <a:xfrm>
                <a:off x="6296856" y="5876720"/>
                <a:ext cx="32092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3200" b="1" dirty="0">
                    <a:solidFill>
                      <a:srgbClr val="660E7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zh-CN" altLang="en-US" sz="3200" dirty="0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F860DBC9-4B1D-4C6B-9A3A-D3C1586CBC58}"/>
                  </a:ext>
                </a:extLst>
              </p:cNvPr>
              <p:cNvSpPr/>
              <p:nvPr/>
            </p:nvSpPr>
            <p:spPr>
              <a:xfrm>
                <a:off x="7562292" y="5868012"/>
                <a:ext cx="32092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3200" b="1" dirty="0">
                    <a:solidFill>
                      <a:srgbClr val="660E7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zh-CN" altLang="en-US" sz="3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084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5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8B599666-5FE5-4333-9119-A02DF201AA94}"/>
              </a:ext>
            </a:extLst>
          </p:cNvPr>
          <p:cNvSpPr/>
          <p:nvPr/>
        </p:nvSpPr>
        <p:spPr>
          <a:xfrm>
            <a:off x="1055440" y="851992"/>
            <a:ext cx="2448272" cy="751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整数</a:t>
            </a:r>
            <a:r>
              <a:rPr lang="zh-CN" altLang="en-US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（</a:t>
            </a:r>
            <a:r>
              <a:rPr lang="en-US" altLang="zh-CN" sz="3200" dirty="0">
                <a:solidFill>
                  <a:srgbClr val="0000FF"/>
                </a:solidFill>
                <a:latin typeface="JetBrains Mono"/>
                <a:ea typeface="微软雅黑 Light" panose="020B0502040204020203" pitchFamily="34" charset="-122"/>
              </a:rPr>
              <a:t>int</a:t>
            </a:r>
            <a:r>
              <a:rPr lang="zh-CN" altLang="en-US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）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5301CA2-C0B5-4EB1-9F54-C68440E01BCA}"/>
              </a:ext>
            </a:extLst>
          </p:cNvPr>
          <p:cNvSpPr/>
          <p:nvPr/>
        </p:nvSpPr>
        <p:spPr>
          <a:xfrm>
            <a:off x="1055440" y="1603355"/>
            <a:ext cx="5904656" cy="1491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整数常被称为</a:t>
            </a:r>
            <a:r>
              <a:rPr lang="zh-CN" altLang="en-US" sz="3200" b="1" dirty="0">
                <a:solidFill>
                  <a:srgbClr val="FC8404"/>
                </a:solidFill>
                <a:latin typeface="JetBrains Mono"/>
                <a:ea typeface="微软雅黑 Light" panose="020B0502040204020203" pitchFamily="34" charset="-122"/>
              </a:rPr>
              <a:t>整型</a:t>
            </a:r>
            <a:r>
              <a:rPr lang="zh-CN" altLang="en-US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或</a:t>
            </a:r>
            <a:r>
              <a:rPr lang="zh-CN" altLang="en-US" sz="3200" b="1" dirty="0">
                <a:solidFill>
                  <a:srgbClr val="FC8404"/>
                </a:solidFill>
                <a:latin typeface="JetBrains Mono"/>
                <a:ea typeface="微软雅黑 Light" panose="020B0502040204020203" pitchFamily="34" charset="-122"/>
              </a:rPr>
              <a:t>整数类型</a:t>
            </a:r>
            <a:endParaRPr lang="en-US" altLang="zh-CN" sz="3200" dirty="0">
              <a:solidFill>
                <a:srgbClr val="000000"/>
              </a:solidFill>
              <a:latin typeface="JetBrains Mono"/>
              <a:ea typeface="微软雅黑 Light" panose="020B0502040204020203" pitchFamily="34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不包含</a:t>
            </a:r>
            <a:r>
              <a:rPr lang="zh-CN" altLang="en-US" sz="3200" b="1" dirty="0">
                <a:solidFill>
                  <a:srgbClr val="FC8404"/>
                </a:solidFill>
                <a:latin typeface="JetBrains Mono"/>
                <a:ea typeface="微软雅黑 Light" panose="020B0502040204020203" pitchFamily="34" charset="-122"/>
              </a:rPr>
              <a:t>小数点</a:t>
            </a:r>
            <a:r>
              <a:rPr lang="zh-CN" altLang="en-US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的数字</a:t>
            </a:r>
            <a:endParaRPr lang="en-US" altLang="zh-CN" sz="3200" dirty="0">
              <a:solidFill>
                <a:srgbClr val="000000"/>
              </a:solidFill>
              <a:latin typeface="JetBrains Mono"/>
              <a:ea typeface="微软雅黑 Light" panose="020B0502040204020203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2DCA855-2590-4217-909A-EC9A1620910E}"/>
              </a:ext>
            </a:extLst>
          </p:cNvPr>
          <p:cNvSpPr/>
          <p:nvPr/>
        </p:nvSpPr>
        <p:spPr>
          <a:xfrm>
            <a:off x="1053182" y="3152489"/>
            <a:ext cx="4824536" cy="753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十进制：</a:t>
            </a:r>
            <a:r>
              <a:rPr lang="en-US" altLang="zh-CN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 0 </a:t>
            </a:r>
            <a:r>
              <a:rPr lang="zh-CN" altLang="en-US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、</a:t>
            </a:r>
            <a:r>
              <a:rPr lang="en-US" altLang="zh-CN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123</a:t>
            </a:r>
            <a:r>
              <a:rPr lang="zh-CN" altLang="en-US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、</a:t>
            </a:r>
            <a:r>
              <a:rPr lang="en-US" altLang="zh-CN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-45</a:t>
            </a:r>
            <a:endParaRPr lang="zh-CN" altLang="zh-CN" sz="3200" dirty="0">
              <a:solidFill>
                <a:srgbClr val="576057"/>
              </a:solidFill>
              <a:latin typeface="JetBrains Mono"/>
              <a:ea typeface="微软雅黑 Light" panose="020B0502040204020203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3795058-F2CB-4493-970E-5E1EAE016023}"/>
              </a:ext>
            </a:extLst>
          </p:cNvPr>
          <p:cNvSpPr/>
          <p:nvPr/>
        </p:nvSpPr>
        <p:spPr>
          <a:xfrm>
            <a:off x="1053182" y="3870443"/>
            <a:ext cx="7059042" cy="2230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二进制：</a:t>
            </a:r>
            <a:r>
              <a:rPr lang="en-US" altLang="zh-CN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0</a:t>
            </a:r>
            <a:r>
              <a:rPr lang="en-US" altLang="zh-CN" sz="3200" b="1" dirty="0">
                <a:solidFill>
                  <a:srgbClr val="FC8404"/>
                </a:solidFill>
                <a:latin typeface="JetBrains Mono"/>
                <a:ea typeface="微软雅黑 Light" panose="020B0502040204020203" pitchFamily="34" charset="-122"/>
              </a:rPr>
              <a:t>b</a:t>
            </a:r>
            <a:r>
              <a:rPr lang="en-US" altLang="zh-CN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1101</a:t>
            </a:r>
            <a:r>
              <a:rPr lang="zh-CN" altLang="en-US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、</a:t>
            </a:r>
            <a:r>
              <a:rPr lang="en-US" altLang="zh-CN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0</a:t>
            </a:r>
            <a:r>
              <a:rPr lang="en-US" altLang="zh-CN" sz="3200" b="1" dirty="0">
                <a:solidFill>
                  <a:srgbClr val="FC8404"/>
                </a:solidFill>
                <a:latin typeface="JetBrains Mono"/>
                <a:ea typeface="微软雅黑 Light" panose="020B0502040204020203" pitchFamily="34" charset="-122"/>
              </a:rPr>
              <a:t>B</a:t>
            </a:r>
            <a:r>
              <a:rPr lang="en-US" altLang="zh-CN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1100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八进制：</a:t>
            </a:r>
            <a:r>
              <a:rPr lang="en-US" altLang="zh-CN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0</a:t>
            </a:r>
            <a:r>
              <a:rPr lang="en-US" altLang="zh-CN" sz="3200" b="1" dirty="0">
                <a:solidFill>
                  <a:srgbClr val="FC8404"/>
                </a:solidFill>
                <a:latin typeface="JetBrains Mono"/>
                <a:ea typeface="微软雅黑 Light" panose="020B0502040204020203" pitchFamily="34" charset="-122"/>
              </a:rPr>
              <a:t>o</a:t>
            </a:r>
            <a:r>
              <a:rPr lang="en-US" altLang="zh-CN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17</a:t>
            </a:r>
            <a:r>
              <a:rPr lang="zh-CN" altLang="en-US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、</a:t>
            </a:r>
            <a:r>
              <a:rPr lang="en-US" altLang="zh-CN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0</a:t>
            </a:r>
            <a:r>
              <a:rPr lang="en-US" altLang="zh-CN" sz="3200" b="1" dirty="0">
                <a:solidFill>
                  <a:srgbClr val="FC8404"/>
                </a:solidFill>
                <a:latin typeface="JetBrains Mono"/>
                <a:ea typeface="微软雅黑 Light" panose="020B0502040204020203" pitchFamily="34" charset="-122"/>
              </a:rPr>
              <a:t>O</a:t>
            </a:r>
            <a:r>
              <a:rPr lang="en-US" altLang="zh-CN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777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十六进制：</a:t>
            </a:r>
            <a:r>
              <a:rPr lang="en-US" altLang="zh-CN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0</a:t>
            </a:r>
            <a:r>
              <a:rPr lang="en-US" altLang="zh-CN" sz="3200" b="1" dirty="0">
                <a:solidFill>
                  <a:srgbClr val="FC8404"/>
                </a:solidFill>
                <a:latin typeface="JetBrains Mono"/>
                <a:ea typeface="微软雅黑 Light" panose="020B0502040204020203" pitchFamily="34" charset="-122"/>
              </a:rPr>
              <a:t>x</a:t>
            </a:r>
            <a:r>
              <a:rPr lang="en-US" altLang="zh-CN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ff</a:t>
            </a:r>
            <a:r>
              <a:rPr lang="zh-CN" altLang="en-US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、</a:t>
            </a:r>
            <a:r>
              <a:rPr lang="en-US" altLang="zh-CN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0</a:t>
            </a:r>
            <a:r>
              <a:rPr lang="en-US" altLang="zh-CN" sz="3200" b="1" dirty="0">
                <a:solidFill>
                  <a:srgbClr val="FC8404"/>
                </a:solidFill>
                <a:latin typeface="JetBrains Mono"/>
                <a:ea typeface="微软雅黑 Light" panose="020B0502040204020203" pitchFamily="34" charset="-122"/>
              </a:rPr>
              <a:t>X</a:t>
            </a:r>
            <a:r>
              <a:rPr lang="en-US" altLang="zh-CN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123456789ABCDEF</a:t>
            </a:r>
            <a:endParaRPr lang="zh-CN" altLang="zh-CN" sz="3200" dirty="0">
              <a:solidFill>
                <a:srgbClr val="000000"/>
              </a:solidFill>
              <a:latin typeface="JetBrains Mono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011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59AE9DC-723E-4421-981F-63A2F5E693B2}"/>
              </a:ext>
            </a:extLst>
          </p:cNvPr>
          <p:cNvSpPr/>
          <p:nvPr/>
        </p:nvSpPr>
        <p:spPr>
          <a:xfrm>
            <a:off x="1049462" y="1787852"/>
            <a:ext cx="8934970" cy="746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整除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整除，结果为整数，向下取整算法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0CC0B9-EA3A-4407-9658-AB89708D1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6FBD2F9-4D94-4D5F-B48C-B00F2DF12CC9}"/>
              </a:ext>
            </a:extLst>
          </p:cNvPr>
          <p:cNvSpPr/>
          <p:nvPr/>
        </p:nvSpPr>
        <p:spPr>
          <a:xfrm>
            <a:off x="1046363" y="4088459"/>
            <a:ext cx="9943082" cy="665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当有浮点数参与运算的时候，结果为浮点型的整数</a:t>
            </a:r>
            <a:endParaRPr lang="zh-CN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5EC14DD-FE5A-49F9-85F6-10B6A9491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62AA61A-9853-437D-B53C-E9C3AE9C7AA8}"/>
              </a:ext>
            </a:extLst>
          </p:cNvPr>
          <p:cNvSpPr/>
          <p:nvPr/>
        </p:nvSpPr>
        <p:spPr>
          <a:xfrm>
            <a:off x="1046363" y="2582521"/>
            <a:ext cx="4473573" cy="669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</a:rPr>
              <a:t>print</a:t>
            </a:r>
            <a:r>
              <a:rPr lang="zh-CN" altLang="zh-CN" sz="28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2800" dirty="0">
                <a:solidFill>
                  <a:srgbClr val="0000FF"/>
                </a:solidFill>
                <a:latin typeface="Source Code Pro" panose="020B0509030403020204" pitchFamily="49" charset="0"/>
              </a:rPr>
              <a:t>11 </a:t>
            </a:r>
            <a:r>
              <a:rPr lang="zh-CN" altLang="zh-CN" sz="2800" dirty="0">
                <a:solidFill>
                  <a:srgbClr val="000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zh-CN" sz="2800" dirty="0">
                <a:solidFill>
                  <a:srgbClr val="0000FF"/>
                </a:solidFill>
                <a:latin typeface="Source Code Pro" panose="020B0509030403020204" pitchFamily="49" charset="0"/>
              </a:rPr>
              <a:t>4</a:t>
            </a:r>
            <a:r>
              <a:rPr lang="zh-CN" altLang="zh-CN" sz="28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B7BA353-C6E3-49F5-8679-427C50122308}"/>
              </a:ext>
            </a:extLst>
          </p:cNvPr>
          <p:cNvSpPr/>
          <p:nvPr/>
        </p:nvSpPr>
        <p:spPr>
          <a:xfrm>
            <a:off x="1046363" y="4939360"/>
            <a:ext cx="4473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</a:rPr>
              <a:t>print</a:t>
            </a:r>
            <a:r>
              <a:rPr lang="zh-CN" altLang="zh-CN" sz="28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2800" dirty="0">
                <a:solidFill>
                  <a:srgbClr val="0000FF"/>
                </a:solidFill>
                <a:latin typeface="Source Code Pro" panose="020B0509030403020204" pitchFamily="49" charset="0"/>
              </a:rPr>
              <a:t>99 </a:t>
            </a:r>
            <a:r>
              <a:rPr lang="zh-CN" altLang="zh-CN" sz="2800" dirty="0">
                <a:solidFill>
                  <a:srgbClr val="000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zh-CN" sz="2800" dirty="0">
                <a:solidFill>
                  <a:srgbClr val="0000FF"/>
                </a:solidFill>
                <a:latin typeface="Source Code Pro" panose="020B0509030403020204" pitchFamily="49" charset="0"/>
              </a:rPr>
              <a:t>10</a:t>
            </a:r>
            <a:r>
              <a:rPr lang="zh-CN" altLang="zh-CN" sz="28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00802E0-51E8-4A8B-AA2D-10A70A495059}"/>
              </a:ext>
            </a:extLst>
          </p:cNvPr>
          <p:cNvSpPr/>
          <p:nvPr/>
        </p:nvSpPr>
        <p:spPr>
          <a:xfrm>
            <a:off x="1050785" y="5642084"/>
            <a:ext cx="4473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</a:rPr>
              <a:t>print</a:t>
            </a:r>
            <a:r>
              <a:rPr lang="zh-CN" altLang="zh-CN" sz="28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2800" dirty="0">
                <a:solidFill>
                  <a:srgbClr val="0000FF"/>
                </a:solidFill>
                <a:latin typeface="Source Code Pro" panose="020B0509030403020204" pitchFamily="49" charset="0"/>
              </a:rPr>
              <a:t>99.0 </a:t>
            </a:r>
            <a:r>
              <a:rPr lang="zh-CN" altLang="zh-CN" sz="2800" dirty="0">
                <a:solidFill>
                  <a:srgbClr val="000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zh-CN" sz="2800" dirty="0">
                <a:solidFill>
                  <a:srgbClr val="0000FF"/>
                </a:solidFill>
                <a:latin typeface="Source Code Pro" panose="020B0509030403020204" pitchFamily="49" charset="0"/>
              </a:rPr>
              <a:t>10</a:t>
            </a:r>
            <a:r>
              <a:rPr lang="zh-CN" altLang="zh-CN" sz="28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E557914-6A53-43F2-9E1F-BD338BC3D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53CF84-5983-480B-B0B3-8C8C9E771A89}"/>
              </a:ext>
            </a:extLst>
          </p:cNvPr>
          <p:cNvSpPr/>
          <p:nvPr/>
        </p:nvSpPr>
        <p:spPr>
          <a:xfrm>
            <a:off x="6096000" y="4773737"/>
            <a:ext cx="936104" cy="667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0000FF"/>
                </a:solidFill>
                <a:latin typeface="Source Code Pro" panose="020B0509030403020204" pitchFamily="49" charset="0"/>
              </a:rPr>
              <a:t>9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EFE3A94-A776-49CC-B70E-7DC95A36D1B8}"/>
              </a:ext>
            </a:extLst>
          </p:cNvPr>
          <p:cNvSpPr/>
          <p:nvPr/>
        </p:nvSpPr>
        <p:spPr>
          <a:xfrm>
            <a:off x="6017904" y="2565617"/>
            <a:ext cx="1446248" cy="667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FF"/>
                </a:solidFill>
                <a:latin typeface="Source Code Pro" panose="020B0509030403020204" pitchFamily="49" charset="0"/>
              </a:rPr>
              <a:t>2.75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DE1BC28-992D-4FA7-B967-255767905C82}"/>
              </a:ext>
            </a:extLst>
          </p:cNvPr>
          <p:cNvSpPr/>
          <p:nvPr/>
        </p:nvSpPr>
        <p:spPr>
          <a:xfrm>
            <a:off x="1046362" y="3340277"/>
            <a:ext cx="4473573" cy="669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</a:rPr>
              <a:t>print</a:t>
            </a:r>
            <a:r>
              <a:rPr lang="zh-CN" altLang="zh-CN" sz="28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2800" dirty="0">
                <a:solidFill>
                  <a:srgbClr val="000000"/>
                </a:solidFill>
                <a:latin typeface="Source Code Pro" panose="020B0509030403020204" pitchFamily="49" charset="0"/>
              </a:rPr>
              <a:t>-</a:t>
            </a:r>
            <a:r>
              <a:rPr lang="zh-CN" altLang="zh-CN" sz="2800" dirty="0">
                <a:solidFill>
                  <a:srgbClr val="0000FF"/>
                </a:solidFill>
                <a:latin typeface="Source Code Pro" panose="020B0509030403020204" pitchFamily="49" charset="0"/>
              </a:rPr>
              <a:t>11 </a:t>
            </a:r>
            <a:r>
              <a:rPr lang="zh-CN" altLang="zh-CN" sz="2800" dirty="0">
                <a:solidFill>
                  <a:srgbClr val="000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zh-CN" sz="2800" dirty="0">
                <a:solidFill>
                  <a:srgbClr val="0000FF"/>
                </a:solidFill>
                <a:latin typeface="Source Code Pro" panose="020B0509030403020204" pitchFamily="49" charset="0"/>
              </a:rPr>
              <a:t>4</a:t>
            </a:r>
            <a:r>
              <a:rPr lang="zh-CN" altLang="zh-CN" sz="28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23337F3-7AAD-4F67-B6B2-277044F7EC04}"/>
              </a:ext>
            </a:extLst>
          </p:cNvPr>
          <p:cNvSpPr/>
          <p:nvPr/>
        </p:nvSpPr>
        <p:spPr>
          <a:xfrm>
            <a:off x="5845814" y="3340277"/>
            <a:ext cx="1662272" cy="667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FF"/>
                </a:solidFill>
                <a:latin typeface="Source Code Pro" panose="020B0509030403020204" pitchFamily="49" charset="0"/>
              </a:rPr>
              <a:t>-2.75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87BD2BA-AAA1-4E78-A5DA-AA94A041E4EA}"/>
              </a:ext>
            </a:extLst>
          </p:cNvPr>
          <p:cNvSpPr/>
          <p:nvPr/>
        </p:nvSpPr>
        <p:spPr>
          <a:xfrm>
            <a:off x="6096000" y="5476461"/>
            <a:ext cx="936104" cy="667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0000FF"/>
                </a:solidFill>
                <a:latin typeface="Source Code Pro" panose="020B0509030403020204" pitchFamily="49" charset="0"/>
              </a:rPr>
              <a:t>9.0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30B6428-BBDD-4AED-A598-37FBEF740B11}"/>
              </a:ext>
            </a:extLst>
          </p:cNvPr>
          <p:cNvSpPr/>
          <p:nvPr/>
        </p:nvSpPr>
        <p:spPr>
          <a:xfrm>
            <a:off x="7896200" y="2583463"/>
            <a:ext cx="576064" cy="667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0000FF"/>
                </a:solidFill>
                <a:latin typeface="Source Code Pro" panose="020B0509030403020204" pitchFamily="49" charset="0"/>
              </a:rPr>
              <a:t>2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991E858-91FE-49D4-9F68-DFEAE9F23ED6}"/>
              </a:ext>
            </a:extLst>
          </p:cNvPr>
          <p:cNvSpPr/>
          <p:nvPr/>
        </p:nvSpPr>
        <p:spPr>
          <a:xfrm>
            <a:off x="7718516" y="3328888"/>
            <a:ext cx="792088" cy="667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000000"/>
                </a:solidFill>
                <a:latin typeface="Source Code Pro" panose="020B0509030403020204" pitchFamily="49" charset="0"/>
              </a:rPr>
              <a:t>-</a:t>
            </a:r>
            <a:r>
              <a:rPr lang="zh-CN" altLang="zh-CN" sz="2800" dirty="0">
                <a:solidFill>
                  <a:srgbClr val="0000FF"/>
                </a:solidFill>
                <a:latin typeface="Source Code Pro" panose="020B0509030403020204" pitchFamily="49" charset="0"/>
              </a:rPr>
              <a:t>3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FA11915-307C-4CB9-B9DE-12ABA4D9DB71}"/>
              </a:ext>
            </a:extLst>
          </p:cNvPr>
          <p:cNvSpPr/>
          <p:nvPr/>
        </p:nvSpPr>
        <p:spPr>
          <a:xfrm>
            <a:off x="1046363" y="413266"/>
            <a:ext cx="6345781" cy="746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除法，结果为浮点数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834232F-E6E8-4774-A212-D4813BA0D3D1}"/>
              </a:ext>
            </a:extLst>
          </p:cNvPr>
          <p:cNvSpPr/>
          <p:nvPr/>
        </p:nvSpPr>
        <p:spPr>
          <a:xfrm>
            <a:off x="1042467" y="1098022"/>
            <a:ext cx="4473573" cy="669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</a:rPr>
              <a:t>print</a:t>
            </a:r>
            <a:r>
              <a:rPr lang="zh-CN" altLang="zh-CN" sz="28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2800" dirty="0">
                <a:solidFill>
                  <a:srgbClr val="0000FF"/>
                </a:solidFill>
                <a:latin typeface="Source Code Pro" panose="020B0509030403020204" pitchFamily="49" charset="0"/>
              </a:rPr>
              <a:t>11 </a:t>
            </a:r>
            <a:r>
              <a:rPr lang="zh-CN" altLang="zh-CN" sz="2800" dirty="0">
                <a:solidFill>
                  <a:srgbClr val="000000"/>
                </a:solidFill>
                <a:latin typeface="Source Code Pro" panose="020B0509030403020204" pitchFamily="49" charset="0"/>
              </a:rPr>
              <a:t>/ </a:t>
            </a:r>
            <a:r>
              <a:rPr lang="zh-CN" altLang="zh-CN" sz="2800" dirty="0">
                <a:solidFill>
                  <a:srgbClr val="0000FF"/>
                </a:solidFill>
                <a:latin typeface="Source Code Pro" panose="020B0509030403020204" pitchFamily="49" charset="0"/>
              </a:rPr>
              <a:t>4</a:t>
            </a:r>
            <a:r>
              <a:rPr lang="zh-CN" altLang="zh-CN" sz="28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CB50E03-E22A-46E0-80C3-53CB9167B404}"/>
              </a:ext>
            </a:extLst>
          </p:cNvPr>
          <p:cNvSpPr/>
          <p:nvPr/>
        </p:nvSpPr>
        <p:spPr>
          <a:xfrm>
            <a:off x="6014008" y="1081118"/>
            <a:ext cx="1446248" cy="667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FF"/>
                </a:solidFill>
                <a:latin typeface="Source Code Pro" panose="020B0509030403020204" pitchFamily="49" charset="0"/>
              </a:rPr>
              <a:t>2.75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3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7" grpId="0"/>
      <p:bldP spid="18" grpId="0"/>
      <p:bldP spid="20" grpId="0"/>
      <p:bldP spid="17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59AE9DC-723E-4421-981F-63A2F5E693B2}"/>
              </a:ext>
            </a:extLst>
          </p:cNvPr>
          <p:cNvSpPr/>
          <p:nvPr/>
        </p:nvSpPr>
        <p:spPr>
          <a:xfrm>
            <a:off x="1049462" y="856357"/>
            <a:ext cx="6126658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取模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两个数整除的余数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0CC0B9-EA3A-4407-9658-AB89708D1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6FBD2F9-4D94-4D5F-B48C-B00F2DF12CC9}"/>
              </a:ext>
            </a:extLst>
          </p:cNvPr>
          <p:cNvSpPr/>
          <p:nvPr/>
        </p:nvSpPr>
        <p:spPr>
          <a:xfrm>
            <a:off x="1046362" y="3573016"/>
            <a:ext cx="5697709" cy="74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模非零时，其符号与除数相同</a:t>
            </a:r>
            <a:endParaRPr lang="zh-CN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5EC14DD-FE5A-49F9-85F6-10B6A9491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62AA61A-9853-437D-B53C-E9C3AE9C7AA8}"/>
              </a:ext>
            </a:extLst>
          </p:cNvPr>
          <p:cNvSpPr/>
          <p:nvPr/>
        </p:nvSpPr>
        <p:spPr>
          <a:xfrm>
            <a:off x="1046363" y="1556792"/>
            <a:ext cx="6489797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a </a:t>
            </a:r>
            <a:r>
              <a:rPr lang="pt-BR" altLang="zh-CN" sz="3200" b="1" dirty="0">
                <a:solidFill>
                  <a:srgbClr val="FF0000"/>
                </a:solidFill>
                <a:latin typeface="Source Code Pro" panose="020B0509030403020204" pitchFamily="49" charset="0"/>
              </a:rPr>
              <a:t>%</a:t>
            </a:r>
            <a:r>
              <a:rPr lang="pt-BR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 b = a </a:t>
            </a:r>
            <a:r>
              <a:rPr lang="pt-BR" altLang="zh-CN" sz="3200" b="1" dirty="0">
                <a:solidFill>
                  <a:srgbClr val="FF0000"/>
                </a:solidFill>
                <a:latin typeface="Source Code Pro" panose="020B0509030403020204" pitchFamily="49" charset="0"/>
              </a:rPr>
              <a:t>-</a:t>
            </a:r>
            <a:r>
              <a:rPr lang="pt-BR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pt-BR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a </a:t>
            </a:r>
            <a:r>
              <a:rPr lang="pt-BR" altLang="zh-CN" sz="3200" b="1" dirty="0">
                <a:solidFill>
                  <a:srgbClr val="FF0000"/>
                </a:solidFill>
                <a:latin typeface="Source Code Pro" panose="020B0509030403020204" pitchFamily="49" charset="0"/>
              </a:rPr>
              <a:t>//</a:t>
            </a:r>
            <a:r>
              <a:rPr lang="pt-BR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 b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</a:t>
            </a:r>
            <a:r>
              <a:rPr lang="pt-BR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pt-BR" altLang="zh-CN" sz="3200" b="1" dirty="0">
                <a:solidFill>
                  <a:srgbClr val="FF0000"/>
                </a:solidFill>
                <a:latin typeface="Source Code Pro" panose="020B0509030403020204" pitchFamily="49" charset="0"/>
              </a:rPr>
              <a:t>*</a:t>
            </a:r>
            <a:r>
              <a:rPr lang="pt-BR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 b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E557914-6A53-43F2-9E1F-BD338BC3D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6F237AB-1772-41DA-A4C3-80608374F94B}"/>
              </a:ext>
            </a:extLst>
          </p:cNvPr>
          <p:cNvGrpSpPr/>
          <p:nvPr/>
        </p:nvGrpSpPr>
        <p:grpSpPr>
          <a:xfrm>
            <a:off x="1046362" y="2204864"/>
            <a:ext cx="5841726" cy="1489062"/>
            <a:chOff x="1046362" y="2204864"/>
            <a:chExt cx="5841726" cy="148906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853CF84-5983-480B-B0B3-8C8C9E771A89}"/>
                </a:ext>
              </a:extLst>
            </p:cNvPr>
            <p:cNvSpPr/>
            <p:nvPr/>
          </p:nvSpPr>
          <p:spPr>
            <a:xfrm>
              <a:off x="5951984" y="2204864"/>
              <a:ext cx="936104" cy="750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0000FF"/>
                  </a:solidFill>
                  <a:latin typeface="Source Code Pro" panose="020B0509030403020204" pitchFamily="49" charset="0"/>
                </a:rPr>
                <a:t>3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DE1BC28-992D-4FA7-B967-255767905C82}"/>
                </a:ext>
              </a:extLst>
            </p:cNvPr>
            <p:cNvSpPr/>
            <p:nvPr/>
          </p:nvSpPr>
          <p:spPr>
            <a:xfrm>
              <a:off x="1046362" y="2204864"/>
              <a:ext cx="4473573" cy="14890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3200" b="1" dirty="0">
                  <a:solidFill>
                    <a:srgbClr val="16A80D"/>
                  </a:solidFill>
                </a:rPr>
                <a:t>print</a:t>
              </a:r>
              <a:r>
                <a:rPr lang="zh-CN" altLang="zh-CN" sz="3200" b="1" dirty="0">
                  <a:solidFill>
                    <a:srgbClr val="660E7A"/>
                  </a:solidFill>
                  <a:latin typeface="Source Code Pro" panose="020B0509030403020204" pitchFamily="49" charset="0"/>
                </a:rPr>
                <a:t>(</a:t>
              </a:r>
              <a:r>
                <a:rPr lang="zh-CN" altLang="zh-CN" sz="3200" dirty="0">
                  <a:solidFill>
                    <a:srgbClr val="0000FF"/>
                  </a:solidFill>
                  <a:latin typeface="Source Code Pro" panose="020B0509030403020204" pitchFamily="49" charset="0"/>
                </a:rPr>
                <a:t>11 </a:t>
              </a:r>
              <a:r>
                <a:rPr lang="zh-CN" altLang="zh-CN" sz="3200" dirty="0">
                  <a:solidFill>
                    <a:srgbClr val="000000"/>
                  </a:solidFill>
                  <a:latin typeface="Source Code Pro" panose="020B0509030403020204" pitchFamily="49" charset="0"/>
                </a:rPr>
                <a:t>% </a:t>
              </a:r>
              <a:r>
                <a:rPr lang="zh-CN" altLang="zh-CN" sz="3200" dirty="0">
                  <a:solidFill>
                    <a:srgbClr val="0000FF"/>
                  </a:solidFill>
                  <a:latin typeface="Source Code Pro" panose="020B0509030403020204" pitchFamily="49" charset="0"/>
                </a:rPr>
                <a:t>4</a:t>
              </a:r>
              <a:r>
                <a:rPr lang="zh-CN" altLang="zh-CN" sz="3200" b="1" dirty="0">
                  <a:solidFill>
                    <a:srgbClr val="660E7A"/>
                  </a:solidFill>
                  <a:latin typeface="Source Code Pro" panose="020B0509030403020204" pitchFamily="49" charset="0"/>
                </a:rPr>
                <a:t>)</a:t>
              </a:r>
              <a:br>
                <a:rPr lang="zh-CN" altLang="zh-CN" sz="3200" b="1" dirty="0">
                  <a:solidFill>
                    <a:srgbClr val="660E7A"/>
                  </a:solidFill>
                  <a:latin typeface="Source Code Pro" panose="020B0509030403020204" pitchFamily="49" charset="0"/>
                </a:rPr>
              </a:br>
              <a:r>
                <a:rPr lang="zh-CN" altLang="zh-CN" sz="3200" b="1" dirty="0">
                  <a:solidFill>
                    <a:srgbClr val="16A80D"/>
                  </a:solidFill>
                </a:rPr>
                <a:t>print</a:t>
              </a:r>
              <a:r>
                <a:rPr lang="zh-CN" altLang="zh-CN" sz="3200" b="1" dirty="0">
                  <a:solidFill>
                    <a:srgbClr val="660E7A"/>
                  </a:solidFill>
                  <a:latin typeface="Source Code Pro" panose="020B0509030403020204" pitchFamily="49" charset="0"/>
                </a:rPr>
                <a:t>(</a:t>
              </a:r>
              <a:r>
                <a:rPr lang="zh-CN" altLang="zh-CN" sz="3200" dirty="0">
                  <a:solidFill>
                    <a:srgbClr val="0000FF"/>
                  </a:solidFill>
                  <a:latin typeface="Source Code Pro" panose="020B0509030403020204" pitchFamily="49" charset="0"/>
                </a:rPr>
                <a:t>4.5 </a:t>
              </a:r>
              <a:r>
                <a:rPr lang="zh-CN" altLang="zh-CN" sz="3200" dirty="0">
                  <a:solidFill>
                    <a:srgbClr val="000000"/>
                  </a:solidFill>
                  <a:latin typeface="Source Code Pro" panose="020B0509030403020204" pitchFamily="49" charset="0"/>
                </a:rPr>
                <a:t>% </a:t>
              </a:r>
              <a:r>
                <a:rPr lang="zh-CN" altLang="zh-CN" sz="3200" dirty="0">
                  <a:solidFill>
                    <a:srgbClr val="0000FF"/>
                  </a:solidFill>
                  <a:latin typeface="Source Code Pro" panose="020B0509030403020204" pitchFamily="49" charset="0"/>
                </a:rPr>
                <a:t>3</a:t>
              </a:r>
              <a:r>
                <a:rPr lang="zh-CN" altLang="zh-CN" sz="3200" b="1" dirty="0">
                  <a:solidFill>
                    <a:srgbClr val="660E7A"/>
                  </a:solidFill>
                  <a:latin typeface="Source Code Pro" panose="020B0509030403020204" pitchFamily="49" charset="0"/>
                </a:rPr>
                <a:t>)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87BD2BA-AAA1-4E78-A5DA-AA94A041E4EA}"/>
                </a:ext>
              </a:extLst>
            </p:cNvPr>
            <p:cNvSpPr/>
            <p:nvPr/>
          </p:nvSpPr>
          <p:spPr>
            <a:xfrm>
              <a:off x="5951984" y="2924944"/>
              <a:ext cx="936104" cy="750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0000FF"/>
                  </a:solidFill>
                  <a:latin typeface="Source Code Pro" panose="020B0509030403020204" pitchFamily="49" charset="0"/>
                </a:rPr>
                <a:t>1.5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BC655D64-DFB0-4B1D-8881-2EAC2A800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143E00F-8BD9-43B2-816C-477945F3EEB8}"/>
              </a:ext>
            </a:extLst>
          </p:cNvPr>
          <p:cNvGrpSpPr/>
          <p:nvPr/>
        </p:nvGrpSpPr>
        <p:grpSpPr>
          <a:xfrm>
            <a:off x="1054164" y="4175612"/>
            <a:ext cx="5907230" cy="2239459"/>
            <a:chOff x="1054164" y="4175612"/>
            <a:chExt cx="5907230" cy="2239459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B7BA353-C6E3-49F5-8679-427C50122308}"/>
                </a:ext>
              </a:extLst>
            </p:cNvPr>
            <p:cNvSpPr/>
            <p:nvPr/>
          </p:nvSpPr>
          <p:spPr>
            <a:xfrm>
              <a:off x="1054164" y="4187345"/>
              <a:ext cx="4473573" cy="22277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3200" b="1" dirty="0">
                  <a:solidFill>
                    <a:srgbClr val="16A80D"/>
                  </a:solidFill>
                </a:rPr>
                <a:t>print</a:t>
              </a:r>
              <a:r>
                <a:rPr lang="zh-CN" altLang="zh-CN" sz="3200" b="1" dirty="0">
                  <a:solidFill>
                    <a:srgbClr val="660E7A"/>
                  </a:solidFill>
                  <a:latin typeface="Source Code Pro" panose="020B0509030403020204" pitchFamily="49" charset="0"/>
                </a:rPr>
                <a:t>(</a:t>
              </a:r>
              <a:r>
                <a:rPr lang="zh-CN" altLang="zh-CN" sz="3200" dirty="0">
                  <a:solidFill>
                    <a:srgbClr val="000000"/>
                  </a:solidFill>
                  <a:latin typeface="Source Code Pro" panose="020B0509030403020204" pitchFamily="49" charset="0"/>
                </a:rPr>
                <a:t>-</a:t>
              </a:r>
              <a:r>
                <a:rPr lang="zh-CN" altLang="zh-CN" sz="3200" dirty="0">
                  <a:solidFill>
                    <a:srgbClr val="0000FF"/>
                  </a:solidFill>
                  <a:latin typeface="Source Code Pro" panose="020B0509030403020204" pitchFamily="49" charset="0"/>
                </a:rPr>
                <a:t>11 </a:t>
              </a:r>
              <a:r>
                <a:rPr lang="zh-CN" altLang="zh-CN" sz="3200" dirty="0">
                  <a:solidFill>
                    <a:srgbClr val="000000"/>
                  </a:solidFill>
                  <a:latin typeface="Source Code Pro" panose="020B0509030403020204" pitchFamily="49" charset="0"/>
                </a:rPr>
                <a:t>% </a:t>
              </a:r>
              <a:r>
                <a:rPr lang="zh-CN" altLang="zh-CN" sz="3200" b="1" dirty="0">
                  <a:solidFill>
                    <a:srgbClr val="FF0000"/>
                  </a:solidFill>
                  <a:latin typeface="Source Code Pro" panose="020B0509030403020204" pitchFamily="49" charset="0"/>
                </a:rPr>
                <a:t>-</a:t>
              </a:r>
              <a:r>
                <a:rPr lang="zh-CN" altLang="zh-CN" sz="3200" dirty="0">
                  <a:solidFill>
                    <a:srgbClr val="0000FF"/>
                  </a:solidFill>
                  <a:latin typeface="Source Code Pro" panose="020B0509030403020204" pitchFamily="49" charset="0"/>
                </a:rPr>
                <a:t>4</a:t>
              </a:r>
              <a:r>
                <a:rPr lang="zh-CN" altLang="zh-CN" sz="3200" b="1" dirty="0">
                  <a:solidFill>
                    <a:srgbClr val="660E7A"/>
                  </a:solidFill>
                  <a:latin typeface="Source Code Pro" panose="020B0509030403020204" pitchFamily="49" charset="0"/>
                </a:rPr>
                <a:t>)</a:t>
              </a:r>
              <a:br>
                <a:rPr lang="zh-CN" altLang="zh-CN" sz="3200" b="1" dirty="0">
                  <a:solidFill>
                    <a:srgbClr val="660E7A"/>
                  </a:solidFill>
                  <a:latin typeface="Source Code Pro" panose="020B0509030403020204" pitchFamily="49" charset="0"/>
                </a:rPr>
              </a:br>
              <a:r>
                <a:rPr lang="zh-CN" altLang="zh-CN" sz="3200" b="1" dirty="0">
                  <a:solidFill>
                    <a:srgbClr val="16A80D"/>
                  </a:solidFill>
                </a:rPr>
                <a:t>print</a:t>
              </a:r>
              <a:r>
                <a:rPr lang="zh-CN" altLang="zh-CN" sz="3200" b="1" dirty="0">
                  <a:solidFill>
                    <a:srgbClr val="660E7A"/>
                  </a:solidFill>
                  <a:latin typeface="Source Code Pro" panose="020B0509030403020204" pitchFamily="49" charset="0"/>
                </a:rPr>
                <a:t>(</a:t>
              </a:r>
              <a:r>
                <a:rPr lang="zh-CN" altLang="zh-CN" sz="3200" dirty="0">
                  <a:solidFill>
                    <a:srgbClr val="0000FF"/>
                  </a:solidFill>
                  <a:latin typeface="Source Code Pro" panose="020B0509030403020204" pitchFamily="49" charset="0"/>
                </a:rPr>
                <a:t>11 </a:t>
              </a:r>
              <a:r>
                <a:rPr lang="zh-CN" altLang="zh-CN" sz="3200" dirty="0">
                  <a:solidFill>
                    <a:srgbClr val="000000"/>
                  </a:solidFill>
                  <a:latin typeface="Source Code Pro" panose="020B0509030403020204" pitchFamily="49" charset="0"/>
                </a:rPr>
                <a:t>% </a:t>
              </a:r>
              <a:r>
                <a:rPr lang="zh-CN" altLang="zh-CN" sz="3200" b="1" dirty="0">
                  <a:solidFill>
                    <a:srgbClr val="FF0000"/>
                  </a:solidFill>
                  <a:latin typeface="Source Code Pro" panose="020B0509030403020204" pitchFamily="49" charset="0"/>
                </a:rPr>
                <a:t>-</a:t>
              </a:r>
              <a:r>
                <a:rPr lang="zh-CN" altLang="zh-CN" sz="3200" dirty="0">
                  <a:solidFill>
                    <a:srgbClr val="0000FF"/>
                  </a:solidFill>
                  <a:latin typeface="Source Code Pro" panose="020B0509030403020204" pitchFamily="49" charset="0"/>
                </a:rPr>
                <a:t>4</a:t>
              </a:r>
              <a:r>
                <a:rPr lang="zh-CN" altLang="zh-CN" sz="3200" b="1" dirty="0">
                  <a:solidFill>
                    <a:srgbClr val="660E7A"/>
                  </a:solidFill>
                  <a:latin typeface="Source Code Pro" panose="020B0509030403020204" pitchFamily="49" charset="0"/>
                </a:rPr>
                <a:t>)</a:t>
              </a:r>
              <a:br>
                <a:rPr lang="zh-CN" altLang="zh-CN" sz="3200" b="1" dirty="0">
                  <a:solidFill>
                    <a:srgbClr val="660E7A"/>
                  </a:solidFill>
                  <a:latin typeface="Source Code Pro" panose="020B0509030403020204" pitchFamily="49" charset="0"/>
                </a:rPr>
              </a:br>
              <a:r>
                <a:rPr lang="zh-CN" altLang="zh-CN" sz="3200" b="1" dirty="0">
                  <a:solidFill>
                    <a:srgbClr val="16A80D"/>
                  </a:solidFill>
                </a:rPr>
                <a:t>print</a:t>
              </a:r>
              <a:r>
                <a:rPr lang="zh-CN" altLang="zh-CN" sz="3200" b="1" dirty="0">
                  <a:solidFill>
                    <a:srgbClr val="660E7A"/>
                  </a:solidFill>
                  <a:latin typeface="Source Code Pro" panose="020B0509030403020204" pitchFamily="49" charset="0"/>
                </a:rPr>
                <a:t>(</a:t>
              </a:r>
              <a:r>
                <a:rPr lang="zh-CN" altLang="zh-CN" sz="3200" dirty="0">
                  <a:solidFill>
                    <a:srgbClr val="000000"/>
                  </a:solidFill>
                  <a:latin typeface="Source Code Pro" panose="020B0509030403020204" pitchFamily="49" charset="0"/>
                </a:rPr>
                <a:t>-</a:t>
              </a:r>
              <a:r>
                <a:rPr lang="zh-CN" altLang="zh-CN" sz="3200" dirty="0">
                  <a:solidFill>
                    <a:srgbClr val="0000FF"/>
                  </a:solidFill>
                  <a:latin typeface="Source Code Pro" panose="020B0509030403020204" pitchFamily="49" charset="0"/>
                </a:rPr>
                <a:t>11 </a:t>
              </a:r>
              <a:r>
                <a:rPr lang="zh-CN" altLang="zh-CN" sz="3200" dirty="0">
                  <a:solidFill>
                    <a:srgbClr val="000000"/>
                  </a:solidFill>
                  <a:latin typeface="Source Code Pro" panose="020B0509030403020204" pitchFamily="49" charset="0"/>
                </a:rPr>
                <a:t>% </a:t>
              </a:r>
              <a:r>
                <a:rPr lang="zh-CN" altLang="zh-CN" sz="3200" dirty="0">
                  <a:solidFill>
                    <a:srgbClr val="0000FF"/>
                  </a:solidFill>
                  <a:latin typeface="Source Code Pro" panose="020B0509030403020204" pitchFamily="49" charset="0"/>
                </a:rPr>
                <a:t>4</a:t>
              </a:r>
              <a:r>
                <a:rPr lang="zh-CN" altLang="zh-CN" sz="3200" b="1" dirty="0">
                  <a:solidFill>
                    <a:srgbClr val="660E7A"/>
                  </a:solidFill>
                  <a:latin typeface="Source Code Pro" panose="020B0509030403020204" pitchFamily="49" charset="0"/>
                </a:rPr>
                <a:t>)</a:t>
              </a:r>
              <a:endParaRPr lang="zh-CN" altLang="zh-CN" sz="3200" dirty="0">
                <a:latin typeface="Arial" panose="020B0604020202020204" pitchFamily="34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F3E114C-DB0E-4412-AD59-2CF9CDD13270}"/>
                </a:ext>
              </a:extLst>
            </p:cNvPr>
            <p:cNvSpPr/>
            <p:nvPr/>
          </p:nvSpPr>
          <p:spPr>
            <a:xfrm>
              <a:off x="6021003" y="4175612"/>
              <a:ext cx="936104" cy="750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 dirty="0">
                  <a:solidFill>
                    <a:srgbClr val="FF0000"/>
                  </a:solidFill>
                  <a:latin typeface="Source Code Pro" panose="020B0509030403020204" pitchFamily="49" charset="0"/>
                </a:rPr>
                <a:t>-</a:t>
              </a:r>
              <a:r>
                <a:rPr lang="en-US" altLang="zh-CN" sz="3200" dirty="0">
                  <a:solidFill>
                    <a:srgbClr val="0000FF"/>
                  </a:solidFill>
                  <a:latin typeface="Source Code Pro" panose="020B0509030403020204" pitchFamily="49" charset="0"/>
                </a:rPr>
                <a:t>3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37A5DC8-C6F0-4869-9641-9FB05BC62D8C}"/>
                </a:ext>
              </a:extLst>
            </p:cNvPr>
            <p:cNvSpPr/>
            <p:nvPr/>
          </p:nvSpPr>
          <p:spPr>
            <a:xfrm>
              <a:off x="6021003" y="4944224"/>
              <a:ext cx="936104" cy="750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 dirty="0">
                  <a:solidFill>
                    <a:srgbClr val="FF0000"/>
                  </a:solidFill>
                  <a:latin typeface="Source Code Pro" panose="020B0509030403020204" pitchFamily="49" charset="0"/>
                </a:rPr>
                <a:t>-</a:t>
              </a:r>
              <a:r>
                <a:rPr lang="en-US" altLang="zh-CN" sz="3200" dirty="0">
                  <a:solidFill>
                    <a:srgbClr val="0000FF"/>
                  </a:solidFill>
                  <a:latin typeface="Source Code Pro" panose="020B0509030403020204" pitchFamily="49" charset="0"/>
                </a:rPr>
                <a:t>1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53D3E93-F802-4E5D-B8E3-83E0FAA83573}"/>
                </a:ext>
              </a:extLst>
            </p:cNvPr>
            <p:cNvSpPr/>
            <p:nvPr/>
          </p:nvSpPr>
          <p:spPr>
            <a:xfrm>
              <a:off x="6025290" y="5661637"/>
              <a:ext cx="936104" cy="750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0000FF"/>
                  </a:solidFill>
                  <a:latin typeface="Source Code Pro" panose="020B0509030403020204" pitchFamily="49" charset="0"/>
                </a:rPr>
                <a:t>1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07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59AE9DC-723E-4421-981F-63A2F5E693B2}"/>
              </a:ext>
            </a:extLst>
          </p:cNvPr>
          <p:cNvSpPr/>
          <p:nvPr/>
        </p:nvSpPr>
        <p:spPr>
          <a:xfrm>
            <a:off x="1049462" y="856357"/>
            <a:ext cx="6126658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判断整除</a:t>
            </a:r>
            <a:endParaRPr lang="en-US" altLang="zh-CN" sz="3200" dirty="0">
              <a:solidFill>
                <a:srgbClr val="FC840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0CC0B9-EA3A-4407-9658-AB89708D1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6FBD2F9-4D94-4D5F-B48C-B00F2DF12CC9}"/>
              </a:ext>
            </a:extLst>
          </p:cNvPr>
          <p:cNvSpPr/>
          <p:nvPr/>
        </p:nvSpPr>
        <p:spPr>
          <a:xfrm>
            <a:off x="1046363" y="2239715"/>
            <a:ext cx="5697709" cy="74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判断奇偶</a:t>
            </a:r>
            <a:endParaRPr lang="en-US" altLang="zh-CN" sz="3200" dirty="0">
              <a:solidFill>
                <a:srgbClr val="FC840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5EC14DD-FE5A-49F9-85F6-10B6A9491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62AA61A-9853-437D-B53C-E9C3AE9C7AA8}"/>
              </a:ext>
            </a:extLst>
          </p:cNvPr>
          <p:cNvSpPr/>
          <p:nvPr/>
        </p:nvSpPr>
        <p:spPr>
          <a:xfrm>
            <a:off x="1046363" y="1484784"/>
            <a:ext cx="6921845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a %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4 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==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0 </a:t>
            </a:r>
            <a:r>
              <a:rPr lang="zh-CN" altLang="zh-CN" sz="3200" b="1" dirty="0">
                <a:solidFill>
                  <a:srgbClr val="FF0000"/>
                </a:solidFill>
                <a:latin typeface="Source Code Pro" panose="020B0509030403020204" pitchFamily="49" charset="0"/>
              </a:rPr>
              <a:t>and 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a %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100 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!=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0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E557914-6A53-43F2-9E1F-BD338BC3D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655D64-DFB0-4B1D-8881-2EAC2A800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B7BA353-C6E3-49F5-8679-427C50122308}"/>
              </a:ext>
            </a:extLst>
          </p:cNvPr>
          <p:cNvSpPr/>
          <p:nvPr/>
        </p:nvSpPr>
        <p:spPr>
          <a:xfrm>
            <a:off x="1054164" y="2982867"/>
            <a:ext cx="2737580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a %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2 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==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0</a:t>
            </a:r>
            <a:endParaRPr lang="zh-CN" altLang="zh-CN" sz="3200" dirty="0"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2A9D475-A892-42D8-BD77-94FFC21C3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957FF6-142E-4F7D-8B3A-2B7D2D8203D0}"/>
              </a:ext>
            </a:extLst>
          </p:cNvPr>
          <p:cNvSpPr/>
          <p:nvPr/>
        </p:nvSpPr>
        <p:spPr>
          <a:xfrm>
            <a:off x="3048000" y="3105835"/>
            <a:ext cx="830458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</a:b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5D463B4-DF77-4E92-BB2A-4F0508C54247}"/>
              </a:ext>
            </a:extLst>
          </p:cNvPr>
          <p:cNvSpPr/>
          <p:nvPr/>
        </p:nvSpPr>
        <p:spPr>
          <a:xfrm>
            <a:off x="1046362" y="3738474"/>
            <a:ext cx="5697709" cy="74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使结果落在某区间</a:t>
            </a:r>
            <a:endParaRPr lang="en-US" altLang="zh-CN" sz="3200" dirty="0">
              <a:solidFill>
                <a:srgbClr val="FC840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98725CF-2B0B-4DE5-BBB8-708C04BE1EE0}"/>
              </a:ext>
            </a:extLst>
          </p:cNvPr>
          <p:cNvSpPr/>
          <p:nvPr/>
        </p:nvSpPr>
        <p:spPr>
          <a:xfrm>
            <a:off x="1054164" y="4486159"/>
            <a:ext cx="1801476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a % </a:t>
            </a:r>
            <a:r>
              <a:rPr lang="en-US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7</a:t>
            </a:r>
            <a:endParaRPr lang="zh-CN" altLang="zh-CN" sz="3200" dirty="0">
              <a:latin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5EF79B5-AA6C-49DB-B9D0-6A21B945FC8D}"/>
              </a:ext>
            </a:extLst>
          </p:cNvPr>
          <p:cNvSpPr/>
          <p:nvPr/>
        </p:nvSpPr>
        <p:spPr>
          <a:xfrm>
            <a:off x="1054164" y="5251245"/>
            <a:ext cx="1993836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a % </a:t>
            </a:r>
            <a:r>
              <a:rPr lang="en-US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26</a:t>
            </a:r>
            <a:endParaRPr lang="zh-CN" altLang="zh-CN" sz="3200" dirty="0">
              <a:latin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DF1BCEC-68BB-47C5-9881-671AD2842FE7}"/>
              </a:ext>
            </a:extLst>
          </p:cNvPr>
          <p:cNvSpPr/>
          <p:nvPr/>
        </p:nvSpPr>
        <p:spPr>
          <a:xfrm>
            <a:off x="3048000" y="4476417"/>
            <a:ext cx="4344143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0, 1, 2, 3, 4, 5, 6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97E860B-011A-4272-AAA1-C40078831F5E}"/>
              </a:ext>
            </a:extLst>
          </p:cNvPr>
          <p:cNvSpPr/>
          <p:nvPr/>
        </p:nvSpPr>
        <p:spPr>
          <a:xfrm>
            <a:off x="3050082" y="5219569"/>
            <a:ext cx="4342061" cy="74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0, 1, 2……24, 25</a:t>
            </a:r>
          </a:p>
        </p:txBody>
      </p:sp>
    </p:spTree>
    <p:extLst>
      <p:ext uri="{BB962C8B-B14F-4D97-AF65-F5344CB8AC3E}">
        <p14:creationId xmlns:p14="http://schemas.microsoft.com/office/powerpoint/2010/main" val="343225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7" grpId="0"/>
      <p:bldP spid="18" grpId="0"/>
      <p:bldP spid="20" grpId="0"/>
      <p:bldP spid="23" grpId="0"/>
      <p:bldP spid="24" grpId="0"/>
      <p:bldP spid="26" grpId="0"/>
      <p:bldP spid="2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59AE9DC-723E-4421-981F-63A2F5E693B2}"/>
              </a:ext>
            </a:extLst>
          </p:cNvPr>
          <p:cNvSpPr/>
          <p:nvPr/>
        </p:nvSpPr>
        <p:spPr>
          <a:xfrm>
            <a:off x="1049462" y="856357"/>
            <a:ext cx="7278786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幂（</a:t>
            </a:r>
            <a:r>
              <a:rPr lang="en-US" altLang="zh-CN" sz="3200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**</a:t>
            </a:r>
            <a:r>
              <a:rPr lang="zh-CN" altLang="en-US" sz="3200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两个星号表示幂运算  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a ** b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0CC0B9-EA3A-4407-9658-AB89708D1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5EC14DD-FE5A-49F9-85F6-10B6A9491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62AA61A-9853-437D-B53C-E9C3AE9C7AA8}"/>
              </a:ext>
            </a:extLst>
          </p:cNvPr>
          <p:cNvSpPr/>
          <p:nvPr/>
        </p:nvSpPr>
        <p:spPr>
          <a:xfrm>
            <a:off x="1046105" y="2344329"/>
            <a:ext cx="6489797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16A80D"/>
                </a:solidFill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((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1 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/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2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 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**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2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E557914-6A53-43F2-9E1F-BD338BC3D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655D64-DFB0-4B1D-8881-2EAC2A800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E5BE590-235B-4CDB-9C45-E04DCFD8E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B1E9D3A-108D-4B1E-B6D1-6E6F7A9582FE}"/>
              </a:ext>
            </a:extLst>
          </p:cNvPr>
          <p:cNvSpPr/>
          <p:nvPr/>
        </p:nvSpPr>
        <p:spPr>
          <a:xfrm>
            <a:off x="5049638" y="2798518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</a:br>
            <a:b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</a:b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EAB4E0A-AF89-4E89-9655-973101AAA81F}"/>
              </a:ext>
            </a:extLst>
          </p:cNvPr>
          <p:cNvSpPr/>
          <p:nvPr/>
        </p:nvSpPr>
        <p:spPr>
          <a:xfrm>
            <a:off x="1049462" y="1600343"/>
            <a:ext cx="4969863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16A80D"/>
                </a:solidFill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3 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**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2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121B140-8B68-46D4-AFFF-A3BBA06C41DE}"/>
              </a:ext>
            </a:extLst>
          </p:cNvPr>
          <p:cNvSpPr/>
          <p:nvPr/>
        </p:nvSpPr>
        <p:spPr>
          <a:xfrm>
            <a:off x="1053123" y="3762230"/>
            <a:ext cx="4969863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16A80D"/>
                </a:solidFill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3 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** 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1 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/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2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8BC5E07-FF10-4D72-8793-67E6AA251729}"/>
              </a:ext>
            </a:extLst>
          </p:cNvPr>
          <p:cNvSpPr/>
          <p:nvPr/>
        </p:nvSpPr>
        <p:spPr>
          <a:xfrm>
            <a:off x="1053123" y="4506928"/>
            <a:ext cx="5676413" cy="752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16A80D"/>
                </a:solidFill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((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-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4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 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** 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1 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/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2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))</a:t>
            </a:r>
            <a:endParaRPr lang="zh-CN" altLang="zh-CN" sz="3200" dirty="0">
              <a:latin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52DBA2E-518C-4433-9C88-92A571CC52DE}"/>
              </a:ext>
            </a:extLst>
          </p:cNvPr>
          <p:cNvSpPr/>
          <p:nvPr/>
        </p:nvSpPr>
        <p:spPr>
          <a:xfrm>
            <a:off x="7092587" y="1600343"/>
            <a:ext cx="515581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9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B1853EF-CF4B-4771-BF9A-C8D4D8EC409F}"/>
              </a:ext>
            </a:extLst>
          </p:cNvPr>
          <p:cNvSpPr/>
          <p:nvPr/>
        </p:nvSpPr>
        <p:spPr>
          <a:xfrm>
            <a:off x="7090213" y="3762230"/>
            <a:ext cx="1507430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1.732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3FAC072-F6F5-4A23-B2BB-A64684F3B03C}"/>
              </a:ext>
            </a:extLst>
          </p:cNvPr>
          <p:cNvSpPr/>
          <p:nvPr/>
        </p:nvSpPr>
        <p:spPr>
          <a:xfrm>
            <a:off x="7091254" y="2338629"/>
            <a:ext cx="1507430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0.25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F7365BA-B99E-4A2C-B693-B971339530A3}"/>
              </a:ext>
            </a:extLst>
          </p:cNvPr>
          <p:cNvSpPr/>
          <p:nvPr/>
        </p:nvSpPr>
        <p:spPr>
          <a:xfrm>
            <a:off x="1053637" y="5350910"/>
            <a:ext cx="6482265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(1.2246467991473532</a:t>
            </a:r>
            <a:r>
              <a:rPr lang="en-US" altLang="zh-CN" sz="3200" b="1" dirty="0">
                <a:solidFill>
                  <a:srgbClr val="0000FF"/>
                </a:solidFill>
                <a:latin typeface="Source Code Pro" panose="020B0509030403020204" pitchFamily="49" charset="0"/>
              </a:rPr>
              <a:t>e</a:t>
            </a:r>
            <a:r>
              <a:rPr lang="en-US" altLang="zh-CN" sz="3200" dirty="0">
                <a:solidFill>
                  <a:srgbClr val="FF0000"/>
                </a:solidFill>
                <a:latin typeface="Source Code Pro" panose="020B0509030403020204" pitchFamily="49" charset="0"/>
              </a:rPr>
              <a:t>-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16</a:t>
            </a:r>
            <a:r>
              <a:rPr lang="en-US" altLang="zh-CN" sz="3200" dirty="0">
                <a:solidFill>
                  <a:srgbClr val="FF0000"/>
                </a:solidFill>
                <a:latin typeface="Source Code Pro" panose="020B0509030403020204" pitchFamily="49" charset="0"/>
              </a:rPr>
              <a:t>+</a:t>
            </a:r>
            <a:r>
              <a:rPr lang="en-US" altLang="zh-CN" sz="3200" b="1" dirty="0">
                <a:solidFill>
                  <a:srgbClr val="FF0000"/>
                </a:solidFill>
                <a:latin typeface="Source Code Pro" panose="020B0509030403020204" pitchFamily="49" charset="0"/>
              </a:rPr>
              <a:t>2</a:t>
            </a:r>
            <a:r>
              <a:rPr lang="en-US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j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Code Pro" panose="020B0509030403020204" pitchFamily="49" charset="0"/>
              </a:rPr>
              <a:t>)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5D0B83F-54D5-42A3-B58A-E0D8E8D4849B}"/>
              </a:ext>
            </a:extLst>
          </p:cNvPr>
          <p:cNvSpPr/>
          <p:nvPr/>
        </p:nvSpPr>
        <p:spPr>
          <a:xfrm>
            <a:off x="1046104" y="3089739"/>
            <a:ext cx="10162464" cy="74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a ** b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中 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b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小于 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1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时为开方，负数开偶次方结果为复数 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46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20" grpId="0"/>
      <p:bldP spid="23" grpId="0"/>
      <p:bldP spid="24" grpId="0"/>
      <p:bldP spid="26" grpId="0"/>
      <p:bldP spid="28" grpId="0"/>
      <p:bldP spid="29" grpId="0"/>
      <p:bldP spid="30" grpId="0"/>
      <p:bldP spid="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59AE9DC-723E-4421-981F-63A2F5E693B2}"/>
              </a:ext>
            </a:extLst>
          </p:cNvPr>
          <p:cNvSpPr/>
          <p:nvPr/>
        </p:nvSpPr>
        <p:spPr>
          <a:xfrm>
            <a:off x="1049462" y="856357"/>
            <a:ext cx="7278786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实例 </a:t>
            </a:r>
            <a:r>
              <a:rPr lang="en-US" altLang="zh-CN" sz="3200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2.2 </a:t>
            </a:r>
            <a:r>
              <a:rPr lang="zh-CN" altLang="en-US" sz="3200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一元二次方程求解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F6102C-6011-4B37-AD60-B23F34BAF499}"/>
              </a:ext>
            </a:extLst>
          </p:cNvPr>
          <p:cNvSpPr/>
          <p:nvPr/>
        </p:nvSpPr>
        <p:spPr>
          <a:xfrm>
            <a:off x="1049462" y="1674674"/>
            <a:ext cx="105911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现有一元二次方程：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ax</a:t>
            </a:r>
            <a:r>
              <a:rPr lang="en-US" altLang="zh-CN" sz="2400" baseline="30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+ bx + c = 0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，当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的值分别为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时，编程求其实根。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7D1568-8873-48E9-A313-04F1D2AA42BF}"/>
              </a:ext>
            </a:extLst>
          </p:cNvPr>
          <p:cNvSpPr/>
          <p:nvPr/>
        </p:nvSpPr>
        <p:spPr>
          <a:xfrm>
            <a:off x="1049462" y="4062651"/>
            <a:ext cx="108071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a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b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c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5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8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3    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同步赋值，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5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8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3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分别赋值给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a,b,c</a:t>
            </a:r>
            <a:b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x1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-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b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+ 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b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b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-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4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a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c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** 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1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/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2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))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/ 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2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a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x2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-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b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- 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b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b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-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4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a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c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** 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1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/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2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))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/ 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2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a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x2 = (-b - (b ** 2 - 4 * a * c) ** 0.5) / (2 * a)</a:t>
            </a:r>
            <a:b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x1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x2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在一行内输出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-0.6 -1.0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，输出结果用空格分隔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EBB284-6734-4006-B79A-BA7C5FAB719B}"/>
              </a:ext>
            </a:extLst>
          </p:cNvPr>
          <p:cNvSpPr/>
          <p:nvPr/>
        </p:nvSpPr>
        <p:spPr>
          <a:xfrm>
            <a:off x="1049462" y="2536871"/>
            <a:ext cx="69187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此题中，判别式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r>
              <a:rPr lang="en-US" altLang="zh-CN" sz="2400" baseline="30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-4ac= 8 * 8 – 4 * 5 * 3 = 4 &gt; 0</a:t>
            </a: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该方程有两个不相等的实数解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可利用一元二次方程的求根公式进行计算</a:t>
            </a:r>
            <a:endParaRPr lang="zh-CN" altLang="en-US" sz="24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1" name="Picture 2" descr="image.png">
            <a:extLst>
              <a:ext uri="{FF2B5EF4-FFF2-40B4-BE49-F238E27FC236}">
                <a16:creationId xmlns:a16="http://schemas.microsoft.com/office/drawing/2014/main" id="{0D81AF1A-2E4B-40AA-B2EF-2D3032886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2885326"/>
            <a:ext cx="3942857" cy="117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97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image.png">
            <a:extLst>
              <a:ext uri="{FF2B5EF4-FFF2-40B4-BE49-F238E27FC236}">
                <a16:creationId xmlns:a16="http://schemas.microsoft.com/office/drawing/2014/main" id="{8212733F-89B1-4388-8580-1F7E98211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2885326"/>
            <a:ext cx="3942857" cy="117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59AE9DC-723E-4421-981F-63A2F5E693B2}"/>
              </a:ext>
            </a:extLst>
          </p:cNvPr>
          <p:cNvSpPr/>
          <p:nvPr/>
        </p:nvSpPr>
        <p:spPr>
          <a:xfrm>
            <a:off x="1049462" y="856357"/>
            <a:ext cx="7278786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实例 </a:t>
            </a:r>
            <a:r>
              <a:rPr lang="en-US" altLang="zh-CN" sz="3200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2.2 </a:t>
            </a:r>
            <a:r>
              <a:rPr lang="zh-CN" altLang="en-US" sz="3200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一元二次方程求解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F6102C-6011-4B37-AD60-B23F34BAF499}"/>
              </a:ext>
            </a:extLst>
          </p:cNvPr>
          <p:cNvSpPr/>
          <p:nvPr/>
        </p:nvSpPr>
        <p:spPr>
          <a:xfrm>
            <a:off x="1049462" y="1674674"/>
            <a:ext cx="105911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现有一元二次方程：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ax</a:t>
            </a:r>
            <a:r>
              <a:rPr lang="en-US" altLang="zh-CN" sz="2400" baseline="30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+ bx + c = 0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，当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的值分别为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时，编程求其实根。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7D1568-8873-48E9-A313-04F1D2AA42BF}"/>
              </a:ext>
            </a:extLst>
          </p:cNvPr>
          <p:cNvSpPr/>
          <p:nvPr/>
        </p:nvSpPr>
        <p:spPr>
          <a:xfrm>
            <a:off x="1049462" y="3645024"/>
            <a:ext cx="108071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a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b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c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eval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())</a:t>
            </a:r>
            <a:b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  <a:t>if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b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b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-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4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a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c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&gt;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0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x1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-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b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+ 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b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b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-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4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a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c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** 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1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/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2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))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/ 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2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a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   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x2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-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b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- 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b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b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-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4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a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c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0.5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/ 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2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a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    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x1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x2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6C6437B-4B73-4434-92BD-2CC73A5AE6E9}"/>
              </a:ext>
            </a:extLst>
          </p:cNvPr>
          <p:cNvSpPr/>
          <p:nvPr/>
        </p:nvSpPr>
        <p:spPr>
          <a:xfrm>
            <a:off x="1049462" y="2536871"/>
            <a:ext cx="72067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a,b,c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的值由用户在一行内输入的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个逗号分隔的数字</a:t>
            </a:r>
            <a:endParaRPr lang="zh-CN" altLang="en-US" sz="24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349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59AE9DC-723E-4421-981F-63A2F5E693B2}"/>
              </a:ext>
            </a:extLst>
          </p:cNvPr>
          <p:cNvSpPr/>
          <p:nvPr/>
        </p:nvSpPr>
        <p:spPr>
          <a:xfrm>
            <a:off x="1049462" y="856357"/>
            <a:ext cx="7278786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实例 </a:t>
            </a:r>
            <a:r>
              <a:rPr lang="en-US" altLang="zh-CN" sz="3200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2.2 </a:t>
            </a:r>
            <a:r>
              <a:rPr lang="zh-CN" altLang="en-US" sz="3200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一元二次方程求解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F6102C-6011-4B37-AD60-B23F34BAF499}"/>
              </a:ext>
            </a:extLst>
          </p:cNvPr>
          <p:cNvSpPr/>
          <p:nvPr/>
        </p:nvSpPr>
        <p:spPr>
          <a:xfrm>
            <a:off x="1049462" y="1674674"/>
            <a:ext cx="105911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现有一元二次方程：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ax</a:t>
            </a:r>
            <a:r>
              <a:rPr lang="en-US" altLang="zh-CN" sz="2400" baseline="30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+ bx + c = 0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，当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的值分别为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时，编程求其实根。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7D1568-8873-48E9-A313-04F1D2AA42BF}"/>
              </a:ext>
            </a:extLst>
          </p:cNvPr>
          <p:cNvSpPr/>
          <p:nvPr/>
        </p:nvSpPr>
        <p:spPr>
          <a:xfrm>
            <a:off x="1049462" y="2413441"/>
            <a:ext cx="10807178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a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b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c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eval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())</a:t>
            </a:r>
            <a:b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  <a:t>if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b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b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-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4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a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c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&gt;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0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x1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-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b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+ 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b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b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-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4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a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c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** 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1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/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2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))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/ 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2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a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   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x2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-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b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- 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b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b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-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4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a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c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0.5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/ 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2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a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    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x1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x2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  <a:t>elif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b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b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-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4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a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c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==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0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-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b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/ 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2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a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))</a:t>
            </a:r>
            <a:b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  <a:t>else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x1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-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b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+ 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b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b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-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4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a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c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** 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1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/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2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))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/ 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2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a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   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x2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-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b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- 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b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b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-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4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a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c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0.5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/ 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2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a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    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x1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x2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</a:b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45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A8A493-9071-4487-8DEF-3481B6BFA256}"/>
              </a:ext>
            </a:extLst>
          </p:cNvPr>
          <p:cNvSpPr/>
          <p:nvPr/>
        </p:nvSpPr>
        <p:spPr>
          <a:xfrm>
            <a:off x="2403653" y="1700810"/>
            <a:ext cx="759695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kern="0" dirty="0">
                <a:ln w="0"/>
                <a:solidFill>
                  <a:srgbClr val="F79649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t>常用数学运算函数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76A029-8E70-4073-A726-9B12C29DF5D9}"/>
              </a:ext>
            </a:extLst>
          </p:cNvPr>
          <p:cNvSpPr/>
          <p:nvPr/>
        </p:nvSpPr>
        <p:spPr>
          <a:xfrm flipV="1">
            <a:off x="1524000" y="3501008"/>
            <a:ext cx="9144000" cy="144016"/>
          </a:xfrm>
          <a:prstGeom prst="rect">
            <a:avLst/>
          </a:prstGeom>
          <a:solidFill>
            <a:srgbClr val="F89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26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 advTm="25000"/>
    </mc:Choice>
    <mc:Fallback xmlns="">
      <p:transition spd="slow" advClick="0" advTm="2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5152C05-33FB-4CE6-A04F-5C4C762D0CA4}"/>
              </a:ext>
            </a:extLst>
          </p:cNvPr>
          <p:cNvSpPr/>
          <p:nvPr/>
        </p:nvSpPr>
        <p:spPr>
          <a:xfrm>
            <a:off x="1049460" y="876522"/>
            <a:ext cx="2958308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绝对值</a:t>
            </a: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abs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x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80368CE-52C2-42F2-9D16-65F204CDAE27}"/>
              </a:ext>
            </a:extLst>
          </p:cNvPr>
          <p:cNvSpPr/>
          <p:nvPr/>
        </p:nvSpPr>
        <p:spPr>
          <a:xfrm>
            <a:off x="1049460" y="1772816"/>
            <a:ext cx="6126660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16A80D"/>
                </a:solidFill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abs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-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3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))</a:t>
            </a:r>
            <a:r>
              <a:rPr lang="en-US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     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3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7BA16F4-50C0-4980-B647-BBF1ED3B9DFC}"/>
              </a:ext>
            </a:extLst>
          </p:cNvPr>
          <p:cNvSpPr/>
          <p:nvPr/>
        </p:nvSpPr>
        <p:spPr>
          <a:xfrm>
            <a:off x="1049460" y="2536993"/>
            <a:ext cx="6126660" cy="753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16A80D"/>
                </a:solidFill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abs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-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3.45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))</a:t>
            </a:r>
            <a:r>
              <a:rPr lang="en-US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  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3.45</a:t>
            </a:r>
            <a:endParaRPr lang="en-US" altLang="zh-CN" sz="3200" dirty="0">
              <a:solidFill>
                <a:srgbClr val="576057"/>
              </a:solidFill>
              <a:latin typeface="Source Code Pro" panose="020B0509030403020204" pitchFamily="49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5EEC821-2618-45DF-B6E4-4766EA4B9339}"/>
              </a:ext>
            </a:extLst>
          </p:cNvPr>
          <p:cNvSpPr/>
          <p:nvPr/>
        </p:nvSpPr>
        <p:spPr>
          <a:xfrm>
            <a:off x="1065714" y="4034795"/>
            <a:ext cx="6126660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16A80D"/>
                </a:solidFill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abs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3 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+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4j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))</a:t>
            </a:r>
            <a:r>
              <a:rPr lang="en-US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 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5.0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381D983-A82A-4CA9-B749-D04D0C031A4D}"/>
              </a:ext>
            </a:extLst>
          </p:cNvPr>
          <p:cNvSpPr/>
          <p:nvPr/>
        </p:nvSpPr>
        <p:spPr>
          <a:xfrm>
            <a:off x="4007768" y="889824"/>
            <a:ext cx="6486700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x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为整数或浮点数时返回其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绝对值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8902021-CF0A-48E3-A01D-7BF5627F3855}"/>
              </a:ext>
            </a:extLst>
          </p:cNvPr>
          <p:cNvSpPr/>
          <p:nvPr/>
        </p:nvSpPr>
        <p:spPr>
          <a:xfrm>
            <a:off x="1045957" y="3402264"/>
            <a:ext cx="5050043" cy="745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x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为复数时返回复数的模</a:t>
            </a:r>
          </a:p>
        </p:txBody>
      </p:sp>
    </p:spTree>
    <p:extLst>
      <p:ext uri="{BB962C8B-B14F-4D97-AF65-F5344CB8AC3E}">
        <p14:creationId xmlns:p14="http://schemas.microsoft.com/office/powerpoint/2010/main" val="425946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6" grpId="0"/>
      <p:bldP spid="47" grpId="0"/>
      <p:bldP spid="48" grpId="0"/>
      <p:bldP spid="49" grpId="0"/>
      <p:bldP spid="5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59AE9DC-723E-4421-981F-63A2F5E693B2}"/>
              </a:ext>
            </a:extLst>
          </p:cNvPr>
          <p:cNvSpPr/>
          <p:nvPr/>
        </p:nvSpPr>
        <p:spPr>
          <a:xfrm>
            <a:off x="4759313" y="848064"/>
            <a:ext cx="2961405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返回 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x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的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y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次幂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62AA61A-9853-437D-B53C-E9C3AE9C7AA8}"/>
              </a:ext>
            </a:extLst>
          </p:cNvPr>
          <p:cNvSpPr/>
          <p:nvPr/>
        </p:nvSpPr>
        <p:spPr>
          <a:xfrm>
            <a:off x="1046362" y="1412776"/>
            <a:ext cx="6057750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JetBrains Mono" pitchFamily="2" charset="0"/>
              </a:rPr>
              <a:t>(</a:t>
            </a:r>
            <a:r>
              <a:rPr lang="zh-CN" altLang="zh-CN" sz="3200" b="1" dirty="0">
                <a:solidFill>
                  <a:srgbClr val="FC8404"/>
                </a:solidFill>
                <a:latin typeface="JetBrains Mono" pitchFamily="2" charset="0"/>
              </a:rPr>
              <a:t>pow</a:t>
            </a:r>
            <a:r>
              <a:rPr lang="zh-CN" altLang="zh-CN" sz="3200" b="1" dirty="0">
                <a:solidFill>
                  <a:srgbClr val="660E7A"/>
                </a:solidFill>
                <a:latin typeface="JetBrains Mono" pitchFamily="2" charset="0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JetBrains Mono" pitchFamily="2" charset="0"/>
              </a:rPr>
              <a:t>2</a:t>
            </a:r>
            <a:r>
              <a:rPr lang="zh-CN" altLang="zh-CN" sz="3200" dirty="0">
                <a:solidFill>
                  <a:srgbClr val="000000"/>
                </a:solidFill>
                <a:latin typeface="JetBrains Mono" pitchFamily="2" charset="0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JetBrains Mono" pitchFamily="2" charset="0"/>
              </a:rPr>
              <a:t>3</a:t>
            </a:r>
            <a:r>
              <a:rPr lang="zh-CN" altLang="zh-CN" sz="3200" b="1" dirty="0">
                <a:solidFill>
                  <a:srgbClr val="660E7A"/>
                </a:solidFill>
                <a:latin typeface="JetBrains Mono" pitchFamily="2" charset="0"/>
              </a:rPr>
              <a:t>))</a:t>
            </a:r>
            <a:r>
              <a:rPr lang="en-US" altLang="zh-CN" sz="3200" b="1" dirty="0">
                <a:solidFill>
                  <a:srgbClr val="660E7A"/>
                </a:solidFill>
                <a:latin typeface="JetBrains Mono" pitchFamily="2" charset="0"/>
              </a:rPr>
              <a:t>     </a:t>
            </a:r>
            <a:r>
              <a:rPr lang="en-US" altLang="zh-CN" sz="3200" b="1" dirty="0">
                <a:solidFill>
                  <a:srgbClr val="0000FF"/>
                </a:solidFill>
                <a:latin typeface="JetBrains Mono" pitchFamily="2" charset="0"/>
              </a:rPr>
              <a:t>8</a:t>
            </a:r>
            <a:endParaRPr lang="zh-CN" altLang="zh-CN" sz="3200" b="1" dirty="0">
              <a:solidFill>
                <a:srgbClr val="0000FF"/>
              </a:solidFill>
              <a:latin typeface="JetBrains Mono" pitchFamily="2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B7BA353-C6E3-49F5-8679-427C50122308}"/>
              </a:ext>
            </a:extLst>
          </p:cNvPr>
          <p:cNvSpPr/>
          <p:nvPr/>
        </p:nvSpPr>
        <p:spPr>
          <a:xfrm>
            <a:off x="1046362" y="2196245"/>
            <a:ext cx="99430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JetBrains Mono" pitchFamily="2" charset="0"/>
              </a:rPr>
              <a:t>(</a:t>
            </a:r>
            <a:r>
              <a:rPr lang="zh-CN" altLang="zh-CN" sz="3200" b="1" dirty="0">
                <a:solidFill>
                  <a:srgbClr val="FC8404"/>
                </a:solidFill>
                <a:latin typeface="JetBrains Mono" pitchFamily="2" charset="0"/>
              </a:rPr>
              <a:t>pow</a:t>
            </a:r>
            <a:r>
              <a:rPr lang="zh-CN" altLang="zh-CN" sz="3200" b="1" dirty="0">
                <a:solidFill>
                  <a:srgbClr val="660E7A"/>
                </a:solidFill>
                <a:latin typeface="JetBrains Mono" pitchFamily="2" charset="0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JetBrains Mono" pitchFamily="2" charset="0"/>
              </a:rPr>
              <a:t>2</a:t>
            </a:r>
            <a:r>
              <a:rPr lang="zh-CN" altLang="zh-CN" sz="3200" dirty="0">
                <a:solidFill>
                  <a:srgbClr val="000000"/>
                </a:solidFill>
                <a:latin typeface="JetBrains Mono" pitchFamily="2" charset="0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JetBrains Mono" pitchFamily="2" charset="0"/>
              </a:rPr>
              <a:t>1</a:t>
            </a:r>
            <a:r>
              <a:rPr lang="zh-CN" altLang="zh-CN" sz="3200" dirty="0">
                <a:solidFill>
                  <a:srgbClr val="000000"/>
                </a:solidFill>
                <a:latin typeface="JetBrains Mono" pitchFamily="2" charset="0"/>
              </a:rPr>
              <a:t>/</a:t>
            </a:r>
            <a:r>
              <a:rPr lang="zh-CN" altLang="zh-CN" sz="3200" dirty="0">
                <a:solidFill>
                  <a:srgbClr val="0000FF"/>
                </a:solidFill>
                <a:latin typeface="JetBrains Mono" pitchFamily="2" charset="0"/>
              </a:rPr>
              <a:t>2</a:t>
            </a:r>
            <a:r>
              <a:rPr lang="zh-CN" altLang="zh-CN" sz="3200" b="1" dirty="0">
                <a:solidFill>
                  <a:srgbClr val="660E7A"/>
                </a:solidFill>
                <a:latin typeface="JetBrains Mono" pitchFamily="2" charset="0"/>
              </a:rPr>
              <a:t>))</a:t>
            </a:r>
            <a:r>
              <a:rPr lang="en-US" altLang="zh-CN" sz="3200" b="1" dirty="0">
                <a:solidFill>
                  <a:srgbClr val="660E7A"/>
                </a:solidFill>
                <a:latin typeface="JetBrains Mono" pitchFamily="2" charset="0"/>
              </a:rPr>
              <a:t>   </a:t>
            </a:r>
            <a:r>
              <a:rPr lang="zh-CN" altLang="zh-CN" sz="3200" dirty="0">
                <a:solidFill>
                  <a:srgbClr val="0000FF"/>
                </a:solidFill>
                <a:latin typeface="JetBrains Mono" pitchFamily="2" charset="0"/>
              </a:rPr>
              <a:t>1.4142135623730951</a:t>
            </a:r>
            <a:endParaRPr lang="zh-CN" altLang="zh-CN" dirty="0">
              <a:latin typeface="JetBrains Mono" pitchFamily="2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00802E0-51E8-4A8B-AA2D-10A70A495059}"/>
              </a:ext>
            </a:extLst>
          </p:cNvPr>
          <p:cNvSpPr/>
          <p:nvPr/>
        </p:nvSpPr>
        <p:spPr>
          <a:xfrm>
            <a:off x="1046362" y="2781020"/>
            <a:ext cx="7349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JetBrains Mono" pitchFamily="2" charset="0"/>
              </a:rPr>
              <a:t>(</a:t>
            </a:r>
            <a:r>
              <a:rPr lang="zh-CN" altLang="zh-CN" sz="3200" b="1" dirty="0">
                <a:solidFill>
                  <a:srgbClr val="FC8404"/>
                </a:solidFill>
                <a:latin typeface="JetBrains Mono" pitchFamily="2" charset="0"/>
              </a:rPr>
              <a:t>pow</a:t>
            </a:r>
            <a:r>
              <a:rPr lang="zh-CN" altLang="zh-CN" sz="3200" b="1" dirty="0">
                <a:solidFill>
                  <a:srgbClr val="660E7A"/>
                </a:solidFill>
                <a:latin typeface="JetBrains Mono" pitchFamily="2" charset="0"/>
              </a:rPr>
              <a:t>(</a:t>
            </a:r>
            <a:r>
              <a:rPr lang="zh-CN" altLang="zh-CN" sz="3200" dirty="0">
                <a:solidFill>
                  <a:srgbClr val="000000"/>
                </a:solidFill>
                <a:latin typeface="JetBrains Mono" pitchFamily="2" charset="0"/>
              </a:rPr>
              <a:t>-</a:t>
            </a:r>
            <a:r>
              <a:rPr lang="zh-CN" altLang="zh-CN" sz="3200" dirty="0">
                <a:solidFill>
                  <a:srgbClr val="0000FF"/>
                </a:solidFill>
                <a:latin typeface="JetBrains Mono" pitchFamily="2" charset="0"/>
              </a:rPr>
              <a:t>2</a:t>
            </a:r>
            <a:r>
              <a:rPr lang="zh-CN" altLang="zh-CN" sz="3200" dirty="0">
                <a:solidFill>
                  <a:srgbClr val="000000"/>
                </a:solidFill>
                <a:latin typeface="JetBrains Mono" pitchFamily="2" charset="0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JetBrains Mono" pitchFamily="2" charset="0"/>
              </a:rPr>
              <a:t>1</a:t>
            </a:r>
            <a:r>
              <a:rPr lang="zh-CN" altLang="zh-CN" sz="3200" dirty="0">
                <a:solidFill>
                  <a:srgbClr val="000000"/>
                </a:solidFill>
                <a:latin typeface="JetBrains Mono" pitchFamily="2" charset="0"/>
              </a:rPr>
              <a:t>/</a:t>
            </a:r>
            <a:r>
              <a:rPr lang="zh-CN" altLang="zh-CN" sz="3200" dirty="0">
                <a:solidFill>
                  <a:srgbClr val="0000FF"/>
                </a:solidFill>
                <a:latin typeface="JetBrains Mono" pitchFamily="2" charset="0"/>
              </a:rPr>
              <a:t>2</a:t>
            </a:r>
            <a:r>
              <a:rPr lang="zh-CN" altLang="zh-CN" sz="3200" b="1" dirty="0">
                <a:solidFill>
                  <a:srgbClr val="660E7A"/>
                </a:solidFill>
                <a:latin typeface="JetBrains Mono" pitchFamily="2" charset="0"/>
              </a:rPr>
              <a:t>))</a:t>
            </a:r>
            <a:endParaRPr lang="zh-CN" altLang="zh-CN" dirty="0">
              <a:latin typeface="JetBrains Mono" pitchFamily="2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DE1BC28-992D-4FA7-B967-255767905C82}"/>
              </a:ext>
            </a:extLst>
          </p:cNvPr>
          <p:cNvSpPr/>
          <p:nvPr/>
        </p:nvSpPr>
        <p:spPr>
          <a:xfrm>
            <a:off x="1046362" y="5108392"/>
            <a:ext cx="8289998" cy="75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JetBrains Mono" pitchFamily="2" charset="0"/>
              </a:rPr>
              <a:t>(</a:t>
            </a:r>
            <a:r>
              <a:rPr lang="zh-CN" altLang="zh-CN" sz="3200" b="1" dirty="0">
                <a:solidFill>
                  <a:srgbClr val="FC8404"/>
                </a:solidFill>
                <a:latin typeface="JetBrains Mono" pitchFamily="2" charset="0"/>
              </a:rPr>
              <a:t>pow</a:t>
            </a:r>
            <a:r>
              <a:rPr lang="zh-CN" altLang="zh-CN" sz="3200" b="1" dirty="0">
                <a:solidFill>
                  <a:srgbClr val="660E7A"/>
                </a:solidFill>
                <a:latin typeface="JetBrains Mono" pitchFamily="2" charset="0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JetBrains Mono" pitchFamily="2" charset="0"/>
              </a:rPr>
              <a:t>1999</a:t>
            </a:r>
            <a:r>
              <a:rPr lang="zh-CN" altLang="zh-CN" sz="3200" dirty="0">
                <a:solidFill>
                  <a:srgbClr val="000000"/>
                </a:solidFill>
                <a:latin typeface="JetBrains Mono" pitchFamily="2" charset="0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JetBrains Mono" pitchFamily="2" charset="0"/>
              </a:rPr>
              <a:t>1998</a:t>
            </a:r>
            <a:r>
              <a:rPr lang="zh-CN" altLang="zh-CN" sz="3200" dirty="0">
                <a:solidFill>
                  <a:srgbClr val="000000"/>
                </a:solidFill>
                <a:latin typeface="JetBrains Mono" pitchFamily="2" charset="0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JetBrains Mono" pitchFamily="2" charset="0"/>
              </a:rPr>
              <a:t>1997</a:t>
            </a:r>
            <a:r>
              <a:rPr lang="zh-CN" altLang="zh-CN" sz="3200" b="1" dirty="0">
                <a:solidFill>
                  <a:srgbClr val="660E7A"/>
                </a:solidFill>
                <a:latin typeface="JetBrains Mono" pitchFamily="2" charset="0"/>
              </a:rPr>
              <a:t>))</a:t>
            </a:r>
            <a:r>
              <a:rPr lang="en-US" altLang="zh-CN" sz="3200" b="1" dirty="0">
                <a:solidFill>
                  <a:srgbClr val="660E7A"/>
                </a:solidFill>
                <a:latin typeface="JetBrains Mono" pitchFamily="2" charset="0"/>
              </a:rPr>
              <a:t>   </a:t>
            </a:r>
            <a:r>
              <a:rPr lang="en-US" altLang="zh-CN" sz="3200" b="1" dirty="0">
                <a:solidFill>
                  <a:srgbClr val="0000FF"/>
                </a:solidFill>
                <a:latin typeface="JetBrains Mono" pitchFamily="2" charset="0"/>
                <a:ea typeface="微软雅黑" panose="020B0503020204020204" pitchFamily="34" charset="-122"/>
              </a:rPr>
              <a:t>4</a:t>
            </a:r>
            <a:r>
              <a:rPr lang="en-US" altLang="zh-CN" sz="3200" b="1" dirty="0">
                <a:solidFill>
                  <a:srgbClr val="660E7A"/>
                </a:solidFill>
                <a:latin typeface="JetBrains Mono" pitchFamily="2" charset="0"/>
              </a:rPr>
              <a:t>   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AA6C8F-702D-45DD-B572-42C7898FDFF8}"/>
              </a:ext>
            </a:extLst>
          </p:cNvPr>
          <p:cNvSpPr/>
          <p:nvPr/>
        </p:nvSpPr>
        <p:spPr>
          <a:xfrm>
            <a:off x="1051568" y="997710"/>
            <a:ext cx="2505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幂</a:t>
            </a:r>
            <a:r>
              <a:rPr lang="zh-CN" altLang="en-US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 </a:t>
            </a: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pow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(x, y)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6A0D41F-1C29-451A-87FB-05879853A43A}"/>
              </a:ext>
            </a:extLst>
          </p:cNvPr>
          <p:cNvSpPr/>
          <p:nvPr/>
        </p:nvSpPr>
        <p:spPr>
          <a:xfrm>
            <a:off x="983432" y="3311470"/>
            <a:ext cx="107997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>
                <a:solidFill>
                  <a:srgbClr val="660E7A"/>
                </a:solidFill>
                <a:latin typeface="JetBrains Mono" pitchFamily="2" charset="0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JetBrains Mono" pitchFamily="2" charset="0"/>
              </a:rPr>
              <a:t>8.659560562354934e-17</a:t>
            </a:r>
            <a:r>
              <a:rPr lang="zh-CN" altLang="zh-CN" sz="3200" b="1" dirty="0">
                <a:solidFill>
                  <a:srgbClr val="FF0000"/>
                </a:solidFill>
                <a:latin typeface="JetBrains Mono" pitchFamily="2" charset="0"/>
              </a:rPr>
              <a:t>+</a:t>
            </a:r>
            <a:r>
              <a:rPr lang="zh-CN" altLang="zh-CN" sz="3200" dirty="0">
                <a:solidFill>
                  <a:srgbClr val="0000FF"/>
                </a:solidFill>
                <a:latin typeface="JetBrains Mono" pitchFamily="2" charset="0"/>
              </a:rPr>
              <a:t>1.4142135623730951</a:t>
            </a:r>
            <a:r>
              <a:rPr lang="zh-CN" altLang="zh-CN" sz="3200" b="1" dirty="0">
                <a:solidFill>
                  <a:srgbClr val="FF0000"/>
                </a:solidFill>
                <a:latin typeface="JetBrains Mono" pitchFamily="2" charset="0"/>
              </a:rPr>
              <a:t>j</a:t>
            </a:r>
            <a:r>
              <a:rPr lang="zh-CN" altLang="zh-CN" sz="3200" b="1" dirty="0">
                <a:solidFill>
                  <a:srgbClr val="660E7A"/>
                </a:solidFill>
                <a:latin typeface="JetBrains Mono" pitchFamily="2" charset="0"/>
              </a:rPr>
              <a:t>)</a:t>
            </a:r>
            <a:endParaRPr lang="zh-CN" altLang="en-US" sz="3200" dirty="0">
              <a:latin typeface="JetBrains Mono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E069AE9-023B-44F4-988A-0C54DB6F4DC4}"/>
              </a:ext>
            </a:extLst>
          </p:cNvPr>
          <p:cNvSpPr/>
          <p:nvPr/>
        </p:nvSpPr>
        <p:spPr>
          <a:xfrm>
            <a:off x="1046362" y="4422267"/>
            <a:ext cx="7629748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x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的 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y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次幂计算结果再对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z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取模，效率高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203F57B-8251-423D-B390-4F2CC6A7489E}"/>
              </a:ext>
            </a:extLst>
          </p:cNvPr>
          <p:cNvSpPr/>
          <p:nvPr/>
        </p:nvSpPr>
        <p:spPr>
          <a:xfrm>
            <a:off x="1046362" y="3895352"/>
            <a:ext cx="36407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>
                <a:solidFill>
                  <a:srgbClr val="FC8404"/>
                </a:solidFill>
                <a:latin typeface="JetBrains Mono" pitchFamily="2" charset="0"/>
              </a:rPr>
              <a:t>pow</a:t>
            </a:r>
            <a:r>
              <a:rPr lang="zh-CN" altLang="zh-CN" sz="3200" dirty="0">
                <a:solidFill>
                  <a:srgbClr val="000000"/>
                </a:solidFill>
                <a:latin typeface="JetBrains Mono" pitchFamily="2" charset="0"/>
                <a:ea typeface="微软雅黑" panose="020B0503020204020204" pitchFamily="34" charset="-122"/>
              </a:rPr>
              <a:t>(x, y[, z])</a:t>
            </a:r>
            <a:endParaRPr lang="zh-CN" altLang="en-US" sz="3200" dirty="0">
              <a:latin typeface="JetBrains Mono" pitchFamily="2" charset="0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FF25CBB-1C0E-4941-A4C6-F21225FC4B60}"/>
              </a:ext>
            </a:extLst>
          </p:cNvPr>
          <p:cNvSpPr/>
          <p:nvPr/>
        </p:nvSpPr>
        <p:spPr>
          <a:xfrm>
            <a:off x="1045333" y="5805264"/>
            <a:ext cx="4834643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0000FF"/>
                </a:solidFill>
                <a:latin typeface="JetBrains Mono" pitchFamily="2" charset="0"/>
                <a:ea typeface="微软雅黑" panose="020B0503020204020204" pitchFamily="34" charset="-122"/>
              </a:rPr>
              <a:t>1999 </a:t>
            </a:r>
            <a:r>
              <a:rPr lang="zh-CN" altLang="zh-CN" sz="3200" dirty="0">
                <a:solidFill>
                  <a:srgbClr val="000000"/>
                </a:solidFill>
                <a:latin typeface="JetBrains Mono" pitchFamily="2" charset="0"/>
                <a:ea typeface="微软雅黑" panose="020B0503020204020204" pitchFamily="34" charset="-122"/>
              </a:rPr>
              <a:t>** </a:t>
            </a:r>
            <a:r>
              <a:rPr lang="zh-CN" altLang="zh-CN" sz="3200" dirty="0">
                <a:solidFill>
                  <a:srgbClr val="0000FF"/>
                </a:solidFill>
                <a:latin typeface="JetBrains Mono" pitchFamily="2" charset="0"/>
                <a:ea typeface="微软雅黑" panose="020B0503020204020204" pitchFamily="34" charset="-122"/>
              </a:rPr>
              <a:t>1998 </a:t>
            </a:r>
            <a:r>
              <a:rPr lang="zh-CN" altLang="zh-CN" sz="3200" dirty="0">
                <a:solidFill>
                  <a:srgbClr val="000000"/>
                </a:solidFill>
                <a:latin typeface="JetBrains Mono" pitchFamily="2" charset="0"/>
                <a:ea typeface="微软雅黑" panose="020B0503020204020204" pitchFamily="34" charset="-122"/>
              </a:rPr>
              <a:t>% </a:t>
            </a:r>
            <a:r>
              <a:rPr lang="zh-CN" altLang="zh-CN" sz="3200" dirty="0">
                <a:solidFill>
                  <a:srgbClr val="0000FF"/>
                </a:solidFill>
                <a:latin typeface="JetBrains Mono" pitchFamily="2" charset="0"/>
                <a:ea typeface="微软雅黑" panose="020B0503020204020204" pitchFamily="34" charset="-122"/>
              </a:rPr>
              <a:t>1997</a:t>
            </a:r>
            <a:r>
              <a:rPr lang="en-US" altLang="zh-CN" sz="3200" dirty="0">
                <a:solidFill>
                  <a:srgbClr val="0000FF"/>
                </a:solidFill>
                <a:latin typeface="JetBrains Mono" pitchFamily="2" charset="0"/>
                <a:ea typeface="微软雅黑" panose="020B0503020204020204" pitchFamily="34" charset="-122"/>
              </a:rPr>
              <a:t> </a:t>
            </a:r>
            <a:endParaRPr lang="zh-CN" altLang="zh-CN" sz="3200" b="1" dirty="0">
              <a:solidFill>
                <a:srgbClr val="0000FF"/>
              </a:solidFill>
              <a:latin typeface="JetBrains Mono" pitchFamily="2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80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8" grpId="0"/>
      <p:bldP spid="20" grpId="0"/>
      <p:bldP spid="25" grpId="0"/>
      <p:bldP spid="8" grpId="0"/>
      <p:bldP spid="9" grpId="0"/>
      <p:bldP spid="22" grpId="0"/>
      <p:bldP spid="23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8B599666-5FE5-4333-9119-A02DF201AA94}"/>
              </a:ext>
            </a:extLst>
          </p:cNvPr>
          <p:cNvSpPr/>
          <p:nvPr/>
        </p:nvSpPr>
        <p:spPr>
          <a:xfrm>
            <a:off x="1055440" y="851992"/>
            <a:ext cx="2088232" cy="745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整数特点</a:t>
            </a:r>
            <a:endParaRPr lang="zh-CN" altLang="en-US" sz="3200" dirty="0">
              <a:solidFill>
                <a:srgbClr val="000000"/>
              </a:solidFill>
              <a:latin typeface="Arial Unicode MS" panose="020B0604020202020204" pitchFamily="34" charset="-122"/>
              <a:ea typeface="JetBrains Mono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5301CA2-C0B5-4EB1-9F54-C68440E01BCA}"/>
              </a:ext>
            </a:extLst>
          </p:cNvPr>
          <p:cNvSpPr/>
          <p:nvPr/>
        </p:nvSpPr>
        <p:spPr>
          <a:xfrm>
            <a:off x="1055440" y="1484784"/>
            <a:ext cx="6192688" cy="753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大小无限制，可精确表示超大数</a:t>
            </a:r>
            <a:endParaRPr lang="en-US" altLang="zh-CN" sz="3200" dirty="0">
              <a:solidFill>
                <a:srgbClr val="000000"/>
              </a:solidFill>
              <a:latin typeface="JetBrains Mono"/>
              <a:ea typeface="微软雅黑 Light" panose="020B0502040204020203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3795058-F2CB-4493-970E-5E1EAE016023}"/>
              </a:ext>
            </a:extLst>
          </p:cNvPr>
          <p:cNvSpPr/>
          <p:nvPr/>
        </p:nvSpPr>
        <p:spPr>
          <a:xfrm>
            <a:off x="1055440" y="2276872"/>
            <a:ext cx="604867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import </a:t>
            </a:r>
            <a:r>
              <a:rPr lang="zh-CN" altLang="zh-CN" sz="32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math  </a:t>
            </a:r>
            <a:r>
              <a:rPr lang="zh-CN" altLang="zh-CN" sz="32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导入</a:t>
            </a:r>
            <a:r>
              <a:rPr lang="zh-CN" altLang="zh-CN" sz="32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math </a:t>
            </a:r>
            <a:r>
              <a:rPr lang="zh-CN" altLang="zh-CN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库</a:t>
            </a:r>
            <a:br>
              <a:rPr lang="zh-CN" altLang="zh-CN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zh-CN" altLang="zh-CN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32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r>
              <a:rPr lang="zh-CN" altLang="zh-CN" sz="32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100</a:t>
            </a:r>
            <a:r>
              <a:rPr lang="zh-CN" altLang="zh-CN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的阶乘</a:t>
            </a:r>
            <a:r>
              <a:rPr lang="en-US" altLang="zh-CN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,158</a:t>
            </a:r>
            <a:r>
              <a:rPr lang="zh-CN" altLang="en-US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位整数</a:t>
            </a:r>
            <a:br>
              <a:rPr lang="zh-CN" altLang="zh-CN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32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32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32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math</a:t>
            </a:r>
            <a:r>
              <a:rPr lang="zh-CN" altLang="zh-CN" sz="3200" b="1" dirty="0">
                <a:solidFill>
                  <a:srgbClr val="F08C64"/>
                </a:solidFill>
                <a:latin typeface="Arial Unicode MS" panose="020B0604020202020204"/>
                <a:ea typeface="JetBrains Mono"/>
              </a:rPr>
              <a:t>.factorial</a:t>
            </a:r>
            <a:r>
              <a:rPr lang="zh-CN" altLang="zh-CN" sz="32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32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100</a:t>
            </a:r>
            <a:r>
              <a:rPr lang="zh-CN" altLang="zh-CN" sz="32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 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700B80-B895-4733-93FE-548158ACF31C}"/>
              </a:ext>
            </a:extLst>
          </p:cNvPr>
          <p:cNvSpPr/>
          <p:nvPr/>
        </p:nvSpPr>
        <p:spPr>
          <a:xfrm>
            <a:off x="1055440" y="4365104"/>
            <a:ext cx="81369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93326215443944152681699238856266700490715968264381621468592963895217599993229915608941463976156518286253697920827223758251185210916864000000000000000000000000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57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602C95D-16B3-45BB-821E-61BDCCA17C89}"/>
              </a:ext>
            </a:extLst>
          </p:cNvPr>
          <p:cNvSpPr/>
          <p:nvPr/>
        </p:nvSpPr>
        <p:spPr>
          <a:xfrm>
            <a:off x="1063790" y="1628800"/>
            <a:ext cx="9672736" cy="75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max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(arg1,arg2,…)</a:t>
            </a: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从多个参数中返回其最大值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F9598BC-3C5D-460C-8898-F5372FBAB38E}"/>
              </a:ext>
            </a:extLst>
          </p:cNvPr>
          <p:cNvSpPr/>
          <p:nvPr/>
        </p:nvSpPr>
        <p:spPr>
          <a:xfrm>
            <a:off x="1063790" y="2380096"/>
            <a:ext cx="7778140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16A80D"/>
                </a:solidFill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max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80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100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1000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)) 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1000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4DE9250-9FCB-4DEA-B2C6-76AFADCEEB87}"/>
              </a:ext>
            </a:extLst>
          </p:cNvPr>
          <p:cNvSpPr/>
          <p:nvPr/>
        </p:nvSpPr>
        <p:spPr>
          <a:xfrm>
            <a:off x="1063790" y="3130494"/>
            <a:ext cx="10000763" cy="75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max</a:t>
            </a:r>
            <a:r>
              <a:rPr lang="zh-CN" altLang="zh-CN" sz="3200" b="1" dirty="0">
                <a:solidFill>
                  <a:srgbClr val="660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iterable</a:t>
            </a:r>
            <a:r>
              <a:rPr lang="zh-CN" altLang="zh-CN" sz="3200" b="1" dirty="0">
                <a:solidFill>
                  <a:srgbClr val="660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3200" b="1" dirty="0">
                <a:solidFill>
                  <a:srgbClr val="660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从一个可迭代对象中返回其最大值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79DA5DE-F968-4A8A-BEAC-33A89071D486}"/>
              </a:ext>
            </a:extLst>
          </p:cNvPr>
          <p:cNvSpPr/>
          <p:nvPr/>
        </p:nvSpPr>
        <p:spPr>
          <a:xfrm>
            <a:off x="1063790" y="3881790"/>
            <a:ext cx="7706132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16A80D"/>
                </a:solidFill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max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b="1" dirty="0">
                <a:solidFill>
                  <a:srgbClr val="FF0000"/>
                </a:solidFill>
                <a:latin typeface="Source Code Pro" panose="020B0509030403020204" pitchFamily="49" charset="0"/>
              </a:rPr>
              <a:t>[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49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25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88</a:t>
            </a:r>
            <a:r>
              <a:rPr lang="zh-CN" altLang="zh-CN" sz="3200" b="1" dirty="0">
                <a:solidFill>
                  <a:srgbClr val="FF0000"/>
                </a:solidFill>
                <a:latin typeface="Source Code Pro" panose="020B0509030403020204" pitchFamily="49" charset="0"/>
              </a:rPr>
              <a:t>]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)) </a:t>
            </a:r>
            <a:r>
              <a:rPr lang="en-US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 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88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602331C-6013-E949-9D0A-C3F8FE4065DB}"/>
              </a:ext>
            </a:extLst>
          </p:cNvPr>
          <p:cNvSpPr/>
          <p:nvPr/>
        </p:nvSpPr>
        <p:spPr>
          <a:xfrm>
            <a:off x="1010014" y="1063739"/>
            <a:ext cx="2678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最大值</a:t>
            </a:r>
            <a:r>
              <a:rPr lang="zh-CN" altLang="en-US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max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686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3" grpId="0"/>
      <p:bldP spid="24" grpId="0"/>
      <p:bldP spid="26" grpId="0"/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AE873646-A54A-4162-A58B-EED9131D72BE}"/>
              </a:ext>
            </a:extLst>
          </p:cNvPr>
          <p:cNvSpPr/>
          <p:nvPr/>
        </p:nvSpPr>
        <p:spPr>
          <a:xfrm>
            <a:off x="1063790" y="1648514"/>
            <a:ext cx="9672736" cy="75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min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(arg1,arg2,…)</a:t>
            </a: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从多个参数中返回其最小值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42285F-6A4D-4B3C-9BED-1C4B413AC34F}"/>
              </a:ext>
            </a:extLst>
          </p:cNvPr>
          <p:cNvSpPr/>
          <p:nvPr/>
        </p:nvSpPr>
        <p:spPr>
          <a:xfrm>
            <a:off x="1063789" y="2395738"/>
            <a:ext cx="7778140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16A80D"/>
                </a:solidFill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min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80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100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1000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)) 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80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28672F7-1CC0-4F56-BB30-03ADA0B83888}"/>
              </a:ext>
            </a:extLst>
          </p:cNvPr>
          <p:cNvSpPr/>
          <p:nvPr/>
        </p:nvSpPr>
        <p:spPr>
          <a:xfrm>
            <a:off x="1063789" y="3146136"/>
            <a:ext cx="10010388" cy="751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min</a:t>
            </a:r>
            <a:r>
              <a:rPr lang="zh-CN" altLang="zh-CN" sz="3200" b="1" dirty="0">
                <a:solidFill>
                  <a:srgbClr val="660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iterable</a:t>
            </a:r>
            <a:r>
              <a:rPr lang="zh-CN" altLang="zh-CN" sz="3200" b="1" dirty="0">
                <a:solidFill>
                  <a:srgbClr val="660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3200" b="1" dirty="0">
                <a:solidFill>
                  <a:srgbClr val="660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从一个可迭代对象中返回其最小值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2EDC57-46F6-47E7-BD71-48A00F0C594E}"/>
              </a:ext>
            </a:extLst>
          </p:cNvPr>
          <p:cNvSpPr/>
          <p:nvPr/>
        </p:nvSpPr>
        <p:spPr>
          <a:xfrm>
            <a:off x="1063789" y="3892462"/>
            <a:ext cx="7706132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16A80D"/>
                </a:solidFill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min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3200" b="1" dirty="0">
                <a:solidFill>
                  <a:srgbClr val="FF0000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49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25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88</a:t>
            </a:r>
            <a:r>
              <a:rPr lang="en-US" altLang="zh-CN" sz="3200" b="1" dirty="0">
                <a:solidFill>
                  <a:srgbClr val="FF0000"/>
                </a:solidFill>
                <a:latin typeface="Source Code Pro" panose="020B0509030403020204" pitchFamily="49" charset="0"/>
              </a:rPr>
              <a:t>)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))  </a:t>
            </a:r>
            <a:r>
              <a:rPr lang="en-US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25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35F276E-1778-6549-A117-BFF17D14B4AE}"/>
              </a:ext>
            </a:extLst>
          </p:cNvPr>
          <p:cNvSpPr/>
          <p:nvPr/>
        </p:nvSpPr>
        <p:spPr>
          <a:xfrm>
            <a:off x="1010014" y="1063739"/>
            <a:ext cx="2678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最小值</a:t>
            </a:r>
            <a:r>
              <a:rPr lang="zh-CN" altLang="en-US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min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996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5387E19-9D21-4F02-842D-340E62D8C2E5}"/>
              </a:ext>
            </a:extLst>
          </p:cNvPr>
          <p:cNvSpPr/>
          <p:nvPr/>
        </p:nvSpPr>
        <p:spPr>
          <a:xfrm>
            <a:off x="1046362" y="1649688"/>
            <a:ext cx="5049638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sum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(iterable)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F5E336F-11BB-445D-861B-635E4D7BDF14}"/>
              </a:ext>
            </a:extLst>
          </p:cNvPr>
          <p:cNvSpPr/>
          <p:nvPr/>
        </p:nvSpPr>
        <p:spPr>
          <a:xfrm>
            <a:off x="1046362" y="3150484"/>
            <a:ext cx="8722046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16A80D"/>
                </a:solidFill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sum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range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11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)))    </a:t>
            </a:r>
            <a:r>
              <a:rPr lang="en-US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      </a:t>
            </a:r>
            <a:r>
              <a:rPr lang="zh-CN" altLang="zh-CN" sz="3200" dirty="0">
                <a:solidFill>
                  <a:srgbClr val="576057"/>
                </a:solidFill>
                <a:latin typeface="Source Code Pro" panose="020B0509030403020204" pitchFamily="49" charset="0"/>
              </a:rPr>
              <a:t> 55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7FBC64C-A561-417D-BAE4-BCC2D5C70FB0}"/>
              </a:ext>
            </a:extLst>
          </p:cNvPr>
          <p:cNvSpPr/>
          <p:nvPr/>
        </p:nvSpPr>
        <p:spPr>
          <a:xfrm>
            <a:off x="1046362" y="3900882"/>
            <a:ext cx="8722046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16A80D"/>
                </a:solidFill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sum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([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1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2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3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4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]))   </a:t>
            </a:r>
            <a:r>
              <a:rPr lang="en-US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    </a:t>
            </a:r>
            <a:r>
              <a:rPr lang="zh-CN" altLang="zh-CN" sz="3200" dirty="0">
                <a:solidFill>
                  <a:srgbClr val="576057"/>
                </a:solidFill>
                <a:latin typeface="Source Code Pro" panose="020B0509030403020204" pitchFamily="49" charset="0"/>
              </a:rPr>
              <a:t> 1</a:t>
            </a:r>
            <a:r>
              <a:rPr lang="en-US" altLang="zh-CN" sz="3200" dirty="0">
                <a:solidFill>
                  <a:srgbClr val="576057"/>
                </a:solidFill>
                <a:latin typeface="Source Code Pro" panose="020B0509030403020204" pitchFamily="49" charset="0"/>
              </a:rPr>
              <a:t>0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E608915-8C75-4B6B-ADAF-656FE6232D5B}"/>
              </a:ext>
            </a:extLst>
          </p:cNvPr>
          <p:cNvSpPr/>
          <p:nvPr/>
        </p:nvSpPr>
        <p:spPr>
          <a:xfrm>
            <a:off x="1046362" y="2400086"/>
            <a:ext cx="7785942" cy="752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将元素为数值的可迭代对象中的元素累加</a:t>
            </a:r>
            <a:endParaRPr lang="zh-CN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6766C23-4C2C-B442-8724-6264AF20C01E}"/>
              </a:ext>
            </a:extLst>
          </p:cNvPr>
          <p:cNvSpPr/>
          <p:nvPr/>
        </p:nvSpPr>
        <p:spPr>
          <a:xfrm>
            <a:off x="1046362" y="1064913"/>
            <a:ext cx="2268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加和</a:t>
            </a:r>
            <a:r>
              <a:rPr lang="zh-CN" altLang="en-US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sum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217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  <p:bldP spid="22" grpId="0"/>
      <p:bldP spid="29" grpId="0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2FD1692E-E3F8-4285-B7FC-39304A106563}"/>
              </a:ext>
            </a:extLst>
          </p:cNvPr>
          <p:cNvSpPr/>
          <p:nvPr/>
        </p:nvSpPr>
        <p:spPr>
          <a:xfrm>
            <a:off x="1046362" y="3148110"/>
            <a:ext cx="8722046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16A80D"/>
                </a:solidFill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sum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range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1</a:t>
            </a:r>
            <a:r>
              <a:rPr lang="en-US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1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3200" dirty="0">
                <a:solidFill>
                  <a:srgbClr val="660099"/>
                </a:solidFill>
                <a:latin typeface="Source Code Pro" panose="020B0509030403020204" pitchFamily="49" charset="0"/>
              </a:rPr>
              <a:t>start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=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10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)) </a:t>
            </a:r>
            <a:r>
              <a:rPr lang="en-US" altLang="zh-CN" sz="3200" dirty="0">
                <a:solidFill>
                  <a:srgbClr val="576057"/>
                </a:solidFill>
                <a:latin typeface="Source Code Pro" panose="020B0509030403020204" pitchFamily="49" charset="0"/>
              </a:rPr>
              <a:t>6</a:t>
            </a:r>
            <a:r>
              <a:rPr lang="zh-CN" altLang="zh-CN" sz="3200" dirty="0">
                <a:solidFill>
                  <a:srgbClr val="576057"/>
                </a:solidFill>
                <a:latin typeface="Source Code Pro" panose="020B0509030403020204" pitchFamily="49" charset="0"/>
              </a:rPr>
              <a:t>5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28C1140-CC51-48C2-8257-12604B3E64B9}"/>
              </a:ext>
            </a:extLst>
          </p:cNvPr>
          <p:cNvSpPr/>
          <p:nvPr/>
        </p:nvSpPr>
        <p:spPr>
          <a:xfrm>
            <a:off x="1046362" y="3898508"/>
            <a:ext cx="8722046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16A80D"/>
                </a:solidFill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sum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([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1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2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3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4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]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10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))  </a:t>
            </a:r>
            <a:r>
              <a:rPr lang="en-US" altLang="zh-CN" sz="3200" b="1" dirty="0">
                <a:solidFill>
                  <a:srgbClr val="576057"/>
                </a:solidFill>
                <a:latin typeface="Source Code Pro" panose="020B0509030403020204" pitchFamily="49" charset="0"/>
              </a:rPr>
              <a:t>  </a:t>
            </a:r>
            <a:r>
              <a:rPr lang="zh-CN" altLang="zh-CN" sz="3200" dirty="0">
                <a:solidFill>
                  <a:srgbClr val="576057"/>
                </a:solidFill>
                <a:latin typeface="Source Code Pro" panose="020B0509030403020204" pitchFamily="49" charset="0"/>
              </a:rPr>
              <a:t>2</a:t>
            </a:r>
            <a:r>
              <a:rPr lang="en-US" altLang="zh-CN" sz="3200" dirty="0">
                <a:solidFill>
                  <a:srgbClr val="576057"/>
                </a:solidFill>
                <a:latin typeface="Source Code Pro" panose="020B0509030403020204" pitchFamily="49" charset="0"/>
              </a:rPr>
              <a:t>0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A21759D-42C7-48A3-9170-2D5E000AEB65}"/>
              </a:ext>
            </a:extLst>
          </p:cNvPr>
          <p:cNvSpPr/>
          <p:nvPr/>
        </p:nvSpPr>
        <p:spPr>
          <a:xfrm>
            <a:off x="1046362" y="2397873"/>
            <a:ext cx="9298110" cy="752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将元素为数值的可迭代对象中的元素累加到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start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上</a:t>
            </a:r>
            <a:endParaRPr lang="zh-CN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2034600-051F-4C48-B461-A9317BB7897B}"/>
              </a:ext>
            </a:extLst>
          </p:cNvPr>
          <p:cNvSpPr/>
          <p:nvPr/>
        </p:nvSpPr>
        <p:spPr>
          <a:xfrm>
            <a:off x="1046362" y="1647475"/>
            <a:ext cx="5049638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sum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(iterable, </a:t>
            </a:r>
            <a:r>
              <a:rPr lang="zh-CN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start=0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BAF5CF-7345-524E-B179-F0C5A5B834C5}"/>
              </a:ext>
            </a:extLst>
          </p:cNvPr>
          <p:cNvSpPr/>
          <p:nvPr/>
        </p:nvSpPr>
        <p:spPr>
          <a:xfrm>
            <a:off x="1046362" y="1064913"/>
            <a:ext cx="2268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加和</a:t>
            </a:r>
            <a:r>
              <a:rPr lang="zh-CN" altLang="en-US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sum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78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30" grpId="0"/>
      <p:bldP spid="3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0CC0B9-EA3A-4407-9658-AB89708D1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5EC14DD-FE5A-49F9-85F6-10B6A9491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E557914-6A53-43F2-9E1F-BD338BC3D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655D64-DFB0-4B1D-8881-2EAC2A800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E5BE590-235B-4CDB-9C45-E04DCFD8E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4118BE4-1228-4D17-8906-9D1DD465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F2D04E-8B01-4D71-9C9B-E741592E902B}"/>
              </a:ext>
            </a:extLst>
          </p:cNvPr>
          <p:cNvSpPr/>
          <p:nvPr/>
        </p:nvSpPr>
        <p:spPr>
          <a:xfrm>
            <a:off x="1046102" y="980728"/>
            <a:ext cx="109545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round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number, n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浮点数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number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保留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n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位小数最短表示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  </a:t>
            </a:r>
            <a:endParaRPr lang="zh-CN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1BDAC81-5B95-45ED-8FFE-B6E43477D5C4}"/>
              </a:ext>
            </a:extLst>
          </p:cNvPr>
          <p:cNvSpPr/>
          <p:nvPr/>
        </p:nvSpPr>
        <p:spPr>
          <a:xfrm>
            <a:off x="1046100" y="1565503"/>
            <a:ext cx="76421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16A80D"/>
                </a:solidFill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round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3.14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)) </a:t>
            </a:r>
            <a:r>
              <a:rPr lang="en-US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       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E64A9D5-9E4B-4EC2-BF43-75C574460BF2}"/>
              </a:ext>
            </a:extLst>
          </p:cNvPr>
          <p:cNvSpPr/>
          <p:nvPr/>
        </p:nvSpPr>
        <p:spPr>
          <a:xfrm>
            <a:off x="1046100" y="2152569"/>
            <a:ext cx="76421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16A80D"/>
                </a:solidFill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round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3.84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)) </a:t>
            </a:r>
            <a:r>
              <a:rPr lang="en-US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       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95D8D23-8B37-4649-BD6B-0083A33CB142}"/>
              </a:ext>
            </a:extLst>
          </p:cNvPr>
          <p:cNvSpPr/>
          <p:nvPr/>
        </p:nvSpPr>
        <p:spPr>
          <a:xfrm>
            <a:off x="1039512" y="3895251"/>
            <a:ext cx="78582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16A80D"/>
                </a:solidFill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round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3.125001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2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)) 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3.13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3BF61C2-2958-4A7A-A66D-F82A561F0281}"/>
              </a:ext>
            </a:extLst>
          </p:cNvPr>
          <p:cNvSpPr/>
          <p:nvPr/>
        </p:nvSpPr>
        <p:spPr>
          <a:xfrm>
            <a:off x="1046100" y="4475916"/>
            <a:ext cx="77141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16A80D"/>
                </a:solidFill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round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3.125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2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))   </a:t>
            </a:r>
            <a:r>
              <a:rPr lang="en-US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 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3.12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E88091C-52D1-4500-9F23-DE28BD61FE5E}"/>
              </a:ext>
            </a:extLst>
          </p:cNvPr>
          <p:cNvSpPr/>
          <p:nvPr/>
        </p:nvSpPr>
        <p:spPr>
          <a:xfrm>
            <a:off x="1046100" y="5132147"/>
            <a:ext cx="76421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16A80D"/>
                </a:solidFill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round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3.115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2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))   </a:t>
            </a:r>
            <a:r>
              <a:rPr lang="en-US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 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3.12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988563F-2FB5-476A-A9E6-54E9113653B3}"/>
              </a:ext>
            </a:extLst>
          </p:cNvPr>
          <p:cNvSpPr/>
          <p:nvPr/>
        </p:nvSpPr>
        <p:spPr>
          <a:xfrm>
            <a:off x="8544271" y="3365136"/>
            <a:ext cx="9361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四舍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ADC1D30-F3F3-4827-9000-7B725C273CEE}"/>
              </a:ext>
            </a:extLst>
          </p:cNvPr>
          <p:cNvSpPr/>
          <p:nvPr/>
        </p:nvSpPr>
        <p:spPr>
          <a:xfrm>
            <a:off x="1039512" y="2730377"/>
            <a:ext cx="76487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16A80D"/>
                </a:solidFill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round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3.84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1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)) </a:t>
            </a:r>
            <a:r>
              <a:rPr lang="en-US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3.8</a:t>
            </a:r>
            <a:endParaRPr lang="zh-CN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B30650F-D440-4356-B67A-A11D118B55A3}"/>
              </a:ext>
            </a:extLst>
          </p:cNvPr>
          <p:cNvSpPr/>
          <p:nvPr/>
        </p:nvSpPr>
        <p:spPr>
          <a:xfrm>
            <a:off x="1046100" y="3313072"/>
            <a:ext cx="76487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16A80D"/>
                </a:solidFill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round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3.8</a:t>
            </a:r>
            <a:r>
              <a:rPr lang="en-US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6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1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))</a:t>
            </a:r>
            <a:r>
              <a:rPr lang="en-US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     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3.9</a:t>
            </a:r>
            <a:endParaRPr lang="zh-CN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ABA9171-A57E-48CA-AF7C-2A2A96D077A9}"/>
              </a:ext>
            </a:extLst>
          </p:cNvPr>
          <p:cNvSpPr/>
          <p:nvPr/>
        </p:nvSpPr>
        <p:spPr>
          <a:xfrm>
            <a:off x="8544271" y="3895490"/>
            <a:ext cx="27363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五后非零就进一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F46FE7B-8F1F-408D-BDB4-3D805D9F665B}"/>
              </a:ext>
            </a:extLst>
          </p:cNvPr>
          <p:cNvSpPr/>
          <p:nvPr/>
        </p:nvSpPr>
        <p:spPr>
          <a:xfrm>
            <a:off x="8544270" y="4475856"/>
            <a:ext cx="27363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五前为偶应舍去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129C2A8-ACCC-424C-8233-91B928851214}"/>
              </a:ext>
            </a:extLst>
          </p:cNvPr>
          <p:cNvSpPr/>
          <p:nvPr/>
        </p:nvSpPr>
        <p:spPr>
          <a:xfrm>
            <a:off x="8544270" y="5142398"/>
            <a:ext cx="27363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五前为奇要进一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2625664-59F3-4FF8-B386-220E5776E9CD}"/>
              </a:ext>
            </a:extLst>
          </p:cNvPr>
          <p:cNvSpPr/>
          <p:nvPr/>
        </p:nvSpPr>
        <p:spPr>
          <a:xfrm>
            <a:off x="9264352" y="3365136"/>
            <a:ext cx="9361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六入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0A303F6-0A36-4956-BD88-EB2E7161D391}"/>
              </a:ext>
            </a:extLst>
          </p:cNvPr>
          <p:cNvSpPr/>
          <p:nvPr/>
        </p:nvSpPr>
        <p:spPr>
          <a:xfrm>
            <a:off x="9972312" y="3365136"/>
            <a:ext cx="1374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五考虑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28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  <p:bldP spid="22" grpId="0"/>
      <p:bldP spid="25" grpId="0"/>
      <p:bldP spid="27" grpId="0"/>
      <p:bldP spid="32" grpId="0"/>
      <p:bldP spid="13" grpId="0"/>
      <p:bldP spid="33" grpId="0"/>
      <p:bldP spid="34" grpId="0"/>
      <p:bldP spid="17" grpId="0"/>
      <p:bldP spid="18" grpId="0"/>
      <p:bldP spid="19" grpId="0"/>
      <p:bldP spid="20" grpId="0"/>
      <p:bldP spid="2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0CC0B9-EA3A-4407-9658-AB89708D1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5EC14DD-FE5A-49F9-85F6-10B6A9491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E557914-6A53-43F2-9E1F-BD338BC3D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655D64-DFB0-4B1D-8881-2EAC2A800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E5BE590-235B-4CDB-9C45-E04DCFD8E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4118BE4-1228-4D17-8906-9D1DD465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F2D04E-8B01-4D71-9C9B-E741592E902B}"/>
              </a:ext>
            </a:extLst>
          </p:cNvPr>
          <p:cNvSpPr/>
          <p:nvPr/>
        </p:nvSpPr>
        <p:spPr>
          <a:xfrm>
            <a:off x="1046102" y="980728"/>
            <a:ext cx="108105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结果小数部分的末位为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0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或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n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超过小数位数时，返回该数的最短表示</a:t>
            </a:r>
            <a:endParaRPr lang="zh-CN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1BDAC81-5B95-45ED-8FFE-B6E43477D5C4}"/>
              </a:ext>
            </a:extLst>
          </p:cNvPr>
          <p:cNvSpPr/>
          <p:nvPr/>
        </p:nvSpPr>
        <p:spPr>
          <a:xfrm>
            <a:off x="1046100" y="1565503"/>
            <a:ext cx="76421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16A80D"/>
                </a:solidFill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round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3.0000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2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))</a:t>
            </a:r>
            <a:endParaRPr lang="zh-CN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E64A9D5-9E4B-4EC2-BF43-75C574460BF2}"/>
              </a:ext>
            </a:extLst>
          </p:cNvPr>
          <p:cNvSpPr/>
          <p:nvPr/>
        </p:nvSpPr>
        <p:spPr>
          <a:xfrm>
            <a:off x="1046100" y="2156454"/>
            <a:ext cx="6274036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期望输出3.00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ADC1D30-F3F3-4827-9000-7B725C273CEE}"/>
              </a:ext>
            </a:extLst>
          </p:cNvPr>
          <p:cNvSpPr/>
          <p:nvPr/>
        </p:nvSpPr>
        <p:spPr>
          <a:xfrm>
            <a:off x="1046100" y="3711366"/>
            <a:ext cx="76487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16A80D"/>
                </a:solidFill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round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3.14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4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))</a:t>
            </a:r>
            <a:endParaRPr lang="zh-CN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720A814-B821-4726-BF98-1165E4F23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100" y="4294506"/>
            <a:ext cx="3001143" cy="7472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期望输出3.1400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B1B81BA-3FB9-44D1-AB03-22A193B6733A}"/>
              </a:ext>
            </a:extLst>
          </p:cNvPr>
          <p:cNvSpPr/>
          <p:nvPr/>
        </p:nvSpPr>
        <p:spPr>
          <a:xfrm>
            <a:off x="1046100" y="2907128"/>
            <a:ext cx="6274036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实际输出其浮点数的最短表示3.0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7EB5D5C8-3B7D-4FB5-AA0E-185E6AA2B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100" y="5052991"/>
            <a:ext cx="2646878" cy="743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实际输出3.14</a:t>
            </a:r>
          </a:p>
        </p:txBody>
      </p:sp>
    </p:spTree>
    <p:extLst>
      <p:ext uri="{BB962C8B-B14F-4D97-AF65-F5344CB8AC3E}">
        <p14:creationId xmlns:p14="http://schemas.microsoft.com/office/powerpoint/2010/main" val="267343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  <p:bldP spid="22" grpId="0"/>
      <p:bldP spid="33" grpId="0"/>
      <p:bldP spid="3" grpId="0" animBg="1"/>
      <p:bldP spid="18" grpId="0"/>
      <p:bldP spid="1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0CC0B9-EA3A-4407-9658-AB89708D1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5EC14DD-FE5A-49F9-85F6-10B6A9491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E557914-6A53-43F2-9E1F-BD338BC3D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655D64-DFB0-4B1D-8881-2EAC2A800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E5BE590-235B-4CDB-9C45-E04DCFD8E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4118BE4-1228-4D17-8906-9D1DD465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F2D04E-8B01-4D71-9C9B-E741592E902B}"/>
              </a:ext>
            </a:extLst>
          </p:cNvPr>
          <p:cNvSpPr/>
          <p:nvPr/>
        </p:nvSpPr>
        <p:spPr>
          <a:xfrm>
            <a:off x="1046102" y="980728"/>
            <a:ext cx="10522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多数浮点数无法精确转为二进制，会导致部分数字取舍与期望不符</a:t>
            </a:r>
            <a:endParaRPr lang="zh-CN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5F81706-60B5-4BF3-A4F6-98CB9558A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69DE852-2FF4-4DE6-9C38-AF05CDB5CF9C}"/>
              </a:ext>
            </a:extLst>
          </p:cNvPr>
          <p:cNvSpPr/>
          <p:nvPr/>
        </p:nvSpPr>
        <p:spPr>
          <a:xfrm>
            <a:off x="1046102" y="1562677"/>
            <a:ext cx="58419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16A80D"/>
                </a:solidFill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(</a:t>
            </a: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round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3.1425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3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))</a:t>
            </a:r>
            <a:endParaRPr lang="zh-CN" altLang="zh-CN" sz="2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32E7CB8-11CF-44AA-B8CE-8813E5783CBF}"/>
              </a:ext>
            </a:extLst>
          </p:cNvPr>
          <p:cNvSpPr/>
          <p:nvPr/>
        </p:nvSpPr>
        <p:spPr>
          <a:xfrm>
            <a:off x="1046102" y="2852936"/>
            <a:ext cx="778620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F0000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import 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decimal</a:t>
            </a:r>
            <a:b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</a:br>
            <a:b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</a:br>
            <a:r>
              <a:rPr lang="en-US" altLang="zh-CN" sz="3200" b="1" dirty="0">
                <a:solidFill>
                  <a:srgbClr val="16A80D"/>
                </a:solidFill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(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decimal.</a:t>
            </a:r>
            <a:r>
              <a:rPr lang="zh-CN" altLang="zh-CN" sz="3200" b="1" dirty="0">
                <a:solidFill>
                  <a:srgbClr val="0000FF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Decimal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2.675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))</a:t>
            </a:r>
            <a:b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</a:br>
            <a:r>
              <a:rPr lang="en-US" altLang="zh-CN" sz="3200" b="1" dirty="0">
                <a:solidFill>
                  <a:srgbClr val="16A80D"/>
                </a:solidFill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(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decimal.</a:t>
            </a:r>
            <a:r>
              <a:rPr lang="zh-CN" altLang="zh-CN" sz="3200" b="1" dirty="0">
                <a:solidFill>
                  <a:srgbClr val="0000FF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Decimal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3.1425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))  </a:t>
            </a:r>
            <a:endParaRPr lang="zh-CN" altLang="zh-CN" sz="2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0C2288E-9689-43C0-BF7E-53C660300B4F}"/>
              </a:ext>
            </a:extLst>
          </p:cNvPr>
          <p:cNvSpPr/>
          <p:nvPr/>
        </p:nvSpPr>
        <p:spPr>
          <a:xfrm>
            <a:off x="1046102" y="5128080"/>
            <a:ext cx="1045049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2.6749</a:t>
            </a:r>
            <a:r>
              <a:rPr lang="zh-CN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9999999999982236431605997495353221893310546875</a:t>
            </a:r>
            <a:br>
              <a:rPr lang="zh-CN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3.1425</a:t>
            </a:r>
            <a:r>
              <a:rPr lang="zh-CN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000000000000710542735760100185871124267578125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1FE9C57-4701-420E-B495-491608BEA076}"/>
              </a:ext>
            </a:extLst>
          </p:cNvPr>
          <p:cNvSpPr/>
          <p:nvPr/>
        </p:nvSpPr>
        <p:spPr>
          <a:xfrm>
            <a:off x="1046102" y="2218732"/>
            <a:ext cx="58419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16A80D"/>
                </a:solidFill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(</a:t>
            </a: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round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2.675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2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  <a:ea typeface="宋体" panose="02010600030101010101" pitchFamily="2" charset="-122"/>
              </a:rPr>
              <a:t>))</a:t>
            </a:r>
            <a:endParaRPr lang="zh-CN" altLang="zh-CN" sz="2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6A5888-52BE-432D-B96F-00B49D729DF6}"/>
              </a:ext>
            </a:extLst>
          </p:cNvPr>
          <p:cNvSpPr/>
          <p:nvPr/>
        </p:nvSpPr>
        <p:spPr>
          <a:xfrm>
            <a:off x="6888088" y="1627164"/>
            <a:ext cx="12458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dirty="0">
                <a:solidFill>
                  <a:srgbClr val="5760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3.142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EA8E25-744F-445F-8B8B-2BA7B6FF0970}"/>
              </a:ext>
            </a:extLst>
          </p:cNvPr>
          <p:cNvSpPr/>
          <p:nvPr/>
        </p:nvSpPr>
        <p:spPr>
          <a:xfrm>
            <a:off x="6888088" y="228983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dirty="0">
                <a:solidFill>
                  <a:srgbClr val="5760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2.68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E3691EC-43D3-4DAA-A554-B7542095E984}"/>
              </a:ext>
            </a:extLst>
          </p:cNvPr>
          <p:cNvSpPr/>
          <p:nvPr/>
        </p:nvSpPr>
        <p:spPr>
          <a:xfrm>
            <a:off x="8544272" y="1647001"/>
            <a:ext cx="12458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3.143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FBA55B8-CCE8-46AA-88C8-085B9676242B}"/>
              </a:ext>
            </a:extLst>
          </p:cNvPr>
          <p:cNvSpPr/>
          <p:nvPr/>
        </p:nvSpPr>
        <p:spPr>
          <a:xfrm>
            <a:off x="8544272" y="228983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2.67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398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7" grpId="0"/>
      <p:bldP spid="20" grpId="0"/>
      <p:bldP spid="23" grpId="0"/>
      <p:bldP spid="12" grpId="0"/>
      <p:bldP spid="13" grpId="0"/>
      <p:bldP spid="24" grpId="0"/>
      <p:bldP spid="2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A8A493-9071-4487-8DEF-3481B6BFA256}"/>
              </a:ext>
            </a:extLst>
          </p:cNvPr>
          <p:cNvSpPr/>
          <p:nvPr/>
        </p:nvSpPr>
        <p:spPr>
          <a:xfrm>
            <a:off x="2716238" y="1700810"/>
            <a:ext cx="697178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1" kern="0" dirty="0">
                <a:ln w="0"/>
                <a:solidFill>
                  <a:srgbClr val="F79649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t>Math</a:t>
            </a:r>
            <a:r>
              <a:rPr lang="zh-CN" altLang="en-US" sz="7200" b="1" kern="0" dirty="0">
                <a:ln w="0"/>
                <a:solidFill>
                  <a:srgbClr val="F79649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t>模块及应用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76A029-8E70-4073-A726-9B12C29DF5D9}"/>
              </a:ext>
            </a:extLst>
          </p:cNvPr>
          <p:cNvSpPr/>
          <p:nvPr/>
        </p:nvSpPr>
        <p:spPr>
          <a:xfrm flipV="1">
            <a:off x="1524000" y="3501008"/>
            <a:ext cx="9144000" cy="144016"/>
          </a:xfrm>
          <a:prstGeom prst="rect">
            <a:avLst/>
          </a:prstGeom>
          <a:solidFill>
            <a:srgbClr val="F89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585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 advTm="25000"/>
    </mc:Choice>
    <mc:Fallback xmlns="">
      <p:transition spd="slow" advClick="0" advTm="2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C0FA77-1516-4751-B5A9-D0FC04580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3150E1-205C-49A2-8B09-B0FB77005968}"/>
              </a:ext>
            </a:extLst>
          </p:cNvPr>
          <p:cNvSpPr/>
          <p:nvPr/>
        </p:nvSpPr>
        <p:spPr>
          <a:xfrm>
            <a:off x="1065714" y="1050798"/>
            <a:ext cx="9926830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F0000"/>
                </a:solidFill>
                <a:latin typeface="Source Code Pro" panose="020B0509030403020204" pitchFamily="49" charset="0"/>
              </a:rPr>
              <a:t>import 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math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583CBE-F8BC-4857-ABA5-B60A9DED147F}"/>
              </a:ext>
            </a:extLst>
          </p:cNvPr>
          <p:cNvSpPr/>
          <p:nvPr/>
        </p:nvSpPr>
        <p:spPr>
          <a:xfrm>
            <a:off x="1065714" y="1801196"/>
            <a:ext cx="9350766" cy="745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导入 math 模块,引用时函数名前要加 'math.'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A2C6AEF-01FA-4B41-B3FB-EFD1DE168CD4}"/>
              </a:ext>
            </a:extLst>
          </p:cNvPr>
          <p:cNvSpPr/>
          <p:nvPr/>
        </p:nvSpPr>
        <p:spPr>
          <a:xfrm>
            <a:off x="1065714" y="6237312"/>
            <a:ext cx="88813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https://docs.python.org/3/library/math.html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3F44A62-A250-4BF9-A12F-309606D93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7CC4BE-EE65-4802-B91D-61FD4B44E90F}"/>
              </a:ext>
            </a:extLst>
          </p:cNvPr>
          <p:cNvSpPr/>
          <p:nvPr/>
        </p:nvSpPr>
        <p:spPr>
          <a:xfrm>
            <a:off x="1065714" y="2546849"/>
            <a:ext cx="7838598" cy="1487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16A80D"/>
                </a:solidFill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math.</a:t>
            </a:r>
            <a:r>
              <a:rPr lang="zh-CN" altLang="zh-CN" sz="2800" b="1" dirty="0">
                <a:solidFill>
                  <a:srgbClr val="F87D04"/>
                </a:solidFill>
                <a:latin typeface="Arial Unicode MS"/>
              </a:rPr>
              <a:t>pi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</a:t>
            </a:r>
            <a:r>
              <a:rPr lang="en-US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     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pi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为圆周率常量</a:t>
            </a:r>
            <a:b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</a:b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3.141592653589793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8ADFEA-7DBB-4E5F-899A-A822EF9C5750}"/>
              </a:ext>
            </a:extLst>
          </p:cNvPr>
          <p:cNvSpPr/>
          <p:nvPr/>
        </p:nvSpPr>
        <p:spPr>
          <a:xfrm>
            <a:off x="1065714" y="4042940"/>
            <a:ext cx="78385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16A80D"/>
                </a:solidFill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math.</a:t>
            </a:r>
            <a:r>
              <a:rPr lang="zh-CN" altLang="zh-CN" sz="2800" b="1" dirty="0">
                <a:solidFill>
                  <a:srgbClr val="F87D04"/>
                </a:solidFill>
                <a:latin typeface="Arial Unicode MS"/>
              </a:rPr>
              <a:t>sqrt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2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))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sqrt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为开平方函数</a:t>
            </a:r>
            <a:endParaRPr lang="zh-CN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6B205B-521D-4574-BE6D-9C1CCE8552CE}"/>
              </a:ext>
            </a:extLst>
          </p:cNvPr>
          <p:cNvSpPr/>
          <p:nvPr/>
        </p:nvSpPr>
        <p:spPr>
          <a:xfrm>
            <a:off x="1050502" y="4549675"/>
            <a:ext cx="5045498" cy="753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1.4142135623730951</a:t>
            </a:r>
          </a:p>
        </p:txBody>
      </p:sp>
    </p:spTree>
    <p:extLst>
      <p:ext uri="{BB962C8B-B14F-4D97-AF65-F5344CB8AC3E}">
        <p14:creationId xmlns:p14="http://schemas.microsoft.com/office/powerpoint/2010/main" val="36546732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C0FA77-1516-4751-B5A9-D0FC04580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3150E1-205C-49A2-8B09-B0FB77005968}"/>
              </a:ext>
            </a:extLst>
          </p:cNvPr>
          <p:cNvSpPr/>
          <p:nvPr/>
        </p:nvSpPr>
        <p:spPr>
          <a:xfrm>
            <a:off x="1065714" y="1050798"/>
            <a:ext cx="6182414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F0000"/>
                </a:solidFill>
                <a:latin typeface="Source Code Pro" panose="020B0509030403020204" pitchFamily="49" charset="0"/>
              </a:rPr>
              <a:t>from 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math </a:t>
            </a:r>
            <a:r>
              <a:rPr lang="zh-CN" altLang="zh-CN" sz="3200" b="1" dirty="0">
                <a:solidFill>
                  <a:srgbClr val="FF0000"/>
                </a:solidFill>
                <a:latin typeface="Source Code Pro" panose="020B0509030403020204" pitchFamily="49" charset="0"/>
              </a:rPr>
              <a:t>import 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pi,sqrt</a:t>
            </a:r>
            <a:endParaRPr lang="zh-CN" altLang="zh-CN" sz="3200" dirty="0"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A99892C-F990-4729-A5A0-63962FBED1E5}"/>
              </a:ext>
            </a:extLst>
          </p:cNvPr>
          <p:cNvSpPr/>
          <p:nvPr/>
        </p:nvSpPr>
        <p:spPr>
          <a:xfrm>
            <a:off x="1080927" y="2523112"/>
            <a:ext cx="8183426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导入math中的常数</a:t>
            </a:r>
            <a:r>
              <a:rPr lang="zh-CN" altLang="zh-CN" sz="2800" dirty="0">
                <a:solidFill>
                  <a:srgbClr val="F87D04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pi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和</a:t>
            </a:r>
            <a:r>
              <a:rPr lang="zh-CN" altLang="zh-CN" sz="2800" dirty="0">
                <a:solidFill>
                  <a:srgbClr val="F87D04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sqrt()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函数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或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全部函数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DD87B09-8680-4169-84AF-C73BF5CB8CE7}"/>
              </a:ext>
            </a:extLst>
          </p:cNvPr>
          <p:cNvSpPr/>
          <p:nvPr/>
        </p:nvSpPr>
        <p:spPr>
          <a:xfrm>
            <a:off x="1065714" y="1746034"/>
            <a:ext cx="4811910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F0000"/>
                </a:solidFill>
                <a:latin typeface="Source Code Pro" panose="020B0509030403020204" pitchFamily="49" charset="0"/>
              </a:rPr>
              <a:t>from 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math </a:t>
            </a:r>
            <a:r>
              <a:rPr lang="zh-CN" altLang="zh-CN" sz="3200" b="1" dirty="0">
                <a:solidFill>
                  <a:srgbClr val="FF0000"/>
                </a:solidFill>
                <a:latin typeface="Source Code Pro" panose="020B0509030403020204" pitchFamily="49" charset="0"/>
              </a:rPr>
              <a:t>import 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*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002701-BC46-4C45-8A37-F30FE4A7F162}"/>
              </a:ext>
            </a:extLst>
          </p:cNvPr>
          <p:cNvSpPr/>
          <p:nvPr/>
        </p:nvSpPr>
        <p:spPr>
          <a:xfrm>
            <a:off x="1080926" y="3429000"/>
            <a:ext cx="6096000" cy="75039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16A80D"/>
                </a:solidFill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2800" b="1" dirty="0">
                <a:solidFill>
                  <a:srgbClr val="F87D04"/>
                </a:solidFill>
                <a:latin typeface="Arial Unicode MS"/>
              </a:rPr>
              <a:t>pi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2FDA7B-4698-4C78-8552-3B513B60C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60C762-3C06-4CAF-83B5-0B3B1C37B97B}"/>
              </a:ext>
            </a:extLst>
          </p:cNvPr>
          <p:cNvSpPr/>
          <p:nvPr/>
        </p:nvSpPr>
        <p:spPr>
          <a:xfrm>
            <a:off x="1080926" y="4077072"/>
            <a:ext cx="6096000" cy="75328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3.141592653589793</a:t>
            </a:r>
            <a:endParaRPr lang="en-US" altLang="zh-CN" sz="3200" dirty="0">
              <a:solidFill>
                <a:srgbClr val="0000FF"/>
              </a:solidFill>
              <a:latin typeface="Source Code Pro" panose="020B050903040302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C74ACC-D635-4BB2-A715-C7A641FA87D6}"/>
              </a:ext>
            </a:extLst>
          </p:cNvPr>
          <p:cNvSpPr/>
          <p:nvPr/>
        </p:nvSpPr>
        <p:spPr>
          <a:xfrm>
            <a:off x="1080926" y="4923825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16A80D"/>
                </a:solidFill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2800" b="1" dirty="0">
                <a:solidFill>
                  <a:srgbClr val="F87D04"/>
                </a:solidFill>
                <a:latin typeface="Arial Unicode MS"/>
              </a:rPr>
              <a:t>sqrt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2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D1F06D-1C43-4C4C-9C38-9C79EA64C82E}"/>
              </a:ext>
            </a:extLst>
          </p:cNvPr>
          <p:cNvSpPr/>
          <p:nvPr/>
        </p:nvSpPr>
        <p:spPr>
          <a:xfrm>
            <a:off x="1065714" y="5430560"/>
            <a:ext cx="6096000" cy="75328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1.4142135623730951</a:t>
            </a:r>
          </a:p>
        </p:txBody>
      </p:sp>
    </p:spTree>
    <p:extLst>
      <p:ext uri="{BB962C8B-B14F-4D97-AF65-F5344CB8AC3E}">
        <p14:creationId xmlns:p14="http://schemas.microsoft.com/office/powerpoint/2010/main" val="411145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8B599666-5FE5-4333-9119-A02DF201AA94}"/>
              </a:ext>
            </a:extLst>
          </p:cNvPr>
          <p:cNvSpPr/>
          <p:nvPr/>
        </p:nvSpPr>
        <p:spPr>
          <a:xfrm>
            <a:off x="1055440" y="851992"/>
            <a:ext cx="4320480" cy="745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整数子类</a:t>
            </a:r>
            <a:r>
              <a:rPr lang="en-US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--bool</a:t>
            </a:r>
            <a:r>
              <a:rPr lang="zh-CN" altLang="en-US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值</a:t>
            </a:r>
            <a:endParaRPr lang="zh-CN" altLang="en-US" sz="3200" dirty="0">
              <a:solidFill>
                <a:srgbClr val="000000"/>
              </a:solidFill>
              <a:latin typeface="Arial Unicode MS" panose="020B0604020202020204" pitchFamily="34" charset="-122"/>
              <a:ea typeface="JetBrains Mono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5301CA2-C0B5-4EB1-9F54-C68440E01BCA}"/>
              </a:ext>
            </a:extLst>
          </p:cNvPr>
          <p:cNvSpPr/>
          <p:nvPr/>
        </p:nvSpPr>
        <p:spPr>
          <a:xfrm>
            <a:off x="1055440" y="1603355"/>
            <a:ext cx="6624736" cy="1491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08C64"/>
                </a:solidFill>
                <a:latin typeface="Arial Unicode MS" panose="020B0604020202020204"/>
                <a:ea typeface="JetBrains Mono"/>
              </a:rPr>
              <a:t>True</a:t>
            </a: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zh-CN" altLang="zh-CN" sz="3200" b="1" dirty="0">
                <a:solidFill>
                  <a:srgbClr val="F08C64"/>
                </a:solidFill>
                <a:latin typeface="Arial Unicode MS" panose="020B0604020202020204"/>
                <a:ea typeface="JetBrains Mono"/>
              </a:rPr>
              <a:t>False</a:t>
            </a:r>
            <a:r>
              <a:rPr lang="en-US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以整数“</a:t>
            </a:r>
            <a:r>
              <a:rPr lang="en-US" altLang="zh-CN" sz="3200" b="1" dirty="0">
                <a:solidFill>
                  <a:srgbClr val="F08C64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en-US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和“</a:t>
            </a:r>
            <a:r>
              <a:rPr lang="en-US" altLang="zh-CN" sz="3200" b="1" dirty="0">
                <a:solidFill>
                  <a:srgbClr val="F08C64"/>
                </a:solidFill>
                <a:latin typeface="Arial Unicode MS" panose="020B0604020202020204"/>
                <a:ea typeface="JetBrains Mono"/>
              </a:rPr>
              <a:t>0</a:t>
            </a:r>
            <a:r>
              <a:rPr lang="en-US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为值参与数值运算</a:t>
            </a:r>
            <a:endParaRPr lang="en-US" altLang="zh-CN" sz="32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3795058-F2CB-4493-970E-5E1EAE016023}"/>
              </a:ext>
            </a:extLst>
          </p:cNvPr>
          <p:cNvSpPr/>
          <p:nvPr/>
        </p:nvSpPr>
        <p:spPr>
          <a:xfrm>
            <a:off x="1055440" y="3219777"/>
            <a:ext cx="7560840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b="1" dirty="0">
                <a:solidFill>
                  <a:srgbClr val="F08C64"/>
                </a:solidFill>
                <a:latin typeface="Arial Unicode MS" panose="020B0604020202020204"/>
                <a:ea typeface="JetBrains Mono"/>
              </a:rPr>
              <a:t>False</a:t>
            </a:r>
            <a:r>
              <a:rPr lang="zh-CN" altLang="zh-CN" sz="3200" b="1" dirty="0">
                <a:solidFill>
                  <a:srgbClr val="FF0000"/>
                </a:solidFill>
                <a:latin typeface="Source Code Pro" panose="020B0509030403020204" pitchFamily="49" charset="0"/>
              </a:rPr>
              <a:t> </a:t>
            </a:r>
            <a:r>
              <a:rPr lang="zh-CN" altLang="zh-CN" sz="3200" b="1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</a:t>
            </a:r>
            <a:r>
              <a:rPr lang="zh-CN" altLang="zh-CN" sz="3200" b="1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zh-CN" altLang="zh-CN" sz="3200" b="1" dirty="0">
                <a:solidFill>
                  <a:srgbClr val="0000FF"/>
                </a:solidFill>
                <a:latin typeface="Source Code Pro" panose="020B0509030403020204" pitchFamily="49" charset="0"/>
              </a:rPr>
              <a:t>2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          </a:t>
            </a:r>
            <a:r>
              <a:rPr lang="zh-CN" altLang="zh-CN" sz="3200" b="1" dirty="0">
                <a:solidFill>
                  <a:srgbClr val="576057"/>
                </a:solidFill>
                <a:latin typeface="Source Code Pro" panose="020B0509030403020204" pitchFamily="49" charset="0"/>
              </a:rPr>
              <a:t># 2</a:t>
            </a:r>
            <a:endParaRPr lang="zh-CN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039FDA-B1F4-4218-83AC-09601908010A}"/>
              </a:ext>
            </a:extLst>
          </p:cNvPr>
          <p:cNvSpPr/>
          <p:nvPr/>
        </p:nvSpPr>
        <p:spPr>
          <a:xfrm>
            <a:off x="1055440" y="4099358"/>
            <a:ext cx="7560840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b="1" dirty="0">
                <a:solidFill>
                  <a:srgbClr val="F08C64"/>
                </a:solidFill>
                <a:latin typeface="Arial Unicode MS" panose="020B0604020202020204"/>
                <a:ea typeface="JetBrains Mono"/>
              </a:rPr>
              <a:t>True</a:t>
            </a:r>
            <a:r>
              <a:rPr lang="zh-CN" altLang="zh-CN" sz="3200" b="1" dirty="0">
                <a:solidFill>
                  <a:srgbClr val="FF0000"/>
                </a:solidFill>
                <a:latin typeface="Source Code Pro" panose="020B0509030403020204" pitchFamily="49" charset="0"/>
              </a:rPr>
              <a:t> </a:t>
            </a:r>
            <a:r>
              <a:rPr lang="zh-CN" altLang="zh-CN" sz="3200" b="1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</a:t>
            </a:r>
            <a:r>
              <a:rPr lang="zh-CN" altLang="zh-CN" sz="3200" b="1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zh-CN" altLang="zh-CN" sz="3200" b="1" dirty="0">
                <a:solidFill>
                  <a:srgbClr val="0000FF"/>
                </a:solidFill>
                <a:latin typeface="Source Code Pro" panose="020B0509030403020204" pitchFamily="49" charset="0"/>
              </a:rPr>
              <a:t>2 </a:t>
            </a:r>
            <a:r>
              <a:rPr lang="zh-CN" altLang="zh-CN" sz="3200" b="1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</a:t>
            </a:r>
            <a:r>
              <a:rPr lang="zh-CN" altLang="zh-CN" sz="3200" b="1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zh-CN" altLang="zh-CN" sz="3200" b="1" dirty="0">
                <a:solidFill>
                  <a:srgbClr val="0000FF"/>
                </a:solidFill>
                <a:latin typeface="Source Code Pro" panose="020B0509030403020204" pitchFamily="49" charset="0"/>
              </a:rPr>
              <a:t>3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       </a:t>
            </a:r>
            <a:r>
              <a:rPr lang="zh-CN" altLang="zh-CN" sz="3200" b="1" dirty="0">
                <a:solidFill>
                  <a:srgbClr val="576057"/>
                </a:solidFill>
                <a:latin typeface="Source Code Pro" panose="020B0509030403020204" pitchFamily="49" charset="0"/>
              </a:rPr>
              <a:t># 5</a:t>
            </a:r>
            <a:endParaRPr lang="zh-CN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63DE38-FB4E-4057-BB95-4444701B9540}"/>
              </a:ext>
            </a:extLst>
          </p:cNvPr>
          <p:cNvSpPr/>
          <p:nvPr/>
        </p:nvSpPr>
        <p:spPr>
          <a:xfrm>
            <a:off x="1055440" y="4978939"/>
            <a:ext cx="7560840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((</a:t>
            </a:r>
            <a:r>
              <a:rPr lang="zh-CN" altLang="zh-CN" sz="3200" b="1" dirty="0">
                <a:solidFill>
                  <a:srgbClr val="0000FF"/>
                </a:solidFill>
                <a:latin typeface="Source Code Pro" panose="020B0509030403020204" pitchFamily="49" charset="0"/>
              </a:rPr>
              <a:t>67 </a:t>
            </a:r>
            <a:r>
              <a:rPr lang="zh-CN" altLang="zh-CN" sz="3200" b="1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</a:t>
            </a:r>
            <a:r>
              <a:rPr lang="zh-CN" altLang="zh-CN" sz="3200" b="1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zh-CN" altLang="zh-CN" sz="3200" b="1" dirty="0">
                <a:solidFill>
                  <a:srgbClr val="0000FF"/>
                </a:solidFill>
                <a:latin typeface="Source Code Pro" panose="020B0509030403020204" pitchFamily="49" charset="0"/>
              </a:rPr>
              <a:t>60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 </a:t>
            </a:r>
            <a:r>
              <a:rPr lang="zh-CN" altLang="zh-CN" sz="3200" b="1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</a:t>
            </a:r>
            <a:r>
              <a:rPr lang="zh-CN" altLang="zh-CN" sz="3200" b="1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zh-CN" altLang="zh-CN" sz="3200" b="1" dirty="0">
                <a:solidFill>
                  <a:srgbClr val="0000FF"/>
                </a:solidFill>
                <a:latin typeface="Source Code Pro" panose="020B0509030403020204" pitchFamily="49" charset="0"/>
              </a:rPr>
              <a:t>5 </a:t>
            </a:r>
            <a:r>
              <a:rPr lang="zh-CN" altLang="zh-CN" sz="3200" b="1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</a:t>
            </a:r>
            <a:r>
              <a:rPr lang="zh-CN" altLang="zh-CN" sz="3200" b="1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zh-CN" altLang="zh-CN" sz="3200" b="1" dirty="0">
                <a:solidFill>
                  <a:srgbClr val="0000FF"/>
                </a:solidFill>
                <a:latin typeface="Source Code Pro" panose="020B0509030403020204" pitchFamily="49" charset="0"/>
              </a:rPr>
              <a:t>8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  </a:t>
            </a:r>
            <a:r>
              <a:rPr lang="zh-CN" altLang="zh-CN" sz="3200" b="1" dirty="0">
                <a:solidFill>
                  <a:srgbClr val="576057"/>
                </a:solidFill>
                <a:latin typeface="Source Code Pro" panose="020B0509030403020204" pitchFamily="49" charset="0"/>
              </a:rPr>
              <a:t># 13</a:t>
            </a:r>
            <a:endParaRPr lang="zh-CN" altLang="zh-CN" sz="20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08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7" grpId="0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048F16-0D3D-444D-92CD-203E7B23D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D512B1-E4B6-4065-9D5A-1CEA33E10873}"/>
              </a:ext>
            </a:extLst>
          </p:cNvPr>
          <p:cNvSpPr/>
          <p:nvPr/>
        </p:nvSpPr>
        <p:spPr>
          <a:xfrm>
            <a:off x="1051568" y="997710"/>
            <a:ext cx="9076880" cy="5282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87D04"/>
                </a:solidFill>
                <a:latin typeface="Arial Unicode MS"/>
              </a:rPr>
              <a:t>math</a:t>
            </a:r>
            <a:endParaRPr lang="en-US" altLang="zh-CN" sz="3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数论与表示函数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24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个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幂与对数函数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8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个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三角函数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9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个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双曲函数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6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个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角度转换函数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2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个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特殊函数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4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个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常量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5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个</a:t>
            </a:r>
            <a:endParaRPr lang="zh-CN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11F354E-2D5B-402B-9166-CF2C833B9416}"/>
              </a:ext>
            </a:extLst>
          </p:cNvPr>
          <p:cNvSpPr/>
          <p:nvPr/>
        </p:nvSpPr>
        <p:spPr>
          <a:xfrm>
            <a:off x="1051568" y="6237312"/>
            <a:ext cx="82365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https://docs.python.org/zh-cn/3.9/library/math.html</a:t>
            </a:r>
          </a:p>
        </p:txBody>
      </p:sp>
    </p:spTree>
    <p:extLst>
      <p:ext uri="{BB962C8B-B14F-4D97-AF65-F5344CB8AC3E}">
        <p14:creationId xmlns:p14="http://schemas.microsoft.com/office/powerpoint/2010/main" val="20231854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048F16-0D3D-444D-92CD-203E7B23D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D512B1-E4B6-4065-9D5A-1CEA33E10873}"/>
              </a:ext>
            </a:extLst>
          </p:cNvPr>
          <p:cNvSpPr/>
          <p:nvPr/>
        </p:nvSpPr>
        <p:spPr>
          <a:xfrm>
            <a:off x="1051568" y="997710"/>
            <a:ext cx="9076880" cy="750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math.</a:t>
            </a:r>
            <a:r>
              <a:rPr lang="zh-CN" altLang="zh-CN" sz="2800" b="1" dirty="0">
                <a:solidFill>
                  <a:srgbClr val="F87D04"/>
                </a:solidFill>
                <a:latin typeface="Arial Unicode MS"/>
              </a:rPr>
              <a:t>fabs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x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</a:t>
            </a:r>
            <a:r>
              <a:rPr lang="en-US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 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以浮点数形式返回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x的绝对值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090E4A0-6937-495E-AA52-299D1AD29CE6}"/>
              </a:ext>
            </a:extLst>
          </p:cNvPr>
          <p:cNvSpPr/>
          <p:nvPr/>
        </p:nvSpPr>
        <p:spPr>
          <a:xfrm>
            <a:off x="1051568" y="1748621"/>
            <a:ext cx="7132664" cy="2035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F0000"/>
                </a:solidFill>
                <a:latin typeface="JetBrains Mono" pitchFamily="2" charset="0"/>
              </a:rPr>
              <a:t>import </a:t>
            </a:r>
            <a:r>
              <a:rPr lang="zh-CN" altLang="zh-CN" sz="3200" dirty="0">
                <a:solidFill>
                  <a:srgbClr val="000000"/>
                </a:solidFill>
                <a:latin typeface="JetBrains Mono" pitchFamily="2" charset="0"/>
              </a:rPr>
              <a:t>math</a:t>
            </a:r>
            <a:endParaRPr lang="en-US" altLang="zh-CN" sz="3200" dirty="0">
              <a:solidFill>
                <a:srgbClr val="000000"/>
              </a:solidFill>
              <a:latin typeface="JetBrains Mono" pitchFamily="2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JetBrains Mono" pitchFamily="2" charset="0"/>
              </a:rPr>
              <a:t> </a:t>
            </a:r>
            <a:br>
              <a:rPr lang="zh-CN" altLang="zh-CN" sz="32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en-US" altLang="zh-CN" sz="32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JetBrains Mono" pitchFamily="2" charset="0"/>
              </a:rPr>
              <a:t>(</a:t>
            </a:r>
            <a:r>
              <a:rPr lang="zh-CN" altLang="zh-CN" sz="3200" dirty="0">
                <a:solidFill>
                  <a:srgbClr val="000000"/>
                </a:solidFill>
                <a:latin typeface="JetBrains Mono" pitchFamily="2" charset="0"/>
              </a:rPr>
              <a:t>math.</a:t>
            </a:r>
            <a:r>
              <a:rPr lang="zh-CN" altLang="zh-CN" sz="3200" b="1" dirty="0">
                <a:solidFill>
                  <a:srgbClr val="F87D04"/>
                </a:solidFill>
                <a:latin typeface="JetBrains Mono" pitchFamily="2" charset="0"/>
              </a:rPr>
              <a:t>fabs</a:t>
            </a:r>
            <a:r>
              <a:rPr lang="zh-CN" altLang="zh-CN" sz="3200" b="1" dirty="0">
                <a:solidFill>
                  <a:srgbClr val="660E7A"/>
                </a:solidFill>
                <a:latin typeface="JetBrains Mono" pitchFamily="2" charset="0"/>
              </a:rPr>
              <a:t>(</a:t>
            </a:r>
            <a:r>
              <a:rPr lang="zh-CN" altLang="zh-CN" sz="3200" dirty="0">
                <a:solidFill>
                  <a:srgbClr val="000000"/>
                </a:solidFill>
                <a:latin typeface="JetBrains Mono" pitchFamily="2" charset="0"/>
              </a:rPr>
              <a:t>-</a:t>
            </a:r>
            <a:r>
              <a:rPr lang="zh-CN" altLang="zh-CN" sz="3200" dirty="0">
                <a:solidFill>
                  <a:srgbClr val="0000FF"/>
                </a:solidFill>
                <a:latin typeface="JetBrains Mono" pitchFamily="2" charset="0"/>
              </a:rPr>
              <a:t>6</a:t>
            </a:r>
            <a:r>
              <a:rPr lang="zh-CN" altLang="zh-CN" sz="3200" b="1" dirty="0">
                <a:solidFill>
                  <a:srgbClr val="660E7A"/>
                </a:solidFill>
                <a:latin typeface="JetBrains Mono" pitchFamily="2" charset="0"/>
              </a:rPr>
              <a:t>)) </a:t>
            </a:r>
            <a:r>
              <a:rPr lang="en-US" altLang="zh-CN" sz="3200" b="1" dirty="0">
                <a:solidFill>
                  <a:srgbClr val="660E7A"/>
                </a:solidFill>
                <a:latin typeface="JetBrains Mono" pitchFamily="2" charset="0"/>
              </a:rPr>
              <a:t> </a:t>
            </a:r>
            <a:r>
              <a:rPr lang="en-US" altLang="zh-CN" sz="3200" dirty="0">
                <a:solidFill>
                  <a:srgbClr val="576057"/>
                </a:solidFill>
                <a:latin typeface="JetBrains Mono" pitchFamily="2" charset="0"/>
              </a:rPr>
              <a:t># </a:t>
            </a:r>
            <a:r>
              <a:rPr lang="zh-CN" altLang="zh-CN" sz="3200" dirty="0">
                <a:solidFill>
                  <a:srgbClr val="576057"/>
                </a:solidFill>
                <a:latin typeface="JetBrains Mono" pitchFamily="2" charset="0"/>
              </a:rPr>
              <a:t>6.0</a:t>
            </a:r>
            <a:endParaRPr lang="zh-CN" altLang="zh-CN" sz="3200" dirty="0">
              <a:latin typeface="JetBrains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3159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048F16-0D3D-444D-92CD-203E7B23D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1E3B7B-15A7-4A13-AE20-88D6BCBB3A14}"/>
              </a:ext>
            </a:extLst>
          </p:cNvPr>
          <p:cNvSpPr/>
          <p:nvPr/>
        </p:nvSpPr>
        <p:spPr>
          <a:xfrm>
            <a:off x="1017932" y="1748621"/>
            <a:ext cx="7132664" cy="2035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F0000"/>
                </a:solidFill>
                <a:latin typeface="JetBrains Mono" pitchFamily="2" charset="0"/>
              </a:rPr>
              <a:t>from </a:t>
            </a:r>
            <a:r>
              <a:rPr lang="zh-CN" altLang="zh-CN" sz="3200" dirty="0">
                <a:solidFill>
                  <a:srgbClr val="000000"/>
                </a:solidFill>
                <a:latin typeface="JetBrains Mono" pitchFamily="2" charset="0"/>
              </a:rPr>
              <a:t>math </a:t>
            </a:r>
            <a:r>
              <a:rPr lang="zh-CN" altLang="zh-CN" sz="3200" b="1" dirty="0">
                <a:solidFill>
                  <a:srgbClr val="FF0000"/>
                </a:solidFill>
                <a:latin typeface="JetBrains Mono" pitchFamily="2" charset="0"/>
              </a:rPr>
              <a:t>import </a:t>
            </a:r>
            <a:r>
              <a:rPr lang="zh-CN" altLang="zh-CN" sz="3200" dirty="0">
                <a:solidFill>
                  <a:srgbClr val="000000"/>
                </a:solidFill>
                <a:latin typeface="JetBrains Mono" pitchFamily="2" charset="0"/>
              </a:rPr>
              <a:t>fabs</a:t>
            </a:r>
            <a:endParaRPr lang="en-US" altLang="zh-CN" sz="3200" dirty="0">
              <a:solidFill>
                <a:srgbClr val="000000"/>
              </a:solidFill>
              <a:latin typeface="JetBrains Mono" pitchFamily="2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JetBrains Mono" pitchFamily="2" charset="0"/>
              </a:rPr>
              <a:t> </a:t>
            </a:r>
            <a:br>
              <a:rPr lang="zh-CN" altLang="zh-CN" sz="3200" dirty="0">
                <a:solidFill>
                  <a:srgbClr val="000000"/>
                </a:solidFill>
                <a:latin typeface="JetBrains Mono" pitchFamily="2" charset="0"/>
              </a:rPr>
            </a:br>
            <a:r>
              <a:rPr lang="en-US" altLang="zh-CN" sz="32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JetBrains Mono" pitchFamily="2" charset="0"/>
              </a:rPr>
              <a:t>(</a:t>
            </a:r>
            <a:r>
              <a:rPr lang="zh-CN" altLang="zh-CN" sz="3200" b="1" dirty="0">
                <a:solidFill>
                  <a:srgbClr val="F87D04"/>
                </a:solidFill>
                <a:latin typeface="JetBrains Mono" pitchFamily="2" charset="0"/>
              </a:rPr>
              <a:t>fabs</a:t>
            </a:r>
            <a:r>
              <a:rPr lang="zh-CN" altLang="zh-CN" sz="3200" b="1" dirty="0">
                <a:solidFill>
                  <a:srgbClr val="660E7A"/>
                </a:solidFill>
                <a:latin typeface="JetBrains Mono" pitchFamily="2" charset="0"/>
              </a:rPr>
              <a:t>(</a:t>
            </a:r>
            <a:r>
              <a:rPr lang="zh-CN" altLang="zh-CN" sz="3200" dirty="0">
                <a:solidFill>
                  <a:srgbClr val="000000"/>
                </a:solidFill>
                <a:latin typeface="JetBrains Mono" pitchFamily="2" charset="0"/>
              </a:rPr>
              <a:t>-</a:t>
            </a:r>
            <a:r>
              <a:rPr lang="zh-CN" altLang="zh-CN" sz="3200" dirty="0">
                <a:solidFill>
                  <a:srgbClr val="0000FF"/>
                </a:solidFill>
                <a:latin typeface="JetBrains Mono" pitchFamily="2" charset="0"/>
              </a:rPr>
              <a:t>6</a:t>
            </a:r>
            <a:r>
              <a:rPr lang="zh-CN" altLang="zh-CN" sz="3200" b="1" dirty="0">
                <a:solidFill>
                  <a:srgbClr val="660E7A"/>
                </a:solidFill>
                <a:latin typeface="JetBrains Mono" pitchFamily="2" charset="0"/>
              </a:rPr>
              <a:t>))</a:t>
            </a:r>
            <a:r>
              <a:rPr lang="en-US" altLang="zh-CN" sz="3200" dirty="0">
                <a:solidFill>
                  <a:srgbClr val="576057"/>
                </a:solidFill>
                <a:latin typeface="JetBrains Mono" pitchFamily="2" charset="0"/>
              </a:rPr>
              <a:t>       # </a:t>
            </a:r>
            <a:r>
              <a:rPr lang="zh-CN" altLang="zh-CN" sz="3200" dirty="0">
                <a:solidFill>
                  <a:srgbClr val="576057"/>
                </a:solidFill>
                <a:latin typeface="JetBrains Mono" pitchFamily="2" charset="0"/>
              </a:rPr>
              <a:t>6.0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5B7132-8544-4A24-8E5B-6F4B899A3A44}"/>
              </a:ext>
            </a:extLst>
          </p:cNvPr>
          <p:cNvSpPr/>
          <p:nvPr/>
        </p:nvSpPr>
        <p:spPr>
          <a:xfrm>
            <a:off x="1051568" y="997710"/>
            <a:ext cx="9076880" cy="750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math.</a:t>
            </a:r>
            <a:r>
              <a:rPr lang="zh-CN" altLang="zh-CN" sz="2800" b="1" dirty="0">
                <a:solidFill>
                  <a:srgbClr val="F87D04"/>
                </a:solidFill>
                <a:latin typeface="Arial Unicode MS"/>
              </a:rPr>
              <a:t>fabs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x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</a:t>
            </a:r>
            <a:r>
              <a:rPr lang="en-US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 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以浮点数形式返回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x的绝对值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83419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048F16-0D3D-444D-92CD-203E7B23D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D512B1-E4B6-4065-9D5A-1CEA33E10873}"/>
              </a:ext>
            </a:extLst>
          </p:cNvPr>
          <p:cNvSpPr/>
          <p:nvPr/>
        </p:nvSpPr>
        <p:spPr>
          <a:xfrm>
            <a:off x="1051568" y="1018080"/>
            <a:ext cx="6052544" cy="745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math.</a:t>
            </a:r>
            <a:r>
              <a:rPr lang="zh-CN" altLang="zh-CN" sz="2800" b="1" dirty="0">
                <a:solidFill>
                  <a:srgbClr val="F87D04"/>
                </a:solidFill>
                <a:latin typeface="Arial Unicode MS"/>
              </a:rPr>
              <a:t>factorial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x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</a:t>
            </a:r>
            <a:r>
              <a:rPr lang="zh-CN" altLang="zh-CN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返回x的阶乘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B022F0-CB01-44AF-9DC4-1DA7C4F5DD09}"/>
              </a:ext>
            </a:extLst>
          </p:cNvPr>
          <p:cNvSpPr/>
          <p:nvPr/>
        </p:nvSpPr>
        <p:spPr>
          <a:xfrm>
            <a:off x="1051568" y="1628800"/>
            <a:ext cx="6052544" cy="745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16A80D"/>
                </a:solidFill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math.</a:t>
            </a:r>
            <a:r>
              <a:rPr lang="zh-CN" altLang="zh-CN" sz="2800" b="1" dirty="0">
                <a:solidFill>
                  <a:srgbClr val="F87D04"/>
                </a:solidFill>
                <a:latin typeface="Arial Unicode MS"/>
              </a:rPr>
              <a:t>factorial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6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)) </a:t>
            </a:r>
            <a:r>
              <a:rPr lang="zh-CN" altLang="zh-CN" sz="3200" dirty="0">
                <a:solidFill>
                  <a:srgbClr val="576057"/>
                </a:solidFill>
                <a:latin typeface="Source Code Pro" panose="020B0509030403020204" pitchFamily="49" charset="0"/>
              </a:rPr>
              <a:t>720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F7E1BB-7E51-4BCF-8B9B-A2EA402AFB94}"/>
              </a:ext>
            </a:extLst>
          </p:cNvPr>
          <p:cNvSpPr/>
          <p:nvPr/>
        </p:nvSpPr>
        <p:spPr>
          <a:xfrm>
            <a:off x="1051568" y="2374453"/>
            <a:ext cx="7780736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要求x为非负整数，x为负数或浮点数时返回错误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C31B1B-6692-4299-BE97-60BEC42B3A3A}"/>
              </a:ext>
            </a:extLst>
          </p:cNvPr>
          <p:cNvSpPr/>
          <p:nvPr/>
        </p:nvSpPr>
        <p:spPr>
          <a:xfrm>
            <a:off x="1051568" y="3032885"/>
            <a:ext cx="5188448" cy="745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16A80D"/>
                </a:solidFill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math.</a:t>
            </a:r>
            <a:r>
              <a:rPr lang="zh-CN" altLang="zh-CN" sz="2800" b="1" dirty="0">
                <a:solidFill>
                  <a:srgbClr val="F87D04"/>
                </a:solidFill>
                <a:latin typeface="Arial Unicode MS"/>
              </a:rPr>
              <a:t>factorial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-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6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02A0603-8925-4661-A3C6-35FAA9291F30}"/>
              </a:ext>
            </a:extLst>
          </p:cNvPr>
          <p:cNvSpPr/>
          <p:nvPr/>
        </p:nvSpPr>
        <p:spPr>
          <a:xfrm>
            <a:off x="1051828" y="3933056"/>
            <a:ext cx="972495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ValueError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zh-CN" sz="2800" b="1" dirty="0">
                <a:solidFill>
                  <a:srgbClr val="F87D04"/>
                </a:solidFill>
                <a:latin typeface="Arial Unicode MS"/>
              </a:rPr>
              <a:t>factorial</a:t>
            </a:r>
            <a:r>
              <a:rPr lang="zh-CN" altLang="zh-CN" sz="2800" b="1" dirty="0">
                <a:solidFill>
                  <a:srgbClr val="660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defined 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negative values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ED56F5C-6A85-417C-BAC0-A7D533F0F790}"/>
              </a:ext>
            </a:extLst>
          </p:cNvPr>
          <p:cNvSpPr/>
          <p:nvPr/>
        </p:nvSpPr>
        <p:spPr>
          <a:xfrm>
            <a:off x="1051568" y="4543776"/>
            <a:ext cx="5260456" cy="745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16A80D"/>
                </a:solidFill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math.</a:t>
            </a:r>
            <a:r>
              <a:rPr lang="zh-CN" altLang="zh-CN" sz="2800" b="1" dirty="0">
                <a:solidFill>
                  <a:srgbClr val="F87D04"/>
                </a:solidFill>
                <a:latin typeface="Arial Unicode MS"/>
              </a:rPr>
              <a:t>factorial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6.5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8E903B6-2F69-4A41-9D16-9FCC623390AB}"/>
              </a:ext>
            </a:extLst>
          </p:cNvPr>
          <p:cNvSpPr/>
          <p:nvPr/>
        </p:nvSpPr>
        <p:spPr>
          <a:xfrm>
            <a:off x="1051568" y="5289429"/>
            <a:ext cx="972495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ValueError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zh-CN" sz="2800" b="1" dirty="0">
                <a:solidFill>
                  <a:srgbClr val="F87D04"/>
                </a:solidFill>
                <a:latin typeface="Arial Unicode MS"/>
              </a:rPr>
              <a:t>factorial</a:t>
            </a:r>
            <a:r>
              <a:rPr lang="zh-CN" altLang="zh-CN" sz="2800" b="1" dirty="0">
                <a:solidFill>
                  <a:srgbClr val="660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only accepts integral values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594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3613AA-50ED-4768-A12D-691CBDAC0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7D17E8A-BDF1-4304-A74A-9F4ADD0E83D2}"/>
              </a:ext>
            </a:extLst>
          </p:cNvPr>
          <p:cNvSpPr/>
          <p:nvPr/>
        </p:nvSpPr>
        <p:spPr>
          <a:xfrm>
            <a:off x="1058021" y="980728"/>
            <a:ext cx="87862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math.</a:t>
            </a:r>
            <a:r>
              <a:rPr lang="zh-CN" altLang="zh-CN" sz="2800" b="1" dirty="0">
                <a:solidFill>
                  <a:srgbClr val="F87D04"/>
                </a:solidFill>
                <a:latin typeface="Arial Unicode MS"/>
              </a:rPr>
              <a:t>fsum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()</a:t>
            </a:r>
            <a:endParaRPr lang="en-US" altLang="zh-CN" sz="3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返回浮点数迭代求和的精确值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9FCB255-B9A3-4545-A78A-D10FCAA31416}"/>
              </a:ext>
            </a:extLst>
          </p:cNvPr>
          <p:cNvSpPr/>
          <p:nvPr/>
        </p:nvSpPr>
        <p:spPr>
          <a:xfrm>
            <a:off x="1086221" y="1988840"/>
            <a:ext cx="1012234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600" b="1" dirty="0">
                <a:solidFill>
                  <a:srgbClr val="16A80D"/>
                </a:solidFill>
              </a:rPr>
              <a:t>print</a:t>
            </a:r>
            <a:r>
              <a:rPr lang="zh-CN" altLang="zh-CN" sz="26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26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sum</a:t>
            </a:r>
            <a:r>
              <a:rPr lang="zh-CN" altLang="zh-CN" sz="26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([</a:t>
            </a:r>
            <a:r>
              <a:rPr lang="zh-CN" altLang="zh-CN" sz="2600" dirty="0">
                <a:solidFill>
                  <a:srgbClr val="0000FF"/>
                </a:solidFill>
                <a:latin typeface="Source Code Pro" panose="020B0509030403020204" pitchFamily="49" charset="0"/>
              </a:rPr>
              <a:t>.1</a:t>
            </a:r>
            <a:r>
              <a:rPr lang="zh-CN" altLang="zh-CN" sz="26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2600" dirty="0">
                <a:solidFill>
                  <a:srgbClr val="0000FF"/>
                </a:solidFill>
                <a:latin typeface="Source Code Pro" panose="020B0509030403020204" pitchFamily="49" charset="0"/>
              </a:rPr>
              <a:t>.1</a:t>
            </a:r>
            <a:r>
              <a:rPr lang="zh-CN" altLang="zh-CN" sz="2600" dirty="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  <a:r>
              <a:rPr lang="zh-CN" altLang="zh-CN" sz="2600" dirty="0">
                <a:solidFill>
                  <a:srgbClr val="0000FF"/>
                </a:solidFill>
                <a:latin typeface="Source Code Pro" panose="020B0509030403020204" pitchFamily="49" charset="0"/>
              </a:rPr>
              <a:t>.1</a:t>
            </a:r>
            <a:r>
              <a:rPr lang="zh-CN" altLang="zh-CN" sz="26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2600" dirty="0">
                <a:solidFill>
                  <a:srgbClr val="0000FF"/>
                </a:solidFill>
                <a:latin typeface="Source Code Pro" panose="020B0509030403020204" pitchFamily="49" charset="0"/>
              </a:rPr>
              <a:t>.1</a:t>
            </a:r>
            <a:r>
              <a:rPr lang="zh-CN" altLang="zh-CN" sz="26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2600" dirty="0">
                <a:solidFill>
                  <a:srgbClr val="0000FF"/>
                </a:solidFill>
                <a:latin typeface="Source Code Pro" panose="020B0509030403020204" pitchFamily="49" charset="0"/>
              </a:rPr>
              <a:t>.1</a:t>
            </a:r>
            <a:r>
              <a:rPr lang="zh-CN" altLang="zh-CN" sz="26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2600" dirty="0">
                <a:solidFill>
                  <a:srgbClr val="0000FF"/>
                </a:solidFill>
                <a:latin typeface="Source Code Pro" panose="020B0509030403020204" pitchFamily="49" charset="0"/>
              </a:rPr>
              <a:t>.1</a:t>
            </a:r>
            <a:r>
              <a:rPr lang="zh-CN" altLang="zh-CN" sz="26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2600" dirty="0">
                <a:solidFill>
                  <a:srgbClr val="0000FF"/>
                </a:solidFill>
                <a:latin typeface="Source Code Pro" panose="020B0509030403020204" pitchFamily="49" charset="0"/>
              </a:rPr>
              <a:t>.1</a:t>
            </a:r>
            <a:r>
              <a:rPr lang="zh-CN" altLang="zh-CN" sz="26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2600" dirty="0">
                <a:solidFill>
                  <a:srgbClr val="0000FF"/>
                </a:solidFill>
                <a:latin typeface="Source Code Pro" panose="020B0509030403020204" pitchFamily="49" charset="0"/>
              </a:rPr>
              <a:t>.1</a:t>
            </a:r>
            <a:r>
              <a:rPr lang="zh-CN" altLang="zh-CN" sz="26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2600" dirty="0">
                <a:solidFill>
                  <a:srgbClr val="0000FF"/>
                </a:solidFill>
                <a:latin typeface="Source Code Pro" panose="020B0509030403020204" pitchFamily="49" charset="0"/>
              </a:rPr>
              <a:t>.1</a:t>
            </a:r>
            <a:r>
              <a:rPr lang="zh-CN" altLang="zh-CN" sz="26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2600" dirty="0">
                <a:solidFill>
                  <a:srgbClr val="0000FF"/>
                </a:solidFill>
                <a:latin typeface="Source Code Pro" panose="020B0509030403020204" pitchFamily="49" charset="0"/>
              </a:rPr>
              <a:t>.1</a:t>
            </a:r>
            <a:r>
              <a:rPr lang="zh-CN" altLang="zh-CN" sz="26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2600" dirty="0">
                <a:solidFill>
                  <a:srgbClr val="0000FF"/>
                </a:solidFill>
                <a:latin typeface="Source Code Pro" panose="020B0509030403020204" pitchFamily="49" charset="0"/>
              </a:rPr>
              <a:t>.1</a:t>
            </a:r>
            <a:r>
              <a:rPr lang="zh-CN" altLang="zh-CN" sz="26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]))     </a:t>
            </a:r>
            <a:endParaRPr lang="en-US" altLang="zh-CN" sz="2600" b="1" dirty="0">
              <a:solidFill>
                <a:srgbClr val="660E7A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4D03900-0C22-4A4B-A350-71413508BB14}"/>
              </a:ext>
            </a:extLst>
          </p:cNvPr>
          <p:cNvSpPr/>
          <p:nvPr/>
        </p:nvSpPr>
        <p:spPr>
          <a:xfrm>
            <a:off x="1086221" y="2615215"/>
            <a:ext cx="366982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600" dirty="0">
                <a:solidFill>
                  <a:srgbClr val="576057"/>
                </a:solidFill>
                <a:latin typeface="Source Code Pro" panose="020B0509030403020204" pitchFamily="49" charset="0"/>
              </a:rPr>
              <a:t>1.0999999999999999</a:t>
            </a:r>
            <a:endParaRPr lang="zh-CN" altLang="zh-CN" sz="2600" dirty="0"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980ECBB-EB16-4061-8BC0-B4D2EA4F3FA4}"/>
              </a:ext>
            </a:extLst>
          </p:cNvPr>
          <p:cNvSpPr/>
          <p:nvPr/>
        </p:nvSpPr>
        <p:spPr>
          <a:xfrm>
            <a:off x="1086220" y="3356992"/>
            <a:ext cx="1062640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600" b="1" dirty="0">
                <a:solidFill>
                  <a:srgbClr val="FF0000"/>
                </a:solidFill>
                <a:latin typeface="Source Code Pro" panose="020B0509030403020204" pitchFamily="49" charset="0"/>
              </a:rPr>
              <a:t>import </a:t>
            </a:r>
            <a:r>
              <a:rPr lang="zh-CN" altLang="zh-CN" sz="2600" dirty="0">
                <a:solidFill>
                  <a:srgbClr val="000000"/>
                </a:solidFill>
                <a:latin typeface="Source Code Pro" panose="020B0509030403020204" pitchFamily="49" charset="0"/>
              </a:rPr>
              <a:t>math</a:t>
            </a:r>
            <a:endParaRPr lang="en-US" altLang="zh-CN" sz="2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600" b="1" dirty="0">
              <a:solidFill>
                <a:srgbClr val="FC8404"/>
              </a:solidFill>
              <a:latin typeface="Source Code Pro" panose="020B0509030403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600" b="1" dirty="0">
                <a:solidFill>
                  <a:srgbClr val="16A80D"/>
                </a:solidFill>
              </a:rPr>
              <a:t>print</a:t>
            </a:r>
            <a:r>
              <a:rPr lang="zh-CN" altLang="zh-CN" sz="26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2600" dirty="0">
                <a:solidFill>
                  <a:srgbClr val="000000"/>
                </a:solidFill>
                <a:latin typeface="Source Code Pro" panose="020B0509030403020204" pitchFamily="49" charset="0"/>
              </a:rPr>
              <a:t>math.</a:t>
            </a:r>
            <a:r>
              <a:rPr lang="zh-CN" altLang="zh-CN" sz="2600" b="1" dirty="0">
                <a:solidFill>
                  <a:srgbClr val="F87D04"/>
                </a:solidFill>
                <a:latin typeface="Arial Unicode MS"/>
              </a:rPr>
              <a:t>fsum</a:t>
            </a:r>
            <a:r>
              <a:rPr lang="zh-CN" altLang="zh-CN" sz="26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([</a:t>
            </a:r>
            <a:r>
              <a:rPr lang="zh-CN" altLang="zh-CN" sz="2600" dirty="0">
                <a:solidFill>
                  <a:srgbClr val="0000FF"/>
                </a:solidFill>
                <a:latin typeface="Source Code Pro" panose="020B0509030403020204" pitchFamily="49" charset="0"/>
              </a:rPr>
              <a:t>.1</a:t>
            </a:r>
            <a:r>
              <a:rPr lang="zh-CN" altLang="zh-CN" sz="26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2600" dirty="0">
                <a:solidFill>
                  <a:srgbClr val="0000FF"/>
                </a:solidFill>
                <a:latin typeface="Source Code Pro" panose="020B0509030403020204" pitchFamily="49" charset="0"/>
              </a:rPr>
              <a:t>.1</a:t>
            </a:r>
            <a:r>
              <a:rPr lang="zh-CN" altLang="zh-CN" sz="26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2600" dirty="0">
                <a:solidFill>
                  <a:srgbClr val="0000FF"/>
                </a:solidFill>
                <a:latin typeface="Source Code Pro" panose="020B0509030403020204" pitchFamily="49" charset="0"/>
              </a:rPr>
              <a:t>.1</a:t>
            </a:r>
            <a:r>
              <a:rPr lang="zh-CN" altLang="zh-CN" sz="26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2600" dirty="0">
                <a:solidFill>
                  <a:srgbClr val="0000FF"/>
                </a:solidFill>
                <a:latin typeface="Source Code Pro" panose="020B0509030403020204" pitchFamily="49" charset="0"/>
              </a:rPr>
              <a:t>.1</a:t>
            </a:r>
            <a:r>
              <a:rPr lang="zh-CN" altLang="zh-CN" sz="26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2600" dirty="0">
                <a:solidFill>
                  <a:srgbClr val="0000FF"/>
                </a:solidFill>
                <a:latin typeface="Source Code Pro" panose="020B0509030403020204" pitchFamily="49" charset="0"/>
              </a:rPr>
              <a:t>.1</a:t>
            </a:r>
            <a:r>
              <a:rPr lang="zh-CN" altLang="zh-CN" sz="26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2600" dirty="0">
                <a:solidFill>
                  <a:srgbClr val="0000FF"/>
                </a:solidFill>
                <a:latin typeface="Source Code Pro" panose="020B0509030403020204" pitchFamily="49" charset="0"/>
              </a:rPr>
              <a:t>.1</a:t>
            </a:r>
            <a:r>
              <a:rPr lang="zh-CN" altLang="zh-CN" sz="26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2600" dirty="0">
                <a:solidFill>
                  <a:srgbClr val="0000FF"/>
                </a:solidFill>
                <a:latin typeface="Source Code Pro" panose="020B0509030403020204" pitchFamily="49" charset="0"/>
              </a:rPr>
              <a:t>.1</a:t>
            </a:r>
            <a:r>
              <a:rPr lang="zh-CN" altLang="zh-CN" sz="26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2600" dirty="0">
                <a:solidFill>
                  <a:srgbClr val="0000FF"/>
                </a:solidFill>
                <a:latin typeface="Source Code Pro" panose="020B0509030403020204" pitchFamily="49" charset="0"/>
              </a:rPr>
              <a:t>.1</a:t>
            </a:r>
            <a:r>
              <a:rPr lang="zh-CN" altLang="zh-CN" sz="26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2600" dirty="0">
                <a:solidFill>
                  <a:srgbClr val="0000FF"/>
                </a:solidFill>
                <a:latin typeface="Source Code Pro" panose="020B0509030403020204" pitchFamily="49" charset="0"/>
              </a:rPr>
              <a:t>.1</a:t>
            </a:r>
            <a:r>
              <a:rPr lang="zh-CN" altLang="zh-CN" sz="26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2600" dirty="0">
                <a:solidFill>
                  <a:srgbClr val="0000FF"/>
                </a:solidFill>
                <a:latin typeface="Source Code Pro" panose="020B0509030403020204" pitchFamily="49" charset="0"/>
              </a:rPr>
              <a:t>.1</a:t>
            </a:r>
            <a:r>
              <a:rPr lang="zh-CN" altLang="zh-CN" sz="26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])) </a:t>
            </a:r>
            <a:endParaRPr lang="en-US" altLang="zh-CN" sz="2600" b="1" dirty="0">
              <a:solidFill>
                <a:srgbClr val="660E7A"/>
              </a:solidFill>
              <a:latin typeface="Source Code Pro" panose="020B050903040302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B4A6791-3DAD-4D67-809D-503B58648368}"/>
              </a:ext>
            </a:extLst>
          </p:cNvPr>
          <p:cNvSpPr/>
          <p:nvPr/>
        </p:nvSpPr>
        <p:spPr>
          <a:xfrm>
            <a:off x="1086221" y="4722031"/>
            <a:ext cx="133737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600" dirty="0">
                <a:solidFill>
                  <a:srgbClr val="576057"/>
                </a:solidFill>
                <a:latin typeface="Source Code Pro" panose="020B0509030403020204" pitchFamily="49" charset="0"/>
              </a:rPr>
              <a:t>1.0</a:t>
            </a:r>
            <a:endParaRPr lang="zh-CN" altLang="zh-CN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61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3613AA-50ED-4768-A12D-691CBDAC0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7D17E8A-BDF1-4304-A74A-9F4ADD0E83D2}"/>
              </a:ext>
            </a:extLst>
          </p:cNvPr>
          <p:cNvSpPr/>
          <p:nvPr/>
        </p:nvSpPr>
        <p:spPr>
          <a:xfrm>
            <a:off x="1058020" y="980728"/>
            <a:ext cx="10078539" cy="745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math.</a:t>
            </a:r>
            <a:r>
              <a:rPr lang="zh-CN" altLang="zh-CN" sz="2800" b="1" dirty="0">
                <a:solidFill>
                  <a:srgbClr val="F87D04"/>
                </a:solidFill>
                <a:latin typeface="Arial Unicode MS"/>
              </a:rPr>
              <a:t>gcd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*integers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</a:t>
            </a:r>
            <a:endParaRPr lang="en-US" altLang="zh-CN" sz="3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E0B67D-7FC2-4666-8A77-F18549460242}"/>
              </a:ext>
            </a:extLst>
          </p:cNvPr>
          <p:cNvSpPr/>
          <p:nvPr/>
        </p:nvSpPr>
        <p:spPr>
          <a:xfrm>
            <a:off x="1058581" y="1680364"/>
            <a:ext cx="568549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返回给定的整数参数的最大公约数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0BADDF-3199-47C5-A071-6326FE628DCB}"/>
              </a:ext>
            </a:extLst>
          </p:cNvPr>
          <p:cNvSpPr/>
          <p:nvPr/>
        </p:nvSpPr>
        <p:spPr>
          <a:xfrm>
            <a:off x="1056731" y="2276872"/>
            <a:ext cx="7631558" cy="745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16A80D"/>
                </a:solidFill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math.</a:t>
            </a:r>
            <a:r>
              <a:rPr lang="zh-CN" altLang="zh-CN" sz="2800" b="1" dirty="0">
                <a:solidFill>
                  <a:srgbClr val="F87D04"/>
                </a:solidFill>
                <a:latin typeface="Arial Unicode MS"/>
              </a:rPr>
              <a:t>gcd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88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44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22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)) </a:t>
            </a:r>
            <a:r>
              <a:rPr lang="zh-CN" altLang="zh-CN" sz="3200" dirty="0">
                <a:solidFill>
                  <a:srgbClr val="576057"/>
                </a:solidFill>
                <a:latin typeface="Source Code Pro" panose="020B0509030403020204" pitchFamily="49" charset="0"/>
              </a:rPr>
              <a:t>22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8B2F4EA-FAD7-4979-812F-EBF6EA1C388C}"/>
              </a:ext>
            </a:extLst>
          </p:cNvPr>
          <p:cNvSpPr/>
          <p:nvPr/>
        </p:nvSpPr>
        <p:spPr>
          <a:xfrm>
            <a:off x="1056731" y="2924944"/>
            <a:ext cx="7199509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返回值是能同时整除所有参数的最大正整数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98BE46-AA48-4152-9BB1-9D58C4051267}"/>
              </a:ext>
            </a:extLst>
          </p:cNvPr>
          <p:cNvSpPr/>
          <p:nvPr/>
        </p:nvSpPr>
        <p:spPr>
          <a:xfrm>
            <a:off x="1056730" y="3668930"/>
            <a:ext cx="7703566" cy="745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16A80D"/>
                </a:solidFill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math.</a:t>
            </a:r>
            <a:r>
              <a:rPr lang="zh-CN" altLang="zh-CN" sz="2800" b="1" dirty="0">
                <a:solidFill>
                  <a:srgbClr val="F87D04"/>
                </a:solidFill>
                <a:latin typeface="Arial Unicode MS"/>
              </a:rPr>
              <a:t>gcd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88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44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0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)) </a:t>
            </a:r>
            <a:r>
              <a:rPr lang="en-US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 </a:t>
            </a:r>
            <a:r>
              <a:rPr lang="zh-CN" altLang="zh-CN" sz="3200" dirty="0">
                <a:solidFill>
                  <a:srgbClr val="576057"/>
                </a:solidFill>
                <a:latin typeface="Source Code Pro" panose="020B0509030403020204" pitchFamily="49" charset="0"/>
              </a:rPr>
              <a:t>44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B40BD1-127A-4B99-B6F4-6EAC2FFE9F67}"/>
              </a:ext>
            </a:extLst>
          </p:cNvPr>
          <p:cNvSpPr/>
          <p:nvPr/>
        </p:nvSpPr>
        <p:spPr>
          <a:xfrm>
            <a:off x="1044537" y="4349150"/>
            <a:ext cx="692367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如果所有参数为零或无参数，则返回值为0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5F7120-81FE-4FF2-BDC7-E1DCFF0E811A}"/>
              </a:ext>
            </a:extLst>
          </p:cNvPr>
          <p:cNvSpPr/>
          <p:nvPr/>
        </p:nvSpPr>
        <p:spPr>
          <a:xfrm>
            <a:off x="1053171" y="5045407"/>
            <a:ext cx="7419094" cy="745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16A80D"/>
                </a:solidFill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math.</a:t>
            </a:r>
            <a:r>
              <a:rPr lang="zh-CN" altLang="zh-CN" sz="2800" b="1" dirty="0">
                <a:solidFill>
                  <a:srgbClr val="F87D04"/>
                </a:solidFill>
                <a:latin typeface="Arial Unicode MS"/>
              </a:rPr>
              <a:t>gcd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0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0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)) </a:t>
            </a:r>
            <a:r>
              <a:rPr lang="en-US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      </a:t>
            </a:r>
            <a:r>
              <a:rPr lang="zh-CN" altLang="zh-CN" sz="3200" dirty="0">
                <a:solidFill>
                  <a:srgbClr val="576057"/>
                </a:solidFill>
                <a:latin typeface="Source Code Pro" panose="020B0509030403020204" pitchFamily="49" charset="0"/>
              </a:rPr>
              <a:t>0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3613AA-50ED-4768-A12D-691CBDAC0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7D17E8A-BDF1-4304-A74A-9F4ADD0E83D2}"/>
              </a:ext>
            </a:extLst>
          </p:cNvPr>
          <p:cNvSpPr/>
          <p:nvPr/>
        </p:nvSpPr>
        <p:spPr>
          <a:xfrm>
            <a:off x="1058020" y="980728"/>
            <a:ext cx="10078539" cy="745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math.</a:t>
            </a:r>
            <a:r>
              <a:rPr lang="en-US" altLang="zh-CN" sz="2800" b="1" dirty="0">
                <a:solidFill>
                  <a:srgbClr val="F87D04"/>
                </a:solidFill>
                <a:latin typeface="Arial Unicode MS"/>
              </a:rPr>
              <a:t>lcm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*integers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</a:t>
            </a:r>
            <a:endParaRPr lang="en-US" altLang="zh-CN" sz="3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E0B67D-7FC2-4666-8A77-F18549460242}"/>
              </a:ext>
            </a:extLst>
          </p:cNvPr>
          <p:cNvSpPr/>
          <p:nvPr/>
        </p:nvSpPr>
        <p:spPr>
          <a:xfrm>
            <a:off x="1058581" y="1680364"/>
            <a:ext cx="568549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返回给定的整数参数的最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小</a:t>
            </a:r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公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倍</a:t>
            </a:r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数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0BADDF-3199-47C5-A071-6326FE628DCB}"/>
              </a:ext>
            </a:extLst>
          </p:cNvPr>
          <p:cNvSpPr/>
          <p:nvPr/>
        </p:nvSpPr>
        <p:spPr>
          <a:xfrm>
            <a:off x="1056731" y="2276872"/>
            <a:ext cx="7631558" cy="745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16A80D"/>
                </a:solidFill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math.</a:t>
            </a:r>
            <a:r>
              <a:rPr lang="en-US" altLang="zh-CN" sz="2800" b="1" dirty="0">
                <a:solidFill>
                  <a:srgbClr val="F87D04"/>
                </a:solidFill>
                <a:latin typeface="Arial Unicode MS"/>
              </a:rPr>
              <a:t>lcm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5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44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22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)) </a:t>
            </a:r>
            <a:r>
              <a:rPr lang="zh-CN" altLang="zh-CN" sz="3200" dirty="0">
                <a:solidFill>
                  <a:srgbClr val="576057"/>
                </a:solidFill>
                <a:latin typeface="Source Code Pro" panose="020B0509030403020204" pitchFamily="49" charset="0"/>
              </a:rPr>
              <a:t>22</a:t>
            </a:r>
            <a:r>
              <a:rPr lang="en-US" altLang="zh-CN" sz="3200" dirty="0">
                <a:solidFill>
                  <a:srgbClr val="576057"/>
                </a:solidFill>
                <a:latin typeface="Source Code Pro" panose="020B0509030403020204" pitchFamily="49" charset="0"/>
              </a:rPr>
              <a:t>0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8B2F4EA-FAD7-4979-812F-EBF6EA1C388C}"/>
              </a:ext>
            </a:extLst>
          </p:cNvPr>
          <p:cNvSpPr/>
          <p:nvPr/>
        </p:nvSpPr>
        <p:spPr>
          <a:xfrm>
            <a:off x="1056731" y="2924944"/>
            <a:ext cx="7199509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如果参数之一为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0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，返回值为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0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98BE46-AA48-4152-9BB1-9D58C4051267}"/>
              </a:ext>
            </a:extLst>
          </p:cNvPr>
          <p:cNvSpPr/>
          <p:nvPr/>
        </p:nvSpPr>
        <p:spPr>
          <a:xfrm>
            <a:off x="1056730" y="3429000"/>
            <a:ext cx="6875939" cy="745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16A80D"/>
                </a:solidFill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math.</a:t>
            </a:r>
            <a:r>
              <a:rPr lang="en-US" altLang="zh-CN" sz="2800" b="1" dirty="0">
                <a:solidFill>
                  <a:srgbClr val="F87D04"/>
                </a:solidFill>
                <a:latin typeface="Arial Unicode MS"/>
              </a:rPr>
              <a:t>lcm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22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44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0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)) </a:t>
            </a:r>
            <a:r>
              <a:rPr lang="en-US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3200" dirty="0">
                <a:solidFill>
                  <a:srgbClr val="576057"/>
                </a:solidFill>
                <a:latin typeface="Source Code Pro" panose="020B0509030403020204" pitchFamily="49" charset="0"/>
              </a:rPr>
              <a:t>0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B40BD1-127A-4B99-B6F4-6EAC2FFE9F67}"/>
              </a:ext>
            </a:extLst>
          </p:cNvPr>
          <p:cNvSpPr/>
          <p:nvPr/>
        </p:nvSpPr>
        <p:spPr>
          <a:xfrm>
            <a:off x="1056730" y="4757385"/>
            <a:ext cx="403115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无</a:t>
            </a:r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参数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时</a:t>
            </a:r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，返回值为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1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5F7120-81FE-4FF2-BDC7-E1DCFF0E811A}"/>
              </a:ext>
            </a:extLst>
          </p:cNvPr>
          <p:cNvSpPr/>
          <p:nvPr/>
        </p:nvSpPr>
        <p:spPr>
          <a:xfrm>
            <a:off x="1044537" y="4051643"/>
            <a:ext cx="6707647" cy="745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16A80D"/>
                </a:solidFill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math.</a:t>
            </a:r>
            <a:r>
              <a:rPr lang="en-US" altLang="zh-CN" sz="2800" b="1" dirty="0">
                <a:solidFill>
                  <a:srgbClr val="F87D04"/>
                </a:solidFill>
                <a:latin typeface="Arial Unicode MS"/>
              </a:rPr>
              <a:t>lcm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0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0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)) </a:t>
            </a:r>
            <a:r>
              <a:rPr lang="en-US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      </a:t>
            </a:r>
            <a:r>
              <a:rPr lang="zh-CN" altLang="zh-CN" sz="3200" dirty="0">
                <a:solidFill>
                  <a:srgbClr val="576057"/>
                </a:solidFill>
                <a:latin typeface="Source Code Pro" panose="020B0509030403020204" pitchFamily="49" charset="0"/>
              </a:rPr>
              <a:t>0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AFC038D-68B1-43E9-AF3E-EF93DE4C83BE}"/>
              </a:ext>
            </a:extLst>
          </p:cNvPr>
          <p:cNvSpPr/>
          <p:nvPr/>
        </p:nvSpPr>
        <p:spPr>
          <a:xfrm>
            <a:off x="1044537" y="5419940"/>
            <a:ext cx="7419094" cy="745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16A80D"/>
                </a:solidFill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math.</a:t>
            </a:r>
            <a:r>
              <a:rPr lang="en-US" altLang="zh-CN" sz="2800" b="1" dirty="0">
                <a:solidFill>
                  <a:srgbClr val="F87D04"/>
                </a:solidFill>
                <a:latin typeface="Arial Unicode MS"/>
              </a:rPr>
              <a:t>lcm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()) </a:t>
            </a:r>
            <a:r>
              <a:rPr lang="en-US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          </a:t>
            </a:r>
            <a:r>
              <a:rPr lang="en-US" altLang="zh-CN" sz="3200" dirty="0">
                <a:solidFill>
                  <a:srgbClr val="576057"/>
                </a:solidFill>
                <a:latin typeface="Source Code Pro" panose="020B0509030403020204" pitchFamily="49" charset="0"/>
              </a:rPr>
              <a:t>1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63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EB995F98-D403-472E-A69B-27EB6019A708}"/>
              </a:ext>
            </a:extLst>
          </p:cNvPr>
          <p:cNvSpPr/>
          <p:nvPr/>
        </p:nvSpPr>
        <p:spPr>
          <a:xfrm>
            <a:off x="1059775" y="1066940"/>
            <a:ext cx="6096000" cy="195835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303030"/>
                </a:solidFill>
                <a:latin typeface="Arial Unicode MS"/>
                <a:ea typeface="JetBrains Mono"/>
              </a:rPr>
              <a:t>math.</a:t>
            </a:r>
            <a:r>
              <a:rPr lang="zh-CN" altLang="zh-CN" sz="2800" b="1" dirty="0">
                <a:solidFill>
                  <a:srgbClr val="F87D04"/>
                </a:solidFill>
                <a:latin typeface="Arial Unicode MS"/>
                <a:ea typeface="JetBrains Mono"/>
              </a:rPr>
              <a:t>floor</a:t>
            </a:r>
            <a:r>
              <a:rPr lang="zh-CN" altLang="zh-CN" sz="2800" dirty="0">
                <a:solidFill>
                  <a:srgbClr val="303030"/>
                </a:solidFill>
                <a:latin typeface="Arial Unicode MS"/>
                <a:ea typeface="JetBrains Mono"/>
              </a:rPr>
              <a:t>(x)</a:t>
            </a:r>
            <a:br>
              <a:rPr lang="zh-CN" altLang="zh-CN" sz="2800" dirty="0">
                <a:solidFill>
                  <a:srgbClr val="303030"/>
                </a:solidFill>
                <a:latin typeface="Arial Unicode MS"/>
                <a:ea typeface="JetBrains Mono"/>
              </a:rPr>
            </a:br>
            <a:r>
              <a:rPr lang="zh-CN" altLang="zh-CN" sz="2800" dirty="0">
                <a:solidFill>
                  <a:srgbClr val="30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返回不大于</a:t>
            </a:r>
            <a:r>
              <a:rPr lang="zh-CN" altLang="zh-CN" sz="2800" dirty="0">
                <a:solidFill>
                  <a:srgbClr val="303030"/>
                </a:solidFill>
                <a:latin typeface="Arial Unicode MS"/>
                <a:ea typeface="JetBrains Mono"/>
              </a:rPr>
              <a:t>x</a:t>
            </a:r>
            <a:r>
              <a:rPr lang="zh-CN" altLang="zh-CN" sz="2800" dirty="0">
                <a:solidFill>
                  <a:srgbClr val="30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的最大整数</a:t>
            </a:r>
            <a:br>
              <a:rPr lang="zh-CN" altLang="zh-CN" sz="2800" dirty="0">
                <a:solidFill>
                  <a:srgbClr val="30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800" b="1" dirty="0">
                <a:solidFill>
                  <a:srgbClr val="16A80D"/>
                </a:solidFill>
              </a:rPr>
              <a:t>print</a:t>
            </a:r>
            <a:r>
              <a:rPr lang="zh-CN" altLang="zh-CN" sz="2800" dirty="0">
                <a:solidFill>
                  <a:srgbClr val="303030"/>
                </a:solidFill>
                <a:latin typeface="Arial Unicode MS"/>
                <a:ea typeface="JetBrains Mono"/>
              </a:rPr>
              <a:t>(math.</a:t>
            </a:r>
            <a:r>
              <a:rPr lang="zh-CN" altLang="zh-CN" sz="2800" b="1" dirty="0">
                <a:solidFill>
                  <a:srgbClr val="F87D04"/>
                </a:solidFill>
                <a:latin typeface="Arial Unicode MS"/>
                <a:ea typeface="JetBrains Mono"/>
              </a:rPr>
              <a:t>floor</a:t>
            </a:r>
            <a:r>
              <a:rPr lang="zh-CN" altLang="zh-CN" sz="2800" dirty="0">
                <a:solidFill>
                  <a:srgbClr val="303030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FF8132"/>
                </a:solidFill>
                <a:latin typeface="Arial Unicode MS"/>
                <a:ea typeface="JetBrains Mono"/>
              </a:rPr>
              <a:t>9.99</a:t>
            </a:r>
            <a:r>
              <a:rPr lang="zh-CN" altLang="zh-CN" sz="2800" dirty="0">
                <a:solidFill>
                  <a:srgbClr val="303030"/>
                </a:solidFill>
                <a:latin typeface="Arial Unicode MS"/>
                <a:ea typeface="JetBrains Mono"/>
              </a:rPr>
              <a:t>))   </a:t>
            </a:r>
            <a:r>
              <a:rPr lang="zh-CN" altLang="zh-CN" sz="2800" dirty="0">
                <a:solidFill>
                  <a:srgbClr val="808080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lang="zh-CN" altLang="zh-CN" sz="2800" dirty="0">
                <a:solidFill>
                  <a:srgbClr val="808080"/>
                </a:solidFill>
                <a:latin typeface="Arial Unicode MS"/>
                <a:ea typeface="JetBrains Mono"/>
              </a:rPr>
              <a:t>9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3613AA-50ED-4768-A12D-691CBDAC0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116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EB995F98-D403-472E-A69B-27EB6019A708}"/>
              </a:ext>
            </a:extLst>
          </p:cNvPr>
          <p:cNvSpPr/>
          <p:nvPr/>
        </p:nvSpPr>
        <p:spPr>
          <a:xfrm>
            <a:off x="1059775" y="1066940"/>
            <a:ext cx="6096000" cy="195835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303030"/>
                </a:solidFill>
                <a:latin typeface="Arial Unicode MS"/>
                <a:ea typeface="JetBrains Mono"/>
              </a:rPr>
              <a:t>math.</a:t>
            </a:r>
            <a:r>
              <a:rPr lang="zh-CN" altLang="zh-CN" sz="2800" b="1" dirty="0">
                <a:solidFill>
                  <a:srgbClr val="F87D04"/>
                </a:solidFill>
                <a:latin typeface="Arial Unicode MS"/>
                <a:ea typeface="JetBrains Mono"/>
              </a:rPr>
              <a:t>ceil</a:t>
            </a:r>
            <a:r>
              <a:rPr lang="zh-CN" altLang="zh-CN" sz="2800" dirty="0">
                <a:solidFill>
                  <a:srgbClr val="303030"/>
                </a:solidFill>
                <a:latin typeface="Arial Unicode MS"/>
                <a:ea typeface="JetBrains Mono"/>
              </a:rPr>
              <a:t>(x)</a:t>
            </a:r>
            <a:br>
              <a:rPr lang="zh-CN" altLang="zh-CN" sz="2800" dirty="0">
                <a:solidFill>
                  <a:srgbClr val="303030"/>
                </a:solidFill>
                <a:latin typeface="Arial Unicode MS"/>
                <a:ea typeface="JetBrains Mono"/>
              </a:rPr>
            </a:br>
            <a:r>
              <a:rPr lang="zh-CN" altLang="zh-CN" sz="2800" dirty="0">
                <a:solidFill>
                  <a:srgbClr val="30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返回不小于</a:t>
            </a:r>
            <a:r>
              <a:rPr lang="zh-CN" altLang="zh-CN" sz="2800" dirty="0">
                <a:solidFill>
                  <a:srgbClr val="303030"/>
                </a:solidFill>
                <a:latin typeface="Arial Unicode MS"/>
                <a:ea typeface="JetBrains Mono"/>
              </a:rPr>
              <a:t>x</a:t>
            </a:r>
            <a:r>
              <a:rPr lang="zh-CN" altLang="zh-CN" sz="2800" dirty="0">
                <a:solidFill>
                  <a:srgbClr val="30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的最小整数</a:t>
            </a:r>
            <a:br>
              <a:rPr lang="zh-CN" altLang="zh-CN" sz="2800" dirty="0">
                <a:solidFill>
                  <a:srgbClr val="30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800" b="1" dirty="0">
                <a:solidFill>
                  <a:srgbClr val="16A80D"/>
                </a:solidFill>
              </a:rPr>
              <a:t>print</a:t>
            </a:r>
            <a:r>
              <a:rPr lang="zh-CN" altLang="zh-CN" sz="2800" dirty="0">
                <a:solidFill>
                  <a:srgbClr val="303030"/>
                </a:solidFill>
                <a:latin typeface="Arial Unicode MS"/>
                <a:ea typeface="JetBrains Mono"/>
              </a:rPr>
              <a:t>(math.</a:t>
            </a:r>
            <a:r>
              <a:rPr lang="zh-CN" altLang="zh-CN" sz="2800" b="1" dirty="0">
                <a:solidFill>
                  <a:srgbClr val="F87D04"/>
                </a:solidFill>
                <a:latin typeface="Arial Unicode MS"/>
                <a:ea typeface="JetBrains Mono"/>
              </a:rPr>
              <a:t>ceil</a:t>
            </a:r>
            <a:r>
              <a:rPr lang="zh-CN" altLang="zh-CN" sz="2800" dirty="0">
                <a:solidFill>
                  <a:srgbClr val="303030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FF8132"/>
                </a:solidFill>
                <a:latin typeface="Arial Unicode MS"/>
                <a:ea typeface="JetBrains Mono"/>
              </a:rPr>
              <a:t>9.01</a:t>
            </a:r>
            <a:r>
              <a:rPr lang="zh-CN" altLang="zh-CN" sz="2800" dirty="0">
                <a:solidFill>
                  <a:srgbClr val="303030"/>
                </a:solidFill>
                <a:latin typeface="Arial Unicode MS"/>
                <a:ea typeface="JetBrains Mono"/>
              </a:rPr>
              <a:t>))    </a:t>
            </a:r>
            <a:r>
              <a:rPr lang="zh-CN" altLang="zh-CN" sz="2800" dirty="0">
                <a:solidFill>
                  <a:srgbClr val="808080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lang="zh-CN" altLang="zh-CN" sz="2800" dirty="0">
                <a:solidFill>
                  <a:srgbClr val="808080"/>
                </a:solidFill>
                <a:latin typeface="Arial Unicode MS"/>
                <a:ea typeface="JetBrains Mono"/>
              </a:rPr>
              <a:t>10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3613AA-50ED-4768-A12D-691CBDAC0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33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EB995F98-D403-472E-A69B-27EB6019A708}"/>
              </a:ext>
            </a:extLst>
          </p:cNvPr>
          <p:cNvSpPr/>
          <p:nvPr/>
        </p:nvSpPr>
        <p:spPr>
          <a:xfrm>
            <a:off x="1059775" y="1066940"/>
            <a:ext cx="7988554" cy="654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303030"/>
                </a:solidFill>
                <a:latin typeface="Arial Unicode MS"/>
                <a:ea typeface="JetBrains Mono"/>
              </a:rPr>
              <a:t>math.</a:t>
            </a:r>
            <a:r>
              <a:rPr lang="en-US" altLang="zh-CN" sz="2800" b="1" dirty="0">
                <a:solidFill>
                  <a:srgbClr val="F87D04"/>
                </a:solidFill>
                <a:latin typeface="Arial Unicode MS"/>
                <a:ea typeface="JetBrains Mono"/>
              </a:rPr>
              <a:t> sqrt</a:t>
            </a:r>
            <a:r>
              <a:rPr lang="zh-CN" altLang="zh-CN" sz="2800" dirty="0">
                <a:solidFill>
                  <a:srgbClr val="303030"/>
                </a:solidFill>
                <a:latin typeface="Arial Unicode MS"/>
                <a:ea typeface="JetBrains Mono"/>
              </a:rPr>
              <a:t>(x)</a:t>
            </a:r>
            <a:r>
              <a:rPr lang="en-US" altLang="zh-CN" sz="2800" dirty="0">
                <a:solidFill>
                  <a:srgbClr val="303030"/>
                </a:solidFill>
                <a:latin typeface="Arial Unicode MS"/>
                <a:ea typeface="JetBrains Mono"/>
              </a:rPr>
              <a:t>   # </a:t>
            </a:r>
            <a:r>
              <a:rPr lang="zh-CN" altLang="en-US" sz="2800" dirty="0">
                <a:solidFill>
                  <a:srgbClr val="30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返回非负整数 </a:t>
            </a:r>
            <a:r>
              <a:rPr lang="en-US" altLang="zh-CN" sz="2800" dirty="0">
                <a:solidFill>
                  <a:srgbClr val="30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lang="zh-CN" altLang="en-US" sz="2800" dirty="0">
                <a:solidFill>
                  <a:srgbClr val="30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的平方根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3613AA-50ED-4768-A12D-691CBDAC0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D48A43-E793-4ED4-AE52-4304639A3C27}"/>
              </a:ext>
            </a:extLst>
          </p:cNvPr>
          <p:cNvSpPr/>
          <p:nvPr/>
        </p:nvSpPr>
        <p:spPr>
          <a:xfrm>
            <a:off x="1059775" y="2060848"/>
            <a:ext cx="103648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import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math</a:t>
            </a:r>
            <a:b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</a:br>
            <a:b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math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sqrt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5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)) 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5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的平方根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2.23606797749979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E5DD76-D9FC-4556-85DB-6CE577243D55}"/>
              </a:ext>
            </a:extLst>
          </p:cNvPr>
          <p:cNvSpPr/>
          <p:nvPr/>
        </p:nvSpPr>
        <p:spPr>
          <a:xfrm>
            <a:off x="1059775" y="3732714"/>
            <a:ext cx="7988554" cy="654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303030"/>
                </a:solidFill>
                <a:latin typeface="Arial Unicode MS"/>
                <a:ea typeface="JetBrains Mono"/>
              </a:rPr>
              <a:t>math.</a:t>
            </a:r>
            <a:r>
              <a:rPr lang="en-US" altLang="zh-CN" sz="2800" b="1" dirty="0">
                <a:solidFill>
                  <a:srgbClr val="F87D04"/>
                </a:solidFill>
                <a:latin typeface="Arial Unicode MS"/>
                <a:ea typeface="JetBrains Mono"/>
              </a:rPr>
              <a:t> </a:t>
            </a:r>
            <a:r>
              <a:rPr lang="en-US" altLang="zh-CN" sz="2800" b="1" dirty="0" err="1">
                <a:solidFill>
                  <a:srgbClr val="F87D04"/>
                </a:solidFill>
                <a:latin typeface="Arial Unicode MS"/>
                <a:ea typeface="JetBrains Mono"/>
              </a:rPr>
              <a:t>isqrt</a:t>
            </a:r>
            <a:r>
              <a:rPr lang="zh-CN" altLang="zh-CN" sz="2800" dirty="0">
                <a:solidFill>
                  <a:srgbClr val="303030"/>
                </a:solidFill>
                <a:latin typeface="Arial Unicode MS"/>
                <a:ea typeface="JetBrains Mono"/>
              </a:rPr>
              <a:t>(x)</a:t>
            </a:r>
            <a:r>
              <a:rPr lang="en-US" altLang="zh-CN" sz="2800" dirty="0">
                <a:solidFill>
                  <a:srgbClr val="303030"/>
                </a:solidFill>
                <a:latin typeface="Arial Unicode MS"/>
                <a:ea typeface="JetBrains Mono"/>
              </a:rPr>
              <a:t>   # </a:t>
            </a:r>
            <a:r>
              <a:rPr lang="zh-CN" altLang="en-US" sz="2800" dirty="0">
                <a:solidFill>
                  <a:srgbClr val="30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返回非负整数 </a:t>
            </a:r>
            <a:r>
              <a:rPr lang="en-US" altLang="zh-CN" sz="2800" dirty="0">
                <a:solidFill>
                  <a:srgbClr val="30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lang="zh-CN" altLang="en-US" sz="2800" dirty="0">
                <a:solidFill>
                  <a:srgbClr val="3030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的整数平方根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EE577A-5BBD-4504-A341-672B869D1EF1}"/>
              </a:ext>
            </a:extLst>
          </p:cNvPr>
          <p:cNvSpPr/>
          <p:nvPr/>
        </p:nvSpPr>
        <p:spPr>
          <a:xfrm>
            <a:off x="1059775" y="4560411"/>
            <a:ext cx="103648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math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isqrt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5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))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非负整数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 5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的整数平方根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2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97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8B599666-5FE5-4333-9119-A02DF201AA94}"/>
              </a:ext>
            </a:extLst>
          </p:cNvPr>
          <p:cNvSpPr/>
          <p:nvPr/>
        </p:nvSpPr>
        <p:spPr>
          <a:xfrm>
            <a:off x="1055440" y="851992"/>
            <a:ext cx="4320480" cy="745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C840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浮点数</a:t>
            </a: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3200" dirty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float, </a:t>
            </a:r>
            <a:r>
              <a:rPr lang="zh-CN" altLang="en-US" sz="3200" dirty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实数</a:t>
            </a: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5301CA2-C0B5-4EB1-9F54-C68440E01BCA}"/>
              </a:ext>
            </a:extLst>
          </p:cNvPr>
          <p:cNvSpPr/>
          <p:nvPr/>
        </p:nvSpPr>
        <p:spPr>
          <a:xfrm>
            <a:off x="1055440" y="1603355"/>
            <a:ext cx="6840760" cy="1491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十进制表示</a:t>
            </a:r>
            <a:endParaRPr lang="en-US" altLang="zh-CN" sz="3200" dirty="0">
              <a:solidFill>
                <a:srgbClr val="000000"/>
              </a:solidFill>
              <a:latin typeface="JetBrains Mono"/>
              <a:ea typeface="微软雅黑 Light" panose="020B0502040204020203" pitchFamily="34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由整数部分、</a:t>
            </a:r>
            <a:r>
              <a:rPr lang="zh-CN" altLang="en-US" sz="3200" b="1" dirty="0">
                <a:solidFill>
                  <a:srgbClr val="F08C64"/>
                </a:solidFill>
                <a:latin typeface="Arial Unicode MS" panose="020B0604020202020204"/>
                <a:ea typeface="JetBrains Mono"/>
              </a:rPr>
              <a:t>小数点</a:t>
            </a:r>
            <a:r>
              <a:rPr lang="zh-CN" altLang="en-US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与小数部分组成</a:t>
            </a:r>
            <a:endParaRPr lang="en-US" altLang="zh-CN" sz="3200" dirty="0">
              <a:solidFill>
                <a:srgbClr val="000000"/>
              </a:solidFill>
              <a:latin typeface="JetBrains Mono"/>
              <a:ea typeface="微软雅黑 Light" panose="020B0502040204020203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2DCA855-2590-4217-909A-EC9A1620910E}"/>
              </a:ext>
            </a:extLst>
          </p:cNvPr>
          <p:cNvSpPr/>
          <p:nvPr/>
        </p:nvSpPr>
        <p:spPr>
          <a:xfrm>
            <a:off x="1074267" y="3031696"/>
            <a:ext cx="10710365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JetBrains Mono" pitchFamily="2" charset="0"/>
                <a:ea typeface="微软雅黑 Light" panose="020B0502040204020203" pitchFamily="34" charset="-122"/>
              </a:rPr>
              <a:t>123.45</a:t>
            </a:r>
            <a:r>
              <a:rPr lang="zh-CN" altLang="en-US" sz="3200" dirty="0">
                <a:solidFill>
                  <a:srgbClr val="000000"/>
                </a:solidFill>
                <a:latin typeface="JetBrains Mono" pitchFamily="2" charset="0"/>
                <a:ea typeface="微软雅黑 Light" panose="020B0502040204020203" pitchFamily="34" charset="-122"/>
              </a:rPr>
              <a:t>、</a:t>
            </a:r>
            <a:r>
              <a:rPr lang="en-US" altLang="zh-CN" sz="3200" dirty="0">
                <a:solidFill>
                  <a:srgbClr val="000000"/>
                </a:solidFill>
                <a:latin typeface="JetBrains Mono" pitchFamily="2" charset="0"/>
                <a:ea typeface="微软雅黑 Light" panose="020B0502040204020203" pitchFamily="34" charset="-122"/>
              </a:rPr>
              <a:t>23.0</a:t>
            </a:r>
            <a:r>
              <a:rPr lang="zh-CN" altLang="en-US" sz="3200" dirty="0">
                <a:solidFill>
                  <a:srgbClr val="000000"/>
                </a:solidFill>
                <a:latin typeface="JetBrains Mono" pitchFamily="2" charset="0"/>
                <a:ea typeface="微软雅黑 Light" panose="020B0502040204020203" pitchFamily="34" charset="-122"/>
              </a:rPr>
              <a:t>、</a:t>
            </a:r>
            <a:r>
              <a:rPr lang="en-US" altLang="zh-CN" sz="3200" dirty="0">
                <a:solidFill>
                  <a:srgbClr val="000000"/>
                </a:solidFill>
                <a:latin typeface="JetBrains Mono" pitchFamily="2" charset="0"/>
                <a:ea typeface="微软雅黑 Light" panose="020B0502040204020203" pitchFamily="34" charset="-122"/>
              </a:rPr>
              <a:t>0.78</a:t>
            </a:r>
            <a:r>
              <a:rPr lang="zh-CN" altLang="en-US" sz="3200" dirty="0">
                <a:solidFill>
                  <a:srgbClr val="000000"/>
                </a:solidFill>
                <a:latin typeface="JetBrains Mono" pitchFamily="2" charset="0"/>
                <a:ea typeface="微软雅黑 Light" panose="020B0502040204020203" pitchFamily="34" charset="-122"/>
              </a:rPr>
              <a:t>、</a:t>
            </a:r>
            <a:r>
              <a:rPr lang="en-US" altLang="zh-CN" sz="3200" dirty="0">
                <a:solidFill>
                  <a:srgbClr val="000000"/>
                </a:solidFill>
                <a:latin typeface="JetBrains Mono" pitchFamily="2" charset="0"/>
                <a:ea typeface="微软雅黑 Light" panose="020B0502040204020203" pitchFamily="34" charset="-122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highlight>
                  <a:srgbClr val="FFFF00"/>
                </a:highlight>
                <a:latin typeface="JetBrains Mono" pitchFamily="2" charset="0"/>
                <a:ea typeface="微软雅黑 Light" panose="020B0502040204020203" pitchFamily="34" charset="-122"/>
              </a:rPr>
              <a:t>12.  </a:t>
            </a:r>
            <a:r>
              <a:rPr lang="en-US" altLang="zh-CN" sz="3200" dirty="0">
                <a:solidFill>
                  <a:srgbClr val="000000"/>
                </a:solidFill>
                <a:latin typeface="JetBrains Mono" pitchFamily="2" charset="0"/>
                <a:ea typeface="微软雅黑 Light" panose="020B0502040204020203" pitchFamily="34" charset="-122"/>
              </a:rPr>
              <a:t>(12.0)</a:t>
            </a:r>
            <a:r>
              <a:rPr lang="zh-CN" altLang="en-US" sz="3200" dirty="0">
                <a:solidFill>
                  <a:srgbClr val="000000"/>
                </a:solidFill>
                <a:latin typeface="JetBrains Mono" pitchFamily="2" charset="0"/>
                <a:ea typeface="微软雅黑 Light" panose="020B0502040204020203" pitchFamily="34" charset="-122"/>
              </a:rPr>
              <a:t>、</a:t>
            </a:r>
            <a:r>
              <a:rPr lang="en-US" altLang="zh-CN" sz="3200" dirty="0">
                <a:solidFill>
                  <a:srgbClr val="000000"/>
                </a:solidFill>
                <a:highlight>
                  <a:srgbClr val="FFFF00"/>
                </a:highlight>
                <a:latin typeface="JetBrains Mono" pitchFamily="2" charset="0"/>
                <a:ea typeface="微软雅黑 Light" panose="020B0502040204020203" pitchFamily="34" charset="-122"/>
              </a:rPr>
              <a:t>.15 </a:t>
            </a:r>
            <a:r>
              <a:rPr lang="en-US" altLang="zh-CN" sz="3200" dirty="0">
                <a:solidFill>
                  <a:srgbClr val="000000"/>
                </a:solidFill>
                <a:latin typeface="JetBrains Mono" pitchFamily="2" charset="0"/>
                <a:ea typeface="微软雅黑 Light" panose="020B0502040204020203" pitchFamily="34" charset="-122"/>
              </a:rPr>
              <a:t>(0.15)</a:t>
            </a:r>
            <a:endParaRPr lang="zh-CN" altLang="zh-CN" sz="3200" dirty="0">
              <a:solidFill>
                <a:srgbClr val="000000"/>
              </a:solidFill>
              <a:latin typeface="JetBrains Mono" pitchFamily="2" charset="0"/>
              <a:ea typeface="微软雅黑 Light" panose="020B0502040204020203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3795058-F2CB-4493-970E-5E1EAE016023}"/>
              </a:ext>
            </a:extLst>
          </p:cNvPr>
          <p:cNvSpPr/>
          <p:nvPr/>
        </p:nvSpPr>
        <p:spPr>
          <a:xfrm>
            <a:off x="1071627" y="3762891"/>
            <a:ext cx="7904693" cy="753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科学记数法表示</a:t>
            </a:r>
            <a:r>
              <a:rPr lang="en-US" altLang="zh-CN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 &lt;a&gt;</a:t>
            </a:r>
            <a:r>
              <a:rPr lang="en-US" altLang="zh-CN" sz="3200" b="1" dirty="0">
                <a:solidFill>
                  <a:srgbClr val="FC8404"/>
                </a:solidFill>
                <a:latin typeface="JetBrains Mono"/>
                <a:ea typeface="微软雅黑 Light" panose="020B0502040204020203" pitchFamily="34" charset="-122"/>
              </a:rPr>
              <a:t>e</a:t>
            </a:r>
            <a:r>
              <a:rPr lang="en-US" altLang="zh-CN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&lt;</a:t>
            </a:r>
            <a:r>
              <a:rPr lang="en-US" altLang="zh-CN" sz="3200" b="1" dirty="0">
                <a:solidFill>
                  <a:srgbClr val="FF0000"/>
                </a:solidFill>
                <a:latin typeface="JetBrains Mono"/>
                <a:ea typeface="微软雅黑 Light" panose="020B0502040204020203" pitchFamily="34" charset="-122"/>
              </a:rPr>
              <a:t>n</a:t>
            </a:r>
            <a:r>
              <a:rPr lang="en-US" altLang="zh-CN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&gt;(n</a:t>
            </a:r>
            <a:r>
              <a:rPr lang="zh-CN" altLang="en-US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为整数</a:t>
            </a:r>
            <a:r>
              <a:rPr lang="en-US" altLang="zh-CN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4956F4E-5182-420B-86BB-D60EBB654A4A}"/>
              </a:ext>
            </a:extLst>
          </p:cNvPr>
          <p:cNvSpPr/>
          <p:nvPr/>
        </p:nvSpPr>
        <p:spPr>
          <a:xfrm>
            <a:off x="1055440" y="4484256"/>
            <a:ext cx="6192688" cy="752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JetBrains Mono" pitchFamily="2" charset="0"/>
                <a:ea typeface="微软雅黑 Light" panose="020B0502040204020203" pitchFamily="34" charset="-122"/>
              </a:rPr>
              <a:t>0.48</a:t>
            </a:r>
            <a:r>
              <a:rPr lang="en-US" altLang="zh-CN" sz="3200" b="1" dirty="0">
                <a:solidFill>
                  <a:srgbClr val="FC8404"/>
                </a:solidFill>
                <a:latin typeface="JetBrains Mono" pitchFamily="2" charset="0"/>
                <a:ea typeface="微软雅黑 Light" panose="020B0502040204020203" pitchFamily="34" charset="-122"/>
              </a:rPr>
              <a:t>e</a:t>
            </a:r>
            <a:r>
              <a:rPr lang="en-US" altLang="zh-CN" sz="3200" dirty="0">
                <a:solidFill>
                  <a:srgbClr val="000000"/>
                </a:solidFill>
                <a:latin typeface="JetBrains Mono" pitchFamily="2" charset="0"/>
                <a:ea typeface="微软雅黑 Light" panose="020B0502040204020203" pitchFamily="34" charset="-122"/>
              </a:rPr>
              <a:t>-5</a:t>
            </a:r>
            <a:r>
              <a:rPr lang="zh-CN" altLang="en-US" sz="3200" dirty="0">
                <a:solidFill>
                  <a:srgbClr val="000000"/>
                </a:solidFill>
                <a:latin typeface="JetBrains Mono" pitchFamily="2" charset="0"/>
                <a:ea typeface="微软雅黑 Light" panose="020B0502040204020203" pitchFamily="34" charset="-122"/>
              </a:rPr>
              <a:t>、</a:t>
            </a:r>
            <a:r>
              <a:rPr lang="en-US" altLang="zh-CN" sz="3200" dirty="0">
                <a:solidFill>
                  <a:srgbClr val="000000"/>
                </a:solidFill>
                <a:latin typeface="JetBrains Mono" pitchFamily="2" charset="0"/>
                <a:ea typeface="微软雅黑 Light" panose="020B0502040204020203" pitchFamily="34" charset="-122"/>
              </a:rPr>
              <a:t>2</a:t>
            </a:r>
            <a:r>
              <a:rPr lang="en-US" altLang="zh-CN" sz="3200" b="1" dirty="0">
                <a:solidFill>
                  <a:srgbClr val="FC8404"/>
                </a:solidFill>
                <a:latin typeface="JetBrains Mono" pitchFamily="2" charset="0"/>
                <a:ea typeface="微软雅黑 Light" panose="020B0502040204020203" pitchFamily="34" charset="-122"/>
              </a:rPr>
              <a:t>e</a:t>
            </a:r>
            <a:r>
              <a:rPr lang="en-US" altLang="zh-CN" sz="3200" dirty="0">
                <a:solidFill>
                  <a:srgbClr val="000000"/>
                </a:solidFill>
                <a:latin typeface="JetBrains Mono" pitchFamily="2" charset="0"/>
                <a:ea typeface="微软雅黑 Light" panose="020B0502040204020203" pitchFamily="34" charset="-122"/>
              </a:rPr>
              <a:t>3</a:t>
            </a:r>
            <a:r>
              <a:rPr lang="zh-CN" altLang="en-US" sz="3200" dirty="0">
                <a:solidFill>
                  <a:srgbClr val="000000"/>
                </a:solidFill>
                <a:latin typeface="JetBrains Mono" pitchFamily="2" charset="0"/>
                <a:ea typeface="微软雅黑 Light" panose="020B0502040204020203" pitchFamily="34" charset="-122"/>
              </a:rPr>
              <a:t>、</a:t>
            </a:r>
            <a:r>
              <a:rPr lang="en-US" altLang="zh-CN" sz="3200" dirty="0">
                <a:solidFill>
                  <a:srgbClr val="000000"/>
                </a:solidFill>
                <a:latin typeface="JetBrains Mono" pitchFamily="2" charset="0"/>
                <a:ea typeface="微软雅黑 Light" panose="020B0502040204020203" pitchFamily="34" charset="-122"/>
              </a:rPr>
              <a:t>2.53</a:t>
            </a:r>
            <a:r>
              <a:rPr lang="en-US" altLang="zh-CN" sz="3200" b="1" dirty="0">
                <a:solidFill>
                  <a:srgbClr val="FC8404"/>
                </a:solidFill>
                <a:latin typeface="JetBrains Mono" pitchFamily="2" charset="0"/>
                <a:ea typeface="微软雅黑 Light" panose="020B0502040204020203" pitchFamily="34" charset="-122"/>
              </a:rPr>
              <a:t>e</a:t>
            </a:r>
            <a:r>
              <a:rPr lang="en-US" altLang="zh-CN" sz="3200" dirty="0">
                <a:solidFill>
                  <a:srgbClr val="000000"/>
                </a:solidFill>
                <a:latin typeface="JetBrains Mono" pitchFamily="2" charset="0"/>
                <a:ea typeface="微软雅黑 Light" panose="020B0502040204020203" pitchFamily="34" charset="-122"/>
              </a:rPr>
              <a:t>3</a:t>
            </a:r>
            <a:endParaRPr lang="zh-CN" altLang="zh-CN" sz="3200" dirty="0">
              <a:solidFill>
                <a:srgbClr val="000000"/>
              </a:solidFill>
              <a:latin typeface="JetBrains Mono" pitchFamily="2" charset="0"/>
              <a:ea typeface="微软雅黑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BC0B69-7F5B-45B7-AD29-5F1D37F919CC}"/>
              </a:ext>
            </a:extLst>
          </p:cNvPr>
          <p:cNvSpPr/>
          <p:nvPr/>
        </p:nvSpPr>
        <p:spPr>
          <a:xfrm>
            <a:off x="3647727" y="5106354"/>
            <a:ext cx="7488831" cy="752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JetBrains Mono" pitchFamily="2" charset="0"/>
                <a:ea typeface="微软雅黑 Light" panose="020B0502040204020203" pitchFamily="34" charset="-122"/>
              </a:rPr>
              <a:t>2.53</a:t>
            </a:r>
            <a:r>
              <a:rPr lang="en-US" altLang="zh-CN" sz="3200" b="1" dirty="0">
                <a:solidFill>
                  <a:srgbClr val="FC8404"/>
                </a:solidFill>
                <a:latin typeface="JetBrains Mono" pitchFamily="2" charset="0"/>
                <a:ea typeface="微软雅黑 Light" panose="020B0502040204020203" pitchFamily="34" charset="-122"/>
              </a:rPr>
              <a:t>e</a:t>
            </a:r>
            <a:r>
              <a:rPr lang="en-US" altLang="zh-CN" sz="3200" dirty="0">
                <a:solidFill>
                  <a:srgbClr val="000000"/>
                </a:solidFill>
                <a:latin typeface="JetBrains Mono" pitchFamily="2" charset="0"/>
                <a:ea typeface="微软雅黑 Light" panose="020B0502040204020203" pitchFamily="34" charset="-122"/>
              </a:rPr>
              <a:t>3</a:t>
            </a:r>
            <a:r>
              <a:rPr lang="zh-CN" altLang="en-US" sz="3200" dirty="0">
                <a:solidFill>
                  <a:srgbClr val="000000"/>
                </a:solidFill>
                <a:latin typeface="JetBrains Mono" pitchFamily="2" charset="0"/>
                <a:ea typeface="微软雅黑 Light" panose="020B0502040204020203" pitchFamily="34" charset="-122"/>
              </a:rPr>
              <a:t>（</a:t>
            </a:r>
            <a:r>
              <a:rPr lang="en-US" altLang="zh-CN" sz="3200" dirty="0">
                <a:solidFill>
                  <a:srgbClr val="000000"/>
                </a:solidFill>
                <a:latin typeface="JetBrains Mono" pitchFamily="2" charset="0"/>
                <a:ea typeface="微软雅黑 Light" panose="020B0502040204020203" pitchFamily="34" charset="-122"/>
              </a:rPr>
              <a:t>2.53 </a:t>
            </a:r>
            <a:r>
              <a:rPr lang="en-US" altLang="zh-CN" sz="3200" b="1" dirty="0">
                <a:solidFill>
                  <a:srgbClr val="F08C64"/>
                </a:solidFill>
                <a:latin typeface="JetBrains Mono" pitchFamily="2" charset="0"/>
                <a:ea typeface="微软雅黑 Light" panose="020B0502040204020203" pitchFamily="34" charset="-122"/>
              </a:rPr>
              <a:t>×</a:t>
            </a:r>
            <a:r>
              <a:rPr lang="en-US" altLang="zh-CN" sz="3200" dirty="0">
                <a:solidFill>
                  <a:srgbClr val="000000"/>
                </a:solidFill>
                <a:latin typeface="JetBrains Mono" pitchFamily="2" charset="0"/>
                <a:ea typeface="微软雅黑 Light" panose="020B0502040204020203" pitchFamily="34" charset="-122"/>
              </a:rPr>
              <a:t> 10</a:t>
            </a:r>
            <a:r>
              <a:rPr lang="en-US" altLang="zh-CN" sz="3200" baseline="30000" dirty="0">
                <a:solidFill>
                  <a:srgbClr val="000000"/>
                </a:solidFill>
                <a:latin typeface="JetBrains Mono" pitchFamily="2" charset="0"/>
                <a:ea typeface="微软雅黑 Light" panose="020B0502040204020203" pitchFamily="34" charset="-122"/>
              </a:rPr>
              <a:t>3</a:t>
            </a:r>
            <a:r>
              <a:rPr lang="en-US" altLang="zh-CN" sz="3200" dirty="0">
                <a:solidFill>
                  <a:srgbClr val="000000"/>
                </a:solidFill>
                <a:latin typeface="JetBrains Mono" pitchFamily="2" charset="0"/>
                <a:ea typeface="微软雅黑 Light" panose="020B0502040204020203" pitchFamily="34" charset="-122"/>
              </a:rPr>
              <a:t> = 2530.0</a:t>
            </a:r>
            <a:r>
              <a:rPr lang="zh-CN" altLang="en-US" sz="3200" dirty="0">
                <a:solidFill>
                  <a:srgbClr val="000000"/>
                </a:solidFill>
                <a:latin typeface="JetBrains Mono" pitchFamily="2" charset="0"/>
                <a:ea typeface="微软雅黑 Light" panose="020B0502040204020203" pitchFamily="34" charset="-122"/>
              </a:rPr>
              <a:t>）</a:t>
            </a:r>
            <a:endParaRPr lang="zh-CN" altLang="zh-CN" sz="3200" dirty="0">
              <a:solidFill>
                <a:srgbClr val="000000"/>
              </a:solidFill>
              <a:latin typeface="JetBrains Mono" pitchFamily="2" charset="0"/>
              <a:ea typeface="微软雅黑 Light" panose="020B0502040204020203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02016A-52BB-4645-91E4-14BB50351243}"/>
              </a:ext>
            </a:extLst>
          </p:cNvPr>
          <p:cNvSpPr/>
          <p:nvPr/>
        </p:nvSpPr>
        <p:spPr>
          <a:xfrm>
            <a:off x="1055441" y="5100836"/>
            <a:ext cx="2664295" cy="753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等价于</a:t>
            </a:r>
            <a:r>
              <a:rPr lang="en-US" altLang="zh-CN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a×10</a:t>
            </a:r>
            <a:r>
              <a:rPr lang="en-US" altLang="zh-CN" sz="3200" b="1" baseline="30000" dirty="0">
                <a:solidFill>
                  <a:srgbClr val="FF0000"/>
                </a:solidFill>
                <a:latin typeface="JetBrains Mono"/>
                <a:ea typeface="微软雅黑 Light" panose="020B0502040204020203" pitchFamily="34" charset="-122"/>
              </a:rPr>
              <a:t>n</a:t>
            </a:r>
            <a:r>
              <a:rPr lang="en-US" altLang="zh-CN" sz="3200" dirty="0">
                <a:solidFill>
                  <a:srgbClr val="000000"/>
                </a:solidFill>
                <a:latin typeface="JetBrains Mono"/>
                <a:ea typeface="微软雅黑 Light" panose="020B0502040204020203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148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8" grpId="0"/>
      <p:bldP spid="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6" name="Picture 8" descr="https://gimg2.baidu.com/image_search/src=http%3A%2F%2F5b0988e595225.cdn.sohucs.com%2Fimages%2F20180115%2F99d91c6a0047499da0ae8bc3a0d367ef.jpeg&amp;refer=http%3A%2F%2F5b0988e595225.cdn.sohucs.com&amp;app=2002&amp;size=f9999,10000&amp;q=a80&amp;n=0&amp;g=0n&amp;fmt=jpeg?sec=1630853278&amp;t=1d482b3016e67ac79098481239b5b255">
            <a:extLst>
              <a:ext uri="{FF2B5EF4-FFF2-40B4-BE49-F238E27FC236}">
                <a16:creationId xmlns:a16="http://schemas.microsoft.com/office/drawing/2014/main" id="{566518C4-E0A0-4DC1-9554-7DF359C2E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116" y="3861048"/>
            <a:ext cx="2828980" cy="200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59AE9DC-723E-4421-981F-63A2F5E693B2}"/>
              </a:ext>
            </a:extLst>
          </p:cNvPr>
          <p:cNvSpPr/>
          <p:nvPr/>
        </p:nvSpPr>
        <p:spPr>
          <a:xfrm>
            <a:off x="1049462" y="856357"/>
            <a:ext cx="7278786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实例</a:t>
            </a:r>
            <a:r>
              <a:rPr lang="en-US" altLang="zh-CN" sz="3200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2.3 </a:t>
            </a:r>
            <a:r>
              <a:rPr lang="zh-CN" altLang="en-US" sz="3200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换披萨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F6102C-6011-4B37-AD60-B23F34BAF499}"/>
              </a:ext>
            </a:extLst>
          </p:cNvPr>
          <p:cNvSpPr/>
          <p:nvPr/>
        </p:nvSpPr>
        <p:spPr>
          <a:xfrm>
            <a:off x="1049462" y="1674674"/>
            <a:ext cx="105911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程序员小明在披萨店订购了一个直径为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英寸的披萨，送货前客服打电话来说“对不起，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英寸的卖完了，为了补偿您，我们给你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个直径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英寸披萨好吗？”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7D1D56-43E9-4B8C-B598-A56FAABCA61B}"/>
              </a:ext>
            </a:extLst>
          </p:cNvPr>
          <p:cNvSpPr/>
          <p:nvPr/>
        </p:nvSpPr>
        <p:spPr>
          <a:xfrm>
            <a:off x="1049462" y="2875003"/>
            <a:ext cx="105911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这个更换方案是否合理取决于最终吃到的披萨的多少？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披萨本身是近似于圆柱体的不规则的形状，不同直径披萨的用料、厚度、工艺等都可能不同，所以想用计算机计算，需要做一些近似和假设：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披萨是规则的圆柱形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厚度均匀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材料均匀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不同尺寸的披萨用料比例相同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不同尺寸的披萨厚度相同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这样可以将披萨抽象为一个圆柱体，前面假设的条件下，此问题简化为大、小披萨的面积计算。圆的面积计算公式：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 = πr2</a:t>
            </a:r>
          </a:p>
        </p:txBody>
      </p:sp>
      <p:sp>
        <p:nvSpPr>
          <p:cNvPr id="2" name="流程图: 磁盘 1">
            <a:extLst>
              <a:ext uri="{FF2B5EF4-FFF2-40B4-BE49-F238E27FC236}">
                <a16:creationId xmlns:a16="http://schemas.microsoft.com/office/drawing/2014/main" id="{D610E2DD-EFCC-4F0D-8909-3841DEAC4452}"/>
              </a:ext>
            </a:extLst>
          </p:cNvPr>
          <p:cNvSpPr/>
          <p:nvPr/>
        </p:nvSpPr>
        <p:spPr>
          <a:xfrm>
            <a:off x="8616280" y="4581128"/>
            <a:ext cx="2592288" cy="432048"/>
          </a:xfrm>
          <a:prstGeom prst="flowChartMagneticDisk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45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59AE9DC-723E-4421-981F-63A2F5E693B2}"/>
              </a:ext>
            </a:extLst>
          </p:cNvPr>
          <p:cNvSpPr/>
          <p:nvPr/>
        </p:nvSpPr>
        <p:spPr>
          <a:xfrm>
            <a:off x="1049462" y="856357"/>
            <a:ext cx="7278786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实例</a:t>
            </a:r>
            <a:r>
              <a:rPr lang="en-US" altLang="zh-CN" sz="3200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2.3 </a:t>
            </a:r>
            <a:r>
              <a:rPr lang="zh-CN" altLang="en-US" sz="3200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换披萨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F6102C-6011-4B37-AD60-B23F34BAF499}"/>
              </a:ext>
            </a:extLst>
          </p:cNvPr>
          <p:cNvSpPr/>
          <p:nvPr/>
        </p:nvSpPr>
        <p:spPr>
          <a:xfrm>
            <a:off x="1049462" y="1674674"/>
            <a:ext cx="105911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程序员小明在披萨店订购了一个直径为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英寸的披萨，送货前客服打电话来说“对不起，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英寸的卖完了，为了补偿您，我们给你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个直径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英寸披萨好吗？”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流程图: 磁盘 1">
            <a:extLst>
              <a:ext uri="{FF2B5EF4-FFF2-40B4-BE49-F238E27FC236}">
                <a16:creationId xmlns:a16="http://schemas.microsoft.com/office/drawing/2014/main" id="{D610E2DD-EFCC-4F0D-8909-3841DEAC4452}"/>
              </a:ext>
            </a:extLst>
          </p:cNvPr>
          <p:cNvSpPr/>
          <p:nvPr/>
        </p:nvSpPr>
        <p:spPr>
          <a:xfrm>
            <a:off x="8616280" y="3693963"/>
            <a:ext cx="2592288" cy="432048"/>
          </a:xfrm>
          <a:prstGeom prst="flowChartMagneticDisk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F4AECE-4B7C-4A51-9602-05DAD35761C5}"/>
              </a:ext>
            </a:extLst>
          </p:cNvPr>
          <p:cNvSpPr/>
          <p:nvPr/>
        </p:nvSpPr>
        <p:spPr>
          <a:xfrm>
            <a:off x="1049462" y="2949334"/>
            <a:ext cx="101591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  <a:t>import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math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导入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math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库，后面应用库中的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pi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值和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ceil()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PI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math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pi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圆周率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π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12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寸披萨面积与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 2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 7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寸披萨面积之差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profit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PI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12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12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/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4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-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2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PI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7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7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/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4</a:t>
            </a:r>
            <a:b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</a:b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profit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输出面积差值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36.128315516282626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38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59AE9DC-723E-4421-981F-63A2F5E693B2}"/>
              </a:ext>
            </a:extLst>
          </p:cNvPr>
          <p:cNvSpPr/>
          <p:nvPr/>
        </p:nvSpPr>
        <p:spPr>
          <a:xfrm>
            <a:off x="1049462" y="856357"/>
            <a:ext cx="7278786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实例</a:t>
            </a:r>
            <a:r>
              <a:rPr lang="en-US" altLang="zh-CN" sz="3200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2.3 </a:t>
            </a:r>
            <a:r>
              <a:rPr lang="zh-CN" altLang="en-US" sz="3200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换披萨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F4AECE-4B7C-4A51-9602-05DAD35761C5}"/>
              </a:ext>
            </a:extLst>
          </p:cNvPr>
          <p:cNvSpPr/>
          <p:nvPr/>
        </p:nvSpPr>
        <p:spPr>
          <a:xfrm>
            <a:off x="1049462" y="1600343"/>
            <a:ext cx="1015910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import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math 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导入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math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库，后面应用库中的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pi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值和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ceil()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diameter_of_big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000" b="1" dirty="0">
                <a:solidFill>
                  <a:srgbClr val="16A80D"/>
                </a:solidFill>
                <a:latin typeface="JetBrains Mono" pitchFamily="2" charset="0"/>
              </a:rPr>
              <a:t>int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()) </a:t>
            </a:r>
            <a:r>
              <a:rPr lang="en-US" altLang="zh-CN" sz="2000" dirty="0">
                <a:solidFill>
                  <a:srgbClr val="E70C0C"/>
                </a:solidFill>
                <a:latin typeface="JetBrains Mono" pitchFamily="2" charset="0"/>
              </a:rPr>
              <a:t>                  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披萨直径为整数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diameter_of_small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000" b="1" dirty="0">
                <a:solidFill>
                  <a:srgbClr val="16A80D"/>
                </a:solidFill>
                <a:latin typeface="JetBrains Mono" pitchFamily="2" charset="0"/>
              </a:rPr>
              <a:t>int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()) </a:t>
            </a:r>
            <a:r>
              <a:rPr lang="en-US" altLang="zh-CN" sz="2000" dirty="0">
                <a:solidFill>
                  <a:srgbClr val="E70C0C"/>
                </a:solidFill>
                <a:latin typeface="JetBrains Mono" pitchFamily="2" charset="0"/>
              </a:rPr>
              <a:t>                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披萨直径为整数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area_of_big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PI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diameter_of_big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/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2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)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**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2    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大寸披萨的面积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area_of_small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PI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diameter_of_small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/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2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)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**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2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小寸披萨的面积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n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area_of_big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/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area_of_small 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大披萨与小披萨面积比值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num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math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000" b="1" dirty="0">
                <a:solidFill>
                  <a:srgbClr val="F72F07"/>
                </a:solidFill>
                <a:latin typeface="JetBrains Mono" pitchFamily="2" charset="0"/>
              </a:rPr>
              <a:t>ceil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n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)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num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值为不小于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n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的最小整数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num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)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输出合理的更换数量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profit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area_of_small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math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000" b="1" dirty="0">
                <a:solidFill>
                  <a:srgbClr val="F72F07"/>
                </a:solidFill>
                <a:latin typeface="JetBrains Mono" pitchFamily="2" charset="0"/>
              </a:rPr>
              <a:t>ceil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num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)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-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area_of_big  </a:t>
            </a:r>
            <a:endParaRPr lang="en-US" altLang="zh-CN" sz="2000" dirty="0">
              <a:solidFill>
                <a:srgbClr val="2D3142"/>
              </a:solidFill>
              <a:latin typeface="JetBrains Mono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更换后多得的披萨的面积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5E8759"/>
                </a:solidFill>
                <a:latin typeface="JetBrains Mono" pitchFamily="2" charset="0"/>
              </a:rPr>
              <a:t>f'</a:t>
            </a:r>
            <a:r>
              <a:rPr lang="zh-CN" altLang="zh-CN" sz="2000" dirty="0">
                <a:solidFill>
                  <a:srgbClr val="EA7E25"/>
                </a:solidFill>
                <a:latin typeface="JetBrains Mono" pitchFamily="2" charset="0"/>
              </a:rPr>
              <a:t>{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num</a:t>
            </a:r>
            <a:r>
              <a:rPr lang="zh-CN" altLang="zh-CN" sz="2000" dirty="0">
                <a:solidFill>
                  <a:srgbClr val="EA7E25"/>
                </a:solidFill>
                <a:latin typeface="JetBrains Mono" pitchFamily="2" charset="0"/>
              </a:rPr>
              <a:t>}</a:t>
            </a:r>
            <a:r>
              <a:rPr lang="zh-CN" altLang="zh-CN" sz="20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zh-CN" sz="2000" dirty="0">
                <a:solidFill>
                  <a:srgbClr val="EA7E25"/>
                </a:solidFill>
                <a:latin typeface="JetBrains Mono" pitchFamily="2" charset="0"/>
              </a:rPr>
              <a:t>{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diameter_of_small</a:t>
            </a:r>
            <a:r>
              <a:rPr lang="zh-CN" altLang="zh-CN" sz="2000" dirty="0">
                <a:solidFill>
                  <a:srgbClr val="EA7E25"/>
                </a:solidFill>
                <a:latin typeface="JetBrains Mono" pitchFamily="2" charset="0"/>
              </a:rPr>
              <a:t>}</a:t>
            </a:r>
            <a:r>
              <a:rPr lang="zh-CN" altLang="zh-CN" sz="20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寸披萨与</a:t>
            </a:r>
            <a:r>
              <a:rPr lang="zh-CN" altLang="zh-CN" sz="2000" dirty="0">
                <a:solidFill>
                  <a:srgbClr val="5E8759"/>
                </a:solidFill>
                <a:latin typeface="JetBrains Mono" pitchFamily="2" charset="0"/>
              </a:rPr>
              <a:t>1</a:t>
            </a:r>
            <a:r>
              <a:rPr lang="zh-CN" altLang="zh-CN" sz="20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zh-CN" sz="2000" dirty="0">
                <a:solidFill>
                  <a:srgbClr val="EA7E25"/>
                </a:solidFill>
                <a:latin typeface="JetBrains Mono" pitchFamily="2" charset="0"/>
              </a:rPr>
              <a:t>{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diameter_of_big</a:t>
            </a:r>
            <a:r>
              <a:rPr lang="zh-CN" altLang="zh-CN" sz="2000" dirty="0">
                <a:solidFill>
                  <a:srgbClr val="EA7E25"/>
                </a:solidFill>
                <a:latin typeface="JetBrains Mono" pitchFamily="2" charset="0"/>
              </a:rPr>
              <a:t>}</a:t>
            </a:r>
            <a:r>
              <a:rPr lang="zh-CN" altLang="zh-CN" sz="20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寸披萨面积差值为</a:t>
            </a:r>
            <a:r>
              <a:rPr lang="zh-CN" altLang="zh-CN" sz="2000" dirty="0">
                <a:solidFill>
                  <a:srgbClr val="EA7E25"/>
                </a:solidFill>
                <a:latin typeface="JetBrains Mono" pitchFamily="2" charset="0"/>
              </a:rPr>
              <a:t>{</a:t>
            </a:r>
            <a:r>
              <a:rPr lang="zh-CN" altLang="zh-CN" sz="2000" b="1" dirty="0">
                <a:solidFill>
                  <a:srgbClr val="16A80D"/>
                </a:solidFill>
                <a:latin typeface="JetBrains Mono" pitchFamily="2" charset="0"/>
              </a:rPr>
              <a:t>round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profit</a:t>
            </a:r>
            <a:r>
              <a:rPr lang="zh-CN" altLang="zh-CN" sz="20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2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000" dirty="0">
                <a:solidFill>
                  <a:srgbClr val="EA7E25"/>
                </a:solidFill>
                <a:latin typeface="JetBrains Mono" pitchFamily="2" charset="0"/>
              </a:rPr>
              <a:t>}</a:t>
            </a:r>
            <a:r>
              <a:rPr lang="zh-CN" altLang="zh-CN" sz="20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平方英寸</a:t>
            </a:r>
            <a:r>
              <a:rPr lang="zh-CN" altLang="zh-CN" sz="20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65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8B599666-5FE5-4333-9119-A02DF201AA94}"/>
              </a:ext>
            </a:extLst>
          </p:cNvPr>
          <p:cNvSpPr/>
          <p:nvPr/>
        </p:nvSpPr>
        <p:spPr>
          <a:xfrm>
            <a:off x="1055440" y="851992"/>
            <a:ext cx="10153128" cy="745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浮点数</a:t>
            </a: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无法保证完全精确，输出时只保留</a:t>
            </a:r>
            <a:r>
              <a:rPr lang="en-US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17</a:t>
            </a: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位有效数字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2DCA855-2590-4217-909A-EC9A1620910E}"/>
              </a:ext>
            </a:extLst>
          </p:cNvPr>
          <p:cNvSpPr/>
          <p:nvPr/>
        </p:nvSpPr>
        <p:spPr>
          <a:xfrm>
            <a:off x="1055440" y="1597517"/>
            <a:ext cx="4536504" cy="742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16A80D"/>
                </a:solidFill>
                <a:latin typeface="JetBrains Mono" pitchFamily="2" charset="0"/>
                <a:ea typeface="微软雅黑 Light" panose="020B0502040204020203" pitchFamily="34" charset="-122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JetBrains Mono" pitchFamily="2" charset="0"/>
                <a:ea typeface="微软雅黑 Light" panose="020B0502040204020203" pitchFamily="34" charset="-122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JetBrains Mono" pitchFamily="2" charset="0"/>
                <a:ea typeface="微软雅黑 Light" panose="020B0502040204020203" pitchFamily="34" charset="-122"/>
              </a:rPr>
              <a:t>43.02 </a:t>
            </a:r>
            <a:r>
              <a:rPr lang="zh-CN" altLang="zh-CN" sz="3200" dirty="0">
                <a:solidFill>
                  <a:srgbClr val="F77235"/>
                </a:solidFill>
                <a:latin typeface="JetBrains Mono" pitchFamily="2" charset="0"/>
                <a:ea typeface="微软雅黑 Light" panose="020B0502040204020203" pitchFamily="34" charset="-122"/>
              </a:rPr>
              <a:t>*</a:t>
            </a:r>
            <a:r>
              <a:rPr lang="zh-CN" altLang="zh-CN" sz="3200" dirty="0">
                <a:solidFill>
                  <a:srgbClr val="000000"/>
                </a:solidFill>
                <a:latin typeface="JetBrains Mono" pitchFamily="2" charset="0"/>
                <a:ea typeface="微软雅黑 Light" panose="020B0502040204020203" pitchFamily="34" charset="-122"/>
              </a:rPr>
              <a:t> </a:t>
            </a:r>
            <a:r>
              <a:rPr lang="zh-CN" altLang="zh-CN" sz="3200" dirty="0">
                <a:solidFill>
                  <a:srgbClr val="0000FF"/>
                </a:solidFill>
                <a:latin typeface="JetBrains Mono" pitchFamily="2" charset="0"/>
                <a:ea typeface="微软雅黑 Light" panose="020B0502040204020203" pitchFamily="34" charset="-122"/>
              </a:rPr>
              <a:t>7</a:t>
            </a:r>
            <a:r>
              <a:rPr lang="zh-CN" altLang="zh-CN" sz="3200" b="1" dirty="0">
                <a:solidFill>
                  <a:srgbClr val="660E7A"/>
                </a:solidFill>
                <a:latin typeface="JetBrains Mono" pitchFamily="2" charset="0"/>
                <a:ea typeface="微软雅黑 Light" panose="020B0502040204020203" pitchFamily="34" charset="-122"/>
              </a:rPr>
              <a:t>)    </a:t>
            </a:r>
            <a:endParaRPr lang="zh-CN" altLang="zh-CN" sz="2000" dirty="0">
              <a:latin typeface="JetBrains Mono" pitchFamily="2" charset="0"/>
              <a:ea typeface="微软雅黑 Light" panose="020B0502040204020203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249B1A-DA48-4760-9B7A-C70EBF91CA2D}"/>
              </a:ext>
            </a:extLst>
          </p:cNvPr>
          <p:cNvSpPr/>
          <p:nvPr/>
        </p:nvSpPr>
        <p:spPr>
          <a:xfrm>
            <a:off x="1055440" y="2346021"/>
            <a:ext cx="3960440" cy="753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576057"/>
                </a:solidFill>
                <a:latin typeface="JetBrains Mono"/>
                <a:ea typeface="微软雅黑 Light" panose="020B0502040204020203" pitchFamily="34" charset="-122"/>
              </a:rPr>
              <a:t>预期输出：301.14</a:t>
            </a:r>
            <a:endParaRPr lang="en-US" altLang="zh-CN" sz="3200" dirty="0">
              <a:solidFill>
                <a:srgbClr val="576057"/>
              </a:solidFill>
              <a:latin typeface="JetBrains Mono"/>
              <a:ea typeface="微软雅黑 Light" panose="020B0502040204020203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1D759CA-D769-4CC1-BDA6-AA7766960D1D}"/>
              </a:ext>
            </a:extLst>
          </p:cNvPr>
          <p:cNvSpPr/>
          <p:nvPr/>
        </p:nvSpPr>
        <p:spPr>
          <a:xfrm>
            <a:off x="1055440" y="2996952"/>
            <a:ext cx="6624736" cy="753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576057"/>
                </a:solidFill>
                <a:latin typeface="JetBrains Mono"/>
                <a:ea typeface="微软雅黑 Light" panose="020B0502040204020203" pitchFamily="34" charset="-122"/>
              </a:rPr>
              <a:t>实际结果：301.14000000000004</a:t>
            </a:r>
            <a:endParaRPr lang="zh-CN" altLang="zh-CN" sz="2000" dirty="0">
              <a:latin typeface="JetBrains Mono"/>
              <a:ea typeface="微软雅黑 Light" panose="020B0502040204020203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23E32BF-5743-469F-8E33-BB3BA4CAE3D3}"/>
              </a:ext>
            </a:extLst>
          </p:cNvPr>
          <p:cNvSpPr/>
          <p:nvPr/>
        </p:nvSpPr>
        <p:spPr>
          <a:xfrm>
            <a:off x="1055439" y="3728555"/>
            <a:ext cx="4620513" cy="742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16A80D"/>
                </a:solidFill>
                <a:latin typeface="JetBrains Mono" pitchFamily="2" charset="0"/>
                <a:ea typeface="微软雅黑 Light" panose="020B0502040204020203" pitchFamily="34" charset="-122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JetBrains Mono" pitchFamily="2" charset="0"/>
                <a:ea typeface="微软雅黑 Light" panose="020B0502040204020203" pitchFamily="34" charset="-122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JetBrains Mono" pitchFamily="2" charset="0"/>
                <a:ea typeface="微软雅黑 Light" panose="020B0502040204020203" pitchFamily="34" charset="-122"/>
              </a:rPr>
              <a:t>5.02 </a:t>
            </a:r>
            <a:r>
              <a:rPr lang="zh-CN" altLang="zh-CN" sz="3200" dirty="0">
                <a:solidFill>
                  <a:srgbClr val="F77235"/>
                </a:solidFill>
                <a:latin typeface="JetBrains Mono" pitchFamily="2" charset="0"/>
                <a:ea typeface="微软雅黑 Light" panose="020B0502040204020203" pitchFamily="34" charset="-122"/>
              </a:rPr>
              <a:t>/</a:t>
            </a:r>
            <a:r>
              <a:rPr lang="zh-CN" altLang="zh-CN" sz="3200" dirty="0">
                <a:solidFill>
                  <a:srgbClr val="000000"/>
                </a:solidFill>
                <a:latin typeface="JetBrains Mono" pitchFamily="2" charset="0"/>
                <a:ea typeface="微软雅黑 Light" panose="020B0502040204020203" pitchFamily="34" charset="-122"/>
              </a:rPr>
              <a:t> </a:t>
            </a:r>
            <a:r>
              <a:rPr lang="zh-CN" altLang="zh-CN" sz="3200" dirty="0">
                <a:solidFill>
                  <a:srgbClr val="0000FF"/>
                </a:solidFill>
                <a:latin typeface="JetBrains Mono" pitchFamily="2" charset="0"/>
                <a:ea typeface="微软雅黑 Light" panose="020B0502040204020203" pitchFamily="34" charset="-122"/>
              </a:rPr>
              <a:t>0.1</a:t>
            </a:r>
            <a:r>
              <a:rPr lang="zh-CN" altLang="zh-CN" sz="3200" b="1" dirty="0">
                <a:solidFill>
                  <a:srgbClr val="660E7A"/>
                </a:solidFill>
                <a:latin typeface="JetBrains Mono" pitchFamily="2" charset="0"/>
                <a:ea typeface="微软雅黑 Light" panose="020B0502040204020203" pitchFamily="34" charset="-122"/>
              </a:rPr>
              <a:t>)  </a:t>
            </a:r>
            <a:endParaRPr lang="zh-CN" altLang="zh-CN" sz="2000" dirty="0">
              <a:latin typeface="JetBrains Mono" pitchFamily="2" charset="0"/>
              <a:ea typeface="微软雅黑 Light" panose="020B0502040204020203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3AFCA5-EFA6-4D07-95D5-85F4B166E230}"/>
              </a:ext>
            </a:extLst>
          </p:cNvPr>
          <p:cNvSpPr/>
          <p:nvPr/>
        </p:nvSpPr>
        <p:spPr>
          <a:xfrm>
            <a:off x="1055440" y="4514830"/>
            <a:ext cx="3960440" cy="753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576057"/>
                </a:solidFill>
                <a:latin typeface="JetBrains Mono"/>
                <a:ea typeface="微软雅黑 Light" panose="020B0502040204020203" pitchFamily="34" charset="-122"/>
              </a:rPr>
              <a:t>预期输出：50.20</a:t>
            </a:r>
            <a:endParaRPr lang="en-US" altLang="zh-CN" sz="3200" dirty="0">
              <a:solidFill>
                <a:srgbClr val="576057"/>
              </a:solidFill>
              <a:latin typeface="JetBrains Mono"/>
              <a:ea typeface="微软雅黑 Light" panose="020B0502040204020203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33B4905-F8B9-435E-BE2F-27535B922159}"/>
              </a:ext>
            </a:extLst>
          </p:cNvPr>
          <p:cNvSpPr/>
          <p:nvPr/>
        </p:nvSpPr>
        <p:spPr>
          <a:xfrm>
            <a:off x="1055440" y="5301497"/>
            <a:ext cx="6624736" cy="753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576057"/>
                </a:solidFill>
                <a:latin typeface="JetBrains Mono"/>
                <a:ea typeface="微软雅黑 Light" panose="020B0502040204020203" pitchFamily="34" charset="-122"/>
              </a:rPr>
              <a:t>实际结果：50.199999999999996</a:t>
            </a:r>
            <a:endParaRPr lang="zh-CN" altLang="zh-CN" sz="2000" dirty="0">
              <a:latin typeface="JetBrains Mono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91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9" grpId="0"/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8B599666-5FE5-4333-9119-A02DF201AA94}"/>
              </a:ext>
            </a:extLst>
          </p:cNvPr>
          <p:cNvSpPr/>
          <p:nvPr/>
        </p:nvSpPr>
        <p:spPr>
          <a:xfrm>
            <a:off x="1055440" y="851992"/>
            <a:ext cx="9577064" cy="751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浮点数</a:t>
            </a: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表示的最大数字约为</a:t>
            </a:r>
            <a:r>
              <a:rPr lang="en-US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1.7× 10</a:t>
            </a:r>
            <a:r>
              <a:rPr lang="en-US" altLang="zh-CN" sz="3200" baseline="300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308</a:t>
            </a:r>
            <a:endParaRPr lang="zh-CN" altLang="en-US" sz="3200" baseline="30000" dirty="0">
              <a:solidFill>
                <a:srgbClr val="000000"/>
              </a:solidFill>
              <a:latin typeface="Arial Unicode MS" panose="020B0604020202020204" pitchFamily="34" charset="-122"/>
              <a:ea typeface="JetBrains Mono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7AA3A9D-B161-46C3-81C1-5BF1FB3A781E}"/>
              </a:ext>
            </a:extLst>
          </p:cNvPr>
          <p:cNvSpPr/>
          <p:nvPr/>
        </p:nvSpPr>
        <p:spPr>
          <a:xfrm>
            <a:off x="1055440" y="1763140"/>
            <a:ext cx="95770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16A80D"/>
                </a:solidFill>
                <a:latin typeface="Arial Unicode MS" panose="020B0604020202020204"/>
                <a:ea typeface="微软雅黑 Light" panose="020B0502040204020203" pitchFamily="34" charset="-122"/>
              </a:rPr>
              <a:t>print</a:t>
            </a:r>
            <a:r>
              <a:rPr lang="zh-CN" altLang="zh-CN" sz="3200" dirty="0">
                <a:solidFill>
                  <a:srgbClr val="E70C0C"/>
                </a:solidFill>
                <a:latin typeface="Arial Unicode MS" panose="020B0604020202020204"/>
                <a:ea typeface="微软雅黑 Light" panose="020B0502040204020203" pitchFamily="34" charset="-122"/>
              </a:rPr>
              <a:t>(</a:t>
            </a:r>
            <a:r>
              <a:rPr lang="zh-CN" altLang="zh-CN" sz="3200" b="1" dirty="0">
                <a:solidFill>
                  <a:srgbClr val="16A80D"/>
                </a:solidFill>
                <a:latin typeface="Arial Unicode MS" panose="020B0604020202020204"/>
                <a:ea typeface="微软雅黑 Light" panose="020B0502040204020203" pitchFamily="34" charset="-122"/>
              </a:rPr>
              <a:t>pow</a:t>
            </a:r>
            <a:r>
              <a:rPr lang="zh-CN" altLang="zh-CN" sz="3200" dirty="0">
                <a:solidFill>
                  <a:srgbClr val="E70C0C"/>
                </a:solidFill>
                <a:latin typeface="Arial Unicode MS" panose="020B0604020202020204"/>
                <a:ea typeface="微软雅黑 Light" panose="020B0502040204020203" pitchFamily="34" charset="-122"/>
              </a:rPr>
              <a:t>(</a:t>
            </a:r>
            <a:r>
              <a:rPr lang="zh-CN" altLang="zh-CN" sz="3200" dirty="0">
                <a:solidFill>
                  <a:srgbClr val="2D3142"/>
                </a:solidFill>
                <a:latin typeface="Arial Unicode MS" panose="020B0604020202020204"/>
                <a:ea typeface="微软雅黑 Light" panose="020B0502040204020203" pitchFamily="34" charset="-122"/>
              </a:rPr>
              <a:t>809.0</a:t>
            </a:r>
            <a:r>
              <a:rPr lang="zh-CN" altLang="zh-CN" sz="3200" dirty="0">
                <a:solidFill>
                  <a:srgbClr val="6AE613"/>
                </a:solidFill>
                <a:latin typeface="Arial Unicode MS" panose="020B0604020202020204"/>
                <a:ea typeface="微软雅黑 Light" panose="020B0502040204020203" pitchFamily="34" charset="-122"/>
              </a:rPr>
              <a:t>, </a:t>
            </a:r>
            <a:r>
              <a:rPr lang="zh-CN" altLang="zh-CN" sz="3200" dirty="0">
                <a:solidFill>
                  <a:srgbClr val="2D3142"/>
                </a:solidFill>
                <a:latin typeface="Arial Unicode MS" panose="020B0604020202020204"/>
                <a:ea typeface="微软雅黑 Light" panose="020B0502040204020203" pitchFamily="34" charset="-122"/>
              </a:rPr>
              <a:t>106</a:t>
            </a:r>
            <a:r>
              <a:rPr lang="zh-CN" altLang="zh-CN" sz="3200" dirty="0">
                <a:solidFill>
                  <a:srgbClr val="E70C0C"/>
                </a:solidFill>
                <a:latin typeface="Arial Unicode MS" panose="020B0604020202020204"/>
                <a:ea typeface="微软雅黑 Light" panose="020B0502040204020203" pitchFamily="34" charset="-122"/>
              </a:rPr>
              <a:t>))  </a:t>
            </a:r>
            <a:r>
              <a:rPr lang="en-US" altLang="zh-CN" sz="3200" dirty="0">
                <a:solidFill>
                  <a:srgbClr val="ABA6BF"/>
                </a:solidFill>
                <a:ea typeface="微软雅黑 Light" panose="020B0502040204020203" pitchFamily="34" charset="-122"/>
              </a:rPr>
              <a:t># </a:t>
            </a:r>
            <a:r>
              <a:rPr lang="zh-CN" altLang="en-US" sz="3200" dirty="0">
                <a:solidFill>
                  <a:srgbClr val="ABA6BF"/>
                </a:solidFill>
                <a:ea typeface="微软雅黑 Light" panose="020B0502040204020203" pitchFamily="34" charset="-122"/>
              </a:rPr>
              <a:t>输出</a:t>
            </a:r>
            <a:r>
              <a:rPr lang="en-US" altLang="zh-CN" sz="3200" dirty="0">
                <a:solidFill>
                  <a:srgbClr val="ABA6BF"/>
                </a:solidFill>
                <a:ea typeface="微软雅黑 Light" panose="020B0502040204020203" pitchFamily="34" charset="-122"/>
              </a:rPr>
              <a:t>809</a:t>
            </a:r>
            <a:r>
              <a:rPr lang="zh-CN" altLang="en-US" sz="3200" dirty="0">
                <a:solidFill>
                  <a:srgbClr val="ABA6BF"/>
                </a:solidFill>
                <a:ea typeface="微软雅黑 Light" panose="020B0502040204020203" pitchFamily="34" charset="-122"/>
              </a:rPr>
              <a:t>的</a:t>
            </a:r>
            <a:r>
              <a:rPr lang="en-US" altLang="zh-CN" sz="3200" dirty="0">
                <a:solidFill>
                  <a:srgbClr val="ABA6BF"/>
                </a:solidFill>
                <a:ea typeface="微软雅黑 Light" panose="020B0502040204020203" pitchFamily="34" charset="-122"/>
              </a:rPr>
              <a:t>106</a:t>
            </a:r>
            <a:r>
              <a:rPr lang="zh-CN" altLang="en-US" sz="3200" dirty="0">
                <a:solidFill>
                  <a:srgbClr val="ABA6BF"/>
                </a:solidFill>
                <a:ea typeface="微软雅黑 Light" panose="020B0502040204020203" pitchFamily="34" charset="-122"/>
              </a:rPr>
              <a:t>次幂的值</a:t>
            </a:r>
            <a:endParaRPr lang="en-US" altLang="zh-CN" sz="3200" dirty="0">
              <a:solidFill>
                <a:srgbClr val="ABA6BF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68CB99B-A087-4737-87A3-F632040AA337}"/>
              </a:ext>
            </a:extLst>
          </p:cNvPr>
          <p:cNvSpPr/>
          <p:nvPr/>
        </p:nvSpPr>
        <p:spPr>
          <a:xfrm>
            <a:off x="1055440" y="3422226"/>
            <a:ext cx="95770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16A80D"/>
                </a:solidFill>
                <a:latin typeface="Arial Unicode MS" panose="020B0604020202020204"/>
                <a:ea typeface="微软雅黑 Light" panose="020B0502040204020203" pitchFamily="34" charset="-122"/>
              </a:rPr>
              <a:t>print</a:t>
            </a:r>
            <a:r>
              <a:rPr lang="zh-CN" altLang="zh-CN" sz="3200" dirty="0">
                <a:solidFill>
                  <a:srgbClr val="E70C0C"/>
                </a:solidFill>
                <a:latin typeface="Arial Unicode MS" panose="020B0604020202020204"/>
                <a:ea typeface="微软雅黑 Light" panose="020B0502040204020203" pitchFamily="34" charset="-122"/>
              </a:rPr>
              <a:t>(</a:t>
            </a:r>
            <a:r>
              <a:rPr lang="zh-CN" altLang="zh-CN" sz="3200" b="1" dirty="0">
                <a:solidFill>
                  <a:srgbClr val="16A80D"/>
                </a:solidFill>
                <a:latin typeface="Arial Unicode MS" panose="020B0604020202020204"/>
                <a:ea typeface="微软雅黑 Light" panose="020B0502040204020203" pitchFamily="34" charset="-122"/>
              </a:rPr>
              <a:t>pow</a:t>
            </a:r>
            <a:r>
              <a:rPr lang="zh-CN" altLang="zh-CN" sz="3200" dirty="0">
                <a:solidFill>
                  <a:srgbClr val="E70C0C"/>
                </a:solidFill>
                <a:latin typeface="Arial Unicode MS" panose="020B0604020202020204"/>
                <a:ea typeface="微软雅黑 Light" panose="020B0502040204020203" pitchFamily="34" charset="-122"/>
              </a:rPr>
              <a:t>(</a:t>
            </a:r>
            <a:r>
              <a:rPr lang="zh-CN" altLang="zh-CN" sz="3200" dirty="0">
                <a:solidFill>
                  <a:srgbClr val="2D3142"/>
                </a:solidFill>
                <a:latin typeface="Arial Unicode MS" panose="020B0604020202020204"/>
                <a:ea typeface="微软雅黑 Light" panose="020B0502040204020203" pitchFamily="34" charset="-122"/>
              </a:rPr>
              <a:t>810.0</a:t>
            </a:r>
            <a:r>
              <a:rPr lang="zh-CN" altLang="zh-CN" sz="3200" dirty="0">
                <a:solidFill>
                  <a:srgbClr val="6AE613"/>
                </a:solidFill>
                <a:latin typeface="Arial Unicode MS" panose="020B0604020202020204"/>
                <a:ea typeface="微软雅黑 Light" panose="020B0502040204020203" pitchFamily="34" charset="-122"/>
              </a:rPr>
              <a:t>, </a:t>
            </a:r>
            <a:r>
              <a:rPr lang="zh-CN" altLang="zh-CN" sz="3200" dirty="0">
                <a:solidFill>
                  <a:srgbClr val="2D3142"/>
                </a:solidFill>
                <a:latin typeface="Arial Unicode MS" panose="020B0604020202020204"/>
                <a:ea typeface="微软雅黑 Light" panose="020B0502040204020203" pitchFamily="34" charset="-122"/>
              </a:rPr>
              <a:t>106</a:t>
            </a:r>
            <a:r>
              <a:rPr lang="zh-CN" altLang="zh-CN" sz="3200" dirty="0">
                <a:solidFill>
                  <a:srgbClr val="E70C0C"/>
                </a:solidFill>
                <a:latin typeface="Arial Unicode MS" panose="020B0604020202020204"/>
                <a:ea typeface="微软雅黑 Light" panose="020B0502040204020203" pitchFamily="34" charset="-122"/>
              </a:rPr>
              <a:t>)) </a:t>
            </a:r>
            <a:r>
              <a:rPr lang="en-US" altLang="zh-CN" sz="3200" dirty="0">
                <a:solidFill>
                  <a:srgbClr val="E70C0C"/>
                </a:solidFill>
                <a:latin typeface="Arial Unicode MS" panose="020B0604020202020204"/>
                <a:ea typeface="微软雅黑 Light" panose="020B0502040204020203" pitchFamily="34" charset="-122"/>
              </a:rPr>
              <a:t> </a:t>
            </a:r>
            <a:r>
              <a:rPr lang="en-US" altLang="zh-CN" sz="3200" dirty="0">
                <a:solidFill>
                  <a:srgbClr val="ABA6BF"/>
                </a:solidFill>
                <a:ea typeface="微软雅黑 Light" panose="020B0502040204020203" pitchFamily="34" charset="-122"/>
              </a:rPr>
              <a:t># </a:t>
            </a:r>
            <a:r>
              <a:rPr lang="zh-CN" altLang="en-US" sz="3200" dirty="0">
                <a:solidFill>
                  <a:srgbClr val="ABA6BF"/>
                </a:solidFill>
                <a:ea typeface="微软雅黑 Light" panose="020B0502040204020203" pitchFamily="34" charset="-122"/>
              </a:rPr>
              <a:t>输出</a:t>
            </a:r>
            <a:r>
              <a:rPr lang="en-US" altLang="zh-CN" sz="3200" dirty="0">
                <a:solidFill>
                  <a:srgbClr val="ABA6BF"/>
                </a:solidFill>
                <a:ea typeface="微软雅黑 Light" panose="020B0502040204020203" pitchFamily="34" charset="-122"/>
              </a:rPr>
              <a:t>810</a:t>
            </a:r>
            <a:r>
              <a:rPr lang="zh-CN" altLang="en-US" sz="3200" dirty="0">
                <a:solidFill>
                  <a:srgbClr val="ABA6BF"/>
                </a:solidFill>
                <a:ea typeface="微软雅黑 Light" panose="020B0502040204020203" pitchFamily="34" charset="-122"/>
              </a:rPr>
              <a:t>的</a:t>
            </a:r>
            <a:r>
              <a:rPr lang="en-US" altLang="zh-CN" sz="3200" dirty="0">
                <a:solidFill>
                  <a:srgbClr val="ABA6BF"/>
                </a:solidFill>
                <a:ea typeface="微软雅黑 Light" panose="020B0502040204020203" pitchFamily="34" charset="-122"/>
              </a:rPr>
              <a:t>106</a:t>
            </a:r>
            <a:r>
              <a:rPr lang="zh-CN" altLang="en-US" sz="3200" dirty="0">
                <a:solidFill>
                  <a:srgbClr val="ABA6BF"/>
                </a:solidFill>
                <a:ea typeface="微软雅黑 Light" panose="020B0502040204020203" pitchFamily="34" charset="-122"/>
              </a:rPr>
              <a:t>次幂的值</a:t>
            </a:r>
            <a:endParaRPr lang="en-US" altLang="zh-CN" sz="3200" dirty="0">
              <a:solidFill>
                <a:srgbClr val="E70C0C"/>
              </a:solidFill>
              <a:latin typeface="Arial Unicode MS" panose="020B0604020202020204"/>
              <a:ea typeface="微软雅黑 Light" panose="020B0502040204020203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254B3E-6C0B-41B2-A15B-82BCDB14CC2E}"/>
              </a:ext>
            </a:extLst>
          </p:cNvPr>
          <p:cNvSpPr/>
          <p:nvPr/>
        </p:nvSpPr>
        <p:spPr>
          <a:xfrm>
            <a:off x="1055440" y="2623734"/>
            <a:ext cx="6192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/>
                <a:ea typeface="微软雅黑 Light" panose="020B0502040204020203" pitchFamily="34" charset="-122"/>
              </a:rPr>
              <a:t>输出</a:t>
            </a:r>
            <a:r>
              <a:rPr lang="zh-CN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/>
                <a:ea typeface="微软雅黑 Light" panose="020B0502040204020203" pitchFamily="34" charset="-122"/>
              </a:rPr>
              <a:t> 1.748007496839708e+308</a:t>
            </a:r>
            <a:endParaRPr lang="zh-CN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6359BB4-D979-45C2-92B0-C10291A39C7A}"/>
              </a:ext>
            </a:extLst>
          </p:cNvPr>
          <p:cNvSpPr/>
          <p:nvPr/>
        </p:nvSpPr>
        <p:spPr>
          <a:xfrm>
            <a:off x="1055440" y="4187421"/>
            <a:ext cx="6984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FF0000"/>
                </a:solidFill>
                <a:latin typeface="Arial Unicode MS" panose="020B0604020202020204"/>
                <a:ea typeface="微软雅黑 Light" panose="020B0502040204020203" pitchFamily="34" charset="-122"/>
              </a:rPr>
              <a:t>OverflowError</a:t>
            </a:r>
            <a:r>
              <a:rPr lang="zh-CN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/>
                <a:ea typeface="微软雅黑 Light" panose="020B0502040204020203" pitchFamily="34" charset="-122"/>
              </a:rPr>
              <a:t>: (34, 'Result too large')</a:t>
            </a:r>
            <a:endParaRPr lang="zh-CN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645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5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8B599666-5FE5-4333-9119-A02DF201AA94}"/>
              </a:ext>
            </a:extLst>
          </p:cNvPr>
          <p:cNvSpPr/>
          <p:nvPr/>
        </p:nvSpPr>
        <p:spPr>
          <a:xfrm>
            <a:off x="1055440" y="851992"/>
            <a:ext cx="10081120" cy="2226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复数 </a:t>
            </a: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由实数部分和虚数部分构成</a:t>
            </a:r>
            <a:endParaRPr lang="en-US" altLang="zh-CN" sz="32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</a:t>
            </a: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实部虚部都是浮点数</a:t>
            </a:r>
            <a:endParaRPr lang="en-US" altLang="zh-CN" sz="32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用</a:t>
            </a:r>
            <a:r>
              <a:rPr lang="en-US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 </a:t>
            </a:r>
            <a:r>
              <a:rPr lang="zh-CN" altLang="zh-CN" sz="32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</a:t>
            </a:r>
            <a:r>
              <a:rPr lang="en-US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b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j</a:t>
            </a:r>
            <a:r>
              <a:rPr lang="en-US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 </a:t>
            </a:r>
            <a:r>
              <a:rPr lang="en-US" altLang="zh-CN" sz="3200" b="1" dirty="0">
                <a:solidFill>
                  <a:srgbClr val="F08C64"/>
                </a:solidFill>
                <a:latin typeface="Arial Unicode MS" panose="020B0604020202020204"/>
                <a:ea typeface="JetBrains Mono"/>
              </a:rPr>
              <a:t>complex</a:t>
            </a:r>
            <a:r>
              <a:rPr lang="en-US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(a, b)</a:t>
            </a: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</a:t>
            </a:r>
            <a:endParaRPr lang="zh-CN" altLang="en-US" sz="3200" baseline="300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23E32BF-5743-469F-8E33-BB3BA4CAE3D3}"/>
              </a:ext>
            </a:extLst>
          </p:cNvPr>
          <p:cNvSpPr/>
          <p:nvPr/>
        </p:nvSpPr>
        <p:spPr>
          <a:xfrm>
            <a:off x="1055440" y="3412680"/>
            <a:ext cx="9790549" cy="745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((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3.0 </a:t>
            </a:r>
            <a:r>
              <a:rPr lang="zh-CN" altLang="zh-CN" sz="32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4.0j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.</a:t>
            </a:r>
            <a:r>
              <a:rPr lang="zh-CN" altLang="zh-CN" sz="3200" b="1" dirty="0">
                <a:solidFill>
                  <a:srgbClr val="F08C64"/>
                </a:solidFill>
                <a:latin typeface="Arial Unicode MS" panose="020B0604020202020204"/>
                <a:ea typeface="JetBrains Mono"/>
              </a:rPr>
              <a:t>real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  </a:t>
            </a:r>
            <a:r>
              <a:rPr lang="en-US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 </a:t>
            </a:r>
            <a:r>
              <a:rPr lang="zh-CN" altLang="zh-CN" sz="3200" dirty="0">
                <a:solidFill>
                  <a:srgbClr val="576057"/>
                </a:solidFill>
                <a:latin typeface="Source Code Pro" panose="020B0509030403020204" pitchFamily="49" charset="0"/>
              </a:rPr>
              <a:t># </a:t>
            </a:r>
            <a:r>
              <a:rPr lang="zh-CN" altLang="zh-CN" sz="3200" dirty="0">
                <a:solidFill>
                  <a:srgbClr val="57605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输出实部</a:t>
            </a:r>
            <a:r>
              <a:rPr lang="zh-CN" altLang="zh-CN" sz="3200" dirty="0">
                <a:solidFill>
                  <a:srgbClr val="576057"/>
                </a:solidFill>
                <a:latin typeface="Source Code Pro" panose="020B0509030403020204" pitchFamily="49" charset="0"/>
              </a:rPr>
              <a:t> 3.0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04F17E3-6B1E-4CF4-853D-80D3F75F37E8}"/>
              </a:ext>
            </a:extLst>
          </p:cNvPr>
          <p:cNvSpPr/>
          <p:nvPr/>
        </p:nvSpPr>
        <p:spPr>
          <a:xfrm>
            <a:off x="1057979" y="4169942"/>
            <a:ext cx="9790549" cy="745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((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3.0 </a:t>
            </a:r>
            <a:r>
              <a:rPr lang="zh-CN" altLang="zh-CN" sz="32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4j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.</a:t>
            </a:r>
            <a:r>
              <a:rPr lang="zh-CN" altLang="zh-CN" sz="3200" b="1" dirty="0">
                <a:solidFill>
                  <a:srgbClr val="F08C64"/>
                </a:solidFill>
                <a:latin typeface="Arial Unicode MS" panose="020B0604020202020204"/>
                <a:ea typeface="JetBrains Mono"/>
              </a:rPr>
              <a:t>imag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    </a:t>
            </a:r>
            <a:r>
              <a:rPr lang="zh-CN" altLang="zh-CN" sz="3200" dirty="0">
                <a:solidFill>
                  <a:srgbClr val="576057"/>
                </a:solidFill>
                <a:latin typeface="Source Code Pro" panose="020B0509030403020204" pitchFamily="49" charset="0"/>
              </a:rPr>
              <a:t># </a:t>
            </a:r>
            <a:r>
              <a:rPr lang="zh-CN" altLang="zh-CN" sz="3200" dirty="0">
                <a:solidFill>
                  <a:srgbClr val="57605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输出虚部</a:t>
            </a:r>
            <a:r>
              <a:rPr lang="zh-CN" altLang="zh-CN" sz="3200" dirty="0">
                <a:solidFill>
                  <a:srgbClr val="576057"/>
                </a:solidFill>
                <a:latin typeface="Source Code Pro" panose="020B0509030403020204" pitchFamily="49" charset="0"/>
              </a:rPr>
              <a:t> 4.0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2B8C99-4248-453F-B93D-A6A388BF2C66}"/>
              </a:ext>
            </a:extLst>
          </p:cNvPr>
          <p:cNvSpPr/>
          <p:nvPr/>
        </p:nvSpPr>
        <p:spPr>
          <a:xfrm>
            <a:off x="1055440" y="4915595"/>
            <a:ext cx="9790549" cy="745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b="1" dirty="0">
                <a:solidFill>
                  <a:srgbClr val="F08C64"/>
                </a:solidFill>
                <a:latin typeface="Arial Unicode MS" panose="020B0604020202020204"/>
                <a:ea typeface="JetBrains Mono"/>
              </a:rPr>
              <a:t>abs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3.0 </a:t>
            </a:r>
            <a:r>
              <a:rPr lang="zh-CN" altLang="zh-CN" sz="32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4.0j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))    </a:t>
            </a:r>
            <a:r>
              <a:rPr lang="zh-CN" altLang="zh-CN" sz="3200" dirty="0">
                <a:solidFill>
                  <a:srgbClr val="576057"/>
                </a:solidFill>
                <a:latin typeface="Source Code Pro" panose="020B0509030403020204" pitchFamily="49" charset="0"/>
              </a:rPr>
              <a:t># </a:t>
            </a:r>
            <a:r>
              <a:rPr lang="zh-CN" altLang="zh-CN" sz="3200" dirty="0">
                <a:solidFill>
                  <a:srgbClr val="57605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输出复数的模</a:t>
            </a:r>
            <a:r>
              <a:rPr lang="zh-CN" altLang="zh-CN" sz="3200" dirty="0">
                <a:solidFill>
                  <a:srgbClr val="576057"/>
                </a:solidFill>
                <a:latin typeface="Source Code Pro" panose="020B0509030403020204" pitchFamily="49" charset="0"/>
              </a:rPr>
              <a:t> 5.0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66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44641</TotalTime>
  <Words>3564</Words>
  <Application>Microsoft Office PowerPoint</Application>
  <PresentationFormat>宽屏</PresentationFormat>
  <Paragraphs>429</Paragraphs>
  <Slides>62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  <vt:variant>
        <vt:lpstr>自定义放映</vt:lpstr>
      </vt:variant>
      <vt:variant>
        <vt:i4>1</vt:i4>
      </vt:variant>
    </vt:vector>
  </HeadingPairs>
  <TitlesOfParts>
    <vt:vector size="77" baseType="lpstr">
      <vt:lpstr>Arial Unicode MS</vt:lpstr>
      <vt:lpstr>JetBrains Mono</vt:lpstr>
      <vt:lpstr>Microsoft YaHei Light</vt:lpstr>
      <vt:lpstr>Source Code Pro</vt:lpstr>
      <vt:lpstr>等线</vt:lpstr>
      <vt:lpstr>等线 Light</vt:lpstr>
      <vt:lpstr>方正姚体</vt:lpstr>
      <vt:lpstr>宋体</vt:lpstr>
      <vt:lpstr>微软雅黑</vt:lpstr>
      <vt:lpstr>微软雅黑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武汉理工大学博士学位论文答辩</dc:title>
  <dc:creator>zhaogh</dc:creator>
  <cp:lastModifiedBy>赵广辉</cp:lastModifiedBy>
  <cp:revision>1140</cp:revision>
  <dcterms:created xsi:type="dcterms:W3CDTF">2007-08-02T05:50:15Z</dcterms:created>
  <dcterms:modified xsi:type="dcterms:W3CDTF">2022-04-20T02:05:46Z</dcterms:modified>
</cp:coreProperties>
</file>