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815" r:id="rId1"/>
  </p:sldMasterIdLst>
  <p:notesMasterIdLst>
    <p:notesMasterId r:id="rId139"/>
  </p:notesMasterIdLst>
  <p:handoutMasterIdLst>
    <p:handoutMasterId r:id="rId140"/>
  </p:handoutMasterIdLst>
  <p:sldIdLst>
    <p:sldId id="1116" r:id="rId2"/>
    <p:sldId id="1216" r:id="rId3"/>
    <p:sldId id="1254" r:id="rId4"/>
    <p:sldId id="1255" r:id="rId5"/>
    <p:sldId id="1256" r:id="rId6"/>
    <p:sldId id="1257" r:id="rId7"/>
    <p:sldId id="1258" r:id="rId8"/>
    <p:sldId id="1259" r:id="rId9"/>
    <p:sldId id="1264" r:id="rId10"/>
    <p:sldId id="1265" r:id="rId11"/>
    <p:sldId id="1266" r:id="rId12"/>
    <p:sldId id="1267" r:id="rId13"/>
    <p:sldId id="1268" r:id="rId14"/>
    <p:sldId id="1269" r:id="rId15"/>
    <p:sldId id="1270" r:id="rId16"/>
    <p:sldId id="1260" r:id="rId17"/>
    <p:sldId id="1261" r:id="rId18"/>
    <p:sldId id="1262" r:id="rId19"/>
    <p:sldId id="1263" r:id="rId20"/>
    <p:sldId id="1271" r:id="rId21"/>
    <p:sldId id="1272" r:id="rId22"/>
    <p:sldId id="1273" r:id="rId23"/>
    <p:sldId id="1274" r:id="rId24"/>
    <p:sldId id="1275" r:id="rId25"/>
    <p:sldId id="1276" r:id="rId26"/>
    <p:sldId id="1277" r:id="rId27"/>
    <p:sldId id="1278" r:id="rId28"/>
    <p:sldId id="1279" r:id="rId29"/>
    <p:sldId id="1280" r:id="rId30"/>
    <p:sldId id="1281" r:id="rId31"/>
    <p:sldId id="1282" r:id="rId32"/>
    <p:sldId id="1283" r:id="rId33"/>
    <p:sldId id="1284" r:id="rId34"/>
    <p:sldId id="1285" r:id="rId35"/>
    <p:sldId id="1286" r:id="rId36"/>
    <p:sldId id="1287" r:id="rId37"/>
    <p:sldId id="1288" r:id="rId38"/>
    <p:sldId id="1289" r:id="rId39"/>
    <p:sldId id="1290" r:id="rId40"/>
    <p:sldId id="1291" r:id="rId41"/>
    <p:sldId id="1292" r:id="rId42"/>
    <p:sldId id="1293" r:id="rId43"/>
    <p:sldId id="1294" r:id="rId44"/>
    <p:sldId id="1295" r:id="rId45"/>
    <p:sldId id="1296" r:id="rId46"/>
    <p:sldId id="1297" r:id="rId47"/>
    <p:sldId id="1298" r:id="rId48"/>
    <p:sldId id="1299" r:id="rId49"/>
    <p:sldId id="1300" r:id="rId50"/>
    <p:sldId id="1301" r:id="rId51"/>
    <p:sldId id="1302" r:id="rId52"/>
    <p:sldId id="1303" r:id="rId53"/>
    <p:sldId id="1304" r:id="rId54"/>
    <p:sldId id="1305" r:id="rId55"/>
    <p:sldId id="1306" r:id="rId56"/>
    <p:sldId id="1307" r:id="rId57"/>
    <p:sldId id="1308" r:id="rId58"/>
    <p:sldId id="1309" r:id="rId59"/>
    <p:sldId id="1310" r:id="rId60"/>
    <p:sldId id="1311" r:id="rId61"/>
    <p:sldId id="1312" r:id="rId62"/>
    <p:sldId id="1313" r:id="rId63"/>
    <p:sldId id="1314" r:id="rId64"/>
    <p:sldId id="1315" r:id="rId65"/>
    <p:sldId id="1316" r:id="rId66"/>
    <p:sldId id="1317" r:id="rId67"/>
    <p:sldId id="1318" r:id="rId68"/>
    <p:sldId id="1319" r:id="rId69"/>
    <p:sldId id="1320" r:id="rId70"/>
    <p:sldId id="1321" r:id="rId71"/>
    <p:sldId id="1322" r:id="rId72"/>
    <p:sldId id="1323" r:id="rId73"/>
    <p:sldId id="1324" r:id="rId74"/>
    <p:sldId id="1325" r:id="rId75"/>
    <p:sldId id="1326" r:id="rId76"/>
    <p:sldId id="1327" r:id="rId77"/>
    <p:sldId id="1328" r:id="rId78"/>
    <p:sldId id="1329" r:id="rId79"/>
    <p:sldId id="1330" r:id="rId80"/>
    <p:sldId id="1331" r:id="rId81"/>
    <p:sldId id="1332" r:id="rId82"/>
    <p:sldId id="1333" r:id="rId83"/>
    <p:sldId id="1334" r:id="rId84"/>
    <p:sldId id="1335" r:id="rId85"/>
    <p:sldId id="1336" r:id="rId86"/>
    <p:sldId id="1337" r:id="rId87"/>
    <p:sldId id="1338" r:id="rId88"/>
    <p:sldId id="1339" r:id="rId89"/>
    <p:sldId id="1340" r:id="rId90"/>
    <p:sldId id="1341" r:id="rId91"/>
    <p:sldId id="1342" r:id="rId92"/>
    <p:sldId id="1343" r:id="rId93"/>
    <p:sldId id="1344" r:id="rId94"/>
    <p:sldId id="1345" r:id="rId95"/>
    <p:sldId id="1346" r:id="rId96"/>
    <p:sldId id="1347" r:id="rId97"/>
    <p:sldId id="1348" r:id="rId98"/>
    <p:sldId id="1349" r:id="rId99"/>
    <p:sldId id="1350" r:id="rId100"/>
    <p:sldId id="1351" r:id="rId101"/>
    <p:sldId id="1352" r:id="rId102"/>
    <p:sldId id="1353" r:id="rId103"/>
    <p:sldId id="1354" r:id="rId104"/>
    <p:sldId id="1355" r:id="rId105"/>
    <p:sldId id="1356" r:id="rId106"/>
    <p:sldId id="1357" r:id="rId107"/>
    <p:sldId id="1358" r:id="rId108"/>
    <p:sldId id="1359" r:id="rId109"/>
    <p:sldId id="1360" r:id="rId110"/>
    <p:sldId id="1361" r:id="rId111"/>
    <p:sldId id="1362" r:id="rId112"/>
    <p:sldId id="1363" r:id="rId113"/>
    <p:sldId id="1364" r:id="rId114"/>
    <p:sldId id="1365" r:id="rId115"/>
    <p:sldId id="1366" r:id="rId116"/>
    <p:sldId id="1367" r:id="rId117"/>
    <p:sldId id="1368" r:id="rId118"/>
    <p:sldId id="1369" r:id="rId119"/>
    <p:sldId id="1370" r:id="rId120"/>
    <p:sldId id="1371" r:id="rId121"/>
    <p:sldId id="1372" r:id="rId122"/>
    <p:sldId id="1373" r:id="rId123"/>
    <p:sldId id="1374" r:id="rId124"/>
    <p:sldId id="1375" r:id="rId125"/>
    <p:sldId id="1376" r:id="rId126"/>
    <p:sldId id="1377" r:id="rId127"/>
    <p:sldId id="1378" r:id="rId128"/>
    <p:sldId id="1379" r:id="rId129"/>
    <p:sldId id="1380" r:id="rId130"/>
    <p:sldId id="1381" r:id="rId131"/>
    <p:sldId id="1382" r:id="rId132"/>
    <p:sldId id="1383" r:id="rId133"/>
    <p:sldId id="1384" r:id="rId134"/>
    <p:sldId id="1385" r:id="rId135"/>
    <p:sldId id="1386" r:id="rId136"/>
    <p:sldId id="1387" r:id="rId137"/>
    <p:sldId id="1388" r:id="rId138"/>
  </p:sldIdLst>
  <p:sldSz cx="12192000" cy="6858000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D88C44-9591-4284-ABFA-9FB14689EB5F}">
          <p14:sldIdLst>
            <p14:sldId id="1116"/>
            <p14:sldId id="1216"/>
            <p14:sldId id="1254"/>
            <p14:sldId id="1255"/>
            <p14:sldId id="1256"/>
            <p14:sldId id="1257"/>
          </p14:sldIdLst>
        </p14:section>
        <p14:section name="默认节" id="{3A3E6545-7FF6-4CCD-BD2A-83B38893B1F6}">
          <p14:sldIdLst>
            <p14:sldId id="1258"/>
            <p14:sldId id="1259"/>
            <p14:sldId id="1264"/>
            <p14:sldId id="1265"/>
            <p14:sldId id="1266"/>
            <p14:sldId id="1267"/>
          </p14:sldIdLst>
        </p14:section>
        <p14:section name="默认节" id="{4093C706-B166-455B-879C-F28C7508237E}">
          <p14:sldIdLst>
            <p14:sldId id="1268"/>
            <p14:sldId id="1269"/>
            <p14:sldId id="1270"/>
            <p14:sldId id="1260"/>
            <p14:sldId id="1261"/>
            <p14:sldId id="1262"/>
            <p14:sldId id="1263"/>
            <p14:sldId id="1271"/>
            <p14:sldId id="1272"/>
            <p14:sldId id="1273"/>
            <p14:sldId id="1274"/>
          </p14:sldIdLst>
        </p14:section>
        <p14:section name="默认节" id="{8B64736B-A3BF-4556-96FF-A2637014D422}">
          <p14:sldIdLst>
            <p14:sldId id="1275"/>
            <p14:sldId id="1276"/>
            <p14:sldId id="1277"/>
            <p14:sldId id="1278"/>
            <p14:sldId id="1279"/>
            <p14:sldId id="1280"/>
            <p14:sldId id="1281"/>
          </p14:sldIdLst>
        </p14:section>
        <p14:section name="默认节" id="{751A7479-6A15-448A-874C-0EC007659293}">
          <p14:sldIdLst>
            <p14:sldId id="1282"/>
            <p14:sldId id="1283"/>
            <p14:sldId id="1284"/>
            <p14:sldId id="1285"/>
            <p14:sldId id="1286"/>
            <p14:sldId id="1287"/>
            <p14:sldId id="1288"/>
            <p14:sldId id="1289"/>
            <p14:sldId id="1290"/>
            <p14:sldId id="1291"/>
            <p14:sldId id="1292"/>
          </p14:sldIdLst>
        </p14:section>
        <p14:section name="默认节" id="{9042D280-E1C3-4ECF-A778-612496FF6FB3}">
          <p14:sldIdLst>
            <p14:sldId id="1293"/>
            <p14:sldId id="1294"/>
            <p14:sldId id="1295"/>
            <p14:sldId id="1296"/>
            <p14:sldId id="1297"/>
          </p14:sldIdLst>
        </p14:section>
        <p14:section name="默认节" id="{DA81DCE0-AB26-4768-89D2-DCC6FAA4C6CB}">
          <p14:sldIdLst>
            <p14:sldId id="1298"/>
            <p14:sldId id="1299"/>
            <p14:sldId id="1300"/>
            <p14:sldId id="1301"/>
            <p14:sldId id="1302"/>
            <p14:sldId id="1303"/>
            <p14:sldId id="1304"/>
            <p14:sldId id="1305"/>
            <p14:sldId id="1306"/>
            <p14:sldId id="1307"/>
            <p14:sldId id="1308"/>
            <p14:sldId id="1309"/>
            <p14:sldId id="1310"/>
            <p14:sldId id="1311"/>
          </p14:sldIdLst>
        </p14:section>
        <p14:section name="默认节" id="{0776F4C2-E1D1-48BD-849D-72EB162E23A3}">
          <p14:sldIdLst>
            <p14:sldId id="1312"/>
            <p14:sldId id="1313"/>
            <p14:sldId id="1314"/>
            <p14:sldId id="1315"/>
            <p14:sldId id="1316"/>
            <p14:sldId id="1317"/>
            <p14:sldId id="1318"/>
            <p14:sldId id="1319"/>
            <p14:sldId id="1320"/>
            <p14:sldId id="1321"/>
            <p14:sldId id="1322"/>
            <p14:sldId id="1323"/>
            <p14:sldId id="1324"/>
            <p14:sldId id="1325"/>
            <p14:sldId id="1326"/>
            <p14:sldId id="1327"/>
            <p14:sldId id="1328"/>
            <p14:sldId id="1329"/>
            <p14:sldId id="1330"/>
            <p14:sldId id="1331"/>
            <p14:sldId id="1332"/>
            <p14:sldId id="1333"/>
            <p14:sldId id="1334"/>
            <p14:sldId id="1335"/>
            <p14:sldId id="1336"/>
            <p14:sldId id="1337"/>
            <p14:sldId id="1338"/>
            <p14:sldId id="1339"/>
            <p14:sldId id="1340"/>
          </p14:sldIdLst>
        </p14:section>
        <p14:section name="默认节" id="{46E297A1-5076-4159-8C9B-21829F57CC47}">
          <p14:sldIdLst>
            <p14:sldId id="1341"/>
            <p14:sldId id="1342"/>
            <p14:sldId id="1343"/>
            <p14:sldId id="1344"/>
          </p14:sldIdLst>
        </p14:section>
        <p14:section name="默认节" id="{84582023-5B10-42F0-AAB8-1E1AD55E9007}">
          <p14:sldIdLst>
            <p14:sldId id="1345"/>
            <p14:sldId id="1346"/>
            <p14:sldId id="1347"/>
            <p14:sldId id="1348"/>
            <p14:sldId id="1349"/>
            <p14:sldId id="1350"/>
            <p14:sldId id="1351"/>
            <p14:sldId id="1352"/>
            <p14:sldId id="1353"/>
          </p14:sldIdLst>
        </p14:section>
        <p14:section name="默认节" id="{C339A1FA-72E2-405A-A9E1-3536021BC7F7}">
          <p14:sldIdLst>
            <p14:sldId id="1354"/>
            <p14:sldId id="1355"/>
            <p14:sldId id="1356"/>
            <p14:sldId id="1357"/>
            <p14:sldId id="1358"/>
            <p14:sldId id="1359"/>
            <p14:sldId id="1360"/>
            <p14:sldId id="1361"/>
          </p14:sldIdLst>
        </p14:section>
        <p14:section name="默认节" id="{4D0D9B22-9FD6-4A36-9FF4-2DBAED78BD19}">
          <p14:sldIdLst>
            <p14:sldId id="1362"/>
            <p14:sldId id="1363"/>
            <p14:sldId id="1364"/>
          </p14:sldIdLst>
        </p14:section>
        <p14:section name="默认节" id="{26BDB964-3FD7-4C7F-BECD-F45594861C8A}">
          <p14:sldIdLst>
            <p14:sldId id="1365"/>
            <p14:sldId id="1366"/>
            <p14:sldId id="1367"/>
            <p14:sldId id="1368"/>
            <p14:sldId id="1369"/>
            <p14:sldId id="1370"/>
            <p14:sldId id="1371"/>
            <p14:sldId id="1372"/>
            <p14:sldId id="1373"/>
            <p14:sldId id="1374"/>
            <p14:sldId id="1375"/>
            <p14:sldId id="1376"/>
            <p14:sldId id="1377"/>
            <p14:sldId id="1378"/>
            <p14:sldId id="1379"/>
            <p14:sldId id="1380"/>
            <p14:sldId id="1381"/>
            <p14:sldId id="1382"/>
            <p14:sldId id="1383"/>
            <p14:sldId id="1384"/>
            <p14:sldId id="1385"/>
            <p14:sldId id="1386"/>
            <p14:sldId id="1387"/>
            <p14:sldId id="1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32"/>
    <a:srgbClr val="F0A741"/>
    <a:srgbClr val="EDA23D"/>
    <a:srgbClr val="FC8404"/>
    <a:srgbClr val="EDA03B"/>
    <a:srgbClr val="FFFDDF"/>
    <a:srgbClr val="3F3F3F"/>
    <a:srgbClr val="010001"/>
    <a:srgbClr val="AD8EC0"/>
    <a:srgbClr val="E9F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8" autoAdjust="0"/>
    <p:restoredTop sz="97436" autoAdjust="0"/>
  </p:normalViewPr>
  <p:slideViewPr>
    <p:cSldViewPr>
      <p:cViewPr varScale="1">
        <p:scale>
          <a:sx n="113" d="100"/>
          <a:sy n="113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886"/>
    </p:cViewPr>
  </p:sorterViewPr>
  <p:notesViewPr>
    <p:cSldViewPr>
      <p:cViewPr>
        <p:scale>
          <a:sx n="125" d="100"/>
          <a:sy n="125" d="100"/>
        </p:scale>
        <p:origin x="-638" y="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3A467F8-9C48-4363-9DAD-D09F8BD51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2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23618D-22B9-4D52-942F-EA700A8AE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782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A5B11-83D7-49CF-AF2E-3E25A4999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B1A90-C272-4F5E-B222-4A71019C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06563-944C-4F45-BC0C-17A143D0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5D1-473A-4F12-A693-EFC4F9862B66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E8191-89C4-4F62-A5EF-D0FD9495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732E-1876-47BE-A0BE-8D7B57B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790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3875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309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6E0A9-8FF6-439D-8EDC-0576E438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B8B4-2E3C-4E10-952B-03B61C91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7F532-9115-4048-B144-FF2C664D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5D1-473A-4F12-A693-EFC4F9862B66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FE72F-172F-4D79-9475-7831B6BCB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30C82-AF08-4DBE-B7A9-8AFF9758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5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78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7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3330183" y="1700810"/>
            <a:ext cx="57438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程序控制结构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0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3094460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真值测试</a:t>
            </a:r>
            <a:endParaRPr lang="zh-CN" altLang="zh-CN" sz="2800" b="1" dirty="0">
              <a:solidFill>
                <a:srgbClr val="FC84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D2643-C911-415E-A0B1-0293F99F137C}"/>
              </a:ext>
            </a:extLst>
          </p:cNvPr>
          <p:cNvSpPr/>
          <p:nvPr/>
        </p:nvSpPr>
        <p:spPr>
          <a:xfrm>
            <a:off x="1057324" y="1628800"/>
            <a:ext cx="5038676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会被视为假值的内置对象包括：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63929" y="3789040"/>
            <a:ext cx="41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E64ADE-F79F-4BAF-9952-11B09180F4CF}"/>
              </a:ext>
            </a:extLst>
          </p:cNvPr>
          <p:cNvSpPr/>
          <p:nvPr/>
        </p:nvSpPr>
        <p:spPr>
          <a:xfrm>
            <a:off x="1057324" y="2348880"/>
            <a:ext cx="4174580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任何数值类型的</a:t>
            </a:r>
            <a:r>
              <a:rPr lang="zh-CN" altLang="en-US" sz="28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数字零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A3A971-A19D-4A3A-B453-5375A9022CED}"/>
              </a:ext>
            </a:extLst>
          </p:cNvPr>
          <p:cNvSpPr/>
          <p:nvPr/>
        </p:nvSpPr>
        <p:spPr>
          <a:xfrm>
            <a:off x="1063929" y="3107721"/>
            <a:ext cx="584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0.0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0j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F76707"/>
                </a:solidFill>
                <a:latin typeface="Arial Unicode MS" panose="020B0604020202020204"/>
                <a:ea typeface="JetBrains Mono"/>
              </a:rPr>
              <a:t>Decimal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F76707"/>
                </a:solidFill>
                <a:latin typeface="Arial Unicode MS" panose="020B0604020202020204"/>
                <a:ea typeface="JetBrains Mono"/>
              </a:rPr>
              <a:t>Fraction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1A62D7-5D73-4829-AA9B-9F92BAD30D9E}"/>
              </a:ext>
            </a:extLst>
          </p:cNvPr>
          <p:cNvSpPr/>
          <p:nvPr/>
        </p:nvSpPr>
        <p:spPr>
          <a:xfrm>
            <a:off x="1057324" y="4402669"/>
            <a:ext cx="41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0.0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825244-5246-4B17-8F79-7CF71F86F8B9}"/>
              </a:ext>
            </a:extLst>
          </p:cNvPr>
          <p:cNvSpPr/>
          <p:nvPr/>
        </p:nvSpPr>
        <p:spPr>
          <a:xfrm>
            <a:off x="1057324" y="5027154"/>
            <a:ext cx="41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0j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1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7" grpId="0"/>
      <p:bldP spid="15" grpId="0"/>
      <p:bldP spid="1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DD2E04F-B58F-4EFF-A535-65CC325D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FF99CB-E1F4-4517-9593-F0B4B25A268B}"/>
              </a:ext>
            </a:extLst>
          </p:cNvPr>
          <p:cNvSpPr/>
          <p:nvPr/>
        </p:nvSpPr>
        <p:spPr>
          <a:xfrm>
            <a:off x="7313506" y="1509376"/>
            <a:ext cx="4771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'data error'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85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'excellent'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'pass'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'fail'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458FF99-CC8C-4D72-89F0-B24F4666413B}"/>
              </a:ext>
            </a:extLst>
          </p:cNvPr>
          <p:cNvGrpSpPr/>
          <p:nvPr/>
        </p:nvGrpSpPr>
        <p:grpSpPr>
          <a:xfrm>
            <a:off x="1199456" y="1948770"/>
            <a:ext cx="5752843" cy="1689615"/>
            <a:chOff x="1199456" y="1948770"/>
            <a:chExt cx="5752843" cy="168961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78B879A-C125-4136-9922-E1A19C452E76}"/>
                </a:ext>
              </a:extLst>
            </p:cNvPr>
            <p:cNvGrpSpPr/>
            <p:nvPr/>
          </p:nvGrpSpPr>
          <p:grpSpPr>
            <a:xfrm>
              <a:off x="1343472" y="1948770"/>
              <a:ext cx="5608827" cy="1689615"/>
              <a:chOff x="1683756" y="1948770"/>
              <a:chExt cx="5608827" cy="1689615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E5600A97-1474-43CC-8A8A-B1C0ADAC930F}"/>
                  </a:ext>
                </a:extLst>
              </p:cNvPr>
              <p:cNvCxnSpPr/>
              <p:nvPr/>
            </p:nvCxnSpPr>
            <p:spPr bwMode="auto">
              <a:xfrm>
                <a:off x="1683756" y="3212977"/>
                <a:ext cx="5608827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A2F565DE-F302-4042-A605-771314D8C8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79431" y="2322836"/>
                <a:ext cx="0" cy="890141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ED866D-ED1C-420D-A701-5DD5ABA99390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 bwMode="auto">
              <a:xfrm flipH="1">
                <a:off x="2012870" y="2343618"/>
                <a:ext cx="5032" cy="869359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FAD34AB-4647-434C-BB35-9E7CB65E1AC8}"/>
                  </a:ext>
                </a:extLst>
              </p:cNvPr>
              <p:cNvSpPr/>
              <p:nvPr/>
            </p:nvSpPr>
            <p:spPr bwMode="auto">
              <a:xfrm>
                <a:off x="2017902" y="2170501"/>
                <a:ext cx="2239065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B050"/>
                    </a:solidFill>
                    <a:latin typeface="Arial" pitchFamily="34" charset="0"/>
                  </a:rPr>
                  <a:t>           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itchFamily="34" charset="0"/>
                    <a:ea typeface="黑体" pitchFamily="49" charset="-122"/>
                  </a:rPr>
                  <a:t>else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C25D11F-0DE0-47D0-962B-98F88F4B45F6}"/>
                  </a:ext>
                </a:extLst>
              </p:cNvPr>
              <p:cNvCxnSpPr/>
              <p:nvPr/>
            </p:nvCxnSpPr>
            <p:spPr bwMode="auto">
              <a:xfrm>
                <a:off x="5528767" y="2344546"/>
                <a:ext cx="77764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30CF9F-A9A6-4E31-8E47-C762AB5FDBB1}"/>
                  </a:ext>
                </a:extLst>
              </p:cNvPr>
              <p:cNvSpPr/>
              <p:nvPr/>
            </p:nvSpPr>
            <p:spPr>
              <a:xfrm>
                <a:off x="5617773" y="1948770"/>
                <a:ext cx="466794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if</a:t>
                </a:r>
                <a:endParaRPr lang="zh-CN" altLang="en-US" sz="2000" b="1" dirty="0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1C16388-AC28-43EC-9C05-D88B59CCA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79431" y="2322836"/>
                <a:ext cx="0" cy="890141"/>
              </a:xfrm>
              <a:prstGeom prst="line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3642FAF-502D-4DAF-83FC-355B6DC7F664}"/>
                  </a:ext>
                </a:extLst>
              </p:cNvPr>
              <p:cNvSpPr/>
              <p:nvPr/>
            </p:nvSpPr>
            <p:spPr bwMode="auto">
              <a:xfrm>
                <a:off x="4280200" y="2150194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B050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00B050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BAB47EB8-11CD-4E24-B396-953A688BA7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826" y="2322836"/>
                <a:ext cx="0" cy="892001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3FECC51D-55D4-4B9B-9CED-51AC409018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18818" y="2344609"/>
                <a:ext cx="14063" cy="86837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C8572C3-F217-4DE8-8B5E-6A0D531B4C42}"/>
                  </a:ext>
                </a:extLst>
              </p:cNvPr>
              <p:cNvSpPr/>
              <p:nvPr/>
            </p:nvSpPr>
            <p:spPr bwMode="auto">
              <a:xfrm>
                <a:off x="4890826" y="2184368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FF00FF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FF00FF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FF00FF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FF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C3696CF-866A-4813-A652-85A30A1240BE}"/>
                  </a:ext>
                </a:extLst>
              </p:cNvPr>
              <p:cNvSpPr/>
              <p:nvPr/>
            </p:nvSpPr>
            <p:spPr>
              <a:xfrm>
                <a:off x="4213262" y="3361386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D5065BB-149F-4BEF-87C1-E0221A352C52}"/>
                  </a:ext>
                </a:extLst>
              </p:cNvPr>
              <p:cNvSpPr/>
              <p:nvPr/>
            </p:nvSpPr>
            <p:spPr>
              <a:xfrm>
                <a:off x="4823888" y="3358711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10EF947-77DB-4DE0-8D69-8341A693AF59}"/>
                  </a:ext>
                </a:extLst>
              </p:cNvPr>
              <p:cNvSpPr/>
              <p:nvPr/>
            </p:nvSpPr>
            <p:spPr>
              <a:xfrm>
                <a:off x="5465941" y="3356036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DDEF014-7AB6-43B6-A490-FF552E830095}"/>
                  </a:ext>
                </a:extLst>
              </p:cNvPr>
              <p:cNvSpPr/>
              <p:nvPr/>
            </p:nvSpPr>
            <p:spPr>
              <a:xfrm>
                <a:off x="2567608" y="3359208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F9CB3B5-0604-415E-819E-F53A79CED9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9456" y="2348880"/>
              <a:ext cx="47055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9CA3971-B1F5-4203-A719-3B41A1956FCE}"/>
                </a:ext>
              </a:extLst>
            </p:cNvPr>
            <p:cNvSpPr/>
            <p:nvPr/>
          </p:nvSpPr>
          <p:spPr>
            <a:xfrm>
              <a:off x="1205326" y="1970446"/>
              <a:ext cx="466794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</a:t>
              </a:r>
              <a:endParaRPr lang="zh-CN" altLang="en-US" sz="2000" b="1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99981615-C4CD-4428-A742-B41349AC95B2}"/>
              </a:ext>
            </a:extLst>
          </p:cNvPr>
          <p:cNvSpPr/>
          <p:nvPr/>
        </p:nvSpPr>
        <p:spPr>
          <a:xfrm>
            <a:off x="1057324" y="963443"/>
            <a:ext cx="179831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4496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BD38027-167D-4365-AF18-89E2BAC6D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8EEF22-B959-47C4-878F-9A068E87D834}"/>
              </a:ext>
            </a:extLst>
          </p:cNvPr>
          <p:cNvSpPr/>
          <p:nvPr/>
        </p:nvSpPr>
        <p:spPr>
          <a:xfrm>
            <a:off x="7313506" y="437508"/>
            <a:ext cx="46421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'Data error!'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'B'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'C'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'D'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'E'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EB081B6-B835-4462-9E72-5ED8DF287298}"/>
              </a:ext>
            </a:extLst>
          </p:cNvPr>
          <p:cNvGrpSpPr/>
          <p:nvPr/>
        </p:nvGrpSpPr>
        <p:grpSpPr>
          <a:xfrm>
            <a:off x="1199456" y="1948770"/>
            <a:ext cx="5999308" cy="1690678"/>
            <a:chOff x="1199456" y="1948770"/>
            <a:chExt cx="5999308" cy="169067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A7133D0-300B-4615-9F4A-EA1BDECDF286}"/>
                </a:ext>
              </a:extLst>
            </p:cNvPr>
            <p:cNvGrpSpPr/>
            <p:nvPr/>
          </p:nvGrpSpPr>
          <p:grpSpPr>
            <a:xfrm>
              <a:off x="1343472" y="1948770"/>
              <a:ext cx="5855292" cy="1690678"/>
              <a:chOff x="1683756" y="1948770"/>
              <a:chExt cx="5855292" cy="1690678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E5600A97-1474-43CC-8A8A-B1C0ADAC930F}"/>
                  </a:ext>
                </a:extLst>
              </p:cNvPr>
              <p:cNvCxnSpPr/>
              <p:nvPr/>
            </p:nvCxnSpPr>
            <p:spPr bwMode="auto">
              <a:xfrm>
                <a:off x="1683756" y="3212977"/>
                <a:ext cx="5608827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A2F565DE-F302-4042-A605-771314D8C8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79431" y="2322836"/>
                <a:ext cx="0" cy="890141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ED866D-ED1C-420D-A701-5DD5ABA99390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 bwMode="auto">
              <a:xfrm flipH="1">
                <a:off x="2012870" y="2343618"/>
                <a:ext cx="5032" cy="869359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FAD34AB-4647-434C-BB35-9E7CB65E1AC8}"/>
                  </a:ext>
                </a:extLst>
              </p:cNvPr>
              <p:cNvSpPr/>
              <p:nvPr/>
            </p:nvSpPr>
            <p:spPr bwMode="auto">
              <a:xfrm>
                <a:off x="2017902" y="2170501"/>
                <a:ext cx="2239065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B050"/>
                    </a:solidFill>
                    <a:latin typeface="Arial" pitchFamily="34" charset="0"/>
                  </a:rPr>
                  <a:t>             </a:t>
                </a:r>
                <a:r>
                  <a:rPr lang="en-US" altLang="zh-CN" sz="1600" b="1" dirty="0">
                    <a:solidFill>
                      <a:srgbClr val="FFC000"/>
                    </a:solidFill>
                    <a:latin typeface="Arial" pitchFamily="34" charset="0"/>
                    <a:ea typeface="黑体" pitchFamily="49" charset="-122"/>
                  </a:rPr>
                  <a:t>else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C25D11F-0DE0-47D0-962B-98F88F4B45F6}"/>
                  </a:ext>
                </a:extLst>
              </p:cNvPr>
              <p:cNvCxnSpPr/>
              <p:nvPr/>
            </p:nvCxnSpPr>
            <p:spPr bwMode="auto">
              <a:xfrm>
                <a:off x="6761408" y="2344546"/>
                <a:ext cx="77764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30CF9F-A9A6-4E31-8E47-C762AB5FDBB1}"/>
                  </a:ext>
                </a:extLst>
              </p:cNvPr>
              <p:cNvSpPr/>
              <p:nvPr/>
            </p:nvSpPr>
            <p:spPr>
              <a:xfrm>
                <a:off x="6850414" y="1948770"/>
                <a:ext cx="466794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if</a:t>
                </a:r>
                <a:endParaRPr lang="zh-CN" altLang="en-US" sz="2000" b="1" dirty="0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1C16388-AC28-43EC-9C05-D88B59CCA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79431" y="2322836"/>
                <a:ext cx="0" cy="890141"/>
              </a:xfrm>
              <a:prstGeom prst="line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3642FAF-502D-4DAF-83FC-355B6DC7F664}"/>
                  </a:ext>
                </a:extLst>
              </p:cNvPr>
              <p:cNvSpPr/>
              <p:nvPr/>
            </p:nvSpPr>
            <p:spPr bwMode="auto">
              <a:xfrm>
                <a:off x="4280200" y="2150194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B050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00B050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BAB47EB8-11CD-4E24-B396-953A688BA7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826" y="2322836"/>
                <a:ext cx="0" cy="892001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3FECC51D-55D4-4B9B-9CED-51AC409018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18818" y="2344609"/>
                <a:ext cx="14063" cy="86837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C8572C3-F217-4DE8-8B5E-6A0D531B4C42}"/>
                  </a:ext>
                </a:extLst>
              </p:cNvPr>
              <p:cNvSpPr/>
              <p:nvPr/>
            </p:nvSpPr>
            <p:spPr bwMode="auto">
              <a:xfrm>
                <a:off x="4890826" y="2184368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FF00FF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FF00FF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FF00FF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FF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4D65B99-8BD8-47C3-917F-9E7164EFB322}"/>
                  </a:ext>
                </a:extLst>
              </p:cNvPr>
              <p:cNvCxnSpPr>
                <a:cxnSpLocks/>
                <a:stCxn id="17" idx="6"/>
              </p:cNvCxnSpPr>
              <p:nvPr/>
            </p:nvCxnSpPr>
            <p:spPr bwMode="auto">
              <a:xfrm>
                <a:off x="6767870" y="2348019"/>
                <a:ext cx="0" cy="86496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F8FA6D2-1C1D-43BE-8E23-2598A7AC249E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 bwMode="auto">
              <a:xfrm flipH="1">
                <a:off x="6160835" y="2348019"/>
                <a:ext cx="1" cy="864960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7387067-5646-448C-98DB-E111ADA9FB3A}"/>
                  </a:ext>
                </a:extLst>
              </p:cNvPr>
              <p:cNvSpPr/>
              <p:nvPr/>
            </p:nvSpPr>
            <p:spPr bwMode="auto">
              <a:xfrm>
                <a:off x="6160837" y="2174901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5C224D2-F32B-4C6B-BF9F-701278B265A1}"/>
                  </a:ext>
                </a:extLst>
              </p:cNvPr>
              <p:cNvSpPr/>
              <p:nvPr/>
            </p:nvSpPr>
            <p:spPr bwMode="auto">
              <a:xfrm>
                <a:off x="5532879" y="2171491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00FF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0000FF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5247EB4-A5E5-42A2-968B-34E2EBBE170B}"/>
                  </a:ext>
                </a:extLst>
              </p:cNvPr>
              <p:cNvSpPr/>
              <p:nvPr/>
            </p:nvSpPr>
            <p:spPr>
              <a:xfrm>
                <a:off x="4213262" y="3361386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E5551AA-2AAA-4AC6-B1B7-7019C665501C}"/>
                  </a:ext>
                </a:extLst>
              </p:cNvPr>
              <p:cNvSpPr/>
              <p:nvPr/>
            </p:nvSpPr>
            <p:spPr>
              <a:xfrm>
                <a:off x="4823888" y="3358711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52C19B2-4B7F-4BA5-807D-4D68752D904C}"/>
                  </a:ext>
                </a:extLst>
              </p:cNvPr>
              <p:cNvSpPr/>
              <p:nvPr/>
            </p:nvSpPr>
            <p:spPr>
              <a:xfrm>
                <a:off x="5465941" y="3356036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4E6D84D-7537-4862-B799-28CA0B063871}"/>
                  </a:ext>
                </a:extLst>
              </p:cNvPr>
              <p:cNvSpPr/>
              <p:nvPr/>
            </p:nvSpPr>
            <p:spPr>
              <a:xfrm>
                <a:off x="6096000" y="3353361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61D711A-B70F-429D-BF6E-BD88C80E8EDE}"/>
                  </a:ext>
                </a:extLst>
              </p:cNvPr>
              <p:cNvSpPr/>
              <p:nvPr/>
            </p:nvSpPr>
            <p:spPr>
              <a:xfrm>
                <a:off x="6784190" y="3362449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AF44B63-FE71-444F-AFDA-DCB131B764A1}"/>
                  </a:ext>
                </a:extLst>
              </p:cNvPr>
              <p:cNvSpPr/>
              <p:nvPr/>
            </p:nvSpPr>
            <p:spPr>
              <a:xfrm>
                <a:off x="2567608" y="3359208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651857A-5BD7-436A-A672-6E884EA253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9456" y="2348880"/>
              <a:ext cx="47055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BE0F237-A705-43F9-961B-5540449CA20C}"/>
                </a:ext>
              </a:extLst>
            </p:cNvPr>
            <p:cNvSpPr/>
            <p:nvPr/>
          </p:nvSpPr>
          <p:spPr>
            <a:xfrm>
              <a:off x="1205326" y="1970446"/>
              <a:ext cx="466794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</a:t>
              </a:r>
              <a:endParaRPr lang="zh-CN" altLang="en-US" sz="2000" b="1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ECDD4219-2BA3-4F8A-9F39-D1FFF0078D6F}"/>
              </a:ext>
            </a:extLst>
          </p:cNvPr>
          <p:cNvSpPr/>
          <p:nvPr/>
        </p:nvSpPr>
        <p:spPr>
          <a:xfrm>
            <a:off x="1057324" y="963443"/>
            <a:ext cx="179831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0163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BD38027-167D-4365-AF18-89E2BAC6D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C83BDEC-6E54-4750-89F3-CCC92DB62124}"/>
              </a:ext>
            </a:extLst>
          </p:cNvPr>
          <p:cNvSpPr/>
          <p:nvPr/>
        </p:nvSpPr>
        <p:spPr>
          <a:xfrm>
            <a:off x="1053157" y="2192123"/>
            <a:ext cx="3168352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8FD0F-6AB7-4748-AA08-51810A0B39FF}"/>
              </a:ext>
            </a:extLst>
          </p:cNvPr>
          <p:cNvSpPr/>
          <p:nvPr/>
        </p:nvSpPr>
        <p:spPr>
          <a:xfrm>
            <a:off x="1057324" y="1772816"/>
            <a:ext cx="7342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是用一条语句完成一个二分支结构的程序语句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A00F1E4-FF0C-4FFD-B717-5FC5C8FE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9CDC8E-DD49-4878-B22C-29620C6E3615}"/>
              </a:ext>
            </a:extLst>
          </p:cNvPr>
          <p:cNvSpPr/>
          <p:nvPr/>
        </p:nvSpPr>
        <p:spPr>
          <a:xfrm>
            <a:off x="1053157" y="2931140"/>
            <a:ext cx="38907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max_number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max_number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A9DDB187-4A8B-4A96-A10A-E6F691876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38300B-674D-481E-AA45-51A855CD98E8}"/>
              </a:ext>
            </a:extLst>
          </p:cNvPr>
          <p:cNvSpPr/>
          <p:nvPr/>
        </p:nvSpPr>
        <p:spPr>
          <a:xfrm>
            <a:off x="1053157" y="5642084"/>
            <a:ext cx="5421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max_number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58D0C0-C4C5-4741-8133-FAA2F55E712B}"/>
              </a:ext>
            </a:extLst>
          </p:cNvPr>
          <p:cNvSpPr/>
          <p:nvPr/>
        </p:nvSpPr>
        <p:spPr>
          <a:xfrm>
            <a:off x="1053157" y="4863276"/>
            <a:ext cx="295044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条件表达式表示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E34F2763-355F-4890-985A-835855ACB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526C42-250A-4DEA-95C9-A29E91394009}"/>
              </a:ext>
            </a:extLst>
          </p:cNvPr>
          <p:cNvSpPr/>
          <p:nvPr/>
        </p:nvSpPr>
        <p:spPr>
          <a:xfrm>
            <a:off x="1057324" y="963443"/>
            <a:ext cx="215835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5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1" y="1700810"/>
            <a:ext cx="38908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流程跳转</a:t>
            </a:r>
            <a:endParaRPr lang="zh-CN" altLang="en-US" sz="7200" b="1" kern="0" dirty="0">
              <a:ln w="0"/>
              <a:solidFill>
                <a:srgbClr val="F79649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6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295044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流程跳转语句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B565D5-ADA2-43AF-8B09-B3B6FCE738A2}"/>
              </a:ext>
            </a:extLst>
          </p:cNvPr>
          <p:cNvSpPr/>
          <p:nvPr/>
        </p:nvSpPr>
        <p:spPr>
          <a:xfrm>
            <a:off x="1057324" y="1625291"/>
            <a:ext cx="201434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continue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FC04E4-8D68-49C1-A3D1-AA8872CD91DA}"/>
              </a:ext>
            </a:extLst>
          </p:cNvPr>
          <p:cNvSpPr/>
          <p:nvPr/>
        </p:nvSpPr>
        <p:spPr>
          <a:xfrm>
            <a:off x="1057324" y="2224686"/>
            <a:ext cx="201434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59E666-AB11-4F1F-A64E-5D09C5314FC0}"/>
              </a:ext>
            </a:extLst>
          </p:cNvPr>
          <p:cNvSpPr/>
          <p:nvPr/>
        </p:nvSpPr>
        <p:spPr>
          <a:xfrm>
            <a:off x="1057324" y="2823375"/>
            <a:ext cx="568674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应用于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while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循环语句中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F025A6-C598-4014-939C-595EE028127C}"/>
              </a:ext>
            </a:extLst>
          </p:cNvPr>
          <p:cNvSpPr/>
          <p:nvPr/>
        </p:nvSpPr>
        <p:spPr>
          <a:xfrm>
            <a:off x="1057324" y="3422770"/>
            <a:ext cx="5686748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置于条件判定语句块中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FE0861-BE16-4350-ADF6-A0BDDB8F8CCE}"/>
              </a:ext>
            </a:extLst>
          </p:cNvPr>
          <p:cNvSpPr/>
          <p:nvPr/>
        </p:nvSpPr>
        <p:spPr>
          <a:xfrm>
            <a:off x="1057324" y="4019510"/>
            <a:ext cx="568674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当满足某条件时触发该语句的执行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376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EB565D5-ADA2-43AF-8B09-B3B6FCE738A2}"/>
              </a:ext>
            </a:extLst>
          </p:cNvPr>
          <p:cNvSpPr/>
          <p:nvPr/>
        </p:nvSpPr>
        <p:spPr>
          <a:xfrm>
            <a:off x="1057324" y="980728"/>
            <a:ext cx="194233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continue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59E666-AB11-4F1F-A64E-5D09C5314FC0}"/>
              </a:ext>
            </a:extLst>
          </p:cNvPr>
          <p:cNvSpPr/>
          <p:nvPr/>
        </p:nvSpPr>
        <p:spPr>
          <a:xfrm>
            <a:off x="1057324" y="1577468"/>
            <a:ext cx="568674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应用于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while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循环语句中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F025A6-C598-4014-939C-595EE028127C}"/>
              </a:ext>
            </a:extLst>
          </p:cNvPr>
          <p:cNvSpPr/>
          <p:nvPr/>
        </p:nvSpPr>
        <p:spPr>
          <a:xfrm>
            <a:off x="1055712" y="2241971"/>
            <a:ext cx="5686748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跳过本次循环中剩余语句的执行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提前进入下一次循环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46C071-F26D-4812-9F4F-5662C3F9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B78F41-9410-4845-AF54-DA8408BAA0E6}"/>
              </a:ext>
            </a:extLst>
          </p:cNvPr>
          <p:cNvSpPr/>
          <p:nvPr/>
        </p:nvSpPr>
        <p:spPr>
          <a:xfrm>
            <a:off x="1032585" y="3358166"/>
            <a:ext cx="7439680" cy="240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%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%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//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800" b="1" dirty="0">
                <a:solidFill>
                  <a:srgbClr val="EF8354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continue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跳过本次循环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A72CBD-9820-483F-830D-9A9AF799BA8D}"/>
              </a:ext>
            </a:extLst>
          </p:cNvPr>
          <p:cNvSpPr/>
          <p:nvPr/>
        </p:nvSpPr>
        <p:spPr>
          <a:xfrm>
            <a:off x="1032585" y="5594932"/>
            <a:ext cx="7521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1 2 4 5 7 8 10 11 14 16 17 19 20 22 25 26 28 29</a:t>
            </a:r>
          </a:p>
        </p:txBody>
      </p:sp>
    </p:spTree>
    <p:extLst>
      <p:ext uri="{BB962C8B-B14F-4D97-AF65-F5344CB8AC3E}">
        <p14:creationId xmlns:p14="http://schemas.microsoft.com/office/powerpoint/2010/main" val="293370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EB565D5-ADA2-43AF-8B09-B3B6FCE738A2}"/>
              </a:ext>
            </a:extLst>
          </p:cNvPr>
          <p:cNvSpPr/>
          <p:nvPr/>
        </p:nvSpPr>
        <p:spPr>
          <a:xfrm>
            <a:off x="1057324" y="1037041"/>
            <a:ext cx="230237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59E666-AB11-4F1F-A64E-5D09C5314FC0}"/>
              </a:ext>
            </a:extLst>
          </p:cNvPr>
          <p:cNvSpPr/>
          <p:nvPr/>
        </p:nvSpPr>
        <p:spPr>
          <a:xfrm>
            <a:off x="1057324" y="1633781"/>
            <a:ext cx="568674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应用于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while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循环语句中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F025A6-C598-4014-939C-595EE028127C}"/>
              </a:ext>
            </a:extLst>
          </p:cNvPr>
          <p:cNvSpPr/>
          <p:nvPr/>
        </p:nvSpPr>
        <p:spPr>
          <a:xfrm>
            <a:off x="1055712" y="2298284"/>
            <a:ext cx="8928720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跳过当前循环中未执行的次数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提前结束当前层次循环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46C071-F26D-4812-9F4F-5662C3F9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B78F41-9410-4845-AF54-DA8408BAA0E6}"/>
              </a:ext>
            </a:extLst>
          </p:cNvPr>
          <p:cNvSpPr/>
          <p:nvPr/>
        </p:nvSpPr>
        <p:spPr>
          <a:xfrm>
            <a:off x="1055712" y="3414479"/>
            <a:ext cx="98648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输入一个整数，例如：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遍历小于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num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且大于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的整数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%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num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的因数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50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                    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中止循环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23FB2-5E19-440B-BDFF-ABAEA0D7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78EBDA-02C2-44D0-999C-B31B759DE636}"/>
              </a:ext>
            </a:extLst>
          </p:cNvPr>
          <p:cNvSpPr/>
          <p:nvPr/>
        </p:nvSpPr>
        <p:spPr>
          <a:xfrm>
            <a:off x="1127448" y="2891259"/>
            <a:ext cx="504056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应用：输出最大真因子</a:t>
            </a:r>
          </a:p>
        </p:txBody>
      </p:sp>
    </p:spTree>
    <p:extLst>
      <p:ext uri="{BB962C8B-B14F-4D97-AF65-F5344CB8AC3E}">
        <p14:creationId xmlns:p14="http://schemas.microsoft.com/office/powerpoint/2010/main" val="334883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EB565D5-ADA2-43AF-8B09-B3B6FCE738A2}"/>
              </a:ext>
            </a:extLst>
          </p:cNvPr>
          <p:cNvSpPr/>
          <p:nvPr/>
        </p:nvSpPr>
        <p:spPr>
          <a:xfrm>
            <a:off x="1057324" y="1036548"/>
            <a:ext cx="230237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F025A6-C598-4014-939C-595EE028127C}"/>
              </a:ext>
            </a:extLst>
          </p:cNvPr>
          <p:cNvSpPr/>
          <p:nvPr/>
        </p:nvSpPr>
        <p:spPr>
          <a:xfrm>
            <a:off x="1057324" y="1635943"/>
            <a:ext cx="7414940" cy="17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break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只能提前结束</a:t>
            </a:r>
            <a:r>
              <a:rPr lang="zh-CN" altLang="en-US" sz="28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当循环层数多于一层时，可以用一个标记变量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根据标记变量的值决定是否继续退出外层循环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46C071-F26D-4812-9F4F-5662C3F9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23FB2-5E19-440B-BDFF-ABAEA0D7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247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46C071-F26D-4812-9F4F-5662C3F9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23FB2-5E19-440B-BDFF-ABAEA0D7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9C7522-0406-4510-A842-94B08B398017}"/>
              </a:ext>
            </a:extLst>
          </p:cNvPr>
          <p:cNvSpPr/>
          <p:nvPr/>
        </p:nvSpPr>
        <p:spPr>
          <a:xfrm>
            <a:off x="1199456" y="1088836"/>
            <a:ext cx="3888432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应用：百钱百鸡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627D0A-F5D1-460A-93AD-97480339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40EE21-FE99-4DE1-9741-DD3864A3450B}"/>
              </a:ext>
            </a:extLst>
          </p:cNvPr>
          <p:cNvSpPr/>
          <p:nvPr/>
        </p:nvSpPr>
        <p:spPr>
          <a:xfrm>
            <a:off x="1199456" y="1916832"/>
            <a:ext cx="70567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公鸡</a:t>
            </a:r>
            <a:r>
              <a:rPr lang="en-US" altLang="zh-CN" sz="2800" dirty="0"/>
              <a:t>5</a:t>
            </a:r>
            <a:r>
              <a:rPr lang="zh-CN" altLang="en-US" sz="2800" dirty="0"/>
              <a:t>元一只，母鸡</a:t>
            </a:r>
            <a:r>
              <a:rPr lang="en-US" altLang="zh-CN" sz="2800" dirty="0"/>
              <a:t>3</a:t>
            </a:r>
            <a:r>
              <a:rPr lang="zh-CN" altLang="en-US" sz="2800" dirty="0"/>
              <a:t>元一只，小鸡</a:t>
            </a:r>
            <a:r>
              <a:rPr lang="en-US" altLang="zh-CN" sz="2800" dirty="0"/>
              <a:t>3</a:t>
            </a:r>
            <a:r>
              <a:rPr lang="zh-CN" altLang="en-US" sz="2800" dirty="0"/>
              <a:t>只一元。用户输入想买的鸡的数量和付出的钱数，</a:t>
            </a:r>
            <a:endParaRPr lang="en-US" altLang="zh-CN" sz="2800" dirty="0"/>
          </a:p>
          <a:p>
            <a:r>
              <a:rPr lang="zh-CN" altLang="en-US" sz="2800" dirty="0"/>
              <a:t>计算公鸡、母鸡和小鸡的数量。</a:t>
            </a:r>
            <a:endParaRPr lang="en-US" altLang="zh-CN" sz="2800" dirty="0"/>
          </a:p>
          <a:p>
            <a:r>
              <a:rPr lang="zh-CN" altLang="en-US" sz="2800" dirty="0"/>
              <a:t>如果有解，输出公鸡最少，小鸡最多的一组；如果无解则输出“无解”</a:t>
            </a:r>
          </a:p>
        </p:txBody>
      </p:sp>
    </p:spTree>
    <p:extLst>
      <p:ext uri="{BB962C8B-B14F-4D97-AF65-F5344CB8AC3E}">
        <p14:creationId xmlns:p14="http://schemas.microsoft.com/office/powerpoint/2010/main" val="6971268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46C071-F26D-4812-9F4F-5662C3F9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23FB2-5E19-440B-BDFF-ABAEA0D7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9C7522-0406-4510-A842-94B08B398017}"/>
              </a:ext>
            </a:extLst>
          </p:cNvPr>
          <p:cNvSpPr/>
          <p:nvPr/>
        </p:nvSpPr>
        <p:spPr>
          <a:xfrm>
            <a:off x="1199456" y="1088836"/>
            <a:ext cx="3888432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应用：百钱百鸡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627D0A-F5D1-460A-93AD-97480339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1935CA-94BA-410C-85B7-FFEC46B36F2C}"/>
              </a:ext>
            </a:extLst>
          </p:cNvPr>
          <p:cNvSpPr/>
          <p:nvPr/>
        </p:nvSpPr>
        <p:spPr>
          <a:xfrm>
            <a:off x="1199456" y="1700808"/>
            <a:ext cx="10801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money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map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().</a:t>
            </a:r>
            <a:r>
              <a:rPr lang="zh-CN" altLang="zh-CN" sz="20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split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()))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切分空格分隔的输入转整型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   </a:t>
            </a:r>
            <a:r>
              <a:rPr lang="en-US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从小到大遍历公鸡数量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</a:t>
            </a:r>
            <a:r>
              <a:rPr lang="en-US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从小到大遍历母鸡数量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 </a:t>
            </a:r>
            <a:r>
              <a:rPr lang="en-US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小鸡数量计算得到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%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//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money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2E5DCA-038C-49AF-B546-EE08984A785E}"/>
              </a:ext>
            </a:extLst>
          </p:cNvPr>
          <p:cNvSpPr/>
          <p:nvPr/>
        </p:nvSpPr>
        <p:spPr>
          <a:xfrm>
            <a:off x="1703512" y="4549529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flag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</a:t>
            </a:r>
            <a:r>
              <a:rPr lang="zh-CN" altLang="zh-CN" sz="2000" b="1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</a:t>
            </a:r>
            <a:r>
              <a:rPr lang="en-US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flag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值判断是否找到解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                             </a:t>
            </a:r>
            <a:r>
              <a:rPr lang="en-US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  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找到解时结束外层循环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3023DD-0B47-4C83-8DC2-CEBC9C40060C}"/>
              </a:ext>
            </a:extLst>
          </p:cNvPr>
          <p:cNvSpPr/>
          <p:nvPr/>
        </p:nvSpPr>
        <p:spPr>
          <a:xfrm>
            <a:off x="1197119" y="5261122"/>
            <a:ext cx="10299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flag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                </a:t>
            </a:r>
            <a:r>
              <a:rPr lang="en-US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两层循环结束，如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flag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值仍为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，表明未找到解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无解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EAA383-3ED4-4593-88D2-6E86542BA15D}"/>
              </a:ext>
            </a:extLst>
          </p:cNvPr>
          <p:cNvSpPr/>
          <p:nvPr/>
        </p:nvSpPr>
        <p:spPr>
          <a:xfrm>
            <a:off x="2711624" y="3841643"/>
            <a:ext cx="63342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输出找到的第一组解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                         </a:t>
            </a:r>
            <a:r>
              <a:rPr lang="en-US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结束内层循环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8B859-2936-40A5-97AC-C4ABABDC91DF}"/>
              </a:ext>
            </a:extLst>
          </p:cNvPr>
          <p:cNvSpPr/>
          <p:nvPr/>
        </p:nvSpPr>
        <p:spPr>
          <a:xfrm>
            <a:off x="1208500" y="1988840"/>
            <a:ext cx="8127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flag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                                </a:t>
            </a:r>
            <a:r>
              <a:rPr lang="en-US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                 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设定标记，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为无解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F6EF57-E583-4DDB-BED5-5F292D1A7BA6}"/>
              </a:ext>
            </a:extLst>
          </p:cNvPr>
          <p:cNvSpPr/>
          <p:nvPr/>
        </p:nvSpPr>
        <p:spPr>
          <a:xfrm>
            <a:off x="2718549" y="3558500"/>
            <a:ext cx="5694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flag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                      </a:t>
            </a:r>
            <a:r>
              <a:rPr lang="en-US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找到解后改变标记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75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3094460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真值测试</a:t>
            </a:r>
            <a:endParaRPr lang="zh-CN" altLang="zh-CN" sz="2800" b="1" dirty="0">
              <a:solidFill>
                <a:srgbClr val="FC84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D2643-C911-415E-A0B1-0293F99F137C}"/>
              </a:ext>
            </a:extLst>
          </p:cNvPr>
          <p:cNvSpPr/>
          <p:nvPr/>
        </p:nvSpPr>
        <p:spPr>
          <a:xfrm>
            <a:off x="1057324" y="1628800"/>
            <a:ext cx="5038676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会被视为假值的内置对象包括：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E64ADE-F79F-4BAF-9952-11B09180F4CF}"/>
              </a:ext>
            </a:extLst>
          </p:cNvPr>
          <p:cNvSpPr/>
          <p:nvPr/>
        </p:nvSpPr>
        <p:spPr>
          <a:xfrm>
            <a:off x="1057324" y="2348880"/>
            <a:ext cx="10367268" cy="115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空的序列和多项集，</a:t>
            </a:r>
            <a:r>
              <a:rPr lang="en-US" altLang="zh-CN" sz="2800" b="1" dirty="0" err="1">
                <a:solidFill>
                  <a:srgbClr val="16A80D"/>
                </a:solidFill>
                <a:latin typeface="Arial Unicode MS"/>
                <a:ea typeface="JetBrains Mono"/>
              </a:rPr>
              <a:t>len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测试长度为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0:  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空字符串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空元组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空列表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[]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空字典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{}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空集合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A3A971-A19D-4A3A-B453-5375A9022CED}"/>
              </a:ext>
            </a:extLst>
          </p:cNvPr>
          <p:cNvSpPr/>
          <p:nvPr/>
        </p:nvSpPr>
        <p:spPr>
          <a:xfrm>
            <a:off x="1057324" y="3537214"/>
            <a:ext cx="67265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空字符串，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False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2A190F-89C2-4102-A4AE-0D7F1A00119F}"/>
              </a:ext>
            </a:extLst>
          </p:cNvPr>
          <p:cNvSpPr/>
          <p:nvPr/>
        </p:nvSpPr>
        <p:spPr>
          <a:xfrm>
            <a:off x="1057324" y="4073916"/>
            <a:ext cx="6428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空列表，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False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1B02D-F843-4DB6-A8A9-4072DFF6CDFA}"/>
              </a:ext>
            </a:extLst>
          </p:cNvPr>
          <p:cNvSpPr/>
          <p:nvPr/>
        </p:nvSpPr>
        <p:spPr>
          <a:xfrm>
            <a:off x="1057324" y="4573922"/>
            <a:ext cx="6470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(()))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空元组，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False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5BF3AF-8516-4B76-9408-70000E274899}"/>
              </a:ext>
            </a:extLst>
          </p:cNvPr>
          <p:cNvSpPr/>
          <p:nvPr/>
        </p:nvSpPr>
        <p:spPr>
          <a:xfrm>
            <a:off x="1057324" y="5044489"/>
            <a:ext cx="6470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{}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空字典，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False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39EB4D-C3BD-4222-BDF1-084139792B12}"/>
              </a:ext>
            </a:extLst>
          </p:cNvPr>
          <p:cNvSpPr/>
          <p:nvPr/>
        </p:nvSpPr>
        <p:spPr>
          <a:xfrm>
            <a:off x="1057324" y="5485408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()))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空集合，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False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415B19-8092-4F03-87BE-447CCB56D9D8}"/>
              </a:ext>
            </a:extLst>
          </p:cNvPr>
          <p:cNvSpPr/>
          <p:nvPr/>
        </p:nvSpPr>
        <p:spPr>
          <a:xfrm>
            <a:off x="1057324" y="6002124"/>
            <a:ext cx="6500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range,False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20" grpId="0"/>
      <p:bldP spid="21" grpId="0"/>
      <p:bldP spid="22" grpId="0"/>
      <p:bldP spid="23" grpId="0"/>
      <p:bldP spid="2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46C071-F26D-4812-9F4F-5662C3F9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23FB2-5E19-440B-BDFF-ABAEA0D7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9C7522-0406-4510-A842-94B08B398017}"/>
              </a:ext>
            </a:extLst>
          </p:cNvPr>
          <p:cNvSpPr/>
          <p:nvPr/>
        </p:nvSpPr>
        <p:spPr>
          <a:xfrm>
            <a:off x="1199456" y="1088836"/>
            <a:ext cx="3888432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应用：百钱百鸡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627D0A-F5D1-460A-93AD-97480339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1935CA-94BA-410C-85B7-FFEC46B36F2C}"/>
              </a:ext>
            </a:extLst>
          </p:cNvPr>
          <p:cNvSpPr/>
          <p:nvPr/>
        </p:nvSpPr>
        <p:spPr>
          <a:xfrm>
            <a:off x="1199456" y="1700808"/>
            <a:ext cx="10801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Arial Unicode MS" panose="020B0604020202020204"/>
                <a:ea typeface="JetBrains Mono"/>
              </a:rPr>
              <a:t>hundred_chickens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money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</a:t>
            </a:r>
            <a:r>
              <a:rPr lang="en-US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从小到大遍历公鸡数量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</a:t>
            </a:r>
            <a:r>
              <a:rPr lang="en-US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从小到大遍历母鸡数量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 </a:t>
            </a:r>
            <a:r>
              <a:rPr lang="en-US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小鸡数量计算得到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%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//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money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</a:t>
            </a:r>
            <a:r>
              <a:rPr lang="en-US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return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 </a:t>
            </a:r>
            <a:r>
              <a:rPr lang="en-US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输出找到的第一组解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</a:t>
            </a:r>
            <a:r>
              <a:rPr lang="en-US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                        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两层循环都正常结束时，表明未找到解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return 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无解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b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b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b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__name__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"__main__"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number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amount_of_money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map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().</a:t>
            </a:r>
            <a:r>
              <a:rPr lang="zh-CN" altLang="zh-CN" sz="20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split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()))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切分空格分隔的输入转整型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2000" dirty="0">
                <a:solidFill>
                  <a:srgbClr val="F76707"/>
                </a:solidFill>
                <a:latin typeface="Arial Unicode MS" panose="020B0604020202020204"/>
                <a:ea typeface="JetBrains Mono"/>
              </a:rPr>
              <a:t>hundred_chickens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number</a:t>
            </a:r>
            <a:r>
              <a:rPr lang="zh-CN" altLang="zh-CN" sz="20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amount_of_money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501B7D5-87E7-4245-89B8-F3C0D7BB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798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465113" y="1700810"/>
            <a:ext cx="34740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else</a:t>
            </a:r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子句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60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295044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59E666-AB11-4F1F-A64E-5D09C5314FC0}"/>
              </a:ext>
            </a:extLst>
          </p:cNvPr>
          <p:cNvSpPr/>
          <p:nvPr/>
        </p:nvSpPr>
        <p:spPr>
          <a:xfrm>
            <a:off x="1057324" y="1625997"/>
            <a:ext cx="1058329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while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循环都有一个可选的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2225392"/>
            <a:ext cx="1058329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在循环迭代正常完成之后执行（包括执行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4699D-8C80-463C-81E8-3D997B1CF653}"/>
              </a:ext>
            </a:extLst>
          </p:cNvPr>
          <p:cNvSpPr/>
          <p:nvPr/>
        </p:nvSpPr>
        <p:spPr>
          <a:xfrm>
            <a:off x="1057324" y="2824787"/>
            <a:ext cx="1058329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只有当循环正常结束时，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子句中的语句才能被执行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514C9E-D9BD-4AA2-93AB-4FAE2EAB2337}"/>
              </a:ext>
            </a:extLst>
          </p:cNvPr>
          <p:cNvSpPr/>
          <p:nvPr/>
        </p:nvSpPr>
        <p:spPr>
          <a:xfrm>
            <a:off x="1057324" y="3424182"/>
            <a:ext cx="1058329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当循环体中遇到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return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或异常时，程序将略过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0222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C2A8AC-AC7F-4F15-914F-60BE5F00F138}"/>
              </a:ext>
            </a:extLst>
          </p:cNvPr>
          <p:cNvSpPr/>
          <p:nvPr/>
        </p:nvSpPr>
        <p:spPr>
          <a:xfrm>
            <a:off x="1199456" y="1088836"/>
            <a:ext cx="540060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en-US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子句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应用：判断素数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8E345-E642-4E0D-907C-A3A963BE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EF2D41-B4B1-4C17-8A79-F4676395FD32}"/>
              </a:ext>
            </a:extLst>
          </p:cNvPr>
          <p:cNvSpPr/>
          <p:nvPr/>
        </p:nvSpPr>
        <p:spPr>
          <a:xfrm>
            <a:off x="1343472" y="1844824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输入正整数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n,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n &gt; 1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158C28-2673-4C3C-8630-A203426BB830}"/>
              </a:ext>
            </a:extLst>
          </p:cNvPr>
          <p:cNvSpPr/>
          <p:nvPr/>
        </p:nvSpPr>
        <p:spPr>
          <a:xfrm>
            <a:off x="1343472" y="2367997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i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依次取值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2,3...n-1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F243F2-B7F3-475E-BDF4-2526DF080236}"/>
              </a:ext>
            </a:extLst>
          </p:cNvPr>
          <p:cNvSpPr/>
          <p:nvPr/>
        </p:nvSpPr>
        <p:spPr>
          <a:xfrm>
            <a:off x="1919536" y="2868134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%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能被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2,3...n-1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整除的数不是素数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9683F8-AA38-4B1E-AE19-BD97FF52F1C6}"/>
              </a:ext>
            </a:extLst>
          </p:cNvPr>
          <p:cNvSpPr/>
          <p:nvPr/>
        </p:nvSpPr>
        <p:spPr>
          <a:xfrm>
            <a:off x="2603612" y="3951878"/>
            <a:ext cx="7308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break           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提前结束循环，跳过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子句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9516CA-2B7A-4D28-A264-8B3F40CA587B}"/>
              </a:ext>
            </a:extLst>
          </p:cNvPr>
          <p:cNvSpPr/>
          <p:nvPr/>
        </p:nvSpPr>
        <p:spPr>
          <a:xfrm>
            <a:off x="1343472" y="4530032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未遇到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break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是素数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67123C-A03F-41CE-9D4D-7031A1B26C86}"/>
              </a:ext>
            </a:extLst>
          </p:cNvPr>
          <p:cNvSpPr/>
          <p:nvPr/>
        </p:nvSpPr>
        <p:spPr>
          <a:xfrm>
            <a:off x="2578207" y="3368224"/>
            <a:ext cx="3337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不是素数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351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5" grpId="0"/>
      <p:bldP spid="17" grpId="0"/>
      <p:bldP spid="18" grpId="0"/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3" y="1700810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异常处理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5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4699D-8C80-463C-81E8-3D997B1CF653}"/>
              </a:ext>
            </a:extLst>
          </p:cNvPr>
          <p:cNvSpPr/>
          <p:nvPr/>
        </p:nvSpPr>
        <p:spPr>
          <a:xfrm>
            <a:off x="1057324" y="2230210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514C9E-D9BD-4AA2-93AB-4FAE2EAB2337}"/>
              </a:ext>
            </a:extLst>
          </p:cNvPr>
          <p:cNvSpPr/>
          <p:nvPr/>
        </p:nvSpPr>
        <p:spPr>
          <a:xfrm>
            <a:off x="1057324" y="282960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运行时错误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3326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2532546" y="2951946"/>
            <a:ext cx="6443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zh-CN" altLang="zh-CN" sz="2800" u="wavyHeavy" dirty="0">
                <a:solidFill>
                  <a:srgbClr val="5E8759"/>
                </a:solidFill>
                <a:highlight>
                  <a:srgbClr val="FFFF00"/>
                </a:highlight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u="wavyHeavy" dirty="0">
                <a:solidFill>
                  <a:srgbClr val="5E8759"/>
                </a:solidFill>
                <a:highlight>
                  <a:srgbClr val="FFFF00"/>
                </a:highlight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u="wavyHe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缺少冒号</a:t>
            </a:r>
            <a:b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验证通过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6EE9EE-EB5F-462F-868C-02EBDDDD6C12}"/>
              </a:ext>
            </a:extLst>
          </p:cNvPr>
          <p:cNvSpPr/>
          <p:nvPr/>
        </p:nvSpPr>
        <p:spPr>
          <a:xfrm>
            <a:off x="2532546" y="4303855"/>
            <a:ext cx="4859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if input() == 'admin'</a:t>
            </a:r>
            <a:b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                      </a:t>
            </a:r>
            <a:r>
              <a:rPr lang="en-US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^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SyntaxError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invalid syntax</a:t>
            </a:r>
            <a:endParaRPr lang="en-US" altLang="zh-CN" sz="2800" dirty="0">
              <a:solidFill>
                <a:srgbClr val="2D3142"/>
              </a:solidFill>
              <a:latin typeface="Arial Unicode MS" panose="020B0604020202020204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（语法错误，无效的语法）</a:t>
            </a:r>
            <a:endParaRPr lang="zh-CN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A37C98-4D05-4D6D-8074-7643256289A1}"/>
              </a:ext>
            </a:extLst>
          </p:cNvPr>
          <p:cNvSpPr/>
          <p:nvPr/>
        </p:nvSpPr>
        <p:spPr>
          <a:xfrm>
            <a:off x="2999656" y="1711808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程序无法正常解释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7EC05E-3D5A-49FB-AB71-38F9CB907F59}"/>
              </a:ext>
            </a:extLst>
          </p:cNvPr>
          <p:cNvSpPr/>
          <p:nvPr/>
        </p:nvSpPr>
        <p:spPr>
          <a:xfrm>
            <a:off x="1271464" y="2254446"/>
            <a:ext cx="172819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遗漏符号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641FE9-8AF5-4C1E-A4B1-E9EB403F212D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8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4699D-8C80-463C-81E8-3D997B1CF653}"/>
              </a:ext>
            </a:extLst>
          </p:cNvPr>
          <p:cNvSpPr/>
          <p:nvPr/>
        </p:nvSpPr>
        <p:spPr>
          <a:xfrm>
            <a:off x="1271464" y="2254446"/>
            <a:ext cx="172819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遗漏符号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2532546" y="2951946"/>
            <a:ext cx="7523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 </a:t>
            </a:r>
            <a:r>
              <a:rPr lang="en-US" altLang="zh-CN" sz="2800" dirty="0">
                <a:solidFill>
                  <a:srgbClr val="5E8759"/>
                </a:solidFill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:</a:t>
            </a:r>
            <a:r>
              <a:rPr lang="en-US" altLang="zh-CN" sz="2800" u="wavyHe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   </a:t>
            </a:r>
            <a:r>
              <a:rPr lang="en-US" altLang="zh-CN" sz="2800" u="wavyHeavy" dirty="0">
                <a:solidFill>
                  <a:srgbClr val="5E8759"/>
                </a:solidFill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 </a:t>
            </a:r>
            <a:b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验证通过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u="wavyHeavy" dirty="0">
                <a:solidFill>
                  <a:srgbClr val="5E8759"/>
                </a:solidFill>
                <a:highlight>
                  <a:srgbClr val="FFFF00"/>
                </a:highlight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u="wavyHeavy" dirty="0">
                <a:solidFill>
                  <a:srgbClr val="5E8759"/>
                </a:solidFill>
                <a:highlight>
                  <a:srgbClr val="FFFF00"/>
                </a:highlight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800" u="wavyHeavy" dirty="0">
                <a:solidFill>
                  <a:srgbClr val="E70C0C"/>
                </a:solidFill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en-US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参数间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缺少逗号</a:t>
            </a:r>
            <a:endParaRPr lang="zh-CN" altLang="zh-CN" sz="1600" u="wavyHeavy" dirty="0">
              <a:uFill>
                <a:solidFill>
                  <a:srgbClr val="FF0000"/>
                </a:solidFill>
              </a:uFill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6EE9EE-EB5F-462F-868C-02EBDDDD6C12}"/>
              </a:ext>
            </a:extLst>
          </p:cNvPr>
          <p:cNvSpPr/>
          <p:nvPr/>
        </p:nvSpPr>
        <p:spPr>
          <a:xfrm>
            <a:off x="2532546" y="4303855"/>
            <a:ext cx="48595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print('验证通过'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end='') </a:t>
            </a:r>
            <a:endParaRPr lang="en-US" altLang="zh-CN" sz="2800" dirty="0">
              <a:solidFill>
                <a:srgbClr val="2D3142"/>
              </a:solidFill>
              <a:latin typeface="Arial Unicode MS" panose="020B0604020202020204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                                   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^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SyntaxError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invalid syntax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38DD15-1FFD-4DB3-BC51-38C4573DF347}"/>
              </a:ext>
            </a:extLst>
          </p:cNvPr>
          <p:cNvSpPr/>
          <p:nvPr/>
        </p:nvSpPr>
        <p:spPr>
          <a:xfrm>
            <a:off x="2999656" y="1711808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程序无法正常解释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5FCA32-3997-4598-99B4-A5716DD23806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5679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2532546" y="2951946"/>
            <a:ext cx="73798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zh-CN" altLang="zh-CN" sz="2800" u="wavyHeavy" dirty="0">
                <a:solidFill>
                  <a:srgbClr val="2D3142"/>
                </a:solidFill>
                <a:uFill>
                  <a:solidFill>
                    <a:srgbClr val="FF0000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u="wavyHe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冒号应为半角</a:t>
            </a:r>
            <a:r>
              <a:rPr lang="zh-CN" altLang="en-US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：</a:t>
            </a:r>
            <a:r>
              <a:rPr lang="en-US" altLang="zh-CN" sz="2800" u="wavyHe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  </a:t>
            </a:r>
            <a:r>
              <a:rPr lang="en-US" altLang="zh-CN" sz="2800" u="wavyHeavy" dirty="0">
                <a:solidFill>
                  <a:srgbClr val="5E8759"/>
                </a:solidFill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 </a:t>
            </a:r>
            <a:b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验证通过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6EE9EE-EB5F-462F-868C-02EBDDDD6C12}"/>
              </a:ext>
            </a:extLst>
          </p:cNvPr>
          <p:cNvSpPr/>
          <p:nvPr/>
        </p:nvSpPr>
        <p:spPr>
          <a:xfrm>
            <a:off x="2532546" y="4303855"/>
            <a:ext cx="91080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if input() == 'admin'</a:t>
            </a:r>
            <a:r>
              <a:rPr lang="zh-CN" altLang="zh-CN" sz="2800" u="wavyHeavy" dirty="0">
                <a:solidFill>
                  <a:srgbClr val="2D3142"/>
                </a:solidFill>
                <a:uFill>
                  <a:solidFill>
                    <a:srgbClr val="FF0000"/>
                  </a:solidFill>
                </a:u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u="wavyHeavy" dirty="0">
              <a:solidFill>
                <a:srgbClr val="2D3142"/>
              </a:solidFill>
              <a:uFill>
                <a:solidFill>
                  <a:srgbClr val="FF0000"/>
                </a:solidFill>
              </a:u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                              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^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SyntaxError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invalid character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FF1A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4AE8C-1634-43A7-A002-F448D16B8059}"/>
              </a:ext>
            </a:extLst>
          </p:cNvPr>
          <p:cNvSpPr/>
          <p:nvPr/>
        </p:nvSpPr>
        <p:spPr>
          <a:xfrm>
            <a:off x="2999656" y="1711808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程序无法正常解释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2EF8F5-B88A-4FEC-B6C3-3849BF722E68}"/>
              </a:ext>
            </a:extLst>
          </p:cNvPr>
          <p:cNvSpPr/>
          <p:nvPr/>
        </p:nvSpPr>
        <p:spPr>
          <a:xfrm>
            <a:off x="1271464" y="2254446"/>
            <a:ext cx="1728192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全角符号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A5BD38-0381-4DD9-8E45-D6F8211CA1D0}"/>
              </a:ext>
            </a:extLst>
          </p:cNvPr>
          <p:cNvSpPr/>
          <p:nvPr/>
        </p:nvSpPr>
        <p:spPr>
          <a:xfrm>
            <a:off x="8040216" y="56709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全角冒号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18B1803-710E-4B3F-9D55-2611D4A1B510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9091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2532546" y="2951946"/>
            <a:ext cx="6227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6707"/>
                </a:solidFill>
                <a:latin typeface="Arial Unicode MS" panose="020B0604020202020204"/>
                <a:ea typeface="JetBrains Mono"/>
              </a:rPr>
              <a:t>prnit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'Hello'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: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拼写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print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6EE9EE-EB5F-462F-868C-02EBDDDD6C12}"/>
              </a:ext>
            </a:extLst>
          </p:cNvPr>
          <p:cNvSpPr/>
          <p:nvPr/>
        </p:nvSpPr>
        <p:spPr>
          <a:xfrm>
            <a:off x="2532546" y="4303855"/>
            <a:ext cx="65157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prnit('Hello')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NameError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name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'prnit'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is not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defined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1E75D6-36B8-4CAD-84A6-D9DEEBC6ACFC}"/>
              </a:ext>
            </a:extLst>
          </p:cNvPr>
          <p:cNvSpPr/>
          <p:nvPr/>
        </p:nvSpPr>
        <p:spPr>
          <a:xfrm>
            <a:off x="2999656" y="1711808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程序无法正常解释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BC5335-DE92-4BEE-9785-C98516200EE9}"/>
              </a:ext>
            </a:extLst>
          </p:cNvPr>
          <p:cNvSpPr/>
          <p:nvPr/>
        </p:nvSpPr>
        <p:spPr>
          <a:xfrm>
            <a:off x="1271464" y="2254446"/>
            <a:ext cx="172819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拼写错误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E57453-2A54-40B3-9FB7-645E1677BF43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4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3094460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真值测试</a:t>
            </a:r>
            <a:endParaRPr lang="zh-CN" altLang="zh-CN" sz="2800" b="1" dirty="0">
              <a:solidFill>
                <a:srgbClr val="FC84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D2643-C911-415E-A0B1-0293F99F137C}"/>
              </a:ext>
            </a:extLst>
          </p:cNvPr>
          <p:cNvSpPr/>
          <p:nvPr/>
        </p:nvSpPr>
        <p:spPr>
          <a:xfrm>
            <a:off x="1057324" y="1628800"/>
            <a:ext cx="88551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除上述对象外，所有其他对象的真值测试结果都为</a:t>
            </a:r>
            <a:r>
              <a:rPr lang="en-US" altLang="zh-CN" sz="2800" b="1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True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A3A971-A19D-4A3A-B453-5375A9022CED}"/>
              </a:ext>
            </a:extLst>
          </p:cNvPr>
          <p:cNvSpPr/>
          <p:nvPr/>
        </p:nvSpPr>
        <p:spPr>
          <a:xfrm>
            <a:off x="1057324" y="2348880"/>
            <a:ext cx="7447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0.00001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浮点数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2A190F-89C2-4102-A4AE-0D7F1A00119F}"/>
              </a:ext>
            </a:extLst>
          </p:cNvPr>
          <p:cNvSpPr/>
          <p:nvPr/>
        </p:nvSpPr>
        <p:spPr>
          <a:xfrm>
            <a:off x="1057324" y="2885582"/>
            <a:ext cx="7338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 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非空列表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D1B02D-F843-4DB6-A8A9-4072DFF6CDFA}"/>
              </a:ext>
            </a:extLst>
          </p:cNvPr>
          <p:cNvSpPr/>
          <p:nvPr/>
        </p:nvSpPr>
        <p:spPr>
          <a:xfrm>
            <a:off x="1057324" y="3385588"/>
            <a:ext cx="7380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)))       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非空元组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5BF3AF-8516-4B76-9408-70000E274899}"/>
              </a:ext>
            </a:extLst>
          </p:cNvPr>
          <p:cNvSpPr/>
          <p:nvPr/>
        </p:nvSpPr>
        <p:spPr>
          <a:xfrm>
            <a:off x="1057324" y="3856155"/>
            <a:ext cx="773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'me'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非空字符串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39EB4D-C3BD-4222-BDF1-084139792B12}"/>
              </a:ext>
            </a:extLst>
          </p:cNvPr>
          <p:cNvSpPr/>
          <p:nvPr/>
        </p:nvSpPr>
        <p:spPr>
          <a:xfrm>
            <a:off x="1057324" y="4849996"/>
            <a:ext cx="7383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非空集合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415B19-8092-4F03-87BE-447CCB56D9D8}"/>
              </a:ext>
            </a:extLst>
          </p:cNvPr>
          <p:cNvSpPr/>
          <p:nvPr/>
        </p:nvSpPr>
        <p:spPr>
          <a:xfrm>
            <a:off x="1057324" y="5354052"/>
            <a:ext cx="7669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)))   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range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FA05C0-42A2-4344-A743-A3A8DD56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30F725-8279-4EB5-9892-4BF9FE40F8E9}"/>
              </a:ext>
            </a:extLst>
          </p:cNvPr>
          <p:cNvSpPr/>
          <p:nvPr/>
        </p:nvSpPr>
        <p:spPr>
          <a:xfrm>
            <a:off x="1057324" y="4326722"/>
            <a:ext cx="7370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'tom'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99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'jerry'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86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非空字典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20" grpId="0"/>
      <p:bldP spid="21" grpId="0"/>
      <p:bldP spid="22" grpId="0"/>
      <p:bldP spid="23" grpId="0"/>
      <p:bldP spid="24" grpId="0"/>
      <p:bldP spid="13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2532546" y="2951946"/>
            <a:ext cx="62277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while </a:t>
            </a:r>
            <a:r>
              <a:rPr lang="zh-CN" altLang="zh-CN" sz="2800" u="wavyHeavy" dirty="0">
                <a:solidFill>
                  <a:srgbClr val="2D3142"/>
                </a:solidFill>
                <a:uFill>
                  <a:solidFill>
                    <a:srgbClr val="FF0000"/>
                  </a:solidFill>
                </a:uFill>
                <a:latin typeface="Arial Unicode MS" panose="020B0604020202020204"/>
                <a:ea typeface="JetBrains Mono"/>
              </a:rPr>
              <a:t>Ture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拼写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True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pass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6EE9EE-EB5F-462F-868C-02EBDDDD6C12}"/>
              </a:ext>
            </a:extLst>
          </p:cNvPr>
          <p:cNvSpPr/>
          <p:nvPr/>
        </p:nvSpPr>
        <p:spPr>
          <a:xfrm>
            <a:off x="2532546" y="4303855"/>
            <a:ext cx="65157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while Ture: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NameError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name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en-US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Ture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is not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defined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                        </a:t>
            </a:r>
            <a:r>
              <a:rPr lang="zh-CN" altLang="en-US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True</a:t>
            </a:r>
            <a:r>
              <a:rPr lang="zh-CN" altLang="en-US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）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F58800-72FD-494C-8CCA-1D8851371F1A}"/>
              </a:ext>
            </a:extLst>
          </p:cNvPr>
          <p:cNvSpPr/>
          <p:nvPr/>
        </p:nvSpPr>
        <p:spPr>
          <a:xfrm>
            <a:off x="2999656" y="1711808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程序无法正常解释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6F29C8-CDD2-4924-BC2A-CFD05695B2AC}"/>
              </a:ext>
            </a:extLst>
          </p:cNvPr>
          <p:cNvSpPr/>
          <p:nvPr/>
        </p:nvSpPr>
        <p:spPr>
          <a:xfrm>
            <a:off x="1271464" y="2254446"/>
            <a:ext cx="172819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拼写错误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ADFF10-5DB1-4382-A17E-0028A747A4AA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87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2532546" y="2951946"/>
            <a:ext cx="47525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F77235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F77235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错误的缩进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6EE9EE-EB5F-462F-868C-02EBDDDD6C12}"/>
              </a:ext>
            </a:extLst>
          </p:cNvPr>
          <p:cNvSpPr/>
          <p:nvPr/>
        </p:nvSpPr>
        <p:spPr>
          <a:xfrm>
            <a:off x="2532546" y="4491117"/>
            <a:ext cx="6443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Indentation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unindent does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match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any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outer indentation level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1A82DC-3C62-48C3-B9B2-D8B62AD19CF6}"/>
              </a:ext>
            </a:extLst>
          </p:cNvPr>
          <p:cNvSpPr/>
          <p:nvPr/>
        </p:nvSpPr>
        <p:spPr>
          <a:xfrm>
            <a:off x="2999656" y="1711808"/>
            <a:ext cx="391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程序无法正常解释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0A9056-1265-4BE5-9563-5B24E715E8DE}"/>
              </a:ext>
            </a:extLst>
          </p:cNvPr>
          <p:cNvSpPr/>
          <p:nvPr/>
        </p:nvSpPr>
        <p:spPr>
          <a:xfrm>
            <a:off x="1271464" y="2254446"/>
            <a:ext cx="2016224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缩进不正确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B5E48D-60F4-484B-8E21-51D558D2DFC8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4699D-8C80-463C-81E8-3D997B1CF653}"/>
              </a:ext>
            </a:extLst>
          </p:cNvPr>
          <p:cNvSpPr/>
          <p:nvPr/>
        </p:nvSpPr>
        <p:spPr>
          <a:xfrm>
            <a:off x="1057324" y="2230210"/>
            <a:ext cx="7486948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程序可以正常运行，但其执行结果与预期不符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1047317" y="4149080"/>
            <a:ext cx="10439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username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split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b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username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en-US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username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'root'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and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'asd*-+'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登录成功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902422-2A07-4D82-A3EE-63144C7ECB31}"/>
              </a:ext>
            </a:extLst>
          </p:cNvPr>
          <p:cNvSpPr/>
          <p:nvPr/>
        </p:nvSpPr>
        <p:spPr>
          <a:xfrm>
            <a:off x="1047316" y="2916177"/>
            <a:ext cx="8361052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在同一行中输入用户名和密码，当用户名为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”admin”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”root”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之一，且密码为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‘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asd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*-+‘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时，输出登录成功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D5DF68-89BF-4F80-AF40-4B4CE401B270}"/>
              </a:ext>
            </a:extLst>
          </p:cNvPr>
          <p:cNvSpPr/>
          <p:nvPr/>
        </p:nvSpPr>
        <p:spPr>
          <a:xfrm>
            <a:off x="1057324" y="5571391"/>
            <a:ext cx="2662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admin hacker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登录成功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C87062-BB5D-4707-B247-A686B375AA98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63207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4699D-8C80-463C-81E8-3D997B1CF653}"/>
              </a:ext>
            </a:extLst>
          </p:cNvPr>
          <p:cNvSpPr/>
          <p:nvPr/>
        </p:nvSpPr>
        <p:spPr>
          <a:xfrm>
            <a:off x="1057324" y="2230210"/>
            <a:ext cx="7486948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程序可以正常运行，但其执行结果与预期不符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1057324" y="4145706"/>
            <a:ext cx="10439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username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split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b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en-US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username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en-US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username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'root'</a:t>
            </a:r>
            <a:r>
              <a:rPr lang="en-US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and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'asd*-+'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登录成功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850C94-E1D8-4314-9AA6-AD2F799D7436}"/>
              </a:ext>
            </a:extLst>
          </p:cNvPr>
          <p:cNvSpPr/>
          <p:nvPr/>
        </p:nvSpPr>
        <p:spPr>
          <a:xfrm>
            <a:off x="1047316" y="2916177"/>
            <a:ext cx="8361052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在同一行中输入用户名和密码，当用户名为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”admin”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”root”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之一，且密码为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‘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asd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*-+‘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时，输出登录成功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9CBA88-5B85-4C1F-B2B7-219CAF52C675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9542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逻辑错误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4699D-8C80-463C-81E8-3D997B1CF653}"/>
              </a:ext>
            </a:extLst>
          </p:cNvPr>
          <p:cNvSpPr/>
          <p:nvPr/>
        </p:nvSpPr>
        <p:spPr>
          <a:xfrm>
            <a:off x="1057324" y="2230210"/>
            <a:ext cx="7486948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程序可以正常运行，但其执行结果与预期不符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1057324" y="4149080"/>
            <a:ext cx="65508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username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split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b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username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username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'root'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'asd*-+'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登录成功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4E5E02-3C83-47A9-9800-C71CA2FE4763}"/>
              </a:ext>
            </a:extLst>
          </p:cNvPr>
          <p:cNvSpPr/>
          <p:nvPr/>
        </p:nvSpPr>
        <p:spPr>
          <a:xfrm>
            <a:off x="1047316" y="2916177"/>
            <a:ext cx="8361052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在同一行中输入用户名和密码，当用户名为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”admin”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”root”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之一，且密码为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‘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asd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*-+‘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时，输出登录成功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6EFDFC-8271-4141-96E0-95377CD915FC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5686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3454500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运行时错误（异常）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4699D-8C80-463C-81E8-3D997B1CF653}"/>
              </a:ext>
            </a:extLst>
          </p:cNvPr>
          <p:cNvSpPr/>
          <p:nvPr/>
        </p:nvSpPr>
        <p:spPr>
          <a:xfrm>
            <a:off x="1057324" y="2230210"/>
            <a:ext cx="6766868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异常是在程序执行过程中发生的一个事件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该事件会影响程序的正常执行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701913-35BE-4083-8FF9-5C41B19DC06D}"/>
              </a:ext>
            </a:extLst>
          </p:cNvPr>
          <p:cNvSpPr/>
          <p:nvPr/>
        </p:nvSpPr>
        <p:spPr>
          <a:xfrm>
            <a:off x="1057324" y="3501008"/>
            <a:ext cx="2040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NameError</a:t>
            </a:r>
            <a:endParaRPr lang="zh-CN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0DBE01-D4E9-4B0C-9CD4-F45327AD56E5}"/>
              </a:ext>
            </a:extLst>
          </p:cNvPr>
          <p:cNvSpPr/>
          <p:nvPr/>
        </p:nvSpPr>
        <p:spPr>
          <a:xfrm>
            <a:off x="1057324" y="4067418"/>
            <a:ext cx="1874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TypeError</a:t>
            </a:r>
            <a:endParaRPr lang="en-US" altLang="zh-CN" sz="2800" b="1" dirty="0">
              <a:solidFill>
                <a:srgbClr val="FF0000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2B692A-DDC7-432E-92FE-9D9D2D16B305}"/>
              </a:ext>
            </a:extLst>
          </p:cNvPr>
          <p:cNvSpPr/>
          <p:nvPr/>
        </p:nvSpPr>
        <p:spPr>
          <a:xfrm>
            <a:off x="1053448" y="4633828"/>
            <a:ext cx="2000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ValueError</a:t>
            </a:r>
            <a:endParaRPr lang="en-US" altLang="zh-CN" sz="2800" b="1" dirty="0">
              <a:solidFill>
                <a:srgbClr val="FF0000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930104-9583-423B-8B92-4192A252E91A}"/>
              </a:ext>
            </a:extLst>
          </p:cNvPr>
          <p:cNvSpPr/>
          <p:nvPr/>
        </p:nvSpPr>
        <p:spPr>
          <a:xfrm>
            <a:off x="1053448" y="5200238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SyntaxError</a:t>
            </a:r>
            <a:endParaRPr lang="en-US" altLang="zh-CN" sz="2800" b="1" dirty="0">
              <a:solidFill>
                <a:srgbClr val="FF0000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D39DF4F-2EFC-43CF-97F0-E10D5B800196}"/>
              </a:ext>
            </a:extLst>
          </p:cNvPr>
          <p:cNvSpPr/>
          <p:nvPr/>
        </p:nvSpPr>
        <p:spPr>
          <a:xfrm>
            <a:off x="1057324" y="963443"/>
            <a:ext cx="266241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程序中的错误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7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1057324" y="1772816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需要检测异常的代码块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DF92AE-06FD-43CF-99B4-9C8BCFC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A03F1B-D099-4D52-A3C6-180553016362}"/>
              </a:ext>
            </a:extLst>
          </p:cNvPr>
          <p:cNvSpPr/>
          <p:nvPr/>
        </p:nvSpPr>
        <p:spPr>
          <a:xfrm>
            <a:off x="1057324" y="3429000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异常名称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如果在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部份引发了异常名称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5582CD-7233-498D-979C-B9A2D20FA9EA}"/>
              </a:ext>
            </a:extLst>
          </p:cNvPr>
          <p:cNvSpPr/>
          <p:nvPr/>
        </p:nvSpPr>
        <p:spPr>
          <a:xfrm>
            <a:off x="1057324" y="4346554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没有异常发生时执行的语句块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DFAD40-EB71-49D9-8A05-07BD057C1193}"/>
              </a:ext>
            </a:extLst>
          </p:cNvPr>
          <p:cNvSpPr/>
          <p:nvPr/>
        </p:nvSpPr>
        <p:spPr>
          <a:xfrm>
            <a:off x="1057324" y="5211954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finally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无论有没有异常都会执行的语句块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9002F6-1B59-46A0-9BC9-C5CBA9F6E126}"/>
              </a:ext>
            </a:extLst>
          </p:cNvPr>
          <p:cNvSpPr/>
          <p:nvPr/>
        </p:nvSpPr>
        <p:spPr>
          <a:xfrm>
            <a:off x="1057324" y="2600908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</a:rPr>
              <a:t>except</a:t>
            </a:r>
            <a:r>
              <a:rPr lang="zh-CN" altLang="zh-CN" sz="2400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异常名称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如果在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部份引发了异常名称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157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1057324" y="1772816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需要检测异常的代码块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DF92AE-06FD-43CF-99B4-9C8BCFC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9002F6-1B59-46A0-9BC9-C5CBA9F6E126}"/>
              </a:ext>
            </a:extLst>
          </p:cNvPr>
          <p:cNvSpPr/>
          <p:nvPr/>
        </p:nvSpPr>
        <p:spPr>
          <a:xfrm>
            <a:off x="1057324" y="2600908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</a:rPr>
              <a:t>except</a:t>
            </a:r>
            <a:r>
              <a:rPr lang="zh-CN" altLang="zh-CN" sz="2400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异常名称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如果在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部份引发了异常名称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2D11C3-E7EA-438D-848F-3C0B3FFFDBFF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76762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1057324" y="1772816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需要检测异常的代码块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DF92AE-06FD-43CF-99B4-9C8BCFC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A03F1B-D099-4D52-A3C6-180553016362}"/>
              </a:ext>
            </a:extLst>
          </p:cNvPr>
          <p:cNvSpPr/>
          <p:nvPr/>
        </p:nvSpPr>
        <p:spPr>
          <a:xfrm>
            <a:off x="1057324" y="3429000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异常名称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如果在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部份引发了异常名称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9002F6-1B59-46A0-9BC9-C5CBA9F6E126}"/>
              </a:ext>
            </a:extLst>
          </p:cNvPr>
          <p:cNvSpPr/>
          <p:nvPr/>
        </p:nvSpPr>
        <p:spPr>
          <a:xfrm>
            <a:off x="1057324" y="2600908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</a:rPr>
              <a:t>except</a:t>
            </a:r>
            <a:r>
              <a:rPr lang="zh-CN" altLang="zh-CN" sz="2400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异常名称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如果在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部份引发了异常名称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E52946-6F16-434D-9668-47385EE0B6D1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27737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1057324" y="1772816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需要检测异常的代码块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DF92AE-06FD-43CF-99B4-9C8BCFC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A03F1B-D099-4D52-A3C6-180553016362}"/>
              </a:ext>
            </a:extLst>
          </p:cNvPr>
          <p:cNvSpPr/>
          <p:nvPr/>
        </p:nvSpPr>
        <p:spPr>
          <a:xfrm>
            <a:off x="1057324" y="3429000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异常名称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如果在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部份引发了异常名称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5582CD-7233-498D-979C-B9A2D20FA9EA}"/>
              </a:ext>
            </a:extLst>
          </p:cNvPr>
          <p:cNvSpPr/>
          <p:nvPr/>
        </p:nvSpPr>
        <p:spPr>
          <a:xfrm>
            <a:off x="1057324" y="4346554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没有异常发生时执行的语句块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9002F6-1B59-46A0-9BC9-C5CBA9F6E126}"/>
              </a:ext>
            </a:extLst>
          </p:cNvPr>
          <p:cNvSpPr/>
          <p:nvPr/>
        </p:nvSpPr>
        <p:spPr>
          <a:xfrm>
            <a:off x="1057324" y="2600908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</a:rPr>
              <a:t>except</a:t>
            </a:r>
            <a:r>
              <a:rPr lang="zh-CN" altLang="zh-CN" sz="2400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异常名称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如果在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部份引发了异常名称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B08761-B1D3-46D8-8D4D-CC8DF00E08EC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59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19" y="1700810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比较运算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31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050B4B-E5E6-401B-9696-15CE8FF505EC}"/>
              </a:ext>
            </a:extLst>
          </p:cNvPr>
          <p:cNvSpPr/>
          <p:nvPr/>
        </p:nvSpPr>
        <p:spPr>
          <a:xfrm>
            <a:off x="1057324" y="1772816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需要检测异常的代码块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DF92AE-06FD-43CF-99B4-9C8BCFC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A03F1B-D099-4D52-A3C6-180553016362}"/>
              </a:ext>
            </a:extLst>
          </p:cNvPr>
          <p:cNvSpPr/>
          <p:nvPr/>
        </p:nvSpPr>
        <p:spPr>
          <a:xfrm>
            <a:off x="1057324" y="3429000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异常名称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如果在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部份引发了异常名称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5582CD-7233-498D-979C-B9A2D20FA9EA}"/>
              </a:ext>
            </a:extLst>
          </p:cNvPr>
          <p:cNvSpPr/>
          <p:nvPr/>
        </p:nvSpPr>
        <p:spPr>
          <a:xfrm>
            <a:off x="1057324" y="4346554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没有异常发生时执行的语句块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DFAD40-EB71-49D9-8A05-07BD057C1193}"/>
              </a:ext>
            </a:extLst>
          </p:cNvPr>
          <p:cNvSpPr/>
          <p:nvPr/>
        </p:nvSpPr>
        <p:spPr>
          <a:xfrm>
            <a:off x="1057324" y="5211954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finally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无论有没有异常都会执行的语句块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9002F6-1B59-46A0-9BC9-C5CBA9F6E126}"/>
              </a:ext>
            </a:extLst>
          </p:cNvPr>
          <p:cNvSpPr/>
          <p:nvPr/>
        </p:nvSpPr>
        <p:spPr>
          <a:xfrm>
            <a:off x="1057324" y="2600908"/>
            <a:ext cx="89271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</a:rPr>
              <a:t>except</a:t>
            </a:r>
            <a:r>
              <a:rPr lang="zh-CN" altLang="zh-CN" sz="2400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异常名称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&lt;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如果在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部份引发了异常名称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时执行的语句块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05EC3F-0A80-4383-8A94-25A10E0F050F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4700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DF92AE-06FD-43CF-99B4-9C8BCFC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0C8E1F-1502-43EA-9589-6FAE6DE12AA7}"/>
              </a:ext>
            </a:extLst>
          </p:cNvPr>
          <p:cNvSpPr/>
          <p:nvPr/>
        </p:nvSpPr>
        <p:spPr>
          <a:xfrm>
            <a:off x="1057324" y="1700808"/>
            <a:ext cx="417458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异常处理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应用：四则运算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5EA33A8-027B-4F08-A932-4D5E462E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A4A8-B00D-4282-9611-B768031304C0}"/>
              </a:ext>
            </a:extLst>
          </p:cNvPr>
          <p:cNvSpPr/>
          <p:nvPr/>
        </p:nvSpPr>
        <p:spPr>
          <a:xfrm>
            <a:off x="1051183" y="2355127"/>
            <a:ext cx="67730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+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-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*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/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D760B9B-02A5-4C46-8C7E-AF5BA52FB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92B2D0-EA4C-4A8B-8A7E-9C4E7DC0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FBE5C3-7DB8-4C5F-AFF1-D269570A65D3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34EF9A5-BD32-4FCB-9806-E3A97F9C1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A251C4-0BBB-42D0-BFB1-38DF28708B19}"/>
              </a:ext>
            </a:extLst>
          </p:cNvPr>
          <p:cNvSpPr/>
          <p:nvPr/>
        </p:nvSpPr>
        <p:spPr>
          <a:xfrm>
            <a:off x="1051183" y="5166249"/>
            <a:ext cx="64845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print("{} / {} = {:.2f}".format(a, b, a / b))</a:t>
            </a:r>
          </a:p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ZeroDivisionError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111829391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DF92AE-06FD-43CF-99B4-9C8BCFC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0C8E1F-1502-43EA-9589-6FAE6DE12AA7}"/>
              </a:ext>
            </a:extLst>
          </p:cNvPr>
          <p:cNvSpPr/>
          <p:nvPr/>
        </p:nvSpPr>
        <p:spPr>
          <a:xfrm>
            <a:off x="1057324" y="1700808"/>
            <a:ext cx="417458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异常处理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应用：四则运算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5EA33A8-027B-4F08-A932-4D5E462E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A4A8-B00D-4282-9611-B768031304C0}"/>
              </a:ext>
            </a:extLst>
          </p:cNvPr>
          <p:cNvSpPr/>
          <p:nvPr/>
        </p:nvSpPr>
        <p:spPr>
          <a:xfrm>
            <a:off x="1051183" y="2355127"/>
            <a:ext cx="7774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+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-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*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/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ZeroDivisionError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除零错误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除数为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，不能做除法运算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D760B9B-02A5-4C46-8C7E-AF5BA52FB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1C739B-DAF2-4D00-8914-58CBEBF7E4CF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89117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DF92AE-06FD-43CF-99B4-9C8BCFC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0C8E1F-1502-43EA-9589-6FAE6DE12AA7}"/>
              </a:ext>
            </a:extLst>
          </p:cNvPr>
          <p:cNvSpPr/>
          <p:nvPr/>
        </p:nvSpPr>
        <p:spPr>
          <a:xfrm>
            <a:off x="1057324" y="1700808"/>
            <a:ext cx="417458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异常处理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应用：四则运算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5EA33A8-027B-4F08-A932-4D5E462EC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A4A8-B00D-4282-9611-B768031304C0}"/>
              </a:ext>
            </a:extLst>
          </p:cNvPr>
          <p:cNvSpPr/>
          <p:nvPr/>
        </p:nvSpPr>
        <p:spPr>
          <a:xfrm>
            <a:off x="1051183" y="2355127"/>
            <a:ext cx="77749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+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-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*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除数为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，不能做除法运算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"{} / {} = {:.2f}"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D760B9B-02A5-4C46-8C7E-AF5BA52FB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F83E69-1BCC-4094-984D-87E59A92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EE6E70-A873-4F2B-AD91-DC46F7A877BE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40583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F02EA-90A1-47A8-A52E-3EA381683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46E075-5BF4-497C-8AB2-D5DD9517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DF92AE-06FD-43CF-99B4-9C8BCFCC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59E8B2-327D-40AC-A629-718719B4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09DD3C-59F9-46A7-BAEF-ADB176B614D7}"/>
              </a:ext>
            </a:extLst>
          </p:cNvPr>
          <p:cNvSpPr/>
          <p:nvPr/>
        </p:nvSpPr>
        <p:spPr>
          <a:xfrm>
            <a:off x="1057324" y="1625997"/>
            <a:ext cx="74869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tutle 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import tutle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en-US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</a:t>
            </a:r>
            <a:r>
              <a:rPr lang="en-US" altLang="zh-CN" sz="2000" dirty="0" err="1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ModuleNotFoundError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size 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eval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b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sizee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参数写成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sizee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en-US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</a:t>
            </a:r>
            <a:r>
              <a:rPr lang="en-US" altLang="zh-CN" sz="2000" dirty="0" err="1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NameError</a:t>
            </a:r>
            <a:b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turtle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circle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size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turtle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one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            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done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写成</a:t>
            </a:r>
            <a: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one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en-US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</a:t>
            </a:r>
            <a:r>
              <a:rPr lang="en-US" altLang="zh-CN" sz="2000" dirty="0" err="1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AttributeError</a:t>
            </a:r>
            <a:br>
              <a:rPr lang="zh-CN" altLang="zh-CN" sz="20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ModuleNotFoundError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模块名称有误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NameError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变量未定义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AttributeError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属性不存在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SyntaxError</a:t>
            </a: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0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0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存在语法错误</a:t>
            </a:r>
            <a:r>
              <a:rPr lang="zh-CN" altLang="zh-CN" sz="20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0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1BC103-E4AC-4468-A9E4-3AA7EF9EB6E1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96867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C0D8010-CAC2-4458-B97F-BCB699489E70}"/>
              </a:ext>
            </a:extLst>
          </p:cNvPr>
          <p:cNvSpPr/>
          <p:nvPr/>
        </p:nvSpPr>
        <p:spPr>
          <a:xfrm>
            <a:off x="1057324" y="1630815"/>
            <a:ext cx="22303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finally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C4699D-8C80-463C-81E8-3D997B1CF653}"/>
              </a:ext>
            </a:extLst>
          </p:cNvPr>
          <p:cNvSpPr/>
          <p:nvPr/>
        </p:nvSpPr>
        <p:spPr>
          <a:xfrm>
            <a:off x="1057324" y="2230210"/>
            <a:ext cx="5830764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在程序抛出默认错误代码之前执行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无论是否异常都会执行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514C9E-D9BD-4AA2-93AB-4FAE2EAB2337}"/>
              </a:ext>
            </a:extLst>
          </p:cNvPr>
          <p:cNvSpPr/>
          <p:nvPr/>
        </p:nvSpPr>
        <p:spPr>
          <a:xfrm>
            <a:off x="1057324" y="3453287"/>
            <a:ext cx="4246588" cy="17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用于必须要结束的操作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释放文件句柄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释放内存空间等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E77B03-4809-417E-B1A5-49A30A9D2264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7331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182866-6658-4075-856C-4F137DB0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E6EA41-8F31-41FB-BDF1-BEEF081D4CC2}"/>
              </a:ext>
            </a:extLst>
          </p:cNvPr>
          <p:cNvSpPr/>
          <p:nvPr/>
        </p:nvSpPr>
        <p:spPr>
          <a:xfrm>
            <a:off x="1057324" y="2290997"/>
            <a:ext cx="97191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床前明月光，疑是地上霜。举头望明月，低头思故乡。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b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open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'test.txt'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w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encoding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'utf-8'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“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”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模式打开文件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write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s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中的字符串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seek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文件指针回到文件开头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read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读取并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输出文件内容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close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</a:t>
            </a:r>
            <a:r>
              <a:rPr lang="en-US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前面遇到异常，将无法关闭文件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OSError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文件读写权限错误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D6AD5A-34B2-4CF2-BE31-D3D6C8C7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070510-4298-4D0E-BEE9-EAD31747B9A0}"/>
              </a:ext>
            </a:extLst>
          </p:cNvPr>
          <p:cNvSpPr/>
          <p:nvPr/>
        </p:nvSpPr>
        <p:spPr>
          <a:xfrm>
            <a:off x="1057324" y="1586823"/>
            <a:ext cx="5182692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finally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子句应用：关闭文件对象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511B1D-062B-42D4-AE92-39E02014B3BD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03154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182866-6658-4075-856C-4F137DB0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E6EA41-8F31-41FB-BDF1-BEEF081D4CC2}"/>
              </a:ext>
            </a:extLst>
          </p:cNvPr>
          <p:cNvSpPr/>
          <p:nvPr/>
        </p:nvSpPr>
        <p:spPr>
          <a:xfrm>
            <a:off x="1057324" y="2290997"/>
            <a:ext cx="97191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床前明月光，疑是地上霜。举头望明月，低头思故乡。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b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try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open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'test.txt'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'w'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encoding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'utf-8'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“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”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模式打开文件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write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s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中的字符串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seek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文件指针回到文件开头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read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读取并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输出文件内容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except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OSError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文件读写权限错误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finally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close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无论是否触发异常都会被执行，可确保文件关闭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D6AD5A-34B2-4CF2-BE31-D3D6C8C7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070510-4298-4D0E-BEE9-EAD31747B9A0}"/>
              </a:ext>
            </a:extLst>
          </p:cNvPr>
          <p:cNvSpPr/>
          <p:nvPr/>
        </p:nvSpPr>
        <p:spPr>
          <a:xfrm>
            <a:off x="1057324" y="1586823"/>
            <a:ext cx="5182692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finally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子句应用：关闭文件对象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ADC451-ED4A-42F5-BEAA-DBD3F70A0FD1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94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7486948" cy="115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用于比较两个值，确定它们之间的关系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结果为逻辑值，即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True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66001B-CAFA-4BEC-BA72-8F02FD1718C1}"/>
              </a:ext>
            </a:extLst>
          </p:cNvPr>
          <p:cNvSpPr/>
          <p:nvPr/>
        </p:nvSpPr>
        <p:spPr>
          <a:xfrm>
            <a:off x="1057324" y="2994814"/>
            <a:ext cx="2878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种比较运算：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4C9A22-4EBD-46F2-9D5A-67E2920C7115}"/>
              </a:ext>
            </a:extLst>
          </p:cNvPr>
          <p:cNvSpPr/>
          <p:nvPr/>
        </p:nvSpPr>
        <p:spPr>
          <a:xfrm>
            <a:off x="1559496" y="3575067"/>
            <a:ext cx="6192688" cy="17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种一致性比较（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==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!=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种次序比较（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&lt;=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&gt;=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种标识号比较（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not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2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7486948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比较运算符可以连续使用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073A0-A9EE-4192-B9E9-F2C82233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8D90BD-88FD-42AD-AF5A-6F3638330BA4}"/>
              </a:ext>
            </a:extLst>
          </p:cNvPr>
          <p:cNvSpPr/>
          <p:nvPr/>
        </p:nvSpPr>
        <p:spPr>
          <a:xfrm>
            <a:off x="2287746" y="304801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90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100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7B9C1B-B4E1-4F04-AB34-8AE5525C4828}"/>
              </a:ext>
            </a:extLst>
          </p:cNvPr>
          <p:cNvSpPr/>
          <p:nvPr/>
        </p:nvSpPr>
        <p:spPr>
          <a:xfrm>
            <a:off x="1065494" y="2235578"/>
            <a:ext cx="1214082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5783D7-E365-41FF-8AE5-F091B988BF03}"/>
              </a:ext>
            </a:extLst>
          </p:cNvPr>
          <p:cNvSpPr/>
          <p:nvPr/>
        </p:nvSpPr>
        <p:spPr>
          <a:xfrm>
            <a:off x="1057324" y="3717032"/>
            <a:ext cx="1339007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等价于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4AFFE6-08FB-4AAD-A24F-2D09A2F281E7}"/>
              </a:ext>
            </a:extLst>
          </p:cNvPr>
          <p:cNvSpPr/>
          <p:nvPr/>
        </p:nvSpPr>
        <p:spPr>
          <a:xfrm>
            <a:off x="2279576" y="4437112"/>
            <a:ext cx="5688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90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and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100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BFCED5-2DA9-442A-AF00-0A81C5766296}"/>
              </a:ext>
            </a:extLst>
          </p:cNvPr>
          <p:cNvSpPr/>
          <p:nvPr/>
        </p:nvSpPr>
        <p:spPr>
          <a:xfrm>
            <a:off x="2287746" y="2274339"/>
            <a:ext cx="1850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x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z 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ED3ADF-4A38-4833-81C8-90C68E54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EE0B994-6F6D-4828-9CEA-F8FCF9C95EC0}"/>
              </a:ext>
            </a:extLst>
          </p:cNvPr>
          <p:cNvSpPr/>
          <p:nvPr/>
        </p:nvSpPr>
        <p:spPr>
          <a:xfrm>
            <a:off x="2287746" y="3793207"/>
            <a:ext cx="2848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x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and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z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3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8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7486948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数值类型会根据数字大小和正负进行比较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499623-D56F-4169-992E-9331DE03B1DC}"/>
              </a:ext>
            </a:extLst>
          </p:cNvPr>
          <p:cNvSpPr/>
          <p:nvPr/>
        </p:nvSpPr>
        <p:spPr>
          <a:xfrm>
            <a:off x="1057324" y="2348880"/>
            <a:ext cx="4876832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99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en-US" altLang="zh-CN" sz="2800" dirty="0">
              <a:solidFill>
                <a:srgbClr val="ABA6BF"/>
              </a:solidFill>
              <a:latin typeface="Arial Unicode MS" panose="020B0604020202020204"/>
              <a:ea typeface="JetBrains Mono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3.14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3.141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False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4AC618-99F3-4718-BF7C-C6052D6BE93A}"/>
              </a:ext>
            </a:extLst>
          </p:cNvPr>
          <p:cNvSpPr/>
          <p:nvPr/>
        </p:nvSpPr>
        <p:spPr>
          <a:xfrm>
            <a:off x="1075152" y="4293096"/>
            <a:ext cx="8045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1.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，值相等的不同对象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D97A51-664F-4137-A649-70AB600839F6}"/>
              </a:ext>
            </a:extLst>
          </p:cNvPr>
          <p:cNvSpPr/>
          <p:nvPr/>
        </p:nvSpPr>
        <p:spPr>
          <a:xfrm>
            <a:off x="1075152" y="3640731"/>
            <a:ext cx="7486948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整数和浮点数可以跨类型比较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B6C2B9-1E2B-4F9F-82D5-C209256A7DCE}"/>
              </a:ext>
            </a:extLst>
          </p:cNvPr>
          <p:cNvSpPr/>
          <p:nvPr/>
        </p:nvSpPr>
        <p:spPr>
          <a:xfrm>
            <a:off x="1104568" y="5373216"/>
            <a:ext cx="7058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1e18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1e18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True</a:t>
            </a:r>
            <a:endParaRPr lang="zh-CN" altLang="zh-CN" dirty="0">
              <a:latin typeface="JetBrains Mono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9E63D4-E2F0-4A14-B9BE-66ADD063601A}"/>
              </a:ext>
            </a:extLst>
          </p:cNvPr>
          <p:cNvSpPr/>
          <p:nvPr/>
        </p:nvSpPr>
        <p:spPr>
          <a:xfrm>
            <a:off x="1075152" y="4794395"/>
            <a:ext cx="5164866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大浮点数比较精度影响结果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497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  <p:bldP spid="8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7991004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字符串比较根据其字符的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Unicode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码数字值大小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按字典顺序进行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073A0-A9EE-4192-B9E9-F2C82233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ED3ADF-4A38-4833-81C8-90C68E54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D3D6427-0BF8-4F26-927B-BF1604FE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499623-D56F-4169-992E-9331DE03B1DC}"/>
              </a:ext>
            </a:extLst>
          </p:cNvPr>
          <p:cNvSpPr/>
          <p:nvPr/>
        </p:nvSpPr>
        <p:spPr>
          <a:xfrm>
            <a:off x="1057324" y="2907659"/>
            <a:ext cx="4876832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'ji lin'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'ji an'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4AC618-99F3-4718-BF7C-C6052D6BE93A}"/>
              </a:ext>
            </a:extLst>
          </p:cNvPr>
          <p:cNvSpPr/>
          <p:nvPr/>
        </p:nvSpPr>
        <p:spPr>
          <a:xfrm>
            <a:off x="1057324" y="4111072"/>
            <a:ext cx="4876832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ord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'ji </a:t>
            </a:r>
            <a:r>
              <a:rPr lang="zh-CN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l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in</a:t>
            </a:r>
            <a:r>
              <a:rPr lang="zh-CN" altLang="en-US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’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ord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'ji 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n'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D97A51-664F-4137-A649-70AB600839F6}"/>
              </a:ext>
            </a:extLst>
          </p:cNvPr>
          <p:cNvSpPr/>
          <p:nvPr/>
        </p:nvSpPr>
        <p:spPr>
          <a:xfrm>
            <a:off x="1057324" y="3519727"/>
            <a:ext cx="5902772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ord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获取字符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Unicode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码数字值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D60788-5487-403C-9FD7-E95419A7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E3BA59-F01C-4C1C-9E7B-5F9DAD334F74}"/>
              </a:ext>
            </a:extLst>
          </p:cNvPr>
          <p:cNvSpPr/>
          <p:nvPr/>
        </p:nvSpPr>
        <p:spPr>
          <a:xfrm>
            <a:off x="1057324" y="5298981"/>
            <a:ext cx="5038676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106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105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108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105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110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b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106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105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97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110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7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6" grpId="0"/>
      <p:bldP spid="19" grpId="0"/>
      <p:bldP spid="21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8279036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元组、列表和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等序列只可进行类型内部的比较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073A0-A9EE-4192-B9E9-F2C82233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ED3ADF-4A38-4833-81C8-90C68E54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D3D6427-0BF8-4F26-927B-BF1604FE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499623-D56F-4169-992E-9331DE03B1DC}"/>
              </a:ext>
            </a:extLst>
          </p:cNvPr>
          <p:cNvSpPr/>
          <p:nvPr/>
        </p:nvSpPr>
        <p:spPr>
          <a:xfrm>
            <a:off x="1057324" y="2964196"/>
            <a:ext cx="6694860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D60788-5487-403C-9FD7-E95419A7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58C927A-4AEB-497C-969B-BB242A36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A70880F-656F-455F-BCF0-D03AB73A3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9DC964-0DF3-46FF-A248-3A892D3FE86D}"/>
              </a:ext>
            </a:extLst>
          </p:cNvPr>
          <p:cNvSpPr/>
          <p:nvPr/>
        </p:nvSpPr>
        <p:spPr>
          <a:xfrm>
            <a:off x="1057324" y="4243316"/>
            <a:ext cx="6694860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D05148-8F7D-46BD-BB62-FD885DAA3FA4}"/>
              </a:ext>
            </a:extLst>
          </p:cNvPr>
          <p:cNvSpPr/>
          <p:nvPr/>
        </p:nvSpPr>
        <p:spPr>
          <a:xfrm>
            <a:off x="1057324" y="5499094"/>
            <a:ext cx="6406828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52B4B32-0C72-45AE-8D58-E055C131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EB3DBA7-94F1-4996-A097-0F2CDCA7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1D093E-BCC9-4375-BBFF-170B411D5198}"/>
              </a:ext>
            </a:extLst>
          </p:cNvPr>
          <p:cNvSpPr/>
          <p:nvPr/>
        </p:nvSpPr>
        <p:spPr>
          <a:xfrm>
            <a:off x="1057324" y="3637130"/>
            <a:ext cx="6838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False</a:t>
            </a:r>
            <a:endParaRPr lang="zh-CN" altLang="zh-CN" sz="2800" dirty="0">
              <a:latin typeface="JetBrains Mono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4CE9B-1C4D-4FCA-8AF2-B00ADF1D7D6C}"/>
              </a:ext>
            </a:extLst>
          </p:cNvPr>
          <p:cNvSpPr/>
          <p:nvPr/>
        </p:nvSpPr>
        <p:spPr>
          <a:xfrm>
            <a:off x="1057324" y="4973689"/>
            <a:ext cx="6622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((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True</a:t>
            </a:r>
            <a:endParaRPr lang="zh-CN" altLang="zh-CN" sz="2800" dirty="0">
              <a:latin typeface="JetBrains Mono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9E4707-83E1-4B34-AA5A-7B6EE2760268}"/>
              </a:ext>
            </a:extLst>
          </p:cNvPr>
          <p:cNvSpPr/>
          <p:nvPr/>
        </p:nvSpPr>
        <p:spPr>
          <a:xfrm>
            <a:off x="1057324" y="2227283"/>
            <a:ext cx="5254700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比较方法是依次比较元素的值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02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8" grpId="0"/>
      <p:bldP spid="21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8279036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不支持次序比较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073A0-A9EE-4192-B9E9-F2C82233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ED3ADF-4A38-4833-81C8-90C68E54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D3D6427-0BF8-4F26-927B-BF1604FE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4AC618-99F3-4718-BF7C-C6052D6BE93A}"/>
              </a:ext>
            </a:extLst>
          </p:cNvPr>
          <p:cNvSpPr/>
          <p:nvPr/>
        </p:nvSpPr>
        <p:spPr>
          <a:xfrm>
            <a:off x="1057324" y="2276872"/>
            <a:ext cx="5974780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D60788-5487-403C-9FD7-E95419A7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58C927A-4AEB-497C-969B-BB242A36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A70880F-656F-455F-BCF0-D03AB73A3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A6D587-FC47-4993-90B7-C5886A463EE0}"/>
              </a:ext>
            </a:extLst>
          </p:cNvPr>
          <p:cNvSpPr/>
          <p:nvPr/>
        </p:nvSpPr>
        <p:spPr>
          <a:xfrm>
            <a:off x="1057324" y="3106968"/>
            <a:ext cx="6190804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TypeError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'&gt;'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supported between instances of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'range'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'range'</a:t>
            </a:r>
            <a:b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97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259040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程序控制结构</a:t>
            </a:r>
            <a:endParaRPr lang="zh-CN" altLang="zh-CN" sz="2800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94BD7C-23B7-40E3-887C-4A2C1FC2228C}"/>
              </a:ext>
            </a:extLst>
          </p:cNvPr>
          <p:cNvSpPr/>
          <p:nvPr/>
        </p:nvSpPr>
        <p:spPr>
          <a:xfrm>
            <a:off x="1057324" y="1772816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顺序结构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17B5BA-3AB6-455E-A308-4CEB38E18746}"/>
              </a:ext>
            </a:extLst>
          </p:cNvPr>
          <p:cNvSpPr/>
          <p:nvPr/>
        </p:nvSpPr>
        <p:spPr>
          <a:xfrm>
            <a:off x="1057324" y="2403306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分支结构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A0BAA3-8FA6-45AB-A6D9-64FF838293F4}"/>
              </a:ext>
            </a:extLst>
          </p:cNvPr>
          <p:cNvSpPr/>
          <p:nvPr/>
        </p:nvSpPr>
        <p:spPr>
          <a:xfrm>
            <a:off x="1057324" y="3068681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322966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8279036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不同序列类型不支持型次序比较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跨类型次序比较将引发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TypeError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4AC618-99F3-4718-BF7C-C6052D6BE93A}"/>
              </a:ext>
            </a:extLst>
          </p:cNvPr>
          <p:cNvSpPr/>
          <p:nvPr/>
        </p:nvSpPr>
        <p:spPr>
          <a:xfrm>
            <a:off x="1057324" y="2931068"/>
            <a:ext cx="5974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A6D587-FC47-4993-90B7-C5886A463EE0}"/>
              </a:ext>
            </a:extLst>
          </p:cNvPr>
          <p:cNvSpPr/>
          <p:nvPr/>
        </p:nvSpPr>
        <p:spPr>
          <a:xfrm>
            <a:off x="1057324" y="3573016"/>
            <a:ext cx="63348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TypeError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'&gt;'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supported between instances of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'list'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'tuple'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08CCB17-58E0-4A9B-BDB9-FB27A704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C701676-5185-4BD1-8DC2-E268E7E7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1E4849-454F-4454-ABC6-6554BD4DE006}"/>
              </a:ext>
            </a:extLst>
          </p:cNvPr>
          <p:cNvSpPr/>
          <p:nvPr/>
        </p:nvSpPr>
        <p:spPr>
          <a:xfrm>
            <a:off x="1057324" y="4554413"/>
            <a:ext cx="2731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None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765FB886-C28C-442E-B405-2A8026D0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58B099B-2B52-46B4-AD76-1CFA9D99B688}"/>
              </a:ext>
            </a:extLst>
          </p:cNvPr>
          <p:cNvSpPr/>
          <p:nvPr/>
        </p:nvSpPr>
        <p:spPr>
          <a:xfrm>
            <a:off x="1062071" y="522920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TypeError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'&gt;'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supported between instances of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'int'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'NoneType'</a:t>
            </a:r>
            <a:b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3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18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5974780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跨类型一致性比较结果将是不相等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4AC618-99F3-4718-BF7C-C6052D6BE93A}"/>
              </a:ext>
            </a:extLst>
          </p:cNvPr>
          <p:cNvSpPr/>
          <p:nvPr/>
        </p:nvSpPr>
        <p:spPr>
          <a:xfrm>
            <a:off x="1057324" y="2154339"/>
            <a:ext cx="6766868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08CCB17-58E0-4A9B-BDB9-FB27A704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C701676-5185-4BD1-8DC2-E268E7E7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765FB886-C28C-442E-B405-2A8026D0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F2B93E-CABA-4C9D-B66A-B8D874F7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651629-22A1-4EA6-860C-85F7D5E652AC}"/>
              </a:ext>
            </a:extLst>
          </p:cNvPr>
          <p:cNvSpPr/>
          <p:nvPr/>
        </p:nvSpPr>
        <p:spPr>
          <a:xfrm>
            <a:off x="1057324" y="2782622"/>
            <a:ext cx="6766868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9287148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和任何其他的数据类型的一致性比较永远返回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4AC618-99F3-4718-BF7C-C6052D6BE93A}"/>
              </a:ext>
            </a:extLst>
          </p:cNvPr>
          <p:cNvSpPr/>
          <p:nvPr/>
        </p:nvSpPr>
        <p:spPr>
          <a:xfrm>
            <a:off x="1055440" y="2234458"/>
            <a:ext cx="7704856" cy="227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None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False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[]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None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空列表，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False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None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空字串符，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False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None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105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05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              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整数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False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97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8207028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is not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用于检测对象的标识号是否相同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仅当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id(x) == id(y)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is 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62F725-C80D-4CD9-873C-F9FE74668B98}"/>
              </a:ext>
            </a:extLst>
          </p:cNvPr>
          <p:cNvSpPr/>
          <p:nvPr/>
        </p:nvSpPr>
        <p:spPr>
          <a:xfrm>
            <a:off x="1057324" y="4068306"/>
            <a:ext cx="5614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5.0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19C118-89E9-44E2-A6AC-86D4B6CB2192}"/>
              </a:ext>
            </a:extLst>
          </p:cNvPr>
          <p:cNvSpPr/>
          <p:nvPr/>
        </p:nvSpPr>
        <p:spPr>
          <a:xfrm>
            <a:off x="1057324" y="3419919"/>
            <a:ext cx="9719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en-US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5.0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21975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36401840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21975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43023344</a:t>
            </a:r>
            <a:endParaRPr lang="zh-CN" altLang="zh-CN" sz="105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4F0AC-38C3-4958-8358-8078ECD400F7}"/>
              </a:ext>
            </a:extLst>
          </p:cNvPr>
          <p:cNvSpPr/>
          <p:nvPr/>
        </p:nvSpPr>
        <p:spPr>
          <a:xfrm>
            <a:off x="1057324" y="4710242"/>
            <a:ext cx="5542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is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5.0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ABFDA1-D203-41F3-BB49-8582C96BF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75186E-03AE-4A84-AB72-F5B704AA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47DFBD-4186-4F01-905A-F6FAC4382DBB}"/>
              </a:ext>
            </a:extLst>
          </p:cNvPr>
          <p:cNvSpPr/>
          <p:nvPr/>
        </p:nvSpPr>
        <p:spPr>
          <a:xfrm>
            <a:off x="1057324" y="2917601"/>
            <a:ext cx="6622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5.0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，值相等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0" y="1700810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成员运算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03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D2643-C911-415E-A0B1-0293F99F137C}"/>
              </a:ext>
            </a:extLst>
          </p:cNvPr>
          <p:cNvSpPr/>
          <p:nvPr/>
        </p:nvSpPr>
        <p:spPr>
          <a:xfrm>
            <a:off x="1057324" y="1628800"/>
            <a:ext cx="842305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not in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用于成员检测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8F7D72-AC06-468A-B182-649A269362CC}"/>
              </a:ext>
            </a:extLst>
          </p:cNvPr>
          <p:cNvSpPr/>
          <p:nvPr/>
        </p:nvSpPr>
        <p:spPr>
          <a:xfrm>
            <a:off x="1057324" y="2327186"/>
            <a:ext cx="8423052" cy="227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的成员则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True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，否则为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False</a:t>
            </a: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not in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取反后的值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的成员则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not in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True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，否则为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440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842305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not in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用于成员检测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ADB0F8-1A16-47ED-B069-B4C590BE6531}"/>
              </a:ext>
            </a:extLst>
          </p:cNvPr>
          <p:cNvSpPr/>
          <p:nvPr/>
        </p:nvSpPr>
        <p:spPr>
          <a:xfrm>
            <a:off x="1057324" y="2366812"/>
            <a:ext cx="6694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对于字符串和字节串类型来说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当且仅当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的子串时，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</a:rPr>
              <a:t>in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</a:rPr>
              <a:t>True</a:t>
            </a:r>
            <a:endParaRPr lang="zh-CN" altLang="en-US" sz="2800" b="1" dirty="0">
              <a:solidFill>
                <a:srgbClr val="EF8354"/>
              </a:solidFill>
              <a:latin typeface="Arial Unicode M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D346CE-719D-4422-827E-256EA964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FBAFE3-FE37-42DA-9642-4CA9F85DCAC8}"/>
              </a:ext>
            </a:extLst>
          </p:cNvPr>
          <p:cNvSpPr/>
          <p:nvPr/>
        </p:nvSpPr>
        <p:spPr>
          <a:xfrm>
            <a:off x="1057324" y="3522442"/>
            <a:ext cx="8567068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admin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istrator'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F9C0AF-32F5-4DCC-B10F-C1B19300D77B}"/>
              </a:ext>
            </a:extLst>
          </p:cNvPr>
          <p:cNvSpPr/>
          <p:nvPr/>
        </p:nvSpPr>
        <p:spPr>
          <a:xfrm>
            <a:off x="1057324" y="4097538"/>
            <a:ext cx="8567068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'ada'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'administrator'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6A6402-B562-4CB7-9039-DC0810DB32FD}"/>
              </a:ext>
            </a:extLst>
          </p:cNvPr>
          <p:cNvSpPr/>
          <p:nvPr/>
        </p:nvSpPr>
        <p:spPr>
          <a:xfrm>
            <a:off x="1057324" y="4691740"/>
            <a:ext cx="8567068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，空格字符串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842305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not in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用于成员检测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ADB0F8-1A16-47ED-B069-B4C590BE6531}"/>
              </a:ext>
            </a:extLst>
          </p:cNvPr>
          <p:cNvSpPr/>
          <p:nvPr/>
        </p:nvSpPr>
        <p:spPr>
          <a:xfrm>
            <a:off x="1057324" y="2366812"/>
            <a:ext cx="6262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空字符串总是被视为任何其他字符串的子串，因此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将返回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</a:rPr>
              <a:t>True</a:t>
            </a:r>
            <a:endParaRPr lang="zh-CN" altLang="en-US" sz="2800" b="1" dirty="0">
              <a:solidFill>
                <a:srgbClr val="EF8354"/>
              </a:solidFill>
              <a:latin typeface="Arial Unicode M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D346CE-719D-4422-827E-256EA964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FBAFE3-FE37-42DA-9642-4CA9F85DCAC8}"/>
              </a:ext>
            </a:extLst>
          </p:cNvPr>
          <p:cNvSpPr/>
          <p:nvPr/>
        </p:nvSpPr>
        <p:spPr>
          <a:xfrm>
            <a:off x="1057324" y="353708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，空字符串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57D93E8-E664-4113-9332-2018118B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74FE12-6DDF-4363-A0E3-61E5C883AEB0}"/>
              </a:ext>
            </a:extLst>
          </p:cNvPr>
          <p:cNvSpPr/>
          <p:nvPr/>
        </p:nvSpPr>
        <p:spPr>
          <a:xfrm>
            <a:off x="1057324" y="4221088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，空格字符串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2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842305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not in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用于成员检测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ADB0F8-1A16-47ED-B069-B4C590BE6531}"/>
              </a:ext>
            </a:extLst>
          </p:cNvPr>
          <p:cNvSpPr/>
          <p:nvPr/>
        </p:nvSpPr>
        <p:spPr>
          <a:xfrm>
            <a:off x="1057324" y="2366812"/>
            <a:ext cx="7918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所有内置序列、集合类型、字典都支持成员运算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测试元素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是否为对象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的一个成员（元素）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D346CE-719D-4422-827E-256EA964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FBAFE3-FE37-42DA-9642-4CA9F85DCAC8}"/>
              </a:ext>
            </a:extLst>
          </p:cNvPr>
          <p:cNvSpPr/>
          <p:nvPr/>
        </p:nvSpPr>
        <p:spPr>
          <a:xfrm>
            <a:off x="1057324" y="3284984"/>
            <a:ext cx="6982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57D93E8-E664-4113-9332-2018118B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B4D1946-DBB0-4FE7-8EAE-CB8FA335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16F270-8302-46C0-89F3-09A927F8E7AA}"/>
              </a:ext>
            </a:extLst>
          </p:cNvPr>
          <p:cNvSpPr/>
          <p:nvPr/>
        </p:nvSpPr>
        <p:spPr>
          <a:xfrm>
            <a:off x="1057324" y="3789040"/>
            <a:ext cx="6982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'me'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'you'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me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'he'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382C75-3132-40FF-AD92-4D1F5B1D8C4B}"/>
              </a:ext>
            </a:extLst>
          </p:cNvPr>
          <p:cNvSpPr/>
          <p:nvPr/>
        </p:nvSpPr>
        <p:spPr>
          <a:xfrm>
            <a:off x="1057324" y="4293096"/>
            <a:ext cx="6982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'she'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'you'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'me'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'he'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F42590-C764-4C4A-A83F-BC5664CC0CE1}"/>
              </a:ext>
            </a:extLst>
          </p:cNvPr>
          <p:cNvSpPr/>
          <p:nvPr/>
        </p:nvSpPr>
        <p:spPr>
          <a:xfrm>
            <a:off x="1057324" y="4762448"/>
            <a:ext cx="6982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913D2A-3438-45DD-B69B-F32182337F3A}"/>
              </a:ext>
            </a:extLst>
          </p:cNvPr>
          <p:cNvSpPr/>
          <p:nvPr/>
        </p:nvSpPr>
        <p:spPr>
          <a:xfrm>
            <a:off x="1057324" y="5282044"/>
            <a:ext cx="7126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09F35D-70C9-48E9-89EF-63C1B14EFAA8}"/>
              </a:ext>
            </a:extLst>
          </p:cNvPr>
          <p:cNvSpPr/>
          <p:nvPr/>
        </p:nvSpPr>
        <p:spPr>
          <a:xfrm>
            <a:off x="1057324" y="5736738"/>
            <a:ext cx="6982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], </a:t>
            </a:r>
            <a:r>
              <a:rPr lang="zh-CN" altLang="zh-CN" sz="2800" dirty="0">
                <a:solidFill>
                  <a:srgbClr val="6AE613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], 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6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842305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not in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用于成员检测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ADB0F8-1A16-47ED-B069-B4C590BE6531}"/>
              </a:ext>
            </a:extLst>
          </p:cNvPr>
          <p:cNvSpPr/>
          <p:nvPr/>
        </p:nvSpPr>
        <p:spPr>
          <a:xfrm>
            <a:off x="1057324" y="2366812"/>
            <a:ext cx="77029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所有内置序列、集合类型、字典都支持成员运算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测试元素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是否为对象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的一个成员（元素）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D346CE-719D-4422-827E-256EA964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FBAFE3-FE37-42DA-9642-4CA9F85DCAC8}"/>
              </a:ext>
            </a:extLst>
          </p:cNvPr>
          <p:cNvSpPr/>
          <p:nvPr/>
        </p:nvSpPr>
        <p:spPr>
          <a:xfrm>
            <a:off x="1057324" y="3429000"/>
            <a:ext cx="7126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57D93E8-E664-4113-9332-2018118B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B4D1946-DBB0-4FE7-8EAE-CB8FA335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4E05633-AA7E-459D-9313-8DCD148D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30D45B-8561-4752-AEEB-9F1CC3AEA8A2}"/>
              </a:ext>
            </a:extLst>
          </p:cNvPr>
          <p:cNvSpPr/>
          <p:nvPr/>
        </p:nvSpPr>
        <p:spPr>
          <a:xfrm>
            <a:off x="1057890" y="4842517"/>
            <a:ext cx="957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46A186-4DEE-46A0-A130-BDBA8E29C120}"/>
              </a:ext>
            </a:extLst>
          </p:cNvPr>
          <p:cNvSpPr/>
          <p:nvPr/>
        </p:nvSpPr>
        <p:spPr>
          <a:xfrm>
            <a:off x="4355780" y="5642084"/>
            <a:ext cx="5420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 Unicode MS" panose="020B0604020202020204"/>
              </a:rPr>
              <a:t>0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1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2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3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4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5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6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7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8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9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CCD546-94CF-4B8D-9FD6-81C11621BED0}"/>
              </a:ext>
            </a:extLst>
          </p:cNvPr>
          <p:cNvSpPr/>
          <p:nvPr/>
        </p:nvSpPr>
        <p:spPr>
          <a:xfrm>
            <a:off x="1976315" y="5642084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3C0656-F01A-4C6A-A28A-B651ECCE2B52}"/>
              </a:ext>
            </a:extLst>
          </p:cNvPr>
          <p:cNvSpPr/>
          <p:nvPr/>
        </p:nvSpPr>
        <p:spPr>
          <a:xfrm>
            <a:off x="1976315" y="4138138"/>
            <a:ext cx="982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FF9841-DD7F-41C5-A680-16E99A637721}"/>
              </a:ext>
            </a:extLst>
          </p:cNvPr>
          <p:cNvSpPr/>
          <p:nvPr/>
        </p:nvSpPr>
        <p:spPr>
          <a:xfrm>
            <a:off x="3385963" y="4118901"/>
            <a:ext cx="2622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Arial Unicode MS" panose="020B0604020202020204"/>
              </a:rPr>
              <a:t>1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2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3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4</a:t>
            </a:r>
            <a:r>
              <a:rPr lang="zh-CN" altLang="en-US" sz="2800" dirty="0">
                <a:latin typeface="Arial Unicode MS" panose="020B0604020202020204"/>
              </a:rPr>
              <a:t>，</a:t>
            </a:r>
            <a:r>
              <a:rPr lang="en-US" altLang="zh-CN" sz="2800" dirty="0">
                <a:latin typeface="Arial Unicode MS" panose="020B060402020202020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913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程序控制结构</a:t>
            </a:r>
            <a:endParaRPr lang="zh-CN" altLang="zh-CN" sz="2800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94BD7C-23B7-40E3-887C-4A2C1FC2228C}"/>
              </a:ext>
            </a:extLst>
          </p:cNvPr>
          <p:cNvSpPr/>
          <p:nvPr/>
        </p:nvSpPr>
        <p:spPr>
          <a:xfrm>
            <a:off x="1057324" y="1772816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en-US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17B5BA-3AB6-455E-A308-4CEB38E18746}"/>
              </a:ext>
            </a:extLst>
          </p:cNvPr>
          <p:cNvSpPr/>
          <p:nvPr/>
        </p:nvSpPr>
        <p:spPr>
          <a:xfrm>
            <a:off x="1057324" y="2403306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分支结构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A0BAA3-8FA6-45AB-A6D9-64FF838293F4}"/>
              </a:ext>
            </a:extLst>
          </p:cNvPr>
          <p:cNvSpPr/>
          <p:nvPr/>
        </p:nvSpPr>
        <p:spPr>
          <a:xfrm>
            <a:off x="1057324" y="3068681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循环结构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5AC7B0-929F-4B76-84B4-D2700A8633F4}"/>
              </a:ext>
            </a:extLst>
          </p:cNvPr>
          <p:cNvSpPr/>
          <p:nvPr/>
        </p:nvSpPr>
        <p:spPr>
          <a:xfrm>
            <a:off x="2927648" y="1805550"/>
            <a:ext cx="7872536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radius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输入半径转浮点数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3.5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21FDC8-DC7B-4F9F-91E2-B112618D9F16}"/>
              </a:ext>
            </a:extLst>
          </p:cNvPr>
          <p:cNvSpPr/>
          <p:nvPr/>
        </p:nvSpPr>
        <p:spPr>
          <a:xfrm>
            <a:off x="2927648" y="2467658"/>
            <a:ext cx="7872536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pi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3.1415926   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圆周率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3A903C-4565-45D7-85F6-DE242183056D}"/>
              </a:ext>
            </a:extLst>
          </p:cNvPr>
          <p:cNvSpPr/>
          <p:nvPr/>
        </p:nvSpPr>
        <p:spPr>
          <a:xfrm>
            <a:off x="2915235" y="3129766"/>
            <a:ext cx="7872536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area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pi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radius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2 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计算圆面积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760199-D655-4410-A3DE-35E6D939D9EF}"/>
              </a:ext>
            </a:extLst>
          </p:cNvPr>
          <p:cNvSpPr/>
          <p:nvPr/>
        </p:nvSpPr>
        <p:spPr>
          <a:xfrm>
            <a:off x="2927648" y="3791874"/>
            <a:ext cx="7872536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area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38.48450935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722A5-ACF4-40EC-8968-7BFB38257F89}"/>
              </a:ext>
            </a:extLst>
          </p:cNvPr>
          <p:cNvSpPr/>
          <p:nvPr/>
        </p:nvSpPr>
        <p:spPr>
          <a:xfrm>
            <a:off x="1057324" y="1628800"/>
            <a:ext cx="842305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not in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用于成员检测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9542D7A-4C13-4B42-BC6E-665DD064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ADB0F8-1A16-47ED-B069-B4C590BE6531}"/>
              </a:ext>
            </a:extLst>
          </p:cNvPr>
          <p:cNvSpPr/>
          <p:nvPr/>
        </p:nvSpPr>
        <p:spPr>
          <a:xfrm>
            <a:off x="1057324" y="2366812"/>
            <a:ext cx="8999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对于字典来说成员运算检测对象是否在字典的键中存在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D346CE-719D-4422-827E-256EA964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FBAFE3-FE37-42DA-9642-4CA9F85DCAC8}"/>
              </a:ext>
            </a:extLst>
          </p:cNvPr>
          <p:cNvSpPr/>
          <p:nvPr/>
        </p:nvSpPr>
        <p:spPr>
          <a:xfrm>
            <a:off x="1057324" y="2996952"/>
            <a:ext cx="9215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'me'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'you'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'me'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'he'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57D93E8-E664-4113-9332-2018118B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B4D1946-DBB0-4FE7-8EAE-CB8FA335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4E05633-AA7E-459D-9313-8DCD148D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FE83AFF-FFB5-4BF5-9D67-C570551E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038BEF-ED1A-45CE-AE53-40DC20915525}"/>
              </a:ext>
            </a:extLst>
          </p:cNvPr>
          <p:cNvSpPr/>
          <p:nvPr/>
        </p:nvSpPr>
        <p:spPr>
          <a:xfrm>
            <a:off x="1057381" y="4294616"/>
            <a:ext cx="9215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'you'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FF0000"/>
                </a:solidFill>
                <a:highlight>
                  <a:srgbClr val="C0C0C0"/>
                </a:highlight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'me'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'he'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E358A4-907E-4620-8103-3DFE10EB3319}"/>
              </a:ext>
            </a:extLst>
          </p:cNvPr>
          <p:cNvSpPr/>
          <p:nvPr/>
        </p:nvSpPr>
        <p:spPr>
          <a:xfrm>
            <a:off x="5061101" y="355385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B9AC02-7DDA-4643-9ECE-79AC666278FE}"/>
              </a:ext>
            </a:extLst>
          </p:cNvPr>
          <p:cNvSpPr/>
          <p:nvPr/>
        </p:nvSpPr>
        <p:spPr>
          <a:xfrm>
            <a:off x="4257059" y="489141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00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19" y="1700810"/>
            <a:ext cx="38908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布尔运算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3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D2643-C911-415E-A0B1-0293F99F137C}"/>
              </a:ext>
            </a:extLst>
          </p:cNvPr>
          <p:cNvSpPr/>
          <p:nvPr/>
        </p:nvSpPr>
        <p:spPr>
          <a:xfrm>
            <a:off x="1057324" y="1628800"/>
            <a:ext cx="10871324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计算机语言中将逻辑运算称为布尔运算，其结果称为布尔值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4330D2-AEF5-4799-A76F-9F1A377BF85A}"/>
              </a:ext>
            </a:extLst>
          </p:cNvPr>
          <p:cNvSpPr/>
          <p:nvPr/>
        </p:nvSpPr>
        <p:spPr>
          <a:xfrm>
            <a:off x="1045724" y="2492896"/>
            <a:ext cx="101782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or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0A58E3-FEB3-47BC-8C1C-B159874D3FA4}"/>
              </a:ext>
            </a:extLst>
          </p:cNvPr>
          <p:cNvSpPr/>
          <p:nvPr/>
        </p:nvSpPr>
        <p:spPr>
          <a:xfrm>
            <a:off x="1061984" y="3191282"/>
            <a:ext cx="100156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and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AEE82B-92F4-4001-985D-0EA4BFED40B4}"/>
              </a:ext>
            </a:extLst>
          </p:cNvPr>
          <p:cNvSpPr/>
          <p:nvPr/>
        </p:nvSpPr>
        <p:spPr>
          <a:xfrm>
            <a:off x="1057324" y="3893729"/>
            <a:ext cx="100156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not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103974E-B187-4384-81C0-619DDFC69BC3}"/>
              </a:ext>
            </a:extLst>
          </p:cNvPr>
          <p:cNvSpPr/>
          <p:nvPr/>
        </p:nvSpPr>
        <p:spPr>
          <a:xfrm>
            <a:off x="2195968" y="2492896"/>
            <a:ext cx="14355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或运算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49CA19-5607-42C2-A6A3-C9C83BA58650}"/>
              </a:ext>
            </a:extLst>
          </p:cNvPr>
          <p:cNvSpPr/>
          <p:nvPr/>
        </p:nvSpPr>
        <p:spPr>
          <a:xfrm>
            <a:off x="2212228" y="3191282"/>
            <a:ext cx="14355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与运算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480491-73D5-4925-9270-5C6DAE2BFB9F}"/>
              </a:ext>
            </a:extLst>
          </p:cNvPr>
          <p:cNvSpPr/>
          <p:nvPr/>
        </p:nvSpPr>
        <p:spPr>
          <a:xfrm>
            <a:off x="2207568" y="3893729"/>
            <a:ext cx="14355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非运算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79B04B-5114-44A9-A7DA-CBD1ABA2A013}"/>
              </a:ext>
            </a:extLst>
          </p:cNvPr>
          <p:cNvSpPr/>
          <p:nvPr/>
        </p:nvSpPr>
        <p:spPr>
          <a:xfrm>
            <a:off x="3991508" y="2492896"/>
            <a:ext cx="1543959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0C072A-FB16-4B44-9B7E-AA9A88E3D4B8}"/>
              </a:ext>
            </a:extLst>
          </p:cNvPr>
          <p:cNvSpPr/>
          <p:nvPr/>
        </p:nvSpPr>
        <p:spPr>
          <a:xfrm>
            <a:off x="4007768" y="3191282"/>
            <a:ext cx="1543959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FEB52F-1474-4316-8AE5-392779796364}"/>
              </a:ext>
            </a:extLst>
          </p:cNvPr>
          <p:cNvSpPr/>
          <p:nvPr/>
        </p:nvSpPr>
        <p:spPr>
          <a:xfrm>
            <a:off x="4003108" y="3893729"/>
            <a:ext cx="1543959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95504A-07B6-40F9-82CA-825039FEBFEF}"/>
              </a:ext>
            </a:extLst>
          </p:cNvPr>
          <p:cNvSpPr/>
          <p:nvPr/>
        </p:nvSpPr>
        <p:spPr>
          <a:xfrm>
            <a:off x="6061796" y="2492896"/>
            <a:ext cx="26985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  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y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EBB873-9640-4920-A024-62BA003FCCE8}"/>
              </a:ext>
            </a:extLst>
          </p:cNvPr>
          <p:cNvSpPr/>
          <p:nvPr/>
        </p:nvSpPr>
        <p:spPr>
          <a:xfrm>
            <a:off x="6078056" y="3191282"/>
            <a:ext cx="268224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  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y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69CCEA-5BCF-4B81-981E-7FBC8C8CA350}"/>
              </a:ext>
            </a:extLst>
          </p:cNvPr>
          <p:cNvSpPr/>
          <p:nvPr/>
        </p:nvSpPr>
        <p:spPr>
          <a:xfrm>
            <a:off x="6073396" y="3893729"/>
            <a:ext cx="3911036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  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True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zh-CN" altLang="en-US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375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03E9A6-7A3B-40CE-B789-7303D4F8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053FB3-D2A3-4F33-AFC6-A285421F6F8D}"/>
              </a:ext>
            </a:extLst>
          </p:cNvPr>
          <p:cNvSpPr/>
          <p:nvPr/>
        </p:nvSpPr>
        <p:spPr>
          <a:xfrm>
            <a:off x="1079928" y="1538397"/>
            <a:ext cx="101782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or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E9E689-832A-4BA7-B0C6-AE96E5A636DD}"/>
              </a:ext>
            </a:extLst>
          </p:cNvPr>
          <p:cNvSpPr/>
          <p:nvPr/>
        </p:nvSpPr>
        <p:spPr>
          <a:xfrm>
            <a:off x="2230172" y="1538397"/>
            <a:ext cx="14355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或运算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81A066-6A2F-4A1A-B58C-93F170414E2F}"/>
              </a:ext>
            </a:extLst>
          </p:cNvPr>
          <p:cNvSpPr/>
          <p:nvPr/>
        </p:nvSpPr>
        <p:spPr>
          <a:xfrm>
            <a:off x="4025712" y="1538397"/>
            <a:ext cx="1543959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D1E823-ABAD-4EBE-80AE-40F105C22082}"/>
              </a:ext>
            </a:extLst>
          </p:cNvPr>
          <p:cNvSpPr/>
          <p:nvPr/>
        </p:nvSpPr>
        <p:spPr>
          <a:xfrm>
            <a:off x="6096000" y="1538397"/>
            <a:ext cx="26985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  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y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1F9F80E-9E5A-4CD8-BF75-F7C3F2840AF4}"/>
              </a:ext>
            </a:extLst>
          </p:cNvPr>
          <p:cNvSpPr/>
          <p:nvPr/>
        </p:nvSpPr>
        <p:spPr>
          <a:xfrm>
            <a:off x="1090831" y="4264887"/>
            <a:ext cx="66951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phone_number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phone_number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电话号码保密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5F13E0-563C-4B3C-819F-8CFC53F7A98B}"/>
              </a:ext>
            </a:extLst>
          </p:cNvPr>
          <p:cNvSpPr/>
          <p:nvPr/>
        </p:nvSpPr>
        <p:spPr>
          <a:xfrm>
            <a:off x="1090831" y="3421331"/>
            <a:ext cx="2627517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运算返回值：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E70CD64-4CBD-4277-86B7-140823517DD0}"/>
              </a:ext>
            </a:extLst>
          </p:cNvPr>
          <p:cNvSpPr/>
          <p:nvPr/>
        </p:nvSpPr>
        <p:spPr>
          <a:xfrm>
            <a:off x="1064075" y="5539330"/>
            <a:ext cx="2615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987654321</a:t>
            </a:r>
            <a:b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987654321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AC0534-DA81-4826-AA16-E203E4C9A160}"/>
              </a:ext>
            </a:extLst>
          </p:cNvPr>
          <p:cNvSpPr/>
          <p:nvPr/>
        </p:nvSpPr>
        <p:spPr>
          <a:xfrm>
            <a:off x="4188299" y="5539330"/>
            <a:ext cx="26159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b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电话号码保密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692284-1C6B-455F-AA65-81A3870ADF73}"/>
              </a:ext>
            </a:extLst>
          </p:cNvPr>
          <p:cNvSpPr/>
          <p:nvPr/>
        </p:nvSpPr>
        <p:spPr>
          <a:xfrm>
            <a:off x="1056990" y="2751367"/>
            <a:ext cx="6850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</a:rPr>
              <a:t>True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的值，否则返回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80E4F0-0546-4DF1-BF1B-DF30E4494714}"/>
              </a:ext>
            </a:extLst>
          </p:cNvPr>
          <p:cNvSpPr/>
          <p:nvPr/>
        </p:nvSpPr>
        <p:spPr>
          <a:xfrm>
            <a:off x="1056990" y="2152303"/>
            <a:ext cx="9900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中有一个结果为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</a:rPr>
              <a:t>True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，表达式布尔运算的结果便为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7547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CAE1A8-F2BF-4A1C-94CF-558189A30CFA}"/>
              </a:ext>
            </a:extLst>
          </p:cNvPr>
          <p:cNvSpPr/>
          <p:nvPr/>
        </p:nvSpPr>
        <p:spPr>
          <a:xfrm>
            <a:off x="1056990" y="2751367"/>
            <a:ext cx="6850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</a:rPr>
              <a:t>True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的值，否则返回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84F31F-B5FA-4F43-A0F3-DCCA81A5FC8C}"/>
              </a:ext>
            </a:extLst>
          </p:cNvPr>
          <p:cNvSpPr/>
          <p:nvPr/>
        </p:nvSpPr>
        <p:spPr>
          <a:xfrm>
            <a:off x="1056990" y="2152303"/>
            <a:ext cx="9900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中有一个结果为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</a:rPr>
              <a:t>True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，表达式布尔运算的结果便为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</a:rPr>
              <a:t>True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03E9A6-7A3B-40CE-B789-7303D4F8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15433A-7710-44F2-B81A-776E45161F3A}"/>
              </a:ext>
            </a:extLst>
          </p:cNvPr>
          <p:cNvSpPr/>
          <p:nvPr/>
        </p:nvSpPr>
        <p:spPr>
          <a:xfrm>
            <a:off x="1057324" y="6002124"/>
            <a:ext cx="5398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2384F8-6070-469D-BD42-E9F6625B0AFC}"/>
              </a:ext>
            </a:extLst>
          </p:cNvPr>
          <p:cNvSpPr/>
          <p:nvPr/>
        </p:nvSpPr>
        <p:spPr>
          <a:xfrm>
            <a:off x="1056990" y="5547193"/>
            <a:ext cx="863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False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，输出空字符串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''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94A9F6-04F4-4F6E-9CC3-1A005ABDBAC4}"/>
              </a:ext>
            </a:extLst>
          </p:cNvPr>
          <p:cNvSpPr/>
          <p:nvPr/>
        </p:nvSpPr>
        <p:spPr>
          <a:xfrm>
            <a:off x="1056990" y="5023973"/>
            <a:ext cx="5111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'me'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7EE0B-7360-42FD-8345-2F7DB8145330}"/>
              </a:ext>
            </a:extLst>
          </p:cNvPr>
          <p:cNvSpPr/>
          <p:nvPr/>
        </p:nvSpPr>
        <p:spPr>
          <a:xfrm>
            <a:off x="1056990" y="4434813"/>
            <a:ext cx="7343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'me'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False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'me'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4D8B49-8666-420A-A3A3-5D4072256043}"/>
              </a:ext>
            </a:extLst>
          </p:cNvPr>
          <p:cNvSpPr/>
          <p:nvPr/>
        </p:nvSpPr>
        <p:spPr>
          <a:xfrm>
            <a:off x="1056990" y="3845653"/>
            <a:ext cx="5903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34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True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72E9E9-2327-4E98-9718-2ABEF2C5A16A}"/>
              </a:ext>
            </a:extLst>
          </p:cNvPr>
          <p:cNvSpPr/>
          <p:nvPr/>
        </p:nvSpPr>
        <p:spPr>
          <a:xfrm>
            <a:off x="1067617" y="3322433"/>
            <a:ext cx="7476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34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34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True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，输出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34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053FB3-D2A3-4F33-AFC6-A285421F6F8D}"/>
              </a:ext>
            </a:extLst>
          </p:cNvPr>
          <p:cNvSpPr/>
          <p:nvPr/>
        </p:nvSpPr>
        <p:spPr>
          <a:xfrm>
            <a:off x="1079928" y="1538397"/>
            <a:ext cx="101782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or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E9E689-832A-4BA7-B0C6-AE96E5A636DD}"/>
              </a:ext>
            </a:extLst>
          </p:cNvPr>
          <p:cNvSpPr/>
          <p:nvPr/>
        </p:nvSpPr>
        <p:spPr>
          <a:xfrm>
            <a:off x="2230172" y="1538397"/>
            <a:ext cx="14355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或运算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81A066-6A2F-4A1A-B58C-93F170414E2F}"/>
              </a:ext>
            </a:extLst>
          </p:cNvPr>
          <p:cNvSpPr/>
          <p:nvPr/>
        </p:nvSpPr>
        <p:spPr>
          <a:xfrm>
            <a:off x="4025712" y="1538397"/>
            <a:ext cx="1543959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D1E823-ABAD-4EBE-80AE-40F105C22082}"/>
              </a:ext>
            </a:extLst>
          </p:cNvPr>
          <p:cNvSpPr/>
          <p:nvPr/>
        </p:nvSpPr>
        <p:spPr>
          <a:xfrm>
            <a:off x="6096000" y="1538397"/>
            <a:ext cx="26985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  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y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4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7" grpId="0"/>
      <p:bldP spid="18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4330D2-AEF5-4799-A76F-9F1A377BF85A}"/>
              </a:ext>
            </a:extLst>
          </p:cNvPr>
          <p:cNvSpPr/>
          <p:nvPr/>
        </p:nvSpPr>
        <p:spPr>
          <a:xfrm>
            <a:off x="1057324" y="1628752"/>
            <a:ext cx="6850476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and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或运算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：返回值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CAE1A8-F2BF-4A1C-94CF-558189A30CFA}"/>
              </a:ext>
            </a:extLst>
          </p:cNvPr>
          <p:cNvSpPr/>
          <p:nvPr/>
        </p:nvSpPr>
        <p:spPr>
          <a:xfrm>
            <a:off x="1056990" y="2733273"/>
            <a:ext cx="6850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</a:rPr>
              <a:t>False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的值，否则返回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84F31F-B5FA-4F43-A0F3-DCCA81A5FC8C}"/>
              </a:ext>
            </a:extLst>
          </p:cNvPr>
          <p:cNvSpPr/>
          <p:nvPr/>
        </p:nvSpPr>
        <p:spPr>
          <a:xfrm>
            <a:off x="1056990" y="2210053"/>
            <a:ext cx="9942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当且仅当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结果都为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</a:rPr>
              <a:t>True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，表达式布尔运算的结果才是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</a:rPr>
              <a:t>True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03E9A6-7A3B-40CE-B789-7303D4F8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94A9F6-04F4-4F6E-9CC3-1A005ABDBAC4}"/>
              </a:ext>
            </a:extLst>
          </p:cNvPr>
          <p:cNvSpPr/>
          <p:nvPr/>
        </p:nvSpPr>
        <p:spPr>
          <a:xfrm>
            <a:off x="1056990" y="5023973"/>
            <a:ext cx="8063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en-US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me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''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False,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输出空字符串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''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7EE0B-7360-42FD-8345-2F7DB8145330}"/>
              </a:ext>
            </a:extLst>
          </p:cNvPr>
          <p:cNvSpPr/>
          <p:nvPr/>
        </p:nvSpPr>
        <p:spPr>
          <a:xfrm>
            <a:off x="1056990" y="4434813"/>
            <a:ext cx="7343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en-US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me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False,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4D8B49-8666-420A-A3A3-5D4072256043}"/>
              </a:ext>
            </a:extLst>
          </p:cNvPr>
          <p:cNvSpPr/>
          <p:nvPr/>
        </p:nvSpPr>
        <p:spPr>
          <a:xfrm>
            <a:off x="1056990" y="3845653"/>
            <a:ext cx="7271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34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en-US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me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34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True,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me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'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72E9E9-2327-4E98-9718-2ABEF2C5A16A}"/>
              </a:ext>
            </a:extLst>
          </p:cNvPr>
          <p:cNvSpPr/>
          <p:nvPr/>
        </p:nvSpPr>
        <p:spPr>
          <a:xfrm>
            <a:off x="1067617" y="3322433"/>
            <a:ext cx="80527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34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34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True,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输出空字符串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''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541960-AD03-4324-A8FF-823E4FB4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9983"/>
            <a:ext cx="184731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33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" grpId="0"/>
      <p:bldP spid="16" grpId="0"/>
      <p:bldP spid="17" grpId="0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4330D2-AEF5-4799-A76F-9F1A377BF85A}"/>
              </a:ext>
            </a:extLst>
          </p:cNvPr>
          <p:cNvSpPr/>
          <p:nvPr/>
        </p:nvSpPr>
        <p:spPr>
          <a:xfrm>
            <a:off x="1057324" y="1628752"/>
            <a:ext cx="4318596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or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and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短路运算   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CAE1A8-F2BF-4A1C-94CF-558189A30CFA}"/>
              </a:ext>
            </a:extLst>
          </p:cNvPr>
          <p:cNvSpPr/>
          <p:nvPr/>
        </p:nvSpPr>
        <p:spPr>
          <a:xfrm>
            <a:off x="1056990" y="2241993"/>
            <a:ext cx="84953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当左侧表达式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 已经可决定整个布尔运算结果时，直接返回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值，略过表达式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的运算的特性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03E9A6-7A3B-40CE-B789-7303D4F8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3B5EEF-CF83-43F9-9CF8-38FF0980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6EEA97-1D02-4774-8629-68A08A0C0AAD}"/>
              </a:ext>
            </a:extLst>
          </p:cNvPr>
          <p:cNvSpPr/>
          <p:nvPr/>
        </p:nvSpPr>
        <p:spPr>
          <a:xfrm>
            <a:off x="1056990" y="3233516"/>
            <a:ext cx="55430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and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运算短路运算应用：回文素数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7FEE15-E75D-45F3-AD24-5FFB0B742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461245-1737-402E-9AF7-4607FBB2C53F}"/>
              </a:ext>
            </a:extLst>
          </p:cNvPr>
          <p:cNvSpPr/>
          <p:nvPr/>
        </p:nvSpPr>
        <p:spPr>
          <a:xfrm>
            <a:off x="1056990" y="3821567"/>
            <a:ext cx="101515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Arial Unicode MS" panose="020B0604020202020204"/>
                <a:ea typeface="JetBrains Mono"/>
              </a:rPr>
              <a:t>is_prime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72737A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判断素数的函数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，略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pass</a:t>
            </a:r>
            <a:b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</a:br>
            <a:b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200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F76707"/>
                </a:solidFill>
                <a:latin typeface="Arial Unicode MS" panose="020B0604020202020204"/>
                <a:ea typeface="JetBrains Mono"/>
              </a:rPr>
              <a:t>is_prime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::-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可能超时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2 3 5 7 11 101 131 151 181 191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5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4330D2-AEF5-4799-A76F-9F1A377BF85A}"/>
              </a:ext>
            </a:extLst>
          </p:cNvPr>
          <p:cNvSpPr/>
          <p:nvPr/>
        </p:nvSpPr>
        <p:spPr>
          <a:xfrm>
            <a:off x="1057324" y="1628752"/>
            <a:ext cx="4318596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or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and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短路运算   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CAE1A8-F2BF-4A1C-94CF-558189A30CFA}"/>
              </a:ext>
            </a:extLst>
          </p:cNvPr>
          <p:cNvSpPr/>
          <p:nvPr/>
        </p:nvSpPr>
        <p:spPr>
          <a:xfrm>
            <a:off x="1056990" y="2241993"/>
            <a:ext cx="84953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当左侧表达式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 已经可决定整个布尔运算结果时，直接返回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值，略过表达式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的运算的特性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03E9A6-7A3B-40CE-B789-7303D4F8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3B5EEF-CF83-43F9-9CF8-38FF0980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6EEA97-1D02-4774-8629-68A08A0C0AAD}"/>
              </a:ext>
            </a:extLst>
          </p:cNvPr>
          <p:cNvSpPr/>
          <p:nvPr/>
        </p:nvSpPr>
        <p:spPr>
          <a:xfrm>
            <a:off x="1056990" y="3233516"/>
            <a:ext cx="55430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and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运算短路运算应用：回文素数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7FEE15-E75D-45F3-AD24-5FFB0B742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461245-1737-402E-9AF7-4607FBB2C53F}"/>
              </a:ext>
            </a:extLst>
          </p:cNvPr>
          <p:cNvSpPr/>
          <p:nvPr/>
        </p:nvSpPr>
        <p:spPr>
          <a:xfrm>
            <a:off x="1056990" y="3821567"/>
            <a:ext cx="101515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Arial Unicode MS" panose="020B0604020202020204"/>
                <a:ea typeface="JetBrains Mono"/>
              </a:rPr>
              <a:t>is_prime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72737A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判断素数的函数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，略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pass</a:t>
            </a:r>
            <a:b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</a:br>
            <a:b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200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::-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F76707"/>
                </a:solidFill>
                <a:latin typeface="Arial Unicode MS" panose="020B0604020202020204"/>
                <a:ea typeface="JetBrains Mono"/>
              </a:rPr>
              <a:t>is_prime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运算量大的放右侧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2 3 5 7 11 101 131 151 181 191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68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D2643-C911-415E-A0B1-0293F99F137C}"/>
              </a:ext>
            </a:extLst>
          </p:cNvPr>
          <p:cNvSpPr/>
          <p:nvPr/>
        </p:nvSpPr>
        <p:spPr>
          <a:xfrm>
            <a:off x="1057324" y="1628800"/>
            <a:ext cx="4030564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&lt; and &lt; not</a:t>
            </a:r>
            <a:endParaRPr lang="zh-CN" altLang="en-US" sz="2800" b="1" dirty="0">
              <a:solidFill>
                <a:srgbClr val="EF8354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C20D5C-D126-4CC9-B712-C6B09E5FAD87}"/>
              </a:ext>
            </a:extLst>
          </p:cNvPr>
          <p:cNvSpPr/>
          <p:nvPr/>
        </p:nvSpPr>
        <p:spPr>
          <a:xfrm>
            <a:off x="1057324" y="2420888"/>
            <a:ext cx="55430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布尔运算优先级应用：登录验证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809D4-5130-4072-886C-136A6FDF6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0E6A26-9E09-470C-A68E-516D895E9339}"/>
              </a:ext>
            </a:extLst>
          </p:cNvPr>
          <p:cNvSpPr/>
          <p:nvPr/>
        </p:nvSpPr>
        <p:spPr>
          <a:xfrm>
            <a:off x="1056714" y="3209682"/>
            <a:ext cx="3887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user_name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559A1E-E410-42C7-B6F3-A71C1A27BEBD}"/>
              </a:ext>
            </a:extLst>
          </p:cNvPr>
          <p:cNvSpPr/>
          <p:nvPr/>
        </p:nvSpPr>
        <p:spPr>
          <a:xfrm>
            <a:off x="1056714" y="4275093"/>
            <a:ext cx="98632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user_name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'root'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'123456'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登录成功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F9FC49-F8D9-4544-97E6-423E8992EA40}"/>
              </a:ext>
            </a:extLst>
          </p:cNvPr>
          <p:cNvSpPr/>
          <p:nvPr/>
        </p:nvSpPr>
        <p:spPr>
          <a:xfrm>
            <a:off x="1056714" y="5271126"/>
            <a:ext cx="33123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登录失败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C08305-57FD-443B-B55A-319A78439DDA}"/>
              </a:ext>
            </a:extLst>
          </p:cNvPr>
          <p:cNvSpPr/>
          <p:nvPr/>
        </p:nvSpPr>
        <p:spPr>
          <a:xfrm>
            <a:off x="5159896" y="4878839"/>
            <a:ext cx="1800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123456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登录成功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7DCBFD-544B-4ABC-B570-649460D7ADCD}"/>
              </a:ext>
            </a:extLst>
          </p:cNvPr>
          <p:cNvSpPr/>
          <p:nvPr/>
        </p:nvSpPr>
        <p:spPr>
          <a:xfrm>
            <a:off x="7139810" y="4883342"/>
            <a:ext cx="2196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admin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123456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登录成功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13D791-AEA7-44C4-B47C-340F37854F73}"/>
              </a:ext>
            </a:extLst>
          </p:cNvPr>
          <p:cNvSpPr/>
          <p:nvPr/>
        </p:nvSpPr>
        <p:spPr>
          <a:xfrm>
            <a:off x="9028118" y="4878839"/>
            <a:ext cx="2196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</a:t>
            </a:r>
          </a:p>
          <a:p>
            <a:r>
              <a:rPr lang="en-US" altLang="zh-CN" sz="2800" dirty="0"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登录成功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5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12" grpId="0"/>
      <p:bldP spid="16" grpId="0"/>
      <p:bldP spid="4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D2643-C911-415E-A0B1-0293F99F137C}"/>
              </a:ext>
            </a:extLst>
          </p:cNvPr>
          <p:cNvSpPr/>
          <p:nvPr/>
        </p:nvSpPr>
        <p:spPr>
          <a:xfrm>
            <a:off x="1057324" y="1628800"/>
            <a:ext cx="4030564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&lt; and &lt; not</a:t>
            </a:r>
            <a:endParaRPr lang="zh-CN" altLang="en-US" sz="2800" b="1" dirty="0">
              <a:solidFill>
                <a:srgbClr val="EF8354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C20D5C-D126-4CC9-B712-C6B09E5FAD87}"/>
              </a:ext>
            </a:extLst>
          </p:cNvPr>
          <p:cNvSpPr/>
          <p:nvPr/>
        </p:nvSpPr>
        <p:spPr>
          <a:xfrm>
            <a:off x="1057324" y="2420888"/>
            <a:ext cx="55430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布尔运算优先级应用：登录验证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809D4-5130-4072-886C-136A6FDF6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0E6A26-9E09-470C-A68E-516D895E9339}"/>
              </a:ext>
            </a:extLst>
          </p:cNvPr>
          <p:cNvSpPr/>
          <p:nvPr/>
        </p:nvSpPr>
        <p:spPr>
          <a:xfrm>
            <a:off x="1056714" y="3209682"/>
            <a:ext cx="3887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user_name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559A1E-E410-42C7-B6F3-A71C1A27BEBD}"/>
              </a:ext>
            </a:extLst>
          </p:cNvPr>
          <p:cNvSpPr/>
          <p:nvPr/>
        </p:nvSpPr>
        <p:spPr>
          <a:xfrm>
            <a:off x="1056714" y="4275093"/>
            <a:ext cx="104398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user_name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'root'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'123456'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登录成功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F9FC49-F8D9-4544-97E6-423E8992EA40}"/>
              </a:ext>
            </a:extLst>
          </p:cNvPr>
          <p:cNvSpPr/>
          <p:nvPr/>
        </p:nvSpPr>
        <p:spPr>
          <a:xfrm>
            <a:off x="1056714" y="5271126"/>
            <a:ext cx="33123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登录失败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C08305-57FD-443B-B55A-319A78439DDA}"/>
              </a:ext>
            </a:extLst>
          </p:cNvPr>
          <p:cNvSpPr/>
          <p:nvPr/>
        </p:nvSpPr>
        <p:spPr>
          <a:xfrm>
            <a:off x="5159896" y="4878839"/>
            <a:ext cx="1800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123456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登录成功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7DCBFD-544B-4ABC-B570-649460D7ADCD}"/>
              </a:ext>
            </a:extLst>
          </p:cNvPr>
          <p:cNvSpPr/>
          <p:nvPr/>
        </p:nvSpPr>
        <p:spPr>
          <a:xfrm>
            <a:off x="7139810" y="4883342"/>
            <a:ext cx="2196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admin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123456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登录成功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13D791-AEA7-44C4-B47C-340F37854F73}"/>
              </a:ext>
            </a:extLst>
          </p:cNvPr>
          <p:cNvSpPr/>
          <p:nvPr/>
        </p:nvSpPr>
        <p:spPr>
          <a:xfrm>
            <a:off x="9028118" y="4878839"/>
            <a:ext cx="2196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</a:t>
            </a:r>
          </a:p>
          <a:p>
            <a:r>
              <a:rPr lang="en-US" altLang="zh-CN" sz="2800" dirty="0"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登录成功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17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程序控制结构</a:t>
            </a:r>
            <a:endParaRPr lang="zh-CN" altLang="zh-CN" sz="2800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94BD7C-23B7-40E3-887C-4A2C1FC2228C}"/>
              </a:ext>
            </a:extLst>
          </p:cNvPr>
          <p:cNvSpPr/>
          <p:nvPr/>
        </p:nvSpPr>
        <p:spPr>
          <a:xfrm>
            <a:off x="1057324" y="1772816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顺序结构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17B5BA-3AB6-455E-A308-4CEB38E18746}"/>
              </a:ext>
            </a:extLst>
          </p:cNvPr>
          <p:cNvSpPr/>
          <p:nvPr/>
        </p:nvSpPr>
        <p:spPr>
          <a:xfrm>
            <a:off x="1057324" y="2403306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en-US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A0BAA3-8FA6-45AB-A6D9-64FF838293F4}"/>
              </a:ext>
            </a:extLst>
          </p:cNvPr>
          <p:cNvSpPr/>
          <p:nvPr/>
        </p:nvSpPr>
        <p:spPr>
          <a:xfrm>
            <a:off x="1057324" y="3068681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循环结构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5AC7B0-929F-4B76-84B4-D2700A8633F4}"/>
              </a:ext>
            </a:extLst>
          </p:cNvPr>
          <p:cNvSpPr/>
          <p:nvPr/>
        </p:nvSpPr>
        <p:spPr>
          <a:xfrm>
            <a:off x="2927648" y="1805550"/>
            <a:ext cx="7992888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radius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输入半径转浮点数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3.5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6E5953-F8CC-41CA-9F0D-26931E5525D6}"/>
              </a:ext>
            </a:extLst>
          </p:cNvPr>
          <p:cNvSpPr/>
          <p:nvPr/>
        </p:nvSpPr>
        <p:spPr>
          <a:xfrm>
            <a:off x="2927648" y="3126678"/>
            <a:ext cx="7200800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radius </a:t>
            </a:r>
            <a:r>
              <a:rPr lang="zh-CN" altLang="zh-CN" sz="2800" dirty="0">
                <a:solidFill>
                  <a:srgbClr val="F77235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如果输入为正数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22E9B4-2B11-43CA-B4A2-DAF92004B8D6}"/>
              </a:ext>
            </a:extLst>
          </p:cNvPr>
          <p:cNvSpPr/>
          <p:nvPr/>
        </p:nvSpPr>
        <p:spPr>
          <a:xfrm>
            <a:off x="2927648" y="4628659"/>
            <a:ext cx="5688632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: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      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13648E-27D7-43E9-8EA9-234F28E6723A}"/>
              </a:ext>
            </a:extLst>
          </p:cNvPr>
          <p:cNvSpPr/>
          <p:nvPr/>
        </p:nvSpPr>
        <p:spPr>
          <a:xfrm>
            <a:off x="3359696" y="3522948"/>
            <a:ext cx="6336704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area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pi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radius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2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计算圆面积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area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38.48450935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EEC368-1D46-43D2-8652-6CA89D412570}"/>
              </a:ext>
            </a:extLst>
          </p:cNvPr>
          <p:cNvSpPr/>
          <p:nvPr/>
        </p:nvSpPr>
        <p:spPr>
          <a:xfrm>
            <a:off x="3359696" y="5157192"/>
            <a:ext cx="4392488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半径必须为正数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3FBFFF-D39F-4A01-9773-B0C221D4ACC9}"/>
              </a:ext>
            </a:extLst>
          </p:cNvPr>
          <p:cNvSpPr/>
          <p:nvPr/>
        </p:nvSpPr>
        <p:spPr>
          <a:xfrm>
            <a:off x="2927648" y="2419614"/>
            <a:ext cx="5832648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pi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3.1415926   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圆周率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6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3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D2643-C911-415E-A0B1-0293F99F137C}"/>
              </a:ext>
            </a:extLst>
          </p:cNvPr>
          <p:cNvSpPr/>
          <p:nvPr/>
        </p:nvSpPr>
        <p:spPr>
          <a:xfrm>
            <a:off x="1057324" y="1628800"/>
            <a:ext cx="4030564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&lt; and &lt; not</a:t>
            </a:r>
            <a:endParaRPr lang="zh-CN" altLang="en-US" sz="2800" b="1" dirty="0">
              <a:solidFill>
                <a:srgbClr val="EF8354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C20D5C-D126-4CC9-B712-C6B09E5FAD87}"/>
              </a:ext>
            </a:extLst>
          </p:cNvPr>
          <p:cNvSpPr/>
          <p:nvPr/>
        </p:nvSpPr>
        <p:spPr>
          <a:xfrm>
            <a:off x="1057324" y="2420888"/>
            <a:ext cx="55430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布尔运算优先级应用：登录验证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809D4-5130-4072-886C-136A6FDF6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0E6A26-9E09-470C-A68E-516D895E9339}"/>
              </a:ext>
            </a:extLst>
          </p:cNvPr>
          <p:cNvSpPr/>
          <p:nvPr/>
        </p:nvSpPr>
        <p:spPr>
          <a:xfrm>
            <a:off x="1056714" y="3209682"/>
            <a:ext cx="38871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user_name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559A1E-E410-42C7-B6F3-A71C1A27BEBD}"/>
              </a:ext>
            </a:extLst>
          </p:cNvPr>
          <p:cNvSpPr/>
          <p:nvPr/>
        </p:nvSpPr>
        <p:spPr>
          <a:xfrm>
            <a:off x="1056714" y="4275093"/>
            <a:ext cx="104398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user_name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'root'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)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'123456'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登录成功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F9FC49-F8D9-4544-97E6-423E8992EA40}"/>
              </a:ext>
            </a:extLst>
          </p:cNvPr>
          <p:cNvSpPr/>
          <p:nvPr/>
        </p:nvSpPr>
        <p:spPr>
          <a:xfrm>
            <a:off x="1056714" y="5271126"/>
            <a:ext cx="33123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登录失败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13D791-AEA7-44C4-B47C-340F37854F73}"/>
              </a:ext>
            </a:extLst>
          </p:cNvPr>
          <p:cNvSpPr/>
          <p:nvPr/>
        </p:nvSpPr>
        <p:spPr>
          <a:xfrm>
            <a:off x="9028118" y="4878839"/>
            <a:ext cx="2196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123456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登录成功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08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87032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D2643-C911-415E-A0B1-0293F99F137C}"/>
              </a:ext>
            </a:extLst>
          </p:cNvPr>
          <p:cNvSpPr/>
          <p:nvPr/>
        </p:nvSpPr>
        <p:spPr>
          <a:xfrm>
            <a:off x="1057324" y="1628800"/>
            <a:ext cx="4030564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&lt; and &lt; not</a:t>
            </a:r>
            <a:endParaRPr lang="zh-CN" altLang="en-US" sz="2800" b="1" dirty="0">
              <a:solidFill>
                <a:srgbClr val="EF8354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C20D5C-D126-4CC9-B712-C6B09E5FAD87}"/>
              </a:ext>
            </a:extLst>
          </p:cNvPr>
          <p:cNvSpPr/>
          <p:nvPr/>
        </p:nvSpPr>
        <p:spPr>
          <a:xfrm>
            <a:off x="1057324" y="2420888"/>
            <a:ext cx="55430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布尔运算优先级应用：登录验证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0E6A26-9E09-470C-A68E-516D895E9339}"/>
              </a:ext>
            </a:extLst>
          </p:cNvPr>
          <p:cNvSpPr/>
          <p:nvPr/>
        </p:nvSpPr>
        <p:spPr>
          <a:xfrm>
            <a:off x="1056714" y="3209682"/>
            <a:ext cx="42471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user_name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559A1E-E410-42C7-B6F3-A71C1A27BEBD}"/>
              </a:ext>
            </a:extLst>
          </p:cNvPr>
          <p:cNvSpPr/>
          <p:nvPr/>
        </p:nvSpPr>
        <p:spPr>
          <a:xfrm>
            <a:off x="1056714" y="4062141"/>
            <a:ext cx="10871934" cy="1208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user_name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'root'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user_name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password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'123456'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登录成功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F9FC49-F8D9-4544-97E6-423E8992EA40}"/>
              </a:ext>
            </a:extLst>
          </p:cNvPr>
          <p:cNvSpPr/>
          <p:nvPr/>
        </p:nvSpPr>
        <p:spPr>
          <a:xfrm>
            <a:off x="1056714" y="5271126"/>
            <a:ext cx="33123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登录失败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249A85-38BD-4E56-AFA7-E64A2E65A6DE}"/>
              </a:ext>
            </a:extLst>
          </p:cNvPr>
          <p:cNvSpPr/>
          <p:nvPr/>
        </p:nvSpPr>
        <p:spPr>
          <a:xfrm>
            <a:off x="9028118" y="4878839"/>
            <a:ext cx="2196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root</a:t>
            </a:r>
          </a:p>
          <a:p>
            <a:r>
              <a:rPr lang="en-US" altLang="zh-CN" sz="2800" dirty="0"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登录失败</a:t>
            </a:r>
          </a:p>
        </p:txBody>
      </p:sp>
    </p:spTree>
    <p:extLst>
      <p:ext uri="{BB962C8B-B14F-4D97-AF65-F5344CB8AC3E}">
        <p14:creationId xmlns:p14="http://schemas.microsoft.com/office/powerpoint/2010/main" val="229401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2" y="1700810"/>
            <a:ext cx="38908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身份运算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04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身份运算 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is </a:t>
            </a:r>
            <a:r>
              <a:rPr lang="zh-CN" altLang="en-US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（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is not</a:t>
            </a:r>
            <a:r>
              <a:rPr lang="zh-CN" altLang="en-US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） </a:t>
            </a:r>
            <a:endParaRPr lang="zh-CN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3538"/>
            <a:ext cx="7774980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比较两个对象的存储单元是否相同，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值相同，为同一个对象，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否则是不同对象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9BB20B-3441-45B1-9CA1-AA38DB21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2233023"/>
            <a:ext cx="3508094" cy="214769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1B1670B-DEE3-4F00-8117-2A10B4709C9F}"/>
              </a:ext>
            </a:extLst>
          </p:cNvPr>
          <p:cNvSpPr/>
          <p:nvPr/>
        </p:nvSpPr>
        <p:spPr>
          <a:xfrm>
            <a:off x="1057324" y="3717032"/>
            <a:ext cx="95050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       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为对象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10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加标签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x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       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等值整数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用同一个对象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id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140736442324288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is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，说明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x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y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是同一个对象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1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9D1262A-9AE6-4A58-BD8D-076025D0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2204864"/>
            <a:ext cx="3508094" cy="214769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身份运算 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is </a:t>
            </a:r>
            <a:r>
              <a:rPr lang="zh-CN" altLang="en-US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（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is not</a:t>
            </a:r>
            <a:r>
              <a:rPr lang="zh-CN" altLang="en-US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） </a:t>
            </a:r>
            <a:endParaRPr lang="zh-CN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3538"/>
            <a:ext cx="7774980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比较两个对象的存储单元是否相同，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值相同，为同一个对象，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否则是不同对象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C22126F-252C-4C6D-9F5D-3993291BD8DB}"/>
              </a:ext>
            </a:extLst>
          </p:cNvPr>
          <p:cNvSpPr/>
          <p:nvPr/>
        </p:nvSpPr>
        <p:spPr>
          <a:xfrm>
            <a:off x="1057324" y="3717032"/>
            <a:ext cx="104392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       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为对象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10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加标签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x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20       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20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加标签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y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is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x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y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是不同对象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id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140736442324288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140736442324608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0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身份运算 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is </a:t>
            </a:r>
            <a:r>
              <a:rPr lang="zh-CN" altLang="en-US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（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is not</a:t>
            </a:r>
            <a:r>
              <a:rPr lang="zh-CN" altLang="en-US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） </a:t>
            </a:r>
            <a:endParaRPr lang="zh-CN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3538"/>
            <a:ext cx="7774980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中值相等的并不一定是同一个对象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EF835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等值的整数与浮点数不是同一个对象</a:t>
            </a:r>
            <a:endParaRPr lang="en-US" altLang="zh-CN" sz="2800" b="1" dirty="0">
              <a:solidFill>
                <a:srgbClr val="EF8354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CF7F58-C3AB-4430-9E3E-3FEB24D2E343}"/>
              </a:ext>
            </a:extLst>
          </p:cNvPr>
          <p:cNvSpPr/>
          <p:nvPr/>
        </p:nvSpPr>
        <p:spPr>
          <a:xfrm>
            <a:off x="1057324" y="2795434"/>
            <a:ext cx="102971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3.0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值相等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is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3.0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，不是同一个对象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3.0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1310969063792 1310983153136,id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41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身份运算 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is </a:t>
            </a:r>
            <a:r>
              <a:rPr lang="zh-CN" altLang="en-US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（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is not</a:t>
            </a:r>
            <a:r>
              <a:rPr lang="zh-CN" altLang="en-US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） </a:t>
            </a:r>
            <a:endParaRPr lang="zh-CN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CF7F58-C3AB-4430-9E3E-3FEB24D2E343}"/>
              </a:ext>
            </a:extLst>
          </p:cNvPr>
          <p:cNvSpPr/>
          <p:nvPr/>
        </p:nvSpPr>
        <p:spPr>
          <a:xfrm>
            <a:off x="1057324" y="2795434"/>
            <a:ext cx="102971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s1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5000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s2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'admin'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5000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 ,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 id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2926416920608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2926416945680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s1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True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s1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is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3C5F8-AECE-4894-8DCE-2717CFD3E0E3}"/>
              </a:ext>
            </a:extLst>
          </p:cNvPr>
          <p:cNvSpPr/>
          <p:nvPr/>
        </p:nvSpPr>
        <p:spPr>
          <a:xfrm>
            <a:off x="1057324" y="1633538"/>
            <a:ext cx="8711084" cy="11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中值相等的并不一定是同一个对象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EF835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不能进入小数据池驻留的等值字符串不是一个对象</a:t>
            </a:r>
          </a:p>
        </p:txBody>
      </p:sp>
    </p:spTree>
    <p:extLst>
      <p:ext uri="{BB962C8B-B14F-4D97-AF65-F5344CB8AC3E}">
        <p14:creationId xmlns:p14="http://schemas.microsoft.com/office/powerpoint/2010/main" val="2029251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853038" y="1700810"/>
            <a:ext cx="269817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kern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Range</a:t>
            </a:r>
            <a:endParaRPr lang="zh-CN" altLang="en-US" sz="7200" b="1" kern="0" dirty="0">
              <a:ln w="0"/>
              <a:solidFill>
                <a:srgbClr val="F79649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06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295044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127448" y="3582848"/>
            <a:ext cx="532670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遍历循环：重复次数确定时使用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B565D5-ADA2-43AF-8B09-B3B6FCE738A2}"/>
              </a:ext>
            </a:extLst>
          </p:cNvPr>
          <p:cNvSpPr/>
          <p:nvPr/>
        </p:nvSpPr>
        <p:spPr>
          <a:xfrm>
            <a:off x="1057324" y="1625291"/>
            <a:ext cx="727092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条件循环：重复次数不确定，根据条件决定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3C44D9-7F28-46EE-B526-4422529092C4}"/>
              </a:ext>
            </a:extLst>
          </p:cNvPr>
          <p:cNvSpPr/>
          <p:nvPr/>
        </p:nvSpPr>
        <p:spPr>
          <a:xfrm>
            <a:off x="2532546" y="4365104"/>
            <a:ext cx="46435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循环变量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b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重复执行的语句块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B6B2A2-4A97-4705-A64E-6E4D95AD8799}"/>
              </a:ext>
            </a:extLst>
          </p:cNvPr>
          <p:cNvSpPr/>
          <p:nvPr/>
        </p:nvSpPr>
        <p:spPr>
          <a:xfrm>
            <a:off x="2532546" y="240948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while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判断条件：</a:t>
            </a:r>
            <a:b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重复执行的语句块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3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6" grpId="0"/>
      <p:bldP spid="3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295044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Range</a:t>
            </a:r>
            <a:endParaRPr lang="zh-CN" altLang="zh-CN" sz="2800" b="1" dirty="0">
              <a:solidFill>
                <a:srgbClr val="EF8354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3538"/>
            <a:ext cx="842305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是一种数据类型，表示一个不可变的等差数列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3C44D9-7F28-46EE-B526-4422529092C4}"/>
              </a:ext>
            </a:extLst>
          </p:cNvPr>
          <p:cNvSpPr/>
          <p:nvPr/>
        </p:nvSpPr>
        <p:spPr>
          <a:xfrm>
            <a:off x="1057324" y="2331581"/>
            <a:ext cx="19423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A71903-6537-496B-B6F3-A969D4F541E5}"/>
              </a:ext>
            </a:extLst>
          </p:cNvPr>
          <p:cNvSpPr/>
          <p:nvPr/>
        </p:nvSpPr>
        <p:spPr>
          <a:xfrm>
            <a:off x="1057324" y="3597689"/>
            <a:ext cx="194233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3022BA-EEF4-4699-9564-173FA76E70D1}"/>
              </a:ext>
            </a:extLst>
          </p:cNvPr>
          <p:cNvSpPr/>
          <p:nvPr/>
        </p:nvSpPr>
        <p:spPr>
          <a:xfrm>
            <a:off x="2712566" y="2930607"/>
            <a:ext cx="3060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…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endParaRPr lang="zh-CN" altLang="en-US" sz="2800" dirty="0">
              <a:solidFill>
                <a:srgbClr val="2D3142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21669A-0C76-4D2C-80F5-575BA13F67C3}"/>
              </a:ext>
            </a:extLst>
          </p:cNvPr>
          <p:cNvSpPr/>
          <p:nvPr/>
        </p:nvSpPr>
        <p:spPr>
          <a:xfrm>
            <a:off x="2712566" y="4367852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endParaRPr lang="zh-CN" altLang="en-US" sz="2800" dirty="0">
              <a:solidFill>
                <a:srgbClr val="2D3142"/>
              </a:solidFill>
              <a:latin typeface="Arial Unicode MS" panose="020B0604020202020204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92886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程序控制结构</a:t>
            </a:r>
            <a:endParaRPr lang="zh-CN" altLang="zh-CN" sz="2800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94BD7C-23B7-40E3-887C-4A2C1FC2228C}"/>
              </a:ext>
            </a:extLst>
          </p:cNvPr>
          <p:cNvSpPr/>
          <p:nvPr/>
        </p:nvSpPr>
        <p:spPr>
          <a:xfrm>
            <a:off x="1057324" y="1772816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顺序结构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17B5BA-3AB6-455E-A308-4CEB38E18746}"/>
              </a:ext>
            </a:extLst>
          </p:cNvPr>
          <p:cNvSpPr/>
          <p:nvPr/>
        </p:nvSpPr>
        <p:spPr>
          <a:xfrm>
            <a:off x="1057324" y="2403306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分支结构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A0BAA3-8FA6-45AB-A6D9-64FF838293F4}"/>
              </a:ext>
            </a:extLst>
          </p:cNvPr>
          <p:cNvSpPr/>
          <p:nvPr/>
        </p:nvSpPr>
        <p:spPr>
          <a:xfrm>
            <a:off x="1057324" y="3068681"/>
            <a:ext cx="1620957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B4111A-3C26-4B1E-9A7E-83C440D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5AC7B0-929F-4B76-84B4-D2700A8633F4}"/>
              </a:ext>
            </a:extLst>
          </p:cNvPr>
          <p:cNvSpPr/>
          <p:nvPr/>
        </p:nvSpPr>
        <p:spPr>
          <a:xfrm>
            <a:off x="2927648" y="1805550"/>
            <a:ext cx="6336704" cy="11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pi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3.1415926 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圆周率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sum_of_area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累加初值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39BB7-5ED1-456A-94CA-4F5F94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E12757-1AD7-42CE-A16F-71C047E2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F2477C-9A2D-4420-BC18-551E588B5620}"/>
              </a:ext>
            </a:extLst>
          </p:cNvPr>
          <p:cNvSpPr/>
          <p:nvPr/>
        </p:nvSpPr>
        <p:spPr>
          <a:xfrm>
            <a:off x="2927648" y="2961684"/>
            <a:ext cx="7872536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循环，重复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B4EA81-38FD-4D54-A04E-C7BE38A7C593}"/>
              </a:ext>
            </a:extLst>
          </p:cNvPr>
          <p:cNvSpPr/>
          <p:nvPr/>
        </p:nvSpPr>
        <p:spPr>
          <a:xfrm>
            <a:off x="3527376" y="3552038"/>
            <a:ext cx="7272808" cy="1710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radius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输入半径转浮点数</a:t>
            </a:r>
            <a:endParaRPr lang="en-US" altLang="zh-CN" sz="28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area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pi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radius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2 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计算圆面积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sum_of_area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sum_of_area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area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累加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B13118-C91B-4BEB-AB8E-BE3532BBFD27}"/>
              </a:ext>
            </a:extLst>
          </p:cNvPr>
          <p:cNvSpPr/>
          <p:nvPr/>
        </p:nvSpPr>
        <p:spPr>
          <a:xfrm>
            <a:off x="2927648" y="5237651"/>
            <a:ext cx="3816424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sum_of_area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295044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Range</a:t>
            </a:r>
            <a:endParaRPr lang="zh-CN" altLang="zh-CN" sz="2800" b="1" dirty="0">
              <a:solidFill>
                <a:srgbClr val="EF8354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3538"/>
            <a:ext cx="8423052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是一种数据类型，表示一个不可变的等差数列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A71903-6537-496B-B6F3-A969D4F541E5}"/>
              </a:ext>
            </a:extLst>
          </p:cNvPr>
          <p:cNvSpPr/>
          <p:nvPr/>
        </p:nvSpPr>
        <p:spPr>
          <a:xfrm>
            <a:off x="1057324" y="2243223"/>
            <a:ext cx="4404018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3022BA-EEF4-4699-9564-173FA76E70D1}"/>
              </a:ext>
            </a:extLst>
          </p:cNvPr>
          <p:cNvSpPr/>
          <p:nvPr/>
        </p:nvSpPr>
        <p:spPr>
          <a:xfrm>
            <a:off x="4157619" y="4905636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</a:t>
            </a:r>
            <a:endParaRPr lang="zh-CN" altLang="en-US" sz="2800" dirty="0">
              <a:solidFill>
                <a:srgbClr val="2D3142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8184F5-63C6-4F9B-81D2-167BB4C52A89}"/>
              </a:ext>
            </a:extLst>
          </p:cNvPr>
          <p:cNvSpPr/>
          <p:nvPr/>
        </p:nvSpPr>
        <p:spPr>
          <a:xfrm>
            <a:off x="1062275" y="3442686"/>
            <a:ext cx="3198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A8B06A-D334-4739-A59A-E2E63837DE19}"/>
              </a:ext>
            </a:extLst>
          </p:cNvPr>
          <p:cNvSpPr/>
          <p:nvPr/>
        </p:nvSpPr>
        <p:spPr>
          <a:xfrm>
            <a:off x="1057324" y="2853967"/>
            <a:ext cx="7964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初值start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0，步长step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的等差数列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D9CDA9-683C-4830-8E95-4CDCFF6226FB}"/>
              </a:ext>
            </a:extLst>
          </p:cNvPr>
          <p:cNvSpPr/>
          <p:nvPr/>
        </p:nvSpPr>
        <p:spPr>
          <a:xfrm>
            <a:off x="1057324" y="4903207"/>
            <a:ext cx="2662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en-US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44403DB-C11D-45B0-A12D-7EF39AA3A0F3}"/>
              </a:ext>
            </a:extLst>
          </p:cNvPr>
          <p:cNvSpPr/>
          <p:nvPr/>
        </p:nvSpPr>
        <p:spPr>
          <a:xfrm>
            <a:off x="4138702" y="5682610"/>
            <a:ext cx="2182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A79BED-5549-45C7-AF74-ABCAD6A4FBA9}"/>
              </a:ext>
            </a:extLst>
          </p:cNvPr>
          <p:cNvSpPr/>
          <p:nvPr/>
        </p:nvSpPr>
        <p:spPr>
          <a:xfrm>
            <a:off x="1057324" y="5682610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5D9784-E589-41EB-8604-4967E5206BB4}"/>
              </a:ext>
            </a:extLst>
          </p:cNvPr>
          <p:cNvSpPr/>
          <p:nvPr/>
        </p:nvSpPr>
        <p:spPr>
          <a:xfrm>
            <a:off x="1057324" y="4101516"/>
            <a:ext cx="31080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en-US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82CB69-42B9-47C9-8237-4137580C815E}"/>
              </a:ext>
            </a:extLst>
          </p:cNvPr>
          <p:cNvSpPr/>
          <p:nvPr/>
        </p:nvSpPr>
        <p:spPr>
          <a:xfrm>
            <a:off x="4138702" y="4101516"/>
            <a:ext cx="2081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 ,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endParaRPr lang="zh-CN" altLang="en-US" sz="2800" dirty="0">
              <a:solidFill>
                <a:srgbClr val="2D3142"/>
              </a:solidFill>
              <a:latin typeface="Arial Unicode MS" panose="020B0604020202020204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894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1700"/>
            <a:ext cx="5614740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range()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函数产生的是可迭代对象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D9CDA9-683C-4830-8E95-4CDCFF6226FB}"/>
              </a:ext>
            </a:extLst>
          </p:cNvPr>
          <p:cNvSpPr/>
          <p:nvPr/>
        </p:nvSpPr>
        <p:spPr>
          <a:xfrm>
            <a:off x="1057324" y="2219699"/>
            <a:ext cx="2950444" cy="65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56D2D9-54ED-4EE9-82EA-DC3C178F95F2}"/>
              </a:ext>
            </a:extLst>
          </p:cNvPr>
          <p:cNvSpPr/>
          <p:nvPr/>
        </p:nvSpPr>
        <p:spPr>
          <a:xfrm>
            <a:off x="1057324" y="4573717"/>
            <a:ext cx="5542732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0 1 2 3 4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6C2B8D-3A52-4DE6-92BB-9C66E25A91CE}"/>
              </a:ext>
            </a:extLst>
          </p:cNvPr>
          <p:cNvSpPr/>
          <p:nvPr/>
        </p:nvSpPr>
        <p:spPr>
          <a:xfrm>
            <a:off x="4151784" y="2351467"/>
            <a:ext cx="2232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range(0, 5)</a:t>
            </a:r>
            <a:endParaRPr lang="zh-CN" altLang="en-US" sz="2800" dirty="0">
              <a:solidFill>
                <a:srgbClr val="ABA6BF"/>
              </a:solidFill>
              <a:latin typeface="Arial Unicode MS" panose="020B0604020202020204"/>
              <a:ea typeface="JetBrains Mono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FD29E1-63EB-4224-99AB-6B7DB3A1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08" y="2874687"/>
            <a:ext cx="4289698" cy="18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1081" y="2299957"/>
            <a:ext cx="928714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可以用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list()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tuple()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方法，将序列转列表或元组形式输出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EC47B8-09C7-46A4-8548-5A73D44A6D09}"/>
              </a:ext>
            </a:extLst>
          </p:cNvPr>
          <p:cNvSpPr/>
          <p:nvPr/>
        </p:nvSpPr>
        <p:spPr>
          <a:xfrm>
            <a:off x="1051081" y="3711856"/>
            <a:ext cx="7061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tuple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(0, 1, 2, 3, 4)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51C8575-3ABD-4F51-A32B-EDED1AC500A5}"/>
              </a:ext>
            </a:extLst>
          </p:cNvPr>
          <p:cNvSpPr/>
          <p:nvPr/>
        </p:nvSpPr>
        <p:spPr>
          <a:xfrm>
            <a:off x="1051081" y="1631700"/>
            <a:ext cx="69171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range(0, 5)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CA8540-B23E-4B8A-B58B-E1BBE563515B}"/>
              </a:ext>
            </a:extLst>
          </p:cNvPr>
          <p:cNvSpPr/>
          <p:nvPr/>
        </p:nvSpPr>
        <p:spPr>
          <a:xfrm>
            <a:off x="1051081" y="3016071"/>
            <a:ext cx="7061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list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)))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[0, 1, 2, 3, 4]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2E4096-3CCB-48A4-9191-68E2FEC0C078}"/>
              </a:ext>
            </a:extLst>
          </p:cNvPr>
          <p:cNvSpPr/>
          <p:nvPr/>
        </p:nvSpPr>
        <p:spPr>
          <a:xfrm>
            <a:off x="1051081" y="4991210"/>
            <a:ext cx="7061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解包输出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0 1 2 3 4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36595EF-8609-435D-A12F-B1001E1FBA05}"/>
              </a:ext>
            </a:extLst>
          </p:cNvPr>
          <p:cNvSpPr/>
          <p:nvPr/>
        </p:nvSpPr>
        <p:spPr>
          <a:xfrm>
            <a:off x="1051081" y="4285877"/>
            <a:ext cx="7061143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可以在输出时用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将其解包输出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E60CCE-5309-4784-9771-6E289FCEA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3044389"/>
            <a:ext cx="3673740" cy="28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3" grpId="0"/>
      <p:bldP spid="24" grpId="0"/>
      <p:bldP spid="2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1700"/>
            <a:ext cx="957518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都必须是整数，否则抛出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TypeError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D9CDA9-683C-4830-8E95-4CDCFF6226FB}"/>
              </a:ext>
            </a:extLst>
          </p:cNvPr>
          <p:cNvSpPr/>
          <p:nvPr/>
        </p:nvSpPr>
        <p:spPr>
          <a:xfrm>
            <a:off x="1057324" y="2239318"/>
            <a:ext cx="102952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5.5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)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rial Unicode MS" panose="020B0604020202020204"/>
                <a:ea typeface="JetBrains Mono"/>
              </a:rPr>
              <a:t>            # stop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rial Unicode MS" panose="020B0604020202020204"/>
                <a:ea typeface="JetBrains Mono"/>
              </a:rPr>
              <a:t>为浮点数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rial Unicode MS" panose="020B0604020202020204"/>
                <a:ea typeface="JetBrains Mono"/>
              </a:rPr>
              <a:t>9.0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en-US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2.5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)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rial Unicode MS" panose="020B0604020202020204"/>
                <a:ea typeface="JetBrains Mono"/>
              </a:rPr>
              <a:t>步长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rial Unicode MS" panose="020B0604020202020204"/>
                <a:ea typeface="JetBrains Mono"/>
              </a:rPr>
              <a:t>为浮点数</a:t>
            </a:r>
            <a:endParaRPr lang="en-US" altLang="zh-CN" sz="2800" b="1" dirty="0">
              <a:solidFill>
                <a:srgbClr val="16A80D"/>
              </a:solidFill>
              <a:latin typeface="Arial Unicode MS" panose="020B0604020202020204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98.5 //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)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Arial Unicode MS" panose="020B0604020202020204"/>
                <a:ea typeface="JetBrains Mono"/>
              </a:rPr>
              <a:t>浮点数参与的整除结果为浮点数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Arial Unicode MS" panose="020B0604020202020204"/>
                <a:ea typeface="JetBrains Mono"/>
              </a:rPr>
              <a:t>9.0</a:t>
            </a:r>
            <a:endParaRPr lang="zh-CN" altLang="zh-CN" sz="105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45CCF6-3D51-4627-B9AC-9EBC0B6CDFB0}"/>
              </a:ext>
            </a:extLst>
          </p:cNvPr>
          <p:cNvSpPr/>
          <p:nvPr/>
        </p:nvSpPr>
        <p:spPr>
          <a:xfrm>
            <a:off x="1057324" y="3942103"/>
            <a:ext cx="1000911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TypeError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object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cannot be interpreted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as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an integer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7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A79BED-5549-45C7-AF74-ABCAD6A4FBA9}"/>
              </a:ext>
            </a:extLst>
          </p:cNvPr>
          <p:cNvSpPr/>
          <p:nvPr/>
        </p:nvSpPr>
        <p:spPr>
          <a:xfrm>
            <a:off x="1057324" y="2543697"/>
            <a:ext cx="7400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list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)))</a:t>
            </a:r>
            <a:r>
              <a:rPr lang="en-US" altLang="zh-CN" sz="2800" dirty="0">
                <a:latin typeface="Arial" panose="020B0604020202020204" pitchFamily="34" charset="0"/>
              </a:rPr>
              <a:t>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产生空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D28330-D2CE-4FC4-9BBA-41B20F695F42}"/>
              </a:ext>
            </a:extLst>
          </p:cNvPr>
          <p:cNvSpPr/>
          <p:nvPr/>
        </p:nvSpPr>
        <p:spPr>
          <a:xfrm>
            <a:off x="1057324" y="1702794"/>
            <a:ext cx="1015124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值小于值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且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缺省或为正值时，返回的序列为空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A840E1A-A02F-41AC-AF67-D1A0C8D99B82}"/>
              </a:ext>
            </a:extLst>
          </p:cNvPr>
          <p:cNvSpPr/>
          <p:nvPr/>
        </p:nvSpPr>
        <p:spPr>
          <a:xfrm>
            <a:off x="1057324" y="3325814"/>
            <a:ext cx="7400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list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 ,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)))</a:t>
            </a:r>
            <a:r>
              <a:rPr lang="en-US" altLang="zh-CN" sz="2800" dirty="0">
                <a:latin typeface="Arial" panose="020B0604020202020204" pitchFamily="34" charset="0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产生空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4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1700"/>
            <a:ext cx="9287148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参数缺省，默认值为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参数缺省，默认值为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D9CDA9-683C-4830-8E95-4CDCFF6226FB}"/>
              </a:ext>
            </a:extLst>
          </p:cNvPr>
          <p:cNvSpPr/>
          <p:nvPr/>
        </p:nvSpPr>
        <p:spPr>
          <a:xfrm>
            <a:off x="1057324" y="2239318"/>
            <a:ext cx="7630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解包输出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0 1 2 3 4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7363E75-A20B-4824-8210-5C493144422E}"/>
              </a:ext>
            </a:extLst>
          </p:cNvPr>
          <p:cNvSpPr/>
          <p:nvPr/>
        </p:nvSpPr>
        <p:spPr>
          <a:xfrm>
            <a:off x="1057324" y="2908912"/>
            <a:ext cx="7630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解包输出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1 2 3 4 5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E10BDBA-FEE3-4569-B405-EC8E1C785F9A}"/>
              </a:ext>
            </a:extLst>
          </p:cNvPr>
          <p:cNvSpPr/>
          <p:nvPr/>
        </p:nvSpPr>
        <p:spPr>
          <a:xfrm>
            <a:off x="1057324" y="3494721"/>
            <a:ext cx="7198916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时，会抛出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ValueError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9351EB-2BC9-4FFB-A2F3-4BCAF0B45AD9}"/>
              </a:ext>
            </a:extLst>
          </p:cNvPr>
          <p:cNvSpPr/>
          <p:nvPr/>
        </p:nvSpPr>
        <p:spPr>
          <a:xfrm>
            <a:off x="1057324" y="429309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260E32-79BB-4761-9C5A-29C0B6F80C34}"/>
              </a:ext>
            </a:extLst>
          </p:cNvPr>
          <p:cNvSpPr/>
          <p:nvPr/>
        </p:nvSpPr>
        <p:spPr>
          <a:xfrm>
            <a:off x="1057324" y="5085184"/>
            <a:ext cx="7054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  <a:t>ValueError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arg 3 must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not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be zero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1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1700"/>
            <a:ext cx="6096000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是正整数时，产生的序列递增；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D9CDA9-683C-4830-8E95-4CDCFF6226FB}"/>
              </a:ext>
            </a:extLst>
          </p:cNvPr>
          <p:cNvSpPr/>
          <p:nvPr/>
        </p:nvSpPr>
        <p:spPr>
          <a:xfrm>
            <a:off x="1057324" y="2377479"/>
            <a:ext cx="7630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解包输出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1 3 5 7 9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8DD6BD-EB6D-4C91-A3B5-F0223E2920BB}"/>
              </a:ext>
            </a:extLst>
          </p:cNvPr>
          <p:cNvSpPr/>
          <p:nvPr/>
        </p:nvSpPr>
        <p:spPr>
          <a:xfrm>
            <a:off x="1057324" y="3933056"/>
            <a:ext cx="7630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解包输出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10 8 6 4 2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FF4ABD0-EC37-4C65-9770-B9EB02B4806F}"/>
              </a:ext>
            </a:extLst>
          </p:cNvPr>
          <p:cNvSpPr/>
          <p:nvPr/>
        </p:nvSpPr>
        <p:spPr>
          <a:xfrm>
            <a:off x="1057324" y="3050874"/>
            <a:ext cx="8999116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为负整数时，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要大于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，生成的序列递减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6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1700"/>
            <a:ext cx="8135020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range()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函数产生的序列包含初值不包含终值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D9CDA9-683C-4830-8E95-4CDCFF6226FB}"/>
              </a:ext>
            </a:extLst>
          </p:cNvPr>
          <p:cNvSpPr/>
          <p:nvPr/>
        </p:nvSpPr>
        <p:spPr>
          <a:xfrm>
            <a:off x="1057324" y="2377479"/>
            <a:ext cx="7630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解包输出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1 2 3 4 5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20FD82-52E7-4F1F-85BE-9EC1B47F2859}"/>
              </a:ext>
            </a:extLst>
          </p:cNvPr>
          <p:cNvSpPr/>
          <p:nvPr/>
        </p:nvSpPr>
        <p:spPr>
          <a:xfrm>
            <a:off x="1065701" y="3045736"/>
            <a:ext cx="7630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解包输出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6 5 4 3 2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43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1700"/>
            <a:ext cx="7342932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惰性求值，存储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range()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用到其中的某个值时，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才会产生该值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D9CDA9-683C-4830-8E95-4CDCFF6226FB}"/>
              </a:ext>
            </a:extLst>
          </p:cNvPr>
          <p:cNvSpPr/>
          <p:nvPr/>
        </p:nvSpPr>
        <p:spPr>
          <a:xfrm>
            <a:off x="1057324" y="2809802"/>
            <a:ext cx="9503172" cy="65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1000000000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range(1,1000000000)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72A012-2AA3-4735-A4F6-40BA2DAF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24" y="4869160"/>
            <a:ext cx="5688632" cy="166986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A7CD16-5893-48D8-836F-057F6778FA2D}"/>
              </a:ext>
            </a:extLst>
          </p:cNvPr>
          <p:cNvSpPr/>
          <p:nvPr/>
        </p:nvSpPr>
        <p:spPr>
          <a:xfrm>
            <a:off x="1559496" y="3463851"/>
            <a:ext cx="8784976" cy="130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en-US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只产生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0 1 2 3 4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个数字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9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D9CDA9-683C-4830-8E95-4CDCFF6226FB}"/>
              </a:ext>
            </a:extLst>
          </p:cNvPr>
          <p:cNvSpPr/>
          <p:nvPr/>
        </p:nvSpPr>
        <p:spPr>
          <a:xfrm>
            <a:off x="985316" y="3338989"/>
            <a:ext cx="55427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30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'='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DF6997-668C-44D3-9D8A-C2B43DDEE0AB}"/>
              </a:ext>
            </a:extLst>
          </p:cNvPr>
          <p:cNvSpPr/>
          <p:nvPr/>
        </p:nvSpPr>
        <p:spPr>
          <a:xfrm>
            <a:off x="1055480" y="2658079"/>
            <a:ext cx="504052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应用：控制循环次数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A63FCC-DABD-4252-86D8-65AFA15B5CC7}"/>
              </a:ext>
            </a:extLst>
          </p:cNvPr>
          <p:cNvSpPr/>
          <p:nvPr/>
        </p:nvSpPr>
        <p:spPr>
          <a:xfrm>
            <a:off x="1045274" y="1627799"/>
            <a:ext cx="5182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循环中控制循环次数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6717F0-7B02-4E69-860C-5A1C549C1925}"/>
              </a:ext>
            </a:extLst>
          </p:cNvPr>
          <p:cNvSpPr/>
          <p:nvPr/>
        </p:nvSpPr>
        <p:spPr>
          <a:xfrm>
            <a:off x="1055480" y="4797152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54595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19" y="1700810"/>
            <a:ext cx="38908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常用运算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4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527B8CB-0EAA-44D0-84F1-19B106748A17}"/>
              </a:ext>
            </a:extLst>
          </p:cNvPr>
          <p:cNvSpPr/>
          <p:nvPr/>
        </p:nvSpPr>
        <p:spPr>
          <a:xfrm>
            <a:off x="1045274" y="1627799"/>
            <a:ext cx="5182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用于产生整数等差数列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5CC2C5-D74F-499A-B386-17BF76E779FD}"/>
              </a:ext>
            </a:extLst>
          </p:cNvPr>
          <p:cNvSpPr/>
          <p:nvPr/>
        </p:nvSpPr>
        <p:spPr>
          <a:xfrm>
            <a:off x="1069374" y="5283205"/>
            <a:ext cx="5254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sum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DF6997-668C-44D3-9D8A-C2B43DDEE0AB}"/>
              </a:ext>
            </a:extLst>
          </p:cNvPr>
          <p:cNvSpPr/>
          <p:nvPr/>
        </p:nvSpPr>
        <p:spPr>
          <a:xfrm>
            <a:off x="1057324" y="4621404"/>
            <a:ext cx="655084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应用：奇数数列求和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9B5B8A-D7CA-4767-A954-2FB72C122214}"/>
              </a:ext>
            </a:extLst>
          </p:cNvPr>
          <p:cNvSpPr/>
          <p:nvPr/>
        </p:nvSpPr>
        <p:spPr>
          <a:xfrm>
            <a:off x="1057324" y="213285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0 2 4 6 8 10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9DF8E1-BE6B-44CC-A2FC-3A97F25EEC4B}"/>
              </a:ext>
            </a:extLst>
          </p:cNvPr>
          <p:cNvSpPr/>
          <p:nvPr/>
        </p:nvSpPr>
        <p:spPr>
          <a:xfrm>
            <a:off x="1070884" y="2708920"/>
            <a:ext cx="4737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1 3 5 7 9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58D90D-DA83-4A25-8B35-AFDE5671AC63}"/>
              </a:ext>
            </a:extLst>
          </p:cNvPr>
          <p:cNvSpPr/>
          <p:nvPr/>
        </p:nvSpPr>
        <p:spPr>
          <a:xfrm>
            <a:off x="1070884" y="3284984"/>
            <a:ext cx="7617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26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0 5 10 15 20 25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，步长为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5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CA692C-C427-44B5-A36A-3085D49AF660}"/>
              </a:ext>
            </a:extLst>
          </p:cNvPr>
          <p:cNvSpPr/>
          <p:nvPr/>
        </p:nvSpPr>
        <p:spPr>
          <a:xfrm>
            <a:off x="1070884" y="3841884"/>
            <a:ext cx="81214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0 10 20 30 40 50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，步长为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</a:t>
            </a:r>
            <a:endParaRPr lang="zh-CN" altLang="zh-CN" sz="2800" dirty="0">
              <a:solidFill>
                <a:srgbClr val="ABA6BF"/>
              </a:solidFill>
              <a:latin typeface="Arial Unicode MS" panose="020B0604020202020204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89086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31" grpId="0"/>
      <p:bldP spid="32" grpId="0"/>
      <p:bldP spid="33" grpId="0"/>
      <p:bldP spid="3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593352" y="1700810"/>
            <a:ext cx="32175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for</a:t>
            </a:r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循环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2950444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2181533"/>
            <a:ext cx="2086348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遍历循环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B565D5-ADA2-43AF-8B09-B3B6FCE738A2}"/>
              </a:ext>
            </a:extLst>
          </p:cNvPr>
          <p:cNvSpPr/>
          <p:nvPr/>
        </p:nvSpPr>
        <p:spPr>
          <a:xfrm>
            <a:off x="1057324" y="1625291"/>
            <a:ext cx="727092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依据可遍历对象中的子项，按顺序进行迭代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3C44D9-7F28-46EE-B526-4422529092C4}"/>
              </a:ext>
            </a:extLst>
          </p:cNvPr>
          <p:cNvSpPr/>
          <p:nvPr/>
        </p:nvSpPr>
        <p:spPr>
          <a:xfrm>
            <a:off x="1057324" y="346055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循环变量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可遍历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9BE02-1375-4DDA-B01B-B209B4283B27}"/>
              </a:ext>
            </a:extLst>
          </p:cNvPr>
          <p:cNvSpPr/>
          <p:nvPr/>
        </p:nvSpPr>
        <p:spPr>
          <a:xfrm>
            <a:off x="1703512" y="4043233"/>
            <a:ext cx="31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重复执行的语句块</a:t>
            </a:r>
            <a:endParaRPr lang="en-US" altLang="zh-CN" sz="2800" dirty="0">
              <a:solidFill>
                <a:srgbClr val="2D3142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98B6EB-1484-4A12-ACA5-CBFC3F44073C}"/>
              </a:ext>
            </a:extLst>
          </p:cNvPr>
          <p:cNvSpPr/>
          <p:nvPr/>
        </p:nvSpPr>
        <p:spPr>
          <a:xfrm>
            <a:off x="1057324" y="463513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循环正常结束后需执行的语句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9F0C18-DE0D-48BA-965C-A34F732CDDC1}"/>
              </a:ext>
            </a:extLst>
          </p:cNvPr>
          <p:cNvSpPr/>
          <p:nvPr/>
        </p:nvSpPr>
        <p:spPr>
          <a:xfrm>
            <a:off x="1057324" y="2780928"/>
            <a:ext cx="3598516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重复次数确定时使用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5191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6" grpId="0"/>
      <p:bldP spid="3" grpId="0"/>
      <p:bldP spid="8" grpId="0"/>
      <p:bldP spid="12" grpId="0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79831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3C44D9-7F28-46EE-B526-4422529092C4}"/>
              </a:ext>
            </a:extLst>
          </p:cNvPr>
          <p:cNvSpPr/>
          <p:nvPr/>
        </p:nvSpPr>
        <p:spPr>
          <a:xfrm>
            <a:off x="1057324" y="1772816"/>
            <a:ext cx="3310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range(n)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9BE02-1375-4DDA-B01B-B209B4283B27}"/>
              </a:ext>
            </a:extLst>
          </p:cNvPr>
          <p:cNvSpPr/>
          <p:nvPr/>
        </p:nvSpPr>
        <p:spPr>
          <a:xfrm>
            <a:off x="1703512" y="2355499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endParaRPr lang="en-US" altLang="zh-CN" sz="2800" dirty="0">
              <a:solidFill>
                <a:srgbClr val="2D314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FC556B-B112-4325-B18C-B5E4B972326C}"/>
              </a:ext>
            </a:extLst>
          </p:cNvPr>
          <p:cNvSpPr/>
          <p:nvPr/>
        </p:nvSpPr>
        <p:spPr>
          <a:xfrm>
            <a:off x="1057324" y="2974848"/>
            <a:ext cx="31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F77F7B-D741-4785-BB39-B1742FB2F640}"/>
              </a:ext>
            </a:extLst>
          </p:cNvPr>
          <p:cNvSpPr/>
          <p:nvPr/>
        </p:nvSpPr>
        <p:spPr>
          <a:xfrm>
            <a:off x="1703512" y="3557531"/>
            <a:ext cx="1368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endParaRPr lang="en-US" altLang="zh-CN" sz="2800" dirty="0">
              <a:solidFill>
                <a:srgbClr val="2D314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C3BF97-B3CD-49EB-B4E8-D9B1DA08B51E}"/>
              </a:ext>
            </a:extLst>
          </p:cNvPr>
          <p:cNvSpPr/>
          <p:nvPr/>
        </p:nvSpPr>
        <p:spPr>
          <a:xfrm>
            <a:off x="1057324" y="4208641"/>
            <a:ext cx="31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DCC41C-6F7C-4CFC-A298-D7DA064ED16B}"/>
              </a:ext>
            </a:extLst>
          </p:cNvPr>
          <p:cNvSpPr/>
          <p:nvPr/>
        </p:nvSpPr>
        <p:spPr>
          <a:xfrm>
            <a:off x="1703512" y="4791324"/>
            <a:ext cx="1440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endParaRPr lang="en-US" altLang="zh-CN" sz="2800" dirty="0">
              <a:solidFill>
                <a:srgbClr val="2D314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3FB726-E853-4BD9-A0A6-9F5330254683}"/>
              </a:ext>
            </a:extLst>
          </p:cNvPr>
          <p:cNvSpPr/>
          <p:nvPr/>
        </p:nvSpPr>
        <p:spPr>
          <a:xfrm>
            <a:off x="1060857" y="5470136"/>
            <a:ext cx="31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line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D4E3E58-ED87-454B-B76A-C96647C100C8}"/>
              </a:ext>
            </a:extLst>
          </p:cNvPr>
          <p:cNvSpPr/>
          <p:nvPr/>
        </p:nvSpPr>
        <p:spPr>
          <a:xfrm>
            <a:off x="1707045" y="6052819"/>
            <a:ext cx="14366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endParaRPr lang="en-US" altLang="zh-CN" sz="2800" dirty="0">
              <a:solidFill>
                <a:srgbClr val="2D314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B63F2B-0C1E-45AD-B516-AD70921E0759}"/>
              </a:ext>
            </a:extLst>
          </p:cNvPr>
          <p:cNvSpPr/>
          <p:nvPr/>
        </p:nvSpPr>
        <p:spPr>
          <a:xfrm>
            <a:off x="4295800" y="5464265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文件对象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DDD4C7-1969-4625-8066-1A80DC9A62F4}"/>
              </a:ext>
            </a:extLst>
          </p:cNvPr>
          <p:cNvSpPr/>
          <p:nvPr/>
        </p:nvSpPr>
        <p:spPr>
          <a:xfrm>
            <a:off x="4295800" y="3006609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BE5846-19B1-4AFD-8EA2-DB78028F29B0}"/>
              </a:ext>
            </a:extLst>
          </p:cNvPr>
          <p:cNvSpPr/>
          <p:nvPr/>
        </p:nvSpPr>
        <p:spPr>
          <a:xfrm>
            <a:off x="4326560" y="1774013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0A33655-A2F6-4717-AC6C-AC7C78019553}"/>
              </a:ext>
            </a:extLst>
          </p:cNvPr>
          <p:cNvSpPr/>
          <p:nvPr/>
        </p:nvSpPr>
        <p:spPr>
          <a:xfrm>
            <a:off x="4295800" y="4239205"/>
            <a:ext cx="49895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元组、集合、字典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7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5182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遍历数列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54E996-5C0A-4FC2-BA06-CE2D881EA8E9}"/>
              </a:ext>
            </a:extLst>
          </p:cNvPr>
          <p:cNvSpPr/>
          <p:nvPr/>
        </p:nvSpPr>
        <p:spPr>
          <a:xfrm>
            <a:off x="1071186" y="1574571"/>
            <a:ext cx="387268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应用：棋盘放米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18759-7ACF-4C50-B4F1-51351737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6B108C-0869-411E-8E83-A8AD42CB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C394E39-593C-42C2-9A6B-DFAFEDFC4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3D67155-58CC-4209-BD68-3DE5FCA1D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3ADE3C-59A3-4993-84F8-EB995E18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DC2031-B40C-4912-A8E3-0DC5147F49D6}"/>
              </a:ext>
            </a:extLst>
          </p:cNvPr>
          <p:cNvSpPr/>
          <p:nvPr/>
        </p:nvSpPr>
        <p:spPr>
          <a:xfrm>
            <a:off x="911424" y="2334359"/>
            <a:ext cx="98650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相传古代印度国王舍罕要褒赏他的聪明能干的宰相达依尔 ，问他需要什么，达依尔回答说：“国王只要在国际象棋的棋盘第</a:t>
            </a:r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个格子里放</a:t>
            </a:r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粒米，第</a:t>
            </a:r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个格子里放</a:t>
            </a:r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粒，第</a:t>
            </a:r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个格子里放</a:t>
            </a:r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粒，按此比例以后每</a:t>
            </a:r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格加</a:t>
            </a:r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倍，一直放到</a:t>
            </a:r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64</a:t>
            </a:r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格，我就感恩不尽” ，请你帮国王计算一下，共需多少粒米，写出程序。‪‬‪‬‪‬‪‬‪‬‮‬‪‬‫‬‪‬‪‬‪‬‪‬‪‬‮‬‪‬‭‬‪‬‪‬‪‬‪‬‪‬‮‬‭‬‫‬‪‬‪‬‪‬‪‬‪‬‮‬‭‬‫‬‪‬‪‬‪‬‪‬‪‬‮‬‫‬‭‬‪‬‪‬‪‬‪‬‪‬‮‬‭‬‫‬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476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96588A-B72F-4F0F-A568-DD3929FFF224}"/>
              </a:ext>
            </a:extLst>
          </p:cNvPr>
          <p:cNvSpPr/>
          <p:nvPr/>
        </p:nvSpPr>
        <p:spPr>
          <a:xfrm>
            <a:off x="1057324" y="2348880"/>
            <a:ext cx="77029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            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初始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粒数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64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en-US" altLang="zh-CN" sz="2800" dirty="0" err="1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0,1,2…63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result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</a:t>
            </a:r>
            <a:r>
              <a:rPr lang="en-US" altLang="zh-CN" sz="2800" b="1" dirty="0">
                <a:solidFill>
                  <a:srgbClr val="EF8354"/>
                </a:solidFill>
              </a:rPr>
              <a:t>**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 err="1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格米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粒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** </a:t>
            </a:r>
            <a:r>
              <a:rPr lang="en-US" altLang="zh-CN" sz="2800" dirty="0" err="1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f'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</a:t>
            </a:r>
            <a:r>
              <a:rPr lang="zh-CN" altLang="en-US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粒数 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result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输出总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粒数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54E996-5C0A-4FC2-BA06-CE2D881EA8E9}"/>
              </a:ext>
            </a:extLst>
          </p:cNvPr>
          <p:cNvSpPr/>
          <p:nvPr/>
        </p:nvSpPr>
        <p:spPr>
          <a:xfrm>
            <a:off x="1071186" y="1574571"/>
            <a:ext cx="387268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应用：棋盘放米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18759-7ACF-4C50-B4F1-51351737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6B108C-0869-411E-8E83-A8AD42CB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C394E39-593C-42C2-9A6B-DFAFEDFC4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BC8786-8368-447D-B70F-A7A2ABDB871C}"/>
              </a:ext>
            </a:extLst>
          </p:cNvPr>
          <p:cNvSpPr/>
          <p:nvPr/>
        </p:nvSpPr>
        <p:spPr>
          <a:xfrm>
            <a:off x="1057324" y="4432681"/>
            <a:ext cx="4363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18446744073709551615粒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0F4031-BBE2-4159-A300-C23F363C242F}"/>
              </a:ext>
            </a:extLst>
          </p:cNvPr>
          <p:cNvSpPr/>
          <p:nvPr/>
        </p:nvSpPr>
        <p:spPr>
          <a:xfrm>
            <a:off x="1068738" y="4920912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约</a:t>
            </a:r>
            <a:r>
              <a:rPr lang="en-US" altLang="zh-CN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3547</a:t>
            </a:r>
            <a:r>
              <a:rPr lang="zh-CN" altLang="en-US" sz="28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亿吨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43BB028-DD4A-4EBB-8134-075EF1A22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98" y="732610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=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+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1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3D67155-58CC-4209-BD68-3DE5FCA1D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F64ECCB-9A15-40C9-B140-904BA277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98" y="1190641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=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+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2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6DCC497-FE32-432D-934B-DEF6A29F6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98" y="1635738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=2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=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+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4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DA5E733-D67F-48B5-ADE6-C9008BEA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98" y="2100179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=3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15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=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+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8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F60D536F-26CF-452E-ADA6-A3BB1E30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98" y="2552172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=4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31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15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16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89417B37-32FF-49C7-8E6D-F8F6B45D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98" y="3010967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=5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63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31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32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A2068387-7523-4420-B667-F721ED8BB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97" y="3474326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=6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127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63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64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73DF8449-4C1C-43E7-9C7F-3FBC9AD0A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96" y="3936706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=7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255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127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+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128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A82AE0A9-58A7-4843-AD98-0DF7BBB8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95" y="4395284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=8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511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255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+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256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5ACE4B3-D6D4-4EF3-AB8E-81A7C1EF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95" y="4854057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=9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1023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511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宋体" panose="02010600030101010101" pitchFamily="2" charset="-122"/>
                <a:ea typeface="JetBrains Mono"/>
              </a:rPr>
              <a:t>+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512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A996432B-8AED-4237-B344-862D599F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030" y="5308559"/>
            <a:ext cx="27762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3ADE3C-59A3-4993-84F8-EB995E18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94D929-44DD-427F-B6B2-F84E4E7B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F843B-FFC8-4B6E-84FD-8E817576F1B3}"/>
              </a:ext>
            </a:extLst>
          </p:cNvPr>
          <p:cNvSpPr/>
          <p:nvPr/>
        </p:nvSpPr>
        <p:spPr>
          <a:xfrm>
            <a:off x="1057324" y="5662454"/>
            <a:ext cx="8561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sum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64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endParaRPr lang="zh-CN" altLang="zh-CN" dirty="0">
              <a:latin typeface="JetBrains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FD31EC-34B7-4FF0-93E8-6DFEE953723C}"/>
              </a:ext>
            </a:extLst>
          </p:cNvPr>
          <p:cNvSpPr/>
          <p:nvPr/>
        </p:nvSpPr>
        <p:spPr>
          <a:xfrm>
            <a:off x="1057324" y="4149080"/>
            <a:ext cx="7702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 2×1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3×1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7×1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 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BBBDF9-CB56-4F49-AE7F-5E5113535141}"/>
              </a:ext>
            </a:extLst>
          </p:cNvPr>
          <p:cNvSpPr/>
          <p:nvPr/>
        </p:nvSpPr>
        <p:spPr>
          <a:xfrm>
            <a:off x="1071186" y="1574571"/>
            <a:ext cx="387268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应用：乘法表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9C1726-2765-417A-9BEF-C488247C141F}"/>
              </a:ext>
            </a:extLst>
          </p:cNvPr>
          <p:cNvSpPr/>
          <p:nvPr/>
        </p:nvSpPr>
        <p:spPr>
          <a:xfrm>
            <a:off x="1057324" y="2584067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j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每行输出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×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+mn-ea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+mn-ea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+mn-ea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</a:rPr>
              <a:t>j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</a:rPr>
              <a:t> 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</a:rPr>
              <a:t> 1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</a:rPr>
              <a:t> j</a:t>
            </a:r>
            <a:r>
              <a:rPr lang="zh-CN" altLang="zh-CN" sz="2800" dirty="0">
                <a:solidFill>
                  <a:srgbClr val="E70C0C"/>
                </a:solidFill>
                <a:latin typeface="+mn-ea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循环结束时换到下一行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109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6DBF64-34DB-4250-B6EA-51FEDD323D7A}"/>
              </a:ext>
            </a:extLst>
          </p:cNvPr>
          <p:cNvSpPr/>
          <p:nvPr/>
        </p:nvSpPr>
        <p:spPr>
          <a:xfrm>
            <a:off x="1057324" y="2584068"/>
            <a:ext cx="7054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j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每行输出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j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×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j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循环结束时换到下一行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FD31EC-34B7-4FF0-93E8-6DFEE953723C}"/>
              </a:ext>
            </a:extLst>
          </p:cNvPr>
          <p:cNvSpPr/>
          <p:nvPr/>
        </p:nvSpPr>
        <p:spPr>
          <a:xfrm>
            <a:off x="1057324" y="4149080"/>
            <a:ext cx="7702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 2×1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3×1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7×1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 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BBBDF9-CB56-4F49-AE7F-5E5113535141}"/>
              </a:ext>
            </a:extLst>
          </p:cNvPr>
          <p:cNvSpPr/>
          <p:nvPr/>
        </p:nvSpPr>
        <p:spPr>
          <a:xfrm>
            <a:off x="1071186" y="1574571"/>
            <a:ext cx="387268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应用：乘法表</a:t>
            </a:r>
          </a:p>
        </p:txBody>
      </p:sp>
    </p:spTree>
    <p:extLst>
      <p:ext uri="{BB962C8B-B14F-4D97-AF65-F5344CB8AC3E}">
        <p14:creationId xmlns:p14="http://schemas.microsoft.com/office/powerpoint/2010/main" val="29499190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96588A-B72F-4F0F-A568-DD3929FFF224}"/>
              </a:ext>
            </a:extLst>
          </p:cNvPr>
          <p:cNvSpPr/>
          <p:nvPr/>
        </p:nvSpPr>
        <p:spPr>
          <a:xfrm>
            <a:off x="1057324" y="1539013"/>
            <a:ext cx="6406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6DBF64-34DB-4250-B6EA-51FEDD323D7A}"/>
              </a:ext>
            </a:extLst>
          </p:cNvPr>
          <p:cNvSpPr/>
          <p:nvPr/>
        </p:nvSpPr>
        <p:spPr>
          <a:xfrm>
            <a:off x="1057324" y="2062233"/>
            <a:ext cx="64068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j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每行输出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j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×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j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内层循环结束时换到下一行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FD31EC-34B7-4FF0-93E8-6DFEE953723C}"/>
              </a:ext>
            </a:extLst>
          </p:cNvPr>
          <p:cNvSpPr/>
          <p:nvPr/>
        </p:nvSpPr>
        <p:spPr>
          <a:xfrm>
            <a:off x="1057324" y="3627245"/>
            <a:ext cx="77029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 2×1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3×1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7×1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2×2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3×2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 6×2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12 7×2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14 8×2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16 9×2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18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2×3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12 5×3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15 6×3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18 7×3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21 8×3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24 9×3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27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2×4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 </a:t>
            </a:r>
            <a:r>
              <a:rPr lang="en-US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12 4×4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16 5×4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20 6×4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24 7×4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28 8×4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32 9×4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36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2×5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 3×5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15 4×5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20 5×5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25 6×5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30 7×5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35 8×5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40 9×5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45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 2×6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12 3×6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18 4×6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24 5×6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30 6×6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36 7×6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42 8×6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48 9×6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54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 2×7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14 3×7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21 4×7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28 5×7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35 6×7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42 7×7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49 8×7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56 9×7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63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 2×8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16 3×8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24 4×8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32 5×8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40 6×8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48 7×8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56 8×8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64 9×8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72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 2×9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18 3×9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27 4×9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36 5×9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45 6×9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54 7×9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63 8×9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72 9×9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81 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BBBDF9-CB56-4F49-AE7F-5E5113535141}"/>
              </a:ext>
            </a:extLst>
          </p:cNvPr>
          <p:cNvSpPr/>
          <p:nvPr/>
        </p:nvSpPr>
        <p:spPr>
          <a:xfrm>
            <a:off x="1071186" y="1052736"/>
            <a:ext cx="387268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应用：乘法表</a:t>
            </a:r>
          </a:p>
        </p:txBody>
      </p:sp>
    </p:spTree>
    <p:extLst>
      <p:ext uri="{BB962C8B-B14F-4D97-AF65-F5344CB8AC3E}">
        <p14:creationId xmlns:p14="http://schemas.microsoft.com/office/powerpoint/2010/main" val="7789211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96588A-B72F-4F0F-A568-DD3929FFF224}"/>
              </a:ext>
            </a:extLst>
          </p:cNvPr>
          <p:cNvSpPr/>
          <p:nvPr/>
        </p:nvSpPr>
        <p:spPr>
          <a:xfrm>
            <a:off x="1057324" y="1539013"/>
            <a:ext cx="6406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6DBF64-34DB-4250-B6EA-51FEDD323D7A}"/>
              </a:ext>
            </a:extLst>
          </p:cNvPr>
          <p:cNvSpPr/>
          <p:nvPr/>
        </p:nvSpPr>
        <p:spPr>
          <a:xfrm>
            <a:off x="1057324" y="2062233"/>
            <a:ext cx="6766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j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i+1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每行输出</a:t>
            </a:r>
            <a:r>
              <a:rPr lang="en-US" altLang="zh-CN" sz="2800" dirty="0" err="1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j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×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j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内层循环结束时换到下一行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FD31EC-34B7-4FF0-93E8-6DFEE953723C}"/>
              </a:ext>
            </a:extLst>
          </p:cNvPr>
          <p:cNvSpPr/>
          <p:nvPr/>
        </p:nvSpPr>
        <p:spPr>
          <a:xfrm>
            <a:off x="1057324" y="3627245"/>
            <a:ext cx="77029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1×1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2×2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2×3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 3×3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2×4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 3×4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12 4×4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16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2×5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 3×5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15 4×5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20 5×5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25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 2×6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12 3×6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18 4×6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24 5×6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30 6×6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36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 2×7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14 3×7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21 4×7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28 5×7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35 6×7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42 7×7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49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 2×8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16 3×8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24 4×8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32 5×8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40 6×8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48 7×8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56 8×8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64 </a:t>
            </a:r>
            <a:b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 2×9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18 3×9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27 4×9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36 5×9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45 6×9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54 7×9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63 8×9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72 9×9</a:t>
            </a:r>
            <a:r>
              <a:rPr lang="zh-CN" altLang="zh-CN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81 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359E0-E958-43ED-A2BC-0328381D400F}"/>
              </a:ext>
            </a:extLst>
          </p:cNvPr>
          <p:cNvSpPr/>
          <p:nvPr/>
        </p:nvSpPr>
        <p:spPr>
          <a:xfrm>
            <a:off x="1071186" y="1052736"/>
            <a:ext cx="387268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应用：乘法表</a:t>
            </a:r>
          </a:p>
        </p:txBody>
      </p:sp>
    </p:spTree>
    <p:extLst>
      <p:ext uri="{BB962C8B-B14F-4D97-AF65-F5344CB8AC3E}">
        <p14:creationId xmlns:p14="http://schemas.microsoft.com/office/powerpoint/2010/main" val="192447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1" y="1700810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真值测试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2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5038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遍历数列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359E0-E958-43ED-A2BC-0328381D400F}"/>
              </a:ext>
            </a:extLst>
          </p:cNvPr>
          <p:cNvSpPr/>
          <p:nvPr/>
        </p:nvSpPr>
        <p:spPr>
          <a:xfrm>
            <a:off x="1071186" y="1574571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应用：兔子繁殖问题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8B6EC2-747C-457B-A8C2-CB39B1C02B06}"/>
              </a:ext>
            </a:extLst>
          </p:cNvPr>
          <p:cNvSpPr/>
          <p:nvPr/>
        </p:nvSpPr>
        <p:spPr>
          <a:xfrm>
            <a:off x="1071186" y="2348880"/>
            <a:ext cx="68250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兔子从出生后第</a:t>
            </a:r>
            <a:r>
              <a:rPr lang="en-US" altLang="zh-CN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</a:t>
            </a:r>
            <a:r>
              <a:rPr lang="zh-CN" altLang="en-US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个月起每个月都会生一对兔子，小兔子成长到第三个月后每个月又会生一对兔子。初始有一对小兔子，假如兔子都不死，用户输入一个月份数，计算那个月的兔子数量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8435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D3DE49-A270-4853-B1C9-1DE500E3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72" b="91228" l="5240" r="92140">
                        <a14:foregroundMark x1="23144" y1="59649" x2="23144" y2="59649"/>
                        <a14:foregroundMark x1="27948" y1="66667" x2="27948" y2="66667"/>
                        <a14:foregroundMark x1="27074" y1="68421" x2="26638" y2="59649"/>
                        <a14:foregroundMark x1="33188" y1="48246" x2="33188" y2="48246"/>
                        <a14:foregroundMark x1="35371" y1="28947" x2="35371" y2="28947"/>
                        <a14:foregroundMark x1="37118" y1="19298" x2="37118" y2="19298"/>
                        <a14:foregroundMark x1="39738" y1="41228" x2="39738" y2="41228"/>
                        <a14:foregroundMark x1="43231" y1="48246" x2="43231" y2="48246"/>
                        <a14:foregroundMark x1="6114" y1="88596" x2="6114" y2="88596"/>
                        <a14:foregroundMark x1="37555" y1="89474" x2="37555" y2="89474"/>
                        <a14:foregroundMark x1="68122" y1="64035" x2="68122" y2="64035"/>
                        <a14:foregroundMark x1="78166" y1="64035" x2="78166" y2="64035"/>
                        <a14:foregroundMark x1="82533" y1="66667" x2="82533" y2="66667"/>
                        <a14:foregroundMark x1="83843" y1="67544" x2="75546" y2="70175"/>
                        <a14:foregroundMark x1="75546" y1="70175" x2="81223" y2="76316"/>
                        <a14:foregroundMark x1="81223" y1="76316" x2="75546" y2="78070"/>
                        <a14:foregroundMark x1="75546" y1="78070" x2="66376" y2="44737"/>
                        <a14:foregroundMark x1="66376" y1="44737" x2="61135" y2="47368"/>
                        <a14:foregroundMark x1="61135" y1="47368" x2="72489" y2="23684"/>
                        <a14:foregroundMark x1="72489" y1="23684" x2="72489" y2="23684"/>
                        <a14:foregroundMark x1="58952" y1="42105" x2="58952" y2="42105"/>
                        <a14:foregroundMark x1="65502" y1="32456" x2="65502" y2="32456"/>
                        <a14:foregroundMark x1="67686" y1="41228" x2="67686" y2="41228"/>
                        <a14:foregroundMark x1="91703" y1="88596" x2="91703" y2="88596"/>
                        <a14:foregroundMark x1="69869" y1="90351" x2="69869" y2="90351"/>
                        <a14:foregroundMark x1="75983" y1="91228" x2="75983" y2="91228"/>
                        <a14:foregroundMark x1="93013" y1="79825" x2="93013" y2="79825"/>
                        <a14:foregroundMark x1="36681" y1="44737" x2="31004" y2="45614"/>
                        <a14:foregroundMark x1="31004" y1="45614" x2="29258" y2="57018"/>
                        <a14:foregroundMark x1="29258" y1="57018" x2="32314" y2="67544"/>
                        <a14:foregroundMark x1="32314" y1="67544" x2="28821" y2="77193"/>
                        <a14:foregroundMark x1="28821" y1="77193" x2="29258" y2="64035"/>
                        <a14:foregroundMark x1="29258" y1="64035" x2="26201" y2="53509"/>
                        <a14:foregroundMark x1="26201" y1="53509" x2="14847" y2="59649"/>
                        <a14:foregroundMark x1="14847" y1="59649" x2="10480" y2="67544"/>
                        <a14:foregroundMark x1="10480" y1="67544" x2="8734" y2="79825"/>
                        <a14:foregroundMark x1="8734" y1="79825" x2="14410" y2="84211"/>
                        <a14:foregroundMark x1="14410" y1="84211" x2="17904" y2="76316"/>
                        <a14:foregroundMark x1="17904" y1="76316" x2="19651" y2="84211"/>
                        <a14:foregroundMark x1="23581" y1="85088" x2="23581" y2="85088"/>
                        <a14:foregroundMark x1="31441" y1="86842" x2="31441" y2="86842"/>
                        <a14:foregroundMark x1="31878" y1="91228" x2="31878" y2="91228"/>
                        <a14:foregroundMark x1="25764" y1="92105" x2="25764" y2="92105"/>
                        <a14:foregroundMark x1="16157" y1="92105" x2="16157" y2="92105"/>
                        <a14:foregroundMark x1="5240" y1="72807" x2="5240" y2="72807"/>
                        <a14:foregroundMark x1="72489" y1="48246" x2="72489" y2="48246"/>
                        <a14:foregroundMark x1="75109" y1="51754" x2="75109" y2="51754"/>
                        <a14:foregroundMark x1="75546" y1="20175" x2="75546" y2="20175"/>
                        <a14:foregroundMark x1="62009" y1="14035" x2="62009" y2="140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649" y="4571202"/>
            <a:ext cx="1008112" cy="5018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285FB7-E5E3-4713-8661-A1300C91B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72" b="91228" l="5240" r="92140">
                        <a14:foregroundMark x1="23144" y1="59649" x2="23144" y2="59649"/>
                        <a14:foregroundMark x1="27948" y1="66667" x2="27948" y2="66667"/>
                        <a14:foregroundMark x1="27074" y1="68421" x2="26638" y2="59649"/>
                        <a14:foregroundMark x1="33188" y1="48246" x2="33188" y2="48246"/>
                        <a14:foregroundMark x1="35371" y1="28947" x2="35371" y2="28947"/>
                        <a14:foregroundMark x1="37118" y1="19298" x2="37118" y2="19298"/>
                        <a14:foregroundMark x1="39738" y1="41228" x2="39738" y2="41228"/>
                        <a14:foregroundMark x1="43231" y1="48246" x2="43231" y2="48246"/>
                        <a14:foregroundMark x1="6114" y1="88596" x2="6114" y2="88596"/>
                        <a14:foregroundMark x1="37555" y1="89474" x2="37555" y2="89474"/>
                        <a14:foregroundMark x1="68122" y1="64035" x2="68122" y2="64035"/>
                        <a14:foregroundMark x1="78166" y1="64035" x2="78166" y2="64035"/>
                        <a14:foregroundMark x1="82533" y1="66667" x2="82533" y2="66667"/>
                        <a14:foregroundMark x1="83843" y1="67544" x2="75546" y2="70175"/>
                        <a14:foregroundMark x1="75546" y1="70175" x2="81223" y2="76316"/>
                        <a14:foregroundMark x1="81223" y1="76316" x2="75546" y2="78070"/>
                        <a14:foregroundMark x1="75546" y1="78070" x2="66376" y2="44737"/>
                        <a14:foregroundMark x1="66376" y1="44737" x2="61135" y2="47368"/>
                        <a14:foregroundMark x1="61135" y1="47368" x2="72489" y2="23684"/>
                        <a14:foregroundMark x1="72489" y1="23684" x2="72489" y2="23684"/>
                        <a14:foregroundMark x1="58952" y1="42105" x2="58952" y2="42105"/>
                        <a14:foregroundMark x1="65502" y1="32456" x2="65502" y2="32456"/>
                        <a14:foregroundMark x1="67686" y1="41228" x2="67686" y2="41228"/>
                        <a14:foregroundMark x1="91703" y1="88596" x2="91703" y2="88596"/>
                        <a14:foregroundMark x1="69869" y1="90351" x2="69869" y2="90351"/>
                        <a14:foregroundMark x1="75983" y1="91228" x2="75983" y2="91228"/>
                        <a14:foregroundMark x1="93013" y1="79825" x2="93013" y2="79825"/>
                        <a14:foregroundMark x1="36681" y1="44737" x2="31004" y2="45614"/>
                        <a14:foregroundMark x1="31004" y1="45614" x2="29258" y2="57018"/>
                        <a14:foregroundMark x1="29258" y1="57018" x2="32314" y2="67544"/>
                        <a14:foregroundMark x1="32314" y1="67544" x2="28821" y2="77193"/>
                        <a14:foregroundMark x1="28821" y1="77193" x2="29258" y2="64035"/>
                        <a14:foregroundMark x1="29258" y1="64035" x2="26201" y2="53509"/>
                        <a14:foregroundMark x1="26201" y1="53509" x2="14847" y2="59649"/>
                        <a14:foregroundMark x1="14847" y1="59649" x2="10480" y2="67544"/>
                        <a14:foregroundMark x1="10480" y1="67544" x2="8734" y2="79825"/>
                        <a14:foregroundMark x1="8734" y1="79825" x2="14410" y2="84211"/>
                        <a14:foregroundMark x1="14410" y1="84211" x2="17904" y2="76316"/>
                        <a14:foregroundMark x1="17904" y1="76316" x2="19651" y2="84211"/>
                        <a14:foregroundMark x1="23581" y1="85088" x2="23581" y2="85088"/>
                        <a14:foregroundMark x1="31441" y1="86842" x2="31441" y2="86842"/>
                        <a14:foregroundMark x1="31878" y1="91228" x2="31878" y2="91228"/>
                        <a14:foregroundMark x1="25764" y1="92105" x2="25764" y2="92105"/>
                        <a14:foregroundMark x1="16157" y1="92105" x2="16157" y2="92105"/>
                        <a14:foregroundMark x1="5240" y1="72807" x2="5240" y2="72807"/>
                        <a14:foregroundMark x1="72489" y1="48246" x2="72489" y2="48246"/>
                        <a14:foregroundMark x1="75109" y1="51754" x2="75109" y2="51754"/>
                        <a14:foregroundMark x1="75546" y1="20175" x2="75546" y2="20175"/>
                        <a14:foregroundMark x1="62009" y1="14035" x2="62009" y2="140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9982" y="4226152"/>
            <a:ext cx="1872208" cy="9320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AFC68F-7D7B-445C-AC1B-0883908A3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72" b="91228" l="5240" r="92140">
                        <a14:foregroundMark x1="23144" y1="59649" x2="23144" y2="59649"/>
                        <a14:foregroundMark x1="27948" y1="66667" x2="27948" y2="66667"/>
                        <a14:foregroundMark x1="27074" y1="68421" x2="26638" y2="59649"/>
                        <a14:foregroundMark x1="33188" y1="48246" x2="33188" y2="48246"/>
                        <a14:foregroundMark x1="35371" y1="28947" x2="35371" y2="28947"/>
                        <a14:foregroundMark x1="37118" y1="19298" x2="37118" y2="19298"/>
                        <a14:foregroundMark x1="39738" y1="41228" x2="39738" y2="41228"/>
                        <a14:foregroundMark x1="43231" y1="48246" x2="43231" y2="48246"/>
                        <a14:foregroundMark x1="6114" y1="88596" x2="6114" y2="88596"/>
                        <a14:foregroundMark x1="37555" y1="89474" x2="37555" y2="89474"/>
                        <a14:foregroundMark x1="68122" y1="64035" x2="68122" y2="64035"/>
                        <a14:foregroundMark x1="78166" y1="64035" x2="78166" y2="64035"/>
                        <a14:foregroundMark x1="82533" y1="66667" x2="82533" y2="66667"/>
                        <a14:foregroundMark x1="83843" y1="67544" x2="75546" y2="70175"/>
                        <a14:foregroundMark x1="75546" y1="70175" x2="81223" y2="76316"/>
                        <a14:foregroundMark x1="81223" y1="76316" x2="75546" y2="78070"/>
                        <a14:foregroundMark x1="75546" y1="78070" x2="66376" y2="44737"/>
                        <a14:foregroundMark x1="66376" y1="44737" x2="61135" y2="47368"/>
                        <a14:foregroundMark x1="61135" y1="47368" x2="72489" y2="23684"/>
                        <a14:foregroundMark x1="72489" y1="23684" x2="72489" y2="23684"/>
                        <a14:foregroundMark x1="58952" y1="42105" x2="58952" y2="42105"/>
                        <a14:foregroundMark x1="65502" y1="32456" x2="65502" y2="32456"/>
                        <a14:foregroundMark x1="67686" y1="41228" x2="67686" y2="41228"/>
                        <a14:foregroundMark x1="91703" y1="88596" x2="91703" y2="88596"/>
                        <a14:foregroundMark x1="69869" y1="90351" x2="69869" y2="90351"/>
                        <a14:foregroundMark x1="75983" y1="91228" x2="75983" y2="91228"/>
                        <a14:foregroundMark x1="93013" y1="79825" x2="93013" y2="79825"/>
                        <a14:foregroundMark x1="36681" y1="44737" x2="31004" y2="45614"/>
                        <a14:foregroundMark x1="31004" y1="45614" x2="29258" y2="57018"/>
                        <a14:foregroundMark x1="29258" y1="57018" x2="32314" y2="67544"/>
                        <a14:foregroundMark x1="32314" y1="67544" x2="28821" y2="77193"/>
                        <a14:foregroundMark x1="28821" y1="77193" x2="29258" y2="64035"/>
                        <a14:foregroundMark x1="29258" y1="64035" x2="26201" y2="53509"/>
                        <a14:foregroundMark x1="26201" y1="53509" x2="14847" y2="59649"/>
                        <a14:foregroundMark x1="14847" y1="59649" x2="10480" y2="67544"/>
                        <a14:foregroundMark x1="10480" y1="67544" x2="8734" y2="79825"/>
                        <a14:foregroundMark x1="8734" y1="79825" x2="14410" y2="84211"/>
                        <a14:foregroundMark x1="14410" y1="84211" x2="17904" y2="76316"/>
                        <a14:foregroundMark x1="17904" y1="76316" x2="19651" y2="84211"/>
                        <a14:foregroundMark x1="23581" y1="85088" x2="23581" y2="85088"/>
                        <a14:foregroundMark x1="31441" y1="86842" x2="31441" y2="86842"/>
                        <a14:foregroundMark x1="31878" y1="91228" x2="31878" y2="91228"/>
                        <a14:foregroundMark x1="25764" y1="92105" x2="25764" y2="92105"/>
                        <a14:foregroundMark x1="16157" y1="92105" x2="16157" y2="92105"/>
                        <a14:foregroundMark x1="5240" y1="72807" x2="5240" y2="72807"/>
                        <a14:foregroundMark x1="72489" y1="48246" x2="72489" y2="48246"/>
                        <a14:foregroundMark x1="75109" y1="51754" x2="75109" y2="51754"/>
                        <a14:foregroundMark x1="75546" y1="20175" x2="75546" y2="20175"/>
                        <a14:foregroundMark x1="62009" y1="14035" x2="62009" y2="140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2030" y="2867726"/>
            <a:ext cx="1008112" cy="5018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ABC8D1-F89C-40BA-8E1B-2FDC4675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72" b="91228" l="5240" r="92140">
                        <a14:foregroundMark x1="23144" y1="59649" x2="23144" y2="59649"/>
                        <a14:foregroundMark x1="27948" y1="66667" x2="27948" y2="66667"/>
                        <a14:foregroundMark x1="27074" y1="68421" x2="26638" y2="59649"/>
                        <a14:foregroundMark x1="33188" y1="48246" x2="33188" y2="48246"/>
                        <a14:foregroundMark x1="35371" y1="28947" x2="35371" y2="28947"/>
                        <a14:foregroundMark x1="37118" y1="19298" x2="37118" y2="19298"/>
                        <a14:foregroundMark x1="39738" y1="41228" x2="39738" y2="41228"/>
                        <a14:foregroundMark x1="43231" y1="48246" x2="43231" y2="48246"/>
                        <a14:foregroundMark x1="6114" y1="88596" x2="6114" y2="88596"/>
                        <a14:foregroundMark x1="37555" y1="89474" x2="37555" y2="89474"/>
                        <a14:foregroundMark x1="68122" y1="64035" x2="68122" y2="64035"/>
                        <a14:foregroundMark x1="78166" y1="64035" x2="78166" y2="64035"/>
                        <a14:foregroundMark x1="82533" y1="66667" x2="82533" y2="66667"/>
                        <a14:foregroundMark x1="83843" y1="67544" x2="75546" y2="70175"/>
                        <a14:foregroundMark x1="75546" y1="70175" x2="81223" y2="76316"/>
                        <a14:foregroundMark x1="81223" y1="76316" x2="75546" y2="78070"/>
                        <a14:foregroundMark x1="75546" y1="78070" x2="66376" y2="44737"/>
                        <a14:foregroundMark x1="66376" y1="44737" x2="61135" y2="47368"/>
                        <a14:foregroundMark x1="61135" y1="47368" x2="72489" y2="23684"/>
                        <a14:foregroundMark x1="72489" y1="23684" x2="72489" y2="23684"/>
                        <a14:foregroundMark x1="58952" y1="42105" x2="58952" y2="42105"/>
                        <a14:foregroundMark x1="65502" y1="32456" x2="65502" y2="32456"/>
                        <a14:foregroundMark x1="67686" y1="41228" x2="67686" y2="41228"/>
                        <a14:foregroundMark x1="91703" y1="88596" x2="91703" y2="88596"/>
                        <a14:foregroundMark x1="69869" y1="90351" x2="69869" y2="90351"/>
                        <a14:foregroundMark x1="75983" y1="91228" x2="75983" y2="91228"/>
                        <a14:foregroundMark x1="93013" y1="79825" x2="93013" y2="79825"/>
                        <a14:foregroundMark x1="36681" y1="44737" x2="31004" y2="45614"/>
                        <a14:foregroundMark x1="31004" y1="45614" x2="29258" y2="57018"/>
                        <a14:foregroundMark x1="29258" y1="57018" x2="32314" y2="67544"/>
                        <a14:foregroundMark x1="32314" y1="67544" x2="28821" y2="77193"/>
                        <a14:foregroundMark x1="28821" y1="77193" x2="29258" y2="64035"/>
                        <a14:foregroundMark x1="29258" y1="64035" x2="26201" y2="53509"/>
                        <a14:foregroundMark x1="26201" y1="53509" x2="14847" y2="59649"/>
                        <a14:foregroundMark x1="14847" y1="59649" x2="10480" y2="67544"/>
                        <a14:foregroundMark x1="10480" y1="67544" x2="8734" y2="79825"/>
                        <a14:foregroundMark x1="8734" y1="79825" x2="14410" y2="84211"/>
                        <a14:foregroundMark x1="14410" y1="84211" x2="17904" y2="76316"/>
                        <a14:foregroundMark x1="17904" y1="76316" x2="19651" y2="84211"/>
                        <a14:foregroundMark x1="23581" y1="85088" x2="23581" y2="85088"/>
                        <a14:foregroundMark x1="31441" y1="86842" x2="31441" y2="86842"/>
                        <a14:foregroundMark x1="31878" y1="91228" x2="31878" y2="91228"/>
                        <a14:foregroundMark x1="25764" y1="92105" x2="25764" y2="92105"/>
                        <a14:foregroundMark x1="16157" y1="92105" x2="16157" y2="92105"/>
                        <a14:foregroundMark x1="5240" y1="72807" x2="5240" y2="72807"/>
                        <a14:foregroundMark x1="72489" y1="48246" x2="72489" y2="48246"/>
                        <a14:foregroundMark x1="75109" y1="51754" x2="75109" y2="51754"/>
                        <a14:foregroundMark x1="75546" y1="20175" x2="75546" y2="20175"/>
                        <a14:foregroundMark x1="62009" y1="14035" x2="62009" y2="140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6080" y="2463089"/>
            <a:ext cx="1872208" cy="932016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8F2B0C6-A9BD-4BAB-9760-67C75B0C0906}"/>
              </a:ext>
            </a:extLst>
          </p:cNvPr>
          <p:cNvSpPr/>
          <p:nvPr/>
        </p:nvSpPr>
        <p:spPr>
          <a:xfrm>
            <a:off x="1010661" y="6268009"/>
            <a:ext cx="792088" cy="401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月</a:t>
            </a:r>
            <a:endParaRPr lang="en-US" altLang="zh-CN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98EFFB8-2BEC-47DC-AECF-7E9D5A367F56}"/>
              </a:ext>
            </a:extLst>
          </p:cNvPr>
          <p:cNvSpPr/>
          <p:nvPr/>
        </p:nvSpPr>
        <p:spPr>
          <a:xfrm>
            <a:off x="2891645" y="6268009"/>
            <a:ext cx="792088" cy="401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zh-CN" altLang="en-US" dirty="0"/>
              <a:t>月</a:t>
            </a:r>
            <a:endParaRPr lang="en-US" altLang="zh-CN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8F3C922-34E6-4648-AF8B-1755EC4607BA}"/>
              </a:ext>
            </a:extLst>
          </p:cNvPr>
          <p:cNvSpPr/>
          <p:nvPr/>
        </p:nvSpPr>
        <p:spPr>
          <a:xfrm>
            <a:off x="5150858" y="6257246"/>
            <a:ext cx="792088" cy="401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en-US" altLang="zh-CN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9CB58D2-386C-4A31-9A23-9FEF7F9A6EA2}"/>
              </a:ext>
            </a:extLst>
          </p:cNvPr>
          <p:cNvSpPr/>
          <p:nvPr/>
        </p:nvSpPr>
        <p:spPr>
          <a:xfrm>
            <a:off x="7356140" y="6268009"/>
            <a:ext cx="792088" cy="401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月</a:t>
            </a:r>
            <a:endParaRPr lang="en-US" altLang="zh-CN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7733C2E-B210-4DFD-8643-F66C42726E1F}"/>
              </a:ext>
            </a:extLst>
          </p:cNvPr>
          <p:cNvSpPr/>
          <p:nvPr/>
        </p:nvSpPr>
        <p:spPr>
          <a:xfrm>
            <a:off x="9730965" y="6268009"/>
            <a:ext cx="792088" cy="4013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r>
              <a:rPr lang="zh-CN" altLang="en-US" dirty="0"/>
              <a:t>月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0DDA85-4B8A-412F-8541-D091B16E5E68}"/>
              </a:ext>
            </a:extLst>
          </p:cNvPr>
          <p:cNvSpPr txBox="1"/>
          <p:nvPr/>
        </p:nvSpPr>
        <p:spPr>
          <a:xfrm>
            <a:off x="4948692" y="37096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20C90B-799B-4821-BC17-7102A1994F52}"/>
              </a:ext>
            </a:extLst>
          </p:cNvPr>
          <p:cNvSpPr txBox="1"/>
          <p:nvPr/>
        </p:nvSpPr>
        <p:spPr>
          <a:xfrm>
            <a:off x="6075494" y="27508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64E4B42-B9EE-4388-916A-99DE69C0866C}"/>
              </a:ext>
            </a:extLst>
          </p:cNvPr>
          <p:cNvSpPr txBox="1"/>
          <p:nvPr/>
        </p:nvSpPr>
        <p:spPr>
          <a:xfrm>
            <a:off x="4108514" y="445279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成熟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B00A198-24F2-4269-A5C2-8C2656669FA1}"/>
              </a:ext>
            </a:extLst>
          </p:cNvPr>
          <p:cNvGrpSpPr/>
          <p:nvPr/>
        </p:nvGrpSpPr>
        <p:grpSpPr>
          <a:xfrm>
            <a:off x="1831040" y="4226184"/>
            <a:ext cx="2392753" cy="932016"/>
            <a:chOff x="1831040" y="3834126"/>
            <a:chExt cx="2392753" cy="93201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769F1DA-2116-4C91-8581-5B1CCB24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72" b="91228" l="5240" r="92140">
                          <a14:foregroundMark x1="23144" y1="59649" x2="23144" y2="59649"/>
                          <a14:foregroundMark x1="27948" y1="66667" x2="27948" y2="66667"/>
                          <a14:foregroundMark x1="27074" y1="68421" x2="26638" y2="59649"/>
                          <a14:foregroundMark x1="33188" y1="48246" x2="33188" y2="48246"/>
                          <a14:foregroundMark x1="35371" y1="28947" x2="35371" y2="28947"/>
                          <a14:foregroundMark x1="37118" y1="19298" x2="37118" y2="19298"/>
                          <a14:foregroundMark x1="39738" y1="41228" x2="39738" y2="41228"/>
                          <a14:foregroundMark x1="43231" y1="48246" x2="43231" y2="48246"/>
                          <a14:foregroundMark x1="6114" y1="88596" x2="6114" y2="88596"/>
                          <a14:foregroundMark x1="37555" y1="89474" x2="37555" y2="89474"/>
                          <a14:foregroundMark x1="68122" y1="64035" x2="68122" y2="64035"/>
                          <a14:foregroundMark x1="78166" y1="64035" x2="78166" y2="64035"/>
                          <a14:foregroundMark x1="82533" y1="66667" x2="82533" y2="66667"/>
                          <a14:foregroundMark x1="83843" y1="67544" x2="75546" y2="70175"/>
                          <a14:foregroundMark x1="75546" y1="70175" x2="81223" y2="76316"/>
                          <a14:foregroundMark x1="81223" y1="76316" x2="75546" y2="78070"/>
                          <a14:foregroundMark x1="75546" y1="78070" x2="66376" y2="44737"/>
                          <a14:foregroundMark x1="66376" y1="44737" x2="61135" y2="47368"/>
                          <a14:foregroundMark x1="61135" y1="47368" x2="72489" y2="23684"/>
                          <a14:foregroundMark x1="72489" y1="23684" x2="72489" y2="23684"/>
                          <a14:foregroundMark x1="58952" y1="42105" x2="58952" y2="42105"/>
                          <a14:foregroundMark x1="65502" y1="32456" x2="65502" y2="32456"/>
                          <a14:foregroundMark x1="67686" y1="41228" x2="67686" y2="41228"/>
                          <a14:foregroundMark x1="91703" y1="88596" x2="91703" y2="88596"/>
                          <a14:foregroundMark x1="69869" y1="90351" x2="69869" y2="90351"/>
                          <a14:foregroundMark x1="75983" y1="91228" x2="75983" y2="91228"/>
                          <a14:foregroundMark x1="93013" y1="79825" x2="93013" y2="79825"/>
                          <a14:foregroundMark x1="36681" y1="44737" x2="31004" y2="45614"/>
                          <a14:foregroundMark x1="31004" y1="45614" x2="29258" y2="57018"/>
                          <a14:foregroundMark x1="29258" y1="57018" x2="32314" y2="67544"/>
                          <a14:foregroundMark x1="32314" y1="67544" x2="28821" y2="77193"/>
                          <a14:foregroundMark x1="28821" y1="77193" x2="29258" y2="64035"/>
                          <a14:foregroundMark x1="29258" y1="64035" x2="26201" y2="53509"/>
                          <a14:foregroundMark x1="26201" y1="53509" x2="14847" y2="59649"/>
                          <a14:foregroundMark x1="14847" y1="59649" x2="10480" y2="67544"/>
                          <a14:foregroundMark x1="10480" y1="67544" x2="8734" y2="79825"/>
                          <a14:foregroundMark x1="8734" y1="79825" x2="14410" y2="84211"/>
                          <a14:foregroundMark x1="14410" y1="84211" x2="17904" y2="76316"/>
                          <a14:foregroundMark x1="17904" y1="76316" x2="19651" y2="84211"/>
                          <a14:foregroundMark x1="23581" y1="85088" x2="23581" y2="85088"/>
                          <a14:foregroundMark x1="31441" y1="86842" x2="31441" y2="86842"/>
                          <a14:foregroundMark x1="31878" y1="91228" x2="31878" y2="91228"/>
                          <a14:foregroundMark x1="25764" y1="92105" x2="25764" y2="92105"/>
                          <a14:foregroundMark x1="16157" y1="92105" x2="16157" y2="92105"/>
                          <a14:foregroundMark x1="5240" y1="72807" x2="5240" y2="72807"/>
                          <a14:foregroundMark x1="72489" y1="48246" x2="72489" y2="48246"/>
                          <a14:foregroundMark x1="75109" y1="51754" x2="75109" y2="51754"/>
                          <a14:foregroundMark x1="75546" y1="20175" x2="75546" y2="20175"/>
                          <a14:foregroundMark x1="62009" y1="14035" x2="62009" y2="140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51585" y="3834126"/>
              <a:ext cx="1872208" cy="932016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D7FE647-C9E4-4065-B1D4-7454191AE813}"/>
                </a:ext>
              </a:extLst>
            </p:cNvPr>
            <p:cNvSpPr txBox="1"/>
            <p:nvPr/>
          </p:nvSpPr>
          <p:spPr>
            <a:xfrm>
              <a:off x="1831040" y="4053795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成长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2F34240-4AF4-468C-8106-C80329690B55}"/>
                </a:ext>
              </a:extLst>
            </p:cNvPr>
            <p:cNvCxnSpPr/>
            <p:nvPr/>
          </p:nvCxnSpPr>
          <p:spPr>
            <a:xfrm>
              <a:off x="1919537" y="4430072"/>
              <a:ext cx="432048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6ED2B52-58AD-44AC-8C92-EA39BE4FDF2A}"/>
              </a:ext>
            </a:extLst>
          </p:cNvPr>
          <p:cNvCxnSpPr/>
          <p:nvPr/>
        </p:nvCxnSpPr>
        <p:spPr>
          <a:xfrm>
            <a:off x="4223793" y="4815185"/>
            <a:ext cx="43204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8803118-690E-421C-A3DE-9D442E4C0590}"/>
              </a:ext>
            </a:extLst>
          </p:cNvPr>
          <p:cNvGrpSpPr/>
          <p:nvPr/>
        </p:nvGrpSpPr>
        <p:grpSpPr>
          <a:xfrm>
            <a:off x="8364252" y="5305296"/>
            <a:ext cx="2700300" cy="932016"/>
            <a:chOff x="8364252" y="4913238"/>
            <a:chExt cx="2700300" cy="93201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66BB2E5-9157-4E99-AA2D-24632DDFF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72" b="91228" l="5240" r="92140">
                          <a14:foregroundMark x1="23144" y1="59649" x2="23144" y2="59649"/>
                          <a14:foregroundMark x1="27948" y1="66667" x2="27948" y2="66667"/>
                          <a14:foregroundMark x1="27074" y1="68421" x2="26638" y2="59649"/>
                          <a14:foregroundMark x1="33188" y1="48246" x2="33188" y2="48246"/>
                          <a14:foregroundMark x1="35371" y1="28947" x2="35371" y2="28947"/>
                          <a14:foregroundMark x1="37118" y1="19298" x2="37118" y2="19298"/>
                          <a14:foregroundMark x1="39738" y1="41228" x2="39738" y2="41228"/>
                          <a14:foregroundMark x1="43231" y1="48246" x2="43231" y2="48246"/>
                          <a14:foregroundMark x1="6114" y1="88596" x2="6114" y2="88596"/>
                          <a14:foregroundMark x1="37555" y1="89474" x2="37555" y2="89474"/>
                          <a14:foregroundMark x1="68122" y1="64035" x2="68122" y2="64035"/>
                          <a14:foregroundMark x1="78166" y1="64035" x2="78166" y2="64035"/>
                          <a14:foregroundMark x1="82533" y1="66667" x2="82533" y2="66667"/>
                          <a14:foregroundMark x1="83843" y1="67544" x2="75546" y2="70175"/>
                          <a14:foregroundMark x1="75546" y1="70175" x2="81223" y2="76316"/>
                          <a14:foregroundMark x1="81223" y1="76316" x2="75546" y2="78070"/>
                          <a14:foregroundMark x1="75546" y1="78070" x2="66376" y2="44737"/>
                          <a14:foregroundMark x1="66376" y1="44737" x2="61135" y2="47368"/>
                          <a14:foregroundMark x1="61135" y1="47368" x2="72489" y2="23684"/>
                          <a14:foregroundMark x1="72489" y1="23684" x2="72489" y2="23684"/>
                          <a14:foregroundMark x1="58952" y1="42105" x2="58952" y2="42105"/>
                          <a14:foregroundMark x1="65502" y1="32456" x2="65502" y2="32456"/>
                          <a14:foregroundMark x1="67686" y1="41228" x2="67686" y2="41228"/>
                          <a14:foregroundMark x1="91703" y1="88596" x2="91703" y2="88596"/>
                          <a14:foregroundMark x1="69869" y1="90351" x2="69869" y2="90351"/>
                          <a14:foregroundMark x1="75983" y1="91228" x2="75983" y2="91228"/>
                          <a14:foregroundMark x1="93013" y1="79825" x2="93013" y2="79825"/>
                          <a14:foregroundMark x1="36681" y1="44737" x2="31004" y2="45614"/>
                          <a14:foregroundMark x1="31004" y1="45614" x2="29258" y2="57018"/>
                          <a14:foregroundMark x1="29258" y1="57018" x2="32314" y2="67544"/>
                          <a14:foregroundMark x1="32314" y1="67544" x2="28821" y2="77193"/>
                          <a14:foregroundMark x1="28821" y1="77193" x2="29258" y2="64035"/>
                          <a14:foregroundMark x1="29258" y1="64035" x2="26201" y2="53509"/>
                          <a14:foregroundMark x1="26201" y1="53509" x2="14847" y2="59649"/>
                          <a14:foregroundMark x1="14847" y1="59649" x2="10480" y2="67544"/>
                          <a14:foregroundMark x1="10480" y1="67544" x2="8734" y2="79825"/>
                          <a14:foregroundMark x1="8734" y1="79825" x2="14410" y2="84211"/>
                          <a14:foregroundMark x1="14410" y1="84211" x2="17904" y2="76316"/>
                          <a14:foregroundMark x1="17904" y1="76316" x2="19651" y2="84211"/>
                          <a14:foregroundMark x1="23581" y1="85088" x2="23581" y2="85088"/>
                          <a14:foregroundMark x1="31441" y1="86842" x2="31441" y2="86842"/>
                          <a14:foregroundMark x1="31878" y1="91228" x2="31878" y2="91228"/>
                          <a14:foregroundMark x1="25764" y1="92105" x2="25764" y2="92105"/>
                          <a14:foregroundMark x1="16157" y1="92105" x2="16157" y2="92105"/>
                          <a14:foregroundMark x1="5240" y1="72807" x2="5240" y2="72807"/>
                          <a14:foregroundMark x1="72489" y1="48246" x2="72489" y2="48246"/>
                          <a14:foregroundMark x1="75109" y1="51754" x2="75109" y2="51754"/>
                          <a14:foregroundMark x1="75546" y1="20175" x2="75546" y2="20175"/>
                          <a14:foregroundMark x1="62009" y1="14035" x2="62009" y2="140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92344" y="4913238"/>
              <a:ext cx="1872208" cy="93201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91514E6-BCD5-40CC-A888-A34EBC73F8B5}"/>
                </a:ext>
              </a:extLst>
            </p:cNvPr>
            <p:cNvSpPr txBox="1"/>
            <p:nvPr/>
          </p:nvSpPr>
          <p:spPr>
            <a:xfrm>
              <a:off x="8364252" y="515641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成长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F7EC847-8F96-494B-B393-07798F871C94}"/>
                </a:ext>
              </a:extLst>
            </p:cNvPr>
            <p:cNvCxnSpPr/>
            <p:nvPr/>
          </p:nvCxnSpPr>
          <p:spPr>
            <a:xfrm>
              <a:off x="8472264" y="5547471"/>
              <a:ext cx="432048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47787FB-D3C2-4CC5-91A0-8E8EBA460704}"/>
              </a:ext>
            </a:extLst>
          </p:cNvPr>
          <p:cNvCxnSpPr/>
          <p:nvPr/>
        </p:nvCxnSpPr>
        <p:spPr>
          <a:xfrm>
            <a:off x="6168008" y="3118653"/>
            <a:ext cx="43204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CC3EE59-FD29-4E48-A25F-4EFC5EAFDE65}"/>
              </a:ext>
            </a:extLst>
          </p:cNvPr>
          <p:cNvGrpSpPr/>
          <p:nvPr/>
        </p:nvGrpSpPr>
        <p:grpSpPr>
          <a:xfrm>
            <a:off x="8598278" y="2469525"/>
            <a:ext cx="2466274" cy="932016"/>
            <a:chOff x="8598278" y="2077467"/>
            <a:chExt cx="2466274" cy="93201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EDD800A-0C94-413E-89C6-5AA6CD49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72" b="91228" l="5240" r="92140">
                          <a14:foregroundMark x1="23144" y1="59649" x2="23144" y2="59649"/>
                          <a14:foregroundMark x1="27948" y1="66667" x2="27948" y2="66667"/>
                          <a14:foregroundMark x1="27074" y1="68421" x2="26638" y2="59649"/>
                          <a14:foregroundMark x1="33188" y1="48246" x2="33188" y2="48246"/>
                          <a14:foregroundMark x1="35371" y1="28947" x2="35371" y2="28947"/>
                          <a14:foregroundMark x1="37118" y1="19298" x2="37118" y2="19298"/>
                          <a14:foregroundMark x1="39738" y1="41228" x2="39738" y2="41228"/>
                          <a14:foregroundMark x1="43231" y1="48246" x2="43231" y2="48246"/>
                          <a14:foregroundMark x1="6114" y1="88596" x2="6114" y2="88596"/>
                          <a14:foregroundMark x1="37555" y1="89474" x2="37555" y2="89474"/>
                          <a14:foregroundMark x1="68122" y1="64035" x2="68122" y2="64035"/>
                          <a14:foregroundMark x1="78166" y1="64035" x2="78166" y2="64035"/>
                          <a14:foregroundMark x1="82533" y1="66667" x2="82533" y2="66667"/>
                          <a14:foregroundMark x1="83843" y1="67544" x2="75546" y2="70175"/>
                          <a14:foregroundMark x1="75546" y1="70175" x2="81223" y2="76316"/>
                          <a14:foregroundMark x1="81223" y1="76316" x2="75546" y2="78070"/>
                          <a14:foregroundMark x1="75546" y1="78070" x2="66376" y2="44737"/>
                          <a14:foregroundMark x1="66376" y1="44737" x2="61135" y2="47368"/>
                          <a14:foregroundMark x1="61135" y1="47368" x2="72489" y2="23684"/>
                          <a14:foregroundMark x1="72489" y1="23684" x2="72489" y2="23684"/>
                          <a14:foregroundMark x1="58952" y1="42105" x2="58952" y2="42105"/>
                          <a14:foregroundMark x1="65502" y1="32456" x2="65502" y2="32456"/>
                          <a14:foregroundMark x1="67686" y1="41228" x2="67686" y2="41228"/>
                          <a14:foregroundMark x1="91703" y1="88596" x2="91703" y2="88596"/>
                          <a14:foregroundMark x1="69869" y1="90351" x2="69869" y2="90351"/>
                          <a14:foregroundMark x1="75983" y1="91228" x2="75983" y2="91228"/>
                          <a14:foregroundMark x1="93013" y1="79825" x2="93013" y2="79825"/>
                          <a14:foregroundMark x1="36681" y1="44737" x2="31004" y2="45614"/>
                          <a14:foregroundMark x1="31004" y1="45614" x2="29258" y2="57018"/>
                          <a14:foregroundMark x1="29258" y1="57018" x2="32314" y2="67544"/>
                          <a14:foregroundMark x1="32314" y1="67544" x2="28821" y2="77193"/>
                          <a14:foregroundMark x1="28821" y1="77193" x2="29258" y2="64035"/>
                          <a14:foregroundMark x1="29258" y1="64035" x2="26201" y2="53509"/>
                          <a14:foregroundMark x1="26201" y1="53509" x2="14847" y2="59649"/>
                          <a14:foregroundMark x1="14847" y1="59649" x2="10480" y2="67544"/>
                          <a14:foregroundMark x1="10480" y1="67544" x2="8734" y2="79825"/>
                          <a14:foregroundMark x1="8734" y1="79825" x2="14410" y2="84211"/>
                          <a14:foregroundMark x1="14410" y1="84211" x2="17904" y2="76316"/>
                          <a14:foregroundMark x1="17904" y1="76316" x2="19651" y2="84211"/>
                          <a14:foregroundMark x1="23581" y1="85088" x2="23581" y2="85088"/>
                          <a14:foregroundMark x1="31441" y1="86842" x2="31441" y2="86842"/>
                          <a14:foregroundMark x1="31878" y1="91228" x2="31878" y2="91228"/>
                          <a14:foregroundMark x1="25764" y1="92105" x2="25764" y2="92105"/>
                          <a14:foregroundMark x1="16157" y1="92105" x2="16157" y2="92105"/>
                          <a14:foregroundMark x1="5240" y1="72807" x2="5240" y2="72807"/>
                          <a14:foregroundMark x1="72489" y1="48246" x2="72489" y2="48246"/>
                          <a14:foregroundMark x1="75109" y1="51754" x2="75109" y2="51754"/>
                          <a14:foregroundMark x1="75546" y1="20175" x2="75546" y2="20175"/>
                          <a14:foregroundMark x1="62009" y1="14035" x2="62009" y2="140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92344" y="2077467"/>
              <a:ext cx="1872208" cy="932016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F55390-7D1E-40E1-B4F5-A96C905C4F7A}"/>
                </a:ext>
              </a:extLst>
            </p:cNvPr>
            <p:cNvSpPr txBox="1"/>
            <p:nvPr/>
          </p:nvSpPr>
          <p:spPr>
            <a:xfrm>
              <a:off x="8598278" y="238321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成熟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FC09C6B-2B92-407F-BFB7-D68BE7AE701A}"/>
                </a:ext>
              </a:extLst>
            </p:cNvPr>
            <p:cNvCxnSpPr/>
            <p:nvPr/>
          </p:nvCxnSpPr>
          <p:spPr>
            <a:xfrm>
              <a:off x="8688288" y="2726595"/>
              <a:ext cx="432048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D9F5577-21F6-4C6E-BB49-8D0C06A4C414}"/>
              </a:ext>
            </a:extLst>
          </p:cNvPr>
          <p:cNvCxnSpPr>
            <a:cxnSpLocks/>
          </p:cNvCxnSpPr>
          <p:nvPr/>
        </p:nvCxnSpPr>
        <p:spPr>
          <a:xfrm>
            <a:off x="5552004" y="3583700"/>
            <a:ext cx="0" cy="603929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8999E43-87C4-4EF1-BD2E-28B170FA793E}"/>
              </a:ext>
            </a:extLst>
          </p:cNvPr>
          <p:cNvGrpSpPr/>
          <p:nvPr/>
        </p:nvGrpSpPr>
        <p:grpSpPr>
          <a:xfrm>
            <a:off x="6384032" y="4227710"/>
            <a:ext cx="2304256" cy="1962747"/>
            <a:chOff x="6384032" y="3835652"/>
            <a:chExt cx="2304256" cy="196274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4475627-CE7F-4C33-BCEE-5801E135A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72" b="91228" l="5240" r="92140">
                          <a14:foregroundMark x1="23144" y1="59649" x2="23144" y2="59649"/>
                          <a14:foregroundMark x1="27948" y1="66667" x2="27948" y2="66667"/>
                          <a14:foregroundMark x1="27074" y1="68421" x2="26638" y2="59649"/>
                          <a14:foregroundMark x1="33188" y1="48246" x2="33188" y2="48246"/>
                          <a14:foregroundMark x1="35371" y1="28947" x2="35371" y2="28947"/>
                          <a14:foregroundMark x1="37118" y1="19298" x2="37118" y2="19298"/>
                          <a14:foregroundMark x1="39738" y1="41228" x2="39738" y2="41228"/>
                          <a14:foregroundMark x1="43231" y1="48246" x2="43231" y2="48246"/>
                          <a14:foregroundMark x1="6114" y1="88596" x2="6114" y2="88596"/>
                          <a14:foregroundMark x1="37555" y1="89474" x2="37555" y2="89474"/>
                          <a14:foregroundMark x1="68122" y1="64035" x2="68122" y2="64035"/>
                          <a14:foregroundMark x1="78166" y1="64035" x2="78166" y2="64035"/>
                          <a14:foregroundMark x1="82533" y1="66667" x2="82533" y2="66667"/>
                          <a14:foregroundMark x1="83843" y1="67544" x2="75546" y2="70175"/>
                          <a14:foregroundMark x1="75546" y1="70175" x2="81223" y2="76316"/>
                          <a14:foregroundMark x1="81223" y1="76316" x2="75546" y2="78070"/>
                          <a14:foregroundMark x1="75546" y1="78070" x2="66376" y2="44737"/>
                          <a14:foregroundMark x1="66376" y1="44737" x2="61135" y2="47368"/>
                          <a14:foregroundMark x1="61135" y1="47368" x2="72489" y2="23684"/>
                          <a14:foregroundMark x1="72489" y1="23684" x2="72489" y2="23684"/>
                          <a14:foregroundMark x1="58952" y1="42105" x2="58952" y2="42105"/>
                          <a14:foregroundMark x1="65502" y1="32456" x2="65502" y2="32456"/>
                          <a14:foregroundMark x1="67686" y1="41228" x2="67686" y2="41228"/>
                          <a14:foregroundMark x1="91703" y1="88596" x2="91703" y2="88596"/>
                          <a14:foregroundMark x1="69869" y1="90351" x2="69869" y2="90351"/>
                          <a14:foregroundMark x1="75983" y1="91228" x2="75983" y2="91228"/>
                          <a14:foregroundMark x1="93013" y1="79825" x2="93013" y2="79825"/>
                          <a14:foregroundMark x1="36681" y1="44737" x2="31004" y2="45614"/>
                          <a14:foregroundMark x1="31004" y1="45614" x2="29258" y2="57018"/>
                          <a14:foregroundMark x1="29258" y1="57018" x2="32314" y2="67544"/>
                          <a14:foregroundMark x1="32314" y1="67544" x2="28821" y2="77193"/>
                          <a14:foregroundMark x1="28821" y1="77193" x2="29258" y2="64035"/>
                          <a14:foregroundMark x1="29258" y1="64035" x2="26201" y2="53509"/>
                          <a14:foregroundMark x1="26201" y1="53509" x2="14847" y2="59649"/>
                          <a14:foregroundMark x1="14847" y1="59649" x2="10480" y2="67544"/>
                          <a14:foregroundMark x1="10480" y1="67544" x2="8734" y2="79825"/>
                          <a14:foregroundMark x1="8734" y1="79825" x2="14410" y2="84211"/>
                          <a14:foregroundMark x1="14410" y1="84211" x2="17904" y2="76316"/>
                          <a14:foregroundMark x1="17904" y1="76316" x2="19651" y2="84211"/>
                          <a14:foregroundMark x1="23581" y1="85088" x2="23581" y2="85088"/>
                          <a14:foregroundMark x1="31441" y1="86842" x2="31441" y2="86842"/>
                          <a14:foregroundMark x1="31878" y1="91228" x2="31878" y2="91228"/>
                          <a14:foregroundMark x1="25764" y1="92105" x2="25764" y2="92105"/>
                          <a14:foregroundMark x1="16157" y1="92105" x2="16157" y2="92105"/>
                          <a14:foregroundMark x1="5240" y1="72807" x2="5240" y2="72807"/>
                          <a14:foregroundMark x1="72489" y1="48246" x2="72489" y2="48246"/>
                          <a14:foregroundMark x1="75109" y1="51754" x2="75109" y2="51754"/>
                          <a14:foregroundMark x1="75546" y1="20175" x2="75546" y2="20175"/>
                          <a14:foregroundMark x1="62009" y1="14035" x2="62009" y2="140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16080" y="3835652"/>
              <a:ext cx="1872208" cy="93201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92ECC5F-83E6-4626-9C73-951D4AA8A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72" b="91228" l="5240" r="92140">
                          <a14:foregroundMark x1="23144" y1="59649" x2="23144" y2="59649"/>
                          <a14:foregroundMark x1="27948" y1="66667" x2="27948" y2="66667"/>
                          <a14:foregroundMark x1="27074" y1="68421" x2="26638" y2="59649"/>
                          <a14:foregroundMark x1="33188" y1="48246" x2="33188" y2="48246"/>
                          <a14:foregroundMark x1="35371" y1="28947" x2="35371" y2="28947"/>
                          <a14:foregroundMark x1="37118" y1="19298" x2="37118" y2="19298"/>
                          <a14:foregroundMark x1="39738" y1="41228" x2="39738" y2="41228"/>
                          <a14:foregroundMark x1="43231" y1="48246" x2="43231" y2="48246"/>
                          <a14:foregroundMark x1="6114" y1="88596" x2="6114" y2="88596"/>
                          <a14:foregroundMark x1="37555" y1="89474" x2="37555" y2="89474"/>
                          <a14:foregroundMark x1="68122" y1="64035" x2="68122" y2="64035"/>
                          <a14:foregroundMark x1="78166" y1="64035" x2="78166" y2="64035"/>
                          <a14:foregroundMark x1="82533" y1="66667" x2="82533" y2="66667"/>
                          <a14:foregroundMark x1="83843" y1="67544" x2="75546" y2="70175"/>
                          <a14:foregroundMark x1="75546" y1="70175" x2="81223" y2="76316"/>
                          <a14:foregroundMark x1="81223" y1="76316" x2="75546" y2="78070"/>
                          <a14:foregroundMark x1="75546" y1="78070" x2="66376" y2="44737"/>
                          <a14:foregroundMark x1="66376" y1="44737" x2="61135" y2="47368"/>
                          <a14:foregroundMark x1="61135" y1="47368" x2="72489" y2="23684"/>
                          <a14:foregroundMark x1="72489" y1="23684" x2="72489" y2="23684"/>
                          <a14:foregroundMark x1="58952" y1="42105" x2="58952" y2="42105"/>
                          <a14:foregroundMark x1="65502" y1="32456" x2="65502" y2="32456"/>
                          <a14:foregroundMark x1="67686" y1="41228" x2="67686" y2="41228"/>
                          <a14:foregroundMark x1="91703" y1="88596" x2="91703" y2="88596"/>
                          <a14:foregroundMark x1="69869" y1="90351" x2="69869" y2="90351"/>
                          <a14:foregroundMark x1="75983" y1="91228" x2="75983" y2="91228"/>
                          <a14:foregroundMark x1="93013" y1="79825" x2="93013" y2="79825"/>
                          <a14:foregroundMark x1="36681" y1="44737" x2="31004" y2="45614"/>
                          <a14:foregroundMark x1="31004" y1="45614" x2="29258" y2="57018"/>
                          <a14:foregroundMark x1="29258" y1="57018" x2="32314" y2="67544"/>
                          <a14:foregroundMark x1="32314" y1="67544" x2="28821" y2="77193"/>
                          <a14:foregroundMark x1="28821" y1="77193" x2="29258" y2="64035"/>
                          <a14:foregroundMark x1="29258" y1="64035" x2="26201" y2="53509"/>
                          <a14:foregroundMark x1="26201" y1="53509" x2="14847" y2="59649"/>
                          <a14:foregroundMark x1="14847" y1="59649" x2="10480" y2="67544"/>
                          <a14:foregroundMark x1="10480" y1="67544" x2="8734" y2="79825"/>
                          <a14:foregroundMark x1="8734" y1="79825" x2="14410" y2="84211"/>
                          <a14:foregroundMark x1="14410" y1="84211" x2="17904" y2="76316"/>
                          <a14:foregroundMark x1="17904" y1="76316" x2="19651" y2="84211"/>
                          <a14:foregroundMark x1="23581" y1="85088" x2="23581" y2="85088"/>
                          <a14:foregroundMark x1="31441" y1="86842" x2="31441" y2="86842"/>
                          <a14:foregroundMark x1="31878" y1="91228" x2="31878" y2="91228"/>
                          <a14:foregroundMark x1="25764" y1="92105" x2="25764" y2="92105"/>
                          <a14:foregroundMark x1="16157" y1="92105" x2="16157" y2="92105"/>
                          <a14:foregroundMark x1="5240" y1="72807" x2="5240" y2="72807"/>
                          <a14:foregroundMark x1="72489" y1="48246" x2="72489" y2="48246"/>
                          <a14:foregroundMark x1="75109" y1="51754" x2="75109" y2="51754"/>
                          <a14:foregroundMark x1="75546" y1="20175" x2="75546" y2="20175"/>
                          <a14:foregroundMark x1="62009" y1="14035" x2="62009" y2="140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48128" y="5296544"/>
              <a:ext cx="1008112" cy="50185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1F9E123-C5B1-4CB7-B273-B1E9B69A3387}"/>
                </a:ext>
              </a:extLst>
            </p:cNvPr>
            <p:cNvSpPr txBox="1"/>
            <p:nvPr/>
          </p:nvSpPr>
          <p:spPr>
            <a:xfrm>
              <a:off x="7113109" y="4897425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生产</a:t>
              </a: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2517F27-96D8-4B95-86A0-DD305260DEB2}"/>
                </a:ext>
              </a:extLst>
            </p:cNvPr>
            <p:cNvCxnSpPr/>
            <p:nvPr/>
          </p:nvCxnSpPr>
          <p:spPr>
            <a:xfrm>
              <a:off x="6384032" y="4417945"/>
              <a:ext cx="432048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955FF48-7F02-4933-BD92-122A13D3DD40}"/>
                </a:ext>
              </a:extLst>
            </p:cNvPr>
            <p:cNvCxnSpPr>
              <a:cxnSpLocks/>
            </p:cNvCxnSpPr>
            <p:nvPr/>
          </p:nvCxnSpPr>
          <p:spPr>
            <a:xfrm>
              <a:off x="7752184" y="4737149"/>
              <a:ext cx="0" cy="60392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766457E-94AD-4483-B439-065A99745521}"/>
              </a:ext>
            </a:extLst>
          </p:cNvPr>
          <p:cNvGrpSpPr/>
          <p:nvPr/>
        </p:nvGrpSpPr>
        <p:grpSpPr>
          <a:xfrm>
            <a:off x="8688288" y="3577169"/>
            <a:ext cx="2376264" cy="1580999"/>
            <a:chOff x="8688288" y="3185111"/>
            <a:chExt cx="2376264" cy="15809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21A1F20-90D0-4D02-9E56-B3A5E4E7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72" b="91228" l="5240" r="92140">
                          <a14:foregroundMark x1="23144" y1="59649" x2="23144" y2="59649"/>
                          <a14:foregroundMark x1="27948" y1="66667" x2="27948" y2="66667"/>
                          <a14:foregroundMark x1="27074" y1="68421" x2="26638" y2="59649"/>
                          <a14:foregroundMark x1="33188" y1="48246" x2="33188" y2="48246"/>
                          <a14:foregroundMark x1="35371" y1="28947" x2="35371" y2="28947"/>
                          <a14:foregroundMark x1="37118" y1="19298" x2="37118" y2="19298"/>
                          <a14:foregroundMark x1="39738" y1="41228" x2="39738" y2="41228"/>
                          <a14:foregroundMark x1="43231" y1="48246" x2="43231" y2="48246"/>
                          <a14:foregroundMark x1="6114" y1="88596" x2="6114" y2="88596"/>
                          <a14:foregroundMark x1="37555" y1="89474" x2="37555" y2="89474"/>
                          <a14:foregroundMark x1="68122" y1="64035" x2="68122" y2="64035"/>
                          <a14:foregroundMark x1="78166" y1="64035" x2="78166" y2="64035"/>
                          <a14:foregroundMark x1="82533" y1="66667" x2="82533" y2="66667"/>
                          <a14:foregroundMark x1="83843" y1="67544" x2="75546" y2="70175"/>
                          <a14:foregroundMark x1="75546" y1="70175" x2="81223" y2="76316"/>
                          <a14:foregroundMark x1="81223" y1="76316" x2="75546" y2="78070"/>
                          <a14:foregroundMark x1="75546" y1="78070" x2="66376" y2="44737"/>
                          <a14:foregroundMark x1="66376" y1="44737" x2="61135" y2="47368"/>
                          <a14:foregroundMark x1="61135" y1="47368" x2="72489" y2="23684"/>
                          <a14:foregroundMark x1="72489" y1="23684" x2="72489" y2="23684"/>
                          <a14:foregroundMark x1="58952" y1="42105" x2="58952" y2="42105"/>
                          <a14:foregroundMark x1="65502" y1="32456" x2="65502" y2="32456"/>
                          <a14:foregroundMark x1="67686" y1="41228" x2="67686" y2="41228"/>
                          <a14:foregroundMark x1="91703" y1="88596" x2="91703" y2="88596"/>
                          <a14:foregroundMark x1="69869" y1="90351" x2="69869" y2="90351"/>
                          <a14:foregroundMark x1="75983" y1="91228" x2="75983" y2="91228"/>
                          <a14:foregroundMark x1="93013" y1="79825" x2="93013" y2="79825"/>
                          <a14:foregroundMark x1="36681" y1="44737" x2="31004" y2="45614"/>
                          <a14:foregroundMark x1="31004" y1="45614" x2="29258" y2="57018"/>
                          <a14:foregroundMark x1="29258" y1="57018" x2="32314" y2="67544"/>
                          <a14:foregroundMark x1="32314" y1="67544" x2="28821" y2="77193"/>
                          <a14:foregroundMark x1="28821" y1="77193" x2="29258" y2="64035"/>
                          <a14:foregroundMark x1="29258" y1="64035" x2="26201" y2="53509"/>
                          <a14:foregroundMark x1="26201" y1="53509" x2="14847" y2="59649"/>
                          <a14:foregroundMark x1="14847" y1="59649" x2="10480" y2="67544"/>
                          <a14:foregroundMark x1="10480" y1="67544" x2="8734" y2="79825"/>
                          <a14:foregroundMark x1="8734" y1="79825" x2="14410" y2="84211"/>
                          <a14:foregroundMark x1="14410" y1="84211" x2="17904" y2="76316"/>
                          <a14:foregroundMark x1="17904" y1="76316" x2="19651" y2="84211"/>
                          <a14:foregroundMark x1="23581" y1="85088" x2="23581" y2="85088"/>
                          <a14:foregroundMark x1="31441" y1="86842" x2="31441" y2="86842"/>
                          <a14:foregroundMark x1="31878" y1="91228" x2="31878" y2="91228"/>
                          <a14:foregroundMark x1="25764" y1="92105" x2="25764" y2="92105"/>
                          <a14:foregroundMark x1="16157" y1="92105" x2="16157" y2="92105"/>
                          <a14:foregroundMark x1="5240" y1="72807" x2="5240" y2="72807"/>
                          <a14:foregroundMark x1="72489" y1="48246" x2="72489" y2="48246"/>
                          <a14:foregroundMark x1="75109" y1="51754" x2="75109" y2="51754"/>
                          <a14:foregroundMark x1="75546" y1="20175" x2="75546" y2="20175"/>
                          <a14:foregroundMark x1="62009" y1="14035" x2="62009" y2="140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92344" y="3834094"/>
              <a:ext cx="1872208" cy="932016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0647A52-3F3D-4A97-86E7-02F3E38E0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72" b="91228" l="5240" r="92140">
                          <a14:foregroundMark x1="23144" y1="59649" x2="23144" y2="59649"/>
                          <a14:foregroundMark x1="27948" y1="66667" x2="27948" y2="66667"/>
                          <a14:foregroundMark x1="27074" y1="68421" x2="26638" y2="59649"/>
                          <a14:foregroundMark x1="33188" y1="48246" x2="33188" y2="48246"/>
                          <a14:foregroundMark x1="35371" y1="28947" x2="35371" y2="28947"/>
                          <a14:foregroundMark x1="37118" y1="19298" x2="37118" y2="19298"/>
                          <a14:foregroundMark x1="39738" y1="41228" x2="39738" y2="41228"/>
                          <a14:foregroundMark x1="43231" y1="48246" x2="43231" y2="48246"/>
                          <a14:foregroundMark x1="6114" y1="88596" x2="6114" y2="88596"/>
                          <a14:foregroundMark x1="37555" y1="89474" x2="37555" y2="89474"/>
                          <a14:foregroundMark x1="68122" y1="64035" x2="68122" y2="64035"/>
                          <a14:foregroundMark x1="78166" y1="64035" x2="78166" y2="64035"/>
                          <a14:foregroundMark x1="82533" y1="66667" x2="82533" y2="66667"/>
                          <a14:foregroundMark x1="83843" y1="67544" x2="75546" y2="70175"/>
                          <a14:foregroundMark x1="75546" y1="70175" x2="81223" y2="76316"/>
                          <a14:foregroundMark x1="81223" y1="76316" x2="75546" y2="78070"/>
                          <a14:foregroundMark x1="75546" y1="78070" x2="66376" y2="44737"/>
                          <a14:foregroundMark x1="66376" y1="44737" x2="61135" y2="47368"/>
                          <a14:foregroundMark x1="61135" y1="47368" x2="72489" y2="23684"/>
                          <a14:foregroundMark x1="72489" y1="23684" x2="72489" y2="23684"/>
                          <a14:foregroundMark x1="58952" y1="42105" x2="58952" y2="42105"/>
                          <a14:foregroundMark x1="65502" y1="32456" x2="65502" y2="32456"/>
                          <a14:foregroundMark x1="67686" y1="41228" x2="67686" y2="41228"/>
                          <a14:foregroundMark x1="91703" y1="88596" x2="91703" y2="88596"/>
                          <a14:foregroundMark x1="69869" y1="90351" x2="69869" y2="90351"/>
                          <a14:foregroundMark x1="75983" y1="91228" x2="75983" y2="91228"/>
                          <a14:foregroundMark x1="93013" y1="79825" x2="93013" y2="79825"/>
                          <a14:foregroundMark x1="36681" y1="44737" x2="31004" y2="45614"/>
                          <a14:foregroundMark x1="31004" y1="45614" x2="29258" y2="57018"/>
                          <a14:foregroundMark x1="29258" y1="57018" x2="32314" y2="67544"/>
                          <a14:foregroundMark x1="32314" y1="67544" x2="28821" y2="77193"/>
                          <a14:foregroundMark x1="28821" y1="77193" x2="29258" y2="64035"/>
                          <a14:foregroundMark x1="29258" y1="64035" x2="26201" y2="53509"/>
                          <a14:foregroundMark x1="26201" y1="53509" x2="14847" y2="59649"/>
                          <a14:foregroundMark x1="14847" y1="59649" x2="10480" y2="67544"/>
                          <a14:foregroundMark x1="10480" y1="67544" x2="8734" y2="79825"/>
                          <a14:foregroundMark x1="8734" y1="79825" x2="14410" y2="84211"/>
                          <a14:foregroundMark x1="14410" y1="84211" x2="17904" y2="76316"/>
                          <a14:foregroundMark x1="17904" y1="76316" x2="19651" y2="84211"/>
                          <a14:foregroundMark x1="23581" y1="85088" x2="23581" y2="85088"/>
                          <a14:foregroundMark x1="31441" y1="86842" x2="31441" y2="86842"/>
                          <a14:foregroundMark x1="31878" y1="91228" x2="31878" y2="91228"/>
                          <a14:foregroundMark x1="25764" y1="92105" x2="25764" y2="92105"/>
                          <a14:foregroundMark x1="16157" y1="92105" x2="16157" y2="92105"/>
                          <a14:foregroundMark x1="5240" y1="72807" x2="5240" y2="72807"/>
                          <a14:foregroundMark x1="72489" y1="48246" x2="72489" y2="48246"/>
                          <a14:foregroundMark x1="75109" y1="51754" x2="75109" y2="51754"/>
                          <a14:foregroundMark x1="75546" y1="20175" x2="75546" y2="20175"/>
                          <a14:foregroundMark x1="62009" y1="14035" x2="62009" y2="140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24392" y="3185111"/>
              <a:ext cx="1008112" cy="50185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36EBD98-19C1-4EF0-BC2B-85B37DA55489}"/>
                </a:ext>
              </a:extLst>
            </p:cNvPr>
            <p:cNvSpPr txBox="1"/>
            <p:nvPr/>
          </p:nvSpPr>
          <p:spPr>
            <a:xfrm>
              <a:off x="10127009" y="3610905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生产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EB83786-AB67-4817-A3FC-96B1B66BB09F}"/>
                </a:ext>
              </a:extLst>
            </p:cNvPr>
            <p:cNvCxnSpPr/>
            <p:nvPr/>
          </p:nvCxnSpPr>
          <p:spPr>
            <a:xfrm>
              <a:off x="8688288" y="4417945"/>
              <a:ext cx="432048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B5F4812-D620-4F01-AE55-2B0B8C9F0FB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10128448" y="3686966"/>
              <a:ext cx="8329" cy="371228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A369A65-A5FE-4381-B5BD-A5D4ED1BBC6E}"/>
              </a:ext>
            </a:extLst>
          </p:cNvPr>
          <p:cNvGrpSpPr/>
          <p:nvPr/>
        </p:nvGrpSpPr>
        <p:grpSpPr>
          <a:xfrm>
            <a:off x="9624392" y="1804834"/>
            <a:ext cx="1177747" cy="873083"/>
            <a:chOff x="9624392" y="1412776"/>
            <a:chExt cx="1177747" cy="87308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6CB38C3-4F6D-4104-81CF-03B79E74D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72" b="91228" l="5240" r="92140">
                          <a14:foregroundMark x1="23144" y1="59649" x2="23144" y2="59649"/>
                          <a14:foregroundMark x1="27948" y1="66667" x2="27948" y2="66667"/>
                          <a14:foregroundMark x1="27074" y1="68421" x2="26638" y2="59649"/>
                          <a14:foregroundMark x1="33188" y1="48246" x2="33188" y2="48246"/>
                          <a14:foregroundMark x1="35371" y1="28947" x2="35371" y2="28947"/>
                          <a14:foregroundMark x1="37118" y1="19298" x2="37118" y2="19298"/>
                          <a14:foregroundMark x1="39738" y1="41228" x2="39738" y2="41228"/>
                          <a14:foregroundMark x1="43231" y1="48246" x2="43231" y2="48246"/>
                          <a14:foregroundMark x1="6114" y1="88596" x2="6114" y2="88596"/>
                          <a14:foregroundMark x1="37555" y1="89474" x2="37555" y2="89474"/>
                          <a14:foregroundMark x1="68122" y1="64035" x2="68122" y2="64035"/>
                          <a14:foregroundMark x1="78166" y1="64035" x2="78166" y2="64035"/>
                          <a14:foregroundMark x1="82533" y1="66667" x2="82533" y2="66667"/>
                          <a14:foregroundMark x1="83843" y1="67544" x2="75546" y2="70175"/>
                          <a14:foregroundMark x1="75546" y1="70175" x2="81223" y2="76316"/>
                          <a14:foregroundMark x1="81223" y1="76316" x2="75546" y2="78070"/>
                          <a14:foregroundMark x1="75546" y1="78070" x2="66376" y2="44737"/>
                          <a14:foregroundMark x1="66376" y1="44737" x2="61135" y2="47368"/>
                          <a14:foregroundMark x1="61135" y1="47368" x2="72489" y2="23684"/>
                          <a14:foregroundMark x1="72489" y1="23684" x2="72489" y2="23684"/>
                          <a14:foregroundMark x1="58952" y1="42105" x2="58952" y2="42105"/>
                          <a14:foregroundMark x1="65502" y1="32456" x2="65502" y2="32456"/>
                          <a14:foregroundMark x1="67686" y1="41228" x2="67686" y2="41228"/>
                          <a14:foregroundMark x1="91703" y1="88596" x2="91703" y2="88596"/>
                          <a14:foregroundMark x1="69869" y1="90351" x2="69869" y2="90351"/>
                          <a14:foregroundMark x1="75983" y1="91228" x2="75983" y2="91228"/>
                          <a14:foregroundMark x1="93013" y1="79825" x2="93013" y2="79825"/>
                          <a14:foregroundMark x1="36681" y1="44737" x2="31004" y2="45614"/>
                          <a14:foregroundMark x1="31004" y1="45614" x2="29258" y2="57018"/>
                          <a14:foregroundMark x1="29258" y1="57018" x2="32314" y2="67544"/>
                          <a14:foregroundMark x1="32314" y1="67544" x2="28821" y2="77193"/>
                          <a14:foregroundMark x1="28821" y1="77193" x2="29258" y2="64035"/>
                          <a14:foregroundMark x1="29258" y1="64035" x2="26201" y2="53509"/>
                          <a14:foregroundMark x1="26201" y1="53509" x2="14847" y2="59649"/>
                          <a14:foregroundMark x1="14847" y1="59649" x2="10480" y2="67544"/>
                          <a14:foregroundMark x1="10480" y1="67544" x2="8734" y2="79825"/>
                          <a14:foregroundMark x1="8734" y1="79825" x2="14410" y2="84211"/>
                          <a14:foregroundMark x1="14410" y1="84211" x2="17904" y2="76316"/>
                          <a14:foregroundMark x1="17904" y1="76316" x2="19651" y2="84211"/>
                          <a14:foregroundMark x1="23581" y1="85088" x2="23581" y2="85088"/>
                          <a14:foregroundMark x1="31441" y1="86842" x2="31441" y2="86842"/>
                          <a14:foregroundMark x1="31878" y1="91228" x2="31878" y2="91228"/>
                          <a14:foregroundMark x1="25764" y1="92105" x2="25764" y2="92105"/>
                          <a14:foregroundMark x1="16157" y1="92105" x2="16157" y2="92105"/>
                          <a14:foregroundMark x1="5240" y1="72807" x2="5240" y2="72807"/>
                          <a14:foregroundMark x1="72489" y1="48246" x2="72489" y2="48246"/>
                          <a14:foregroundMark x1="75109" y1="51754" x2="75109" y2="51754"/>
                          <a14:foregroundMark x1="75546" y1="20175" x2="75546" y2="20175"/>
                          <a14:foregroundMark x1="62009" y1="14035" x2="62009" y2="140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24392" y="1412776"/>
              <a:ext cx="1008112" cy="501855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D5566C4-C4FF-4FEB-AE71-041C40BC3238}"/>
                </a:ext>
              </a:extLst>
            </p:cNvPr>
            <p:cNvSpPr txBox="1"/>
            <p:nvPr/>
          </p:nvSpPr>
          <p:spPr>
            <a:xfrm>
              <a:off x="10154067" y="184601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生产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A5AF13A-57A3-472A-88C5-1BC4D0E21894}"/>
                </a:ext>
              </a:extLst>
            </p:cNvPr>
            <p:cNvCxnSpPr>
              <a:cxnSpLocks/>
            </p:cNvCxnSpPr>
            <p:nvPr/>
          </p:nvCxnSpPr>
          <p:spPr>
            <a:xfrm>
              <a:off x="10138011" y="1914631"/>
              <a:ext cx="8329" cy="371228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82DDDD41-B312-4170-9EB6-3B9CA7368F2E}"/>
              </a:ext>
            </a:extLst>
          </p:cNvPr>
          <p:cNvSpPr/>
          <p:nvPr/>
        </p:nvSpPr>
        <p:spPr>
          <a:xfrm>
            <a:off x="647576" y="2145735"/>
            <a:ext cx="454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F601202-0688-4299-AC1B-20AA3588B972}"/>
              </a:ext>
            </a:extLst>
          </p:cNvPr>
          <p:cNvSpPr/>
          <p:nvPr/>
        </p:nvSpPr>
        <p:spPr>
          <a:xfrm>
            <a:off x="647576" y="2681656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斐波那契数列 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220BAD8-2890-4911-9289-D42EBDE1CEC9}"/>
              </a:ext>
            </a:extLst>
          </p:cNvPr>
          <p:cNvSpPr/>
          <p:nvPr/>
        </p:nvSpPr>
        <p:spPr>
          <a:xfrm>
            <a:off x="647576" y="895868"/>
            <a:ext cx="5773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F(1)=1</a:t>
            </a:r>
          </a:p>
          <a:p>
            <a:r>
              <a:rPr lang="en-US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F(2)=1</a:t>
            </a:r>
          </a:p>
          <a:p>
            <a:r>
              <a:rPr lang="pt-BR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F(n)=F(n - 1)+F(n - 2)</a:t>
            </a:r>
            <a:r>
              <a:rPr lang="zh-CN" altLang="pt-BR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pt-BR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≥ 3</a:t>
            </a:r>
            <a:r>
              <a:rPr lang="zh-CN" altLang="pt-BR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∈ N*</a:t>
            </a:r>
            <a:r>
              <a:rPr lang="zh-CN" altLang="pt-BR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56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9" grpId="0"/>
      <p:bldP spid="30" grpId="0"/>
      <p:bldP spid="55" grpId="0"/>
      <p:bldP spid="56" grpId="0"/>
      <p:bldP spid="5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5038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遍历数列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359E0-E958-43ED-A2BC-0328381D400F}"/>
              </a:ext>
            </a:extLst>
          </p:cNvPr>
          <p:cNvSpPr/>
          <p:nvPr/>
        </p:nvSpPr>
        <p:spPr>
          <a:xfrm>
            <a:off x="1071186" y="1574571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应用：兔子繁殖问题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D06FF97-FA9D-4806-94CC-A152FBE94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568" y="404664"/>
            <a:ext cx="5076056" cy="274195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8925DFB-7FA7-4966-953D-8AAE819B0910}"/>
              </a:ext>
            </a:extLst>
          </p:cNvPr>
          <p:cNvSpPr/>
          <p:nvPr/>
        </p:nvSpPr>
        <p:spPr>
          <a:xfrm>
            <a:off x="6384032" y="835907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斐波那契数列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F1CC31-40B0-4FEC-AB73-36B42CDD8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5220C6-8771-4A94-BA4F-FA8867F48E33}"/>
              </a:ext>
            </a:extLst>
          </p:cNvPr>
          <p:cNvSpPr/>
          <p:nvPr/>
        </p:nvSpPr>
        <p:spPr>
          <a:xfrm>
            <a:off x="1071186" y="2780928"/>
            <a:ext cx="7664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   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设定数列前两项的初值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grpSp>
        <p:nvGrpSpPr>
          <p:cNvPr id="17" name="PA-组合 1">
            <a:extLst>
              <a:ext uri="{FF2B5EF4-FFF2-40B4-BE49-F238E27FC236}">
                <a16:creationId xmlns:a16="http://schemas.microsoft.com/office/drawing/2014/main" id="{546FDAE8-90F8-4789-92F0-5FC2C7097E0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83432" y="5877272"/>
            <a:ext cx="1592560" cy="360040"/>
            <a:chOff x="983432" y="3789040"/>
            <a:chExt cx="1592560" cy="360040"/>
          </a:xfrm>
        </p:grpSpPr>
        <p:sp>
          <p:nvSpPr>
            <p:cNvPr id="18" name="PA-圆角矩形 4">
              <a:extLst>
                <a:ext uri="{FF2B5EF4-FFF2-40B4-BE49-F238E27FC236}">
                  <a16:creationId xmlns:a16="http://schemas.microsoft.com/office/drawing/2014/main" id="{B3998B64-97D5-463B-93F3-3679CB75A2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83432" y="3789040"/>
              <a:ext cx="720080" cy="3600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PA-圆角矩形 5">
              <a:extLst>
                <a:ext uri="{FF2B5EF4-FFF2-40B4-BE49-F238E27FC236}">
                  <a16:creationId xmlns:a16="http://schemas.microsoft.com/office/drawing/2014/main" id="{08E89193-A023-47EB-A563-1B8F763D9E4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55912" y="3789040"/>
              <a:ext cx="720080" cy="36004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D0F320C-809D-4C30-94D8-DA9A7D5CB255}"/>
              </a:ext>
            </a:extLst>
          </p:cNvPr>
          <p:cNvSpPr/>
          <p:nvPr/>
        </p:nvSpPr>
        <p:spPr>
          <a:xfrm>
            <a:off x="2728392" y="5877272"/>
            <a:ext cx="7200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FD3E0EE-8087-4BAD-B912-0956E4B03580}"/>
              </a:ext>
            </a:extLst>
          </p:cNvPr>
          <p:cNvSpPr/>
          <p:nvPr/>
        </p:nvSpPr>
        <p:spPr>
          <a:xfrm>
            <a:off x="3600872" y="5877272"/>
            <a:ext cx="7200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D63812-EF70-42B6-9E51-473E2FE51932}"/>
              </a:ext>
            </a:extLst>
          </p:cNvPr>
          <p:cNvSpPr/>
          <p:nvPr/>
        </p:nvSpPr>
        <p:spPr>
          <a:xfrm>
            <a:off x="4490110" y="5877272"/>
            <a:ext cx="7200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CCE1C83-B085-4F3E-B5EB-7B5DAFDBA849}"/>
              </a:ext>
            </a:extLst>
          </p:cNvPr>
          <p:cNvSpPr/>
          <p:nvPr/>
        </p:nvSpPr>
        <p:spPr>
          <a:xfrm>
            <a:off x="5375920" y="5877272"/>
            <a:ext cx="7200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A4DED2D-BD1F-4869-93BC-44D611367A39}"/>
              </a:ext>
            </a:extLst>
          </p:cNvPr>
          <p:cNvSpPr/>
          <p:nvPr/>
        </p:nvSpPr>
        <p:spPr>
          <a:xfrm>
            <a:off x="6271133" y="5877272"/>
            <a:ext cx="7200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37497F0-F1C0-4A86-9205-71C043C84437}"/>
              </a:ext>
            </a:extLst>
          </p:cNvPr>
          <p:cNvSpPr/>
          <p:nvPr/>
        </p:nvSpPr>
        <p:spPr>
          <a:xfrm>
            <a:off x="7143613" y="5877272"/>
            <a:ext cx="7200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2F185FB-60CA-43F4-8716-B542E336A380}"/>
              </a:ext>
            </a:extLst>
          </p:cNvPr>
          <p:cNvSpPr/>
          <p:nvPr/>
        </p:nvSpPr>
        <p:spPr>
          <a:xfrm>
            <a:off x="8016093" y="5877272"/>
            <a:ext cx="7200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CB95719-6B6E-43D1-AF7F-B9890FECFDEB}"/>
              </a:ext>
            </a:extLst>
          </p:cNvPr>
          <p:cNvSpPr/>
          <p:nvPr/>
        </p:nvSpPr>
        <p:spPr>
          <a:xfrm>
            <a:off x="8888573" y="5877272"/>
            <a:ext cx="7200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55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01D42F6-641D-4DDB-BAF8-58A16AF09DB1}"/>
              </a:ext>
            </a:extLst>
          </p:cNvPr>
          <p:cNvSpPr/>
          <p:nvPr/>
        </p:nvSpPr>
        <p:spPr>
          <a:xfrm>
            <a:off x="9777811" y="5877272"/>
            <a:ext cx="7200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89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DB01AE4-20C8-4721-9A05-BD762675D0E9}"/>
              </a:ext>
            </a:extLst>
          </p:cNvPr>
          <p:cNvSpPr/>
          <p:nvPr/>
        </p:nvSpPr>
        <p:spPr>
          <a:xfrm>
            <a:off x="10663621" y="5877272"/>
            <a:ext cx="720080" cy="360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144</a:t>
            </a:r>
            <a:endParaRPr lang="zh-CN" altLang="en-US" dirty="0"/>
          </a:p>
        </p:txBody>
      </p:sp>
      <p:grpSp>
        <p:nvGrpSpPr>
          <p:cNvPr id="30" name="PA-组合 19">
            <a:extLst>
              <a:ext uri="{FF2B5EF4-FFF2-40B4-BE49-F238E27FC236}">
                <a16:creationId xmlns:a16="http://schemas.microsoft.com/office/drawing/2014/main" id="{D639ED2A-B2EB-419D-8EBB-8F0ED19F569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55440" y="5301208"/>
            <a:ext cx="1376536" cy="360040"/>
            <a:chOff x="1055440" y="3212976"/>
            <a:chExt cx="1376536" cy="360040"/>
          </a:xfrm>
        </p:grpSpPr>
        <p:sp>
          <p:nvSpPr>
            <p:cNvPr id="31" name="PA-椭圆形标注 17">
              <a:extLst>
                <a:ext uri="{FF2B5EF4-FFF2-40B4-BE49-F238E27FC236}">
                  <a16:creationId xmlns:a16="http://schemas.microsoft.com/office/drawing/2014/main" id="{002CE812-2A2B-4A0F-8D02-8A783131539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55440" y="3212976"/>
              <a:ext cx="432048" cy="360040"/>
            </a:xfrm>
            <a:prstGeom prst="wedgeEllipseCallou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2" name="PA-椭圆形标注 18">
              <a:extLst>
                <a:ext uri="{FF2B5EF4-FFF2-40B4-BE49-F238E27FC236}">
                  <a16:creationId xmlns:a16="http://schemas.microsoft.com/office/drawing/2014/main" id="{EC1D6777-7E42-4E77-8ED0-32AB64DF9F3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999928" y="3212976"/>
              <a:ext cx="432048" cy="360040"/>
            </a:xfrm>
            <a:prstGeom prst="wedgeEllipseCallou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4D22D17D-943A-425E-80CF-3026F5DA7D9F}"/>
              </a:ext>
            </a:extLst>
          </p:cNvPr>
          <p:cNvSpPr/>
          <p:nvPr/>
        </p:nvSpPr>
        <p:spPr>
          <a:xfrm>
            <a:off x="1055440" y="3628900"/>
            <a:ext cx="10729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i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只用于控制循环次数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时不进循环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名字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分别绑到原来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a+b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创建的对象上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2DDD6A-1563-43C3-B476-1872DF16C297}"/>
              </a:ext>
            </a:extLst>
          </p:cNvPr>
          <p:cNvSpPr/>
          <p:nvPr/>
        </p:nvSpPr>
        <p:spPr>
          <a:xfrm>
            <a:off x="1038942" y="4568420"/>
            <a:ext cx="7721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输出第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en-US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个月兔子数量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27000" decel="7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08086 -4.07407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86 -4.07407E-6 L 0.13984 -4.0740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84 -4.07407E-6 L 0.22122 -4.0740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22 -4.07407E-6 L 0.29206 -4.07407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06 -4.07407E-6 L 0.36289 -4.07407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89 -4.07407E-6 L 0.43971 -4.07407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71 -4.07407E-6 L 0.50208 -4.07407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208 -4.07407E-6 L 0.58607 -4.07407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607 -4.07407E-6 L 0.65898 -4.07407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898 -4.07407E-6 L 0.73164 -4.07407E-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/>
      <p:bldP spid="3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5038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遍历数列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359E0-E958-43ED-A2BC-0328381D400F}"/>
              </a:ext>
            </a:extLst>
          </p:cNvPr>
          <p:cNvSpPr/>
          <p:nvPr/>
        </p:nvSpPr>
        <p:spPr>
          <a:xfrm>
            <a:off x="1071186" y="1574571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zh-CN" altLang="en-US" sz="2800" dirty="0"/>
              <a:t>百钱买百鸡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8B6EC2-747C-457B-A8C2-CB39B1C02B06}"/>
              </a:ext>
            </a:extLst>
          </p:cNvPr>
          <p:cNvSpPr/>
          <p:nvPr/>
        </p:nvSpPr>
        <p:spPr>
          <a:xfrm>
            <a:off x="1071186" y="2348880"/>
            <a:ext cx="74730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古代数学家张丘建</a:t>
            </a:r>
            <a:r>
              <a:rPr lang="en-US" altLang="zh-CN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算经</a:t>
            </a:r>
            <a:r>
              <a:rPr lang="en-US" altLang="zh-CN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r>
              <a:rPr lang="zh-CN" altLang="en-US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</a:p>
          <a:p>
            <a:r>
              <a:rPr lang="zh-CN" altLang="en-US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鸡翁一值钱五，鸡母一值钱三，鸡雏三值钱一</a:t>
            </a:r>
            <a:endParaRPr lang="en-US" altLang="zh-CN" sz="2800" dirty="0">
              <a:solidFill>
                <a:srgbClr val="40404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百钱买百鸡，如果要求鸡翁、鸡母、鸡雏都不为零，问鸡翁、鸡母、鸡雏各几何？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DECA74-B0D0-4A5E-959B-8E355FCF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608" y="4839671"/>
            <a:ext cx="1336176" cy="14747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5C7B5A-B3BE-4348-8FFE-D488DC9EB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26" b="97691" l="6024" r="91325">
                        <a14:foregroundMark x1="71325" y1="8083" x2="71325" y2="8083"/>
                        <a14:foregroundMark x1="72048" y1="4388" x2="72048" y2="4388"/>
                        <a14:foregroundMark x1="63855" y1="90069" x2="63855" y2="90069"/>
                        <a14:foregroundMark x1="66265" y1="93764" x2="66265" y2="93764"/>
                        <a14:foregroundMark x1="65542" y1="97460" x2="65542" y2="97460"/>
                        <a14:foregroundMark x1="61205" y1="84988" x2="61205" y2="84988"/>
                        <a14:foregroundMark x1="61446" y1="84296" x2="61446" y2="84296"/>
                        <a14:foregroundMark x1="65301" y1="96536" x2="65301" y2="96536"/>
                        <a14:foregroundMark x1="65542" y1="98152" x2="65542" y2="98152"/>
                        <a14:foregroundMark x1="6506" y1="65358" x2="6506" y2="65358"/>
                        <a14:foregroundMark x1="60241" y1="90069" x2="60241" y2="90069"/>
                        <a14:foregroundMark x1="61205" y1="83141" x2="61205" y2="83141"/>
                        <a14:foregroundMark x1="91566" y1="42956" x2="91566" y2="42956"/>
                        <a14:foregroundMark x1="75181" y1="3926" x2="75181" y2="3926"/>
                        <a14:foregroundMark x1="64578" y1="8776" x2="64578" y2="8776"/>
                        <a14:foregroundMark x1="62410" y1="12702" x2="62410" y2="12702"/>
                        <a14:foregroundMark x1="82169" y1="9007" x2="82169" y2="9007"/>
                        <a14:foregroundMark x1="82892" y1="13395" x2="82892" y2="13395"/>
                        <a14:foregroundMark x1="84096" y1="13395" x2="84096" y2="13395"/>
                        <a14:foregroundMark x1="83373" y1="13395" x2="83373" y2="133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416" y="4252476"/>
            <a:ext cx="1976191" cy="20619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10A651-BE7D-4503-8DAB-3EF68865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08" b="98295" l="3665" r="94241">
                        <a14:foregroundMark x1="72251" y1="7008" x2="72251" y2="7008"/>
                        <a14:foregroundMark x1="54101" y1="15341" x2="54101" y2="15341"/>
                        <a14:foregroundMark x1="9075" y1="57576" x2="9075" y2="57576"/>
                        <a14:foregroundMark x1="58639" y1="83902" x2="58639" y2="83902"/>
                        <a14:foregroundMark x1="60035" y1="88826" x2="60035" y2="88826"/>
                        <a14:foregroundMark x1="57592" y1="90530" x2="57592" y2="90530"/>
                        <a14:foregroundMark x1="57941" y1="95076" x2="57941" y2="95076"/>
                        <a14:foregroundMark x1="92670" y1="92235" x2="92670" y2="92235"/>
                        <a14:foregroundMark x1="84293" y1="97159" x2="84293" y2="97159"/>
                        <a14:foregroundMark x1="6283" y1="87311" x2="6283" y2="87311"/>
                        <a14:foregroundMark x1="5236" y1="55492" x2="5236" y2="55492"/>
                        <a14:foregroundMark x1="4887" y1="88068" x2="4887" y2="88068"/>
                        <a14:foregroundMark x1="4538" y1="54924" x2="4538" y2="54924"/>
                        <a14:foregroundMark x1="93368" y1="52652" x2="93368" y2="52652"/>
                        <a14:foregroundMark x1="86213" y1="10606" x2="86213" y2="10606"/>
                        <a14:foregroundMark x1="86213" y1="9848" x2="86213" y2="9848"/>
                        <a14:foregroundMark x1="24956" y1="35417" x2="24956" y2="35417"/>
                        <a14:foregroundMark x1="30890" y1="34091" x2="30890" y2="34091"/>
                        <a14:foregroundMark x1="30716" y1="33523" x2="30716" y2="33523"/>
                        <a14:foregroundMark x1="32635" y1="33333" x2="32635" y2="33333"/>
                        <a14:foregroundMark x1="35079" y1="33333" x2="35079" y2="33333"/>
                        <a14:foregroundMark x1="31937" y1="31818" x2="31937" y2="31818"/>
                        <a14:foregroundMark x1="30541" y1="31818" x2="30541" y2="31818"/>
                        <a14:foregroundMark x1="33333" y1="32008" x2="33333" y2="32008"/>
                        <a14:foregroundMark x1="3839" y1="88258" x2="3839" y2="88258"/>
                        <a14:foregroundMark x1="94415" y1="92045" x2="94415" y2="92045"/>
                        <a14:foregroundMark x1="58290" y1="98106" x2="58290" y2="98106"/>
                        <a14:foregroundMark x1="86038" y1="98295" x2="86038" y2="98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1824" y="5451793"/>
            <a:ext cx="936104" cy="8625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F6ACC04-F815-4450-8C59-1B73908A9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06" b="94465" l="6601" r="96535">
                        <a14:foregroundMark x1="7096" y1="83210" x2="7096" y2="83210"/>
                        <a14:foregroundMark x1="6601" y1="90959" x2="6601" y2="90959"/>
                        <a14:foregroundMark x1="32673" y1="92066" x2="32673" y2="92066"/>
                        <a14:foregroundMark x1="42739" y1="92066" x2="42739" y2="92066"/>
                        <a14:foregroundMark x1="75743" y1="94465" x2="75743" y2="94465"/>
                        <a14:foregroundMark x1="92904" y1="87454" x2="92904" y2="87454"/>
                        <a14:foregroundMark x1="96535" y1="87269" x2="96535" y2="87269"/>
                        <a14:foregroundMark x1="17327" y1="93911" x2="17327" y2="93911"/>
                        <a14:foregroundMark x1="44059" y1="7565" x2="44059" y2="7565"/>
                        <a14:foregroundMark x1="45215" y1="3506" x2="45215" y2="3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5627" y="4164761"/>
            <a:ext cx="1439005" cy="12870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1FEA27A-C63F-4666-BE15-F5CC40B16521}"/>
              </a:ext>
            </a:extLst>
          </p:cNvPr>
          <p:cNvSpPr/>
          <p:nvPr/>
        </p:nvSpPr>
        <p:spPr>
          <a:xfrm>
            <a:off x="2635023" y="4241816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lang="zh-CN" altLang="en-US" sz="2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D95C0B-24D5-482A-91B7-185016B4672F}"/>
              </a:ext>
            </a:extLst>
          </p:cNvPr>
          <p:cNvSpPr/>
          <p:nvPr/>
        </p:nvSpPr>
        <p:spPr>
          <a:xfrm>
            <a:off x="3856373" y="4241816"/>
            <a:ext cx="295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9516A5-F961-4C2B-8F1F-F84B27A8F521}"/>
              </a:ext>
            </a:extLst>
          </p:cNvPr>
          <p:cNvSpPr/>
          <p:nvPr/>
        </p:nvSpPr>
        <p:spPr>
          <a:xfrm>
            <a:off x="4979876" y="4242421"/>
            <a:ext cx="322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zh-CN" altLang="en-US" sz="2800" dirty="0"/>
          </a:p>
        </p:txBody>
      </p:sp>
      <p:pic>
        <p:nvPicPr>
          <p:cNvPr id="20" name="Picture 10" descr="https://gimg2.baidu.com/image_search/src=http%3A%2F%2Fstatic1.ci123.com%2Fphoto%2Foriginal%2F574%2Fce9bd81766966491b87efe95af741d7d.jpg&amp;refer=http%3A%2F%2Fstatic1.ci123.com&amp;app=2002&amp;size=f9999,10000&amp;q=a80&amp;n=0&amp;g=0n&amp;fmt=jpeg?sec=1630040345&amp;t=771ba51a3ac4e644dbdc438a407502ba">
            <a:extLst>
              <a:ext uri="{FF2B5EF4-FFF2-40B4-BE49-F238E27FC236}">
                <a16:creationId xmlns:a16="http://schemas.microsoft.com/office/drawing/2014/main" id="{76B4317F-AE58-406C-8FD4-5D6C6262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2353" y1="43167" x2="22353" y2="43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08" y="5357721"/>
            <a:ext cx="744268" cy="10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C436614-B0AF-4F61-A5D6-B23293D58FFC}"/>
              </a:ext>
            </a:extLst>
          </p:cNvPr>
          <p:cNvSpPr/>
          <p:nvPr/>
        </p:nvSpPr>
        <p:spPr>
          <a:xfrm>
            <a:off x="7313512" y="4470339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520CE2-664E-42A5-B645-713E77720112}"/>
              </a:ext>
            </a:extLst>
          </p:cNvPr>
          <p:cNvSpPr/>
          <p:nvPr/>
        </p:nvSpPr>
        <p:spPr>
          <a:xfrm>
            <a:off x="7313512" y="5795978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88653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359E0-E958-43ED-A2BC-0328381D400F}"/>
              </a:ext>
            </a:extLst>
          </p:cNvPr>
          <p:cNvSpPr/>
          <p:nvPr/>
        </p:nvSpPr>
        <p:spPr>
          <a:xfrm>
            <a:off x="1071186" y="1574571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zh-CN" altLang="en-US" sz="2800" dirty="0"/>
              <a:t>百钱买百鸡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C7A2-04AE-46C8-98E7-65BE842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E08384-D3AC-4A78-9ED0-ADDE0A53441F}"/>
              </a:ext>
            </a:extLst>
          </p:cNvPr>
          <p:cNvSpPr/>
          <p:nvPr/>
        </p:nvSpPr>
        <p:spPr>
          <a:xfrm>
            <a:off x="1057324" y="2214440"/>
            <a:ext cx="6748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7B5A2E-7680-4E21-BFB7-E6D23CB637A4}"/>
              </a:ext>
            </a:extLst>
          </p:cNvPr>
          <p:cNvSpPr/>
          <p:nvPr/>
        </p:nvSpPr>
        <p:spPr>
          <a:xfrm>
            <a:off x="1072943" y="3573016"/>
            <a:ext cx="5023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25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579ACE-F508-45D2-BE43-08C430B3C0A5}"/>
              </a:ext>
            </a:extLst>
          </p:cNvPr>
          <p:cNvSpPr/>
          <p:nvPr/>
        </p:nvSpPr>
        <p:spPr>
          <a:xfrm>
            <a:off x="1057324" y="4149080"/>
            <a:ext cx="7774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25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C50F0F-904D-443E-8C09-428CA21E6F26}"/>
              </a:ext>
            </a:extLst>
          </p:cNvPr>
          <p:cNvSpPr/>
          <p:nvPr/>
        </p:nvSpPr>
        <p:spPr>
          <a:xfrm>
            <a:off x="1057324" y="4599715"/>
            <a:ext cx="6262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14.28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cock 为正整数，只可能取值4，8，12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378016-F7E1-4AFB-86F6-A1085ECAE3A2}"/>
              </a:ext>
            </a:extLst>
          </p:cNvPr>
          <p:cNvSpPr/>
          <p:nvPr/>
        </p:nvSpPr>
        <p:spPr>
          <a:xfrm>
            <a:off x="1050544" y="3120993"/>
            <a:ext cx="3101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消去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chicken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2DD209-F6AD-4FBD-A2F0-C7DCCDE0E9C4}"/>
              </a:ext>
            </a:extLst>
          </p:cNvPr>
          <p:cNvSpPr/>
          <p:nvPr/>
        </p:nvSpPr>
        <p:spPr>
          <a:xfrm>
            <a:off x="6312024" y="3389553"/>
            <a:ext cx="1493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4 18 78</a:t>
            </a:r>
          </a:p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8 11 81</a:t>
            </a:r>
          </a:p>
          <a:p>
            <a:pPr>
              <a:spcBef>
                <a:spcPts val="0"/>
              </a:spcBef>
            </a:pPr>
            <a:r>
              <a:rPr lang="en-US" altLang="zh-CN" sz="2800" b="0" dirty="0">
                <a:solidFill>
                  <a:srgbClr val="40404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12 4 84</a:t>
            </a:r>
            <a:endParaRPr lang="en-US" altLang="zh-CN" sz="2800" b="0" dirty="0">
              <a:solidFill>
                <a:srgbClr val="404040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0764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359E0-E958-43ED-A2BC-0328381D400F}"/>
              </a:ext>
            </a:extLst>
          </p:cNvPr>
          <p:cNvSpPr/>
          <p:nvPr/>
        </p:nvSpPr>
        <p:spPr>
          <a:xfrm>
            <a:off x="1071186" y="1574571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zh-CN" altLang="en-US" sz="2800" dirty="0"/>
              <a:t>百钱买百鸡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C7A2-04AE-46C8-98E7-65BE842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587C875-EED2-46A9-8B9C-7E6EA7A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22C1D7-987F-4F59-81D3-A56763BE14AC}"/>
              </a:ext>
            </a:extLst>
          </p:cNvPr>
          <p:cNvSpPr/>
          <p:nvPr/>
        </p:nvSpPr>
        <p:spPr>
          <a:xfrm>
            <a:off x="911424" y="2200271"/>
            <a:ext cx="105131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先假设只买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只公鸡</a:t>
            </a:r>
          </a:p>
          <a:p>
            <a:pPr>
              <a:buFont typeface="+mj-lt"/>
              <a:buAutoNum type="arabicPeriod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假设只买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只母鸡</a:t>
            </a:r>
          </a:p>
          <a:p>
            <a:pPr>
              <a:buFont typeface="+mj-lt"/>
              <a:buAutoNum type="arabicPeriod" startAt="3"/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剩的的钱全用于买小鸡，从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只开始一直试到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，如果有满足条件的解，一定是可以找到。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再假设买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只母鸡，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......100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只母鸡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的动作，找出所有可能的组合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再假设买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......100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只公鸡，重复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的动作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这样一定可以得到所有不同数量的三种鸡的组合，如果有满足条件的，就输出那组数据</a:t>
            </a:r>
          </a:p>
        </p:txBody>
      </p:sp>
    </p:spTree>
    <p:extLst>
      <p:ext uri="{BB962C8B-B14F-4D97-AF65-F5344CB8AC3E}">
        <p14:creationId xmlns:p14="http://schemas.microsoft.com/office/powerpoint/2010/main" val="8601710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359E0-E958-43ED-A2BC-0328381D400F}"/>
              </a:ext>
            </a:extLst>
          </p:cNvPr>
          <p:cNvSpPr/>
          <p:nvPr/>
        </p:nvSpPr>
        <p:spPr>
          <a:xfrm>
            <a:off x="565246" y="1639382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zh-CN" altLang="en-US" sz="2800" dirty="0"/>
              <a:t>百钱买百鸡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C7A2-04AE-46C8-98E7-65BE842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587C875-EED2-46A9-8B9C-7E6EA7A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BA415BC-FEFF-4F7F-9CB0-7E0A994D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5A700E-DF5D-457B-BE64-BE75FCE36B2C}"/>
              </a:ext>
            </a:extLst>
          </p:cNvPr>
          <p:cNvSpPr/>
          <p:nvPr/>
        </p:nvSpPr>
        <p:spPr>
          <a:xfrm>
            <a:off x="551384" y="2185699"/>
            <a:ext cx="109294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b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b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//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遇到满足条件的数字组合就输出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831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C7A2-04AE-46C8-98E7-65BE842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587C875-EED2-46A9-8B9C-7E6EA7A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BA415BC-FEFF-4F7F-9CB0-7E0A994D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5A700E-DF5D-457B-BE64-BE75FCE36B2C}"/>
              </a:ext>
            </a:extLst>
          </p:cNvPr>
          <p:cNvSpPr/>
          <p:nvPr/>
        </p:nvSpPr>
        <p:spPr>
          <a:xfrm>
            <a:off x="551384" y="2185699"/>
            <a:ext cx="11305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b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</a:t>
            </a:r>
            <a:r>
              <a:rPr lang="en-US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</a:rPr>
              <a:t>//</a:t>
            </a:r>
            <a:r>
              <a:rPr lang="en-US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3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遇到满足条件的数字组合就输出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46D11C-0F08-4EEF-9542-1FB26296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771C30-243F-44BB-81CF-DA2AD0D4813B}"/>
              </a:ext>
            </a:extLst>
          </p:cNvPr>
          <p:cNvSpPr/>
          <p:nvPr/>
        </p:nvSpPr>
        <p:spPr>
          <a:xfrm>
            <a:off x="565246" y="1639382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zh-CN" altLang="en-US" sz="2800" dirty="0"/>
              <a:t>百钱买百鸡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2352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C7A2-04AE-46C8-98E7-65BE842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587C875-EED2-46A9-8B9C-7E6EA7A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BA415BC-FEFF-4F7F-9CB0-7E0A994D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5A700E-DF5D-457B-BE64-BE75FCE36B2C}"/>
              </a:ext>
            </a:extLst>
          </p:cNvPr>
          <p:cNvSpPr/>
          <p:nvPr/>
        </p:nvSpPr>
        <p:spPr>
          <a:xfrm>
            <a:off x="551384" y="2185699"/>
            <a:ext cx="11640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公鸡数量不为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且小于或等于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母鸡数量不为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且小于或等于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小鸡数量大于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小于等于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//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遇到满足条件的数字组合就输出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46D11C-0F08-4EEF-9542-1FB26296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564E480-C686-466F-804D-4033A202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429945-AE65-459E-9AFA-2D8E0506F6C3}"/>
              </a:ext>
            </a:extLst>
          </p:cNvPr>
          <p:cNvSpPr/>
          <p:nvPr/>
        </p:nvSpPr>
        <p:spPr>
          <a:xfrm>
            <a:off x="551384" y="4313933"/>
            <a:ext cx="13681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3 20 77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4 18 78</a:t>
            </a:r>
          </a:p>
          <a:p>
            <a:r>
              <a:rPr lang="en-US" altLang="zh-CN" sz="2000" dirty="0"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7 13 80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8 11 81</a:t>
            </a:r>
          </a:p>
          <a:p>
            <a:r>
              <a:rPr lang="en-US" altLang="zh-CN" sz="2000" dirty="0"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11 6 83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12 4 84</a:t>
            </a:r>
            <a:endParaRPr lang="en-US" altLang="zh-CN" sz="20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1A9968-9C9D-4BA0-9898-F99B4442EC75}"/>
              </a:ext>
            </a:extLst>
          </p:cNvPr>
          <p:cNvSpPr/>
          <p:nvPr/>
        </p:nvSpPr>
        <p:spPr>
          <a:xfrm>
            <a:off x="565246" y="1639382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zh-CN" altLang="en-US" sz="2800" dirty="0"/>
              <a:t>百钱买百鸡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72650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C7A2-04AE-46C8-98E7-65BE842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587C875-EED2-46A9-8B9C-7E6EA7A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BA415BC-FEFF-4F7F-9CB0-7E0A994D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5A700E-DF5D-457B-BE64-BE75FCE36B2C}"/>
              </a:ext>
            </a:extLst>
          </p:cNvPr>
          <p:cNvSpPr/>
          <p:nvPr/>
        </p:nvSpPr>
        <p:spPr>
          <a:xfrm>
            <a:off x="335360" y="2185699"/>
            <a:ext cx="11809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  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公鸡数量不为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且小于或等于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母鸡数量不为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且小于或等于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en-US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小鸡数量大于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小于等于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且是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的倍数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//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遇到满足条件的数字组合就输出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46D11C-0F08-4EEF-9542-1FB26296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564E480-C686-466F-804D-4033A202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429945-AE65-459E-9AFA-2D8E0506F6C3}"/>
              </a:ext>
            </a:extLst>
          </p:cNvPr>
          <p:cNvSpPr/>
          <p:nvPr/>
        </p:nvSpPr>
        <p:spPr>
          <a:xfrm>
            <a:off x="551384" y="4313933"/>
            <a:ext cx="1368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4 18 78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8 11 81</a:t>
            </a:r>
          </a:p>
          <a:p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12 4 84</a:t>
            </a:r>
            <a:endParaRPr lang="en-US" altLang="zh-CN" sz="20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111DE23-EC65-4C36-919B-F962E49B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C2596B-AC47-4002-A4DF-B2706A8184E7}"/>
              </a:ext>
            </a:extLst>
          </p:cNvPr>
          <p:cNvSpPr/>
          <p:nvPr/>
        </p:nvSpPr>
        <p:spPr>
          <a:xfrm>
            <a:off x="349222" y="1611812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zh-CN" altLang="en-US" sz="2800" dirty="0"/>
              <a:t>百钱买百鸡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65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726308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真值测试</a:t>
            </a:r>
            <a:endParaRPr lang="zh-CN" altLang="zh-CN" sz="2800" b="1" dirty="0">
              <a:solidFill>
                <a:srgbClr val="FC84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057324" y="1633538"/>
            <a:ext cx="7416824" cy="17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对象出现在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while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语句中的条件表达式中，或是作为布尔运算的操作数时，对象值表现为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True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False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8256E9-E293-45EE-8385-3FD2B102EB84}"/>
              </a:ext>
            </a:extLst>
          </p:cNvPr>
          <p:cNvSpPr/>
          <p:nvPr/>
        </p:nvSpPr>
        <p:spPr>
          <a:xfrm>
            <a:off x="1057324" y="3470620"/>
            <a:ext cx="47506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值为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</a:rPr>
              <a:t>False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的内置对象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45A552-9B09-4293-A7AC-B525722F4596}"/>
              </a:ext>
            </a:extLst>
          </p:cNvPr>
          <p:cNvSpPr/>
          <p:nvPr/>
        </p:nvSpPr>
        <p:spPr>
          <a:xfrm>
            <a:off x="1919536" y="3993840"/>
            <a:ext cx="3888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被定义为假值的常量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任何数值类型的数字零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空的序列和多项集</a:t>
            </a:r>
            <a:endParaRPr lang="en-US" altLang="zh-CN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7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4" grpId="0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359E0-E958-43ED-A2BC-0328381D400F}"/>
              </a:ext>
            </a:extLst>
          </p:cNvPr>
          <p:cNvSpPr/>
          <p:nvPr/>
        </p:nvSpPr>
        <p:spPr>
          <a:xfrm>
            <a:off x="1071186" y="1124744"/>
            <a:ext cx="178445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16A80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枚举算法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C7A2-04AE-46C8-98E7-65BE842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587C875-EED2-46A9-8B9C-7E6EA7A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BA415BC-FEFF-4F7F-9CB0-7E0A994D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46D11C-0F08-4EEF-9542-1FB26296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564E480-C686-466F-804D-4033A202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111DE23-EC65-4C36-919B-F962E49BB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731169B-E161-4513-971A-E23592B419D4}"/>
              </a:ext>
            </a:extLst>
          </p:cNvPr>
          <p:cNvSpPr/>
          <p:nvPr/>
        </p:nvSpPr>
        <p:spPr>
          <a:xfrm>
            <a:off x="1071186" y="1844824"/>
            <a:ext cx="98170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这种将问题的所有可能的答案一一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列举</a:t>
            </a:r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，然后根据条件判断答案是否合适，合适就保留，不合适就丢弃的方法称为枚举法，也称为列举法或穷举法</a:t>
            </a:r>
            <a:endParaRPr lang="en-US" altLang="zh-CN" sz="2400" dirty="0">
              <a:solidFill>
                <a:srgbClr val="33333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E2CC3C-C693-49E4-BBA0-6576E1D42320}"/>
              </a:ext>
            </a:extLst>
          </p:cNvPr>
          <p:cNvSpPr/>
          <p:nvPr/>
        </p:nvSpPr>
        <p:spPr>
          <a:xfrm>
            <a:off x="1071186" y="3249194"/>
            <a:ext cx="9033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枚举算法的思路简单，程序编写和调试方便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枚举法有以下特点：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结果一定正确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效率低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通常会涉及到求极值</a:t>
            </a: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数据量大时耗时过久</a:t>
            </a:r>
          </a:p>
        </p:txBody>
      </p:sp>
    </p:spTree>
    <p:extLst>
      <p:ext uri="{BB962C8B-B14F-4D97-AF65-F5344CB8AC3E}">
        <p14:creationId xmlns:p14="http://schemas.microsoft.com/office/powerpoint/2010/main" val="9577039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C7A2-04AE-46C8-98E7-65BE842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587C875-EED2-46A9-8B9C-7E6EA7A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BA415BC-FEFF-4F7F-9CB0-7E0A994D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5A700E-DF5D-457B-BE64-BE75FCE36B2C}"/>
              </a:ext>
            </a:extLst>
          </p:cNvPr>
          <p:cNvSpPr/>
          <p:nvPr/>
        </p:nvSpPr>
        <p:spPr>
          <a:xfrm>
            <a:off x="1071186" y="2204864"/>
            <a:ext cx="99933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公鸡数量不为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且小于或等于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101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母鸡数量不为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且小于或等于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  </a:t>
            </a:r>
            <a:r>
              <a:rPr lang="en-US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小鸡数量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可计算得到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%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//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遇到满足条件的数字组合就输出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46D11C-0F08-4EEF-9542-1FB26296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564E480-C686-466F-804D-4033A202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98BCD03-EF9B-4D23-9EEF-7A6D0E4BF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CFB11C-6198-4B6E-8460-8D3A90A45325}"/>
              </a:ext>
            </a:extLst>
          </p:cNvPr>
          <p:cNvSpPr/>
          <p:nvPr/>
        </p:nvSpPr>
        <p:spPr>
          <a:xfrm>
            <a:off x="1127448" y="1628800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zh-CN" altLang="en-US" sz="2800" dirty="0"/>
              <a:t>百钱买百鸡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6388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C7A2-04AE-46C8-98E7-65BE842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587C875-EED2-46A9-8B9C-7E6EA7A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BA415BC-FEFF-4F7F-9CB0-7E0A994D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5A700E-DF5D-457B-BE64-BE75FCE36B2C}"/>
              </a:ext>
            </a:extLst>
          </p:cNvPr>
          <p:cNvSpPr/>
          <p:nvPr/>
        </p:nvSpPr>
        <p:spPr>
          <a:xfrm>
            <a:off x="1072858" y="2222282"/>
            <a:ext cx="9721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20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公鸡数量不超过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20</a:t>
            </a:r>
            <a:b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33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</a:t>
            </a:r>
            <a:r>
              <a:rPr lang="en-US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母鸡数量不超过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33</a:t>
            </a:r>
            <a:b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  </a:t>
            </a:r>
            <a:r>
              <a:rPr lang="en-US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小鸡数量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可计算得到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%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and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//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遇到满足条件的数字组合就输出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46D11C-0F08-4EEF-9542-1FB26296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564E480-C686-466F-804D-4033A202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98BCD03-EF9B-4D23-9EEF-7A6D0E4BF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090061F8-0336-4309-9926-464659A17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3FA0D81-12CC-44BA-934D-BADEEBED4F91}"/>
              </a:ext>
            </a:extLst>
          </p:cNvPr>
          <p:cNvSpPr/>
          <p:nvPr/>
        </p:nvSpPr>
        <p:spPr>
          <a:xfrm>
            <a:off x="1127448" y="1628800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zh-CN" altLang="en-US" sz="2800" dirty="0"/>
              <a:t>百钱买百鸡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2944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5542BC-BF97-4E66-827F-5FD6EBEAF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AAE556-BCFE-464E-A651-B12D9259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5422A6-27FE-4BD0-979E-23D2C2461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1F830E-462F-4E2B-B06A-1CC12859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6359E0-E958-43ED-A2BC-0328381D400F}"/>
              </a:ext>
            </a:extLst>
          </p:cNvPr>
          <p:cNvSpPr/>
          <p:nvPr/>
        </p:nvSpPr>
        <p:spPr>
          <a:xfrm>
            <a:off x="1071186" y="1574571"/>
            <a:ext cx="459276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</a:t>
            </a:r>
            <a:r>
              <a:rPr lang="zh-CN" altLang="en-US" sz="2800" dirty="0"/>
              <a:t>百钱买百鸡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BC7A2-04AE-46C8-98E7-65BE842E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587C875-EED2-46A9-8B9C-7E6EA7A5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E446E9-AF54-411E-AA86-28F1476610AB}"/>
              </a:ext>
            </a:extLst>
          </p:cNvPr>
          <p:cNvSpPr/>
          <p:nvPr/>
        </p:nvSpPr>
        <p:spPr>
          <a:xfrm>
            <a:off x="1057324" y="3060351"/>
            <a:ext cx="5038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484885-3FEE-4D19-97F1-B7ABF93742A0}"/>
              </a:ext>
            </a:extLst>
          </p:cNvPr>
          <p:cNvSpPr/>
          <p:nvPr/>
        </p:nvSpPr>
        <p:spPr>
          <a:xfrm>
            <a:off x="1631504" y="3612400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25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//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8A874E-FDD5-4147-AC75-64E06C39D94C}"/>
              </a:ext>
            </a:extLst>
          </p:cNvPr>
          <p:cNvSpPr/>
          <p:nvPr/>
        </p:nvSpPr>
        <p:spPr>
          <a:xfrm>
            <a:off x="1631504" y="4192314"/>
            <a:ext cx="4592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78F975D-D42C-4D3C-AD4E-0431FB45A230}"/>
              </a:ext>
            </a:extLst>
          </p:cNvPr>
          <p:cNvSpPr/>
          <p:nvPr/>
        </p:nvSpPr>
        <p:spPr>
          <a:xfrm>
            <a:off x="1071186" y="4777988"/>
            <a:ext cx="4592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chicken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C2E060-CF1C-4E6E-8C8B-E7A9DC7BE66C}"/>
              </a:ext>
            </a:extLst>
          </p:cNvPr>
          <p:cNvSpPr/>
          <p:nvPr/>
        </p:nvSpPr>
        <p:spPr>
          <a:xfrm>
            <a:off x="999745" y="2348880"/>
            <a:ext cx="46642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hen 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25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cock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7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//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420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94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遍历字符串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96588A-B72F-4F0F-A568-DD3929FFF224}"/>
              </a:ext>
            </a:extLst>
          </p:cNvPr>
          <p:cNvSpPr/>
          <p:nvPr/>
        </p:nvSpPr>
        <p:spPr>
          <a:xfrm>
            <a:off x="1057324" y="2348880"/>
            <a:ext cx="92871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phone_number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输入一个手机号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phone_number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遍历字符串，依次取一个字符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每次执行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print()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后换行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54E996-5C0A-4FC2-BA06-CE2D881EA8E9}"/>
              </a:ext>
            </a:extLst>
          </p:cNvPr>
          <p:cNvSpPr/>
          <p:nvPr/>
        </p:nvSpPr>
        <p:spPr>
          <a:xfrm>
            <a:off x="1071186" y="1574571"/>
            <a:ext cx="489466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应用：竖向输出手机号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7FF676-F1E6-4394-845E-2310E3CB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7CDCE5-529D-43D1-8821-BFE2F3933C27}"/>
              </a:ext>
            </a:extLst>
          </p:cNvPr>
          <p:cNvSpPr/>
          <p:nvPr/>
        </p:nvSpPr>
        <p:spPr>
          <a:xfrm>
            <a:off x="10665102" y="1317829"/>
            <a:ext cx="4557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604177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102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遍历列表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54E996-5C0A-4FC2-BA06-CE2D881EA8E9}"/>
              </a:ext>
            </a:extLst>
          </p:cNvPr>
          <p:cNvSpPr/>
          <p:nvPr/>
        </p:nvSpPr>
        <p:spPr>
          <a:xfrm>
            <a:off x="1071186" y="1574571"/>
            <a:ext cx="603292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遍历列表：分行输出列表中诗人名字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7FF676-F1E6-4394-845E-2310E3CB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F7EB3E-8BE0-47D0-8C06-95C6219C5589}"/>
              </a:ext>
            </a:extLst>
          </p:cNvPr>
          <p:cNvSpPr/>
          <p:nvPr/>
        </p:nvSpPr>
        <p:spPr>
          <a:xfrm>
            <a:off x="983432" y="2348880"/>
            <a:ext cx="95770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poet_of_tang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杜甫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白居易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王维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b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poet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poet_of_tang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9FC376-A7A5-45FD-B926-6C883EC2A81F}"/>
              </a:ext>
            </a:extLst>
          </p:cNvPr>
          <p:cNvSpPr/>
          <p:nvPr/>
        </p:nvSpPr>
        <p:spPr>
          <a:xfrm>
            <a:off x="1057324" y="4093523"/>
            <a:ext cx="17983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李白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杜甫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白居易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王维</a:t>
            </a:r>
          </a:p>
        </p:txBody>
      </p:sp>
    </p:spTree>
    <p:extLst>
      <p:ext uri="{BB962C8B-B14F-4D97-AF65-F5344CB8AC3E}">
        <p14:creationId xmlns:p14="http://schemas.microsoft.com/office/powerpoint/2010/main" val="39272249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tuple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遍历元组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54E996-5C0A-4FC2-BA06-CE2D881EA8E9}"/>
              </a:ext>
            </a:extLst>
          </p:cNvPr>
          <p:cNvSpPr/>
          <p:nvPr/>
        </p:nvSpPr>
        <p:spPr>
          <a:xfrm>
            <a:off x="1071186" y="1574571"/>
            <a:ext cx="603292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遍历列表：分行输出元组中诗人名字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7FF676-F1E6-4394-845E-2310E3CB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F7EB3E-8BE0-47D0-8C06-95C6219C5589}"/>
              </a:ext>
            </a:extLst>
          </p:cNvPr>
          <p:cNvSpPr/>
          <p:nvPr/>
        </p:nvSpPr>
        <p:spPr>
          <a:xfrm>
            <a:off x="983432" y="2348880"/>
            <a:ext cx="95770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poet_of_song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陆游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王安石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苏轼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范仲淹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poet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poet_of_song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9FC376-A7A5-45FD-B926-6C883EC2A81F}"/>
              </a:ext>
            </a:extLst>
          </p:cNvPr>
          <p:cNvSpPr/>
          <p:nvPr/>
        </p:nvSpPr>
        <p:spPr>
          <a:xfrm>
            <a:off x="1057324" y="4093523"/>
            <a:ext cx="17983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陆游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王安石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苏轼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范仲淹</a:t>
            </a:r>
          </a:p>
        </p:txBody>
      </p:sp>
    </p:spTree>
    <p:extLst>
      <p:ext uri="{BB962C8B-B14F-4D97-AF65-F5344CB8AC3E}">
        <p14:creationId xmlns:p14="http://schemas.microsoft.com/office/powerpoint/2010/main" val="15420769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102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遍历集合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54E996-5C0A-4FC2-BA06-CE2D881EA8E9}"/>
              </a:ext>
            </a:extLst>
          </p:cNvPr>
          <p:cNvSpPr/>
          <p:nvPr/>
        </p:nvSpPr>
        <p:spPr>
          <a:xfrm>
            <a:off x="1071186" y="1574571"/>
            <a:ext cx="387268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遍历集合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7FF676-F1E6-4394-845E-2310E3CB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F7EB3E-8BE0-47D0-8C06-95C6219C5589}"/>
              </a:ext>
            </a:extLst>
          </p:cNvPr>
          <p:cNvSpPr/>
          <p:nvPr/>
        </p:nvSpPr>
        <p:spPr>
          <a:xfrm>
            <a:off x="983432" y="2348880"/>
            <a:ext cx="95770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types_of_poetry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诗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词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types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types_of_poetry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types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9FC376-A7A5-45FD-B926-6C883EC2A81F}"/>
              </a:ext>
            </a:extLst>
          </p:cNvPr>
          <p:cNvSpPr/>
          <p:nvPr/>
        </p:nvSpPr>
        <p:spPr>
          <a:xfrm>
            <a:off x="1057324" y="4093523"/>
            <a:ext cx="17983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曲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诗</a:t>
            </a:r>
          </a:p>
        </p:txBody>
      </p:sp>
    </p:spTree>
    <p:extLst>
      <p:ext uri="{BB962C8B-B14F-4D97-AF65-F5344CB8AC3E}">
        <p14:creationId xmlns:p14="http://schemas.microsoft.com/office/powerpoint/2010/main" val="10321720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102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en-US" altLang="zh-CN" sz="2800" dirty="0" err="1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dict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遍历字典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54E996-5C0A-4FC2-BA06-CE2D881EA8E9}"/>
              </a:ext>
            </a:extLst>
          </p:cNvPr>
          <p:cNvSpPr/>
          <p:nvPr/>
        </p:nvSpPr>
        <p:spPr>
          <a:xfrm>
            <a:off x="1071186" y="1574571"/>
            <a:ext cx="387268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遍历字典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7FF676-F1E6-4394-845E-2310E3CB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F7EB3E-8BE0-47D0-8C06-95C6219C5589}"/>
              </a:ext>
            </a:extLst>
          </p:cNvPr>
          <p:cNvSpPr/>
          <p:nvPr/>
        </p:nvSpPr>
        <p:spPr>
          <a:xfrm>
            <a:off x="983432" y="2348880"/>
            <a:ext cx="95770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poem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en-US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静夜思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登高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杜甫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琵琶行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白居易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poem_name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poem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poem_name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9FC376-A7A5-45FD-B926-6C883EC2A81F}"/>
              </a:ext>
            </a:extLst>
          </p:cNvPr>
          <p:cNvSpPr/>
          <p:nvPr/>
        </p:nvSpPr>
        <p:spPr>
          <a:xfrm>
            <a:off x="1057324" y="4093523"/>
            <a:ext cx="17983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将进酒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登高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琵琶行</a:t>
            </a:r>
          </a:p>
        </p:txBody>
      </p:sp>
    </p:spTree>
    <p:extLst>
      <p:ext uri="{BB962C8B-B14F-4D97-AF65-F5344CB8AC3E}">
        <p14:creationId xmlns:p14="http://schemas.microsoft.com/office/powerpoint/2010/main" val="21077766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82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遍历文件对象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A91F8-D554-4CD7-8314-76A89A80B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54E996-5C0A-4FC2-BA06-CE2D881EA8E9}"/>
              </a:ext>
            </a:extLst>
          </p:cNvPr>
          <p:cNvSpPr/>
          <p:nvPr/>
        </p:nvSpPr>
        <p:spPr>
          <a:xfrm>
            <a:off x="1071186" y="1574571"/>
            <a:ext cx="387268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遍历文件对象应用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B5B9C-4D51-4D8F-B94D-00C84BB52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7FF676-F1E6-4394-845E-2310E3CB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F7EB3E-8BE0-47D0-8C06-95C6219C5589}"/>
              </a:ext>
            </a:extLst>
          </p:cNvPr>
          <p:cNvSpPr/>
          <p:nvPr/>
        </p:nvSpPr>
        <p:spPr>
          <a:xfrm>
            <a:off x="1071186" y="4005064"/>
            <a:ext cx="98650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total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with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open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'account.txt'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as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读文件，创建文件对象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file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line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file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line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为文件的一行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total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total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line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转浮点数，累加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f'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总支出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total: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.2f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总支出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34850.22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2227F6-4F09-4FEE-9FDA-CD11B2E3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7CE415-42C1-45E7-B129-28F1244965AE}"/>
              </a:ext>
            </a:extLst>
          </p:cNvPr>
          <p:cNvSpPr/>
          <p:nvPr/>
        </p:nvSpPr>
        <p:spPr>
          <a:xfrm>
            <a:off x="9264352" y="1225053"/>
            <a:ext cx="124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91.61 </a:t>
            </a:r>
            <a:b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91.30 </a:t>
            </a:r>
            <a:b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91.15 </a:t>
            </a:r>
            <a:b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186.15 </a:t>
            </a:r>
            <a:b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80.35</a:t>
            </a:r>
            <a:endParaRPr lang="en-US" altLang="zh-CN" sz="2400" dirty="0">
              <a:solidFill>
                <a:srgbClr val="2D3142"/>
              </a:solidFill>
              <a:latin typeface="Arial Unicode MS" panose="020B0604020202020204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39.08</a:t>
            </a:r>
            <a:b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153.36</a:t>
            </a:r>
            <a:endParaRPr lang="zh-CN" altLang="zh-CN" sz="10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A8AE09-0AF6-4564-A06E-2D7E83C34B60}"/>
              </a:ext>
            </a:extLst>
          </p:cNvPr>
          <p:cNvSpPr/>
          <p:nvPr/>
        </p:nvSpPr>
        <p:spPr>
          <a:xfrm>
            <a:off x="983432" y="2276872"/>
            <a:ext cx="69847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小明喜欢记帐，每次买东西后都会在中记录支出金额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（单位：元）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，文件的每一行是一笔支出，读取文件，统计并输出总支出 </a:t>
            </a:r>
            <a:b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00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3094460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真值测试</a:t>
            </a:r>
            <a:endParaRPr lang="zh-CN" altLang="zh-CN" sz="2800" b="1" dirty="0">
              <a:solidFill>
                <a:srgbClr val="FC840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3D2643-C911-415E-A0B1-0293F99F137C}"/>
              </a:ext>
            </a:extLst>
          </p:cNvPr>
          <p:cNvSpPr/>
          <p:nvPr/>
        </p:nvSpPr>
        <p:spPr>
          <a:xfrm>
            <a:off x="1057324" y="1628800"/>
            <a:ext cx="5038676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会被视为假值的内置对象包括：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2E85D2-A456-4AAA-92A8-F2A8576B3FB9}"/>
              </a:ext>
            </a:extLst>
          </p:cNvPr>
          <p:cNvSpPr/>
          <p:nvPr/>
        </p:nvSpPr>
        <p:spPr>
          <a:xfrm>
            <a:off x="1685942" y="3140968"/>
            <a:ext cx="5686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False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E64ADE-F79F-4BAF-9952-11B09180F4CF}"/>
              </a:ext>
            </a:extLst>
          </p:cNvPr>
          <p:cNvSpPr/>
          <p:nvPr/>
        </p:nvSpPr>
        <p:spPr>
          <a:xfrm>
            <a:off x="1057324" y="2348880"/>
            <a:ext cx="6406828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假值常量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None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False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E94A14-DBEB-4495-9E3C-988D365517D4}"/>
              </a:ext>
            </a:extLst>
          </p:cNvPr>
          <p:cNvSpPr/>
          <p:nvPr/>
        </p:nvSpPr>
        <p:spPr>
          <a:xfrm>
            <a:off x="1679337" y="3855534"/>
            <a:ext cx="5686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bool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None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False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131687" y="1700810"/>
            <a:ext cx="41408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while</a:t>
            </a:r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循环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31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2302372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B565D5-ADA2-43AF-8B09-B3B6FCE738A2}"/>
              </a:ext>
            </a:extLst>
          </p:cNvPr>
          <p:cNvSpPr/>
          <p:nvPr/>
        </p:nvSpPr>
        <p:spPr>
          <a:xfrm>
            <a:off x="1057324" y="1625291"/>
            <a:ext cx="7558956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依据判断条件表达式的结果决定是否执行循环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3C44D9-7F28-46EE-B526-4422529092C4}"/>
              </a:ext>
            </a:extLst>
          </p:cNvPr>
          <p:cNvSpPr/>
          <p:nvPr/>
        </p:nvSpPr>
        <p:spPr>
          <a:xfrm>
            <a:off x="1057324" y="2811593"/>
            <a:ext cx="31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while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判断条件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9BE02-1375-4DDA-B01B-B209B4283B27}"/>
              </a:ext>
            </a:extLst>
          </p:cNvPr>
          <p:cNvSpPr/>
          <p:nvPr/>
        </p:nvSpPr>
        <p:spPr>
          <a:xfrm>
            <a:off x="1703512" y="3394276"/>
            <a:ext cx="3166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重复执行的语句块</a:t>
            </a:r>
            <a:endParaRPr lang="en-US" altLang="zh-CN" sz="2800" dirty="0">
              <a:solidFill>
                <a:srgbClr val="2D3142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98B6EB-1484-4A12-ACA5-CBFC3F44073C}"/>
              </a:ext>
            </a:extLst>
          </p:cNvPr>
          <p:cNvSpPr/>
          <p:nvPr/>
        </p:nvSpPr>
        <p:spPr>
          <a:xfrm>
            <a:off x="1057324" y="398617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循环正常结束后需执行的语句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9F0C18-DE0D-48BA-965C-A34F732CDDC1}"/>
              </a:ext>
            </a:extLst>
          </p:cNvPr>
          <p:cNvSpPr/>
          <p:nvPr/>
        </p:nvSpPr>
        <p:spPr>
          <a:xfrm>
            <a:off x="1057324" y="2209792"/>
            <a:ext cx="4030564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重复次数不确定时使用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3092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3" grpId="0"/>
      <p:bldP spid="8" grpId="0"/>
      <p:bldP spid="12" grpId="0"/>
      <p:bldP spid="1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ython123.io/images/35/5d/90edcf1686f1c3ea61cd40a6b798.png">
            <a:extLst>
              <a:ext uri="{FF2B5EF4-FFF2-40B4-BE49-F238E27FC236}">
                <a16:creationId xmlns:a16="http://schemas.microsoft.com/office/drawing/2014/main" id="{2A478AC8-0085-47C5-B708-1555ACEB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66" y="2239228"/>
            <a:ext cx="4683140" cy="113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929F7A-AAA6-46AE-8158-9F359067C165}"/>
              </a:ext>
            </a:extLst>
          </p:cNvPr>
          <p:cNvSpPr/>
          <p:nvPr/>
        </p:nvSpPr>
        <p:spPr>
          <a:xfrm>
            <a:off x="1071186" y="3504361"/>
            <a:ext cx="81211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A4A4A"/>
                </a:solidFill>
                <a:latin typeface="-apple-system"/>
              </a:rPr>
              <a:t>莱布尼茨级数（</a:t>
            </a:r>
            <a:r>
              <a:rPr lang="en-US" altLang="zh-CN" sz="2800" dirty="0">
                <a:solidFill>
                  <a:srgbClr val="4A4A4A"/>
                </a:solidFill>
                <a:latin typeface="-apple-system"/>
              </a:rPr>
              <a:t>Leibniz</a:t>
            </a:r>
            <a:r>
              <a:rPr lang="zh-CN" altLang="en-US" sz="2800" dirty="0">
                <a:solidFill>
                  <a:srgbClr val="4A4A4A"/>
                </a:solidFill>
                <a:latin typeface="-apple-system"/>
              </a:rPr>
              <a:t>）左边的展式是一个无穷级数，这个级数收敛到</a:t>
            </a:r>
            <a:r>
              <a:rPr lang="en-US" altLang="zh-CN" sz="2800" dirty="0">
                <a:solidFill>
                  <a:srgbClr val="4A4A4A"/>
                </a:solidFill>
                <a:latin typeface="-apple-system"/>
              </a:rPr>
              <a:t>π/4</a:t>
            </a:r>
            <a:r>
              <a:rPr lang="zh-CN" altLang="en-US" sz="2800" dirty="0">
                <a:solidFill>
                  <a:srgbClr val="4A4A4A"/>
                </a:solidFill>
                <a:latin typeface="-apple-system"/>
              </a:rPr>
              <a:t>，用这个公式计算</a:t>
            </a:r>
            <a:r>
              <a:rPr lang="en-US" altLang="zh-CN" sz="2800" dirty="0">
                <a:solidFill>
                  <a:srgbClr val="4A4A4A"/>
                </a:solidFill>
                <a:latin typeface="-apple-system"/>
              </a:rPr>
              <a:t>π</a:t>
            </a:r>
            <a:r>
              <a:rPr lang="zh-CN" altLang="en-US" sz="2800" dirty="0">
                <a:solidFill>
                  <a:srgbClr val="4A4A4A"/>
                </a:solidFill>
                <a:latin typeface="-apple-system"/>
              </a:rPr>
              <a:t>值，到最后一项的绝对值小于</a:t>
            </a:r>
            <a:r>
              <a:rPr lang="en-US" altLang="zh-CN" sz="2800" dirty="0"/>
              <a:t>10</a:t>
            </a:r>
            <a:r>
              <a:rPr lang="en-US" altLang="zh-CN" sz="2800" baseline="30000" dirty="0"/>
              <a:t>-6</a:t>
            </a:r>
            <a:r>
              <a:rPr lang="zh-CN" altLang="en-US" sz="2800" dirty="0">
                <a:solidFill>
                  <a:srgbClr val="4A4A4A"/>
                </a:solidFill>
                <a:latin typeface="-apple-system"/>
              </a:rPr>
              <a:t>为止，输出得到的</a:t>
            </a:r>
            <a:r>
              <a:rPr lang="en-US" altLang="zh-CN" sz="2800" dirty="0">
                <a:solidFill>
                  <a:srgbClr val="4A4A4A"/>
                </a:solidFill>
                <a:latin typeface="-apple-system"/>
              </a:rPr>
              <a:t>π</a:t>
            </a:r>
            <a:r>
              <a:rPr lang="zh-CN" altLang="en-US" sz="2800" dirty="0">
                <a:solidFill>
                  <a:srgbClr val="4A4A4A"/>
                </a:solidFill>
                <a:latin typeface="-apple-system"/>
              </a:rPr>
              <a:t>值。</a:t>
            </a:r>
            <a:endParaRPr lang="zh-CN" altLang="en-US" sz="2800" b="0" i="0" dirty="0">
              <a:solidFill>
                <a:srgbClr val="4A4A4A"/>
              </a:solidFill>
              <a:effectLst/>
              <a:latin typeface="-apple-syste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FBB3AB-140C-4BE5-8C49-FF9776AE2819}"/>
              </a:ext>
            </a:extLst>
          </p:cNvPr>
          <p:cNvSpPr/>
          <p:nvPr/>
        </p:nvSpPr>
        <p:spPr>
          <a:xfrm>
            <a:off x="1071186" y="1283966"/>
            <a:ext cx="488079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while</a:t>
            </a:r>
            <a:r>
              <a:rPr lang="zh-CN" altLang="en-US" sz="2800" b="1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循环</a:t>
            </a:r>
            <a:r>
              <a:rPr lang="zh-CN" altLang="en-US" sz="2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应用：计算圆周率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3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E194A-BAAF-4552-8CF9-808D57687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97348D-CF38-484F-A446-C7DC973F0457}"/>
              </a:ext>
            </a:extLst>
          </p:cNvPr>
          <p:cNvSpPr/>
          <p:nvPr/>
        </p:nvSpPr>
        <p:spPr>
          <a:xfrm>
            <a:off x="983432" y="1844824"/>
            <a:ext cx="8712968" cy="52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quarter_of_pi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0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设定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quarter_of_pi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初值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F03957-4E49-4D8A-B72A-8EDFF5E25662}"/>
              </a:ext>
            </a:extLst>
          </p:cNvPr>
          <p:cNvSpPr/>
          <p:nvPr/>
        </p:nvSpPr>
        <p:spPr>
          <a:xfrm>
            <a:off x="1071186" y="1283966"/>
            <a:ext cx="488079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while</a:t>
            </a:r>
            <a:r>
              <a:rPr lang="zh-CN" altLang="en-US" sz="2800" b="1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循环</a:t>
            </a:r>
            <a:r>
              <a:rPr lang="zh-CN" altLang="en-US" sz="28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应用：计算圆周率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F076BF-307D-473C-B979-2CCB91812E60}"/>
              </a:ext>
            </a:extLst>
          </p:cNvPr>
          <p:cNvSpPr/>
          <p:nvPr/>
        </p:nvSpPr>
        <p:spPr>
          <a:xfrm>
            <a:off x="983432" y="2365800"/>
            <a:ext cx="7833126" cy="52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            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i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用于改变分母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624D00-268D-4576-A63E-55F330ACDDA8}"/>
              </a:ext>
            </a:extLst>
          </p:cNvPr>
          <p:cNvSpPr/>
          <p:nvPr/>
        </p:nvSpPr>
        <p:spPr>
          <a:xfrm>
            <a:off x="983432" y="2886776"/>
            <a:ext cx="7833126" cy="52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sign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         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sign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用于改变符号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3E42C5-CBA9-46A6-AC35-9A1C3CBE2BBC}"/>
              </a:ext>
            </a:extLst>
          </p:cNvPr>
          <p:cNvSpPr/>
          <p:nvPr/>
        </p:nvSpPr>
        <p:spPr>
          <a:xfrm>
            <a:off x="1068708" y="3407752"/>
            <a:ext cx="10873208" cy="52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while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&gt;=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1e-6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en-US" altLang="zh-CN" sz="2400" dirty="0">
                <a:solidFill>
                  <a:srgbClr val="F77235"/>
                </a:solidFill>
                <a:latin typeface="JetBrains Mono" pitchFamily="2" charset="0"/>
              </a:rPr>
              <a:t>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末项大于等于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10-6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时执行循环体中的语句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9EE5E4-3E00-4BA8-AA89-F9631F5E93E4}"/>
              </a:ext>
            </a:extLst>
          </p:cNvPr>
          <p:cNvSpPr/>
          <p:nvPr/>
        </p:nvSpPr>
        <p:spPr>
          <a:xfrm>
            <a:off x="1071186" y="3928728"/>
            <a:ext cx="10873208" cy="52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quarter_of_pi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quarter_of_pi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en-US" altLang="zh-CN" sz="2400" dirty="0">
                <a:solidFill>
                  <a:srgbClr val="F77235"/>
                </a:solidFill>
                <a:latin typeface="JetBrains Mono" pitchFamily="2" charset="0"/>
              </a:rPr>
              <a:t>    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加上末项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89CC94-C534-43C0-85EB-E7A41AC1A824}"/>
              </a:ext>
            </a:extLst>
          </p:cNvPr>
          <p:cNvSpPr/>
          <p:nvPr/>
        </p:nvSpPr>
        <p:spPr>
          <a:xfrm>
            <a:off x="1073664" y="4449704"/>
            <a:ext cx="10873208" cy="52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sign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sign       </a:t>
            </a:r>
            <a:r>
              <a:rPr lang="en-US" altLang="zh-CN" sz="24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每循环一次改变一次符号，实现正负项交替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B78884-B36D-49FD-A832-1B5F232AC903}"/>
              </a:ext>
            </a:extLst>
          </p:cNvPr>
          <p:cNvSpPr/>
          <p:nvPr/>
        </p:nvSpPr>
        <p:spPr>
          <a:xfrm>
            <a:off x="1071186" y="4970680"/>
            <a:ext cx="8265174" cy="52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           </a:t>
            </a:r>
            <a:r>
              <a:rPr lang="en-US" altLang="zh-CN" sz="24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每个分母的数字相差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2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65A066-6470-41CE-8125-5785632049F3}"/>
              </a:ext>
            </a:extLst>
          </p:cNvPr>
          <p:cNvSpPr/>
          <p:nvPr/>
        </p:nvSpPr>
        <p:spPr>
          <a:xfrm>
            <a:off x="1068708" y="5491656"/>
            <a:ext cx="9563796" cy="52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quarter_of_pi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  </a:t>
            </a:r>
            <a:r>
              <a:rPr lang="en-US" altLang="zh-CN" sz="24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公式是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π/4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，乘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4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得以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π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的计算值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9D9D34-D8C2-49E2-B2D7-23A7160DF66D}"/>
              </a:ext>
            </a:extLst>
          </p:cNvPr>
          <p:cNvSpPr/>
          <p:nvPr/>
        </p:nvSpPr>
        <p:spPr>
          <a:xfrm>
            <a:off x="1068708" y="5998570"/>
            <a:ext cx="10873208" cy="524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pi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DE9FFB-A55E-412C-9962-FE4A9D329A0B}"/>
              </a:ext>
            </a:extLst>
          </p:cNvPr>
          <p:cNvSpPr/>
          <p:nvPr/>
        </p:nvSpPr>
        <p:spPr>
          <a:xfrm>
            <a:off x="7464152" y="3921386"/>
            <a:ext cx="1224136" cy="52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JetBrains Mono" pitchFamily="2" charset="0"/>
              </a:rPr>
              <a:t>sign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1" y="1700810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分支结构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77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179831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B565D5-ADA2-43AF-8B09-B3B6FCE738A2}"/>
              </a:ext>
            </a:extLst>
          </p:cNvPr>
          <p:cNvSpPr/>
          <p:nvPr/>
        </p:nvSpPr>
        <p:spPr>
          <a:xfrm>
            <a:off x="1057324" y="1625291"/>
            <a:ext cx="7558956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依据条件表达式的结果决定执行哪组语句</a:t>
            </a:r>
            <a:endParaRPr lang="en-US" altLang="zh-CN" sz="2800" b="1" dirty="0">
              <a:solidFill>
                <a:srgbClr val="EF8354"/>
              </a:solidFill>
              <a:latin typeface="Arial Unicode MS"/>
              <a:ea typeface="JetBrains Mono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878F0-E8A8-4BCE-9905-321E1D060189}"/>
              </a:ext>
            </a:extLst>
          </p:cNvPr>
          <p:cNvSpPr/>
          <p:nvPr/>
        </p:nvSpPr>
        <p:spPr>
          <a:xfrm>
            <a:off x="1271464" y="2295212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if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有且只能有一个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004252-FF8A-4052-BEBA-E33B5067D5C6}"/>
              </a:ext>
            </a:extLst>
          </p:cNvPr>
          <p:cNvSpPr/>
          <p:nvPr/>
        </p:nvSpPr>
        <p:spPr>
          <a:xfrm>
            <a:off x="1271464" y="3249319"/>
            <a:ext cx="6408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个或多个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]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50EE0B-DC45-49D2-8850-ADF3B85E9F2E}"/>
              </a:ext>
            </a:extLst>
          </p:cNvPr>
          <p:cNvSpPr/>
          <p:nvPr/>
        </p:nvSpPr>
        <p:spPr>
          <a:xfrm>
            <a:off x="1271464" y="4203426"/>
            <a:ext cx="80630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]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DF9AA6-732B-4AFB-B2EE-F38519015388}"/>
              </a:ext>
            </a:extLst>
          </p:cNvPr>
          <p:cNvSpPr/>
          <p:nvPr/>
        </p:nvSpPr>
        <p:spPr>
          <a:xfrm>
            <a:off x="1271464" y="5085184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……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]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59761D-0069-464D-80BE-AF3ACBD7F6B4}"/>
              </a:ext>
            </a:extLst>
          </p:cNvPr>
          <p:cNvSpPr/>
          <p:nvPr/>
        </p:nvSpPr>
        <p:spPr>
          <a:xfrm>
            <a:off x="1271464" y="5589240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               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语句块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]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0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C9AEBF-98ED-4802-846B-EA09249E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585C68-3E36-4B0B-BF6A-18C28A71402F}"/>
              </a:ext>
            </a:extLst>
          </p:cNvPr>
          <p:cNvSpPr/>
          <p:nvPr/>
        </p:nvSpPr>
        <p:spPr>
          <a:xfrm>
            <a:off x="1057324" y="4204245"/>
            <a:ext cx="69828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if…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elif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…else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语句将整个区间分为若干个区间，当满足其中某一个区间的条件时，一定不会再满足后续的其他条件，程序即终止判定。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1340D18-60D2-4DF0-BF40-BDD1EDC9E439}"/>
              </a:ext>
            </a:extLst>
          </p:cNvPr>
          <p:cNvGrpSpPr/>
          <p:nvPr/>
        </p:nvGrpSpPr>
        <p:grpSpPr>
          <a:xfrm>
            <a:off x="1199456" y="1948770"/>
            <a:ext cx="5999308" cy="1690678"/>
            <a:chOff x="1199456" y="1948770"/>
            <a:chExt cx="5999308" cy="169067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8BCAB46-6810-4B48-8317-213DDD91053B}"/>
                </a:ext>
              </a:extLst>
            </p:cNvPr>
            <p:cNvGrpSpPr/>
            <p:nvPr/>
          </p:nvGrpSpPr>
          <p:grpSpPr>
            <a:xfrm>
              <a:off x="1343472" y="1948770"/>
              <a:ext cx="5855292" cy="1690678"/>
              <a:chOff x="1683756" y="1948770"/>
              <a:chExt cx="5855292" cy="1690678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51D7BDCD-BA47-4E90-B577-45FFDE721545}"/>
                  </a:ext>
                </a:extLst>
              </p:cNvPr>
              <p:cNvCxnSpPr/>
              <p:nvPr/>
            </p:nvCxnSpPr>
            <p:spPr bwMode="auto">
              <a:xfrm>
                <a:off x="1683756" y="3212977"/>
                <a:ext cx="5608827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455207A-35D6-4A6A-BCAC-9DCBC108EA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79431" y="2322836"/>
                <a:ext cx="0" cy="890141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A5434E7-75FA-4ACD-A7A3-704A97A11E1B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 bwMode="auto">
              <a:xfrm flipH="1">
                <a:off x="2012870" y="2343618"/>
                <a:ext cx="5032" cy="869359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B1E16F1-6B29-4D9D-AFE8-8713D5815975}"/>
                  </a:ext>
                </a:extLst>
              </p:cNvPr>
              <p:cNvSpPr/>
              <p:nvPr/>
            </p:nvSpPr>
            <p:spPr bwMode="auto">
              <a:xfrm>
                <a:off x="2017902" y="2170501"/>
                <a:ext cx="2239065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B050"/>
                    </a:solidFill>
                    <a:latin typeface="Arial" pitchFamily="34" charset="0"/>
                  </a:rPr>
                  <a:t>           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itchFamily="34" charset="0"/>
                    <a:ea typeface="黑体" pitchFamily="49" charset="-122"/>
                  </a:rPr>
                  <a:t>else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6BD4E7DC-105D-47AD-A24A-792FFA52852C}"/>
                  </a:ext>
                </a:extLst>
              </p:cNvPr>
              <p:cNvCxnSpPr/>
              <p:nvPr/>
            </p:nvCxnSpPr>
            <p:spPr bwMode="auto">
              <a:xfrm>
                <a:off x="6761408" y="2344546"/>
                <a:ext cx="77764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F5BD38C-F352-4D8C-BB55-4CA381F6F22B}"/>
                  </a:ext>
                </a:extLst>
              </p:cNvPr>
              <p:cNvSpPr/>
              <p:nvPr/>
            </p:nvSpPr>
            <p:spPr>
              <a:xfrm>
                <a:off x="6850414" y="1948770"/>
                <a:ext cx="466794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if</a:t>
                </a:r>
                <a:endParaRPr lang="zh-CN" altLang="en-US" sz="2000" b="1" dirty="0"/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8BAE70B-F5B3-4DB5-A44E-855842A3FC4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79431" y="2322836"/>
                <a:ext cx="0" cy="890141"/>
              </a:xfrm>
              <a:prstGeom prst="line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3E5EDDE-D489-4DC5-83EC-E3289C0704F1}"/>
                  </a:ext>
                </a:extLst>
              </p:cNvPr>
              <p:cNvSpPr/>
              <p:nvPr/>
            </p:nvSpPr>
            <p:spPr bwMode="auto">
              <a:xfrm>
                <a:off x="4280200" y="2150194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B050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00B050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8A8C0FA-3FCD-4C93-83E3-080DC0605C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826" y="2322836"/>
                <a:ext cx="0" cy="892001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BCC3D63E-4AB6-41FA-A615-54E0EE7172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18818" y="2344609"/>
                <a:ext cx="14063" cy="86837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10640B1-47DB-4CC7-AD1E-25FFF6E6A4A2}"/>
                  </a:ext>
                </a:extLst>
              </p:cNvPr>
              <p:cNvSpPr/>
              <p:nvPr/>
            </p:nvSpPr>
            <p:spPr bwMode="auto">
              <a:xfrm>
                <a:off x="4890826" y="2184368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FF00FF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FF00FF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FF00FF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FF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837C1623-97F6-483D-9092-6841B5C8C2D4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 bwMode="auto">
              <a:xfrm>
                <a:off x="6767870" y="2348019"/>
                <a:ext cx="0" cy="864960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7E0BD6E0-175C-4447-B75C-0DBE0424E650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 bwMode="auto">
              <a:xfrm flipH="1">
                <a:off x="6160835" y="2348019"/>
                <a:ext cx="1" cy="864960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BB2CE5BC-5D04-4D0D-A095-CC1AB3E50FB1}"/>
                  </a:ext>
                </a:extLst>
              </p:cNvPr>
              <p:cNvSpPr/>
              <p:nvPr/>
            </p:nvSpPr>
            <p:spPr bwMode="auto">
              <a:xfrm>
                <a:off x="6160837" y="2174901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FF0000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C7A66FE8-965C-4F75-960D-C76564E439C6}"/>
                  </a:ext>
                </a:extLst>
              </p:cNvPr>
              <p:cNvSpPr/>
              <p:nvPr/>
            </p:nvSpPr>
            <p:spPr bwMode="auto">
              <a:xfrm>
                <a:off x="5532879" y="2171491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00FF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0000FF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85F390E-D60C-40B5-BF03-C5DB3326F356}"/>
                  </a:ext>
                </a:extLst>
              </p:cNvPr>
              <p:cNvSpPr/>
              <p:nvPr/>
            </p:nvSpPr>
            <p:spPr>
              <a:xfrm>
                <a:off x="4213262" y="3361386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FC9843B-7CBA-4BD7-8D21-2E4B8B496E38}"/>
                  </a:ext>
                </a:extLst>
              </p:cNvPr>
              <p:cNvSpPr/>
              <p:nvPr/>
            </p:nvSpPr>
            <p:spPr>
              <a:xfrm>
                <a:off x="4823888" y="3358711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319DF84-E8BF-452E-B497-455BD8CFC0BA}"/>
                  </a:ext>
                </a:extLst>
              </p:cNvPr>
              <p:cNvSpPr/>
              <p:nvPr/>
            </p:nvSpPr>
            <p:spPr>
              <a:xfrm>
                <a:off x="5465941" y="3356036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C5B06CF-D76F-4F33-B8C1-04B16C3B0E4F}"/>
                  </a:ext>
                </a:extLst>
              </p:cNvPr>
              <p:cNvSpPr/>
              <p:nvPr/>
            </p:nvSpPr>
            <p:spPr>
              <a:xfrm>
                <a:off x="6096000" y="3353361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C55BDC3-E51F-48A8-AAD1-42F15DFBBEA1}"/>
                  </a:ext>
                </a:extLst>
              </p:cNvPr>
              <p:cNvSpPr/>
              <p:nvPr/>
            </p:nvSpPr>
            <p:spPr>
              <a:xfrm>
                <a:off x="6784190" y="3362449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BDCB927-C997-4E1C-B393-D4944F91D98D}"/>
                  </a:ext>
                </a:extLst>
              </p:cNvPr>
              <p:cNvSpPr/>
              <p:nvPr/>
            </p:nvSpPr>
            <p:spPr>
              <a:xfrm>
                <a:off x="2567608" y="3359208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33F2C90-7924-40FA-ACD0-549BFDED03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9456" y="2348880"/>
              <a:ext cx="47055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59889F2-8077-41EF-B2FE-D79725D95C49}"/>
                </a:ext>
              </a:extLst>
            </p:cNvPr>
            <p:cNvSpPr/>
            <p:nvPr/>
          </p:nvSpPr>
          <p:spPr>
            <a:xfrm>
              <a:off x="1205326" y="1970446"/>
              <a:ext cx="466794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</a:t>
              </a:r>
              <a:endParaRPr lang="zh-CN" altLang="en-US" sz="2000" b="1" dirty="0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98B3098-5886-46F3-97F8-7D2A8D0DE167}"/>
              </a:ext>
            </a:extLst>
          </p:cNvPr>
          <p:cNvSpPr/>
          <p:nvPr/>
        </p:nvSpPr>
        <p:spPr>
          <a:xfrm>
            <a:off x="1057324" y="963443"/>
            <a:ext cx="179831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1044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E2B692B-A191-4B30-AADD-762496000B82}"/>
              </a:ext>
            </a:extLst>
          </p:cNvPr>
          <p:cNvGrpSpPr/>
          <p:nvPr/>
        </p:nvGrpSpPr>
        <p:grpSpPr>
          <a:xfrm>
            <a:off x="1343472" y="2170501"/>
            <a:ext cx="5608827" cy="1465706"/>
            <a:chOff x="1683756" y="2170501"/>
            <a:chExt cx="5608827" cy="146570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E5600A97-1474-43CC-8A8A-B1C0ADAC930F}"/>
                </a:ext>
              </a:extLst>
            </p:cNvPr>
            <p:cNvCxnSpPr/>
            <p:nvPr/>
          </p:nvCxnSpPr>
          <p:spPr bwMode="auto">
            <a:xfrm>
              <a:off x="1683756" y="3212977"/>
              <a:ext cx="5608827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2F565DE-F302-4042-A605-771314D8C8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79431" y="2322836"/>
              <a:ext cx="0" cy="890141"/>
            </a:xfrm>
            <a:prstGeom prst="line">
              <a:avLst/>
            </a:prstGeom>
            <a:noFill/>
            <a:ln w="381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5ED866D-ED1C-420D-A701-5DD5ABA99390}"/>
                </a:ext>
              </a:extLst>
            </p:cNvPr>
            <p:cNvCxnSpPr>
              <a:cxnSpLocks/>
              <a:stCxn id="31" idx="2"/>
            </p:cNvCxnSpPr>
            <p:nvPr/>
          </p:nvCxnSpPr>
          <p:spPr bwMode="auto">
            <a:xfrm flipH="1">
              <a:off x="2012870" y="2343618"/>
              <a:ext cx="5032" cy="869359"/>
            </a:xfrm>
            <a:prstGeom prst="line">
              <a:avLst/>
            </a:prstGeom>
            <a:noFill/>
            <a:ln w="381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FAD34AB-4647-434C-BB35-9E7CB65E1AC8}"/>
                </a:ext>
              </a:extLst>
            </p:cNvPr>
            <p:cNvSpPr/>
            <p:nvPr/>
          </p:nvSpPr>
          <p:spPr bwMode="auto">
            <a:xfrm>
              <a:off x="2017902" y="2170501"/>
              <a:ext cx="2239065" cy="346234"/>
            </a:xfrm>
            <a:prstGeom prst="ellips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dirty="0">
                  <a:solidFill>
                    <a:srgbClr val="00B050"/>
                  </a:solidFill>
                  <a:latin typeface="Arial" pitchFamily="34" charset="0"/>
                </a:rPr>
                <a:t>             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pitchFamily="34" charset="0"/>
                  <a:ea typeface="黑体" pitchFamily="49" charset="-122"/>
                </a:rPr>
                <a:t>if</a:t>
              </a:r>
              <a:endPara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EB460A0-43B4-498D-BC28-84E2F212149F}"/>
                </a:ext>
              </a:extLst>
            </p:cNvPr>
            <p:cNvSpPr/>
            <p:nvPr/>
          </p:nvSpPr>
          <p:spPr>
            <a:xfrm>
              <a:off x="2567608" y="3359208"/>
              <a:ext cx="7409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200" b="1" dirty="0">
                  <a:solidFill>
                    <a:srgbClr val="2D31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语句块1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566195CA-1FC4-41DA-87B4-DE31C7F5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E9639B-CE2B-4E89-8B89-616A301E6271}"/>
              </a:ext>
            </a:extLst>
          </p:cNvPr>
          <p:cNvSpPr/>
          <p:nvPr/>
        </p:nvSpPr>
        <p:spPr>
          <a:xfrm>
            <a:off x="7313506" y="1916832"/>
            <a:ext cx="3600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en-US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0&lt;=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&lt;=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en-US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score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9CDD1A-E07D-493B-A5D9-353EDFAA65F6}"/>
              </a:ext>
            </a:extLst>
          </p:cNvPr>
          <p:cNvSpPr/>
          <p:nvPr/>
        </p:nvSpPr>
        <p:spPr>
          <a:xfrm>
            <a:off x="1057324" y="963443"/>
            <a:ext cx="179831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2734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5A413036-0A9F-4D47-87D5-57289306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527D42-6444-4C16-A93C-1D08083650EE}"/>
              </a:ext>
            </a:extLst>
          </p:cNvPr>
          <p:cNvSpPr/>
          <p:nvPr/>
        </p:nvSpPr>
        <p:spPr>
          <a:xfrm>
            <a:off x="7320136" y="1916832"/>
            <a:ext cx="46754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'Data error!'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5C694E-DDDC-4670-A0A6-DD5FF54EC30D}"/>
              </a:ext>
            </a:extLst>
          </p:cNvPr>
          <p:cNvGrpSpPr/>
          <p:nvPr/>
        </p:nvGrpSpPr>
        <p:grpSpPr>
          <a:xfrm>
            <a:off x="1199456" y="1948770"/>
            <a:ext cx="5752843" cy="1689615"/>
            <a:chOff x="1199456" y="1948770"/>
            <a:chExt cx="5752843" cy="168961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093DAE4-6FC5-4CA1-8B41-0A31398E7CEB}"/>
                </a:ext>
              </a:extLst>
            </p:cNvPr>
            <p:cNvGrpSpPr/>
            <p:nvPr/>
          </p:nvGrpSpPr>
          <p:grpSpPr>
            <a:xfrm>
              <a:off x="1343472" y="1948770"/>
              <a:ext cx="5608827" cy="1689615"/>
              <a:chOff x="1683756" y="1948770"/>
              <a:chExt cx="5608827" cy="1689615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E5600A97-1474-43CC-8A8A-B1C0ADAC930F}"/>
                  </a:ext>
                </a:extLst>
              </p:cNvPr>
              <p:cNvCxnSpPr/>
              <p:nvPr/>
            </p:nvCxnSpPr>
            <p:spPr bwMode="auto">
              <a:xfrm>
                <a:off x="1683756" y="3212977"/>
                <a:ext cx="5608827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A2F565DE-F302-4042-A605-771314D8C8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79431" y="2322836"/>
                <a:ext cx="0" cy="890141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ED866D-ED1C-420D-A701-5DD5ABA99390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 bwMode="auto">
              <a:xfrm flipH="1">
                <a:off x="2012870" y="2343618"/>
                <a:ext cx="5032" cy="869359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FAD34AB-4647-434C-BB35-9E7CB65E1AC8}"/>
                  </a:ext>
                </a:extLst>
              </p:cNvPr>
              <p:cNvSpPr/>
              <p:nvPr/>
            </p:nvSpPr>
            <p:spPr bwMode="auto">
              <a:xfrm>
                <a:off x="2017902" y="2170501"/>
                <a:ext cx="2239065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B050"/>
                    </a:solidFill>
                    <a:latin typeface="Arial" pitchFamily="34" charset="0"/>
                  </a:rPr>
                  <a:t>           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itchFamily="34" charset="0"/>
                    <a:ea typeface="黑体" pitchFamily="49" charset="-122"/>
                  </a:rPr>
                  <a:t>else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C25D11F-0DE0-47D0-962B-98F88F4B45F6}"/>
                  </a:ext>
                </a:extLst>
              </p:cNvPr>
              <p:cNvCxnSpPr/>
              <p:nvPr/>
            </p:nvCxnSpPr>
            <p:spPr bwMode="auto">
              <a:xfrm>
                <a:off x="4295800" y="2348880"/>
                <a:ext cx="77764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30CF9F-A9A6-4E31-8E47-C762AB5FDBB1}"/>
                  </a:ext>
                </a:extLst>
              </p:cNvPr>
              <p:cNvSpPr/>
              <p:nvPr/>
            </p:nvSpPr>
            <p:spPr>
              <a:xfrm>
                <a:off x="4384806" y="1948770"/>
                <a:ext cx="466794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if</a:t>
                </a:r>
                <a:endParaRPr lang="zh-CN" altLang="en-US" sz="2000" b="1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28D70F1-A0B2-4DF3-A483-1D93C2E51F74}"/>
                  </a:ext>
                </a:extLst>
              </p:cNvPr>
              <p:cNvSpPr/>
              <p:nvPr/>
            </p:nvSpPr>
            <p:spPr>
              <a:xfrm>
                <a:off x="4213262" y="3361386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6E102D4-E679-427A-8352-01DFB4135A8F}"/>
                  </a:ext>
                </a:extLst>
              </p:cNvPr>
              <p:cNvSpPr/>
              <p:nvPr/>
            </p:nvSpPr>
            <p:spPr>
              <a:xfrm>
                <a:off x="2567608" y="3359208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E7CAABE-AC7C-490A-9189-5EEAEFE9C7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9456" y="2348880"/>
              <a:ext cx="47055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EE814D5-AFEB-4031-85AD-6E935979623D}"/>
                </a:ext>
              </a:extLst>
            </p:cNvPr>
            <p:cNvSpPr/>
            <p:nvPr/>
          </p:nvSpPr>
          <p:spPr>
            <a:xfrm>
              <a:off x="1205326" y="1970446"/>
              <a:ext cx="466794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</a:t>
              </a:r>
              <a:endParaRPr lang="zh-CN" altLang="en-US" sz="2000" b="1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BF27AEDF-6382-4305-911B-C4A48D2C0F56}"/>
              </a:ext>
            </a:extLst>
          </p:cNvPr>
          <p:cNvSpPr/>
          <p:nvPr/>
        </p:nvSpPr>
        <p:spPr>
          <a:xfrm>
            <a:off x="1057324" y="963443"/>
            <a:ext cx="179831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二分支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4699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2992644-2011-43AE-A5A3-0F23B6B37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34C4CD-58F6-4C22-B78F-58445E60EC40}"/>
              </a:ext>
            </a:extLst>
          </p:cNvPr>
          <p:cNvSpPr/>
          <p:nvPr/>
        </p:nvSpPr>
        <p:spPr>
          <a:xfrm>
            <a:off x="7332462" y="1904633"/>
            <a:ext cx="46747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'data error'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&gt;=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'pass'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'fail'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510CE89-D0AD-4513-A49F-81676F22C4E4}"/>
              </a:ext>
            </a:extLst>
          </p:cNvPr>
          <p:cNvGrpSpPr/>
          <p:nvPr/>
        </p:nvGrpSpPr>
        <p:grpSpPr>
          <a:xfrm>
            <a:off x="1199456" y="1948770"/>
            <a:ext cx="5752843" cy="1689615"/>
            <a:chOff x="1199456" y="1948770"/>
            <a:chExt cx="5752843" cy="168961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400F06F-22F8-40F2-823C-8FEB0055BD53}"/>
                </a:ext>
              </a:extLst>
            </p:cNvPr>
            <p:cNvGrpSpPr/>
            <p:nvPr/>
          </p:nvGrpSpPr>
          <p:grpSpPr>
            <a:xfrm>
              <a:off x="1343472" y="1948770"/>
              <a:ext cx="5608827" cy="1689615"/>
              <a:chOff x="1683756" y="1948770"/>
              <a:chExt cx="5608827" cy="1689615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E5600A97-1474-43CC-8A8A-B1C0ADAC930F}"/>
                  </a:ext>
                </a:extLst>
              </p:cNvPr>
              <p:cNvCxnSpPr/>
              <p:nvPr/>
            </p:nvCxnSpPr>
            <p:spPr bwMode="auto">
              <a:xfrm>
                <a:off x="1683756" y="3212977"/>
                <a:ext cx="5608827" cy="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A2F565DE-F302-4042-A605-771314D8C8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79431" y="2322836"/>
                <a:ext cx="0" cy="890141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ED866D-ED1C-420D-A701-5DD5ABA99390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 bwMode="auto">
              <a:xfrm flipH="1">
                <a:off x="2012870" y="2343618"/>
                <a:ext cx="5032" cy="869359"/>
              </a:xfrm>
              <a:prstGeom prst="line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FAD34AB-4647-434C-BB35-9E7CB65E1AC8}"/>
                  </a:ext>
                </a:extLst>
              </p:cNvPr>
              <p:cNvSpPr/>
              <p:nvPr/>
            </p:nvSpPr>
            <p:spPr bwMode="auto">
              <a:xfrm>
                <a:off x="2017902" y="2170501"/>
                <a:ext cx="2239065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B050"/>
                    </a:solidFill>
                    <a:latin typeface="Arial" pitchFamily="34" charset="0"/>
                  </a:rPr>
                  <a:t>             </a:t>
                </a:r>
                <a:r>
                  <a:rPr kumimoji="0" lang="en-US" altLang="zh-CN" sz="1600" b="1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itchFamily="34" charset="0"/>
                    <a:ea typeface="黑体" pitchFamily="49" charset="-122"/>
                  </a:rPr>
                  <a:t>else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C25D11F-0DE0-47D0-962B-98F88F4B45F6}"/>
                  </a:ext>
                </a:extLst>
              </p:cNvPr>
              <p:cNvCxnSpPr/>
              <p:nvPr/>
            </p:nvCxnSpPr>
            <p:spPr bwMode="auto">
              <a:xfrm>
                <a:off x="4889200" y="2344546"/>
                <a:ext cx="77764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30CF9F-A9A6-4E31-8E47-C762AB5FDBB1}"/>
                  </a:ext>
                </a:extLst>
              </p:cNvPr>
              <p:cNvSpPr/>
              <p:nvPr/>
            </p:nvSpPr>
            <p:spPr>
              <a:xfrm>
                <a:off x="4978206" y="1948770"/>
                <a:ext cx="466794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if</a:t>
                </a:r>
                <a:endParaRPr lang="zh-CN" altLang="en-US" sz="2000" b="1" dirty="0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1C16388-AC28-43EC-9C05-D88B59CCAFE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79431" y="2322836"/>
                <a:ext cx="0" cy="890141"/>
              </a:xfrm>
              <a:prstGeom prst="line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3642FAF-502D-4DAF-83FC-355B6DC7F664}"/>
                  </a:ext>
                </a:extLst>
              </p:cNvPr>
              <p:cNvSpPr/>
              <p:nvPr/>
            </p:nvSpPr>
            <p:spPr bwMode="auto">
              <a:xfrm>
                <a:off x="4280200" y="2150194"/>
                <a:ext cx="607033" cy="346234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600" b="1" dirty="0">
                    <a:solidFill>
                      <a:srgbClr val="00B050"/>
                    </a:solidFill>
                    <a:latin typeface="Arial" pitchFamily="34" charset="0"/>
                  </a:rPr>
                  <a:t>  </a:t>
                </a:r>
                <a:r>
                  <a:rPr lang="en-US" altLang="zh-CN" sz="1600" b="1" dirty="0" err="1">
                    <a:solidFill>
                      <a:srgbClr val="00B050"/>
                    </a:solidFill>
                    <a:latin typeface="Arial" pitchFamily="34" charset="0"/>
                  </a:rPr>
                  <a:t>el</a:t>
                </a:r>
                <a:r>
                  <a:rPr kumimoji="0" lang="en-US" altLang="zh-CN" sz="1600" b="1" i="0" u="none" strike="noStrike" cap="none" normalizeH="0" baseline="0" dirty="0" err="1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Arial" pitchFamily="34" charset="0"/>
                    <a:ea typeface="黑体" pitchFamily="49" charset="-122"/>
                  </a:rPr>
                  <a:t>if</a:t>
                </a:r>
                <a:endPara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BAB47EB8-11CD-4E24-B396-953A688BA7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826" y="2322836"/>
                <a:ext cx="0" cy="892001"/>
              </a:xfrm>
              <a:prstGeom prst="line">
                <a:avLst/>
              </a:prstGeom>
              <a:noFill/>
              <a:ln w="38100" cap="flat" cmpd="sng" algn="ctr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6401877-1266-48B8-AFB9-00DABFD2FA38}"/>
                  </a:ext>
                </a:extLst>
              </p:cNvPr>
              <p:cNvSpPr/>
              <p:nvPr/>
            </p:nvSpPr>
            <p:spPr>
              <a:xfrm>
                <a:off x="4213262" y="3361386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CAB823C-B6F4-44D0-A868-63C3F6F43255}"/>
                  </a:ext>
                </a:extLst>
              </p:cNvPr>
              <p:cNvSpPr/>
              <p:nvPr/>
            </p:nvSpPr>
            <p:spPr>
              <a:xfrm>
                <a:off x="4823888" y="3358711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5109EE-D307-4FB8-93E6-10651CE8A52A}"/>
                  </a:ext>
                </a:extLst>
              </p:cNvPr>
              <p:cNvSpPr/>
              <p:nvPr/>
            </p:nvSpPr>
            <p:spPr>
              <a:xfrm>
                <a:off x="2567608" y="3359208"/>
                <a:ext cx="7409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语句块</a:t>
                </a:r>
                <a:r>
                  <a:rPr lang="en-US" altLang="zh-CN" sz="1200" b="1" dirty="0">
                    <a:solidFill>
                      <a:srgbClr val="2D31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2F55281-8933-4F58-A649-F1318AE683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9456" y="2348880"/>
              <a:ext cx="47055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6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8FE0EA2-56F8-48BA-8A56-717EE2C6AF2A}"/>
                </a:ext>
              </a:extLst>
            </p:cNvPr>
            <p:cNvSpPr/>
            <p:nvPr/>
          </p:nvSpPr>
          <p:spPr>
            <a:xfrm>
              <a:off x="1205326" y="1970446"/>
              <a:ext cx="466794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80"/>
                  </a:solidFill>
                  <a:latin typeface="Consolas" panose="020B0609020204030204" pitchFamily="49" charset="0"/>
                </a:rPr>
                <a:t>if</a:t>
              </a:r>
              <a:endParaRPr lang="zh-CN" altLang="en-US" sz="2000" b="1" dirty="0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25C38221-E04C-4956-837B-7E21B29F208A}"/>
              </a:ext>
            </a:extLst>
          </p:cNvPr>
          <p:cNvSpPr/>
          <p:nvPr/>
        </p:nvSpPr>
        <p:spPr>
          <a:xfrm>
            <a:off x="1057324" y="963443"/>
            <a:ext cx="1798316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</a:t>
            </a:r>
            <a:endParaRPr lang="zh-CN" altLang="zh-CN" sz="2800" b="1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928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50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ANIM" val="4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51265</TotalTime>
  <Words>6656</Words>
  <Application>Microsoft Office PowerPoint</Application>
  <PresentationFormat>宽屏</PresentationFormat>
  <Paragraphs>861</Paragraphs>
  <Slides>137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137</vt:i4>
      </vt:variant>
      <vt:variant>
        <vt:lpstr>自定义放映</vt:lpstr>
      </vt:variant>
      <vt:variant>
        <vt:i4>1</vt:i4>
      </vt:variant>
    </vt:vector>
  </HeadingPairs>
  <TitlesOfParts>
    <vt:vector size="152" baseType="lpstr">
      <vt:lpstr>-apple-system</vt:lpstr>
      <vt:lpstr>Arial Unicode MS</vt:lpstr>
      <vt:lpstr>等线</vt:lpstr>
      <vt:lpstr>等线 Light</vt:lpstr>
      <vt:lpstr>方正姚体</vt:lpstr>
      <vt:lpstr>黑体</vt:lpstr>
      <vt:lpstr>宋体</vt:lpstr>
      <vt:lpstr>微软雅黑</vt:lpstr>
      <vt:lpstr>微软雅黑 Light</vt:lpstr>
      <vt:lpstr>Arial</vt:lpstr>
      <vt:lpstr>Consolas</vt:lpstr>
      <vt:lpstr>JetBrains Mono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武汉理工大学博士学位论文答辩</dc:title>
  <dc:creator>zhaogh</dc:creator>
  <cp:lastModifiedBy>赵广辉</cp:lastModifiedBy>
  <cp:revision>1348</cp:revision>
  <dcterms:created xsi:type="dcterms:W3CDTF">2007-08-02T05:50:15Z</dcterms:created>
  <dcterms:modified xsi:type="dcterms:W3CDTF">2021-08-09T17:03:35Z</dcterms:modified>
</cp:coreProperties>
</file>