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15" r:id="rId1"/>
  </p:sldMasterIdLst>
  <p:notesMasterIdLst>
    <p:notesMasterId r:id="rId47"/>
  </p:notesMasterIdLst>
  <p:handoutMasterIdLst>
    <p:handoutMasterId r:id="rId48"/>
  </p:handoutMasterIdLst>
  <p:sldIdLst>
    <p:sldId id="1116" r:id="rId2"/>
    <p:sldId id="1176" r:id="rId3"/>
    <p:sldId id="1151" r:id="rId4"/>
    <p:sldId id="1164" r:id="rId5"/>
    <p:sldId id="1166" r:id="rId6"/>
    <p:sldId id="1168" r:id="rId7"/>
    <p:sldId id="1169" r:id="rId8"/>
    <p:sldId id="1156" r:id="rId9"/>
    <p:sldId id="1170" r:id="rId10"/>
    <p:sldId id="1171" r:id="rId11"/>
    <p:sldId id="1172" r:id="rId12"/>
    <p:sldId id="1173" r:id="rId13"/>
    <p:sldId id="1174" r:id="rId14"/>
    <p:sldId id="1175" r:id="rId15"/>
    <p:sldId id="1177" r:id="rId16"/>
    <p:sldId id="1178" r:id="rId17"/>
    <p:sldId id="1158" r:id="rId18"/>
    <p:sldId id="1160" r:id="rId19"/>
    <p:sldId id="1182" r:id="rId20"/>
    <p:sldId id="1181" r:id="rId21"/>
    <p:sldId id="1183" r:id="rId22"/>
    <p:sldId id="1184" r:id="rId23"/>
    <p:sldId id="1188" r:id="rId24"/>
    <p:sldId id="1189" r:id="rId25"/>
    <p:sldId id="1190" r:id="rId26"/>
    <p:sldId id="1191" r:id="rId27"/>
    <p:sldId id="1192" r:id="rId28"/>
    <p:sldId id="1193" r:id="rId29"/>
    <p:sldId id="1185" r:id="rId30"/>
    <p:sldId id="1194" r:id="rId31"/>
    <p:sldId id="1195" r:id="rId32"/>
    <p:sldId id="1196" r:id="rId33"/>
    <p:sldId id="1197" r:id="rId34"/>
    <p:sldId id="1198" r:id="rId35"/>
    <p:sldId id="1199" r:id="rId36"/>
    <p:sldId id="1200" r:id="rId37"/>
    <p:sldId id="1186" r:id="rId38"/>
    <p:sldId id="1201" r:id="rId39"/>
    <p:sldId id="1202" r:id="rId40"/>
    <p:sldId id="1203" r:id="rId41"/>
    <p:sldId id="1187" r:id="rId42"/>
    <p:sldId id="1204" r:id="rId43"/>
    <p:sldId id="1179" r:id="rId44"/>
    <p:sldId id="1205" r:id="rId45"/>
    <p:sldId id="1206" r:id="rId46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D88C44-9591-4284-ABFA-9FB14689EB5F}">
          <p14:sldIdLst>
            <p14:sldId id="1116"/>
            <p14:sldId id="1176"/>
            <p14:sldId id="1151"/>
            <p14:sldId id="1164"/>
            <p14:sldId id="1166"/>
            <p14:sldId id="1168"/>
            <p14:sldId id="1169"/>
            <p14:sldId id="1156"/>
            <p14:sldId id="1170"/>
            <p14:sldId id="1171"/>
            <p14:sldId id="1172"/>
            <p14:sldId id="1173"/>
            <p14:sldId id="1174"/>
            <p14:sldId id="1175"/>
            <p14:sldId id="1177"/>
            <p14:sldId id="1178"/>
            <p14:sldId id="1158"/>
            <p14:sldId id="1160"/>
            <p14:sldId id="1182"/>
            <p14:sldId id="1181"/>
            <p14:sldId id="1183"/>
            <p14:sldId id="1184"/>
          </p14:sldIdLst>
        </p14:section>
        <p14:section name="默认节" id="{73D8ED70-CB44-4A2B-9E10-344403D04675}">
          <p14:sldIdLst>
            <p14:sldId id="1188"/>
            <p14:sldId id="1189"/>
            <p14:sldId id="1190"/>
            <p14:sldId id="1191"/>
            <p14:sldId id="1192"/>
            <p14:sldId id="1193"/>
            <p14:sldId id="1185"/>
          </p14:sldIdLst>
        </p14:section>
        <p14:section name="默认节" id="{B19594FC-7C1F-4495-A36C-01896D05F3E1}">
          <p14:sldIdLst>
            <p14:sldId id="1194"/>
            <p14:sldId id="1195"/>
            <p14:sldId id="1196"/>
            <p14:sldId id="1197"/>
            <p14:sldId id="1198"/>
            <p14:sldId id="1199"/>
            <p14:sldId id="1200"/>
            <p14:sldId id="1186"/>
          </p14:sldIdLst>
        </p14:section>
        <p14:section name="默认节" id="{FFA76A48-B51A-4D9B-B0C8-0616C7307D72}">
          <p14:sldIdLst>
            <p14:sldId id="1201"/>
            <p14:sldId id="1202"/>
            <p14:sldId id="1203"/>
            <p14:sldId id="1187"/>
          </p14:sldIdLst>
        </p14:section>
        <p14:section name="默认节" id="{51D98061-2A4A-488A-98BC-91C8CA845F15}">
          <p14:sldIdLst>
            <p14:sldId id="1204"/>
            <p14:sldId id="1179"/>
            <p14:sldId id="120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32"/>
    <a:srgbClr val="0A0AB6"/>
    <a:srgbClr val="16A80D"/>
    <a:srgbClr val="B0B0B0"/>
    <a:srgbClr val="F0A741"/>
    <a:srgbClr val="EDA23D"/>
    <a:srgbClr val="FC8404"/>
    <a:srgbClr val="EDA03B"/>
    <a:srgbClr val="FFFDD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81338" autoAdjust="0"/>
  </p:normalViewPr>
  <p:slideViewPr>
    <p:cSldViewPr>
      <p:cViewPr varScale="1">
        <p:scale>
          <a:sx n="113" d="100"/>
          <a:sy n="113" d="100"/>
        </p:scale>
        <p:origin x="4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notesViewPr>
    <p:cSldViewPr>
      <p:cViewPr>
        <p:scale>
          <a:sx n="125" d="100"/>
          <a:sy n="125" d="100"/>
        </p:scale>
        <p:origin x="-638" y="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A467F8-9C48-4363-9DAD-D09F8BD5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2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23618D-22B9-4D52-942F-EA700A8AE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B11-83D7-49CF-AF2E-3E25A499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1A90-C272-4F5E-B222-4A71019C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6563-944C-4F45-BC0C-17A143D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5D1-473A-4F12-A693-EFC4F9862B66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191-89C4-4F62-A5EF-D0FD949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732E-1876-47BE-A0BE-8D7B57B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7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8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309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BCFB-DF9A-473E-A055-7E7DAF99B908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DB8B-2CA6-464B-ACD1-6343ACDB5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E0A9-8FF6-439D-8EDC-0576E438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B8B4-2E3C-4E10-952B-03B61C91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F532-9115-4048-B144-FF2C664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5D1-473A-4F12-A693-EFC4F9862B66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E72F-172F-4D79-9475-7831B6BC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0C82-AF08-4DBE-B7A9-8AFF9758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788" r:id="rId3"/>
    <p:sldLayoutId id="214748381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1477117" y="1700810"/>
            <a:ext cx="94500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函数定义调用与返回值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F8CC5AA3-CF58-4B6B-9BBF-E123338DE5AD}"/>
              </a:ext>
            </a:extLst>
          </p:cNvPr>
          <p:cNvSpPr/>
          <p:nvPr/>
        </p:nvSpPr>
        <p:spPr bwMode="auto">
          <a:xfrm>
            <a:off x="4086573" y="1687447"/>
            <a:ext cx="937963" cy="461665"/>
          </a:xfrm>
          <a:prstGeom prst="borderCallout2">
            <a:avLst>
              <a:gd name="adj1" fmla="val 47635"/>
              <a:gd name="adj2" fmla="val -163"/>
              <a:gd name="adj3" fmla="val 169115"/>
              <a:gd name="adj4" fmla="val -19924"/>
              <a:gd name="adj5" fmla="val 204625"/>
              <a:gd name="adj6" fmla="val -622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参数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4704B-480C-499F-BD25-8CFF8FAB537B}"/>
              </a:ext>
            </a:extLst>
          </p:cNvPr>
          <p:cNvSpPr/>
          <p:nvPr/>
        </p:nvSpPr>
        <p:spPr>
          <a:xfrm>
            <a:off x="5231904" y="1498144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24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或多个形式参数</a:t>
            </a:r>
            <a:endParaRPr lang="en-US" altLang="zh-CN" sz="24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函数调用时，参数名用于访问传入的对象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74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157219C5-5D8B-4F02-8FC6-FBC8D55DC4A3}"/>
              </a:ext>
            </a:extLst>
          </p:cNvPr>
          <p:cNvSpPr/>
          <p:nvPr/>
        </p:nvSpPr>
        <p:spPr bwMode="auto">
          <a:xfrm>
            <a:off x="3215680" y="1678742"/>
            <a:ext cx="1781330" cy="461665"/>
          </a:xfrm>
          <a:prstGeom prst="borderCallout2">
            <a:avLst>
              <a:gd name="adj1" fmla="val 98205"/>
              <a:gd name="adj2" fmla="val 49820"/>
              <a:gd name="adj3" fmla="val 177543"/>
              <a:gd name="adj4" fmla="val 50047"/>
              <a:gd name="adj5" fmla="val 280480"/>
              <a:gd name="adj6" fmla="val 82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文档字符串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910EC0-585F-4A9C-AD70-ADE48E813044}"/>
              </a:ext>
            </a:extLst>
          </p:cNvPr>
          <p:cNvSpPr/>
          <p:nvPr/>
        </p:nvSpPr>
        <p:spPr>
          <a:xfrm>
            <a:off x="5245498" y="1520874"/>
            <a:ext cx="5416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函数功能注释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包括参数和返回值的个数，类型等信息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63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03AA0A-6FFB-4CD3-9797-FAED10927376}"/>
              </a:ext>
            </a:extLst>
          </p:cNvPr>
          <p:cNvSpPr/>
          <p:nvPr/>
        </p:nvSpPr>
        <p:spPr>
          <a:xfrm>
            <a:off x="7353894" y="3699611"/>
            <a:ext cx="43204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22978"/>
                </a:solidFill>
                <a:latin typeface="Arial Unicode MS" panose="020B0604020202020204" pitchFamily="34" charset="-122"/>
              </a:rPr>
              <a:t>函数体</a:t>
            </a:r>
            <a:endParaRPr lang="zh-CN" altLang="en-US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C7E08A-02E4-4F0F-89F4-A64C2E43CA6E}"/>
              </a:ext>
            </a:extLst>
          </p:cNvPr>
          <p:cNvSpPr/>
          <p:nvPr/>
        </p:nvSpPr>
        <p:spPr>
          <a:xfrm>
            <a:off x="2150813" y="3429000"/>
            <a:ext cx="5745387" cy="1741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9FD923-446A-4ADF-8B6E-C475178D1282}"/>
              </a:ext>
            </a:extLst>
          </p:cNvPr>
          <p:cNvSpPr/>
          <p:nvPr/>
        </p:nvSpPr>
        <p:spPr>
          <a:xfrm>
            <a:off x="8184232" y="3712439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实现函数功能的程序语句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02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DE370A0-7BFA-4CF6-A1E0-CAA408EF581E}"/>
              </a:ext>
            </a:extLst>
          </p:cNvPr>
          <p:cNvSpPr/>
          <p:nvPr/>
        </p:nvSpPr>
        <p:spPr bwMode="auto">
          <a:xfrm>
            <a:off x="1847528" y="5514336"/>
            <a:ext cx="2049487" cy="461665"/>
          </a:xfrm>
          <a:prstGeom prst="borderCallout2">
            <a:avLst>
              <a:gd name="adj1" fmla="val -3345"/>
              <a:gd name="adj2" fmla="val 49152"/>
              <a:gd name="adj3" fmla="val -94564"/>
              <a:gd name="adj4" fmla="val 48919"/>
              <a:gd name="adj5" fmla="val -95108"/>
              <a:gd name="adj6" fmla="val 486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返回值关键字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4B5D990E-4E0B-4B7E-A4BE-385B304642DA}"/>
              </a:ext>
            </a:extLst>
          </p:cNvPr>
          <p:cNvSpPr/>
          <p:nvPr/>
        </p:nvSpPr>
        <p:spPr bwMode="auto">
          <a:xfrm>
            <a:off x="4117977" y="5514335"/>
            <a:ext cx="1127521" cy="461665"/>
          </a:xfrm>
          <a:prstGeom prst="borderCallout2">
            <a:avLst>
              <a:gd name="adj1" fmla="val 1279"/>
              <a:gd name="adj2" fmla="val 48580"/>
              <a:gd name="adj3" fmla="val -47914"/>
              <a:gd name="adj4" fmla="val 47488"/>
              <a:gd name="adj5" fmla="val -96688"/>
              <a:gd name="adj6" fmla="val 466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返回值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97B852-03E3-45DA-B826-39A1E92827AA}"/>
              </a:ext>
            </a:extLst>
          </p:cNvPr>
          <p:cNvSpPr/>
          <p:nvPr/>
        </p:nvSpPr>
        <p:spPr>
          <a:xfrm>
            <a:off x="5466460" y="5514334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将函数的处理结果返回给调用处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9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767147" y="1628800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9CD667-D398-440D-B1EF-AA05A02C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989EAC-544E-405B-8300-903A91CBEEAC}"/>
              </a:ext>
            </a:extLst>
          </p:cNvPr>
          <p:cNvSpPr/>
          <p:nvPr/>
        </p:nvSpPr>
        <p:spPr>
          <a:xfrm>
            <a:off x="767147" y="4967590"/>
            <a:ext cx="8000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调用自定义函数计算阶乘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27A2123D-73ED-40CA-B9D7-77AB17576719}"/>
              </a:ext>
            </a:extLst>
          </p:cNvPr>
          <p:cNvSpPr/>
          <p:nvPr/>
        </p:nvSpPr>
        <p:spPr bwMode="auto">
          <a:xfrm>
            <a:off x="1055440" y="5733256"/>
            <a:ext cx="4464496" cy="461665"/>
          </a:xfrm>
          <a:prstGeom prst="borderCallout2">
            <a:avLst>
              <a:gd name="adj1" fmla="val -145"/>
              <a:gd name="adj2" fmla="val 49409"/>
              <a:gd name="adj3" fmla="val -34293"/>
              <a:gd name="adj4" fmla="val 51617"/>
              <a:gd name="adj5" fmla="val -78613"/>
              <a:gd name="adj6" fmla="val 514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参数</a:t>
            </a:r>
            <a:r>
              <a:rPr lang="en-US" altLang="zh-CN" sz="2400" dirty="0">
                <a:latin typeface="Arial" pitchFamily="34" charset="0"/>
              </a:rPr>
              <a:t>6</a:t>
            </a:r>
            <a:r>
              <a:rPr lang="zh-CN" altLang="en-US" sz="2400" dirty="0">
                <a:latin typeface="Arial" pitchFamily="34" charset="0"/>
              </a:rPr>
              <a:t>传递给函数定义中的参数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0C259B35-61CD-430B-8586-284A8571250A}"/>
              </a:ext>
            </a:extLst>
          </p:cNvPr>
          <p:cNvSpPr/>
          <p:nvPr/>
        </p:nvSpPr>
        <p:spPr bwMode="auto">
          <a:xfrm>
            <a:off x="2857499" y="893908"/>
            <a:ext cx="1870349" cy="523220"/>
          </a:xfrm>
          <a:prstGeom prst="borderCallout2">
            <a:avLst>
              <a:gd name="adj1" fmla="val 100995"/>
              <a:gd name="adj2" fmla="val 47865"/>
              <a:gd name="adj3" fmla="val 121199"/>
              <a:gd name="adj4" fmla="val 7232"/>
              <a:gd name="adj5" fmla="val 167667"/>
              <a:gd name="adj6" fmla="val 13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latin typeface="Arial" pitchFamily="34" charset="0"/>
              </a:rPr>
              <a:t>参数 </a:t>
            </a:r>
            <a:r>
              <a:rPr lang="en-US" altLang="zh-CN" sz="2800" dirty="0">
                <a:latin typeface="Arial" pitchFamily="34" charset="0"/>
              </a:rPr>
              <a:t>n = 6</a:t>
            </a:r>
            <a:endParaRPr lang="zh-CN" altLang="en-US" sz="28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A68F4C-8635-40BF-8887-70CF33D78E85}"/>
              </a:ext>
            </a:extLst>
          </p:cNvPr>
          <p:cNvSpPr/>
          <p:nvPr/>
        </p:nvSpPr>
        <p:spPr>
          <a:xfrm>
            <a:off x="767147" y="4518128"/>
            <a:ext cx="6718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先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后调用，函数定义放在调用之前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31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EDF052-EA77-4B80-862E-C225F00550A8}"/>
              </a:ext>
            </a:extLst>
          </p:cNvPr>
          <p:cNvSpPr/>
          <p:nvPr/>
        </p:nvSpPr>
        <p:spPr>
          <a:xfrm>
            <a:off x="839416" y="1615440"/>
            <a:ext cx="9865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定义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B6A08A-1697-4DE6-B8DF-8FDFA3D8217C}"/>
              </a:ext>
            </a:extLst>
          </p:cNvPr>
          <p:cNvSpPr/>
          <p:nvPr/>
        </p:nvSpPr>
        <p:spPr>
          <a:xfrm>
            <a:off x="839416" y="4995173"/>
            <a:ext cx="62418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endParaRPr lang="en-US" altLang="zh-CN" sz="2800" dirty="0">
              <a:solidFill>
                <a:srgbClr val="2D3142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answer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answer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E8DB578-8AEF-4D87-8DA0-0C6A0D2E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88" y="1316209"/>
            <a:ext cx="4244319" cy="22160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EFEDC4D-2690-46C2-8030-CAFF0121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89" y="3532268"/>
            <a:ext cx="1780952" cy="21333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C32AFF-0033-4F97-8EF9-1C75A01E5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852" y="4598934"/>
            <a:ext cx="333333" cy="9523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8CFDE83-4C98-4EF8-BAC1-6E54B0DAF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185" y="4598934"/>
            <a:ext cx="342857" cy="94285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2AB1DFF-7075-427F-BE8E-A8C5E5316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0401" y="4596889"/>
            <a:ext cx="504762" cy="9714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6A921A7-9740-4B10-8096-F9E295481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3921" y="4596889"/>
            <a:ext cx="657143" cy="9619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9EF5048-9081-4C51-B0F3-E3646E62C0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366" y="4606412"/>
            <a:ext cx="638095" cy="94285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64381C8-779D-4562-8AD1-525A01707F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189" y="5633665"/>
            <a:ext cx="1780952" cy="65714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577D5D0-AA01-4BBA-B54B-7A517BC32E4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403249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EDF052-EA77-4B80-862E-C225F00550A8}"/>
              </a:ext>
            </a:extLst>
          </p:cNvPr>
          <p:cNvSpPr/>
          <p:nvPr/>
        </p:nvSpPr>
        <p:spPr>
          <a:xfrm>
            <a:off x="839416" y="1615440"/>
            <a:ext cx="9865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无返回值，输出计算结果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720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B6A08A-1697-4DE6-B8DF-8FDFA3D8217C}"/>
              </a:ext>
            </a:extLst>
          </p:cNvPr>
          <p:cNvSpPr/>
          <p:nvPr/>
        </p:nvSpPr>
        <p:spPr>
          <a:xfrm>
            <a:off x="839416" y="4995173"/>
            <a:ext cx="698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直接调用函数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77D5D0-AA01-4BBA-B54B-7A517BC32E49}"/>
              </a:ext>
            </a:extLst>
          </p:cNvPr>
          <p:cNvSpPr/>
          <p:nvPr/>
        </p:nvSpPr>
        <p:spPr>
          <a:xfrm>
            <a:off x="767408" y="98072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无返回值函数调用</a:t>
            </a:r>
          </a:p>
        </p:txBody>
      </p:sp>
    </p:spTree>
    <p:extLst>
      <p:ext uri="{BB962C8B-B14F-4D97-AF65-F5344CB8AC3E}">
        <p14:creationId xmlns:p14="http://schemas.microsoft.com/office/powerpoint/2010/main" val="295605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16832"/>
            <a:ext cx="85743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无参函数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：没有参数，函数无需外部数据即可执行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DB23A6-F936-48B8-8031-B41F2F14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83310"/>
            <a:ext cx="6994222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71EF0"/>
                </a:solidFill>
                <a:effectLst/>
                <a:latin typeface="Arial Unicode MS"/>
                <a:ea typeface="JetBrains Mono"/>
              </a:rPr>
              <a:t>print_hello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无参数，输出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Hello world!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"""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world!'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6707"/>
                </a:solidFill>
                <a:effectLst/>
                <a:latin typeface="Arial Unicode MS"/>
                <a:ea typeface="JetBrains Mono"/>
              </a:rPr>
              <a:t>print_hello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()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无参函数时也不用参数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4BA866-0BE3-4626-98CF-3DC958D9D652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无参函数调用</a:t>
            </a:r>
          </a:p>
        </p:txBody>
      </p:sp>
    </p:spTree>
    <p:extLst>
      <p:ext uri="{BB962C8B-B14F-4D97-AF65-F5344CB8AC3E}">
        <p14:creationId xmlns:p14="http://schemas.microsoft.com/office/powerpoint/2010/main" val="83561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411835-CA9E-46D3-8C58-8CCAA70772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59473E-0F1E-454A-A4DD-D5486A5C6D22}"/>
              </a:ext>
            </a:extLst>
          </p:cNvPr>
          <p:cNvSpPr/>
          <p:nvPr/>
        </p:nvSpPr>
        <p:spPr>
          <a:xfrm>
            <a:off x="767408" y="2642723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add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接受两个正整数参数，返回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参数的和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en-US" altLang="zh-CN" sz="2400" dirty="0">
                <a:solidFill>
                  <a:srgbClr val="2D3142"/>
                </a:solidFill>
                <a:latin typeface="JetBrains Mono" pitchFamily="2" charset="0"/>
              </a:rPr>
              <a:t>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返回值语句，</a:t>
            </a: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3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5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add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8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F9E1F-4BF6-498E-B809-9CE976E295C9}"/>
              </a:ext>
            </a:extLst>
          </p:cNvPr>
          <p:cNvSpPr/>
          <p:nvPr/>
        </p:nvSpPr>
        <p:spPr>
          <a:xfrm>
            <a:off x="767408" y="1842503"/>
            <a:ext cx="8447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返回值语句由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关键词开头，可以是值或表达式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84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411835-CA9E-46D3-8C58-8CCAA70772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59473E-0F1E-454A-A4DD-D5486A5C6D22}"/>
              </a:ext>
            </a:extLst>
          </p:cNvPr>
          <p:cNvSpPr/>
          <p:nvPr/>
        </p:nvSpPr>
        <p:spPr>
          <a:xfrm>
            <a:off x="767408" y="2642723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add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接受两个正整数参数，输出两参数的和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无返回值，输出结果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3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5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add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8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add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None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F9E1F-4BF6-498E-B809-9CE976E295C9}"/>
              </a:ext>
            </a:extLst>
          </p:cNvPr>
          <p:cNvSpPr/>
          <p:nvPr/>
        </p:nvSpPr>
        <p:spPr>
          <a:xfrm>
            <a:off x="767408" y="1842503"/>
            <a:ext cx="5648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语句的函数返回值为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BCCC1-E03B-46F6-9AFE-1199C11D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 descr="https://gimg2.baidu.com/image_search/src=http%3A%2F%2Fimg95.699pic.com%2Felement%2F40118%2F6391.png_860.png&amp;refer=http%3A%2F%2Fimg95.699pic.com&amp;app=2002&amp;size=f9999,10000&amp;q=a80&amp;n=0&amp;g=0n&amp;fmt=jpeg?sec=1630224404&amp;t=a0dad02e497fd61bed847ec26b0ba7ea">
            <a:extLst>
              <a:ext uri="{FF2B5EF4-FFF2-40B4-BE49-F238E27FC236}">
                <a16:creationId xmlns:a16="http://schemas.microsoft.com/office/drawing/2014/main" id="{5C989FE4-CDD3-4723-9446-5979FB48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15" y="537321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7E300F-39DC-4350-AA0A-5CEF9346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196753"/>
            <a:ext cx="5205171" cy="3528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3F5740-1D38-4E23-8C7F-5427889C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196753"/>
            <a:ext cx="5933511" cy="39491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E1B22FD-34F8-4986-A3C5-47B5F529DEA9}"/>
              </a:ext>
            </a:extLst>
          </p:cNvPr>
          <p:cNvSpPr/>
          <p:nvPr/>
        </p:nvSpPr>
        <p:spPr>
          <a:xfrm>
            <a:off x="7999074" y="5145878"/>
            <a:ext cx="1613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分而治之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逻辑简单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A949DA-B405-4B2E-8116-EB27D568EC7F}"/>
              </a:ext>
            </a:extLst>
          </p:cNvPr>
          <p:cNvSpPr/>
          <p:nvPr/>
        </p:nvSpPr>
        <p:spPr>
          <a:xfrm>
            <a:off x="2754052" y="5145878"/>
            <a:ext cx="1613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流程嵌套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逻辑复杂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B71D44-9876-4F89-BD74-4F9F24C6D320}"/>
              </a:ext>
            </a:extLst>
          </p:cNvPr>
          <p:cNvSpPr/>
          <p:nvPr/>
        </p:nvSpPr>
        <p:spPr>
          <a:xfrm>
            <a:off x="7514436" y="573349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模块化程序设计</a:t>
            </a:r>
          </a:p>
        </p:txBody>
      </p:sp>
    </p:spTree>
    <p:extLst>
      <p:ext uri="{BB962C8B-B14F-4D97-AF65-F5344CB8AC3E}">
        <p14:creationId xmlns:p14="http://schemas.microsoft.com/office/powerpoint/2010/main" val="35688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411835-CA9E-46D3-8C58-8CCAA70772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59473E-0F1E-454A-A4DD-D5486A5C6D22}"/>
              </a:ext>
            </a:extLst>
          </p:cNvPr>
          <p:cNvSpPr/>
          <p:nvPr/>
        </p:nvSpPr>
        <p:spPr>
          <a:xfrm>
            <a:off x="767408" y="2642723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calc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y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接受两个正整数参数，返回两个数的和差积商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y</a:t>
            </a: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3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5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calc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(8, -2, 15, 0.6)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F9E1F-4BF6-498E-B809-9CE976E295C9}"/>
              </a:ext>
            </a:extLst>
          </p:cNvPr>
          <p:cNvSpPr/>
          <p:nvPr/>
        </p:nvSpPr>
        <p:spPr>
          <a:xfrm>
            <a:off x="767408" y="1842503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没有类型和数量限制，多个返回值以元组类型返回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0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E411835-CA9E-46D3-8C58-8CCAA70772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59473E-0F1E-454A-A4DD-D5486A5C6D22}"/>
              </a:ext>
            </a:extLst>
          </p:cNvPr>
          <p:cNvSpPr/>
          <p:nvPr/>
        </p:nvSpPr>
        <p:spPr>
          <a:xfrm>
            <a:off x="767408" y="2642723"/>
            <a:ext cx="112332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is_prime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接收一个整数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为参数，判定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是否为素数，返回值为布尔类型。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&lt;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的都不是素数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400" b="1" dirty="0">
                <a:solidFill>
                  <a:srgbClr val="FF0000"/>
                </a:solidFill>
                <a:latin typeface="JetBrains Mono" pitchFamily="2" charset="0"/>
              </a:rPr>
              <a:t>return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 False</a:t>
            </a:r>
            <a:b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    for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(2,n-1)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中存在因子的不是素数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%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en-US" altLang="zh-CN" sz="2400">
                <a:solidFill>
                  <a:srgbClr val="F77235"/>
                </a:solidFill>
                <a:latin typeface="JetBrains Mono" pitchFamily="2" charset="0"/>
              </a:rPr>
              <a:t>            </a:t>
            </a:r>
            <a:r>
              <a:rPr lang="zh-CN" altLang="zh-CN" sz="2400" b="1">
                <a:solidFill>
                  <a:srgbClr val="FF0000"/>
                </a:solidFill>
                <a:latin typeface="JetBrains Mono" pitchFamily="2" charset="0"/>
              </a:rPr>
              <a:t>return</a:t>
            </a:r>
            <a:r>
              <a:rPr lang="zh-CN" altLang="zh-CN" sz="2400" b="1">
                <a:solidFill>
                  <a:srgbClr val="EF8354"/>
                </a:solidFill>
                <a:latin typeface="JetBrains Mono" pitchFamily="2" charset="0"/>
              </a:rPr>
              <a:t>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False</a:t>
            </a:r>
            <a:b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    else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  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不满足前两种情况的是素数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400" b="1" dirty="0">
                <a:solidFill>
                  <a:srgbClr val="FF0000"/>
                </a:solidFill>
                <a:latin typeface="JetBrains Mono" pitchFamily="2" charset="0"/>
              </a:rPr>
              <a:t>return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 True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5F9E1F-4BF6-498E-B809-9CE976E295C9}"/>
              </a:ext>
            </a:extLst>
          </p:cNvPr>
          <p:cNvSpPr/>
          <p:nvPr/>
        </p:nvSpPr>
        <p:spPr>
          <a:xfrm>
            <a:off x="767408" y="1628800"/>
            <a:ext cx="77251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当函数有多条返回值语句时，只能执行其中一条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执行任意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语句都会结束函数调用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9ECFE-9CF8-4E09-9B50-ABCCBEF5B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6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1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参数传递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692EFF-68E8-4B56-9627-E36254115678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函数参数传递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FDD09F-7389-483D-B2F1-D2FC9D43EE66}"/>
              </a:ext>
            </a:extLst>
          </p:cNvPr>
          <p:cNvSpPr/>
          <p:nvPr/>
        </p:nvSpPr>
        <p:spPr>
          <a:xfrm>
            <a:off x="767408" y="1844824"/>
            <a:ext cx="2952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位置传递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关键字传递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默认值传递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包裹传递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解包裹传递</a:t>
            </a:r>
          </a:p>
        </p:txBody>
      </p:sp>
    </p:spTree>
    <p:extLst>
      <p:ext uri="{BB962C8B-B14F-4D97-AF65-F5344CB8AC3E}">
        <p14:creationId xmlns:p14="http://schemas.microsoft.com/office/powerpoint/2010/main" val="386758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5503"/>
            <a:ext cx="1044656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按照顺序把函数调用时的参数对象依次传递给函数定义中的参数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647015-6757-420E-8FD2-1C875F125428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位置传递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985A33-B04D-412B-A5B5-BC1573EF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6E82BB-716A-459B-B671-79EAAEB8554F}"/>
              </a:ext>
            </a:extLst>
          </p:cNvPr>
          <p:cNvSpPr/>
          <p:nvPr/>
        </p:nvSpPr>
        <p:spPr>
          <a:xfrm>
            <a:off x="762000" y="2088723"/>
            <a:ext cx="10374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未绑定对象，空标签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，来自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，爱好是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E3F1B0-B1BF-4BB3-99CB-E3A9AF31892E}"/>
              </a:ext>
            </a:extLst>
          </p:cNvPr>
          <p:cNvSpPr/>
          <p:nvPr/>
        </p:nvSpPr>
        <p:spPr>
          <a:xfrm>
            <a:off x="762000" y="3717032"/>
            <a:ext cx="5550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夏琪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羽毛球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70B8F53-E86D-4E63-8B6D-7FA0640BCF2A}"/>
              </a:ext>
            </a:extLst>
          </p:cNvPr>
          <p:cNvSpPr/>
          <p:nvPr/>
        </p:nvSpPr>
        <p:spPr>
          <a:xfrm>
            <a:off x="762000" y="4917361"/>
            <a:ext cx="10374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en-US" altLang="zh-CN" sz="2400" dirty="0">
                <a:solidFill>
                  <a:srgbClr val="ABA6BF"/>
                </a:solidFill>
                <a:latin typeface="JetBrains Mono" pitchFamily="2" charset="0"/>
              </a:rPr>
              <a:t>f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ull_name, place, interest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的值顺序传递给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name,city,hobby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我的名字是夏琪，来自武汉，爱好是羽毛球。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A49C7B-789F-4BF1-9301-4CDAFF7050E6}"/>
              </a:ext>
            </a:extLst>
          </p:cNvPr>
          <p:cNvGrpSpPr/>
          <p:nvPr/>
        </p:nvGrpSpPr>
        <p:grpSpPr>
          <a:xfrm>
            <a:off x="5753527" y="2996952"/>
            <a:ext cx="5887089" cy="1469777"/>
            <a:chOff x="5753527" y="2996952"/>
            <a:chExt cx="5887089" cy="14697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4E4EAD-7CE6-4F1C-8E27-BE09BA4018A5}"/>
                </a:ext>
              </a:extLst>
            </p:cNvPr>
            <p:cNvSpPr/>
            <p:nvPr/>
          </p:nvSpPr>
          <p:spPr>
            <a:xfrm>
              <a:off x="9981187" y="4005064"/>
              <a:ext cx="16594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2D3142"/>
                  </a:solidFill>
                  <a:latin typeface="JetBrains Mono" pitchFamily="2" charset="0"/>
                </a:rPr>
                <a:t>interest</a:t>
              </a:r>
              <a:endParaRPr lang="zh-CN" altLang="en-US" sz="2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B16D41-D3F0-4941-93EF-80C54420A42E}"/>
                </a:ext>
              </a:extLst>
            </p:cNvPr>
            <p:cNvSpPr/>
            <p:nvPr/>
          </p:nvSpPr>
          <p:spPr>
            <a:xfrm>
              <a:off x="7394344" y="2996952"/>
              <a:ext cx="9220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2D3142"/>
                  </a:solidFill>
                  <a:latin typeface="JetBrains Mono" pitchFamily="2" charset="0"/>
                </a:rPr>
                <a:t>name</a:t>
              </a:r>
              <a:endParaRPr lang="zh-CN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880005-6407-40D5-A85F-FC967D7A1D96}"/>
                </a:ext>
              </a:extLst>
            </p:cNvPr>
            <p:cNvSpPr/>
            <p:nvPr/>
          </p:nvSpPr>
          <p:spPr>
            <a:xfrm>
              <a:off x="7486052" y="3501613"/>
              <a:ext cx="800219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夏琪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6999D24-4AD3-4A71-8E70-F59E2E6EE8B8}"/>
                </a:ext>
              </a:extLst>
            </p:cNvPr>
            <p:cNvSpPr/>
            <p:nvPr/>
          </p:nvSpPr>
          <p:spPr>
            <a:xfrm>
              <a:off x="8778084" y="3501614"/>
              <a:ext cx="800219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武汉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C3D0BC-A58F-4EE5-BD1E-FDDECABB40AA}"/>
                </a:ext>
              </a:extLst>
            </p:cNvPr>
            <p:cNvSpPr/>
            <p:nvPr/>
          </p:nvSpPr>
          <p:spPr>
            <a:xfrm>
              <a:off x="10046832" y="3502087"/>
              <a:ext cx="1107996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羽毛球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684470-6766-46E0-866D-301A63124233}"/>
                </a:ext>
              </a:extLst>
            </p:cNvPr>
            <p:cNvSpPr/>
            <p:nvPr/>
          </p:nvSpPr>
          <p:spPr>
            <a:xfrm>
              <a:off x="10178738" y="2996952"/>
              <a:ext cx="1106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2D3142"/>
                  </a:solidFill>
                  <a:latin typeface="JetBrains Mono" pitchFamily="2" charset="0"/>
                </a:rPr>
                <a:t>hobby</a:t>
              </a:r>
              <a:endParaRPr lang="zh-CN" altLang="en-US" sz="2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E74774-2BA9-44CB-B31F-DF85805E79F5}"/>
                </a:ext>
              </a:extLst>
            </p:cNvPr>
            <p:cNvSpPr/>
            <p:nvPr/>
          </p:nvSpPr>
          <p:spPr>
            <a:xfrm>
              <a:off x="8804428" y="2996952"/>
              <a:ext cx="9220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2D3142"/>
                  </a:solidFill>
                  <a:latin typeface="JetBrains Mono" pitchFamily="2" charset="0"/>
                </a:rPr>
                <a:t>city</a:t>
              </a:r>
              <a:endParaRPr lang="zh-CN" altLang="en-US" sz="2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4A64FF-A890-484D-BAAD-56657D0FB7DA}"/>
                </a:ext>
              </a:extLst>
            </p:cNvPr>
            <p:cNvSpPr/>
            <p:nvPr/>
          </p:nvSpPr>
          <p:spPr>
            <a:xfrm>
              <a:off x="8810586" y="4005064"/>
              <a:ext cx="11063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2D3142"/>
                  </a:solidFill>
                  <a:latin typeface="JetBrains Mono" pitchFamily="2" charset="0"/>
                </a:rPr>
                <a:t>place</a:t>
              </a:r>
              <a:endParaRPr lang="zh-CN" altLang="en-US" sz="2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66FCAB-7441-4E69-B0D5-82B6C8BD1ABC}"/>
                </a:ext>
              </a:extLst>
            </p:cNvPr>
            <p:cNvSpPr/>
            <p:nvPr/>
          </p:nvSpPr>
          <p:spPr>
            <a:xfrm>
              <a:off x="6804223" y="4005064"/>
              <a:ext cx="18437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2D3142"/>
                  </a:solidFill>
                  <a:latin typeface="JetBrains Mono" pitchFamily="2" charset="0"/>
                </a:rPr>
                <a:t>full_name</a:t>
              </a:r>
              <a:endParaRPr lang="zh-CN" altLang="en-US" sz="2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BDA62B-8F13-46D5-B849-B07EF02A1367}"/>
                </a:ext>
              </a:extLst>
            </p:cNvPr>
            <p:cNvSpPr/>
            <p:nvPr/>
          </p:nvSpPr>
          <p:spPr>
            <a:xfrm>
              <a:off x="5753527" y="2997765"/>
              <a:ext cx="1107996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2D3142"/>
                  </a:solidFill>
                  <a:latin typeface="JetBrains Mono" pitchFamily="2" charset="0"/>
                </a:rPr>
                <a:t>函数内</a:t>
              </a:r>
              <a:endParaRPr lang="zh-CN" altLang="en-US" sz="2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5B01651-CD9E-4446-BAAE-BF8641A36C5D}"/>
                </a:ext>
              </a:extLst>
            </p:cNvPr>
            <p:cNvSpPr/>
            <p:nvPr/>
          </p:nvSpPr>
          <p:spPr>
            <a:xfrm>
              <a:off x="5753527" y="4005064"/>
              <a:ext cx="1107996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2D3142"/>
                  </a:solidFill>
                  <a:latin typeface="JetBrains Mono" pitchFamily="2" charset="0"/>
                </a:rPr>
                <a:t>主程序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2188"/>
            <a:ext cx="1001452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函数调用时，为函数定义中的每个参数名赋一个具体的对象值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9E1C39-E35B-48A6-B6A0-63A9969F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85408"/>
            <a:ext cx="1014733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，来自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，爱好是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夏琪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羽毛球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关键字传递时顺序无关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我的名字是夏琪，来自武汉，爱好是羽毛球。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7B5D65-DC7E-446F-9A80-F043B9FE72BE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关键字传递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7FAB8-89B6-479A-8E85-AA36C8EB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2188"/>
            <a:ext cx="799829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按位置传递的参数要放在关键字传递的参数前面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9E1C39-E35B-48A6-B6A0-63A9969F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85408"/>
            <a:ext cx="10147330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，来自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，爱好是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夏琪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羽毛球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full_name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7B5D65-DC7E-446F-9A80-F043B9FE72BE}"/>
              </a:ext>
            </a:extLst>
          </p:cNvPr>
          <p:cNvSpPr/>
          <p:nvPr/>
        </p:nvSpPr>
        <p:spPr>
          <a:xfrm>
            <a:off x="767408" y="980728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关键字传递与位置传递混用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7FAB8-89B6-479A-8E85-AA36C8EB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2188"/>
            <a:ext cx="1014733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函数定义时参数赋默认值，调用时若不传入新值则使用默认值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9E1C39-E35B-48A6-B6A0-63A9969F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85408"/>
            <a:ext cx="11006539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唱歌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默认值参数放在后面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，来自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，爱好是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en-US" altLang="zh-CN" sz="2400" dirty="0">
                <a:solidFill>
                  <a:srgbClr val="E70C0C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夏琪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   </a:t>
            </a:r>
            <a:r>
              <a:rPr lang="en-US" altLang="zh-CN" sz="2400" dirty="0">
                <a:solidFill>
                  <a:srgbClr val="E70C0C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 </a:t>
            </a:r>
            <a:r>
              <a:rPr lang="en-US" altLang="zh-CN" sz="2400" dirty="0">
                <a:solidFill>
                  <a:srgbClr val="E70C0C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羽毛球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我的名字是夏琪，来自北京，爱好是唱歌。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endParaRPr lang="en-US" altLang="zh-CN" sz="24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我的名字是夏琪，来自武汉，爱好是唱歌。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full_name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interest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place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我的名字是夏琪，来自武汉，爱好是羽毛球。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7B5D65-DC7E-446F-9A80-F043B9FE72BE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默认值传递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7FAB8-89B6-479A-8E85-AA36C8EB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2F0D55-4806-400B-B583-A1861243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2188"/>
            <a:ext cx="1014733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函数定义时参数赋默认值，调用时若不传入新值则使用默认值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9E1C39-E35B-48A6-B6A0-63A9969F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13416"/>
            <a:ext cx="11006539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fun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夏琪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唱歌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默认值参数放在后面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我的名字是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，来自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，爱好是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hobby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7B5D65-DC7E-446F-9A80-F043B9FE72BE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默认值传递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7FAB8-89B6-479A-8E85-AA36C8EB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2F0D55-4806-400B-B583-A1861243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0E9F3B-AD5A-4060-ACDB-CE182172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092698-7FA9-45B2-A2A4-AED8D64396D2}"/>
              </a:ext>
            </a:extLst>
          </p:cNvPr>
          <p:cNvSpPr/>
          <p:nvPr/>
        </p:nvSpPr>
        <p:spPr>
          <a:xfrm>
            <a:off x="762000" y="371703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def fun(name='夏琪', city, hobby='唱歌'):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SyntaxError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non-default argument follows default argument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546EC1-9C6F-4C04-B937-81CD0C20E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96952"/>
            <a:ext cx="7278216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位置参数出现在默认值参数后时，语法错误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8EFDA0-4FF0-4809-871A-8790FA4B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8" y="4948139"/>
            <a:ext cx="1014733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默认参数可指向不可变对象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整型（</a:t>
            </a:r>
            <a:r>
              <a:rPr lang="en-US" altLang="zh-CN" sz="2400" dirty="0">
                <a:solidFill>
                  <a:srgbClr val="FF813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）、字符串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>
                <a:solidFill>
                  <a:srgbClr val="FF813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、浮点型（</a:t>
            </a:r>
            <a:r>
              <a:rPr lang="en-US" altLang="zh-CN" sz="2400" dirty="0">
                <a:solidFill>
                  <a:srgbClr val="FF813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float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）、元组（</a:t>
            </a:r>
            <a:r>
              <a:rPr lang="en-US" altLang="zh-CN" sz="2400" dirty="0">
                <a:solidFill>
                  <a:srgbClr val="FF813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tuple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不能指向字典（</a:t>
            </a:r>
            <a:r>
              <a:rPr lang="en-US" altLang="zh-CN" sz="2800" dirty="0" err="1">
                <a:solidFill>
                  <a:srgbClr val="FF813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）和列表（</a:t>
            </a:r>
            <a:r>
              <a:rPr lang="en-US" altLang="zh-CN" sz="2800" dirty="0">
                <a:solidFill>
                  <a:srgbClr val="FF8132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list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）等可变对象</a:t>
            </a:r>
          </a:p>
        </p:txBody>
      </p:sp>
    </p:spTree>
    <p:extLst>
      <p:ext uri="{BB962C8B-B14F-4D97-AF65-F5344CB8AC3E}">
        <p14:creationId xmlns:p14="http://schemas.microsoft.com/office/powerpoint/2010/main" val="15888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793456" y="1700810"/>
            <a:ext cx="4817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变量作用域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905FCB-C94B-47ED-8F6F-B05A7D4AB227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4BA54A-0488-4CA6-A1C9-DC5F073FCA6D}"/>
              </a:ext>
            </a:extLst>
          </p:cNvPr>
          <p:cNvSpPr/>
          <p:nvPr/>
        </p:nvSpPr>
        <p:spPr>
          <a:xfrm>
            <a:off x="767408" y="177281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将用于进行某种计算或具有某种功能的一系列语句进行封装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，方便其它程序代码调用的子程序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2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747FE0-8737-4166-821B-027DDC287DA1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2419C0E-A374-4229-AE5F-209000FE0997}"/>
              </a:ext>
            </a:extLst>
          </p:cNvPr>
          <p:cNvSpPr/>
          <p:nvPr/>
        </p:nvSpPr>
        <p:spPr>
          <a:xfrm>
            <a:off x="7261690" y="1351948"/>
            <a:ext cx="4320000" cy="4320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7DE631-A4E2-4F0C-9858-7BE48373D5FB}"/>
              </a:ext>
            </a:extLst>
          </p:cNvPr>
          <p:cNvSpPr/>
          <p:nvPr/>
        </p:nvSpPr>
        <p:spPr>
          <a:xfrm>
            <a:off x="7873518" y="2288052"/>
            <a:ext cx="3096344" cy="2735824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C4D7AF-E447-4DFE-9D5B-7714EABA4CCC}"/>
              </a:ext>
            </a:extLst>
          </p:cNvPr>
          <p:cNvSpPr/>
          <p:nvPr/>
        </p:nvSpPr>
        <p:spPr>
          <a:xfrm>
            <a:off x="8413818" y="3440180"/>
            <a:ext cx="2120284" cy="1583696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835A93-BE7D-4E96-9AA4-E80F294AD6CE}"/>
              </a:ext>
            </a:extLst>
          </p:cNvPr>
          <p:cNvSpPr/>
          <p:nvPr/>
        </p:nvSpPr>
        <p:spPr>
          <a:xfrm>
            <a:off x="8402513" y="1340768"/>
            <a:ext cx="2020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Build-in namespace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268B56-680E-4AD3-AC28-5808F72F740C}"/>
              </a:ext>
            </a:extLst>
          </p:cNvPr>
          <p:cNvSpPr/>
          <p:nvPr/>
        </p:nvSpPr>
        <p:spPr>
          <a:xfrm>
            <a:off x="8402513" y="2376609"/>
            <a:ext cx="2020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namespace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36D5AD-9012-4A6A-986E-BC9735BE5654}"/>
              </a:ext>
            </a:extLst>
          </p:cNvPr>
          <p:cNvSpPr/>
          <p:nvPr/>
        </p:nvSpPr>
        <p:spPr>
          <a:xfrm>
            <a:off x="8463717" y="3511948"/>
            <a:ext cx="2020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namespace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70CC76-8A58-45E7-A8C5-8DA7AC7C8936}"/>
              </a:ext>
            </a:extLst>
          </p:cNvPr>
          <p:cNvSpPr/>
          <p:nvPr/>
        </p:nvSpPr>
        <p:spPr>
          <a:xfrm>
            <a:off x="767408" y="15917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8132"/>
                </a:solidFill>
              </a:rPr>
              <a:t>内置命名空间</a:t>
            </a:r>
            <a:r>
              <a:rPr lang="en-US" altLang="zh-CN" sz="2400" dirty="0">
                <a:solidFill>
                  <a:srgbClr val="FF8132"/>
                </a:solidFill>
              </a:rPr>
              <a:t>(Build-in)</a:t>
            </a:r>
          </a:p>
          <a:p>
            <a:r>
              <a:rPr lang="en-US" altLang="zh-CN" sz="2400" dirty="0"/>
              <a:t>Python </a:t>
            </a:r>
            <a:r>
              <a:rPr lang="zh-CN" altLang="en-US" sz="2400" dirty="0"/>
              <a:t>语言内置的名称</a:t>
            </a:r>
            <a:endParaRPr lang="en-US" altLang="zh-CN" sz="2400" dirty="0"/>
          </a:p>
          <a:p>
            <a:r>
              <a:rPr lang="zh-CN" altLang="en-US" sz="2400" dirty="0"/>
              <a:t>如函数名 </a:t>
            </a:r>
            <a:r>
              <a:rPr lang="en-US" altLang="zh-CN" sz="2400" dirty="0"/>
              <a:t>abs</a:t>
            </a:r>
            <a:r>
              <a:rPr lang="zh-CN" altLang="en-US" sz="2400" dirty="0"/>
              <a:t>、</a:t>
            </a:r>
            <a:r>
              <a:rPr lang="en-US" altLang="zh-CN" sz="2400" dirty="0"/>
              <a:t>char </a:t>
            </a:r>
            <a:r>
              <a:rPr lang="zh-CN" altLang="en-US" sz="2400" dirty="0"/>
              <a:t>和异常名称等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502E46-B0E9-455A-A0E8-94E20EF58778}"/>
              </a:ext>
            </a:extLst>
          </p:cNvPr>
          <p:cNvSpPr/>
          <p:nvPr/>
        </p:nvSpPr>
        <p:spPr>
          <a:xfrm>
            <a:off x="768524" y="29608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8132"/>
                </a:solidFill>
              </a:rPr>
              <a:t>全局命名空间</a:t>
            </a:r>
            <a:r>
              <a:rPr lang="en-US" altLang="zh-CN" sz="2400" dirty="0">
                <a:solidFill>
                  <a:srgbClr val="FF8132"/>
                </a:solidFill>
              </a:rPr>
              <a:t>(Global)</a:t>
            </a:r>
          </a:p>
          <a:p>
            <a:r>
              <a:rPr lang="zh-CN" altLang="en-US" sz="2400" dirty="0"/>
              <a:t>模块中定义的名称，记录了模块的变量</a:t>
            </a:r>
            <a:endParaRPr lang="en-US" altLang="zh-CN" sz="2400" dirty="0"/>
          </a:p>
          <a:p>
            <a:r>
              <a:rPr lang="zh-CN" altLang="en-US" sz="2400" dirty="0"/>
              <a:t>包括函数、类、其它导入的模块、模块级的变量和常量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8A39CA-B1B0-4A9F-AA9B-4848AED306CC}"/>
              </a:ext>
            </a:extLst>
          </p:cNvPr>
          <p:cNvSpPr/>
          <p:nvPr/>
        </p:nvSpPr>
        <p:spPr>
          <a:xfrm>
            <a:off x="767408" y="4699265"/>
            <a:ext cx="5688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8132"/>
                </a:solidFill>
              </a:rPr>
              <a:t>局部命名空间</a:t>
            </a:r>
            <a:r>
              <a:rPr lang="en-US" altLang="zh-CN" sz="2400" dirty="0">
                <a:solidFill>
                  <a:srgbClr val="FF8132"/>
                </a:solidFill>
              </a:rPr>
              <a:t>(Local) </a:t>
            </a:r>
          </a:p>
          <a:p>
            <a:r>
              <a:rPr lang="zh-CN" altLang="en-US" sz="2400" dirty="0"/>
              <a:t>函数中定义的名称，记录了函数的变量</a:t>
            </a:r>
            <a:endParaRPr lang="en-US" altLang="zh-CN" sz="2400" dirty="0"/>
          </a:p>
          <a:p>
            <a:r>
              <a:rPr lang="zh-CN" altLang="en-US" sz="2400" dirty="0"/>
              <a:t>包括函数的参数和局部定义的变量</a:t>
            </a:r>
          </a:p>
        </p:txBody>
      </p:sp>
    </p:spTree>
    <p:extLst>
      <p:ext uri="{BB962C8B-B14F-4D97-AF65-F5344CB8AC3E}">
        <p14:creationId xmlns:p14="http://schemas.microsoft.com/office/powerpoint/2010/main" val="2397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/>
      <p:bldP spid="11" grpId="0"/>
      <p:bldP spid="12" grpId="0"/>
      <p:bldP spid="3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39" y="2367753"/>
            <a:ext cx="6557697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局部变量：</a:t>
            </a:r>
            <a:endParaRPr lang="en-US" altLang="zh-CN" sz="28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在函数内部声明的变量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其作用域是声明这个变量的函数内部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在函数外部不可以访问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全局变量</a:t>
            </a:r>
            <a:endParaRPr lang="en-US" altLang="zh-CN" sz="28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在函数外部声明的变量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作用域是整个文件（或模块）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在函数内部、外部都可以访问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747FE0-8737-4166-821B-027DDC287DA1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ACAFC2-E3EB-4888-9A25-6B59D93C8B42}"/>
              </a:ext>
            </a:extLst>
          </p:cNvPr>
          <p:cNvSpPr/>
          <p:nvPr/>
        </p:nvSpPr>
        <p:spPr>
          <a:xfrm>
            <a:off x="762439" y="170501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变量的有效范围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697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565503"/>
            <a:ext cx="677416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函数内部定义的变量，函数外部不能访问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函数每次被调用时都会创建一个新的对象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DE6809-111A-4A3B-AAE3-B961726C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2522342"/>
            <a:ext cx="9654480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71EF0"/>
                </a:solidFill>
                <a:effectLst/>
                <a:latin typeface="Arial Unicode MS"/>
                <a:ea typeface="JetBrains Mono"/>
              </a:rPr>
              <a:t>my_name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general_name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局部变量，函数外部不能访问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general_name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 赵云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6707"/>
                </a:solidFill>
                <a:effectLst/>
                <a:latin typeface="Arial Unicode MS"/>
                <a:ea typeface="JetBrains Mono"/>
              </a:rPr>
              <a:t>my_name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()          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调用函数</a:t>
            </a:r>
            <a:r>
              <a:rPr lang="en-US" altLang="zh-CN" sz="2800" dirty="0" err="1">
                <a:solidFill>
                  <a:srgbClr val="ABA6BF"/>
                </a:solidFill>
                <a:latin typeface="Arial Unicode MS"/>
                <a:ea typeface="JetBrains Mono"/>
              </a:rPr>
              <a:t>my_name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general_name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zh-CN" altLang="en-US" sz="2800" dirty="0">
                <a:solidFill>
                  <a:srgbClr val="E70C0C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在全局命名空间输出局部变量值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NameError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: name 'general_name' is not defined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6D3BD4-DD4F-4E81-BA62-661C195422FB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</p:spTree>
    <p:extLst>
      <p:ext uri="{BB962C8B-B14F-4D97-AF65-F5344CB8AC3E}">
        <p14:creationId xmlns:p14="http://schemas.microsoft.com/office/powerpoint/2010/main" val="30267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89020"/>
            <a:ext cx="9578531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在模块（文件）中定义的对象的名字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每一个模块都是一个全局作用域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作用域是当前模块（文件）内，包括函数外部和函数内部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9263C9-5D66-4B50-B992-41E485ED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4015"/>
            <a:ext cx="10878616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71EF0"/>
                </a:solidFill>
                <a:effectLst/>
                <a:latin typeface="Arial Unicode MS"/>
                <a:ea typeface="JetBrains Mono"/>
              </a:rPr>
              <a:t>my_name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general_name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输出全局变量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general_name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JetBrains Mono"/>
              </a:rPr>
              <a:t>' 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ABA6BF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ABA6BF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general_name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81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，函数内外都能访问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6707"/>
                </a:solidFill>
                <a:effectLst/>
                <a:latin typeface="Arial Unicode MS"/>
                <a:ea typeface="JetBrains Mono"/>
              </a:rPr>
              <a:t>my_name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()  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调用函数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my_name()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general_name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输出全局变量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general_name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800" dirty="0">
                <a:solidFill>
                  <a:schemeClr val="accent2"/>
                </a:solidFill>
                <a:latin typeface="Arial Unicode MS"/>
                <a:ea typeface="JetBrains Mono"/>
              </a:rPr>
              <a:t>'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559FC1-8B07-49BC-AEDE-9BCEA886270A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28373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565503"/>
            <a:ext cx="936104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函数内全局变量名出现在赋值符号左边时重建为局部变量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D6C52C-F710-4312-BAA1-CAD328EE30B5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179F2D-0916-4D8B-9EEA-511A295D0C03}"/>
              </a:ext>
            </a:extLst>
          </p:cNvPr>
          <p:cNvSpPr/>
          <p:nvPr/>
        </p:nvSpPr>
        <p:spPr>
          <a:xfrm>
            <a:off x="767408" y="2519610"/>
            <a:ext cx="111771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my_name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创建同名局部变量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输出局部变量值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全局变量，值为赵云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my_name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my_name()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565503"/>
            <a:ext cx="936104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函数内全局变量名出现在赋值符号左边时重建为局部变量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新的局部变量作用域是整个函数内部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D6C52C-F710-4312-BAA1-CAD328EE30B5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35A51A-442D-4949-8DA2-D91F44EFA4A6}"/>
              </a:ext>
            </a:extLst>
          </p:cNvPr>
          <p:cNvSpPr/>
          <p:nvPr/>
        </p:nvSpPr>
        <p:spPr>
          <a:xfrm>
            <a:off x="767408" y="2519610"/>
            <a:ext cx="111771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my_name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latin typeface="Arial" panose="020B0604020202020204" pitchFamily="34" charset="0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异常，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UnboundLocalError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创建同名局部变量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输出局部变量值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general_name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全局变量，值为赵云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my_name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my_name()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FDEB1F-9511-4871-9373-6971541D9D72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EB0E91-7C6E-407A-83EB-8510CB14E1BA}"/>
              </a:ext>
            </a:extLst>
          </p:cNvPr>
          <p:cNvSpPr/>
          <p:nvPr/>
        </p:nvSpPr>
        <p:spPr>
          <a:xfrm>
            <a:off x="762000" y="1565503"/>
            <a:ext cx="7062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函数体内可用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关键字声明全局变量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/>
              <a:t>在函数内修改全局变量的值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D0524-7C31-4581-A2E9-0BE0DC12F5F7}"/>
              </a:ext>
            </a:extLst>
          </p:cNvPr>
          <p:cNvSpPr/>
          <p:nvPr/>
        </p:nvSpPr>
        <p:spPr>
          <a:xfrm>
            <a:off x="762000" y="2499089"/>
            <a:ext cx="1008652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my_name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global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general_name  </a:t>
            </a:r>
            <a:r>
              <a:rPr lang="en-US" altLang="zh-CN" sz="24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global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声明全局变量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general_name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 </a:t>
            </a:r>
            <a:r>
              <a:rPr lang="en-US" altLang="zh-CN" sz="2400" dirty="0">
                <a:solidFill>
                  <a:srgbClr val="5E8759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修改全局变量的值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输出全局变量值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general_name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全局变量，值为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'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赵云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my_name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 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my_name()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general_name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'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张飞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0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匿名函数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9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341D5A1-90AA-47AE-B30A-14662655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3407"/>
            <a:ext cx="8925841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71EF0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参数可以是一个，也可以是多个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DFE229-7FC5-4F6D-8762-8FE1370F9E9B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D604F3-90A8-4812-993F-64654B5AE070}"/>
              </a:ext>
            </a:extLst>
          </p:cNvPr>
          <p:cNvSpPr/>
          <p:nvPr/>
        </p:nvSpPr>
        <p:spPr>
          <a:xfrm>
            <a:off x="762000" y="1635767"/>
            <a:ext cx="69181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一个没有函数名字的临时使用的小函数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lambda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关键字创建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主要应用在函数式编程中</a:t>
            </a:r>
            <a:endParaRPr lang="zh-CN" altLang="en-US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424C0D0-3DAC-4E2D-B85D-D37DCF5B5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06798"/>
            <a:ext cx="389561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参数表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19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63162"/>
            <a:ext cx="97264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ED207E-7C12-47F7-93D7-831D9BBC8377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E786A9-0065-4500-828F-692CB1DFCCFE}"/>
              </a:ext>
            </a:extLst>
          </p:cNvPr>
          <p:cNvSpPr/>
          <p:nvPr/>
        </p:nvSpPr>
        <p:spPr>
          <a:xfrm>
            <a:off x="762000" y="1565503"/>
            <a:ext cx="6486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很多函数支持</a:t>
            </a:r>
            <a:r>
              <a:rPr lang="en-US" altLang="zh-CN" sz="2800" dirty="0">
                <a:solidFill>
                  <a:srgbClr val="FF0000"/>
                </a:solidFill>
                <a:latin typeface="JetBrains Mono" pitchFamily="2" charset="0"/>
                <a:ea typeface="微软雅黑 Light" panose="020B0502040204020203" pitchFamily="34" charset="-122"/>
              </a:rPr>
              <a:t>lambda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函数作为参数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如：</a:t>
            </a:r>
            <a:r>
              <a:rPr lang="en-US" altLang="zh-CN" sz="2800" dirty="0">
                <a:solidFill>
                  <a:srgbClr val="FF0000"/>
                </a:solidFill>
                <a:latin typeface="JetBrains Mono" pitchFamily="2" charset="0"/>
                <a:ea typeface="微软雅黑 Light" panose="020B0502040204020203" pitchFamily="34" charset="-122"/>
              </a:rPr>
              <a:t>sorted()</a:t>
            </a:r>
            <a:r>
              <a:rPr lang="zh-CN" altLang="en-US" sz="2800" dirty="0"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JetBrains Mono" pitchFamily="2" charset="0"/>
                <a:ea typeface="微软雅黑 Light" panose="020B0502040204020203" pitchFamily="34" charset="-122"/>
              </a:rPr>
              <a:t>filter()</a:t>
            </a:r>
            <a:r>
              <a:rPr lang="zh-CN" altLang="en-US" sz="2800" dirty="0"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JetBrains Mono" pitchFamily="2" charset="0"/>
                <a:ea typeface="微软雅黑 Light" panose="020B0502040204020203" pitchFamily="34" charset="-122"/>
              </a:rPr>
              <a:t>map()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10C80C-ED1F-4026-B0D2-7E6B774AE992}"/>
              </a:ext>
            </a:extLst>
          </p:cNvPr>
          <p:cNvSpPr/>
          <p:nvPr/>
        </p:nvSpPr>
        <p:spPr>
          <a:xfrm>
            <a:off x="762000" y="2656175"/>
            <a:ext cx="7638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reverse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65BC6-FC8D-442B-B052-AF88CC48C421}"/>
              </a:ext>
            </a:extLst>
          </p:cNvPr>
          <p:cNvSpPr/>
          <p:nvPr/>
        </p:nvSpPr>
        <p:spPr>
          <a:xfrm>
            <a:off x="757442" y="3429000"/>
            <a:ext cx="8832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ls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9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直接排序输出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[-9, -5, 6, 8, 10]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按各元素的平方升序排序输出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lambda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[-5, 6, 8, -9, 10]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62664B-7DD4-49F6-B326-E15E8EB26959}"/>
              </a:ext>
            </a:extLst>
          </p:cNvPr>
          <p:cNvSpPr/>
          <p:nvPr/>
        </p:nvSpPr>
        <p:spPr>
          <a:xfrm>
            <a:off x="767408" y="1600892"/>
            <a:ext cx="4896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内置函数：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解释器内置，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直接使用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</a:t>
            </a:r>
            <a:r>
              <a:rPr lang="zh-CN" altLang="zh-CN" sz="2800" b="1" dirty="0">
                <a:solidFill>
                  <a:srgbClr val="16A80D"/>
                </a:solidFill>
                <a:latin typeface="宋体" panose="02010600030101010101" pitchFamily="2" charset="-122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宋体" panose="02010600030101010101" pitchFamily="2" charset="-122"/>
                <a:ea typeface="JetBrains Mono"/>
              </a:rPr>
              <a:t>()</a:t>
            </a:r>
            <a:r>
              <a:rPr lang="en-US" altLang="zh-CN" sz="2800" dirty="0">
                <a:solidFill>
                  <a:srgbClr val="E70C0C"/>
                </a:solidFill>
                <a:latin typeface="宋体" panose="02010600030101010101" pitchFamily="2" charset="-122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宋体" panose="02010600030101010101" pitchFamily="2" charset="-122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宋体" panose="02010600030101010101" pitchFamily="2" charset="-122"/>
                <a:ea typeface="JetBrains Mono"/>
              </a:rPr>
              <a:t>()</a:t>
            </a:r>
            <a:r>
              <a:rPr lang="en-US" altLang="zh-CN" sz="2800" dirty="0">
                <a:solidFill>
                  <a:srgbClr val="E70C0C"/>
                </a:solidFill>
                <a:latin typeface="宋体" panose="02010600030101010101" pitchFamily="2" charset="-122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宋体" panose="02010600030101010101" pitchFamily="2" charset="-122"/>
                <a:ea typeface="JetBrains Mono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宋体" panose="02010600030101010101" pitchFamily="2" charset="-122"/>
                <a:ea typeface="JetBrains Mono"/>
              </a:rPr>
              <a:t>()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E063A3-99DC-4ED2-9C9D-143AE5CE0925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CF360C-5262-41F7-BDDD-FE7063F36844}"/>
              </a:ext>
            </a:extLst>
          </p:cNvPr>
          <p:cNvSpPr/>
          <p:nvPr/>
        </p:nvSpPr>
        <p:spPr>
          <a:xfrm>
            <a:off x="767408" y="3140968"/>
            <a:ext cx="4392488" cy="171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8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670614-CC6D-4CE5-87E7-30F302FB47F6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000CE6-E757-47A2-A0D7-84BC3D81136F}"/>
              </a:ext>
            </a:extLst>
          </p:cNvPr>
          <p:cNvSpPr/>
          <p:nvPr/>
        </p:nvSpPr>
        <p:spPr>
          <a:xfrm>
            <a:off x="762000" y="1565503"/>
            <a:ext cx="6486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很多函数支持</a:t>
            </a:r>
            <a:r>
              <a:rPr lang="en-US" altLang="zh-CN" sz="2800" dirty="0">
                <a:solidFill>
                  <a:srgbClr val="FF0000"/>
                </a:solidFill>
                <a:latin typeface="JetBrains Mono" pitchFamily="2" charset="0"/>
                <a:ea typeface="微软雅黑 Light" panose="020B0502040204020203" pitchFamily="34" charset="-122"/>
              </a:rPr>
              <a:t>lambda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函数作为参数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如：</a:t>
            </a:r>
            <a:r>
              <a:rPr lang="en-US" altLang="zh-CN" sz="2800" dirty="0">
                <a:latin typeface="JetBrains Mono" pitchFamily="2" charset="0"/>
                <a:ea typeface="微软雅黑 Light" panose="020B0502040204020203" pitchFamily="34" charset="-122"/>
              </a:rPr>
              <a:t>sorted()</a:t>
            </a:r>
            <a:r>
              <a:rPr lang="zh-CN" altLang="en-US" sz="2800" dirty="0"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JetBrains Mono" pitchFamily="2" charset="0"/>
                <a:ea typeface="微软雅黑 Light" panose="020B0502040204020203" pitchFamily="34" charset="-122"/>
              </a:rPr>
              <a:t>filter()</a:t>
            </a:r>
            <a:r>
              <a:rPr lang="zh-CN" altLang="en-US" sz="2800" dirty="0"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JetBrains Mono" pitchFamily="2" charset="0"/>
                <a:ea typeface="微软雅黑 Light" panose="020B0502040204020203" pitchFamily="34" charset="-122"/>
              </a:rPr>
              <a:t>map()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63FD05-AB4B-4708-8166-D85F360DF5A0}"/>
              </a:ext>
            </a:extLst>
          </p:cNvPr>
          <p:cNvSpPr/>
          <p:nvPr/>
        </p:nvSpPr>
        <p:spPr>
          <a:xfrm>
            <a:off x="762000" y="2581165"/>
            <a:ext cx="3844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filter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function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iterable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5B382A-2E75-43FB-BA05-E7431BBDC5A1}"/>
              </a:ext>
            </a:extLst>
          </p:cNvPr>
          <p:cNvSpPr/>
          <p:nvPr/>
        </p:nvSpPr>
        <p:spPr>
          <a:xfrm>
            <a:off x="762000" y="3938280"/>
            <a:ext cx="11310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filter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b="1" dirty="0">
                <a:solidFill>
                  <a:srgbClr val="EF8354"/>
                </a:solidFill>
                <a:latin typeface="JetBrains Mono" pitchFamily="2" charset="0"/>
              </a:rPr>
              <a:t>lambda 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2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200" dirty="0">
                <a:solidFill>
                  <a:srgbClr val="F77235"/>
                </a:solidFill>
                <a:latin typeface="JetBrains Mono" pitchFamily="2" charset="0"/>
              </a:rPr>
              <a:t>% 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3 </a:t>
            </a:r>
            <a:r>
              <a:rPr lang="zh-CN" altLang="zh-CN" sz="22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0 </a:t>
            </a:r>
            <a:r>
              <a:rPr lang="zh-CN" altLang="zh-CN" sz="2200" b="1" dirty="0">
                <a:solidFill>
                  <a:srgbClr val="EF8354"/>
                </a:solidFill>
                <a:latin typeface="JetBrains Mono" pitchFamily="2" charset="0"/>
              </a:rPr>
              <a:t>or 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'3' </a:t>
            </a:r>
            <a:r>
              <a:rPr lang="zh-CN" altLang="zh-CN" sz="22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30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))))</a:t>
            </a:r>
            <a:b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2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比较运算优先级高于成员测试高于布尔运算</a:t>
            </a:r>
            <a:br>
              <a:rPr lang="zh-CN" altLang="zh-CN" sz="2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200" dirty="0">
                <a:solidFill>
                  <a:srgbClr val="ABA6BF"/>
                </a:solidFill>
                <a:latin typeface="JetBrains Mono" pitchFamily="2" charset="0"/>
              </a:rPr>
              <a:t># 0 3 6 9 12 13 15 18 21 23 24 27</a:t>
            </a:r>
            <a:endParaRPr lang="zh-CN" altLang="zh-CN" sz="2200" dirty="0"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DD5C565-D61E-421D-AAEC-1F59F68D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1F1D74-D1F3-429E-82C0-9FAF130CE46F}"/>
              </a:ext>
            </a:extLst>
          </p:cNvPr>
          <p:cNvSpPr/>
          <p:nvPr/>
        </p:nvSpPr>
        <p:spPr>
          <a:xfrm>
            <a:off x="762000" y="3244334"/>
            <a:ext cx="6486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输出</a:t>
            </a:r>
            <a:r>
              <a:rPr lang="en-US" altLang="zh-CN" sz="2800" dirty="0"/>
              <a:t>30</a:t>
            </a:r>
            <a:r>
              <a:rPr lang="zh-CN" altLang="en-US" sz="2800" dirty="0"/>
              <a:t>以内含有</a:t>
            </a:r>
            <a:r>
              <a:rPr lang="en-US" altLang="zh-CN" sz="2800" dirty="0"/>
              <a:t>3</a:t>
            </a:r>
            <a:r>
              <a:rPr lang="zh-CN" altLang="en-US" sz="2800" dirty="0"/>
              <a:t>的或可被</a:t>
            </a:r>
            <a:r>
              <a:rPr lang="en-US" altLang="zh-CN" sz="2800" dirty="0"/>
              <a:t>3</a:t>
            </a:r>
            <a:r>
              <a:rPr lang="zh-CN" altLang="en-US" sz="2800" dirty="0"/>
              <a:t>整除的数</a:t>
            </a:r>
          </a:p>
        </p:txBody>
      </p:sp>
    </p:spTree>
    <p:extLst>
      <p:ext uri="{BB962C8B-B14F-4D97-AF65-F5344CB8AC3E}">
        <p14:creationId xmlns:p14="http://schemas.microsoft.com/office/powerpoint/2010/main" val="1258580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5183256" y="1700810"/>
            <a:ext cx="20377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递归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3E2715-F7FA-490C-9CB0-2179AA22A03A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CCF1DF-660A-424F-A0AF-6F8825F7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D8406A-7C2C-4BD6-AB00-94C81D57480D}"/>
              </a:ext>
            </a:extLst>
          </p:cNvPr>
          <p:cNvSpPr/>
          <p:nvPr/>
        </p:nvSpPr>
        <p:spPr>
          <a:xfrm>
            <a:off x="767408" y="1552111"/>
            <a:ext cx="10801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参数为一个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非负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整数，计算其阶乘，返回整型结果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0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的阶乘结果为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，当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n=0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时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    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，终止函数递归调用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否则调用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fact()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函数计算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n-1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的阶乘再乘以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问题规模减小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输入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5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调用递归函数，输出结果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120</a:t>
            </a:r>
            <a:endParaRPr lang="zh-CN" altLang="zh-CN" sz="28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52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3E2715-F7FA-490C-9CB0-2179AA22A03A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A3CE20-9E54-49E3-A5D3-7CFFB90AEDD8}"/>
              </a:ext>
            </a:extLst>
          </p:cNvPr>
          <p:cNvSpPr/>
          <p:nvPr/>
        </p:nvSpPr>
        <p:spPr>
          <a:xfrm>
            <a:off x="767408" y="1577962"/>
            <a:ext cx="7056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是指在函数的定义中调用函数自身的方法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基本思想是把规模大的问题转化为规模小的相似的子问题来解决。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72DF0D-5404-4715-89DE-47104C7213F8}"/>
              </a:ext>
            </a:extLst>
          </p:cNvPr>
          <p:cNvSpPr/>
          <p:nvPr/>
        </p:nvSpPr>
        <p:spPr>
          <a:xfrm>
            <a:off x="767408" y="3068960"/>
            <a:ext cx="67687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递归函数特性：</a:t>
            </a:r>
          </a:p>
          <a:p>
            <a:r>
              <a:rPr lang="en-US" altLang="zh-CN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必须有一个明确的递归终止条件。</a:t>
            </a:r>
          </a:p>
          <a:p>
            <a:r>
              <a:rPr lang="en-US" altLang="zh-CN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给出递归终止时的处理办法。</a:t>
            </a:r>
          </a:p>
          <a:p>
            <a:r>
              <a:rPr lang="en-US" altLang="zh-CN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每次进入更深一层递归时，问题规模相比上次递归都应有所减少或更接近于解。</a:t>
            </a:r>
            <a:endParaRPr lang="zh-CN" altLang="en-US" sz="2800" b="0" dirty="0">
              <a:solidFill>
                <a:srgbClr val="40404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5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53796"/>
            <a:ext cx="972648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递归计算阶乘过程：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774C4D-1117-45D2-8775-80F9B4D6AD44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D5C799-7A60-43F0-AC16-312097E7EE15}"/>
                  </a:ext>
                </a:extLst>
              </p:cNvPr>
              <p:cNvSpPr txBox="1"/>
              <p:nvPr/>
            </p:nvSpPr>
            <p:spPr>
              <a:xfrm>
                <a:off x="4871864" y="964821"/>
                <a:ext cx="4682692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!∗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D5C799-7A60-43F0-AC16-312097E7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964821"/>
                <a:ext cx="4682692" cy="961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407869B-5C15-4B5E-A0EA-9367FD2CCBF9}"/>
              </a:ext>
            </a:extLst>
          </p:cNvPr>
          <p:cNvSpPr/>
          <p:nvPr/>
        </p:nvSpPr>
        <p:spPr>
          <a:xfrm>
            <a:off x="762000" y="2154478"/>
            <a:ext cx="10374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递归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首次调用函数时，传入参数是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fact(4);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继续调用函数，传入的参数是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fact(3);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继续调用函数，传入的参数是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fact(2);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继续调用函数，传入的参数是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fact(1);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继续调用函数，传入的参数是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fact(0);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再次调用函数，传入的参数是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依次把前面每次迭代时得到的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乘到返回值上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1*1*2*3*4*5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，作为最终返回值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364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628CE3-5D32-453E-BA59-84C41588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5503"/>
            <a:ext cx="778227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递归函数的优点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：定义简单，逻辑清晰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递归函数的缺点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：效率不高，递归层数有限制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65F312-DE63-4716-9378-5CDF51975AF6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98B84-1ECF-4889-8093-60B70F25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5C1B5E-A77C-4BFA-8D01-D97403795B88}"/>
              </a:ext>
            </a:extLst>
          </p:cNvPr>
          <p:cNvSpPr/>
          <p:nvPr/>
        </p:nvSpPr>
        <p:spPr>
          <a:xfrm>
            <a:off x="839416" y="5687980"/>
            <a:ext cx="9865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FF0000"/>
                </a:solidFill>
                <a:latin typeface="Arial Unicode MS"/>
                <a:ea typeface="JetBrains Mono"/>
              </a:rPr>
              <a:t>RecursionError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: maximum recursion depth exceeded in comparison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1BAE67-23BA-4CB2-AD1A-73BD40159C92}"/>
              </a:ext>
            </a:extLst>
          </p:cNvPr>
          <p:cNvSpPr/>
          <p:nvPr/>
        </p:nvSpPr>
        <p:spPr>
          <a:xfrm>
            <a:off x="769450" y="2519610"/>
            <a:ext cx="89269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factorial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1024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math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库阶乘函数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54185287960...00000(2640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)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F7238D-C156-454C-B977-44E9AEB598E6}"/>
              </a:ext>
            </a:extLst>
          </p:cNvPr>
          <p:cNvSpPr/>
          <p:nvPr/>
        </p:nvSpPr>
        <p:spPr>
          <a:xfrm>
            <a:off x="769451" y="4089270"/>
            <a:ext cx="74147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72737A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en-US" altLang="zh-CN" sz="2400" b="1" dirty="0">
                <a:solidFill>
                  <a:srgbClr val="EF8354"/>
                </a:solidFill>
                <a:latin typeface="JetBrains Mono" pitchFamily="2" charset="0"/>
              </a:rPr>
              <a:t>…… 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体语句</a:t>
            </a:r>
            <a:b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</a:br>
            <a:b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fact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1024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自定义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递归函数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62664B-7DD4-49F6-B326-E15E8EB26959}"/>
              </a:ext>
            </a:extLst>
          </p:cNvPr>
          <p:cNvSpPr/>
          <p:nvPr/>
        </p:nvSpPr>
        <p:spPr>
          <a:xfrm>
            <a:off x="767408" y="1600892"/>
            <a:ext cx="698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标准库函数：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需要使用import导入函数库或模块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JetBrains Mono"/>
              </a:rPr>
              <a:t>math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  <a:ea typeface="JetBrains Mono"/>
              </a:rPr>
              <a:t>s</a:t>
            </a:r>
            <a:r>
              <a:rPr lang="en-US" altLang="zh-CN" sz="2800" b="1" dirty="0">
                <a:solidFill>
                  <a:srgbClr val="F72F07"/>
                </a:solidFill>
                <a:latin typeface="JetBrains Mono" pitchFamily="2" charset="0"/>
                <a:ea typeface="JetBrains Mono"/>
              </a:rPr>
              <a:t>in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()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JetBrains Mono"/>
              </a:rPr>
              <a:t>turtle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JetBrains Mono" pitchFamily="2" charset="0"/>
                <a:ea typeface="JetBrains Mono"/>
              </a:rPr>
              <a:t>circle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()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E063A3-99DC-4ED2-9C9D-143AE5CE0925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CF360C-5262-41F7-BDDD-FE7063F36844}"/>
              </a:ext>
            </a:extLst>
          </p:cNvPr>
          <p:cNvSpPr/>
          <p:nvPr/>
        </p:nvSpPr>
        <p:spPr>
          <a:xfrm>
            <a:off x="767408" y="3140968"/>
            <a:ext cx="4608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sin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0.8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0.7173560908995228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0D689D-29B5-4C07-9ED3-18345205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F58383-5A55-4B58-9582-214C6B6A748E}"/>
              </a:ext>
            </a:extLst>
          </p:cNvPr>
          <p:cNvSpPr/>
          <p:nvPr/>
        </p:nvSpPr>
        <p:spPr>
          <a:xfrm>
            <a:off x="5375920" y="3140968"/>
            <a:ext cx="4464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turtle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turtle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circle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</a:t>
            </a:r>
            <a:endParaRPr lang="en-US" altLang="zh-CN" dirty="0">
              <a:solidFill>
                <a:srgbClr val="ABA6BF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绘制半径为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</a:rPr>
              <a:t>100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的圆</a:t>
            </a:r>
            <a:endParaRPr lang="zh-CN" altLang="zh-CN" sz="2800" dirty="0">
              <a:solidFill>
                <a:srgbClr val="ABA6BF"/>
              </a:solidFill>
              <a:latin typeface="JetBrains Mono" pitchFamily="2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BC8FC3-35DC-4FE1-8C34-7B70961E3E94}"/>
              </a:ext>
            </a:extLst>
          </p:cNvPr>
          <p:cNvSpPr/>
          <p:nvPr/>
        </p:nvSpPr>
        <p:spPr>
          <a:xfrm>
            <a:off x="5951984" y="4956850"/>
            <a:ext cx="1440160" cy="1384995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C616E7-8A0C-47C8-BF49-EF57BE41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9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62664B-7DD4-49F6-B326-E15E8EB26959}"/>
              </a:ext>
            </a:extLst>
          </p:cNvPr>
          <p:cNvSpPr/>
          <p:nvPr/>
        </p:nvSpPr>
        <p:spPr>
          <a:xfrm>
            <a:off x="767408" y="1600892"/>
            <a:ext cx="95770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第三方库函数：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需要自行安装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使用import导入函数库或模块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JetBrains Mono"/>
              </a:rPr>
              <a:t>jieba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  <a:ea typeface="JetBrains Mono"/>
              </a:rPr>
              <a:t>lcut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()</a:t>
            </a:r>
            <a:r>
              <a:rPr lang="zh-CN" altLang="en-US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、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  <a:ea typeface="JetBrains Mono"/>
              </a:rPr>
              <a:t>matplotlib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  <a:ea typeface="JetBrains Mono"/>
              </a:rPr>
              <a:t>.</a:t>
            </a:r>
            <a:r>
              <a:rPr lang="en-US" altLang="zh-CN" sz="2800" dirty="0" err="1">
                <a:solidFill>
                  <a:srgbClr val="2D3142"/>
                </a:solidFill>
                <a:latin typeface="JetBrains Mono" pitchFamily="2" charset="0"/>
                <a:ea typeface="JetBrains Mono"/>
              </a:rPr>
              <a:t>pyplot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JetBrains Mono" pitchFamily="2" charset="0"/>
                <a:ea typeface="JetBrains Mono"/>
              </a:rPr>
              <a:t>plot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  <a:ea typeface="JetBrains Mono"/>
              </a:rPr>
              <a:t>()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E063A3-99DC-4ED2-9C9D-143AE5CE0925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CF360C-5262-41F7-BDDD-FE7063F36844}"/>
              </a:ext>
            </a:extLst>
          </p:cNvPr>
          <p:cNvSpPr/>
          <p:nvPr/>
        </p:nvSpPr>
        <p:spPr>
          <a:xfrm>
            <a:off x="767408" y="3645024"/>
            <a:ext cx="10657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jieba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jieba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lcut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理想的书籍是智慧的钥匙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书籍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智慧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钥匙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4F9140-31A2-4555-B9DE-BAA07B9F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0F2A72-FD86-446A-B570-02A00971FE16}"/>
              </a:ext>
            </a:extLst>
          </p:cNvPr>
          <p:cNvSpPr/>
          <p:nvPr/>
        </p:nvSpPr>
        <p:spPr>
          <a:xfrm>
            <a:off x="5663952" y="1916832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JetBrains Mono" pitchFamily="2" charset="0"/>
              </a:rPr>
              <a:t>pip install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jieba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2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A88878DC-B691-4335-9797-04AE29B9BCBE}"/>
              </a:ext>
            </a:extLst>
          </p:cNvPr>
          <p:cNvSpPr/>
          <p:nvPr/>
        </p:nvSpPr>
        <p:spPr bwMode="auto">
          <a:xfrm>
            <a:off x="1348507" y="1687448"/>
            <a:ext cx="1153987" cy="461665"/>
          </a:xfrm>
          <a:prstGeom prst="borderCallout2">
            <a:avLst>
              <a:gd name="adj1" fmla="val 99902"/>
              <a:gd name="adj2" fmla="val 49995"/>
              <a:gd name="adj3" fmla="val 138415"/>
              <a:gd name="adj4" fmla="val 38360"/>
              <a:gd name="adj5" fmla="val 196402"/>
              <a:gd name="adj6" fmla="val 375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关键字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9471AB7A-0E2F-46FD-819A-5B088D7638AA}"/>
              </a:ext>
            </a:extLst>
          </p:cNvPr>
          <p:cNvSpPr/>
          <p:nvPr/>
        </p:nvSpPr>
        <p:spPr bwMode="auto">
          <a:xfrm>
            <a:off x="2711624" y="1687448"/>
            <a:ext cx="1153987" cy="461665"/>
          </a:xfrm>
          <a:prstGeom prst="borderCallout2">
            <a:avLst>
              <a:gd name="adj1" fmla="val 99902"/>
              <a:gd name="adj2" fmla="val 49995"/>
              <a:gd name="adj3" fmla="val 151965"/>
              <a:gd name="adj4" fmla="val 33044"/>
              <a:gd name="adj5" fmla="val 199884"/>
              <a:gd name="adj6" fmla="val 8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函数名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F8CC5AA3-CF58-4B6B-9BBF-E123338DE5AD}"/>
              </a:ext>
            </a:extLst>
          </p:cNvPr>
          <p:cNvSpPr/>
          <p:nvPr/>
        </p:nvSpPr>
        <p:spPr bwMode="auto">
          <a:xfrm>
            <a:off x="4086573" y="1687447"/>
            <a:ext cx="937963" cy="461665"/>
          </a:xfrm>
          <a:prstGeom prst="borderCallout2">
            <a:avLst>
              <a:gd name="adj1" fmla="val 47635"/>
              <a:gd name="adj2" fmla="val -163"/>
              <a:gd name="adj3" fmla="val 169115"/>
              <a:gd name="adj4" fmla="val -19924"/>
              <a:gd name="adj5" fmla="val 204625"/>
              <a:gd name="adj6" fmla="val -622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参数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157219C5-5D8B-4F02-8FC6-FBC8D55DC4A3}"/>
              </a:ext>
            </a:extLst>
          </p:cNvPr>
          <p:cNvSpPr/>
          <p:nvPr/>
        </p:nvSpPr>
        <p:spPr bwMode="auto">
          <a:xfrm>
            <a:off x="5245498" y="1687447"/>
            <a:ext cx="1714598" cy="461665"/>
          </a:xfrm>
          <a:prstGeom prst="borderCallout2">
            <a:avLst>
              <a:gd name="adj1" fmla="val 47635"/>
              <a:gd name="adj2" fmla="val -163"/>
              <a:gd name="adj3" fmla="val 221792"/>
              <a:gd name="adj4" fmla="val -16813"/>
              <a:gd name="adj5" fmla="val 280480"/>
              <a:gd name="adj6" fmla="val -684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文档字符串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1AA55-7944-4104-80D5-D3EBD698B767}"/>
              </a:ext>
            </a:extLst>
          </p:cNvPr>
          <p:cNvSpPr/>
          <p:nvPr/>
        </p:nvSpPr>
        <p:spPr>
          <a:xfrm>
            <a:off x="1074619" y="3262566"/>
            <a:ext cx="45380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22978"/>
                </a:solidFill>
                <a:latin typeface="Arial Unicode MS" panose="020B0604020202020204" pitchFamily="34" charset="-122"/>
              </a:rPr>
              <a:t>函数定义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03AA0A-6FFB-4CD3-9797-FAED10927376}"/>
              </a:ext>
            </a:extLst>
          </p:cNvPr>
          <p:cNvSpPr/>
          <p:nvPr/>
        </p:nvSpPr>
        <p:spPr>
          <a:xfrm>
            <a:off x="7353894" y="3699611"/>
            <a:ext cx="43204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22978"/>
                </a:solidFill>
                <a:latin typeface="Arial Unicode MS" panose="020B0604020202020204" pitchFamily="34" charset="-122"/>
              </a:rPr>
              <a:t>函数体</a:t>
            </a:r>
            <a:endParaRPr lang="zh-CN" altLang="en-US" sz="2400" dirty="0"/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DE370A0-7BFA-4CF6-A1E0-CAA408EF581E}"/>
              </a:ext>
            </a:extLst>
          </p:cNvPr>
          <p:cNvSpPr/>
          <p:nvPr/>
        </p:nvSpPr>
        <p:spPr bwMode="auto">
          <a:xfrm>
            <a:off x="1847528" y="5514336"/>
            <a:ext cx="2049487" cy="461665"/>
          </a:xfrm>
          <a:prstGeom prst="borderCallout2">
            <a:avLst>
              <a:gd name="adj1" fmla="val -3345"/>
              <a:gd name="adj2" fmla="val 49152"/>
              <a:gd name="adj3" fmla="val -94564"/>
              <a:gd name="adj4" fmla="val 48919"/>
              <a:gd name="adj5" fmla="val -95108"/>
              <a:gd name="adj6" fmla="val 4868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返回值关键字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4B5D990E-4E0B-4B7E-A4BE-385B304642DA}"/>
              </a:ext>
            </a:extLst>
          </p:cNvPr>
          <p:cNvSpPr/>
          <p:nvPr/>
        </p:nvSpPr>
        <p:spPr bwMode="auto">
          <a:xfrm>
            <a:off x="4117977" y="5514335"/>
            <a:ext cx="1127521" cy="461665"/>
          </a:xfrm>
          <a:prstGeom prst="borderCallout2">
            <a:avLst>
              <a:gd name="adj1" fmla="val 1279"/>
              <a:gd name="adj2" fmla="val 48580"/>
              <a:gd name="adj3" fmla="val -47914"/>
              <a:gd name="adj4" fmla="val 47488"/>
              <a:gd name="adj5" fmla="val -96688"/>
              <a:gd name="adj6" fmla="val 466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返回值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C7E08A-02E4-4F0F-89F4-A64C2E43CA6E}"/>
              </a:ext>
            </a:extLst>
          </p:cNvPr>
          <p:cNvSpPr/>
          <p:nvPr/>
        </p:nvSpPr>
        <p:spPr>
          <a:xfrm>
            <a:off x="2150813" y="3429000"/>
            <a:ext cx="5745387" cy="1741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A88878DC-B691-4335-9797-04AE29B9BCBE}"/>
              </a:ext>
            </a:extLst>
          </p:cNvPr>
          <p:cNvSpPr/>
          <p:nvPr/>
        </p:nvSpPr>
        <p:spPr bwMode="auto">
          <a:xfrm>
            <a:off x="1348507" y="1687448"/>
            <a:ext cx="1153987" cy="461665"/>
          </a:xfrm>
          <a:prstGeom prst="borderCallout2">
            <a:avLst>
              <a:gd name="adj1" fmla="val 99902"/>
              <a:gd name="adj2" fmla="val 49995"/>
              <a:gd name="adj3" fmla="val 138415"/>
              <a:gd name="adj4" fmla="val 38360"/>
              <a:gd name="adj5" fmla="val 196402"/>
              <a:gd name="adj6" fmla="val 375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关键字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F1AA55-7944-4104-80D5-D3EBD698B767}"/>
              </a:ext>
            </a:extLst>
          </p:cNvPr>
          <p:cNvSpPr/>
          <p:nvPr/>
        </p:nvSpPr>
        <p:spPr>
          <a:xfrm>
            <a:off x="1074619" y="3262566"/>
            <a:ext cx="45380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E22978"/>
                </a:solidFill>
                <a:latin typeface="Arial Unicode MS" panose="020B0604020202020204" pitchFamily="34" charset="-122"/>
              </a:rPr>
              <a:t>函数定义</a:t>
            </a:r>
            <a:endParaRPr lang="zh-CN" altLang="en-US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6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B96FC5-60F1-4675-9775-437FAD2759B9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36118-985C-4D0B-857D-9CF3C138C080}"/>
              </a:ext>
            </a:extLst>
          </p:cNvPr>
          <p:cNvSpPr/>
          <p:nvPr/>
        </p:nvSpPr>
        <p:spPr>
          <a:xfrm>
            <a:off x="1415480" y="2492896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JetBrains Mono" pitchFamily="2" charset="0"/>
              </a:rPr>
              <a:t>fact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接受正整数参数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，返回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的阶乘，正整数类型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9471AB7A-0E2F-46FD-819A-5B088D7638AA}"/>
              </a:ext>
            </a:extLst>
          </p:cNvPr>
          <p:cNvSpPr/>
          <p:nvPr/>
        </p:nvSpPr>
        <p:spPr bwMode="auto">
          <a:xfrm>
            <a:off x="2711624" y="1687448"/>
            <a:ext cx="1153987" cy="461665"/>
          </a:xfrm>
          <a:prstGeom prst="borderCallout2">
            <a:avLst>
              <a:gd name="adj1" fmla="val 99902"/>
              <a:gd name="adj2" fmla="val 49995"/>
              <a:gd name="adj3" fmla="val 151965"/>
              <a:gd name="adj4" fmla="val 33044"/>
              <a:gd name="adj5" fmla="val 199884"/>
              <a:gd name="adj6" fmla="val 8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latin typeface="Arial" pitchFamily="34" charset="0"/>
              </a:rPr>
              <a:t>函数名</a:t>
            </a:r>
            <a:endParaRPr lang="zh-CN" altLang="en-US" sz="2400" b="1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51BFB8-910C-4AEB-90AB-2EA16150107F}"/>
              </a:ext>
            </a:extLst>
          </p:cNvPr>
          <p:cNvSpPr/>
          <p:nvPr/>
        </p:nvSpPr>
        <p:spPr>
          <a:xfrm>
            <a:off x="911424" y="2377626"/>
            <a:ext cx="9979052" cy="367240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D0C013-331A-4875-ADD2-4564D7219267}"/>
              </a:ext>
            </a:extLst>
          </p:cNvPr>
          <p:cNvSpPr/>
          <p:nvPr/>
        </p:nvSpPr>
        <p:spPr>
          <a:xfrm>
            <a:off x="4151784" y="1063040"/>
            <a:ext cx="5501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符合命名规则，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规范约定字母小写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应具有一定含义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read_file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get_data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能简单说明函数的功能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261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50275</TotalTime>
  <Words>1535</Words>
  <Application>Microsoft Office PowerPoint</Application>
  <PresentationFormat>宽屏</PresentationFormat>
  <Paragraphs>234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  <vt:variant>
        <vt:lpstr>自定义放映</vt:lpstr>
      </vt:variant>
      <vt:variant>
        <vt:i4>1</vt:i4>
      </vt:variant>
    </vt:vector>
  </HeadingPairs>
  <TitlesOfParts>
    <vt:vector size="59" baseType="lpstr">
      <vt:lpstr>Arial Unicode MS</vt:lpstr>
      <vt:lpstr>等线</vt:lpstr>
      <vt:lpstr>等线 Light</vt:lpstr>
      <vt:lpstr>方正姚体</vt:lpstr>
      <vt:lpstr>黑体</vt:lpstr>
      <vt:lpstr>宋体</vt:lpstr>
      <vt:lpstr>微软雅黑</vt:lpstr>
      <vt:lpstr>微软雅黑 Light</vt:lpstr>
      <vt:lpstr>Arial</vt:lpstr>
      <vt:lpstr>Cambria Math</vt:lpstr>
      <vt:lpstr>JetBrains Mono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武汉理工大学博士学位论文答辩</dc:title>
  <dc:creator>zhaogh</dc:creator>
  <cp:lastModifiedBy>赵广辉</cp:lastModifiedBy>
  <cp:revision>1322</cp:revision>
  <dcterms:created xsi:type="dcterms:W3CDTF">2007-08-02T05:50:15Z</dcterms:created>
  <dcterms:modified xsi:type="dcterms:W3CDTF">2021-08-17T14:59:48Z</dcterms:modified>
</cp:coreProperties>
</file>