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15" r:id="rId1"/>
  </p:sldMasterIdLst>
  <p:notesMasterIdLst>
    <p:notesMasterId r:id="rId97"/>
  </p:notesMasterIdLst>
  <p:handoutMasterIdLst>
    <p:handoutMasterId r:id="rId98"/>
  </p:handoutMasterIdLst>
  <p:sldIdLst>
    <p:sldId id="1116" r:id="rId2"/>
    <p:sldId id="1178" r:id="rId3"/>
    <p:sldId id="1184" r:id="rId4"/>
    <p:sldId id="1185" r:id="rId5"/>
    <p:sldId id="1181" r:id="rId6"/>
    <p:sldId id="1187" r:id="rId7"/>
    <p:sldId id="1189" r:id="rId8"/>
    <p:sldId id="1190" r:id="rId9"/>
    <p:sldId id="1203" r:id="rId10"/>
    <p:sldId id="1207" r:id="rId11"/>
    <p:sldId id="1191" r:id="rId12"/>
    <p:sldId id="1194" r:id="rId13"/>
    <p:sldId id="1195" r:id="rId14"/>
    <p:sldId id="1193" r:id="rId15"/>
    <p:sldId id="1197" r:id="rId16"/>
    <p:sldId id="1196" r:id="rId17"/>
    <p:sldId id="1192" r:id="rId18"/>
    <p:sldId id="1200" r:id="rId19"/>
    <p:sldId id="1199" r:id="rId20"/>
    <p:sldId id="1202" r:id="rId21"/>
    <p:sldId id="1201" r:id="rId22"/>
    <p:sldId id="1182" r:id="rId23"/>
    <p:sldId id="1183" r:id="rId24"/>
    <p:sldId id="1180" r:id="rId25"/>
    <p:sldId id="1205" r:id="rId26"/>
    <p:sldId id="1206" r:id="rId27"/>
    <p:sldId id="1208" r:id="rId28"/>
    <p:sldId id="1270" r:id="rId29"/>
    <p:sldId id="1204" r:id="rId30"/>
    <p:sldId id="1269" r:id="rId31"/>
    <p:sldId id="1268" r:id="rId32"/>
    <p:sldId id="1272" r:id="rId33"/>
    <p:sldId id="1209" r:id="rId34"/>
    <p:sldId id="1137" r:id="rId35"/>
    <p:sldId id="1179" r:id="rId36"/>
    <p:sldId id="1210" r:id="rId37"/>
    <p:sldId id="1211" r:id="rId38"/>
    <p:sldId id="1212" r:id="rId39"/>
    <p:sldId id="1213" r:id="rId40"/>
    <p:sldId id="1214" r:id="rId41"/>
    <p:sldId id="1271" r:id="rId42"/>
    <p:sldId id="1215" r:id="rId43"/>
    <p:sldId id="1216" r:id="rId44"/>
    <p:sldId id="1217" r:id="rId45"/>
    <p:sldId id="1218" r:id="rId46"/>
    <p:sldId id="1219" r:id="rId47"/>
    <p:sldId id="1220" r:id="rId48"/>
    <p:sldId id="1221" r:id="rId49"/>
    <p:sldId id="1222" r:id="rId50"/>
    <p:sldId id="1223" r:id="rId51"/>
    <p:sldId id="1224" r:id="rId52"/>
    <p:sldId id="1225" r:id="rId53"/>
    <p:sldId id="1226" r:id="rId54"/>
    <p:sldId id="1227" r:id="rId55"/>
    <p:sldId id="1228" r:id="rId56"/>
    <p:sldId id="1229" r:id="rId57"/>
    <p:sldId id="1230" r:id="rId58"/>
    <p:sldId id="1232" r:id="rId59"/>
    <p:sldId id="1233" r:id="rId60"/>
    <p:sldId id="1231" r:id="rId61"/>
    <p:sldId id="1234" r:id="rId62"/>
    <p:sldId id="1235" r:id="rId63"/>
    <p:sldId id="1236" r:id="rId64"/>
    <p:sldId id="1237" r:id="rId65"/>
    <p:sldId id="1273" r:id="rId66"/>
    <p:sldId id="1238" r:id="rId67"/>
    <p:sldId id="1239" r:id="rId68"/>
    <p:sldId id="1240" r:id="rId69"/>
    <p:sldId id="1241" r:id="rId70"/>
    <p:sldId id="1242" r:id="rId71"/>
    <p:sldId id="1243" r:id="rId72"/>
    <p:sldId id="1244" r:id="rId73"/>
    <p:sldId id="1245" r:id="rId74"/>
    <p:sldId id="1246" r:id="rId75"/>
    <p:sldId id="1247" r:id="rId76"/>
    <p:sldId id="1248" r:id="rId77"/>
    <p:sldId id="1249" r:id="rId78"/>
    <p:sldId id="1250" r:id="rId79"/>
    <p:sldId id="1251" r:id="rId80"/>
    <p:sldId id="1252" r:id="rId81"/>
    <p:sldId id="1253" r:id="rId82"/>
    <p:sldId id="1254" r:id="rId83"/>
    <p:sldId id="1255" r:id="rId84"/>
    <p:sldId id="1256" r:id="rId85"/>
    <p:sldId id="1257" r:id="rId86"/>
    <p:sldId id="1258" r:id="rId87"/>
    <p:sldId id="1259" r:id="rId88"/>
    <p:sldId id="1260" r:id="rId89"/>
    <p:sldId id="1261" r:id="rId90"/>
    <p:sldId id="1262" r:id="rId91"/>
    <p:sldId id="1263" r:id="rId92"/>
    <p:sldId id="1264" r:id="rId93"/>
    <p:sldId id="1265" r:id="rId94"/>
    <p:sldId id="1266" r:id="rId95"/>
    <p:sldId id="1267" r:id="rId96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D88C44-9591-4284-ABFA-9FB14689EB5F}">
          <p14:sldIdLst>
            <p14:sldId id="1116"/>
            <p14:sldId id="1178"/>
            <p14:sldId id="1184"/>
            <p14:sldId id="1185"/>
            <p14:sldId id="1181"/>
            <p14:sldId id="1187"/>
            <p14:sldId id="1189"/>
            <p14:sldId id="1190"/>
            <p14:sldId id="1203"/>
            <p14:sldId id="1207"/>
            <p14:sldId id="1191"/>
            <p14:sldId id="1194"/>
            <p14:sldId id="1195"/>
            <p14:sldId id="1193"/>
            <p14:sldId id="1197"/>
            <p14:sldId id="1196"/>
            <p14:sldId id="1192"/>
            <p14:sldId id="1200"/>
            <p14:sldId id="1199"/>
            <p14:sldId id="1202"/>
            <p14:sldId id="1201"/>
            <p14:sldId id="1182"/>
            <p14:sldId id="1183"/>
            <p14:sldId id="1180"/>
            <p14:sldId id="1205"/>
            <p14:sldId id="1206"/>
            <p14:sldId id="1208"/>
            <p14:sldId id="1270"/>
            <p14:sldId id="1204"/>
            <p14:sldId id="1269"/>
            <p14:sldId id="1268"/>
            <p14:sldId id="1272"/>
          </p14:sldIdLst>
        </p14:section>
        <p14:section name="默认节" id="{9D094B78-8D15-4C2A-8AD2-3AE400E215F9}">
          <p14:sldIdLst>
            <p14:sldId id="1209"/>
            <p14:sldId id="1137"/>
            <p14:sldId id="1179"/>
            <p14:sldId id="1210"/>
            <p14:sldId id="1211"/>
            <p14:sldId id="1212"/>
            <p14:sldId id="1213"/>
            <p14:sldId id="1214"/>
            <p14:sldId id="1271"/>
          </p14:sldIdLst>
        </p14:section>
        <p14:section name="默认节" id="{6F210C79-BC1C-4A4A-AA72-F33B807E7716}">
          <p14:sldIdLst>
            <p14:sldId id="1215"/>
            <p14:sldId id="1216"/>
            <p14:sldId id="1217"/>
            <p14:sldId id="1218"/>
            <p14:sldId id="1219"/>
            <p14:sldId id="1220"/>
            <p14:sldId id="1221"/>
            <p14:sldId id="1222"/>
          </p14:sldIdLst>
        </p14:section>
        <p14:section name="默认节" id="{683E5609-6D05-4170-9BB0-57E84D12F436}">
          <p14:sldIdLst>
            <p14:sldId id="1223"/>
            <p14:sldId id="1224"/>
            <p14:sldId id="1225"/>
            <p14:sldId id="1226"/>
            <p14:sldId id="1227"/>
            <p14:sldId id="1228"/>
            <p14:sldId id="1229"/>
            <p14:sldId id="1230"/>
            <p14:sldId id="1232"/>
            <p14:sldId id="1233"/>
            <p14:sldId id="1231"/>
            <p14:sldId id="1234"/>
            <p14:sldId id="1235"/>
            <p14:sldId id="1236"/>
            <p14:sldId id="1237"/>
            <p14:sldId id="1273"/>
          </p14:sldIdLst>
        </p14:section>
        <p14:section name="默认节" id="{3C10DEAD-E0CE-414D-B471-06543ED3FE28}">
          <p14:sldIdLst>
            <p14:sldId id="1238"/>
            <p14:sldId id="1239"/>
            <p14:sldId id="1240"/>
            <p14:sldId id="1241"/>
            <p14:sldId id="1242"/>
            <p14:sldId id="1243"/>
            <p14:sldId id="1244"/>
            <p14:sldId id="1245"/>
            <p14:sldId id="1246"/>
            <p14:sldId id="1247"/>
            <p14:sldId id="1248"/>
          </p14:sldIdLst>
        </p14:section>
        <p14:section name="默认节" id="{88557E83-4C36-4B5C-A0F5-84381026349F}">
          <p14:sldIdLst>
            <p14:sldId id="1249"/>
            <p14:sldId id="1250"/>
            <p14:sldId id="1251"/>
            <p14:sldId id="1252"/>
            <p14:sldId id="1253"/>
            <p14:sldId id="1254"/>
            <p14:sldId id="1255"/>
            <p14:sldId id="1256"/>
            <p14:sldId id="1257"/>
            <p14:sldId id="1258"/>
            <p14:sldId id="1259"/>
            <p14:sldId id="1260"/>
            <p14:sldId id="1261"/>
            <p14:sldId id="1262"/>
            <p14:sldId id="1263"/>
            <p14:sldId id="1264"/>
            <p14:sldId id="1265"/>
            <p14:sldId id="1266"/>
            <p14:sldId id="1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80D"/>
    <a:srgbClr val="F0A741"/>
    <a:srgbClr val="EDA23D"/>
    <a:srgbClr val="FC8404"/>
    <a:srgbClr val="FF8132"/>
    <a:srgbClr val="EDA03B"/>
    <a:srgbClr val="FFFDDF"/>
    <a:srgbClr val="3F3F3F"/>
    <a:srgbClr val="010001"/>
    <a:srgbClr val="AD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8" autoAdjust="0"/>
    <p:restoredTop sz="97436" autoAdjust="0"/>
  </p:normalViewPr>
  <p:slideViewPr>
    <p:cSldViewPr>
      <p:cViewPr varScale="1">
        <p:scale>
          <a:sx n="96" d="100"/>
          <a:sy n="96" d="100"/>
        </p:scale>
        <p:origin x="65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notesViewPr>
    <p:cSldViewPr>
      <p:cViewPr>
        <p:scale>
          <a:sx n="125" d="100"/>
          <a:sy n="125" d="100"/>
        </p:scale>
        <p:origin x="-638" y="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A467F8-9C48-4363-9DAD-D09F8BD5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2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23618D-22B9-4D52-942F-EA700A8AE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B11-83D7-49CF-AF2E-3E25A499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1A90-C272-4F5E-B222-4A71019C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6563-944C-4F45-BC0C-17A143D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5D1-473A-4F12-A693-EFC4F9862B66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191-89C4-4F62-A5EF-D0FD949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732E-1876-47BE-A0BE-8D7B57B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7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8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309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E0A9-8FF6-439D-8EDC-0576E438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B8B4-2E3C-4E10-952B-03B61C91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F532-9115-4048-B144-FF2C664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5D1-473A-4F12-A693-EFC4F9862B66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E72F-172F-4D79-9475-7831B6BC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0C82-AF08-4DBE-B7A9-8AFF9758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78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330182" y="1700810"/>
            <a:ext cx="574388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序列通用操作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3B9F6A-5DA2-4BF3-AAA9-734539F2612F}"/>
              </a:ext>
            </a:extLst>
          </p:cNvPr>
          <p:cNvSpPr/>
          <p:nvPr/>
        </p:nvSpPr>
        <p:spPr>
          <a:xfrm>
            <a:off x="1057324" y="1628800"/>
            <a:ext cx="9647188" cy="4536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degree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'EEEEEEDCBAA'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0-10 </a:t>
            </a:r>
            <a:endParaRPr lang="en-US" altLang="zh-CN" sz="2800" dirty="0">
              <a:solidFill>
                <a:srgbClr val="ABA6BF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输入为非负数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合法成绩数据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int()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取整使索引号为整数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degree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degree[i]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'Data error!'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460662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索引应用：百分制转五分制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3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9970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返回序号在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67783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11570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654B969-D16C-4DFE-914C-BA4C62763720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20CC58-CCE6-418B-9438-EC3A38715BC2}"/>
              </a:ext>
            </a:extLst>
          </p:cNvPr>
          <p:cNvSpPr/>
          <p:nvPr/>
        </p:nvSpPr>
        <p:spPr>
          <a:xfrm>
            <a:off x="1074604" y="3587771"/>
            <a:ext cx="96299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12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12(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不包括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12)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'Python'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9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9970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返回序号在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332941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530330"/>
              </p:ext>
            </p:extLst>
          </p:nvPr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654B969-D16C-4DFE-914C-BA4C62763720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39EDC2-440D-43EE-BA66-F676907F40AF}"/>
              </a:ext>
            </a:extLst>
          </p:cNvPr>
          <p:cNvSpPr/>
          <p:nvPr/>
        </p:nvSpPr>
        <p:spPr>
          <a:xfrm>
            <a:off x="1069493" y="4254336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-3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-1(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不包括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'on'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58D00C-597D-4633-BFD9-0B347C166CBA}"/>
              </a:ext>
            </a:extLst>
          </p:cNvPr>
          <p:cNvSpPr/>
          <p:nvPr/>
        </p:nvSpPr>
        <p:spPr>
          <a:xfrm>
            <a:off x="1074604" y="3731116"/>
            <a:ext cx="3216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可用逆向序号切片</a:t>
            </a:r>
          </a:p>
        </p:txBody>
      </p:sp>
    </p:spTree>
    <p:extLst>
      <p:ext uri="{BB962C8B-B14F-4D97-AF65-F5344CB8AC3E}">
        <p14:creationId xmlns:p14="http://schemas.microsoft.com/office/powerpoint/2010/main" val="1635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9970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返回序号在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26876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EDA23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33253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76513"/>
              </p:ext>
            </p:extLst>
          </p:nvPr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654B969-D16C-4DFE-914C-BA4C62763720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87D972B-025B-40C6-ACED-0D9EE0BA4BDF}"/>
              </a:ext>
            </a:extLst>
          </p:cNvPr>
          <p:cNvSpPr/>
          <p:nvPr/>
        </p:nvSpPr>
        <p:spPr>
          <a:xfrm>
            <a:off x="1057324" y="4281187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从序号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-1(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不包括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'Python'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432BA-8795-4EB4-954E-15764A2F9030}"/>
              </a:ext>
            </a:extLst>
          </p:cNvPr>
          <p:cNvSpPr/>
          <p:nvPr/>
        </p:nvSpPr>
        <p:spPr>
          <a:xfrm>
            <a:off x="1057324" y="3736156"/>
            <a:ext cx="525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可以正向和逆向序号混用切片</a:t>
            </a:r>
          </a:p>
        </p:txBody>
      </p:sp>
    </p:spTree>
    <p:extLst>
      <p:ext uri="{BB962C8B-B14F-4D97-AF65-F5344CB8AC3E}">
        <p14:creationId xmlns:p14="http://schemas.microsoft.com/office/powerpoint/2010/main" val="2785306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9970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返回序号在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353434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038722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654B969-D16C-4DFE-914C-BA4C62763720}"/>
              </a:ext>
            </a:extLst>
          </p:cNvPr>
          <p:cNvSpPr/>
          <p:nvPr/>
        </p:nvSpPr>
        <p:spPr>
          <a:xfrm>
            <a:off x="1074604" y="37189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省略时从序号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20CC58-CCE6-418B-9438-EC3A38715BC2}"/>
              </a:ext>
            </a:extLst>
          </p:cNvPr>
          <p:cNvSpPr/>
          <p:nvPr/>
        </p:nvSpPr>
        <p:spPr>
          <a:xfrm>
            <a:off x="1074604" y="4373511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5(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不包括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5)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'Hello'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DC7FD77-7E62-4F67-AC33-41324D126ACE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97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9970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返回序号在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463677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49164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E39EDC2-440D-43EE-BA66-F676907F40AF}"/>
              </a:ext>
            </a:extLst>
          </p:cNvPr>
          <p:cNvSpPr/>
          <p:nvPr/>
        </p:nvSpPr>
        <p:spPr>
          <a:xfrm>
            <a:off x="1074603" y="4246337"/>
            <a:ext cx="101910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向后到字符串结束的字符串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Python!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</a:rPr>
              <a:t>'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58D00C-597D-4633-BFD9-0B347C166CBA}"/>
              </a:ext>
            </a:extLst>
          </p:cNvPr>
          <p:cNvSpPr/>
          <p:nvPr/>
        </p:nvSpPr>
        <p:spPr>
          <a:xfrm>
            <a:off x="1074603" y="3644900"/>
            <a:ext cx="93194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省略时，到最后一个字符结束，包括最后一个字符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10D898-6EBF-450D-979D-D71CA9E6781E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04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99702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返回序号在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end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372883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C87D972B-025B-40C6-ACED-0D9EE0BA4BDF}"/>
              </a:ext>
            </a:extLst>
          </p:cNvPr>
          <p:cNvSpPr/>
          <p:nvPr/>
        </p:nvSpPr>
        <p:spPr>
          <a:xfrm>
            <a:off x="1075425" y="4260487"/>
            <a:ext cx="9719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从字符串开始到结束进行切片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'Hello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Python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</a:rPr>
              <a:t>!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</a:rPr>
              <a:t>'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2432BA-8795-4EB4-954E-15764A2F9030}"/>
              </a:ext>
            </a:extLst>
          </p:cNvPr>
          <p:cNvSpPr/>
          <p:nvPr/>
        </p:nvSpPr>
        <p:spPr>
          <a:xfrm>
            <a:off x="1075425" y="3715456"/>
            <a:ext cx="87830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end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都省略时，获得整个字符串的一个拷贝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019381-9BFD-43FD-B2E1-55ACF6C093F1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055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102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个字符切取一个字符拼接为字符串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29844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2654B969-D16C-4DFE-914C-BA4C62763720}"/>
              </a:ext>
            </a:extLst>
          </p:cNvPr>
          <p:cNvSpPr/>
          <p:nvPr/>
        </p:nvSpPr>
        <p:spPr>
          <a:xfrm>
            <a:off x="1074449" y="4242237"/>
            <a:ext cx="9125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步长为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，序号为偶数的字符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'HloPto!'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311B3D-C275-4AC2-B85B-403EE012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F44CBC-E24D-424D-8ECE-ED0488E97C7E}"/>
              </a:ext>
            </a:extLst>
          </p:cNvPr>
          <p:cNvSpPr/>
          <p:nvPr/>
        </p:nvSpPr>
        <p:spPr>
          <a:xfrm>
            <a:off x="1091730" y="3736156"/>
            <a:ext cx="400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正数表示正向切片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A9211E-5514-4644-A64B-F1454F3C6CE0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43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102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个字符切取一个字符拼接为字符串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54B969-D16C-4DFE-914C-BA4C62763720}"/>
              </a:ext>
            </a:extLst>
          </p:cNvPr>
          <p:cNvSpPr/>
          <p:nvPr/>
        </p:nvSpPr>
        <p:spPr>
          <a:xfrm>
            <a:off x="1074449" y="4242237"/>
            <a:ext cx="9125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步长为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，序号为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数的字符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el </a:t>
            </a:r>
            <a:r>
              <a:rPr lang="en-US" altLang="zh-CN" sz="2800" dirty="0" err="1">
                <a:solidFill>
                  <a:srgbClr val="ABA6BF"/>
                </a:solidFill>
                <a:latin typeface="Arial Unicode MS"/>
                <a:ea typeface="JetBrains Mono"/>
              </a:rPr>
              <a:t>yhn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0311B3D-C275-4AC2-B85B-403EE012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EF44CBC-E24D-424D-8ECE-ED0488E97C7E}"/>
              </a:ext>
            </a:extLst>
          </p:cNvPr>
          <p:cNvSpPr/>
          <p:nvPr/>
        </p:nvSpPr>
        <p:spPr>
          <a:xfrm>
            <a:off x="1091730" y="3736156"/>
            <a:ext cx="400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正数表示正向切片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BA9211E-5514-4644-A64B-F1454F3C6CE0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D4B0238-236E-4A44-9017-934DB0B49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055601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539E9564-15C4-4740-BAC5-FD3C3EFF14E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A5EFACA-01BE-41A7-8833-9B3D8BBA750F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50426F42-156E-4610-BF6B-7F61F7056DA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504373B0-C8E4-4DAD-BE39-7CAFF0626728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767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102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个字符切取一个字符拼接为字符串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26025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0311B3D-C275-4AC2-B85B-403EE012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75DADE-CAFB-4EF5-B516-DBC1621D60C6}"/>
              </a:ext>
            </a:extLst>
          </p:cNvPr>
          <p:cNvSpPr/>
          <p:nvPr/>
        </p:nvSpPr>
        <p:spPr>
          <a:xfrm>
            <a:off x="1080503" y="4254336"/>
            <a:ext cx="9125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步长为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'!nohtyP olleH'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8707DF-D38E-444A-8DB7-A201E116632E}"/>
              </a:ext>
            </a:extLst>
          </p:cNvPr>
          <p:cNvSpPr/>
          <p:nvPr/>
        </p:nvSpPr>
        <p:spPr>
          <a:xfrm>
            <a:off x="1097784" y="3731116"/>
            <a:ext cx="400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负数表示逆向切片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B8EEE4-E9EF-420F-88E6-46557427E37F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5EA746-260B-455D-8BD5-79DE7345EA3B}"/>
              </a:ext>
            </a:extLst>
          </p:cNvPr>
          <p:cNvSpPr/>
          <p:nvPr/>
        </p:nvSpPr>
        <p:spPr>
          <a:xfrm>
            <a:off x="1097784" y="4941168"/>
            <a:ext cx="9125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步长为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'!nohtyP olleH'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309A7B-2522-4A54-B0BD-2BD498556A0F}"/>
              </a:ext>
            </a:extLst>
          </p:cNvPr>
          <p:cNvSpPr/>
          <p:nvPr/>
        </p:nvSpPr>
        <p:spPr>
          <a:xfrm>
            <a:off x="1097783" y="5657387"/>
            <a:ext cx="400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字符串逆序</a:t>
            </a:r>
          </a:p>
        </p:txBody>
      </p:sp>
    </p:spTree>
    <p:extLst>
      <p:ext uri="{BB962C8B-B14F-4D97-AF65-F5344CB8AC3E}">
        <p14:creationId xmlns:p14="http://schemas.microsoft.com/office/powerpoint/2010/main" val="197891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356DAC6B-780B-444E-858B-FAB3CA8E11DA}"/>
              </a:ext>
            </a:extLst>
          </p:cNvPr>
          <p:cNvSpPr/>
          <p:nvPr/>
        </p:nvSpPr>
        <p:spPr>
          <a:xfrm>
            <a:off x="1057325" y="1916832"/>
            <a:ext cx="5813318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en-US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Hello World!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704FB3-62B1-423D-A43E-66885059851F}"/>
              </a:ext>
            </a:extLst>
          </p:cNvPr>
          <p:cNvSpPr/>
          <p:nvPr/>
        </p:nvSpPr>
        <p:spPr>
          <a:xfrm>
            <a:off x="2069115" y="1916832"/>
            <a:ext cx="2841496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Hello World!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7B85281-76E8-4E66-98A5-C8675FC7FD5B}"/>
              </a:ext>
            </a:extLst>
          </p:cNvPr>
          <p:cNvSpPr/>
          <p:nvPr/>
        </p:nvSpPr>
        <p:spPr>
          <a:xfrm>
            <a:off x="1861480" y="1916832"/>
            <a:ext cx="3941110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Hello World!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7029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字符串使用一对单引号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 '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、双引号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"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或三引号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''' '''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""" """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包围起来的 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个或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多个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BEFECB0-9928-44D1-9FAA-B390BF5E00CC}"/>
              </a:ext>
            </a:extLst>
          </p:cNvPr>
          <p:cNvSpPr/>
          <p:nvPr/>
        </p:nvSpPr>
        <p:spPr>
          <a:xfrm>
            <a:off x="1057325" y="2680127"/>
            <a:ext cx="5813318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en-US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Hello World!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AB58C03-CB60-4B94-929A-6C2B7603C7CC}"/>
              </a:ext>
            </a:extLst>
          </p:cNvPr>
          <p:cNvSpPr/>
          <p:nvPr/>
        </p:nvSpPr>
        <p:spPr>
          <a:xfrm>
            <a:off x="1057325" y="3588980"/>
            <a:ext cx="6838875" cy="74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en-US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''</a:t>
            </a:r>
            <a:r>
              <a:rPr lang="en-US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32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空字符串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，长度为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endParaRPr lang="zh-CN" altLang="zh-CN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DA6B3E-6941-421A-A033-F76BDED7587E}"/>
              </a:ext>
            </a:extLst>
          </p:cNvPr>
          <p:cNvSpPr/>
          <p:nvPr/>
        </p:nvSpPr>
        <p:spPr>
          <a:xfrm>
            <a:off x="1057325" y="4490778"/>
            <a:ext cx="5902771" cy="74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en-US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32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空格字符串</a:t>
            </a:r>
            <a:r>
              <a:rPr lang="zh-CN" altLang="en-US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，长度为</a:t>
            </a:r>
            <a:r>
              <a:rPr lang="en-US" altLang="zh-CN" sz="32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5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  <p:bldP spid="19" grpId="0"/>
      <p:bldP spid="11" grpId="0"/>
      <p:bldP spid="23" grpId="0"/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460662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切片应用：回文字符串判定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7B1302-6375-43CD-9FCF-D00CF6B84607}"/>
              </a:ext>
            </a:extLst>
          </p:cNvPr>
          <p:cNvSpPr/>
          <p:nvPr/>
        </p:nvSpPr>
        <p:spPr>
          <a:xfrm>
            <a:off x="1057324" y="1806921"/>
            <a:ext cx="7531777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输入一个字符串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2B9C18-DA70-445D-8133-11E718E9ECD6}"/>
              </a:ext>
            </a:extLst>
          </p:cNvPr>
          <p:cNvSpPr/>
          <p:nvPr/>
        </p:nvSpPr>
        <p:spPr>
          <a:xfrm>
            <a:off x="1057324" y="2453252"/>
            <a:ext cx="7531777" cy="1301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::-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s[-1::-1]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将字符串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逆序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True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939AE05-8A12-4441-9F29-07B6243038BD}"/>
              </a:ext>
            </a:extLst>
          </p:cNvPr>
          <p:cNvSpPr/>
          <p:nvPr/>
        </p:nvSpPr>
        <p:spPr>
          <a:xfrm>
            <a:off x="1057324" y="3748318"/>
            <a:ext cx="7531777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102952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step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个字符切取一个字符拼接为字符串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53940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0311B3D-C275-4AC2-B85B-403EE012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75DADE-CAFB-4EF5-B516-DBC1621D60C6}"/>
              </a:ext>
            </a:extLst>
          </p:cNvPr>
          <p:cNvSpPr/>
          <p:nvPr/>
        </p:nvSpPr>
        <p:spPr>
          <a:xfrm>
            <a:off x="1080502" y="4254336"/>
            <a:ext cx="101851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步长为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逆向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序号为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奇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数的字符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'!otPolH'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8707DF-D38E-444A-8DB7-A201E116632E}"/>
              </a:ext>
            </a:extLst>
          </p:cNvPr>
          <p:cNvSpPr/>
          <p:nvPr/>
        </p:nvSpPr>
        <p:spPr>
          <a:xfrm>
            <a:off x="1097784" y="3731116"/>
            <a:ext cx="40081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负数表示逆向切片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AB8EEE4-E9EF-420F-88E6-46557427E37F}"/>
              </a:ext>
            </a:extLst>
          </p:cNvPr>
          <p:cNvSpPr/>
          <p:nvPr/>
        </p:nvSpPr>
        <p:spPr>
          <a:xfrm>
            <a:off x="1074604" y="3088104"/>
            <a:ext cx="93418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092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字符串的拼接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A32B03C-B8C3-43C7-B2FB-0FD1A8179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998B68-1888-4D98-926C-3A78291CFD93}"/>
              </a:ext>
            </a:extLst>
          </p:cNvPr>
          <p:cNvSpPr/>
          <p:nvPr/>
        </p:nvSpPr>
        <p:spPr>
          <a:xfrm>
            <a:off x="1070059" y="2492896"/>
            <a:ext cx="21114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'2021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7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99BE0B-162E-4123-BB61-698FEA1FECE6}"/>
              </a:ext>
            </a:extLst>
          </p:cNvPr>
          <p:cNvSpPr/>
          <p:nvPr/>
        </p:nvSpPr>
        <p:spPr>
          <a:xfrm>
            <a:off x="1090948" y="1628800"/>
            <a:ext cx="50259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'2021'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'7'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A7807-38AD-4EED-B9C9-129F4D660E96}"/>
              </a:ext>
            </a:extLst>
          </p:cNvPr>
          <p:cNvSpPr/>
          <p:nvPr/>
        </p:nvSpPr>
        <p:spPr>
          <a:xfrm>
            <a:off x="1112880" y="3095382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字符串拼接应用：数据脱敏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7F2338-92E8-4C6B-8C99-0E525C900821}"/>
              </a:ext>
            </a:extLst>
          </p:cNvPr>
          <p:cNvSpPr/>
          <p:nvPr/>
        </p:nvSpPr>
        <p:spPr>
          <a:xfrm>
            <a:off x="1062164" y="3740201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将输入的电话号码中间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*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代替输出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F2C81D-DF8B-4AA4-AE20-02BD1219C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CF6FA9-A9AF-4BBD-B3FF-12801084A7FD}"/>
              </a:ext>
            </a:extLst>
          </p:cNvPr>
          <p:cNvSpPr/>
          <p:nvPr/>
        </p:nvSpPr>
        <p:spPr>
          <a:xfrm>
            <a:off x="1057324" y="4385020"/>
            <a:ext cx="7414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phone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13297966288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private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phone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'****'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phone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7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private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132****6288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18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字符串的重复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n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en-US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n *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45FE17-A4B6-4C86-9759-71C6B9509DD4}"/>
              </a:ext>
            </a:extLst>
          </p:cNvPr>
          <p:cNvSpPr/>
          <p:nvPr/>
        </p:nvSpPr>
        <p:spPr>
          <a:xfrm>
            <a:off x="1087608" y="1628800"/>
            <a:ext cx="74566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'='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'='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重复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10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次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欢迎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n 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为正整数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'='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 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n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为负数时结果为空字符串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E4D90-5875-4D39-9A1A-B9DDD4686A99}"/>
              </a:ext>
            </a:extLst>
          </p:cNvPr>
          <p:cNvSpPr/>
          <p:nvPr/>
        </p:nvSpPr>
        <p:spPr>
          <a:xfrm>
            <a:off x="1057324" y="3151708"/>
            <a:ext cx="349038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==========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欢迎欢迎欢迎</a:t>
            </a: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==========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1480E9-2817-4499-BE6E-175A45058373}"/>
              </a:ext>
            </a:extLst>
          </p:cNvPr>
          <p:cNvSpPr/>
          <p:nvPr/>
        </p:nvSpPr>
        <p:spPr>
          <a:xfrm>
            <a:off x="1057324" y="4710350"/>
            <a:ext cx="745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'='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.5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         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# n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为浮点数时触发异常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0FC5BF8-AA9B-4BCC-9226-CFB0CAF2C95F}"/>
              </a:ext>
            </a:extLst>
          </p:cNvPr>
          <p:cNvSpPr/>
          <p:nvPr/>
        </p:nvSpPr>
        <p:spPr>
          <a:xfrm>
            <a:off x="1057324" y="5393906"/>
            <a:ext cx="94307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Arial Unicode MS"/>
              </a:rPr>
              <a:t>TypeError: can't multiply sequence by non-int of type 'float'</a:t>
            </a:r>
          </a:p>
        </p:txBody>
      </p:sp>
    </p:spTree>
    <p:extLst>
      <p:ext uri="{BB962C8B-B14F-4D97-AF65-F5344CB8AC3E}">
        <p14:creationId xmlns:p14="http://schemas.microsoft.com/office/powerpoint/2010/main" val="11025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9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686748" cy="1958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成员测试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not in</a:t>
            </a:r>
            <a:endParaRPr lang="zh-CN" altLang="zh-CN" sz="20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测试某对象是否为字符串的成员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返回布尔值（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False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379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BCD6D-AA48-4D45-98B4-6641D912F538}"/>
              </a:ext>
            </a:extLst>
          </p:cNvPr>
          <p:cNvSpPr/>
          <p:nvPr/>
        </p:nvSpPr>
        <p:spPr>
          <a:xfrm>
            <a:off x="1096090" y="1772816"/>
            <a:ext cx="9431164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seat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 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输入火车票号，以字母结束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3BC9B2-0912-4AB4-8549-4B91255C0933}"/>
              </a:ext>
            </a:extLst>
          </p:cNvPr>
          <p:cNvSpPr/>
          <p:nvPr/>
        </p:nvSpPr>
        <p:spPr>
          <a:xfrm>
            <a:off x="1099941" y="997286"/>
            <a:ext cx="5211683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成员测试应用：判断火车票位置</a:t>
            </a:r>
            <a:endParaRPr lang="zh-CN" alt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07BB7-9A8F-4CAD-B6F2-864F6768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5729A4-F44E-4FA6-A2D0-4193C3F79CD5}"/>
              </a:ext>
            </a:extLst>
          </p:cNvPr>
          <p:cNvSpPr/>
          <p:nvPr/>
        </p:nvSpPr>
        <p:spPr>
          <a:xfrm>
            <a:off x="1096474" y="2296036"/>
            <a:ext cx="9431164" cy="107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seat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'AFaf'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若最后一个字符在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'AFaf'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窗口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2F68C2-049D-474B-94B1-20D7E61AFAA8}"/>
              </a:ext>
            </a:extLst>
          </p:cNvPr>
          <p:cNvSpPr/>
          <p:nvPr/>
        </p:nvSpPr>
        <p:spPr>
          <a:xfrm>
            <a:off x="1096090" y="3371139"/>
            <a:ext cx="9431164" cy="107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seat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'CDcd'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若最后一个字符在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'CDcd'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过道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7D1702-443B-4BBB-813C-47E364FBA0A0}"/>
              </a:ext>
            </a:extLst>
          </p:cNvPr>
          <p:cNvSpPr/>
          <p:nvPr/>
        </p:nvSpPr>
        <p:spPr>
          <a:xfrm>
            <a:off x="1121000" y="4446242"/>
            <a:ext cx="9431164" cy="1075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seat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'Bb'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若最后一个字符在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'Bb'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30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15" grpId="0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BCD6D-AA48-4D45-98B4-6641D912F538}"/>
              </a:ext>
            </a:extLst>
          </p:cNvPr>
          <p:cNvSpPr/>
          <p:nvPr/>
        </p:nvSpPr>
        <p:spPr>
          <a:xfrm>
            <a:off x="1099771" y="1571987"/>
            <a:ext cx="9460725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带单位温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，例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102.5F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3BC9B2-0912-4AB4-8549-4B91255C0933}"/>
              </a:ext>
            </a:extLst>
          </p:cNvPr>
          <p:cNvSpPr/>
          <p:nvPr/>
        </p:nvSpPr>
        <p:spPr>
          <a:xfrm>
            <a:off x="1099941" y="997286"/>
            <a:ext cx="5211683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成员测试与切片应用：温度转换</a:t>
            </a:r>
            <a:endParaRPr lang="zh-CN" alt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07BB7-9A8F-4CAD-B6F2-864F6768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5729A4-F44E-4FA6-A2D0-4193C3F79CD5}"/>
              </a:ext>
            </a:extLst>
          </p:cNvPr>
          <p:cNvSpPr/>
          <p:nvPr/>
        </p:nvSpPr>
        <p:spPr>
          <a:xfrm>
            <a:off x="1096026" y="3365144"/>
            <a:ext cx="10256558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'Ff'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单位在字符串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‘Ff‘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，华氏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2F68C2-049D-474B-94B1-20D7E61AFAA8}"/>
              </a:ext>
            </a:extLst>
          </p:cNvPr>
          <p:cNvSpPr/>
          <p:nvPr/>
        </p:nvSpPr>
        <p:spPr>
          <a:xfrm>
            <a:off x="1096026" y="4599154"/>
            <a:ext cx="10472582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'Cc'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判断单位是否在字符串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'Cc'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4E7674-522B-49FA-AB9D-6EF63C8BB252}"/>
                  </a:ext>
                </a:extLst>
              </p:cNvPr>
              <p:cNvSpPr txBox="1"/>
              <p:nvPr/>
            </p:nvSpPr>
            <p:spPr>
              <a:xfrm>
                <a:off x="9075359" y="719053"/>
                <a:ext cx="2349233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32)</m:t>
                          </m:r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4E7674-522B-49FA-AB9D-6EF63C8BB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9" y="719053"/>
                <a:ext cx="2349233" cy="938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F6797B-F1E6-4905-860E-02E563324689}"/>
                  </a:ext>
                </a:extLst>
              </p:cNvPr>
              <p:cNvSpPr txBox="1"/>
              <p:nvPr/>
            </p:nvSpPr>
            <p:spPr>
              <a:xfrm>
                <a:off x="9132587" y="2011184"/>
                <a:ext cx="22215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1.8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3200" dirty="0"/>
                  <a:t>+32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F6797B-F1E6-4905-860E-02E56332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587" y="2011184"/>
                <a:ext cx="2221570" cy="492443"/>
              </a:xfrm>
              <a:prstGeom prst="rect">
                <a:avLst/>
              </a:prstGeom>
              <a:blipFill>
                <a:blip r:embed="rId3"/>
                <a:stretch>
                  <a:fillRect l="-274" t="-25926" r="-10137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9E0123CE-ECE9-4576-AD66-BF31C0D446B9}"/>
              </a:ext>
            </a:extLst>
          </p:cNvPr>
          <p:cNvSpPr/>
          <p:nvPr/>
        </p:nvSpPr>
        <p:spPr>
          <a:xfrm>
            <a:off x="1096026" y="2141008"/>
            <a:ext cx="7376238" cy="567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索引获取温度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单位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1A1A74-2557-44AA-BD8F-AD1EEF8D4E3D}"/>
              </a:ext>
            </a:extLst>
          </p:cNvPr>
          <p:cNvSpPr/>
          <p:nvPr/>
        </p:nvSpPr>
        <p:spPr>
          <a:xfrm>
            <a:off x="1097865" y="2726946"/>
            <a:ext cx="10686767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)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切片获取温度数值转为浮点数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102.5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84E458-FEE3-4873-AC4F-2C344CB1612D}"/>
              </a:ext>
            </a:extLst>
          </p:cNvPr>
          <p:cNvSpPr/>
          <p:nvPr/>
        </p:nvSpPr>
        <p:spPr>
          <a:xfrm>
            <a:off x="1714341" y="3951082"/>
            <a:ext cx="9854267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centigrade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32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1.8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华氏转摄氏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801773-C145-4985-A04B-FC6224572B2B}"/>
              </a:ext>
            </a:extLst>
          </p:cNvPr>
          <p:cNvSpPr/>
          <p:nvPr/>
        </p:nvSpPr>
        <p:spPr>
          <a:xfrm>
            <a:off x="1714341" y="5175218"/>
            <a:ext cx="9854267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fahrenheit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1.8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32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摄氏转华氏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8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1" grpId="0"/>
      <p:bldP spid="12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5EBCD6D-AA48-4D45-98B4-6641D912F538}"/>
              </a:ext>
            </a:extLst>
          </p:cNvPr>
          <p:cNvSpPr/>
          <p:nvPr/>
        </p:nvSpPr>
        <p:spPr>
          <a:xfrm>
            <a:off x="1096026" y="1549601"/>
            <a:ext cx="10472582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带单位温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度数值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3BC9B2-0912-4AB4-8549-4B91255C0933}"/>
              </a:ext>
            </a:extLst>
          </p:cNvPr>
          <p:cNvSpPr/>
          <p:nvPr/>
        </p:nvSpPr>
        <p:spPr>
          <a:xfrm>
            <a:off x="1099941" y="997286"/>
            <a:ext cx="5211683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成员测试与切片应用：温度转换</a:t>
            </a:r>
            <a:endParaRPr lang="zh-CN" alt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07BB7-9A8F-4CAD-B6F2-864F6768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D5729A4-F44E-4FA6-A2D0-4193C3F79CD5}"/>
              </a:ext>
            </a:extLst>
          </p:cNvPr>
          <p:cNvSpPr/>
          <p:nvPr/>
        </p:nvSpPr>
        <p:spPr>
          <a:xfrm>
            <a:off x="1096026" y="2068861"/>
            <a:ext cx="10904182" cy="159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'Ff'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判断单位是否在字符串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'Ff'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centigrade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32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1.8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华氏转摄氏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"{:.2f}C"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centigrade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2F68C2-049D-474B-94B1-20D7E61AFAA8}"/>
              </a:ext>
            </a:extLst>
          </p:cNvPr>
          <p:cNvSpPr/>
          <p:nvPr/>
        </p:nvSpPr>
        <p:spPr>
          <a:xfrm>
            <a:off x="1096090" y="3649530"/>
            <a:ext cx="10616534" cy="1592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'Cc'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判断单位是否在字符串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'Cc'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fahrenheit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1.8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temperature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32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摄氏转华氏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"{:.2f}F"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fahrenheit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7D1702-443B-4BBB-813C-47E364FBA0A0}"/>
              </a:ext>
            </a:extLst>
          </p:cNvPr>
          <p:cNvSpPr/>
          <p:nvPr/>
        </p:nvSpPr>
        <p:spPr>
          <a:xfrm>
            <a:off x="1108545" y="5230199"/>
            <a:ext cx="105916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'Data error!'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99272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3BC9B2-0912-4AB4-8549-4B91255C0933}"/>
              </a:ext>
            </a:extLst>
          </p:cNvPr>
          <p:cNvSpPr/>
          <p:nvPr/>
        </p:nvSpPr>
        <p:spPr>
          <a:xfrm>
            <a:off x="1099941" y="997286"/>
            <a:ext cx="5211683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成员测试与切片应用：温度转换</a:t>
            </a:r>
            <a:endParaRPr lang="zh-CN" altLang="en-US" sz="2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2107BB7-9A8F-4CAD-B6F2-864F67688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2F68C2-049D-474B-94B1-20D7E61AFAA8}"/>
              </a:ext>
            </a:extLst>
          </p:cNvPr>
          <p:cNvSpPr/>
          <p:nvPr/>
        </p:nvSpPr>
        <p:spPr>
          <a:xfrm>
            <a:off x="1099941" y="1556792"/>
            <a:ext cx="1061653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temp_convert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en-US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接收一个带单位的温度，根据后缀判断温标单位，调用不同公式进行转换并返回转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换后的温度</a:t>
            </a:r>
            <a:r>
              <a:rPr lang="zh-CN" altLang="en-US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当无法根据后缀判定温标时，返回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'Data error!</a:t>
            </a:r>
            <a:r>
              <a:rPr lang="zh-CN" altLang="en-US" sz="2000" dirty="0">
                <a:solidFill>
                  <a:srgbClr val="ABA6BF"/>
                </a:solidFill>
                <a:latin typeface="JetBrains Mono" pitchFamily="2" charset="0"/>
              </a:rPr>
              <a:t>’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en-US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'Ff'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判断单位是否在字符串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'Ff'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centigrade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:-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32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/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1.8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f"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华氏温度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转为摄氏温度为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centigrade: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.2f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C"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'Cc'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判断单位是否在字符串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'Cc'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中存在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fahrenheit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1.8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float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:-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32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f"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摄氏温度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temperature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转为华氏温度为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fahrenheit: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.2f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F"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'Data error!'</a:t>
            </a:r>
            <a:b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temp_convert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temp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5A0C0C-D7A5-4A81-83C8-B854AD6D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680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63B9F6A-5DA2-4BF3-AAA9-734539F2612F}"/>
              </a:ext>
            </a:extLst>
          </p:cNvPr>
          <p:cNvSpPr/>
          <p:nvPr/>
        </p:nvSpPr>
        <p:spPr>
          <a:xfrm>
            <a:off x="1057324" y="2132856"/>
            <a:ext cx="10511284" cy="3240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id_num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输入合法身份证号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id_num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6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7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8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9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字符串，年份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month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id_num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12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序号为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的字符串，月份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day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id_num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12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14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序号为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13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的字符串，日期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出生于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month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day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字符串拼接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633482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切片与拼接应用：身份信息提取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95090-A3F9-4936-8152-587D2B30A43C}"/>
              </a:ext>
            </a:extLst>
          </p:cNvPr>
          <p:cNvSpPr/>
          <p:nvPr/>
        </p:nvSpPr>
        <p:spPr>
          <a:xfrm>
            <a:off x="1057324" y="1645584"/>
            <a:ext cx="37914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650200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1957</a:t>
            </a:r>
            <a:r>
              <a:rPr lang="zh-CN" altLang="zh-CN" sz="2800" dirty="0">
                <a:solidFill>
                  <a:srgbClr val="00B050"/>
                </a:solidFill>
                <a:latin typeface="Arial Unicode MS"/>
                <a:ea typeface="JetBrains Mono"/>
              </a:rPr>
              <a:t>12</a:t>
            </a:r>
            <a:r>
              <a:rPr lang="zh-CN" altLang="zh-CN" sz="2800" dirty="0">
                <a:solidFill>
                  <a:srgbClr val="0070C0"/>
                </a:solidFill>
                <a:latin typeface="Arial Unicode MS"/>
                <a:ea typeface="JetBrains Mono"/>
              </a:rPr>
              <a:t>01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9020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9D9D0B-2B09-4D48-8E65-DC44F905A2E7}"/>
              </a:ext>
            </a:extLst>
          </p:cNvPr>
          <p:cNvSpPr/>
          <p:nvPr/>
        </p:nvSpPr>
        <p:spPr>
          <a:xfrm>
            <a:off x="1057324" y="6134470"/>
            <a:ext cx="37481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出生于1957年12月01日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332B7-EA7D-4264-B800-998BBB9D8411}"/>
              </a:ext>
            </a:extLst>
          </p:cNvPr>
          <p:cNvSpPr/>
          <p:nvPr/>
        </p:nvSpPr>
        <p:spPr>
          <a:xfrm>
            <a:off x="1077958" y="5239569"/>
            <a:ext cx="10511284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出生于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year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month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day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f-string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方法输出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1A5C56F-58D0-4EDC-AA76-36C238499523}"/>
              </a:ext>
            </a:extLst>
          </p:cNvPr>
          <p:cNvSpPr/>
          <p:nvPr/>
        </p:nvSpPr>
        <p:spPr>
          <a:xfrm>
            <a:off x="1057324" y="2545740"/>
            <a:ext cx="51826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world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1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7690FF-EEA4-4E4D-8813-A198419BB5A9}"/>
              </a:ext>
            </a:extLst>
          </p:cNvPr>
          <p:cNvSpPr/>
          <p:nvPr/>
        </p:nvSpPr>
        <p:spPr>
          <a:xfrm>
            <a:off x="1057325" y="963443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字符串的长度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DD98C1-026F-435D-81D5-CC026B09D0F6}"/>
              </a:ext>
            </a:extLst>
          </p:cNvPr>
          <p:cNvSpPr/>
          <p:nvPr/>
        </p:nvSpPr>
        <p:spPr>
          <a:xfrm>
            <a:off x="1057324" y="4057908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0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22826B-C60E-4AB7-9CBA-9E473F8F2264}"/>
              </a:ext>
            </a:extLst>
          </p:cNvPr>
          <p:cNvSpPr/>
          <p:nvPr/>
        </p:nvSpPr>
        <p:spPr>
          <a:xfrm>
            <a:off x="1057324" y="1754591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字符串包含的全部字符的数量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F23CF9-0088-4903-AF46-6535D623359B}"/>
              </a:ext>
            </a:extLst>
          </p:cNvPr>
          <p:cNvSpPr/>
          <p:nvPr/>
        </p:nvSpPr>
        <p:spPr>
          <a:xfrm>
            <a:off x="1057324" y="3336889"/>
            <a:ext cx="5038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空字符串的长度为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2898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633482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切片与拼接应用：约瑟夫环问题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332B7-EA7D-4264-B800-998BBB9D8411}"/>
              </a:ext>
            </a:extLst>
          </p:cNvPr>
          <p:cNvSpPr/>
          <p:nvPr/>
        </p:nvSpPr>
        <p:spPr>
          <a:xfrm>
            <a:off x="983432" y="3356992"/>
            <a:ext cx="10729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ring_lst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list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42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构造一个元素为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2400" dirty="0">
                <a:solidFill>
                  <a:srgbClr val="ABA6BF"/>
                </a:solidFill>
                <a:latin typeface="JetBrains Mono" pitchFamily="2" charset="0"/>
              </a:rPr>
              <a:t>4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的列表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while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ring_lst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&gt;=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列表长度大于等于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时，去掉第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ring_lst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ring_lst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ring_lst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3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endParaRPr lang="en-US" altLang="zh-CN" sz="2400" dirty="0">
              <a:solidFill>
                <a:srgbClr val="6AE613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6AE613"/>
                </a:solidFill>
                <a:latin typeface="JetBrains Mono" pitchFamily="2" charset="0"/>
              </a:rPr>
              <a:t>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前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2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个元素拼接到第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个元素后的列表末尾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ring_lst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循环外输出，最后剩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[16, 31]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D403D4F-6A4C-470D-8C2C-9B671776783C}"/>
              </a:ext>
            </a:extLst>
          </p:cNvPr>
          <p:cNvSpPr/>
          <p:nvPr/>
        </p:nvSpPr>
        <p:spPr>
          <a:xfrm>
            <a:off x="911424" y="1628800"/>
            <a:ext cx="103691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个人围坐在一张圆桌周围，从第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个人开始报数，数到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的那个人出列，他的下一个人又从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开始报数，数到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的那个人又出列；依此规律重复下去，直到圆桌周围的人数少于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时结束，输出剩下的人的序号。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EAED18-4E10-4C9A-9EF5-240EA84D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13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633482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切片与拼接应用：约瑟夫环问题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332B7-EA7D-4264-B800-998BBB9D8411}"/>
              </a:ext>
            </a:extLst>
          </p:cNvPr>
          <p:cNvSpPr/>
          <p:nvPr/>
        </p:nvSpPr>
        <p:spPr>
          <a:xfrm>
            <a:off x="839416" y="1628800"/>
            <a:ext cx="10873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400" b="1" dirty="0">
                <a:solidFill>
                  <a:srgbClr val="071EF0"/>
                </a:solidFill>
                <a:latin typeface="JetBrains Mono" pitchFamily="2" charset="0"/>
              </a:rPr>
              <a:t>joseph_ring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total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mum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en-US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接收表示环长和序号的两个整数为参数，循环将环上序号为指定整数的元素删除，以列表形式返回余下的元素。</a:t>
            </a:r>
            <a:r>
              <a:rPr lang="en-US" altLang="zh-CN" sz="24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ls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list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total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while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mum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长度大于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mum-1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，去掉第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mum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ls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mum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mum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拼接到末尾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ls               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循环结束后，返回列表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map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split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切分为列表并映射为整数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F76707"/>
                </a:solidFill>
                <a:latin typeface="JetBrains Mono" pitchFamily="2" charset="0"/>
              </a:rPr>
              <a:t>joseph_ring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     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调用函数，输出返回值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0EAED18-4E10-4C9A-9EF5-240EA84D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A4AF55-F9B3-4B98-9851-F7B6C560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291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633482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切片与拼接应用：隐私信息处理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DB95090-A3F9-4936-8152-587D2B30A43C}"/>
              </a:ext>
            </a:extLst>
          </p:cNvPr>
          <p:cNvSpPr/>
          <p:nvPr/>
        </p:nvSpPr>
        <p:spPr>
          <a:xfrm>
            <a:off x="1057325" y="1645584"/>
            <a:ext cx="102952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手机号属于个人隐私信息，编程将用户输入的手机号的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4-7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位用“*”替换。输入格式为：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位数字的手机号码，如：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13912345678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332B7-EA7D-4264-B800-998BBB9D8411}"/>
              </a:ext>
            </a:extLst>
          </p:cNvPr>
          <p:cNvSpPr/>
          <p:nvPr/>
        </p:nvSpPr>
        <p:spPr>
          <a:xfrm>
            <a:off x="1057324" y="2564904"/>
            <a:ext cx="105112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privacy_char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接收一个包含隐私信息的字符串，将其中部分字符用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*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替代，保护个人隐私。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建议用字符串拼接的方法，相对于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replace()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方法来说，结果更具有确定性。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private_info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3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'*'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字符串切片和拼接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private_info       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132****3211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original_info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  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privacy_char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original_info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ACF8BD-7B01-4002-B0D5-3351F9D54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91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2866915" y="1700810"/>
            <a:ext cx="66704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字符串及其操作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06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11082E3A-8154-4EB8-AD63-ACC7000B8E3D}"/>
              </a:ext>
            </a:extLst>
          </p:cNvPr>
          <p:cNvSpPr/>
          <p:nvPr/>
        </p:nvSpPr>
        <p:spPr>
          <a:xfrm>
            <a:off x="1904869" y="2540910"/>
            <a:ext cx="4824536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What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s your name?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7ADC34-5E71-46AA-BC18-965FEE55238C}"/>
              </a:ext>
            </a:extLst>
          </p:cNvPr>
          <p:cNvSpPr/>
          <p:nvPr/>
        </p:nvSpPr>
        <p:spPr>
          <a:xfrm>
            <a:off x="1799972" y="3403908"/>
            <a:ext cx="4677777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 said: 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I am sorry.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endParaRPr lang="zh-CN" altLang="zh-CN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AD6877-2F30-4CE2-96BB-74BA46C8A1DD}"/>
              </a:ext>
            </a:extLst>
          </p:cNvPr>
          <p:cNvSpPr/>
          <p:nvPr/>
        </p:nvSpPr>
        <p:spPr>
          <a:xfrm>
            <a:off x="1989977" y="4320338"/>
            <a:ext cx="4603134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 said: 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m sorry.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endParaRPr lang="zh-CN" altLang="zh-CN" sz="24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767408" y="1583705"/>
            <a:ext cx="77029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个或多个字符用一对包围起来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、双引号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或三对引号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''' '''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""" """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5A0629-198F-466A-9EC1-9A9E826C3472}"/>
              </a:ext>
            </a:extLst>
          </p:cNvPr>
          <p:cNvSpPr/>
          <p:nvPr/>
        </p:nvSpPr>
        <p:spPr>
          <a:xfrm>
            <a:off x="796571" y="2539812"/>
            <a:ext cx="7128792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s1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What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s your name?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98B49D-43DB-4E57-81FB-756FE83C68B4}"/>
              </a:ext>
            </a:extLst>
          </p:cNvPr>
          <p:cNvSpPr/>
          <p:nvPr/>
        </p:nvSpPr>
        <p:spPr>
          <a:xfrm>
            <a:off x="788182" y="3405006"/>
            <a:ext cx="7128792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s2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 said: 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I am sorry.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40596E-9D89-43B2-A92A-502550D1C120}"/>
              </a:ext>
            </a:extLst>
          </p:cNvPr>
          <p:cNvSpPr/>
          <p:nvPr/>
        </p:nvSpPr>
        <p:spPr>
          <a:xfrm>
            <a:off x="788182" y="4320338"/>
            <a:ext cx="7128792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s3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'''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 said: 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m sorry.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'''</a:t>
            </a:r>
            <a:endParaRPr lang="zh-CN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849DCEB-6025-4AA6-9FC3-0C35027E416D}"/>
              </a:ext>
            </a:extLst>
          </p:cNvPr>
          <p:cNvSpPr/>
          <p:nvPr/>
        </p:nvSpPr>
        <p:spPr>
          <a:xfrm>
            <a:off x="779792" y="5137518"/>
            <a:ext cx="7128792" cy="739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en-US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3200" b="1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"""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he said: 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3200" b="1" dirty="0">
                <a:solidFill>
                  <a:srgbClr val="5E8759"/>
                </a:solidFill>
                <a:latin typeface="Arial Unicode MS"/>
                <a:ea typeface="JetBrains Mono"/>
              </a:rPr>
              <a:t>m sorry.</a:t>
            </a:r>
            <a:r>
              <a:rPr lang="zh-CN" altLang="zh-CN" sz="3200" b="1" dirty="0">
                <a:solidFill>
                  <a:srgbClr val="0070C0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3200" b="1" dirty="0">
                <a:solidFill>
                  <a:srgbClr val="FF0000"/>
                </a:solidFill>
                <a:latin typeface="Arial Unicode MS"/>
                <a:ea typeface="JetBrains Mono"/>
              </a:rPr>
              <a:t>"""</a:t>
            </a:r>
            <a:endParaRPr lang="zh-CN" altLang="zh-CN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B357471-80E0-47C1-A3B3-CFEDAE7ECF77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字符串的创建</a:t>
            </a:r>
          </a:p>
        </p:txBody>
      </p:sp>
    </p:spTree>
    <p:extLst>
      <p:ext uri="{BB962C8B-B14F-4D97-AF65-F5344CB8AC3E}">
        <p14:creationId xmlns:p14="http://schemas.microsoft.com/office/powerpoint/2010/main" val="162642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15" grpId="0"/>
      <p:bldP spid="16" grpId="0"/>
      <p:bldP spid="17" grpId="0"/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5084347-BD2C-4BC6-921F-D67C28D4B21B}"/>
              </a:ext>
            </a:extLst>
          </p:cNvPr>
          <p:cNvSpPr/>
          <p:nvPr/>
        </p:nvSpPr>
        <p:spPr>
          <a:xfrm>
            <a:off x="767408" y="2537812"/>
            <a:ext cx="69828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>
                <a:solidFill>
                  <a:srgbClr val="2D3142"/>
                </a:solidFill>
                <a:latin typeface="JetBrains Mono"/>
                <a:ea typeface="JetBrains Mono"/>
              </a:rPr>
              <a:t>poem</a:t>
            </a:r>
            <a:r>
              <a:rPr lang="zh-CN" altLang="zh-CN" sz="3200" b="1" dirty="0">
                <a:solidFill>
                  <a:srgbClr val="2D3142"/>
                </a:solidFill>
                <a:latin typeface="JetBrains Mono"/>
                <a:ea typeface="JetBrains Mono"/>
              </a:rPr>
              <a:t> </a:t>
            </a:r>
            <a:r>
              <a:rPr lang="zh-CN" altLang="zh-CN" sz="3200" b="1" dirty="0">
                <a:solidFill>
                  <a:srgbClr val="F77235"/>
                </a:solidFill>
                <a:latin typeface="JetBrains Mono"/>
                <a:ea typeface="JetBrains Mono"/>
              </a:rPr>
              <a:t>= </a:t>
            </a:r>
            <a:r>
              <a:rPr lang="zh-CN" altLang="zh-CN" sz="3200" b="1" dirty="0">
                <a:solidFill>
                  <a:srgbClr val="5E8759"/>
                </a:solidFill>
                <a:latin typeface="JetBrains Mono"/>
                <a:ea typeface="JetBrains Mono"/>
              </a:rPr>
              <a:t>"""</a:t>
            </a:r>
            <a:br>
              <a:rPr lang="zh-CN" altLang="zh-CN" sz="3200" b="1" dirty="0">
                <a:solidFill>
                  <a:srgbClr val="5E8759"/>
                </a:solidFill>
                <a:latin typeface="JetBrains Mono"/>
                <a:ea typeface="JetBrains Mono"/>
              </a:rPr>
            </a:br>
            <a: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  <a:t>静夜思</a:t>
            </a:r>
            <a:b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  <a:t>李白</a:t>
            </a:r>
            <a:b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  <a:t>床前明月光，疑是地上霜。</a:t>
            </a:r>
            <a:b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</a:br>
            <a:r>
              <a:rPr lang="zh-CN" altLang="zh-CN" sz="3200" b="1" dirty="0">
                <a:solidFill>
                  <a:srgbClr val="5E8759"/>
                </a:solidFill>
                <a:latin typeface="JetBrains Mono"/>
                <a:ea typeface="宋体" panose="02010600030101010101" pitchFamily="2" charset="-122"/>
              </a:rPr>
              <a:t>举头望明月，低头思故乡。</a:t>
            </a:r>
            <a:br>
              <a:rPr lang="zh-CN" altLang="zh-CN" sz="3200" b="1" dirty="0">
                <a:solidFill>
                  <a:srgbClr val="5E8759"/>
                </a:solidFill>
                <a:latin typeface="JetBrains Mono"/>
                <a:ea typeface="JetBrains Mono"/>
              </a:rPr>
            </a:br>
            <a:r>
              <a:rPr lang="zh-CN" altLang="zh-CN" sz="3200" b="1" dirty="0">
                <a:solidFill>
                  <a:srgbClr val="5E8759"/>
                </a:solidFill>
                <a:latin typeface="JetBrains Mono"/>
                <a:ea typeface="JetBrains Mono"/>
              </a:rPr>
              <a:t>"""    </a:t>
            </a:r>
            <a:r>
              <a:rPr lang="zh-CN" altLang="zh-CN" sz="3200" b="1" dirty="0">
                <a:solidFill>
                  <a:srgbClr val="ABA6BF"/>
                </a:solidFill>
                <a:latin typeface="JetBrains Mono"/>
                <a:ea typeface="JetBrains Mono"/>
              </a:rPr>
              <a:t># </a:t>
            </a:r>
            <a:r>
              <a:rPr lang="zh-CN" altLang="zh-CN" sz="3200" b="1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三引号字符串</a:t>
            </a:r>
            <a:r>
              <a:rPr lang="zh-CN" altLang="en-US" sz="3200" b="1" dirty="0">
                <a:solidFill>
                  <a:srgbClr val="ABA6BF"/>
                </a:solidFill>
                <a:latin typeface="JetBrains Mono"/>
                <a:ea typeface="宋体" panose="02010600030101010101" pitchFamily="2" charset="-122"/>
              </a:rPr>
              <a:t>中允许换行</a:t>
            </a:r>
            <a:endParaRPr lang="zh-CN" altLang="zh-CN" sz="2400" b="1" dirty="0">
              <a:latin typeface="JetBrains Mono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FF935A6-362F-4FB1-BE1E-F98658714F54}"/>
              </a:ext>
            </a:extLst>
          </p:cNvPr>
          <p:cNvSpPr/>
          <p:nvPr/>
        </p:nvSpPr>
        <p:spPr>
          <a:xfrm>
            <a:off x="767408" y="5584800"/>
            <a:ext cx="2124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poem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32B1F2-A0C6-4D66-9BA9-563EBC52843B}"/>
              </a:ext>
            </a:extLst>
          </p:cNvPr>
          <p:cNvSpPr/>
          <p:nvPr/>
        </p:nvSpPr>
        <p:spPr>
          <a:xfrm>
            <a:off x="7824192" y="3999385"/>
            <a:ext cx="3720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静夜思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李白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床前明月光，疑是地上霜。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举头望明月，低头思故乡。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B21514-467D-4D10-AE42-42030753093F}"/>
              </a:ext>
            </a:extLst>
          </p:cNvPr>
          <p:cNvSpPr/>
          <p:nvPr/>
        </p:nvSpPr>
        <p:spPr>
          <a:xfrm>
            <a:off x="767408" y="1583705"/>
            <a:ext cx="77029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个或多个字符用一对包围起来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、双引号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"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或三对引号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''' '''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""" """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B9B8D9-05DF-4E2E-A344-955EBCA4F9C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字符串的创建</a:t>
            </a:r>
          </a:p>
        </p:txBody>
      </p:sp>
    </p:spTree>
    <p:extLst>
      <p:ext uri="{BB962C8B-B14F-4D97-AF65-F5344CB8AC3E}">
        <p14:creationId xmlns:p14="http://schemas.microsoft.com/office/powerpoint/2010/main" val="327362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47412A-F3D6-46B9-AB64-51CC490AF4EB}"/>
              </a:ext>
            </a:extLst>
          </p:cNvPr>
          <p:cNvSpPr/>
          <p:nvPr/>
        </p:nvSpPr>
        <p:spPr>
          <a:xfrm>
            <a:off x="839416" y="1565503"/>
            <a:ext cx="7702972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en-US" altLang="zh-CN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函数，返回对象的字符串形式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8C8708-946B-4B90-B5ED-011FBCF9918D}"/>
              </a:ext>
            </a:extLst>
          </p:cNvPr>
          <p:cNvSpPr/>
          <p:nvPr/>
        </p:nvSpPr>
        <p:spPr>
          <a:xfrm>
            <a:off x="839416" y="2897117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2021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31BE74-5FA3-4B1F-81FF-31425CEAF6CB}"/>
              </a:ext>
            </a:extLst>
          </p:cNvPr>
          <p:cNvSpPr/>
          <p:nvPr/>
        </p:nvSpPr>
        <p:spPr>
          <a:xfrm>
            <a:off x="839416" y="2290873"/>
            <a:ext cx="4786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整数转字符串并拼接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'2021年'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F455AB-25BB-4B43-927A-4C38A3F9D053}"/>
              </a:ext>
            </a:extLst>
          </p:cNvPr>
          <p:cNvSpPr/>
          <p:nvPr/>
        </p:nvSpPr>
        <p:spPr>
          <a:xfrm>
            <a:off x="839416" y="3510968"/>
            <a:ext cx="4455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整数转字符串再逆序 '4321'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55459D-8D5D-4338-9767-D9E22A3E9790}"/>
              </a:ext>
            </a:extLst>
          </p:cNvPr>
          <p:cNvSpPr/>
          <p:nvPr/>
        </p:nvSpPr>
        <p:spPr>
          <a:xfrm>
            <a:off x="839416" y="463975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整数每</a:t>
            </a:r>
            <a:r>
              <a:rPr lang="zh-CN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位上数字立方和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4BD5B2-5184-4430-ADA7-B7445B1709BB}"/>
              </a:ext>
            </a:extLst>
          </p:cNvPr>
          <p:cNvSpPr/>
          <p:nvPr/>
        </p:nvSpPr>
        <p:spPr>
          <a:xfrm>
            <a:off x="839416" y="4034188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1234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::-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E38389-C1F8-4557-9063-3646E21C7CE5}"/>
              </a:ext>
            </a:extLst>
          </p:cNvPr>
          <p:cNvSpPr/>
          <p:nvPr/>
        </p:nvSpPr>
        <p:spPr>
          <a:xfrm>
            <a:off x="839416" y="5260417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sum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**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x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371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))) 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190E146-C920-4659-9639-8116ADA40784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字符串的创建</a:t>
            </a:r>
          </a:p>
        </p:txBody>
      </p:sp>
    </p:spTree>
    <p:extLst>
      <p:ext uri="{BB962C8B-B14F-4D97-AF65-F5344CB8AC3E}">
        <p14:creationId xmlns:p14="http://schemas.microsoft.com/office/powerpoint/2010/main" val="2626953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247412A-F3D6-46B9-AB64-51CC490AF4EB}"/>
              </a:ext>
            </a:extLst>
          </p:cNvPr>
          <p:cNvSpPr/>
          <p:nvPr/>
        </p:nvSpPr>
        <p:spPr>
          <a:xfrm>
            <a:off x="767408" y="1628800"/>
            <a:ext cx="11015340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遍历文件对象，文件的每一行转为一个以</a:t>
            </a:r>
            <a:r>
              <a:rPr lang="en-US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’\n’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为结尾的字符串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8C8708-946B-4B90-B5ED-011FBCF9918D}"/>
              </a:ext>
            </a:extLst>
          </p:cNvPr>
          <p:cNvSpPr/>
          <p:nvPr/>
        </p:nvSpPr>
        <p:spPr>
          <a:xfrm>
            <a:off x="761619" y="2364321"/>
            <a:ext cx="97191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明日歌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file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file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遍历文件对象，每一行为一个字符串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行末换行符解析为换行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31BE74-5FA3-4B1F-81FF-31425CEAF6CB}"/>
              </a:ext>
            </a:extLst>
          </p:cNvPr>
          <p:cNvSpPr/>
          <p:nvPr/>
        </p:nvSpPr>
        <p:spPr>
          <a:xfrm>
            <a:off x="761619" y="3819462"/>
            <a:ext cx="57294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输出时，字符串中的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’\n’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解析为换行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42B72A6-9B5C-4BBA-A5C8-556E29D85BAD}"/>
              </a:ext>
            </a:extLst>
          </p:cNvPr>
          <p:cNvSpPr/>
          <p:nvPr/>
        </p:nvSpPr>
        <p:spPr>
          <a:xfrm>
            <a:off x="839416" y="4412828"/>
            <a:ext cx="38583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明日歌</a:t>
            </a:r>
          </a:p>
          <a:p>
            <a:endParaRPr lang="zh-CN" altLang="en-US" sz="2400" dirty="0"/>
          </a:p>
          <a:p>
            <a:r>
              <a:rPr lang="zh-CN" altLang="en-US" sz="2400" dirty="0"/>
              <a:t>明日复明日，明日何其多。</a:t>
            </a:r>
          </a:p>
          <a:p>
            <a:endParaRPr lang="zh-CN" altLang="en-US" sz="2400" dirty="0"/>
          </a:p>
          <a:p>
            <a:r>
              <a:rPr lang="zh-CN" altLang="en-US" sz="2400" dirty="0"/>
              <a:t>我生待明日，万事成蹉跎。</a:t>
            </a:r>
            <a:endParaRPr lang="zh-CN" altLang="en-US" sz="2400" dirty="0">
              <a:effectLst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DDDD771-0584-4C56-9D8C-B6A4AECF5FFF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字符串的创建</a:t>
            </a:r>
          </a:p>
        </p:txBody>
      </p:sp>
    </p:spTree>
    <p:extLst>
      <p:ext uri="{BB962C8B-B14F-4D97-AF65-F5344CB8AC3E}">
        <p14:creationId xmlns:p14="http://schemas.microsoft.com/office/powerpoint/2010/main" val="22329806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D48A122-98AE-4C53-B889-43E020485880}"/>
              </a:ext>
            </a:extLst>
          </p:cNvPr>
          <p:cNvGraphicFramePr>
            <a:graphicFrameLocks noGrp="1"/>
          </p:cNvGraphicFramePr>
          <p:nvPr/>
        </p:nvGraphicFramePr>
        <p:xfrm>
          <a:off x="839416" y="1556792"/>
          <a:ext cx="10729192" cy="4875544"/>
        </p:xfrm>
        <a:graphic>
          <a:graphicData uri="http://schemas.openxmlformats.org/drawingml/2006/table">
            <a:tbl>
              <a:tblPr/>
              <a:tblGrid>
                <a:gridCol w="2592288">
                  <a:extLst>
                    <a:ext uri="{9D8B030D-6E8A-4147-A177-3AD203B41FA5}">
                      <a16:colId xmlns:a16="http://schemas.microsoft.com/office/drawing/2014/main" val="2096865411"/>
                    </a:ext>
                  </a:extLst>
                </a:gridCol>
                <a:gridCol w="8136904">
                  <a:extLst>
                    <a:ext uri="{9D8B030D-6E8A-4147-A177-3AD203B41FA5}">
                      <a16:colId xmlns:a16="http://schemas.microsoft.com/office/drawing/2014/main" val="2800069087"/>
                    </a:ext>
                  </a:extLst>
                </a:gridCol>
              </a:tblGrid>
              <a:tr h="238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字符串常量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字符集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209639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ascii_letters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'</a:t>
                      </a:r>
                      <a:r>
                        <a:rPr lang="en-US" sz="2000" dirty="0" err="1">
                          <a:effectLst/>
                        </a:rPr>
                        <a:t>abcdefghijklmnopqrstuvwxyzABCDEFGHIJKLMNOPQRSTUVWXYZ</a:t>
                      </a:r>
                      <a:r>
                        <a:rPr lang="en-US" sz="2000" dirty="0">
                          <a:effectLst/>
                        </a:rPr>
                        <a:t>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669446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ascii_lowercase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'abcdefghijklmnopqrstuvwxyz'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81923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ascii_uppercase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'ABCDEFGHIJKLMNOPQRSTUVWXYZ'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685366"/>
                  </a:ext>
                </a:extLst>
              </a:tr>
              <a:tr h="23842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</a:t>
                      </a:r>
                      <a:r>
                        <a:rPr lang="en-US" sz="2000" b="1" dirty="0" err="1">
                          <a:solidFill>
                            <a:srgbClr val="FF0000"/>
                          </a:solidFill>
                          <a:effectLst/>
                        </a:rPr>
                        <a:t>digits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'0123456789'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0476242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string.hexdigits</a:t>
                      </a:r>
                      <a:endParaRPr lang="en-US" sz="2000" dirty="0"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'0123456789abcdefABCDEF'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83570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string.octdigits</a:t>
                      </a:r>
                      <a:endParaRPr lang="en-US" sz="2000" dirty="0"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'01234567'.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525663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string.punctuation</a:t>
                      </a:r>
                      <a:endParaRPr lang="en-US" sz="2000" dirty="0"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>
                          <a:effectLst/>
                        </a:rPr>
                        <a:t>'!"#$%&amp;\'()*+,-./:;&lt;=&gt;?@[\\]^_`{|}~'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100400"/>
                  </a:ext>
                </a:extLst>
              </a:tr>
              <a:tr h="59607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string.printable</a:t>
                      </a:r>
                      <a:endParaRPr lang="en-US" sz="2000" dirty="0"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'0123456789abcdefghijklmnopqrstuvwxyzABCDEFGHIJKLMNOPQRSTUVWXYZ!"#$%&amp;\'()*+,-./:;&lt;=&gt;?@[\\]^_`{|}~\t\n\r\x0b\x0c'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71375"/>
                  </a:ext>
                </a:extLst>
              </a:tr>
              <a:tr h="7748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string.whitespace</a:t>
                      </a:r>
                      <a:endParaRPr lang="en-US" sz="2000" dirty="0">
                        <a:effectLst/>
                      </a:endParaRP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' \t\n\v\f\r'                         (</a:t>
                      </a:r>
                      <a:r>
                        <a:rPr lang="zh-CN" altLang="en-US" sz="2000" dirty="0">
                          <a:effectLst/>
                        </a:rPr>
                        <a:t>转义字符</a:t>
                      </a:r>
                      <a:r>
                        <a:rPr lang="en-US" altLang="zh-CN" sz="20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000" dirty="0">
                          <a:effectLst/>
                        </a:rPr>
                        <a:t>' \x09\x0a\x0b\x0c\x0d'     (</a:t>
                      </a:r>
                      <a:r>
                        <a:rPr lang="zh-CN" altLang="en-US" sz="2000" dirty="0">
                          <a:effectLst/>
                        </a:rPr>
                        <a:t>十六进制</a:t>
                      </a:r>
                      <a:r>
                        <a:rPr lang="en-US" altLang="zh-CN" sz="2000" dirty="0">
                          <a:effectLst/>
                        </a:rPr>
                        <a:t>ASCII</a:t>
                      </a:r>
                      <a:r>
                        <a:rPr lang="zh-CN" altLang="en-US" sz="2000" dirty="0">
                          <a:effectLst/>
                        </a:rPr>
                        <a:t>值</a:t>
                      </a:r>
                      <a:r>
                        <a:rPr lang="en-US" altLang="zh-CN" sz="2000" dirty="0">
                          <a:effectLst/>
                        </a:rPr>
                        <a:t>)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（从左到右依次为：制表符、换行符、垂直制表符、换页符、回车符）</a:t>
                      </a:r>
                    </a:p>
                  </a:txBody>
                  <a:tcPr marL="59607" marR="59607" marT="29804" marB="29804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066922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D75E5213-A08E-4D6F-88F0-8B5C494C7955}"/>
              </a:ext>
            </a:extLst>
          </p:cNvPr>
          <p:cNvSpPr/>
          <p:nvPr/>
        </p:nvSpPr>
        <p:spPr>
          <a:xfrm>
            <a:off x="767408" y="980728"/>
            <a:ext cx="48718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字符串常量  </a:t>
            </a:r>
            <a:r>
              <a:rPr lang="zh-CN" altLang="zh-CN" sz="3200" b="1" dirty="0">
                <a:solidFill>
                  <a:srgbClr val="EF8354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32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280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842592" y="928838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字符串常量应用：分类统计字符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BF8A3-2D91-4A48-8B6E-E2B233EE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F27C74-C826-404C-B6A1-9839C828A5A6}"/>
              </a:ext>
            </a:extLst>
          </p:cNvPr>
          <p:cNvSpPr/>
          <p:nvPr/>
        </p:nvSpPr>
        <p:spPr>
          <a:xfrm>
            <a:off x="6307185" y="2327085"/>
            <a:ext cx="3440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my_string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1443A2-E76A-4AF9-9E7C-326259263316}"/>
              </a:ext>
            </a:extLst>
          </p:cNvPr>
          <p:cNvSpPr/>
          <p:nvPr/>
        </p:nvSpPr>
        <p:spPr>
          <a:xfrm>
            <a:off x="768700" y="1640090"/>
            <a:ext cx="10369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输入一个字符串，分类统计其中的字母、数字和其他字符的个数。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E29651-1B55-4C2B-ADF3-4934E263BEE9}"/>
              </a:ext>
            </a:extLst>
          </p:cNvPr>
          <p:cNvSpPr/>
          <p:nvPr/>
        </p:nvSpPr>
        <p:spPr>
          <a:xfrm>
            <a:off x="805646" y="2325449"/>
            <a:ext cx="5470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接受用户输入的字符串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E07E-C7A6-4149-B82C-E83F9620F85E}"/>
              </a:ext>
            </a:extLst>
          </p:cNvPr>
          <p:cNvSpPr/>
          <p:nvPr/>
        </p:nvSpPr>
        <p:spPr>
          <a:xfrm>
            <a:off x="6307185" y="2964715"/>
            <a:ext cx="3165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my_string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32AF1FD-6EA2-4C35-A256-C2E255DF6193}"/>
              </a:ext>
            </a:extLst>
          </p:cNvPr>
          <p:cNvSpPr/>
          <p:nvPr/>
        </p:nvSpPr>
        <p:spPr>
          <a:xfrm>
            <a:off x="6307185" y="5438352"/>
            <a:ext cx="39515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other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DB4EC2-63F7-4EC1-8EC2-5E5C8A6B2A7E}"/>
              </a:ext>
            </a:extLst>
          </p:cNvPr>
          <p:cNvSpPr/>
          <p:nvPr/>
        </p:nvSpPr>
        <p:spPr>
          <a:xfrm>
            <a:off x="842592" y="2964715"/>
            <a:ext cx="2302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9C6F85-3A31-40EC-AEA5-016A82CB5579}"/>
              </a:ext>
            </a:extLst>
          </p:cNvPr>
          <p:cNvSpPr/>
          <p:nvPr/>
        </p:nvSpPr>
        <p:spPr>
          <a:xfrm>
            <a:off x="842592" y="3603981"/>
            <a:ext cx="50386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利用存在性测试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判定当前字符属于哪个字符集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1D273E-D600-4F6A-815D-F45C5E978C1F}"/>
              </a:ext>
            </a:extLst>
          </p:cNvPr>
          <p:cNvSpPr/>
          <p:nvPr/>
        </p:nvSpPr>
        <p:spPr>
          <a:xfrm>
            <a:off x="842592" y="5438352"/>
            <a:ext cx="4523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按要求格式输出统计结果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209B77-8DD2-4774-A627-F8A495E381AF}"/>
              </a:ext>
            </a:extLst>
          </p:cNvPr>
          <p:cNvSpPr/>
          <p:nvPr/>
        </p:nvSpPr>
        <p:spPr>
          <a:xfrm>
            <a:off x="6745364" y="3512774"/>
            <a:ext cx="45238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ascii_letters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digits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endParaRPr lang="zh-CN" altLang="en-US" sz="28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C526EA3-6B64-4511-806D-C8029041F382}"/>
              </a:ext>
            </a:extLst>
          </p:cNvPr>
          <p:cNvSpPr/>
          <p:nvPr/>
        </p:nvSpPr>
        <p:spPr>
          <a:xfrm>
            <a:off x="922757" y="4558088"/>
            <a:ext cx="60837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'</a:t>
            </a:r>
            <a:r>
              <a:rPr lang="en-US" altLang="zh-CN" sz="1600" dirty="0" err="1"/>
              <a:t>abcdefghijklmnopqrstuvwxyzABCDEFGHIJKLMNOPQRSTUVWXYZ</a:t>
            </a:r>
            <a:r>
              <a:rPr lang="en-US" altLang="zh-CN" sz="1600" dirty="0"/>
              <a:t>'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246952D-3F97-4165-AEA7-C716BF87C3DF}"/>
              </a:ext>
            </a:extLst>
          </p:cNvPr>
          <p:cNvSpPr/>
          <p:nvPr/>
        </p:nvSpPr>
        <p:spPr>
          <a:xfrm>
            <a:off x="933222" y="4943372"/>
            <a:ext cx="13484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'0123456789'</a:t>
            </a:r>
          </a:p>
        </p:txBody>
      </p:sp>
    </p:spTree>
    <p:extLst>
      <p:ext uri="{BB962C8B-B14F-4D97-AF65-F5344CB8AC3E}">
        <p14:creationId xmlns:p14="http://schemas.microsoft.com/office/powerpoint/2010/main" val="32293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9" grpId="0"/>
      <p:bldP spid="10" grpId="0"/>
      <p:bldP spid="11" grpId="0"/>
      <p:bldP spid="12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1A5C56F-58D0-4EDC-AA76-36C238499523}"/>
              </a:ext>
            </a:extLst>
          </p:cNvPr>
          <p:cNvSpPr/>
          <p:nvPr/>
        </p:nvSpPr>
        <p:spPr>
          <a:xfrm>
            <a:off x="1057324" y="234888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max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2021!'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o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7690FF-EEA4-4E4D-8813-A198419BB5A9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字符串的最大值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max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r>
              <a:rPr lang="zh-CN" altLang="en-US" sz="2800" dirty="0">
                <a:latin typeface="Arial Unicode MS"/>
                <a:ea typeface="JetBrains Mono"/>
              </a:rPr>
              <a:t>和</a:t>
            </a:r>
            <a:r>
              <a:rPr lang="en-US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min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D08E5A-C089-4907-BB82-F900DEEE5E97}"/>
              </a:ext>
            </a:extLst>
          </p:cNvPr>
          <p:cNvSpPr/>
          <p:nvPr/>
        </p:nvSpPr>
        <p:spPr>
          <a:xfrm>
            <a:off x="1061917" y="1605864"/>
            <a:ext cx="66960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返回字符串中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Unicode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编码值最大的字符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B42E2E-F0AF-4EF5-8DE6-D4838DB67395}"/>
              </a:ext>
            </a:extLst>
          </p:cNvPr>
          <p:cNvSpPr/>
          <p:nvPr/>
        </p:nvSpPr>
        <p:spPr>
          <a:xfrm>
            <a:off x="1060280" y="321824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m</a:t>
            </a:r>
            <a:r>
              <a:rPr lang="en-US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2021!'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!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14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字符串常量应用：分类统计字符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BF8A3-2D91-4A48-8B6E-E2B233EE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F27C74-C826-404C-B6A1-9839C828A5A6}"/>
              </a:ext>
            </a:extLst>
          </p:cNvPr>
          <p:cNvSpPr/>
          <p:nvPr/>
        </p:nvSpPr>
        <p:spPr>
          <a:xfrm>
            <a:off x="947428" y="2314609"/>
            <a:ext cx="8748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my_string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输入一个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C1845ED-D2A8-4D99-AD3B-AA0C6F4EB43B}"/>
              </a:ext>
            </a:extLst>
          </p:cNvPr>
          <p:cNvSpPr/>
          <p:nvPr/>
        </p:nvSpPr>
        <p:spPr>
          <a:xfrm>
            <a:off x="947428" y="3193812"/>
            <a:ext cx="990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my_string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 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c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依次取值为字符串中的字符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D7A294B-5353-4183-A01A-6C4406EBABE4}"/>
              </a:ext>
            </a:extLst>
          </p:cNvPr>
          <p:cNvSpPr/>
          <p:nvPr/>
        </p:nvSpPr>
        <p:spPr>
          <a:xfrm>
            <a:off x="947428" y="3625860"/>
            <a:ext cx="9181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ascii_letters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字母常量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，存在性测试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E9F854-0F36-4790-A264-4BFD5D9AC66C}"/>
              </a:ext>
            </a:extLst>
          </p:cNvPr>
          <p:cNvSpPr/>
          <p:nvPr/>
        </p:nvSpPr>
        <p:spPr>
          <a:xfrm>
            <a:off x="947428" y="6102605"/>
            <a:ext cx="10621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f"letter =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, digit =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, other = 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other</a:t>
            </a:r>
            <a:r>
              <a:rPr lang="zh-CN" altLang="zh-CN" sz="2800" dirty="0">
                <a:solidFill>
                  <a:srgbClr val="EA7E25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E21EDC-6A83-43D2-A760-0C3745E653CC}"/>
              </a:ext>
            </a:extLst>
          </p:cNvPr>
          <p:cNvSpPr/>
          <p:nvPr/>
        </p:nvSpPr>
        <p:spPr>
          <a:xfrm>
            <a:off x="947428" y="4057908"/>
            <a:ext cx="8795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字母计数加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5EC0E76-F08F-4A98-85AB-EE5A9AFF3809}"/>
              </a:ext>
            </a:extLst>
          </p:cNvPr>
          <p:cNvSpPr/>
          <p:nvPr/>
        </p:nvSpPr>
        <p:spPr>
          <a:xfrm>
            <a:off x="947428" y="4489956"/>
            <a:ext cx="91810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digits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数字常量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，存在性测试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861D2-A363-46C2-B094-A026E9BC7207}"/>
              </a:ext>
            </a:extLst>
          </p:cNvPr>
          <p:cNvSpPr/>
          <p:nvPr/>
        </p:nvSpPr>
        <p:spPr>
          <a:xfrm>
            <a:off x="947428" y="4922004"/>
            <a:ext cx="90370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  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数字计数加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34F05D5-2D02-4B16-92EF-FFAF0FEBD3BA}"/>
              </a:ext>
            </a:extLst>
          </p:cNvPr>
          <p:cNvSpPr/>
          <p:nvPr/>
        </p:nvSpPr>
        <p:spPr>
          <a:xfrm>
            <a:off x="947428" y="5283205"/>
            <a:ext cx="93340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other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other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      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否则其他字符计数加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6EF80DB-FBD0-426E-A03D-6CFF5A5F3BE1}"/>
              </a:ext>
            </a:extLst>
          </p:cNvPr>
          <p:cNvSpPr/>
          <p:nvPr/>
        </p:nvSpPr>
        <p:spPr>
          <a:xfrm>
            <a:off x="947428" y="1484784"/>
            <a:ext cx="26282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6ABF45-D01A-43FF-AB14-EF2C46B1033F}"/>
              </a:ext>
            </a:extLst>
          </p:cNvPr>
          <p:cNvSpPr/>
          <p:nvPr/>
        </p:nvSpPr>
        <p:spPr>
          <a:xfrm>
            <a:off x="947428" y="2761764"/>
            <a:ext cx="99011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digit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other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    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用于计数的变量均设初值为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645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BE6ABF45-D01A-43FF-AB14-EF2C46B1033F}"/>
              </a:ext>
            </a:extLst>
          </p:cNvPr>
          <p:cNvSpPr/>
          <p:nvPr/>
        </p:nvSpPr>
        <p:spPr>
          <a:xfrm>
            <a:off x="1060343" y="937614"/>
            <a:ext cx="1072730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b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1600" b="1" dirty="0">
                <a:solidFill>
                  <a:srgbClr val="071EF0"/>
                </a:solidFill>
                <a:latin typeface="JetBrains Mono" pitchFamily="2" charset="0"/>
              </a:rPr>
              <a:t>classify_char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my_string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接收一个包含多种字符的字符串，分类统计其中数字、字母和其他字符的数量并返回。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letter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digit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other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0 </a:t>
            </a:r>
            <a:r>
              <a:rPr lang="en-US" altLang="zh-CN" sz="16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用于计数的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3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个变量均设初值为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0</a:t>
            </a: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my_string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          </a:t>
            </a:r>
            <a:r>
              <a:rPr lang="en-US" altLang="zh-CN" sz="1600" dirty="0">
                <a:solidFill>
                  <a:srgbClr val="F77235"/>
                </a:solidFill>
                <a:latin typeface="JetBrains Mono" pitchFamily="2" charset="0"/>
              </a:rPr>
              <a:t>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遍历，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c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依次取值为字符串中的字符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ascii_letters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若字符在字母常量中存在，则是字母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letter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letter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   </a:t>
            </a:r>
            <a:r>
              <a:rPr lang="en-US" altLang="zh-CN" sz="1600" dirty="0">
                <a:solidFill>
                  <a:srgbClr val="2D3142"/>
                </a:solidFill>
                <a:latin typeface="JetBrains Mono" pitchFamily="2" charset="0"/>
              </a:rPr>
              <a:t>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字母计数加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c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digits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en-US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若当前字符在数字常量中存在，则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c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是数字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digit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digit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     </a:t>
            </a:r>
            <a:r>
              <a:rPr lang="en-US" altLang="zh-CN" sz="1600" dirty="0">
                <a:solidFill>
                  <a:srgbClr val="2D3142"/>
                </a:solidFill>
                <a:latin typeface="JetBrains Mono" pitchFamily="2" charset="0"/>
              </a:rPr>
              <a:t>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数字计数加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other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other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     </a:t>
            </a:r>
            <a:r>
              <a:rPr lang="en-US" altLang="zh-CN" sz="1600" dirty="0">
                <a:solidFill>
                  <a:srgbClr val="2D3142"/>
                </a:solidFill>
                <a:latin typeface="JetBrains Mono" pitchFamily="2" charset="0"/>
              </a:rPr>
              <a:t>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否则其他字符计数加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1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letter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digit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other  </a:t>
            </a:r>
            <a:r>
              <a:rPr lang="en-US" altLang="zh-CN" sz="1600" dirty="0">
                <a:solidFill>
                  <a:srgbClr val="2D3142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返回多个值，逗号分隔，作为元组处理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my_str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result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F76707"/>
                </a:solidFill>
                <a:latin typeface="JetBrains Mono" pitchFamily="2" charset="0"/>
              </a:rPr>
              <a:t>classify_char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my_str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'letter = {}, digit = {}, other = {}'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b="1" dirty="0">
                <a:solidFill>
                  <a:srgbClr val="F72F07"/>
                </a:solidFill>
                <a:latin typeface="JetBrains Mono" pitchFamily="2" charset="0"/>
              </a:rPr>
              <a:t>format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输入的字符个数为：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{} 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b="1" dirty="0">
                <a:solidFill>
                  <a:srgbClr val="F72F07"/>
                </a:solidFill>
                <a:latin typeface="JetBrains Mono" pitchFamily="2" charset="0"/>
              </a:rPr>
              <a:t>format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my_str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)))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也可以分行输出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字母个数为：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{} 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b="1" dirty="0">
                <a:solidFill>
                  <a:srgbClr val="F72F07"/>
                </a:solidFill>
                <a:latin typeface="JetBrains Mono" pitchFamily="2" charset="0"/>
              </a:rPr>
              <a:t>format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数字个数为：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{} 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b="1" dirty="0">
                <a:solidFill>
                  <a:srgbClr val="F72F07"/>
                </a:solidFill>
                <a:latin typeface="JetBrains Mono" pitchFamily="2" charset="0"/>
              </a:rPr>
              <a:t>format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其它字符数为：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{} 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1600" b="1" dirty="0">
                <a:solidFill>
                  <a:srgbClr val="F72F07"/>
                </a:solidFill>
                <a:latin typeface="JetBrains Mono" pitchFamily="2" charset="0"/>
              </a:rPr>
              <a:t>format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result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BF8A3-2D91-4A48-8B6E-E2B233EE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27C33B2-B854-4393-90F4-56110EA0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3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1940378" y="1700810"/>
            <a:ext cx="852348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字符串与文件的遍历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299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949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字符串遍历：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CF7D52-44DF-4B19-B063-C07B4D6E35CE}"/>
              </a:ext>
            </a:extLst>
          </p:cNvPr>
          <p:cNvSpPr/>
          <p:nvPr/>
        </p:nvSpPr>
        <p:spPr>
          <a:xfrm>
            <a:off x="1057324" y="1628800"/>
            <a:ext cx="2440092" cy="13103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en-US" altLang="zh-CN" sz="2800" dirty="0">
              <a:solidFill>
                <a:srgbClr val="F77235"/>
              </a:solidFill>
              <a:latin typeface="Arial Unicode MS"/>
              <a:ea typeface="JetBrains Mono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语句块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A6C3AC-7DE2-4A7B-A66D-27E40BAC81F9}"/>
              </a:ext>
            </a:extLst>
          </p:cNvPr>
          <p:cNvSpPr/>
          <p:nvPr/>
        </p:nvSpPr>
        <p:spPr>
          <a:xfrm>
            <a:off x="1057324" y="3081296"/>
            <a:ext cx="5949613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变量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依次被赋值为字符串中的字符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68DE5E-E22E-4F54-8C9F-031877B84E6B}"/>
              </a:ext>
            </a:extLst>
          </p:cNvPr>
          <p:cNvSpPr/>
          <p:nvPr/>
        </p:nvSpPr>
        <p:spPr>
          <a:xfrm>
            <a:off x="1057323" y="3868417"/>
            <a:ext cx="5182693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循环次数为字符串中字符个数</a:t>
            </a:r>
          </a:p>
        </p:txBody>
      </p:sp>
    </p:spTree>
    <p:extLst>
      <p:ext uri="{BB962C8B-B14F-4D97-AF65-F5344CB8AC3E}">
        <p14:creationId xmlns:p14="http://schemas.microsoft.com/office/powerpoint/2010/main" val="30532955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字符串遍历应用：字符串加密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F27C74-C826-404C-B6A1-9839C828A5A6}"/>
              </a:ext>
            </a:extLst>
          </p:cNvPr>
          <p:cNvSpPr/>
          <p:nvPr/>
        </p:nvSpPr>
        <p:spPr>
          <a:xfrm>
            <a:off x="7191532" y="2714021"/>
            <a:ext cx="3440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1443A2-E76A-4AF9-9E7C-326259263316}"/>
              </a:ext>
            </a:extLst>
          </p:cNvPr>
          <p:cNvSpPr/>
          <p:nvPr/>
        </p:nvSpPr>
        <p:spPr>
          <a:xfrm>
            <a:off x="983432" y="1556792"/>
            <a:ext cx="103691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输入包括大写字母的字符串，将其中的大写字母用该字母后的第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个字母替换，其他字符原样输出，实现字符串加密。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E29651-1B55-4C2B-ADF3-4934E263BEE9}"/>
              </a:ext>
            </a:extLst>
          </p:cNvPr>
          <p:cNvSpPr/>
          <p:nvPr/>
        </p:nvSpPr>
        <p:spPr>
          <a:xfrm>
            <a:off x="1051193" y="2715475"/>
            <a:ext cx="54707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input()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接受用户输入的字符串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39E07E-C7A6-4149-B82C-E83F9620F85E}"/>
              </a:ext>
            </a:extLst>
          </p:cNvPr>
          <p:cNvSpPr/>
          <p:nvPr/>
        </p:nvSpPr>
        <p:spPr>
          <a:xfrm>
            <a:off x="7193087" y="3441948"/>
            <a:ext cx="3165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3DB4EC2-63F7-4EC1-8EC2-5E5C8A6B2A7E}"/>
              </a:ext>
            </a:extLst>
          </p:cNvPr>
          <p:cNvSpPr/>
          <p:nvPr/>
        </p:nvSpPr>
        <p:spPr>
          <a:xfrm>
            <a:off x="1062119" y="3442468"/>
            <a:ext cx="2302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遍历字符串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9C6F85-3A31-40EC-AEA5-016A82CB5579}"/>
              </a:ext>
            </a:extLst>
          </p:cNvPr>
          <p:cNvSpPr/>
          <p:nvPr/>
        </p:nvSpPr>
        <p:spPr>
          <a:xfrm>
            <a:off x="1062119" y="4169461"/>
            <a:ext cx="54707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是否为大与字母，若为大写字母，用其后的第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个字母替代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1D273E-D600-4F6A-815D-F45C5E978C1F}"/>
              </a:ext>
            </a:extLst>
          </p:cNvPr>
          <p:cNvSpPr/>
          <p:nvPr/>
        </p:nvSpPr>
        <p:spPr>
          <a:xfrm>
            <a:off x="1051193" y="5327341"/>
            <a:ext cx="45238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输出经替换加密的字符串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8C1322E-170B-4DD0-A6FE-2528B04E5E28}"/>
              </a:ext>
            </a:extLst>
          </p:cNvPr>
          <p:cNvSpPr/>
          <p:nvPr/>
        </p:nvSpPr>
        <p:spPr>
          <a:xfrm>
            <a:off x="7191532" y="5491862"/>
            <a:ext cx="2783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en-US" sz="2800" dirty="0"/>
          </a:p>
        </p:txBody>
      </p:sp>
      <p:pic>
        <p:nvPicPr>
          <p:cNvPr id="2054" name="Picture 6" descr="https://gimg2.baidu.com/image_search/src=http%3A%2F%2Fpic.soutu123.com%2Felement_origin_min_pic%2F17%2F03%2F16%2F40abaf6eafab79a220a113ce55c418da.jpg%21%2Ffw%2F700%2Fquality%2F90%2Funsharp%2Ftrue%2Fcompress%2Ftrue&amp;refer=http%3A%2F%2Fpic.soutu123.com&amp;app=2002&amp;size=f9999,10000&amp;q=a80&amp;n=0&amp;g=0n&amp;fmt=jpeg?sec=1628245152&amp;t=4b71885815acd9cad68e9750575d17aa">
            <a:extLst>
              <a:ext uri="{FF2B5EF4-FFF2-40B4-BE49-F238E27FC236}">
                <a16:creationId xmlns:a16="http://schemas.microsoft.com/office/drawing/2014/main" id="{AD39E917-8AF9-4C74-B35C-C8543E3BC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91" b="92627" l="10000" r="90000">
                        <a14:foregroundMark x1="58923" y1="6759" x2="58923" y2="6759"/>
                        <a14:foregroundMark x1="50308" y1="5991" x2="50308" y2="5991"/>
                        <a14:foregroundMark x1="55538" y1="83103" x2="55538" y2="83103"/>
                        <a14:foregroundMark x1="52923" y1="84485" x2="52923" y2="84485"/>
                        <a14:foregroundMark x1="41692" y1="63134" x2="41692" y2="63134"/>
                        <a14:foregroundMark x1="48923" y1="56989" x2="48923" y2="56989"/>
                        <a14:foregroundMark x1="50154" y1="57296" x2="50154" y2="57296"/>
                        <a14:foregroundMark x1="51077" y1="51767" x2="51077" y2="51767"/>
                        <a14:foregroundMark x1="47538" y1="56989" x2="47538" y2="56989"/>
                        <a14:foregroundMark x1="44000" y1="61598" x2="44000" y2="61598"/>
                        <a14:foregroundMark x1="40769" y1="59447" x2="40769" y2="59447"/>
                        <a14:foregroundMark x1="40769" y1="57911" x2="40769" y2="57911"/>
                        <a14:foregroundMark x1="41385" y1="44854" x2="41385" y2="44854"/>
                        <a14:foregroundMark x1="41385" y1="38863" x2="41385" y2="38863"/>
                        <a14:foregroundMark x1="40462" y1="38249" x2="40462" y2="38249"/>
                        <a14:foregroundMark x1="35231" y1="36713" x2="35231" y2="36713"/>
                        <a14:foregroundMark x1="40154" y1="34101" x2="40615" y2="34101"/>
                        <a14:foregroundMark x1="45692" y1="37634" x2="45692" y2="37634"/>
                        <a14:foregroundMark x1="45692" y1="46851" x2="45692" y2="46851"/>
                        <a14:foregroundMark x1="46154" y1="63748" x2="46154" y2="63748"/>
                        <a14:foregroundMark x1="46615" y1="70814" x2="46615" y2="70814"/>
                        <a14:foregroundMark x1="46615" y1="76498" x2="46615" y2="76498"/>
                        <a14:foregroundMark x1="45692" y1="81413" x2="45692" y2="81413"/>
                        <a14:foregroundMark x1="45692" y1="92627" x2="45692" y2="92627"/>
                        <a14:foregroundMark x1="37538" y1="91705" x2="37538" y2="91705"/>
                        <a14:foregroundMark x1="39538" y1="86790" x2="39538" y2="86790"/>
                        <a14:foregroundMark x1="39846" y1="80184" x2="39846" y2="80184"/>
                        <a14:foregroundMark x1="45538" y1="54839" x2="45538" y2="54839"/>
                        <a14:foregroundMark x1="43692" y1="54839" x2="43692" y2="54839"/>
                        <a14:foregroundMark x1="33846" y1="59601" x2="33846" y2="59601"/>
                        <a14:foregroundMark x1="29846" y1="57450" x2="29846" y2="57450"/>
                        <a14:foregroundMark x1="25692" y1="58065" x2="25692" y2="58065"/>
                        <a14:foregroundMark x1="24462" y1="57296" x2="24462" y2="57296"/>
                        <a14:foregroundMark x1="34923" y1="57604" x2="34923" y2="57604"/>
                        <a14:foregroundMark x1="28769" y1="56836" x2="28769" y2="56836"/>
                        <a14:foregroundMark x1="27077" y1="56682" x2="27077" y2="56682"/>
                        <a14:foregroundMark x1="27538" y1="58372" x2="27538" y2="58372"/>
                        <a14:foregroundMark x1="52462" y1="59293" x2="52462" y2="59293"/>
                        <a14:foregroundMark x1="52308" y1="57143" x2="52308" y2="57143"/>
                        <a14:foregroundMark x1="52308" y1="56221" x2="52308" y2="56221"/>
                        <a14:foregroundMark x1="45846" y1="60983" x2="45846" y2="60983"/>
                        <a14:foregroundMark x1="46615" y1="66820" x2="46615" y2="66820"/>
                        <a14:foregroundMark x1="41385" y1="67127" x2="41385" y2="67127"/>
                        <a14:foregroundMark x1="41538" y1="65131" x2="41538" y2="65131"/>
                        <a14:foregroundMark x1="46154" y1="43779" x2="46154" y2="43779"/>
                        <a14:foregroundMark x1="44000" y1="42550" x2="44000" y2="42550"/>
                        <a14:foregroundMark x1="38308" y1="43011" x2="38308" y2="43011"/>
                        <a14:foregroundMark x1="37077" y1="40399" x2="37077" y2="40399"/>
                        <a14:foregroundMark x1="37538" y1="38556" x2="37538" y2="38556"/>
                        <a14:foregroundMark x1="42308" y1="36098" x2="42308" y2="36098"/>
                        <a14:foregroundMark x1="47385" y1="41935" x2="47385" y2="41935"/>
                        <a14:foregroundMark x1="46000" y1="41935" x2="46000" y2="41935"/>
                        <a14:foregroundMark x1="45846" y1="38249" x2="45846" y2="38249"/>
                        <a14:foregroundMark x1="45538" y1="35177" x2="45538" y2="35177"/>
                        <a14:foregroundMark x1="42769" y1="32258" x2="42769" y2="32258"/>
                        <a14:foregroundMark x1="40000" y1="31951" x2="40000" y2="31951"/>
                        <a14:foregroundMark x1="37538" y1="31644" x2="37538" y2="31644"/>
                        <a14:foregroundMark x1="40154" y1="30261" x2="40154" y2="30261"/>
                        <a14:foregroundMark x1="42154" y1="29954" x2="42154" y2="29954"/>
                        <a14:foregroundMark x1="38154" y1="30568" x2="38154" y2="30568"/>
                        <a14:foregroundMark x1="36923" y1="30568" x2="36923" y2="30568"/>
                        <a14:foregroundMark x1="39846" y1="29800" x2="39846" y2="29800"/>
                        <a14:foregroundMark x1="27692" y1="55760" x2="27692" y2="55760"/>
                        <a14:foregroundMark x1="24154" y1="54071" x2="24154" y2="54071"/>
                        <a14:foregroundMark x1="23385" y1="53303" x2="23385" y2="53303"/>
                        <a14:foregroundMark x1="22000" y1="56068" x2="22000" y2="56068"/>
                        <a14:foregroundMark x1="22000" y1="55300" x2="22000" y2="55300"/>
                        <a14:foregroundMark x1="23538" y1="52688" x2="23538" y2="52688"/>
                        <a14:foregroundMark x1="27077" y1="59601" x2="27077" y2="59601"/>
                        <a14:foregroundMark x1="54308" y1="49462" x2="54308" y2="49462"/>
                        <a14:foregroundMark x1="54923" y1="48233" x2="54923" y2="48233"/>
                        <a14:foregroundMark x1="54923" y1="47312" x2="54923" y2="47312"/>
                        <a14:foregroundMark x1="54308" y1="46851" x2="54308" y2="46851"/>
                        <a14:foregroundMark x1="54308" y1="46390" x2="54308" y2="46390"/>
                        <a14:foregroundMark x1="35231" y1="91398" x2="35231" y2="91398"/>
                        <a14:foregroundMark x1="22769" y1="54071" x2="22769" y2="54071"/>
                        <a14:foregroundMark x1="22000" y1="55146" x2="22000" y2="55146"/>
                        <a14:backgroundMark x1="38923" y1="50998" x2="38923" y2="50998"/>
                        <a14:backgroundMark x1="39538" y1="50998" x2="39538" y2="50998"/>
                        <a14:backgroundMark x1="40000" y1="50998" x2="40000" y2="5099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3" y="4056331"/>
            <a:ext cx="1311557" cy="131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字符串遍历应用：字符串加密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12A7C0-EDDA-433B-878A-AF547E66D915}"/>
              </a:ext>
            </a:extLst>
          </p:cNvPr>
          <p:cNvSpPr/>
          <p:nvPr/>
        </p:nvSpPr>
        <p:spPr>
          <a:xfrm>
            <a:off x="996902" y="3523061"/>
            <a:ext cx="8483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'ABC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D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EFGHIJKLMNOPQRSTUVWXYZ' 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78B4C7-8555-446A-80BF-C8DB4DC56020}"/>
              </a:ext>
            </a:extLst>
          </p:cNvPr>
          <p:cNvSpPr/>
          <p:nvPr/>
        </p:nvSpPr>
        <p:spPr>
          <a:xfrm>
            <a:off x="996903" y="2180508"/>
            <a:ext cx="8771506" cy="1311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sub包含在字符串str中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首次出现的位置序号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否则返回 - 1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E1EAD84-09EC-4014-8B4F-F4CC18B21155}"/>
              </a:ext>
            </a:extLst>
          </p:cNvPr>
          <p:cNvSpPr/>
          <p:nvPr/>
        </p:nvSpPr>
        <p:spPr>
          <a:xfrm>
            <a:off x="1051193" y="1607732"/>
            <a:ext cx="22236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find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sub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7EA9044-3EAA-4609-84D8-C6137DA3C708}"/>
              </a:ext>
            </a:extLst>
          </p:cNvPr>
          <p:cNvSpPr/>
          <p:nvPr/>
        </p:nvSpPr>
        <p:spPr>
          <a:xfrm>
            <a:off x="996902" y="5157192"/>
            <a:ext cx="8483473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alter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替换字符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alter[3],H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4BB83CD-4E01-44FD-9516-1C1F730A150D}"/>
              </a:ext>
            </a:extLst>
          </p:cNvPr>
          <p:cNvSpPr/>
          <p:nvPr/>
        </p:nvSpPr>
        <p:spPr>
          <a:xfrm>
            <a:off x="990019" y="4666013"/>
            <a:ext cx="84834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ter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'EFG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H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IJKLMNOPQRSTUVWXYZ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ABCD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CF0D78-BAFD-4AA8-B798-C59B82CC49ED}"/>
              </a:ext>
            </a:extLst>
          </p:cNvPr>
          <p:cNvSpPr/>
          <p:nvPr/>
        </p:nvSpPr>
        <p:spPr>
          <a:xfrm>
            <a:off x="996902" y="4077128"/>
            <a:ext cx="8483473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find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'D'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n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3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560E465-F1C6-44F9-A960-1CCECC2AAA67}"/>
              </a:ext>
            </a:extLst>
          </p:cNvPr>
          <p:cNvSpPr/>
          <p:nvPr/>
        </p:nvSpPr>
        <p:spPr>
          <a:xfrm>
            <a:off x="996902" y="5810683"/>
            <a:ext cx="8483473" cy="558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find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'1'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n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-1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非大写字母，不替换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83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4" grpId="0"/>
      <p:bldP spid="25" grpId="0"/>
      <p:bldP spid="26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0BF5BB1-D2AA-4F28-A9EA-97CD59197E4C}"/>
              </a:ext>
            </a:extLst>
          </p:cNvPr>
          <p:cNvSpPr/>
          <p:nvPr/>
        </p:nvSpPr>
        <p:spPr>
          <a:xfrm>
            <a:off x="983432" y="1484784"/>
            <a:ext cx="1120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输入的明文字符串</a:t>
            </a:r>
            <a:endParaRPr lang="en-US" altLang="zh-CN" sz="2800" dirty="0">
              <a:solidFill>
                <a:srgbClr val="2D3142"/>
              </a:solidFill>
              <a:latin typeface="Arial Unicode MS"/>
              <a:ea typeface="JetBrains Mono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3216A4F-70FF-4FF5-9161-2BCE064E98F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字符串遍历应用：字符串加密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C2D0EC7-BEDC-4996-96DA-40828EA7266F}"/>
              </a:ext>
            </a:extLst>
          </p:cNvPr>
          <p:cNvSpPr/>
          <p:nvPr/>
        </p:nvSpPr>
        <p:spPr>
          <a:xfrm>
            <a:off x="982795" y="1916832"/>
            <a:ext cx="112085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'ABCDEFGHIJKLMNOPQRSTUVWXYZ'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原字符序列</a:t>
            </a:r>
            <a:endParaRPr lang="en-US" altLang="zh-CN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alter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'EFGHIJKLMNOPQRSTUVWXYZ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ABCD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替换序列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91E48A-DD72-4E5E-8173-F39695E0B490}"/>
              </a:ext>
            </a:extLst>
          </p:cNvPr>
          <p:cNvSpPr/>
          <p:nvPr/>
        </p:nvSpPr>
        <p:spPr>
          <a:xfrm>
            <a:off x="982158" y="2852936"/>
            <a:ext cx="11208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空字符串，用于存放加密字符串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4DFAF4D-8EF7-4EF4-A2A9-0630A8EBF15D}"/>
              </a:ext>
            </a:extLst>
          </p:cNvPr>
          <p:cNvSpPr/>
          <p:nvPr/>
        </p:nvSpPr>
        <p:spPr>
          <a:xfrm>
            <a:off x="982158" y="3415640"/>
            <a:ext cx="112085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遍历输入的明文字符串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find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c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在字符串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中的位置序号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 c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letter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中不存在，不是大写字母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将原字符拼接到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ciphertext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用序列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alter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中对应位置的字母替换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alter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替换字符拼接到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ciphertext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C06891-23AD-42F9-A090-C88B1CD578BD}"/>
              </a:ext>
            </a:extLst>
          </p:cNvPr>
          <p:cNvSpPr/>
          <p:nvPr/>
        </p:nvSpPr>
        <p:spPr>
          <a:xfrm>
            <a:off x="983432" y="6021288"/>
            <a:ext cx="7344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ciphertext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输出加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密字符串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13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9496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文件遍历：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CF7D52-44DF-4B19-B063-C07B4D6E35CE}"/>
              </a:ext>
            </a:extLst>
          </p:cNvPr>
          <p:cNvSpPr/>
          <p:nvPr/>
        </p:nvSpPr>
        <p:spPr>
          <a:xfrm>
            <a:off x="1057324" y="1484784"/>
            <a:ext cx="92785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仅输出文件对象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f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的信息，不输出文件内容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A6C3AC-7DE2-4A7B-A66D-27E40BAC81F9}"/>
              </a:ext>
            </a:extLst>
          </p:cNvPr>
          <p:cNvSpPr/>
          <p:nvPr/>
        </p:nvSpPr>
        <p:spPr>
          <a:xfrm>
            <a:off x="1057324" y="3140968"/>
            <a:ext cx="8927108" cy="665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创建文件对象后，遍历文件，每次输出文件中的一行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F32983-09C9-4E2B-A76F-6EC9EB46E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78440F-BA3F-4D34-BB94-73E29410BF19}"/>
              </a:ext>
            </a:extLst>
          </p:cNvPr>
          <p:cNvSpPr/>
          <p:nvPr/>
        </p:nvSpPr>
        <p:spPr>
          <a:xfrm>
            <a:off x="1140812" y="2564904"/>
            <a:ext cx="1051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_io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TextIOWrapper name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mode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E34D76-C893-4266-83AF-D4C81406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B7140D-D240-424C-8791-4122CD514ABA}"/>
              </a:ext>
            </a:extLst>
          </p:cNvPr>
          <p:cNvSpPr/>
          <p:nvPr/>
        </p:nvSpPr>
        <p:spPr>
          <a:xfrm>
            <a:off x="1140812" y="3861048"/>
            <a:ext cx="88436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1F03A30-7E6D-4723-A8D0-27B3F82E2063}"/>
              </a:ext>
            </a:extLst>
          </p:cNvPr>
          <p:cNvSpPr/>
          <p:nvPr/>
        </p:nvSpPr>
        <p:spPr>
          <a:xfrm>
            <a:off x="1945108" y="4347101"/>
            <a:ext cx="63831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文件对象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f 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逐行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输出文件内容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8AF342-CFAD-4DDD-803E-5DF874B34FBE}"/>
              </a:ext>
            </a:extLst>
          </p:cNvPr>
          <p:cNvSpPr/>
          <p:nvPr/>
        </p:nvSpPr>
        <p:spPr>
          <a:xfrm>
            <a:off x="8198893" y="4508420"/>
            <a:ext cx="35710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静夜思</a:t>
            </a:r>
          </a:p>
          <a:p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床前明月光，疑是地上霜。</a:t>
            </a:r>
          </a:p>
          <a:p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举头望明月，低头思故乡。</a:t>
            </a:r>
          </a:p>
        </p:txBody>
      </p:sp>
    </p:spTree>
    <p:extLst>
      <p:ext uri="{BB962C8B-B14F-4D97-AF65-F5344CB8AC3E}">
        <p14:creationId xmlns:p14="http://schemas.microsoft.com/office/powerpoint/2010/main" val="348120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6" grpId="0"/>
      <p:bldP spid="8" grpId="0"/>
      <p:bldP spid="12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文件遍历实例：去掉行末换行符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BF8A3-2D91-4A48-8B6E-E2B233EE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D503E6-A0AB-466C-BB4B-2752410C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4B2304-AFE6-4077-986A-15B97CE68437}"/>
              </a:ext>
            </a:extLst>
          </p:cNvPr>
          <p:cNvSpPr/>
          <p:nvPr/>
        </p:nvSpPr>
        <p:spPr>
          <a:xfrm>
            <a:off x="1057324" y="2492896"/>
            <a:ext cx="10007228" cy="1710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poem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poem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对文件进行逐行遍历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strip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strip()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函数去掉行末的空白字符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76E8C4-9801-412A-8BE2-7F6EBD32250C}"/>
              </a:ext>
            </a:extLst>
          </p:cNvPr>
          <p:cNvSpPr/>
          <p:nvPr/>
        </p:nvSpPr>
        <p:spPr>
          <a:xfrm>
            <a:off x="1057324" y="1765094"/>
            <a:ext cx="6989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strip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: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去除字符串开头结尾的空白字符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C94029E-5B2C-45A1-9454-F8F2C43DAE08}"/>
              </a:ext>
            </a:extLst>
          </p:cNvPr>
          <p:cNvSpPr/>
          <p:nvPr/>
        </p:nvSpPr>
        <p:spPr>
          <a:xfrm>
            <a:off x="8198893" y="4508420"/>
            <a:ext cx="3571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静夜思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床前明月光，疑是地上霜。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举头望明月，低头思故乡。</a:t>
            </a:r>
          </a:p>
        </p:txBody>
      </p:sp>
    </p:spTree>
    <p:extLst>
      <p:ext uri="{BB962C8B-B14F-4D97-AF65-F5344CB8AC3E}">
        <p14:creationId xmlns:p14="http://schemas.microsoft.com/office/powerpoint/2010/main" val="211975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文件遍历实例：去掉行末换行符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0BF8A3-2D91-4A48-8B6E-E2B233EE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D503E6-A0AB-466C-BB4B-2752410C0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467C73-4492-4D05-A862-80C2BD044C1C}"/>
              </a:ext>
            </a:extLst>
          </p:cNvPr>
          <p:cNvSpPr/>
          <p:nvPr/>
        </p:nvSpPr>
        <p:spPr>
          <a:xfrm>
            <a:off x="1057324" y="2492896"/>
            <a:ext cx="9431164" cy="1720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poem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poem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  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对文件进行逐行遍历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line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\n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“\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”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替换为空字符串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D34877-07B5-4917-99D6-E944080C2681}"/>
              </a:ext>
            </a:extLst>
          </p:cNvPr>
          <p:cNvSpPr/>
          <p:nvPr/>
        </p:nvSpPr>
        <p:spPr>
          <a:xfrm>
            <a:off x="1057324" y="1765094"/>
            <a:ext cx="10350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JetBrains Mono"/>
              </a:rPr>
              <a:t>old, new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: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old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子串替换为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D8F13F-AAB9-49D9-912F-C7B3E5BD98A6}"/>
              </a:ext>
            </a:extLst>
          </p:cNvPr>
          <p:cNvSpPr/>
          <p:nvPr/>
        </p:nvSpPr>
        <p:spPr>
          <a:xfrm>
            <a:off x="8198893" y="4508420"/>
            <a:ext cx="35710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静夜思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床前明月光，疑是地上霜。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举头望明月，低头思故乡。</a:t>
            </a:r>
          </a:p>
        </p:txBody>
      </p:sp>
    </p:spTree>
    <p:extLst>
      <p:ext uri="{BB962C8B-B14F-4D97-AF65-F5344CB8AC3E}">
        <p14:creationId xmlns:p14="http://schemas.microsoft.com/office/powerpoint/2010/main" val="6452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字符串称为字符序列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82790"/>
              </p:ext>
            </p:extLst>
          </p:nvPr>
        </p:nvGraphicFramePr>
        <p:xfrm>
          <a:off x="1251341" y="408966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1026741" y="3951853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1082958" y="3951853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21501"/>
              </p:ext>
            </p:extLst>
          </p:nvPr>
        </p:nvGraphicFramePr>
        <p:xfrm>
          <a:off x="1251340" y="3396280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14277"/>
              </p:ext>
            </p:extLst>
          </p:nvPr>
        </p:nvGraphicFramePr>
        <p:xfrm>
          <a:off x="1251340" y="4783048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55C838F0-46DA-439B-A115-60CE365642D0}"/>
              </a:ext>
            </a:extLst>
          </p:cNvPr>
          <p:cNvSpPr/>
          <p:nvPr/>
        </p:nvSpPr>
        <p:spPr>
          <a:xfrm>
            <a:off x="1043132" y="2412863"/>
            <a:ext cx="53408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Unicode MS"/>
                <a:ea typeface="JetBrains Mono"/>
              </a:rPr>
              <a:t>Hello Python!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r>
              <a:rPr lang="en-US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Arial Unicode MS"/>
                <a:ea typeface="JetBrains Mono"/>
              </a:rPr>
              <a:t>长度 </a:t>
            </a:r>
            <a:r>
              <a:rPr lang="en-US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13</a:t>
            </a:r>
            <a:endParaRPr lang="zh-CN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7A10090-985B-42E6-ABAF-31CA324D408C}"/>
              </a:ext>
            </a:extLst>
          </p:cNvPr>
          <p:cNvSpPr/>
          <p:nvPr/>
        </p:nvSpPr>
        <p:spPr>
          <a:xfrm>
            <a:off x="1051826" y="1587436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每个字符有正向和逆向两种序号</a:t>
            </a:r>
          </a:p>
        </p:txBody>
      </p:sp>
    </p:spTree>
    <p:extLst>
      <p:ext uri="{BB962C8B-B14F-4D97-AF65-F5344CB8AC3E}">
        <p14:creationId xmlns:p14="http://schemas.microsoft.com/office/powerpoint/2010/main" val="174649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9" grpId="0"/>
      <p:bldP spid="1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2288229" y="1700810"/>
            <a:ext cx="782778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字符串的处理方法 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51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5398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upper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en-US" sz="2800" dirty="0">
                <a:solidFill>
                  <a:srgbClr val="F77235"/>
                </a:solidFill>
                <a:latin typeface="Arial Unicode MS"/>
                <a:ea typeface="JetBrains Mono"/>
              </a:rPr>
              <a:t>和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lower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4" y="1628800"/>
            <a:ext cx="61077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转换字符串str中所有字母为大写</a:t>
            </a:r>
            <a:r>
              <a:rPr lang="zh-CN" altLang="zh-CN" sz="2800" dirty="0">
                <a:solidFill>
                  <a:srgbClr val="F7723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小写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18BC695-8CB2-466C-9C5F-2455B2609D73}"/>
              </a:ext>
            </a:extLst>
          </p:cNvPr>
          <p:cNvSpPr/>
          <p:nvPr/>
        </p:nvSpPr>
        <p:spPr>
          <a:xfrm>
            <a:off x="1127448" y="2294157"/>
            <a:ext cx="3312368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code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'Qx2T'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F6357-6E58-441B-93AE-D58FC05F7529}"/>
              </a:ext>
            </a:extLst>
          </p:cNvPr>
          <p:cNvSpPr/>
          <p:nvPr/>
        </p:nvSpPr>
        <p:spPr>
          <a:xfrm>
            <a:off x="1127448" y="3025834"/>
            <a:ext cx="2520280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test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0F3E982-7726-49F6-916D-DF6940139C3B}"/>
              </a:ext>
            </a:extLst>
          </p:cNvPr>
          <p:cNvSpPr/>
          <p:nvPr/>
        </p:nvSpPr>
        <p:spPr>
          <a:xfrm>
            <a:off x="1415480" y="3764146"/>
            <a:ext cx="1152128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code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8C7799-ED66-4847-849E-23072B2FFEE9}"/>
              </a:ext>
            </a:extLst>
          </p:cNvPr>
          <p:cNvSpPr/>
          <p:nvPr/>
        </p:nvSpPr>
        <p:spPr>
          <a:xfrm>
            <a:off x="3215680" y="3025834"/>
            <a:ext cx="5544616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upper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输入的字母转大写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16FE7BB-CFBF-4FAE-9844-2C32C2BF8B47}"/>
              </a:ext>
            </a:extLst>
          </p:cNvPr>
          <p:cNvSpPr/>
          <p:nvPr/>
        </p:nvSpPr>
        <p:spPr>
          <a:xfrm>
            <a:off x="1127448" y="4941168"/>
            <a:ext cx="7632848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4B25FC-BBF5-4793-8297-F1DE5BBFE221}"/>
              </a:ext>
            </a:extLst>
          </p:cNvPr>
          <p:cNvSpPr/>
          <p:nvPr/>
        </p:nvSpPr>
        <p:spPr>
          <a:xfrm>
            <a:off x="1673061" y="4361297"/>
            <a:ext cx="2448272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True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4601C-EAAD-4F0C-8D94-339F4C16C067}"/>
              </a:ext>
            </a:extLst>
          </p:cNvPr>
          <p:cNvSpPr/>
          <p:nvPr/>
        </p:nvSpPr>
        <p:spPr>
          <a:xfrm>
            <a:off x="1127238" y="3753663"/>
            <a:ext cx="3888432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if </a:t>
            </a:r>
            <a:r>
              <a:rPr lang="en-US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                     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test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07C2DC5-C09D-4A47-85E1-9CF44AE3551C}"/>
              </a:ext>
            </a:extLst>
          </p:cNvPr>
          <p:cNvSpPr/>
          <p:nvPr/>
        </p:nvSpPr>
        <p:spPr>
          <a:xfrm>
            <a:off x="2207568" y="3760460"/>
            <a:ext cx="6264698" cy="590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upper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code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中字母转大写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66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7" grpId="0"/>
      <p:bldP spid="9" grpId="0"/>
      <p:bldP spid="10" grpId="0"/>
      <p:bldP spid="12" grpId="0"/>
      <p:bldP spid="13" grpId="0"/>
      <p:bldP spid="14" grpId="0"/>
      <p:bldP spid="15" grpId="0"/>
      <p:bldP spid="1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strip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  <a:ea typeface="JetBrains Mono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4" y="1628800"/>
            <a:ext cx="6452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用于移除字符串开头、结尾指定的字符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F6357-6E58-441B-93AE-D58FC05F7529}"/>
              </a:ext>
            </a:extLst>
          </p:cNvPr>
          <p:cNvSpPr/>
          <p:nvPr/>
        </p:nvSpPr>
        <p:spPr>
          <a:xfrm>
            <a:off x="1057406" y="2329360"/>
            <a:ext cx="7632848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'0089840'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s1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strip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'0'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去除字符串首尾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0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s1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8984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98ABE-BB05-4D9F-A31C-A9569B18F457}"/>
              </a:ext>
            </a:extLst>
          </p:cNvPr>
          <p:cNvSpPr/>
          <p:nvPr/>
        </p:nvSpPr>
        <p:spPr>
          <a:xfrm>
            <a:off x="1057324" y="4941168"/>
            <a:ext cx="7846988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s2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 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\n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空格开始，换行符结束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s2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strip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去除首尾空白字符，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静夜思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14CDD6-800B-493E-BF6D-AC23C569A9D6}"/>
              </a:ext>
            </a:extLst>
          </p:cNvPr>
          <p:cNvSpPr/>
          <p:nvPr/>
        </p:nvSpPr>
        <p:spPr>
          <a:xfrm>
            <a:off x="1057324" y="4292880"/>
            <a:ext cx="9289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参数缺省时去掉空白字符，包括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\t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\n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\x0b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\x0c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  <p:bldP spid="12" grpId="0"/>
      <p:bldP spid="1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join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iterable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3" y="1628800"/>
            <a:ext cx="9715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以字符串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作为分隔符，将可迭代对象 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中字符串元素拼接为一个新的字符串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F6357-6E58-441B-93AE-D58FC05F7529}"/>
              </a:ext>
            </a:extLst>
          </p:cNvPr>
          <p:cNvSpPr/>
          <p:nvPr/>
        </p:nvSpPr>
        <p:spPr>
          <a:xfrm>
            <a:off x="1057323" y="2727194"/>
            <a:ext cx="7342933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'23'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</a:rPr>
              <a:t>59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'36'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</a:rPr>
              <a:t> </a:t>
            </a:r>
            <a:r>
              <a:rPr lang="zh-CN" altLang="en-US" sz="2800" dirty="0">
                <a:solidFill>
                  <a:srgbClr val="ABA6BF"/>
                </a:solidFill>
                <a:latin typeface="Arial Unicode MS"/>
              </a:rPr>
              <a:t>列表，可迭代对象</a:t>
            </a:r>
            <a:b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':'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join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23:59:36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98ABE-BB05-4D9F-A31C-A9569B18F457}"/>
              </a:ext>
            </a:extLst>
          </p:cNvPr>
          <p:cNvSpPr/>
          <p:nvPr/>
        </p:nvSpPr>
        <p:spPr>
          <a:xfrm>
            <a:off x="1058377" y="4696939"/>
            <a:ext cx="3885495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'23'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59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'36'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':'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join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14CDD6-800B-493E-BF6D-AC23C569A9D6}"/>
              </a:ext>
            </a:extLst>
          </p:cNvPr>
          <p:cNvSpPr/>
          <p:nvPr/>
        </p:nvSpPr>
        <p:spPr>
          <a:xfrm>
            <a:off x="1059347" y="4027634"/>
            <a:ext cx="9376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当可迭代对象中存在非字符串元素时，返回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TypeError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C7BD464-9F8C-4D7D-99BD-65C5D67717E9}"/>
              </a:ext>
            </a:extLst>
          </p:cNvPr>
          <p:cNvSpPr/>
          <p:nvPr/>
        </p:nvSpPr>
        <p:spPr>
          <a:xfrm>
            <a:off x="1057323" y="5851294"/>
            <a:ext cx="10151244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TypeError: sequence item 1: expected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</a:rPr>
              <a:t>str 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instance,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</a:rPr>
              <a:t>int</a:t>
            </a:r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found</a:t>
            </a:r>
            <a:endParaRPr lang="zh-CN" altLang="zh-CN" sz="20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  <p:bldP spid="12" grpId="0"/>
      <p:bldP spid="13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sep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None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3" y="1628800"/>
            <a:ext cx="9715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根据分隔符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sep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切分成</a:t>
            </a:r>
            <a:r>
              <a:rPr lang="zh-CN" altLang="en-US" sz="2800" dirty="0">
                <a:solidFill>
                  <a:srgbClr val="2D3142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  <a:endParaRPr lang="en-US" altLang="zh-CN" sz="2800" dirty="0">
              <a:solidFill>
                <a:srgbClr val="2D3142"/>
              </a:solidFill>
              <a:highlight>
                <a:srgbClr val="FFFF00"/>
              </a:highligh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F6357-6E58-441B-93AE-D58FC05F7529}"/>
              </a:ext>
            </a:extLst>
          </p:cNvPr>
          <p:cNvSpPr/>
          <p:nvPr/>
        </p:nvSpPr>
        <p:spPr>
          <a:xfrm>
            <a:off x="1057322" y="2314886"/>
            <a:ext cx="7342933" cy="195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'85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90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88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85'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score_ls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','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score_ls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['85', '90', '88', '85']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2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23852" y="3798457"/>
            <a:ext cx="101108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分隔符为一个空格时，连续多个空格将切分为多个空字符串</a:t>
            </a:r>
            <a:endParaRPr lang="en-US" altLang="zh-CN" sz="2800" dirty="0">
              <a:solidFill>
                <a:srgbClr val="2D3142"/>
              </a:solidFill>
              <a:highlight>
                <a:srgbClr val="FFFF00"/>
              </a:highlight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0F6357-6E58-441B-93AE-D58FC05F7529}"/>
              </a:ext>
            </a:extLst>
          </p:cNvPr>
          <p:cNvSpPr/>
          <p:nvPr/>
        </p:nvSpPr>
        <p:spPr>
          <a:xfrm>
            <a:off x="1057324" y="4475815"/>
            <a:ext cx="79189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'85 90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88 85'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90</a:t>
            </a:r>
            <a:r>
              <a:rPr lang="zh-CN" altLang="en-US" sz="2800" dirty="0">
                <a:solidFill>
                  <a:srgbClr val="ABA6BF"/>
                </a:solidFill>
                <a:latin typeface="Arial Unicode MS"/>
                <a:ea typeface="JetBrains Mono"/>
              </a:rPr>
              <a:t>和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88</a:t>
            </a:r>
            <a:r>
              <a:rPr lang="zh-CN" altLang="en-US" sz="2800" dirty="0">
                <a:solidFill>
                  <a:srgbClr val="ABA6BF"/>
                </a:solidFill>
                <a:latin typeface="Arial Unicode MS"/>
                <a:ea typeface="JetBrains Mono"/>
              </a:rPr>
              <a:t>间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空格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根据一个空格切分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['85', '90', 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''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''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''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, '88', '85']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14CDD6-800B-493E-BF6D-AC23C569A9D6}"/>
              </a:ext>
            </a:extLst>
          </p:cNvPr>
          <p:cNvSpPr/>
          <p:nvPr/>
        </p:nvSpPr>
        <p:spPr>
          <a:xfrm>
            <a:off x="1061486" y="1628800"/>
            <a:ext cx="8084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参数缺省时根据</a:t>
            </a:r>
            <a:r>
              <a:rPr lang="zh-CN" altLang="en-US" sz="2800" dirty="0">
                <a:solidFill>
                  <a:srgbClr val="2D3142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空格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切分，多个空格作为一个处理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202867A-C734-4ADA-990B-C4FF293B85CB}"/>
              </a:ext>
            </a:extLst>
          </p:cNvPr>
          <p:cNvSpPr/>
          <p:nvPr/>
        </p:nvSpPr>
        <p:spPr>
          <a:xfrm>
            <a:off x="1061484" y="2282741"/>
            <a:ext cx="59027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'85 90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88 85'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['85', '90', '88', '85']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2A6274A-BBBB-4370-8DC8-FE0F8C297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9" grpId="0"/>
      <p:bldP spid="13" grpId="0"/>
      <p:bldP spid="1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sep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maxsplit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3" y="1628800"/>
            <a:ext cx="97158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根据分隔符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sep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将字符串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切分成列表，缺省时根据</a:t>
            </a:r>
            <a:r>
              <a:rPr lang="zh-CN" altLang="en-US" sz="2800" dirty="0">
                <a:solidFill>
                  <a:srgbClr val="2D3142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空格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切分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maxsplit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值存在且非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时，最多切分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maxsplit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98ABE-BB05-4D9F-A31C-A9569B18F457}"/>
              </a:ext>
            </a:extLst>
          </p:cNvPr>
          <p:cNvSpPr/>
          <p:nvPr/>
        </p:nvSpPr>
        <p:spPr>
          <a:xfrm>
            <a:off x="1057323" y="2725044"/>
            <a:ext cx="8424936" cy="1710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word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'about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adv.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大约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;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;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将近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;'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word_ls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word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maxsplit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/>
              </a:rPr>
              <a:t>只切分一次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word_ls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['about'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'adv.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大约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;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左右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;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将近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;']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A5426-5E65-467A-B128-0F4829B9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0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sub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3" y="1628800"/>
            <a:ext cx="7054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统计参数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在字符串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里面出现的次数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998ABE-BB05-4D9F-A31C-A9569B18F457}"/>
              </a:ext>
            </a:extLst>
          </p:cNvPr>
          <p:cNvSpPr/>
          <p:nvPr/>
        </p:nvSpPr>
        <p:spPr>
          <a:xfrm>
            <a:off x="1057323" y="2294157"/>
            <a:ext cx="84249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武汉理工大学的武汉学生说武汉话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A5426-5E65-467A-B128-0F4829B9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751191-BC9C-4640-A13F-35DE7FE6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B48CBE-7E86-4766-B603-8D28CBD55CAC}"/>
              </a:ext>
            </a:extLst>
          </p:cNvPr>
          <p:cNvSpPr/>
          <p:nvPr/>
        </p:nvSpPr>
        <p:spPr>
          <a:xfrm>
            <a:off x="1057323" y="4670667"/>
            <a:ext cx="8424936" cy="1710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with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open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en-US" sz="2800" dirty="0">
                <a:solidFill>
                  <a:srgbClr val="5E8759"/>
                </a:solidFill>
                <a:latin typeface="Arial Unicode MS"/>
                <a:ea typeface="JetBrains Mono"/>
              </a:rPr>
              <a:t>报告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.txt'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'r'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encoding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'utf-8'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as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f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read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读文件为一个字符串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教育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44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344103-C452-493A-9C71-8D535462DB0F}"/>
              </a:ext>
            </a:extLst>
          </p:cNvPr>
          <p:cNvSpPr/>
          <p:nvPr/>
        </p:nvSpPr>
        <p:spPr>
          <a:xfrm>
            <a:off x="1057323" y="3987736"/>
            <a:ext cx="83510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将文件读成字符串后，统计文件中某词出现的次数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B2D397-04D0-4D05-9F99-60974AEE3ADC}"/>
              </a:ext>
            </a:extLst>
          </p:cNvPr>
          <p:cNvSpPr/>
          <p:nvPr/>
        </p:nvSpPr>
        <p:spPr>
          <a:xfrm>
            <a:off x="1127448" y="3348127"/>
            <a:ext cx="597666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字符串计数应用：文章关键词频统计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07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2" grpId="0"/>
      <p:bldP spid="13" grpId="0"/>
      <p:bldP spid="14" grpId="0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old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new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count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4" y="1486663"/>
            <a:ext cx="95751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把字符串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old  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替换成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new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，替换不超过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count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A5426-5E65-467A-B128-0F4829B9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751191-BC9C-4640-A13F-35DE7FE6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D9769AB-4468-4733-9567-04422BA1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377E46-CF21-4342-85C1-8482703B5C81}"/>
              </a:ext>
            </a:extLst>
          </p:cNvPr>
          <p:cNvSpPr/>
          <p:nvPr/>
        </p:nvSpPr>
        <p:spPr>
          <a:xfrm>
            <a:off x="1152090" y="2042269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字符串替换应用：文本切分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72286A-7C18-4A7F-B0F6-0A023CA45D10}"/>
              </a:ext>
            </a:extLst>
          </p:cNvPr>
          <p:cNvSpPr/>
          <p:nvPr/>
        </p:nvSpPr>
        <p:spPr>
          <a:xfrm>
            <a:off x="1057324" y="2592843"/>
            <a:ext cx="103672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将英文文本中的标点符号换成空格，根据空格切分为单词的列表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61F1A25-7155-4ED7-BEC0-F6B82E5C1394}"/>
              </a:ext>
            </a:extLst>
          </p:cNvPr>
          <p:cNvSpPr/>
          <p:nvPr/>
        </p:nvSpPr>
        <p:spPr>
          <a:xfrm>
            <a:off x="1057324" y="3121671"/>
            <a:ext cx="5179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将英文文本中的标点符号去掉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F06843-7A85-41A2-BAB8-83A7A094B545}"/>
              </a:ext>
            </a:extLst>
          </p:cNvPr>
          <p:cNvSpPr/>
          <p:nvPr/>
        </p:nvSpPr>
        <p:spPr>
          <a:xfrm>
            <a:off x="1150180" y="5140494"/>
            <a:ext cx="51792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根据空格切分为单词的列表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09DF39B-3BB8-407D-A374-4195DD79B4FF}"/>
              </a:ext>
            </a:extLst>
          </p:cNvPr>
          <p:cNvSpPr/>
          <p:nvPr/>
        </p:nvSpPr>
        <p:spPr>
          <a:xfrm>
            <a:off x="1150180" y="5632947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zh-CN" altLang="en-US" sz="28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C02273B-B91D-4065-A6A3-209DD24CFE0B}"/>
              </a:ext>
            </a:extLst>
          </p:cNvPr>
          <p:cNvSpPr/>
          <p:nvPr/>
        </p:nvSpPr>
        <p:spPr>
          <a:xfrm>
            <a:off x="1150180" y="3644891"/>
            <a:ext cx="8736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symbol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''' ? ",'. :!'''           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文本中的符号，可扩展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5F24E6-02B1-4CC9-B116-A9F39F1DAE50}"/>
              </a:ext>
            </a:extLst>
          </p:cNvPr>
          <p:cNvSpPr/>
          <p:nvPr/>
        </p:nvSpPr>
        <p:spPr>
          <a:xfrm>
            <a:off x="1150180" y="4177249"/>
            <a:ext cx="89782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symbol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遍历标点符号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将标点符号替换为空格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8506A78-05EF-4E7A-BE20-4279CDC6415B}"/>
              </a:ext>
            </a:extLst>
          </p:cNvPr>
          <p:cNvSpPr/>
          <p:nvPr/>
        </p:nvSpPr>
        <p:spPr>
          <a:xfrm>
            <a:off x="1652352" y="4608136"/>
            <a:ext cx="1172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endParaRPr lang="zh-CN" altLang="en-US" sz="280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0F3A8B4-54E6-4F48-AAA5-A79612835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01441D7-8368-4990-B86D-355493F85605}"/>
              </a:ext>
            </a:extLst>
          </p:cNvPr>
          <p:cNvSpPr/>
          <p:nvPr/>
        </p:nvSpPr>
        <p:spPr>
          <a:xfrm>
            <a:off x="6531356" y="3117102"/>
            <a:ext cx="3036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','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20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4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ADB26-3A76-4088-9D40-024FFEA7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BB61F4-1013-47DD-A3B1-688E03595F90}"/>
              </a:ext>
            </a:extLst>
          </p:cNvPr>
          <p:cNvSpPr/>
          <p:nvPr/>
        </p:nvSpPr>
        <p:spPr>
          <a:xfrm>
            <a:off x="1053556" y="1484784"/>
            <a:ext cx="9650956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'''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"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This is great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!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" Hem said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"There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s enough Cheese here to last us forever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?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" The little people felt happy and successful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and thought they were now secure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.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'''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2E6359-325C-416A-BCE9-0D7C2FEF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33A9B4-3C0D-4067-A642-70845EF5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A9EEF8-2926-4C15-87FD-70FF61AF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A009B3-C6F3-4342-8FD3-B2B36DB7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F7F48C-265E-4498-A943-6C8EE3371DBF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字符串替换应用：文本切分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45DA59-BFFC-49E8-BCBC-83CAE4887712}"/>
              </a:ext>
            </a:extLst>
          </p:cNvPr>
          <p:cNvSpPr/>
          <p:nvPr/>
        </p:nvSpPr>
        <p:spPr>
          <a:xfrm>
            <a:off x="1055979" y="2852936"/>
            <a:ext cx="10081120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symbol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''' ? ",'. :!'''           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文本中的符号，可扩展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AD9EBAC-FA61-4633-A553-C88CB213BFC0}"/>
              </a:ext>
            </a:extLst>
          </p:cNvPr>
          <p:cNvSpPr/>
          <p:nvPr/>
        </p:nvSpPr>
        <p:spPr>
          <a:xfrm>
            <a:off x="1062102" y="3356992"/>
            <a:ext cx="10081120" cy="1115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symbol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遍历标点符号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将标点符号替换为空格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42547AE-C194-4678-9A48-2C149AC83506}"/>
              </a:ext>
            </a:extLst>
          </p:cNvPr>
          <p:cNvSpPr/>
          <p:nvPr/>
        </p:nvSpPr>
        <p:spPr>
          <a:xfrm>
            <a:off x="1062102" y="4293096"/>
            <a:ext cx="3017674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8CA9CD-0E15-4CFD-AA6F-3645E1F860BA}"/>
              </a:ext>
            </a:extLst>
          </p:cNvPr>
          <p:cNvSpPr/>
          <p:nvPr/>
        </p:nvSpPr>
        <p:spPr>
          <a:xfrm>
            <a:off x="1062102" y="4797152"/>
            <a:ext cx="5465946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切分为列表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34E73C-70E5-4E0A-84D1-E1493A56781F}"/>
              </a:ext>
            </a:extLst>
          </p:cNvPr>
          <p:cNvSpPr/>
          <p:nvPr/>
        </p:nvSpPr>
        <p:spPr>
          <a:xfrm>
            <a:off x="6312024" y="4402730"/>
            <a:ext cx="58326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 This is great   Hem said   There s enough Cheese here to last us forever   The little people felt happy and successful  and thought they were now secure 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A8EBD44-9624-4DBD-AD6B-13C41904D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DBA1BE-DE66-4973-A9C8-002DF26BFEA7}"/>
              </a:ext>
            </a:extLst>
          </p:cNvPr>
          <p:cNvSpPr/>
          <p:nvPr/>
        </p:nvSpPr>
        <p:spPr>
          <a:xfrm>
            <a:off x="1065164" y="5517232"/>
            <a:ext cx="11079508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'This'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'is'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'great'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'Hem'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'said'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'There'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's'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'enough'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'Cheese'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'here'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'to'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'last'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'us'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'forever'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'The'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'little'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'people'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'felt'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'happy'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'and'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'successful'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'and'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'thought'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'they'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'were'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'now'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Arial Unicode MS"/>
                <a:ea typeface="JetBrains Mono"/>
              </a:rPr>
              <a:t>'secure'</a:t>
            </a:r>
            <a: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br>
              <a:rPr lang="zh-CN" altLang="zh-CN" sz="2000" dirty="0">
                <a:solidFill>
                  <a:srgbClr val="6AE613"/>
                </a:solidFill>
                <a:latin typeface="Arial Unicode MS"/>
                <a:ea typeface="JetBrains Mono"/>
              </a:rPr>
            </a:br>
            <a:endParaRPr lang="zh-CN" altLang="zh-CN" sz="9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3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  <p:bldP spid="12" grpId="0"/>
      <p:bldP spid="13" grpId="0"/>
      <p:bldP spid="14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通过序号获取对应的字符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83133"/>
              </p:ext>
            </p:extLst>
          </p:nvPr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solidFill>
                            <a:srgbClr val="FFFF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solidFill>
                          <a:srgbClr val="FFFF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F0A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178433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70383"/>
              </p:ext>
            </p:extLst>
          </p:nvPr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80CAE74-3495-495E-AD9B-EA69A7012608}"/>
              </a:ext>
            </a:extLst>
          </p:cNvPr>
          <p:cNvSpPr/>
          <p:nvPr/>
        </p:nvSpPr>
        <p:spPr>
          <a:xfrm>
            <a:off x="1164391" y="3068960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3955FB-87E1-4ACB-9D7A-DFCBEED5459F}"/>
              </a:ext>
            </a:extLst>
          </p:cNvPr>
          <p:cNvSpPr/>
          <p:nvPr/>
        </p:nvSpPr>
        <p:spPr>
          <a:xfrm>
            <a:off x="1164391" y="3586607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H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6C81CA-D822-4EEB-AC29-B38F15ECC528}"/>
              </a:ext>
            </a:extLst>
          </p:cNvPr>
          <p:cNvSpPr/>
          <p:nvPr/>
        </p:nvSpPr>
        <p:spPr>
          <a:xfrm>
            <a:off x="1164391" y="4109827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o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88569E-FC66-47A5-BEC3-AEF374C78EE5}"/>
              </a:ext>
            </a:extLst>
          </p:cNvPr>
          <p:cNvSpPr/>
          <p:nvPr/>
        </p:nvSpPr>
        <p:spPr>
          <a:xfrm>
            <a:off x="1164391" y="4627474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!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C1D637-6C08-4122-8BAC-4A7A42D3E293}"/>
              </a:ext>
            </a:extLst>
          </p:cNvPr>
          <p:cNvSpPr/>
          <p:nvPr/>
        </p:nvSpPr>
        <p:spPr>
          <a:xfrm>
            <a:off x="1164391" y="5208159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7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P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58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ADB26-3A76-4088-9D40-024FFEA75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BB61F4-1013-47DD-A3B1-688E03595F90}"/>
              </a:ext>
            </a:extLst>
          </p:cNvPr>
          <p:cNvSpPr/>
          <p:nvPr/>
        </p:nvSpPr>
        <p:spPr>
          <a:xfrm>
            <a:off x="1053556" y="1628800"/>
            <a:ext cx="10587060" cy="4562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b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b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'''"This is great!" Hem said: "There's enough Cheese here to last us forever?" The little people felt happy and successful, and thought they were now secure.'''</a:t>
            </a:r>
            <a:b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symbol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punctuation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'!"#$%&amp;\'()*+,-./:;&lt;=&gt;?@[\\]^_`{|}~'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symbol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  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   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遍历标点符号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replace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c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将标点符号替换为空格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52E6359-325C-416A-BCE9-0D7C2FEFB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33A9B4-3C0D-4067-A642-70845EF5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A9EEF8-2926-4C15-87FD-70FF61AFA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BA009B3-C6F3-4342-8FD3-B2B36DB7B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F7F48C-265E-4498-A943-6C8EE3371DBF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字符串替换应用：文本切分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E91DCD3-BA1E-46AB-8157-EAEBDE52E30C}"/>
              </a:ext>
            </a:extLst>
          </p:cNvPr>
          <p:cNvSpPr/>
          <p:nvPr/>
        </p:nvSpPr>
        <p:spPr>
          <a:xfrm>
            <a:off x="3575720" y="3789040"/>
            <a:ext cx="7992888" cy="504056"/>
          </a:xfrm>
          <a:prstGeom prst="rect">
            <a:avLst/>
          </a:prstGeom>
          <a:solidFill>
            <a:srgbClr val="FFFF00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623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find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[,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3" y="1628800"/>
            <a:ext cx="106553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是否包含在字符串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中，返回子串存在的起始位置序号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A5426-5E65-467A-B128-0F4829B9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751191-BC9C-4640-A13F-35DE7FE6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D9769AB-4468-4733-9567-04422BA1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D950E-D913-45B7-86CF-FE5CE103346F}"/>
              </a:ext>
            </a:extLst>
          </p:cNvPr>
          <p:cNvSpPr/>
          <p:nvPr/>
        </p:nvSpPr>
        <p:spPr>
          <a:xfrm>
            <a:off x="1067505" y="3275404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index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sub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[,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0CBDFD-FECD-4B2D-AB0C-EDBAF5BD90C3}"/>
              </a:ext>
            </a:extLst>
          </p:cNvPr>
          <p:cNvSpPr/>
          <p:nvPr/>
        </p:nvSpPr>
        <p:spPr>
          <a:xfrm>
            <a:off x="1057323" y="3906322"/>
            <a:ext cx="10511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检测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是否包含在字符串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中，返回子串存在的起始位置序号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954C41FA-ADFF-4C2E-8612-028E3A52D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323" y="2675240"/>
            <a:ext cx="4641014" cy="507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 panose="020B0604020202020204"/>
                <a:ea typeface="JetBrains Mono"/>
              </a:rPr>
              <a:t>'Hello'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.</a:t>
            </a: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Arial Unicode MS" panose="020B0604020202020204"/>
                <a:ea typeface="JetBrains Mono"/>
              </a:rPr>
              <a:t>find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 panose="020B0604020202020204"/>
                <a:ea typeface="JetBrains Mono"/>
              </a:rPr>
              <a:t>'k'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))       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 panose="020B0604020202020204"/>
                <a:ea typeface="JetBrains Mono"/>
              </a:rPr>
              <a:t># -1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7393B11-9720-4D40-9E9B-F7F63C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300" y="4871594"/>
            <a:ext cx="5006435" cy="111639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 panose="020B0604020202020204"/>
                <a:ea typeface="JetBrains Mono"/>
              </a:rPr>
              <a:t>print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 panose="020B0604020202020204"/>
                <a:ea typeface="JetBrains Mono"/>
              </a:rPr>
              <a:t>'Hello'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.</a:t>
            </a: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Arial Unicode MS" panose="020B0604020202020204"/>
                <a:ea typeface="JetBrains Mono"/>
              </a:rPr>
              <a:t>index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(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 panose="020B0604020202020204"/>
                <a:ea typeface="JetBrains Mono"/>
              </a:rPr>
              <a:t>'k'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  <a:t>))</a:t>
            </a:r>
            <a:b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 panose="020B0604020202020204"/>
                <a:ea typeface="JetBrains Mono"/>
              </a:rPr>
            </a:b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Arial Unicode MS" panose="020B0604020202020204"/>
                <a:ea typeface="JetBrains Mono"/>
              </a:rPr>
              <a:t>ValueError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 panose="020B0604020202020204"/>
                <a:ea typeface="JetBrains Mono"/>
              </a:rPr>
              <a:t>: 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substring </a:t>
            </a:r>
            <a:r>
              <a:rPr kumimoji="0" lang="zh-CN" altLang="zh-CN" sz="2700" b="1" i="0" u="none" strike="noStrike" cap="none" normalizeH="0" baseline="0" dirty="0">
                <a:ln>
                  <a:noFill/>
                </a:ln>
                <a:solidFill>
                  <a:srgbClr val="EF8354"/>
                </a:solidFill>
                <a:effectLst/>
                <a:latin typeface="Arial Unicode MS" panose="020B0604020202020204"/>
                <a:ea typeface="JetBrains Mono"/>
              </a:rPr>
              <a:t>not 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 panose="020B0604020202020204"/>
                <a:ea typeface="JetBrains Mono"/>
              </a:rPr>
              <a:t>found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234BB85-DB4C-4F59-82ED-0C64BFA306C0}"/>
              </a:ext>
            </a:extLst>
          </p:cNvPr>
          <p:cNvSpPr/>
          <p:nvPr/>
        </p:nvSpPr>
        <p:spPr>
          <a:xfrm>
            <a:off x="1054679" y="2153507"/>
            <a:ext cx="57614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不在字符串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中返回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-1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F2AEE9-EF7F-453A-A707-8DD14D981210}"/>
              </a:ext>
            </a:extLst>
          </p:cNvPr>
          <p:cNvSpPr/>
          <p:nvPr/>
        </p:nvSpPr>
        <p:spPr>
          <a:xfrm>
            <a:off x="1054677" y="4429542"/>
            <a:ext cx="69828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sub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不在字符串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中会触发一个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31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4" grpId="0"/>
      <p:bldP spid="16" grpId="0"/>
      <p:bldP spid="12" grpId="0"/>
      <p:bldP spid="15" grpId="0"/>
      <p:bldP spid="17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maketrans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x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y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DEF68-9DB7-49DF-A997-74028EC0D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67505" y="1500308"/>
            <a:ext cx="1007735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创建字符映射的转换表，参数是字符串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第一个参数表示需要转换的字符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第二个参数表示转换的目标。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5B5393-BAC7-49D2-9058-3B8B6F6F2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BCC1BC-8657-4C5D-9AE6-A0049975E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583092-9A3C-4EDE-A7B4-10E8EE545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BDFBEB3-1F1D-4672-859E-A55AEF4D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AA5426-5E65-467A-B128-0F4829B96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0751191-BC9C-4640-A13F-35DE7FE6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D9769AB-4468-4733-9567-04422BA1B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3FD950E-D913-45B7-86CF-FE5CE103346F}"/>
              </a:ext>
            </a:extLst>
          </p:cNvPr>
          <p:cNvSpPr/>
          <p:nvPr/>
        </p:nvSpPr>
        <p:spPr>
          <a:xfrm>
            <a:off x="1067505" y="3572167"/>
            <a:ext cx="62628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translate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table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[,  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deletechars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B0CBDFD-FECD-4B2D-AB0C-EDBAF5BD90C3}"/>
              </a:ext>
            </a:extLst>
          </p:cNvPr>
          <p:cNvSpPr/>
          <p:nvPr/>
        </p:nvSpPr>
        <p:spPr>
          <a:xfrm>
            <a:off x="1057323" y="4203085"/>
            <a:ext cx="100773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根据字符串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给出的表转换字符串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str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中的字符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要过滤掉的字符放到  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deletechars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参数中</a:t>
            </a:r>
          </a:p>
        </p:txBody>
      </p:sp>
    </p:spTree>
    <p:extLst>
      <p:ext uri="{BB962C8B-B14F-4D97-AF65-F5344CB8AC3E}">
        <p14:creationId xmlns:p14="http://schemas.microsoft.com/office/powerpoint/2010/main" val="247595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14" grpId="0"/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字符串方法应用：恺撒密码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1443A2-E76A-4AF9-9E7C-326259263316}"/>
              </a:ext>
            </a:extLst>
          </p:cNvPr>
          <p:cNvSpPr/>
          <p:nvPr/>
        </p:nvSpPr>
        <p:spPr>
          <a:xfrm>
            <a:off x="983432" y="1556792"/>
            <a:ext cx="103691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在密码学中，恺撒密码是一种最简单且最广为人知的加密技术。他是一种替换加密的技术， 明文中的所有字母都在字母表上向后（或向前）按照一个固定数目进行偏移后被替换成密文。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例如，当偏移量是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的时候，所有的字母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将被替换成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，以此类推。输入一个字符串明文，再输入一个正整数，代表偏移量，用恺撒密码对明文进行加密后输出。</a:t>
            </a:r>
          </a:p>
        </p:txBody>
      </p:sp>
    </p:spTree>
    <p:extLst>
      <p:ext uri="{BB962C8B-B14F-4D97-AF65-F5344CB8AC3E}">
        <p14:creationId xmlns:p14="http://schemas.microsoft.com/office/powerpoint/2010/main" val="5278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字符串方法应用：恺撒密码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8B284-1D4C-4FCB-8A1A-40B30736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8635D8-08A3-4989-9213-12CA49A82FA6}"/>
              </a:ext>
            </a:extLst>
          </p:cNvPr>
          <p:cNvSpPr/>
          <p:nvPr/>
        </p:nvSpPr>
        <p:spPr>
          <a:xfrm>
            <a:off x="1057324" y="1507591"/>
            <a:ext cx="2214795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A4C622-B625-4683-9909-A295EF2209EC}"/>
              </a:ext>
            </a:extLst>
          </p:cNvPr>
          <p:cNvSpPr/>
          <p:nvPr/>
        </p:nvSpPr>
        <p:spPr>
          <a:xfrm>
            <a:off x="7383033" y="792700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It is never too late to learn.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0F26FE-8877-4890-9688-42699ECD7966}"/>
              </a:ext>
            </a:extLst>
          </p:cNvPr>
          <p:cNvSpPr/>
          <p:nvPr/>
        </p:nvSpPr>
        <p:spPr>
          <a:xfrm>
            <a:off x="7367464" y="1348778"/>
            <a:ext cx="744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4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12E5E1-582A-4780-8B3E-D52D4D64AA19}"/>
              </a:ext>
            </a:extLst>
          </p:cNvPr>
          <p:cNvSpPr/>
          <p:nvPr/>
        </p:nvSpPr>
        <p:spPr>
          <a:xfrm>
            <a:off x="7383033" y="1790129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Mx mw riziv xss pexi xs pievr.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1FE28C-A386-44FD-AB41-9BC341F4A485}"/>
              </a:ext>
            </a:extLst>
          </p:cNvPr>
          <p:cNvSpPr/>
          <p:nvPr/>
        </p:nvSpPr>
        <p:spPr>
          <a:xfrm>
            <a:off x="1057324" y="2185199"/>
            <a:ext cx="7126908" cy="9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text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    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输入字符串</a:t>
            </a:r>
            <a:b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n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())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                    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输入偏移量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88D4A4-16C9-46C1-A63C-30D40B0F523D}"/>
              </a:ext>
            </a:extLst>
          </p:cNvPr>
          <p:cNvSpPr/>
          <p:nvPr/>
        </p:nvSpPr>
        <p:spPr>
          <a:xfrm>
            <a:off x="1057323" y="3112285"/>
            <a:ext cx="10718197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before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ascii_letters           </a:t>
            </a:r>
            <a:r>
              <a:rPr lang="en-US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所有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小写、大写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字母序列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，字符串常量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43AAA-B8FD-4D3B-9B99-E2F042128BAB}"/>
              </a:ext>
            </a:extLst>
          </p:cNvPr>
          <p:cNvSpPr/>
          <p:nvPr/>
        </p:nvSpPr>
        <p:spPr>
          <a:xfrm>
            <a:off x="1057324" y="4999381"/>
            <a:ext cx="10367268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table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Arial Unicode MS"/>
                <a:ea typeface="JetBrains Mono"/>
              </a:rPr>
              <a:t>''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/>
                <a:ea typeface="JetBrains Mono"/>
              </a:rPr>
              <a:t>maketrans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before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after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)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创建映射表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，参数</a:t>
            </a:r>
            <a:r>
              <a:rPr lang="en-US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为变换后的符串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C00DB3-DC1F-43B5-9BB9-9912FA9E5E2B}"/>
              </a:ext>
            </a:extLst>
          </p:cNvPr>
          <p:cNvSpPr/>
          <p:nvPr/>
        </p:nvSpPr>
        <p:spPr>
          <a:xfrm>
            <a:off x="1057324" y="3535738"/>
            <a:ext cx="9215140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lower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ascii_lowercase          </a:t>
            </a:r>
            <a:r>
              <a:rPr lang="en-US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小写字母序列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，字符串常量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4C0CAF-F4E7-47FC-AF5B-CE2B7D13206F}"/>
              </a:ext>
            </a:extLst>
          </p:cNvPr>
          <p:cNvSpPr/>
          <p:nvPr/>
        </p:nvSpPr>
        <p:spPr>
          <a:xfrm>
            <a:off x="1057324" y="4480200"/>
            <a:ext cx="3814540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after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lower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lower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3506134-F89A-45B9-B410-ECD24BBD0F0B}"/>
              </a:ext>
            </a:extLst>
          </p:cNvPr>
          <p:cNvSpPr/>
          <p:nvPr/>
        </p:nvSpPr>
        <p:spPr>
          <a:xfrm>
            <a:off x="1057324" y="5518562"/>
            <a:ext cx="8351044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text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/>
                <a:ea typeface="JetBrains Mono"/>
              </a:rPr>
              <a:t>translate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table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r>
              <a:rPr lang="zh-CN" altLang="zh-CN" sz="16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1600" dirty="0">
                <a:solidFill>
                  <a:srgbClr val="E70C0C"/>
                </a:solidFill>
                <a:latin typeface="Arial Unicode MS"/>
                <a:ea typeface="JetBrains Mono"/>
              </a:rPr>
              <a:t>             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映射表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转换字符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7AF1B7-BAD8-47CD-9BA5-D18D4BFB5E11}"/>
              </a:ext>
            </a:extLst>
          </p:cNvPr>
          <p:cNvSpPr/>
          <p:nvPr/>
        </p:nvSpPr>
        <p:spPr>
          <a:xfrm>
            <a:off x="4796241" y="4480200"/>
            <a:ext cx="3240360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upper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upper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n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7E6CFC-92CC-448F-9CB6-AE3B318C2D28}"/>
              </a:ext>
            </a:extLst>
          </p:cNvPr>
          <p:cNvSpPr/>
          <p:nvPr/>
        </p:nvSpPr>
        <p:spPr>
          <a:xfrm>
            <a:off x="1057324" y="3961019"/>
            <a:ext cx="9215140" cy="519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upper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string</a:t>
            </a:r>
            <a:r>
              <a:rPr lang="zh-CN" altLang="zh-CN" sz="24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ascii_uppercase          </a:t>
            </a:r>
            <a:r>
              <a:rPr lang="zh-CN" altLang="zh-CN" sz="24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大写字母序列</a:t>
            </a:r>
            <a:r>
              <a:rPr lang="zh-CN" altLang="en-US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，字符串常量</a:t>
            </a:r>
            <a:endParaRPr lang="zh-CN" altLang="zh-CN" sz="24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978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288D4A4-16C9-46C1-A63C-30D40B0F523D}"/>
              </a:ext>
            </a:extLst>
          </p:cNvPr>
          <p:cNvSpPr/>
          <p:nvPr/>
        </p:nvSpPr>
        <p:spPr>
          <a:xfrm>
            <a:off x="1057324" y="836712"/>
            <a:ext cx="107181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b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b="1" dirty="0">
                <a:solidFill>
                  <a:srgbClr val="071EF0"/>
                </a:solidFill>
                <a:latin typeface="JetBrains Mono" pitchFamily="2" charset="0"/>
              </a:rPr>
              <a:t>caesar_cipher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text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接收一个字符串为参数，采用字母表和数字中后面第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个字符代替当前字符的方法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对字符串中的字母和数字进行替换，实现加密效果，返回值为加密的字符串。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例如：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2019 abc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替换为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5342 def """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lower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ascii_lowercase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小写字母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upper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ascii_uppercase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大写字母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digit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digits        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before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string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ascii_letters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digit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+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after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lower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lower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upper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upper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digit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</a:t>
            </a:r>
            <a:r>
              <a:rPr lang="en-US" altLang="zh-CN" dirty="0">
                <a:solidFill>
                  <a:srgbClr val="F77235"/>
                </a:solidFill>
                <a:latin typeface="JetBrains Mono" pitchFamily="2" charset="0"/>
              </a:rPr>
              <a:t>\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dirty="0">
                <a:solidFill>
                  <a:srgbClr val="F77235"/>
                </a:solidFill>
                <a:latin typeface="JetBrains Mono" pitchFamily="2" charset="0"/>
              </a:rPr>
              <a:t>          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digit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分别处理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table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''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maketrans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before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after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创建字符映射表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ciphertext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text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translate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table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根据映射表进行字符转换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ciphertext</a:t>
            </a:r>
            <a:br>
              <a:rPr lang="zh-CN" altLang="zh-CN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>
                <a:solidFill>
                  <a:srgbClr val="2D3142"/>
                </a:solidFill>
                <a:latin typeface="JetBrains Mono" pitchFamily="2" charset="0"/>
              </a:rPr>
              <a:t>plaintext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输入欲加密的字符串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num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())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输入整数偏移量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F76707"/>
                </a:solidFill>
                <a:latin typeface="JetBrains Mono" pitchFamily="2" charset="0"/>
              </a:rPr>
              <a:t>caesar_cipher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plaintext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num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C8B284-1D4C-4FCB-8A1A-40B307366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120B89F-3710-43C0-A2B1-3426BAD5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3330182" y="1700810"/>
            <a:ext cx="574388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字符串格式化</a:t>
            </a:r>
            <a:endParaRPr lang="zh-CN" altLang="en-US" sz="7200" b="1" kern="0" dirty="0">
              <a:ln w="0"/>
              <a:solidFill>
                <a:srgbClr val="F79649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91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5" y="1628800"/>
            <a:ext cx="8639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字符串可包含替换字段，即以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{}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标识的变量或表达式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07D7000-CA33-4FDE-9F6B-CE636D559698}"/>
              </a:ext>
            </a:extLst>
          </p:cNvPr>
          <p:cNvSpPr/>
          <p:nvPr/>
        </p:nvSpPr>
        <p:spPr>
          <a:xfrm>
            <a:off x="1057324" y="2152020"/>
            <a:ext cx="8423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{},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年龄：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'Tom'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18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9C31758-0A5E-4E8E-836C-B6825DD4C588}"/>
              </a:ext>
            </a:extLst>
          </p:cNvPr>
          <p:cNvSpPr/>
          <p:nvPr/>
        </p:nvSpPr>
        <p:spPr>
          <a:xfrm>
            <a:off x="1057324" y="3450545"/>
            <a:ext cx="8423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{1},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年龄：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{0}'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18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'Tom'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E7875DF-43B3-4ECD-9DB7-78B5F16E8B2F}"/>
              </a:ext>
            </a:extLst>
          </p:cNvPr>
          <p:cNvSpPr/>
          <p:nvPr/>
        </p:nvSpPr>
        <p:spPr>
          <a:xfrm>
            <a:off x="1057324" y="2817377"/>
            <a:ext cx="84230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姓名：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{},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年龄：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'Tom'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'18'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87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4" grpId="0"/>
      <p:bldP spid="16" grpId="0"/>
      <p:bldP spid="1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5" y="1628800"/>
            <a:ext cx="9359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大括号中除了包括参数序号，还可以包括格式控制信息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1057324" y="2294157"/>
          <a:ext cx="10153128" cy="3840480"/>
        </p:xfrm>
        <a:graphic>
          <a:graphicData uri="http://schemas.openxmlformats.org/drawingml/2006/table">
            <a:tbl>
              <a:tblPr/>
              <a:tblGrid>
                <a:gridCol w="509270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436517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530377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610184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3242244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参数序号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引导符号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左对齐</a:t>
                      </a:r>
                      <a:r>
                        <a:rPr lang="en-US" altLang="zh-CN" sz="2400" dirty="0">
                          <a:effectLst/>
                        </a:rPr>
                        <a:t>:&lt;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右对齐</a:t>
                      </a:r>
                      <a:r>
                        <a:rPr lang="en-US" altLang="zh-CN" sz="2400" dirty="0">
                          <a:effectLst/>
                        </a:rPr>
                        <a:t>: 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居中</a:t>
                      </a:r>
                      <a:r>
                        <a:rPr lang="en-US" altLang="zh-CN" sz="2400" dirty="0">
                          <a:effectLst/>
                        </a:rPr>
                        <a:t>:    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输出宽度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数字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千位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分隔符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浮点数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小数位数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字符串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最大输出长度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d       </a:t>
                      </a:r>
                      <a:r>
                        <a:rPr lang="zh-CN" altLang="en-US" sz="2400" dirty="0">
                          <a:effectLst/>
                        </a:rPr>
                        <a:t>十进制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x        </a:t>
                      </a:r>
                      <a:r>
                        <a:rPr lang="zh-CN" altLang="en-US" sz="2400" dirty="0">
                          <a:effectLst/>
                        </a:rPr>
                        <a:t>十六进制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o       </a:t>
                      </a:r>
                      <a:r>
                        <a:rPr lang="zh-CN" altLang="en-US" sz="2400" dirty="0">
                          <a:effectLst/>
                        </a:rPr>
                        <a:t>八进制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b       </a:t>
                      </a:r>
                      <a:r>
                        <a:rPr lang="zh-CN" altLang="en-US" sz="2400" dirty="0">
                          <a:effectLst/>
                        </a:rPr>
                        <a:t>二进制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c        Unicode </a:t>
                      </a:r>
                      <a:r>
                        <a:rPr lang="zh-CN" altLang="en-US" sz="2400" dirty="0">
                          <a:effectLst/>
                        </a:rPr>
                        <a:t>字符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e/E    </a:t>
                      </a:r>
                      <a:r>
                        <a:rPr lang="zh-CN" altLang="en-US" sz="2400" dirty="0">
                          <a:effectLst/>
                        </a:rPr>
                        <a:t>浮点数指数形式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f/F     </a:t>
                      </a:r>
                      <a:r>
                        <a:rPr lang="zh-CN" altLang="en-US" sz="2400" dirty="0">
                          <a:effectLst/>
                        </a:rPr>
                        <a:t>浮点数标准形式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g/G   </a:t>
                      </a:r>
                      <a:r>
                        <a:rPr lang="zh-CN" altLang="en-US" sz="2400" dirty="0">
                          <a:effectLst/>
                        </a:rPr>
                        <a:t>浮点数最短表示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8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10153128" cy="16459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solidFill>
                            <a:srgbClr val="FF0000"/>
                          </a:solidFill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参数序号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引导符号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填充字符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左对齐</a:t>
                      </a:r>
                      <a:r>
                        <a:rPr lang="en-US" altLang="zh-CN" sz="2400" dirty="0">
                          <a:effectLst/>
                        </a:rPr>
                        <a:t>:&lt;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右对齐</a:t>
                      </a:r>
                      <a:r>
                        <a:rPr lang="en-US" altLang="zh-CN" sz="2400" dirty="0">
                          <a:effectLst/>
                        </a:rPr>
                        <a:t>: 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居中</a:t>
                      </a:r>
                      <a:r>
                        <a:rPr lang="en-US" altLang="zh-CN" sz="2400" dirty="0">
                          <a:effectLst/>
                        </a:rPr>
                        <a:t>:    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输出宽度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3272841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字符串格式化应用：填充与对齐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A923F6-96B1-4691-8AB1-36DD2DE5160D}"/>
              </a:ext>
            </a:extLst>
          </p:cNvPr>
          <p:cNvSpPr/>
          <p:nvPr/>
        </p:nvSpPr>
        <p:spPr>
          <a:xfrm>
            <a:off x="911424" y="4221088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'123456789'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9DC5B5-6972-4DCD-8928-1D25C31DF041}"/>
              </a:ext>
            </a:extLst>
          </p:cNvPr>
          <p:cNvSpPr/>
          <p:nvPr/>
        </p:nvSpPr>
        <p:spPr>
          <a:xfrm>
            <a:off x="1466490" y="5984942"/>
            <a:ext cx="44871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+”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填充，右对齐，输出宽度为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AD41FF0-09B9-4001-ADD7-986135D76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FB77854-2080-4C38-92A5-E5C3F3F3AD79}"/>
              </a:ext>
            </a:extLst>
          </p:cNvPr>
          <p:cNvSpPr/>
          <p:nvPr/>
        </p:nvSpPr>
        <p:spPr>
          <a:xfrm>
            <a:off x="9040883" y="3258813"/>
            <a:ext cx="202178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++++++++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+++++++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++++++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+++++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1234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12345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123456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1234567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12345678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123456789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6D0890E-2C6C-4D4F-87BE-69C69C2A270D}"/>
              </a:ext>
            </a:extLst>
          </p:cNvPr>
          <p:cNvSpPr/>
          <p:nvPr/>
        </p:nvSpPr>
        <p:spPr>
          <a:xfrm>
            <a:off x="897008" y="4744308"/>
            <a:ext cx="375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700E3D-C180-4707-93BE-6D76FC8E2132}"/>
              </a:ext>
            </a:extLst>
          </p:cNvPr>
          <p:cNvSpPr/>
          <p:nvPr/>
        </p:nvSpPr>
        <p:spPr>
          <a:xfrm>
            <a:off x="1466490" y="5354687"/>
            <a:ext cx="43414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</a:t>
            </a:r>
            <a:r>
              <a:rPr lang="en-US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+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&gt;9}'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7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通过序号获取对应的字符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/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78379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80CAE74-3495-495E-AD9B-EA69A7012608}"/>
              </a:ext>
            </a:extLst>
          </p:cNvPr>
          <p:cNvSpPr/>
          <p:nvPr/>
        </p:nvSpPr>
        <p:spPr>
          <a:xfrm>
            <a:off x="1164391" y="3068960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81B5A0-1692-424B-A065-559DEFA40F28}"/>
              </a:ext>
            </a:extLst>
          </p:cNvPr>
          <p:cNvSpPr/>
          <p:nvPr/>
        </p:nvSpPr>
        <p:spPr>
          <a:xfrm>
            <a:off x="1164390" y="4531123"/>
            <a:ext cx="8892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13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Arial Unicode MS"/>
              </a:rPr>
              <a:t>IndexError</a:t>
            </a:r>
            <a:r>
              <a:rPr lang="en-US" altLang="zh-CN" sz="2800" dirty="0">
                <a:solidFill>
                  <a:srgbClr val="FF0000"/>
                </a:solidFill>
                <a:latin typeface="Arial Unicode MS"/>
              </a:rPr>
              <a:t>: string index out of range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712BD-D844-45B0-A611-75D44E98394E}"/>
              </a:ext>
            </a:extLst>
          </p:cNvPr>
          <p:cNvSpPr/>
          <p:nvPr/>
        </p:nvSpPr>
        <p:spPr>
          <a:xfrm>
            <a:off x="1164390" y="3826727"/>
            <a:ext cx="986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索引值超出序号范围时，将会产生“索引超出范围”的错误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89B582-8078-4FE1-862D-CE8CE57E8E7C}"/>
              </a:ext>
            </a:extLst>
          </p:cNvPr>
          <p:cNvSpPr/>
          <p:nvPr/>
        </p:nvSpPr>
        <p:spPr>
          <a:xfrm>
            <a:off x="1209418" y="5288890"/>
            <a:ext cx="986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空字符串索引也会产生“索引超出范围”的错误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4A1FC30-388E-400B-AFA3-F5E365BDA9A9}"/>
              </a:ext>
            </a:extLst>
          </p:cNvPr>
          <p:cNvSpPr/>
          <p:nvPr/>
        </p:nvSpPr>
        <p:spPr>
          <a:xfrm>
            <a:off x="1209418" y="5812110"/>
            <a:ext cx="809996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</a:t>
            </a:r>
            <a:r>
              <a:rPr lang="en-US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Arial Unicode MS"/>
              </a:rPr>
              <a:t>IndexError</a:t>
            </a:r>
            <a:r>
              <a:rPr lang="en-US" altLang="zh-CN" sz="2800" dirty="0">
                <a:solidFill>
                  <a:srgbClr val="FF0000"/>
                </a:solidFill>
                <a:latin typeface="Arial Unicode MS"/>
              </a:rPr>
              <a:t>: string index out of range</a:t>
            </a:r>
          </a:p>
        </p:txBody>
      </p:sp>
    </p:spTree>
    <p:extLst>
      <p:ext uri="{BB962C8B-B14F-4D97-AF65-F5344CB8AC3E}">
        <p14:creationId xmlns:p14="http://schemas.microsoft.com/office/powerpoint/2010/main" val="89522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6" grpId="0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10153128" cy="164592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参数序号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引导符号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填充字符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左对齐</a:t>
                      </a:r>
                      <a:r>
                        <a:rPr lang="en-US" altLang="zh-CN" sz="2400" dirty="0">
                          <a:effectLst/>
                        </a:rPr>
                        <a:t>:&lt;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右对齐</a:t>
                      </a:r>
                      <a:r>
                        <a:rPr lang="en-US" altLang="zh-CN" sz="2400" dirty="0">
                          <a:effectLst/>
                        </a:rPr>
                        <a:t>: &gt;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居中</a:t>
                      </a:r>
                      <a:r>
                        <a:rPr lang="en-US" altLang="zh-CN" sz="2400" dirty="0">
                          <a:effectLst/>
                        </a:rPr>
                        <a:t>:    ^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输出宽度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数字千位分隔符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3272841"/>
            <a:ext cx="547072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字符串格式化应用：千位分隔符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A923F6-96B1-4691-8AB1-36DD2DE5160D}"/>
              </a:ext>
            </a:extLst>
          </p:cNvPr>
          <p:cNvSpPr/>
          <p:nvPr/>
        </p:nvSpPr>
        <p:spPr>
          <a:xfrm>
            <a:off x="911424" y="4221088"/>
            <a:ext cx="7056784" cy="1150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'{:,}'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123456789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123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456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,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789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2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10585176" cy="164592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浮点数：小数位数</a:t>
                      </a:r>
                      <a:endParaRPr lang="en-US" altLang="zh-CN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字符串：最大输出长度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e/E    </a:t>
                      </a:r>
                      <a:r>
                        <a:rPr lang="zh-CN" altLang="en-US" sz="2400" dirty="0">
                          <a:effectLst/>
                        </a:rPr>
                        <a:t>浮点数指数形式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f/F     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浮点数标准形式</a:t>
                      </a:r>
                      <a:endParaRPr lang="en-US" altLang="zh-CN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g/G   </a:t>
                      </a:r>
                      <a:r>
                        <a:rPr lang="zh-CN" altLang="en-US" sz="2400" dirty="0">
                          <a:effectLst/>
                        </a:rPr>
                        <a:t>浮点数最短表示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3272841"/>
            <a:ext cx="66967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字符串格式化应用：浮点数精度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4E58C-4649-42BB-B014-DB905C83C98B}"/>
              </a:ext>
            </a:extLst>
          </p:cNvPr>
          <p:cNvSpPr/>
          <p:nvPr/>
        </p:nvSpPr>
        <p:spPr>
          <a:xfrm>
            <a:off x="803412" y="4002027"/>
            <a:ext cx="10585176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'{:.8f}'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3141.59265300979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3141.59265301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'{:.8F}'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3141.59265300079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3141.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59265300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'{:.6f}'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314.150000358979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314.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150000</a:t>
            </a:r>
            <a:endParaRPr lang="en-US" altLang="zh-CN" sz="2800" dirty="0">
              <a:solidFill>
                <a:srgbClr val="ABA6BF"/>
              </a:solidFill>
              <a:highlight>
                <a:srgbClr val="FFFF00"/>
              </a:highlight>
              <a:latin typeface="Arial Unicode MS"/>
              <a:ea typeface="JetBrains Mono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E95080-A572-4840-9856-4F67A6EB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10585176" cy="164592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浮点数：小数位数</a:t>
                      </a:r>
                      <a:endParaRPr lang="en-US" altLang="zh-CN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字符串：最大输出长度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e/E    </a:t>
                      </a:r>
                      <a:r>
                        <a:rPr lang="zh-CN" altLang="en-US" sz="2400" dirty="0">
                          <a:effectLst/>
                        </a:rPr>
                        <a:t>浮点数指数形式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f/F     </a:t>
                      </a:r>
                      <a:r>
                        <a:rPr lang="zh-CN" altLang="en-US" sz="2400" dirty="0">
                          <a:effectLst/>
                        </a:rPr>
                        <a:t>浮点数标准形式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g/G   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浮点数最短表示</a:t>
                      </a:r>
                      <a:endParaRPr lang="en-US" altLang="zh-CN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3272841"/>
            <a:ext cx="720080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字符串格式化应用：浮点数精度，最短表示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4E58C-4649-42BB-B014-DB905C83C98B}"/>
              </a:ext>
            </a:extLst>
          </p:cNvPr>
          <p:cNvSpPr/>
          <p:nvPr/>
        </p:nvSpPr>
        <p:spPr>
          <a:xfrm>
            <a:off x="803412" y="4002027"/>
            <a:ext cx="10585176" cy="1154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'{:.8g}'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314.159265358979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314.15927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'{:.8G}'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314.150000358979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314.15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10806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10585176" cy="164592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浮点数：小数位数</a:t>
                      </a:r>
                      <a:endParaRPr lang="en-US" altLang="zh-CN" sz="24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字符串：最大输出长度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e/E    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浮点数指数形式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f/F     </a:t>
                      </a:r>
                      <a:r>
                        <a:rPr lang="zh-CN" altLang="en-US" sz="2400" dirty="0">
                          <a:effectLst/>
                        </a:rPr>
                        <a:t>浮点数标准形式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g/G   </a:t>
                      </a:r>
                      <a:r>
                        <a:rPr lang="zh-CN" altLang="en-US" sz="2400" dirty="0">
                          <a:effectLst/>
                        </a:rPr>
                        <a:t>浮点数最短表示</a:t>
                      </a: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3272841"/>
            <a:ext cx="66967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字符串格式化应用：浮点数精度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4E58C-4649-42BB-B014-DB905C83C98B}"/>
              </a:ext>
            </a:extLst>
          </p:cNvPr>
          <p:cNvSpPr/>
          <p:nvPr/>
        </p:nvSpPr>
        <p:spPr>
          <a:xfrm>
            <a:off x="803412" y="4002027"/>
            <a:ext cx="10585176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'{:.6e}'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314150.000358979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3.</a:t>
            </a:r>
            <a:r>
              <a:rPr lang="zh-CN" altLang="zh-CN" sz="2800" dirty="0">
                <a:solidFill>
                  <a:srgbClr val="ABA6BF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141500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e+05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E95080-A572-4840-9856-4F67A6EB7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71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10585176" cy="1280160"/>
        </p:xfrm>
        <a:graphic>
          <a:graphicData uri="http://schemas.openxmlformats.org/drawingml/2006/table">
            <a:tbl>
              <a:tblPr/>
              <a:tblGrid>
                <a:gridCol w="864096">
                  <a:extLst>
                    <a:ext uri="{9D8B030D-6E8A-4147-A177-3AD203B41FA5}">
                      <a16:colId xmlns:a16="http://schemas.microsoft.com/office/drawing/2014/main" val="151068940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2738317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94721537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772952315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107589134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3686003275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整数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填充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对齐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,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>
                          <a:effectLst/>
                        </a:rPr>
                        <a:t>.</a:t>
                      </a:r>
                      <a:r>
                        <a:rPr lang="zh-CN" altLang="en-US" sz="2400">
                          <a:effectLst/>
                        </a:rPr>
                        <a:t>精度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>
                          <a:effectLst/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zh-CN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浮点数：小数位数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字符串：最大输出长度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e/E    </a:t>
                      </a:r>
                      <a:r>
                        <a:rPr lang="zh-CN" altLang="en-US" sz="2400" dirty="0">
                          <a:effectLst/>
                        </a:rPr>
                        <a:t>浮点数指数形式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f/F     </a:t>
                      </a:r>
                      <a:r>
                        <a:rPr lang="zh-CN" altLang="en-US" sz="2400" dirty="0">
                          <a:effectLst/>
                        </a:rPr>
                        <a:t>浮点数标准形式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3272841"/>
            <a:ext cx="5400600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字符串格式化应用：字符串精度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4E58C-4649-42BB-B014-DB905C83C98B}"/>
              </a:ext>
            </a:extLst>
          </p:cNvPr>
          <p:cNvSpPr/>
          <p:nvPr/>
        </p:nvSpPr>
        <p:spPr>
          <a:xfrm>
            <a:off x="803412" y="4002027"/>
            <a:ext cx="105851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'{:.4}'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'1.23456789'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1.23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，算上小数点为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4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个字符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6085E4-9BAC-4990-97E4-8FE7BBB3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98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模板字符串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{}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(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逗号分隔的参数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&gt;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Arial Unicode MS"/>
              <a:ea typeface="JetBrains Mono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6152C1B-2504-4EAC-A9A2-616FF5B7F6F6}"/>
              </a:ext>
            </a:extLst>
          </p:cNvPr>
          <p:cNvGraphicFramePr>
            <a:graphicFrameLocks noGrp="1"/>
          </p:cNvGraphicFramePr>
          <p:nvPr/>
        </p:nvGraphicFramePr>
        <p:xfrm>
          <a:off x="911424" y="1556792"/>
          <a:ext cx="4812196" cy="2377440"/>
        </p:xfrm>
        <a:graphic>
          <a:graphicData uri="http://schemas.openxmlformats.org/drawingml/2006/table">
            <a:tbl>
              <a:tblPr/>
              <a:tblGrid>
                <a:gridCol w="836904">
                  <a:extLst>
                    <a:ext uri="{9D8B030D-6E8A-4147-A177-3AD203B41FA5}">
                      <a16:colId xmlns:a16="http://schemas.microsoft.com/office/drawing/2014/main" val="220921650"/>
                    </a:ext>
                  </a:extLst>
                </a:gridCol>
                <a:gridCol w="3975292">
                  <a:extLst>
                    <a:ext uri="{9D8B030D-6E8A-4147-A177-3AD203B41FA5}">
                      <a16:colId xmlns:a16="http://schemas.microsoft.com/office/drawing/2014/main" val="15599418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</a:rPr>
                        <a:t>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类别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444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>
                          <a:effectLst/>
                        </a:rPr>
                        <a:t>输出宽度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d         </a:t>
                      </a:r>
                      <a:r>
                        <a:rPr lang="zh-CN" altLang="en-US" sz="2400" dirty="0">
                          <a:effectLst/>
                        </a:rPr>
                        <a:t>十进制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x      </a:t>
                      </a:r>
                      <a:r>
                        <a:rPr lang="zh-CN" altLang="en-US" sz="2400" dirty="0">
                          <a:effectLst/>
                        </a:rPr>
                        <a:t>十六进制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o         </a:t>
                      </a:r>
                      <a:r>
                        <a:rPr lang="zh-CN" altLang="en-US" sz="2400" dirty="0">
                          <a:effectLst/>
                        </a:rPr>
                        <a:t>八进制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b         </a:t>
                      </a:r>
                      <a:r>
                        <a:rPr lang="zh-CN" altLang="en-US" sz="2400" dirty="0">
                          <a:effectLst/>
                        </a:rPr>
                        <a:t>二进制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effectLst/>
                        </a:rPr>
                        <a:t>c     Unicode </a:t>
                      </a:r>
                      <a:r>
                        <a:rPr lang="zh-CN" altLang="en-US" sz="2400" dirty="0">
                          <a:effectLst/>
                        </a:rPr>
                        <a:t>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723294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64D29B10-3A70-4D24-B7B2-7EAED0D549CE}"/>
              </a:ext>
            </a:extLst>
          </p:cNvPr>
          <p:cNvSpPr/>
          <p:nvPr/>
        </p:nvSpPr>
        <p:spPr>
          <a:xfrm>
            <a:off x="911424" y="4057908"/>
            <a:ext cx="4812196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字符串格式化应用：输出类型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E4E58C-4649-42BB-B014-DB905C83C98B}"/>
              </a:ext>
            </a:extLst>
          </p:cNvPr>
          <p:cNvSpPr/>
          <p:nvPr/>
        </p:nvSpPr>
        <p:spPr>
          <a:xfrm>
            <a:off x="911424" y="4581128"/>
            <a:ext cx="4608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num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90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6085E4-9BAC-4990-97E4-8FE7BBB3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724256-4057-4A5F-B2BB-809C48FB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8059BCD-5F0A-4214-A473-940AC674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664CEC-A07C-4968-8A88-671A51911E6A}"/>
              </a:ext>
            </a:extLst>
          </p:cNvPr>
          <p:cNvSpPr/>
          <p:nvPr/>
        </p:nvSpPr>
        <p:spPr>
          <a:xfrm>
            <a:off x="6888088" y="1556792"/>
            <a:ext cx="39841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90    5a   132 1011010     Z 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91    5b   133 1011011     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[ </a:t>
            </a:r>
            <a:b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92    5c   134 1011100     \ 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93    5d   135 1011101     </a:t>
            </a:r>
            <a: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br>
              <a:rPr lang="zh-CN" altLang="zh-CN" sz="2400" dirty="0">
                <a:solidFill>
                  <a:srgbClr val="6AE613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94    5e   136 1011110    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^ </a:t>
            </a:r>
            <a:b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95    5f   </a:t>
            </a:r>
            <a:r>
              <a:rPr lang="en-US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137 1011111     _ 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96    60   140 1100000     </a:t>
            </a:r>
            <a: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  <a:t>` </a:t>
            </a:r>
            <a:br>
              <a:rPr lang="zh-CN" altLang="zh-CN" sz="2400" dirty="0">
                <a:solidFill>
                  <a:srgbClr val="F77235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97    61   141 1100001     a 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98    62   142 1100010     b </a:t>
            </a:r>
            <a:b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</a:br>
            <a:r>
              <a:rPr lang="zh-CN" altLang="zh-CN" sz="2400" dirty="0">
                <a:solidFill>
                  <a:srgbClr val="2D3142"/>
                </a:solidFill>
                <a:latin typeface="Arial Unicode MS"/>
                <a:ea typeface="JetBrains Mono"/>
              </a:rPr>
              <a:t>99    63   143 1100011     c 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39A988-E985-4150-8F56-3FA332598146}"/>
              </a:ext>
            </a:extLst>
          </p:cNvPr>
          <p:cNvSpPr/>
          <p:nvPr/>
        </p:nvSpPr>
        <p:spPr>
          <a:xfrm>
            <a:off x="1325470" y="5011371"/>
            <a:ext cx="28263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 </a:t>
            </a: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in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FF0000"/>
                </a:solidFill>
                <a:highlight>
                  <a:srgbClr val="FFFF00"/>
                </a:highlight>
                <a:latin typeface="Arial Unicode MS"/>
                <a:ea typeface="JetBrains Mono"/>
              </a:rPr>
              <a:t>dxobc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: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59DD745-9510-4C50-B5AC-3DEC07A3332B}"/>
              </a:ext>
            </a:extLst>
          </p:cNvPr>
          <p:cNvSpPr/>
          <p:nvPr/>
        </p:nvSpPr>
        <p:spPr>
          <a:xfrm>
            <a:off x="1765692" y="5412573"/>
            <a:ext cx="10270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'{0:{width}{base}}'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/>
                <a:ea typeface="JetBrains Mono"/>
              </a:rPr>
              <a:t>format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num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base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width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A9D47EF-7121-4C66-8475-D5AE5B2C650A}"/>
              </a:ext>
            </a:extLst>
          </p:cNvPr>
          <p:cNvSpPr/>
          <p:nvPr/>
        </p:nvSpPr>
        <p:spPr>
          <a:xfrm>
            <a:off x="1325470" y="5964834"/>
            <a:ext cx="13568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5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  <p:bldP spid="15" grpId="0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26624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转义字符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41678B-6029-41EC-AFD0-791F8D6D6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8CEFFC-3A1F-4804-89B8-849BF718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75D0C5B-7FBD-47F6-B683-649405757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61F26C-BD28-4AC0-B6AA-6ED01D76C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6085E4-9BAC-4990-97E4-8FE7BBB3F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724256-4057-4A5F-B2BB-809C48FB7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8059BCD-5F0A-4214-A473-940AC674E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06049953-97E6-4C3E-8F3E-A7D256640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442441"/>
              </p:ext>
            </p:extLst>
          </p:nvPr>
        </p:nvGraphicFramePr>
        <p:xfrm>
          <a:off x="1117938" y="2019512"/>
          <a:ext cx="10151242" cy="4164742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854341310"/>
                    </a:ext>
                  </a:extLst>
                </a:gridCol>
                <a:gridCol w="1438276">
                  <a:extLst>
                    <a:ext uri="{9D8B030D-6E8A-4147-A177-3AD203B41FA5}">
                      <a16:colId xmlns:a16="http://schemas.microsoft.com/office/drawing/2014/main" val="3849050235"/>
                    </a:ext>
                  </a:extLst>
                </a:gridCol>
                <a:gridCol w="7344814">
                  <a:extLst>
                    <a:ext uri="{9D8B030D-6E8A-4147-A177-3AD203B41FA5}">
                      <a16:colId xmlns:a16="http://schemas.microsoft.com/office/drawing/2014/main" val="321648547"/>
                    </a:ext>
                  </a:extLst>
                </a:gridCol>
              </a:tblGrid>
              <a:tr h="305357">
                <a:tc>
                  <a:txBody>
                    <a:bodyPr/>
                    <a:lstStyle/>
                    <a:p>
                      <a:endParaRPr lang="zh-CN" altLang="en-US" sz="2000">
                        <a:effectLst/>
                      </a:endParaRP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描述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示例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25348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  <a:effectLst/>
                        </a:rPr>
                        <a:t>n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换行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表示输出时到当前位置本行结束，后面字符在新的一行输出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74949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回车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回到当前行首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327820"/>
                  </a:ext>
                </a:extLst>
              </a:tr>
              <a:tr h="4387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水平制表符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与</a:t>
                      </a:r>
                      <a:r>
                        <a:rPr lang="en-US" altLang="zh-CN" sz="2000" dirty="0">
                          <a:effectLst/>
                        </a:rPr>
                        <a:t>tab</a:t>
                      </a:r>
                      <a:r>
                        <a:rPr lang="zh-CN" altLang="en-US" sz="2000" dirty="0">
                          <a:effectLst/>
                        </a:rPr>
                        <a:t>键相同，光标水平移动若干个字符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380363"/>
                  </a:ext>
                </a:extLst>
              </a:tr>
              <a:tr h="53437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altLang="zh-CN" sz="2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反斜杠符号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用于在字符串中输出一个反斜杠“</a:t>
                      </a:r>
                      <a:r>
                        <a:rPr lang="en-US" altLang="zh-CN" sz="2000">
                          <a:effectLst/>
                        </a:rPr>
                        <a:t>\”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574580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altLang="zh-CN" sz="2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单引号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用于在字符串中输出一个单引号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041770"/>
                  </a:ext>
                </a:extLst>
              </a:tr>
              <a:tr h="3053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altLang="zh-CN" sz="2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双引号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用于在字符串中输出一个双引号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398997"/>
                  </a:ext>
                </a:extLst>
              </a:tr>
              <a:tr h="4732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sz="24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退格</a:t>
                      </a:r>
                      <a:endParaRPr lang="en-US" sz="2000" dirty="0">
                        <a:effectLst/>
                      </a:endParaRP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使光标回退一格，清除前面一个字符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584147"/>
                  </a:ext>
                </a:extLst>
              </a:tr>
              <a:tr h="4732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effectLst/>
                        </a:rPr>
                        <a:t>\</a:t>
                      </a:r>
                      <a:r>
                        <a:rPr lang="en-US" altLang="zh-CN" sz="2000" dirty="0">
                          <a:effectLst/>
                        </a:rPr>
                        <a:t>(</a:t>
                      </a:r>
                      <a:r>
                        <a:rPr lang="zh-CN" altLang="en-US" sz="2000" dirty="0">
                          <a:effectLst/>
                        </a:rPr>
                        <a:t>在行尾时</a:t>
                      </a:r>
                      <a:r>
                        <a:rPr lang="en-US" altLang="zh-CN" sz="2000" dirty="0">
                          <a:effectLst/>
                        </a:rPr>
                        <a:t>)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>
                          <a:effectLst/>
                        </a:rPr>
                        <a:t>续行符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dirty="0">
                          <a:effectLst/>
                        </a:rPr>
                        <a:t>排版时在前一行末尾加“</a:t>
                      </a:r>
                      <a:r>
                        <a:rPr lang="en-US" altLang="zh-CN" sz="2000" dirty="0">
                          <a:effectLst/>
                        </a:rPr>
                        <a:t>\”</a:t>
                      </a:r>
                      <a:r>
                        <a:rPr lang="zh-CN" altLang="en-US" sz="2000" dirty="0">
                          <a:effectLst/>
                        </a:rPr>
                        <a:t>，解释器会将下一行内容接在前行末尾</a:t>
                      </a:r>
                    </a:p>
                  </a:txBody>
                  <a:tcPr marL="76339" marR="76339" marT="38170" marB="3817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172328"/>
                  </a:ext>
                </a:extLst>
              </a:tr>
            </a:tbl>
          </a:graphicData>
        </a:graphic>
      </p:graphicFrame>
      <p:sp>
        <p:nvSpPr>
          <p:cNvPr id="17" name="矩形 16">
            <a:extLst>
              <a:ext uri="{FF2B5EF4-FFF2-40B4-BE49-F238E27FC236}">
                <a16:creationId xmlns:a16="http://schemas.microsoft.com/office/drawing/2014/main" id="{AFCAAAC7-D05A-47BE-A5CA-7517AB0E9434}"/>
              </a:ext>
            </a:extLst>
          </p:cNvPr>
          <p:cNvSpPr/>
          <p:nvPr/>
        </p:nvSpPr>
        <p:spPr>
          <a:xfrm>
            <a:off x="1117938" y="1522255"/>
            <a:ext cx="10450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反斜杠（</a:t>
            </a:r>
            <a:r>
              <a:rPr lang="en-US" altLang="zh-CN" sz="2400" dirty="0"/>
              <a:t>\</a:t>
            </a:r>
            <a:r>
              <a:rPr lang="zh-CN" altLang="en-US" sz="2400" dirty="0"/>
              <a:t>）在字符串中表示转义，与后面相邻的一个字符共同组成特定含义</a:t>
            </a:r>
          </a:p>
        </p:txBody>
      </p:sp>
    </p:spTree>
    <p:extLst>
      <p:ext uri="{BB962C8B-B14F-4D97-AF65-F5344CB8AC3E}">
        <p14:creationId xmlns:p14="http://schemas.microsoft.com/office/powerpoint/2010/main" val="12637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1765651" y="1700810"/>
            <a:ext cx="887294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random</a:t>
            </a:r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模块及其应用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2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AD74E81-7B6A-4562-998F-AEE8ED8594A3}"/>
              </a:ext>
            </a:extLst>
          </p:cNvPr>
          <p:cNvSpPr/>
          <p:nvPr/>
        </p:nvSpPr>
        <p:spPr>
          <a:xfrm>
            <a:off x="1057324" y="963443"/>
            <a:ext cx="4246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random  </a:t>
            </a:r>
            <a:r>
              <a:rPr lang="zh-CN" altLang="en-US" sz="2800" dirty="0">
                <a:solidFill>
                  <a:srgbClr val="2D3142"/>
                </a:solidFill>
                <a:latin typeface="Arial Unicode MS"/>
                <a:ea typeface="JetBrains Mono"/>
              </a:rPr>
              <a:t>随机数模块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649EE-1EDD-4511-81F7-486AC57C3AA5}"/>
              </a:ext>
            </a:extLst>
          </p:cNvPr>
          <p:cNvSpPr/>
          <p:nvPr/>
        </p:nvSpPr>
        <p:spPr>
          <a:xfrm>
            <a:off x="1057325" y="1628800"/>
            <a:ext cx="8639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由稳定算法计算所得出的稳定结果序列，伪随机数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5471BF-89C2-4FE8-910C-6ACC3B5B99F2}"/>
              </a:ext>
            </a:extLst>
          </p:cNvPr>
          <p:cNvSpPr/>
          <p:nvPr/>
        </p:nvSpPr>
        <p:spPr>
          <a:xfrm>
            <a:off x="1057324" y="2636912"/>
            <a:ext cx="27344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94BD7C-23B7-40E3-887C-4A2C1FC2228C}"/>
              </a:ext>
            </a:extLst>
          </p:cNvPr>
          <p:cNvSpPr/>
          <p:nvPr/>
        </p:nvSpPr>
        <p:spPr>
          <a:xfrm>
            <a:off x="1091586" y="33729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整数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2C7DD8-CD7E-4AC8-9A49-EA8BE1FD0F8D}"/>
              </a:ext>
            </a:extLst>
          </p:cNvPr>
          <p:cNvSpPr/>
          <p:nvPr/>
        </p:nvSpPr>
        <p:spPr>
          <a:xfrm>
            <a:off x="1091586" y="3941049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浮点数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0B738A-3204-4E73-BE7E-24C1372C9A7C}"/>
              </a:ext>
            </a:extLst>
          </p:cNvPr>
          <p:cNvSpPr/>
          <p:nvPr/>
        </p:nvSpPr>
        <p:spPr>
          <a:xfrm>
            <a:off x="1091586" y="4509120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130D70F-0478-4223-9363-D3512BCE7263}"/>
              </a:ext>
            </a:extLst>
          </p:cNvPr>
          <p:cNvSpPr/>
          <p:nvPr/>
        </p:nvSpPr>
        <p:spPr>
          <a:xfrm>
            <a:off x="1091586" y="5077191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字节数据</a:t>
            </a:r>
          </a:p>
        </p:txBody>
      </p:sp>
    </p:spTree>
    <p:extLst>
      <p:ext uri="{BB962C8B-B14F-4D97-AF65-F5344CB8AC3E}">
        <p14:creationId xmlns:p14="http://schemas.microsoft.com/office/powerpoint/2010/main" val="40288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3598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初始化随机数生成器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seed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077417" y="2009883"/>
            <a:ext cx="2858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39785-839B-4A64-A97D-E0B45AF03214}"/>
              </a:ext>
            </a:extLst>
          </p:cNvPr>
          <p:cNvSpPr/>
          <p:nvPr/>
        </p:nvSpPr>
        <p:spPr>
          <a:xfrm>
            <a:off x="1057325" y="3442526"/>
            <a:ext cx="6694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EADF4-2263-4B31-8D05-C7BA64BA4AAF}"/>
              </a:ext>
            </a:extLst>
          </p:cNvPr>
          <p:cNvSpPr/>
          <p:nvPr/>
        </p:nvSpPr>
        <p:spPr>
          <a:xfrm>
            <a:off x="1057325" y="4940450"/>
            <a:ext cx="6694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01D428-A4FA-4F8D-89DD-13380B7EAFFC}"/>
              </a:ext>
            </a:extLst>
          </p:cNvPr>
          <p:cNvSpPr/>
          <p:nvPr/>
        </p:nvSpPr>
        <p:spPr>
          <a:xfrm>
            <a:off x="7926336" y="3896496"/>
            <a:ext cx="288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18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75 90 100 84 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A24DAC-6A5A-4539-9232-E45F98B7C815}"/>
              </a:ext>
            </a:extLst>
          </p:cNvPr>
          <p:cNvSpPr/>
          <p:nvPr/>
        </p:nvSpPr>
        <p:spPr>
          <a:xfrm>
            <a:off x="7946429" y="5417503"/>
            <a:ext cx="25859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83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80 27 67 73</a:t>
            </a:r>
            <a:endParaRPr lang="zh-CN" altLang="en-US" sz="28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6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D793F4-4F68-447C-91A7-3C2E5A4D4D7F}"/>
              </a:ext>
            </a:extLst>
          </p:cNvPr>
          <p:cNvSpPr/>
          <p:nvPr/>
        </p:nvSpPr>
        <p:spPr>
          <a:xfrm>
            <a:off x="1057324" y="963443"/>
            <a:ext cx="77029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en-US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  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通过序号获取对应的字符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E45140E-F2D6-46F6-B492-7016731BAFD2}"/>
              </a:ext>
            </a:extLst>
          </p:cNvPr>
          <p:cNvGraphicFramePr>
            <a:graphicFrameLocks noGrp="1"/>
          </p:cNvGraphicFramePr>
          <p:nvPr/>
        </p:nvGraphicFramePr>
        <p:xfrm>
          <a:off x="1164392" y="2054643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8104326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2393745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9934470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770343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8584959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1091257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29716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01979856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68910601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7365559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231064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05938883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9468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8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  <a:endParaRPr lang="zh-CN" altLang="en-US" sz="28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143710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F274DF2-6BBF-436E-B34F-5716D5B76AAD}"/>
              </a:ext>
            </a:extLst>
          </p:cNvPr>
          <p:cNvSpPr/>
          <p:nvPr/>
        </p:nvSpPr>
        <p:spPr>
          <a:xfrm>
            <a:off x="939792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0A1534-6EED-4FA9-8B69-E86606B96E0C}"/>
              </a:ext>
            </a:extLst>
          </p:cNvPr>
          <p:cNvSpPr/>
          <p:nvPr/>
        </p:nvSpPr>
        <p:spPr>
          <a:xfrm>
            <a:off x="10996009" y="1916832"/>
            <a:ext cx="26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Arial Unicode MS"/>
                <a:ea typeface="JetBrains Mono"/>
              </a:rPr>
              <a:t>'</a:t>
            </a:r>
            <a:endParaRPr lang="zh-CN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E03B464-02CE-401F-8031-E7CFD836F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849229"/>
              </p:ext>
            </p:extLst>
          </p:nvPr>
        </p:nvGraphicFramePr>
        <p:xfrm>
          <a:off x="1164391" y="1534015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2083377962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6112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34667452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63402278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35302536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01300733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903404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691135518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01837774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489028001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1421252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9476183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1454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8715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97AFABF-9B9A-4AB7-9E1E-DF720E9710C9}"/>
              </a:ext>
            </a:extLst>
          </p:cNvPr>
          <p:cNvGraphicFramePr>
            <a:graphicFrameLocks noGrp="1"/>
          </p:cNvGraphicFramePr>
          <p:nvPr/>
        </p:nvGraphicFramePr>
        <p:xfrm>
          <a:off x="1164391" y="2564904"/>
          <a:ext cx="986321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709">
                  <a:extLst>
                    <a:ext uri="{9D8B030D-6E8A-4147-A177-3AD203B41FA5}">
                      <a16:colId xmlns:a16="http://schemas.microsoft.com/office/drawing/2014/main" val="3334884969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756525857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51964082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67649849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425621178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6881254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263068834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530764556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39730539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811416915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12656232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2476378670"/>
                    </a:ext>
                  </a:extLst>
                </a:gridCol>
                <a:gridCol w="758709">
                  <a:extLst>
                    <a:ext uri="{9D8B030D-6E8A-4147-A177-3AD203B41FA5}">
                      <a16:colId xmlns:a16="http://schemas.microsoft.com/office/drawing/2014/main" val="1929755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-10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-9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-8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-7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-6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-5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-4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-3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-2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-1</a:t>
                      </a:r>
                      <a:endParaRPr lang="zh-CN" altLang="en-US" sz="2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73933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80CAE74-3495-495E-AD9B-EA69A7012608}"/>
              </a:ext>
            </a:extLst>
          </p:cNvPr>
          <p:cNvSpPr/>
          <p:nvPr/>
        </p:nvSpPr>
        <p:spPr>
          <a:xfrm>
            <a:off x="1164391" y="3068960"/>
            <a:ext cx="32384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'Hello Python!'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81B5A0-1692-424B-A065-559DEFA40F28}"/>
              </a:ext>
            </a:extLst>
          </p:cNvPr>
          <p:cNvSpPr/>
          <p:nvPr/>
        </p:nvSpPr>
        <p:spPr>
          <a:xfrm>
            <a:off x="1209418" y="5096863"/>
            <a:ext cx="69028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FF0000"/>
                </a:solidFill>
                <a:latin typeface="Arial Unicode MS"/>
                <a:ea typeface="JetBrains Mono"/>
              </a:rPr>
              <a:t>TypeError</a:t>
            </a:r>
            <a:r>
              <a:rPr lang="en-US" altLang="zh-CN" sz="2800" dirty="0">
                <a:solidFill>
                  <a:srgbClr val="FF0000"/>
                </a:solidFill>
                <a:latin typeface="Arial Unicode MS"/>
                <a:ea typeface="JetBrains Mono"/>
              </a:rPr>
              <a:t>: string indices must be integers</a:t>
            </a:r>
            <a:endParaRPr lang="en-US" altLang="zh-CN" sz="2800" dirty="0">
              <a:solidFill>
                <a:srgbClr val="ABA6BF"/>
              </a:solidFill>
              <a:latin typeface="Arial Unicode MS"/>
              <a:ea typeface="JetBrains Mono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6712BD-D844-45B0-A611-75D44E98394E}"/>
              </a:ext>
            </a:extLst>
          </p:cNvPr>
          <p:cNvSpPr/>
          <p:nvPr/>
        </p:nvSpPr>
        <p:spPr>
          <a:xfrm>
            <a:off x="1196193" y="3544298"/>
            <a:ext cx="98632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索引值为浮点数时，将会产生“字符串索引必须为整数”的错误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DA1235-3760-425D-82CC-9A2D24C610AE}"/>
              </a:ext>
            </a:extLst>
          </p:cNvPr>
          <p:cNvSpPr/>
          <p:nvPr/>
        </p:nvSpPr>
        <p:spPr>
          <a:xfrm>
            <a:off x="1196193" y="403423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10/5=2.0</a:t>
            </a:r>
            <a:b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10.0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10.0//5 = 2.0</a:t>
            </a:r>
            <a:endParaRPr lang="zh-CN" altLang="en-US" sz="2800" dirty="0">
              <a:solidFill>
                <a:srgbClr val="ABA6BF"/>
              </a:solidFill>
              <a:latin typeface="Arial Unicode MS"/>
              <a:ea typeface="JetBrains Mono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AB78A4-70F7-46A5-A4DD-6986EACD90F4}"/>
              </a:ext>
            </a:extLst>
          </p:cNvPr>
          <p:cNvSpPr/>
          <p:nvPr/>
        </p:nvSpPr>
        <p:spPr>
          <a:xfrm>
            <a:off x="1209418" y="5657360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10.0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l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8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8" grpId="0"/>
      <p:bldP spid="11" grpId="0"/>
      <p:bldP spid="13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35985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初始化随机数生成器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33824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seed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077417" y="2009883"/>
            <a:ext cx="80618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639785-839B-4A64-A97D-E0B45AF03214}"/>
              </a:ext>
            </a:extLst>
          </p:cNvPr>
          <p:cNvSpPr/>
          <p:nvPr/>
        </p:nvSpPr>
        <p:spPr>
          <a:xfrm>
            <a:off x="1057325" y="3442526"/>
            <a:ext cx="66948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EADF4-2263-4B31-8D05-C7BA64BA4AAF}"/>
              </a:ext>
            </a:extLst>
          </p:cNvPr>
          <p:cNvSpPr/>
          <p:nvPr/>
        </p:nvSpPr>
        <p:spPr>
          <a:xfrm>
            <a:off x="1057325" y="4940450"/>
            <a:ext cx="66948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901D428-A4FA-4F8D-89DD-13380B7EAFFC}"/>
              </a:ext>
            </a:extLst>
          </p:cNvPr>
          <p:cNvSpPr/>
          <p:nvPr/>
        </p:nvSpPr>
        <p:spPr>
          <a:xfrm>
            <a:off x="7926336" y="3896496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74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5 55 62 74</a:t>
            </a:r>
            <a:endParaRPr lang="zh-CN" altLang="en-US" sz="2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7A24DAC-6A5A-4539-9232-E45F98B7C815}"/>
              </a:ext>
            </a:extLst>
          </p:cNvPr>
          <p:cNvSpPr/>
          <p:nvPr/>
        </p:nvSpPr>
        <p:spPr>
          <a:xfrm>
            <a:off x="7946429" y="5417503"/>
            <a:ext cx="2385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74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5 55 62 74</a:t>
            </a:r>
            <a:endParaRPr lang="zh-CN" altLang="en-US" sz="28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057324" y="2953163"/>
            <a:ext cx="6021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seed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用整数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做种子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2C2C91-73E4-40D0-A31E-C881A657B6B1}"/>
              </a:ext>
            </a:extLst>
          </p:cNvPr>
          <p:cNvSpPr/>
          <p:nvPr/>
        </p:nvSpPr>
        <p:spPr>
          <a:xfrm>
            <a:off x="1057324" y="4418575"/>
            <a:ext cx="60212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seed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用整数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做种子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6622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之间（包括b）的一个随机整数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8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随机整数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073331" y="2780928"/>
            <a:ext cx="28583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053238" y="3724208"/>
            <a:ext cx="61478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9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11FB5E1-20F1-483F-A038-B3F86A2EA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FBD0779-3012-4B3C-85E1-A08BD5A26C47}"/>
              </a:ext>
            </a:extLst>
          </p:cNvPr>
          <p:cNvSpPr/>
          <p:nvPr/>
        </p:nvSpPr>
        <p:spPr>
          <a:xfrm>
            <a:off x="1057324" y="2114185"/>
            <a:ext cx="619268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随机序列应用：随机生成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位数字密码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A1CB9C6-BB94-44D7-808C-C23D4F2712A8}"/>
              </a:ext>
            </a:extLst>
          </p:cNvPr>
          <p:cNvSpPr/>
          <p:nvPr/>
        </p:nvSpPr>
        <p:spPr>
          <a:xfrm>
            <a:off x="1104598" y="4913709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97120355</a:t>
            </a:r>
          </a:p>
        </p:txBody>
      </p:sp>
    </p:spTree>
    <p:extLst>
      <p:ext uri="{BB962C8B-B14F-4D97-AF65-F5344CB8AC3E}">
        <p14:creationId xmlns:p14="http://schemas.microsoft.com/office/powerpoint/2010/main" val="242342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8783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，步长为step的序列里随机产生一个整数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缺省时值为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777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随机整数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F96B48-5420-4CF0-9539-97A020224261}"/>
              </a:ext>
            </a:extLst>
          </p:cNvPr>
          <p:cNvSpPr/>
          <p:nvPr/>
        </p:nvSpPr>
        <p:spPr>
          <a:xfrm>
            <a:off x="1057324" y="2840443"/>
            <a:ext cx="65508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随机序列应用：生成身份证顺序码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女性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9CC9FE-1B42-4C04-9F0B-9EFB480B223E}"/>
              </a:ext>
            </a:extLst>
          </p:cNvPr>
          <p:cNvSpPr/>
          <p:nvPr/>
        </p:nvSpPr>
        <p:spPr>
          <a:xfrm>
            <a:off x="983432" y="3442976"/>
            <a:ext cx="10297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顺序码（身份证第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位到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位）是公安机关所辖派出所的分配码，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B63BC6C-640A-4E05-AAC5-EE8D4E4D823A}"/>
              </a:ext>
            </a:extLst>
          </p:cNvPr>
          <p:cNvSpPr/>
          <p:nvPr/>
        </p:nvSpPr>
        <p:spPr>
          <a:xfrm>
            <a:off x="1079049" y="5086775"/>
            <a:ext cx="3648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15-16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：一个两位整数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9A8962C-E91B-45D1-9899-97A7CD7B6341}"/>
              </a:ext>
            </a:extLst>
          </p:cNvPr>
          <p:cNvSpPr/>
          <p:nvPr/>
        </p:nvSpPr>
        <p:spPr>
          <a:xfrm>
            <a:off x="4823465" y="5086775"/>
            <a:ext cx="31419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不足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位时前面补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6F94D01-9A8D-4193-A4F8-C01D8C2FE352}"/>
              </a:ext>
            </a:extLst>
          </p:cNvPr>
          <p:cNvSpPr/>
          <p:nvPr/>
        </p:nvSpPr>
        <p:spPr>
          <a:xfrm>
            <a:off x="1631504" y="5733256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17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：男性奇数，女性偶数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464D200-BA47-48EF-A597-BC36078FCF14}"/>
              </a:ext>
            </a:extLst>
          </p:cNvPr>
          <p:cNvSpPr/>
          <p:nvPr/>
        </p:nvSpPr>
        <p:spPr>
          <a:xfrm>
            <a:off x="983432" y="3920030"/>
            <a:ext cx="10297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每个派出所分配码为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个连续号码，例如“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000-009”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060-069”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68F3E11-2CD0-49BE-83DF-C0A302A95D17}"/>
              </a:ext>
            </a:extLst>
          </p:cNvPr>
          <p:cNvSpPr/>
          <p:nvPr/>
        </p:nvSpPr>
        <p:spPr>
          <a:xfrm>
            <a:off x="983432" y="4345940"/>
            <a:ext cx="10297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其中奇数为男性分配码，偶数为女性分配码</a:t>
            </a:r>
          </a:p>
        </p:txBody>
      </p:sp>
    </p:spTree>
    <p:extLst>
      <p:ext uri="{BB962C8B-B14F-4D97-AF65-F5344CB8AC3E}">
        <p14:creationId xmlns:p14="http://schemas.microsoft.com/office/powerpoint/2010/main" val="83323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8783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zh-CN" sz="2800" dirty="0">
                <a:solidFill>
                  <a:srgbClr val="F7723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stop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，步长为step的序列里随机产生一个整数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相当于</a:t>
            </a:r>
            <a:r>
              <a:rPr lang="zh-CN" altLang="zh-CN" sz="2800" dirty="0">
                <a:solidFill>
                  <a:srgbClr val="F767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start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缺省时值为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77749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随机整数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start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stop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step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106495" y="3495927"/>
            <a:ext cx="2757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106495" y="4329469"/>
            <a:ext cx="8229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order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位整数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C458D71-1FDF-41DA-81E9-14FD2DF63E83}"/>
              </a:ext>
            </a:extLst>
          </p:cNvPr>
          <p:cNvSpPr/>
          <p:nvPr/>
        </p:nvSpPr>
        <p:spPr>
          <a:xfrm>
            <a:off x="1106495" y="4901401"/>
            <a:ext cx="77258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gender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偶数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F96B48-5420-4CF0-9539-97A020224261}"/>
              </a:ext>
            </a:extLst>
          </p:cNvPr>
          <p:cNvSpPr/>
          <p:nvPr/>
        </p:nvSpPr>
        <p:spPr>
          <a:xfrm>
            <a:off x="1057324" y="2840443"/>
            <a:ext cx="6622852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随机序列应用：生成身份证顺序码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女性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B6FAF29-CA5F-44A9-AE2D-DE8D7271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9DD2F4-970F-4723-8176-73AF8E22096B}"/>
              </a:ext>
            </a:extLst>
          </p:cNvPr>
          <p:cNvSpPr/>
          <p:nvPr/>
        </p:nvSpPr>
        <p:spPr>
          <a:xfrm>
            <a:off x="1106494" y="5552509"/>
            <a:ext cx="9598018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order: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02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gender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     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060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不足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位补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0</a:t>
            </a:r>
            <a:b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</a:br>
            <a:endParaRPr lang="zh-CN" altLang="zh-CN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1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69828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产生一个具有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个随机比特位的非负整数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8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随机整数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getrandbits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46E2ED-F2AF-4613-AAF1-580FE62BD6B4}"/>
              </a:ext>
            </a:extLst>
          </p:cNvPr>
          <p:cNvSpPr/>
          <p:nvPr/>
        </p:nvSpPr>
        <p:spPr>
          <a:xfrm>
            <a:off x="1057324" y="2138235"/>
            <a:ext cx="47506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2946D5E-FA2E-4AA0-B82E-6EC998E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7F928DC-9EE9-4C55-9A6B-4C512DC45E27}"/>
              </a:ext>
            </a:extLst>
          </p:cNvPr>
          <p:cNvSpPr/>
          <p:nvPr/>
        </p:nvSpPr>
        <p:spPr>
          <a:xfrm>
            <a:off x="1046360" y="2924944"/>
            <a:ext cx="10306223" cy="3401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地址是互联网上的每一个网络和每一台主机分配的逻辑地址，表示为一个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位的二进制，如：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01100100000001000000010100000110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为了便于表示，通常被分割为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个部分，并使用 “点分十进制”表示，每个十进制数代表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位二进制数。范围介于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0-255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例：点分十进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100.4.5.6</a:t>
            </a:r>
          </a:p>
        </p:txBody>
      </p:sp>
    </p:spTree>
    <p:extLst>
      <p:ext uri="{BB962C8B-B14F-4D97-AF65-F5344CB8AC3E}">
        <p14:creationId xmlns:p14="http://schemas.microsoft.com/office/powerpoint/2010/main" val="2857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7342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产生一个具有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个随机比特位的非负整数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8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随机整数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getrandbits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057324" y="2708920"/>
            <a:ext cx="3333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057324" y="3542462"/>
            <a:ext cx="6406828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getrandbits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' 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241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26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en-US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219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2946D5E-FA2E-4AA0-B82E-6EC998E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DA33A02-4C75-4FC3-9F60-AF895CD99C86}"/>
              </a:ext>
            </a:extLst>
          </p:cNvPr>
          <p:cNvSpPr/>
          <p:nvPr/>
        </p:nvSpPr>
        <p:spPr>
          <a:xfrm>
            <a:off x="1057324" y="2138235"/>
            <a:ext cx="47506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68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6910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产生一个具有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个随机比特位的非负整数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830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随机整数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getrandbits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057324" y="2708920"/>
            <a:ext cx="3333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057324" y="3542462"/>
            <a:ext cx="64068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dot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'.'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getrandbits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dot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n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end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dot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241.26.4.219</a:t>
            </a:r>
            <a:endParaRPr lang="zh-CN" altLang="zh-CN" sz="105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2946D5E-FA2E-4AA0-B82E-6EC998E9A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22B5BE3-F46B-4BEE-8B5C-A00679820512}"/>
              </a:ext>
            </a:extLst>
          </p:cNvPr>
          <p:cNvSpPr/>
          <p:nvPr/>
        </p:nvSpPr>
        <p:spPr>
          <a:xfrm>
            <a:off x="1057324" y="2138235"/>
            <a:ext cx="4750644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90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588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0.0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之间的一个随机浮点数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54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随机浮点数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106495" y="2060848"/>
            <a:ext cx="2757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106495" y="2894390"/>
            <a:ext cx="49174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())  </a:t>
            </a:r>
            <a:endParaRPr lang="en-US" altLang="zh-CN" sz="2800" dirty="0">
              <a:solidFill>
                <a:srgbClr val="E70C0C"/>
              </a:solidFill>
              <a:latin typeface="Arial Unicode MS" panose="020B0604020202020204"/>
              <a:ea typeface="JetBrains Mono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D6A3FF-4304-4EB8-831C-2193CD6DC327}"/>
              </a:ext>
            </a:extLst>
          </p:cNvPr>
          <p:cNvSpPr/>
          <p:nvPr/>
        </p:nvSpPr>
        <p:spPr>
          <a:xfrm>
            <a:off x="1106495" y="3778897"/>
            <a:ext cx="38908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0.45709121851344325</a:t>
            </a:r>
            <a:endParaRPr lang="zh-CN" altLang="en-US"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C95783-4732-4B37-9E6E-A6C36281BA68}"/>
              </a:ext>
            </a:extLst>
          </p:cNvPr>
          <p:cNvSpPr/>
          <p:nvPr/>
        </p:nvSpPr>
        <p:spPr>
          <a:xfrm>
            <a:off x="1001769" y="5262075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94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588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0.0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之间的一个随机浮点数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54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随机浮点数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C42321-7565-42D7-86E7-FE99AEBAC527}"/>
              </a:ext>
            </a:extLst>
          </p:cNvPr>
          <p:cNvSpPr/>
          <p:nvPr/>
        </p:nvSpPr>
        <p:spPr>
          <a:xfrm>
            <a:off x="1057323" y="2138235"/>
            <a:ext cx="6694861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随机序列应用：蒙特卡洛计算模拟圆周率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0" name="图片 4">
            <a:extLst>
              <a:ext uri="{FF2B5EF4-FFF2-40B4-BE49-F238E27FC236}">
                <a16:creationId xmlns:a16="http://schemas.microsoft.com/office/drawing/2014/main" id="{DFDB19FD-EFED-4878-84D3-CAD1FC01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48680"/>
            <a:ext cx="3666545" cy="330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DE59CD56-2B2D-46C0-8A69-4BBA3B53711F}"/>
              </a:ext>
            </a:extLst>
          </p:cNvPr>
          <p:cNvSpPr/>
          <p:nvPr/>
        </p:nvSpPr>
        <p:spPr>
          <a:xfrm>
            <a:off x="1057322" y="2789807"/>
            <a:ext cx="7270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蒙特卡洛（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Monte Carlo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）方法原理是通过大量随机样本，去了解一个系统，进而得到所要计算的值。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E42EE6E-9045-4C21-8CE5-95E0801D6472}"/>
              </a:ext>
            </a:extLst>
          </p:cNvPr>
          <p:cNvSpPr/>
          <p:nvPr/>
        </p:nvSpPr>
        <p:spPr>
          <a:xfrm>
            <a:off x="1057322" y="3712964"/>
            <a:ext cx="7270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在边长为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的正方形内部，随机产生均匀分布的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个点，计算它们与中心点的距离是否小于内接圆的半径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，以此判断是否落在圆的内部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统计圆内的点数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hits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ED6787-A6ED-4809-8D49-B7C1B98548FF}"/>
                  </a:ext>
                </a:extLst>
              </p:cNvPr>
              <p:cNvSpPr txBox="1"/>
              <p:nvPr/>
            </p:nvSpPr>
            <p:spPr>
              <a:xfrm>
                <a:off x="2315349" y="5006840"/>
                <a:ext cx="2798780" cy="864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 dirty="0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4ED6787-A6ED-4809-8D49-B7C1B9854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349" y="5006840"/>
                <a:ext cx="2798780" cy="8645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图片 27">
            <a:extLst>
              <a:ext uri="{FF2B5EF4-FFF2-40B4-BE49-F238E27FC236}">
                <a16:creationId xmlns:a16="http://schemas.microsoft.com/office/drawing/2014/main" id="{596B4682-AEE3-4A51-8F9F-864187A86B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280" y="3712964"/>
            <a:ext cx="2832232" cy="28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3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9" grpId="0" animBg="1"/>
      <p:bldP spid="22" grpId="0"/>
      <p:bldP spid="23" grpId="0"/>
      <p:bldP spid="2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588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0.0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1.0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之间的一个随机浮点数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54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随机浮点数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2C42321-7565-42D7-86E7-FE99AEBAC527}"/>
              </a:ext>
            </a:extLst>
          </p:cNvPr>
          <p:cNvSpPr/>
          <p:nvPr/>
        </p:nvSpPr>
        <p:spPr>
          <a:xfrm>
            <a:off x="1057323" y="2138235"/>
            <a:ext cx="6694861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随机序列应用：蒙特卡洛计算模拟圆周率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0DE7B34-E738-4209-8C1C-A497E8270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288" y="692696"/>
            <a:ext cx="2664296" cy="266429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B009E3F-2B21-46B0-B158-83D9FD870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DFBD8E-EBFE-4F15-99BE-3368528DFA06}"/>
              </a:ext>
            </a:extLst>
          </p:cNvPr>
          <p:cNvSpPr/>
          <p:nvPr/>
        </p:nvSpPr>
        <p:spPr>
          <a:xfrm>
            <a:off x="1057323" y="2677292"/>
            <a:ext cx="2734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9AF1B4C-4A88-4109-81D0-D626FC228720}"/>
              </a:ext>
            </a:extLst>
          </p:cNvPr>
          <p:cNvSpPr/>
          <p:nvPr/>
        </p:nvSpPr>
        <p:spPr>
          <a:xfrm>
            <a:off x="8792034" y="3501009"/>
            <a:ext cx="25904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只计算第一象限的四分之一区域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1B4E3B-4F67-4982-A06D-7F823EDAB626}"/>
              </a:ext>
            </a:extLst>
          </p:cNvPr>
          <p:cNvSpPr/>
          <p:nvPr/>
        </p:nvSpPr>
        <p:spPr>
          <a:xfrm>
            <a:off x="1057323" y="3403285"/>
            <a:ext cx="15102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hits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AAB85A3-32D4-4584-859E-99BE12796EA8}"/>
              </a:ext>
            </a:extLst>
          </p:cNvPr>
          <p:cNvSpPr/>
          <p:nvPr/>
        </p:nvSpPr>
        <p:spPr>
          <a:xfrm>
            <a:off x="1079666" y="3858270"/>
            <a:ext cx="78966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10001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       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随机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10000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CE846D0-31F4-4D11-B5D7-41DFCC917481}"/>
              </a:ext>
            </a:extLst>
          </p:cNvPr>
          <p:cNvSpPr/>
          <p:nvPr/>
        </p:nvSpPr>
        <p:spPr>
          <a:xfrm>
            <a:off x="1487488" y="4802378"/>
            <a:ext cx="76328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y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**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0.5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1.0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判断圆内外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hits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hits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                     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圆内次数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C0E6320-34A4-4D73-9D7A-C0168F30A023}"/>
              </a:ext>
            </a:extLst>
          </p:cNvPr>
          <p:cNvSpPr/>
          <p:nvPr/>
        </p:nvSpPr>
        <p:spPr>
          <a:xfrm>
            <a:off x="1079666" y="5688250"/>
            <a:ext cx="4224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pi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4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* 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hits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/</a:t>
            </a:r>
            <a:r>
              <a:rPr lang="en-US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10000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                  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f"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pi</a:t>
            </a:r>
            <a:r>
              <a:rPr lang="zh-CN" altLang="zh-CN" sz="2800" dirty="0">
                <a:solidFill>
                  <a:srgbClr val="EA7E25"/>
                </a:solidFill>
                <a:latin typeface="Arial Unicode MS" panose="020B0604020202020204"/>
                <a:ea typeface="JetBrains Mono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"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F393381-D084-4F9D-81FF-8A4ACBF9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6397" y="6131110"/>
            <a:ext cx="3702011" cy="5078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7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圆周率</a:t>
            </a:r>
            <a:r>
              <a:rPr kumimoji="0" lang="zh-CN" altLang="zh-CN" sz="27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宋体" panose="02010600030101010101" pitchFamily="2" charset="-122"/>
                <a:ea typeface="JetBrains Mono"/>
              </a:rPr>
              <a:t>3.1632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6CB1DD-FEBE-40D7-B3DC-9DCB109D9997}"/>
              </a:ext>
            </a:extLst>
          </p:cNvPr>
          <p:cNvSpPr/>
          <p:nvPr/>
        </p:nvSpPr>
        <p:spPr>
          <a:xfrm>
            <a:off x="1057324" y="963443"/>
            <a:ext cx="460662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索引应用：百分制转五分制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62780A-339D-481D-8BC0-F6B97DD33297}"/>
              </a:ext>
            </a:extLst>
          </p:cNvPr>
          <p:cNvSpPr/>
          <p:nvPr/>
        </p:nvSpPr>
        <p:spPr>
          <a:xfrm>
            <a:off x="1057324" y="1628800"/>
            <a:ext cx="9647188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degree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'EEEEEEDCBAA'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0-10 </a:t>
            </a:r>
            <a:endParaRPr lang="en-US" altLang="zh-CN" sz="2800" dirty="0">
              <a:solidFill>
                <a:srgbClr val="ABA6BF"/>
              </a:solidFill>
              <a:latin typeface="Arial Unicode MS"/>
              <a:ea typeface="JetBrains Mo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4986E46-655B-416A-9822-3C70F19D1B5A}"/>
              </a:ext>
            </a:extLst>
          </p:cNvPr>
          <p:cNvSpPr/>
          <p:nvPr/>
        </p:nvSpPr>
        <p:spPr>
          <a:xfrm>
            <a:off x="1057324" y="2283788"/>
            <a:ext cx="9647188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float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())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合法的成绩数据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C1CD8D-9C4F-4442-B1AC-5CF9BD841F64}"/>
              </a:ext>
            </a:extLst>
          </p:cNvPr>
          <p:cNvSpPr/>
          <p:nvPr/>
        </p:nvSpPr>
        <p:spPr>
          <a:xfrm>
            <a:off x="1057324" y="3068960"/>
            <a:ext cx="9647188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score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// 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10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int()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取整使索引号为整数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9FF14BE-F610-41AF-99C2-DF5D8D09F62F}"/>
              </a:ext>
            </a:extLst>
          </p:cNvPr>
          <p:cNvSpPr/>
          <p:nvPr/>
        </p:nvSpPr>
        <p:spPr>
          <a:xfrm>
            <a:off x="1057324" y="3703022"/>
            <a:ext cx="9647188" cy="654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degree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)      </a:t>
            </a:r>
            <a:r>
              <a:rPr lang="en-US" altLang="zh-CN" sz="2800" dirty="0">
                <a:solidFill>
                  <a:srgbClr val="E70C0C"/>
                </a:solidFill>
                <a:latin typeface="Arial Unicode MS"/>
                <a:ea typeface="JetBrains Mono"/>
              </a:rPr>
              <a:t>                 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degree[i]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是索引序号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i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21FE19-38FC-45D2-A41A-F044E8029218}"/>
              </a:ext>
            </a:extLst>
          </p:cNvPr>
          <p:cNvSpPr/>
          <p:nvPr/>
        </p:nvSpPr>
        <p:spPr>
          <a:xfrm>
            <a:off x="1057324" y="4807406"/>
            <a:ext cx="194957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95.5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输出：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681745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58865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产生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之间的一个随机浮点数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55427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随机浮点数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uniform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a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b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106495" y="2060848"/>
            <a:ext cx="2757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106495" y="2894390"/>
            <a:ext cx="58373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uniform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2.5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10.0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D6A3FF-4304-4EB8-831C-2193CD6DC327}"/>
              </a:ext>
            </a:extLst>
          </p:cNvPr>
          <p:cNvSpPr/>
          <p:nvPr/>
        </p:nvSpPr>
        <p:spPr>
          <a:xfrm>
            <a:off x="1106495" y="3778897"/>
            <a:ext cx="36904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3.4732696402924095</a:t>
            </a:r>
            <a:endParaRPr lang="zh-CN" altLang="en-US"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4FD5C10-54A5-48A7-8218-3D0EC1C0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F20835-7FD1-4694-9A6D-DC5FA899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33497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8351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从非空序列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中随机产生一个元素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633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序列用函数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seq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057324" y="2106862"/>
            <a:ext cx="2757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057324" y="2940404"/>
            <a:ext cx="6933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石头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剪刀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布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CD6A3FF-4304-4EB8-831C-2193CD6DC327}"/>
              </a:ext>
            </a:extLst>
          </p:cNvPr>
          <p:cNvSpPr/>
          <p:nvPr/>
        </p:nvSpPr>
        <p:spPr>
          <a:xfrm>
            <a:off x="1057324" y="3660457"/>
            <a:ext cx="1069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剪刀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3AC60E2-D509-4003-98EB-F37B9C8DCAF6}"/>
              </a:ext>
            </a:extLst>
          </p:cNvPr>
          <p:cNvSpPr/>
          <p:nvPr/>
        </p:nvSpPr>
        <p:spPr>
          <a:xfrm>
            <a:off x="1057324" y="4380510"/>
            <a:ext cx="49644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当序列为空时，触发索引异常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D137027-1B96-479C-97AB-CF878A2BD45A}"/>
              </a:ext>
            </a:extLst>
          </p:cNvPr>
          <p:cNvSpPr/>
          <p:nvPr/>
        </p:nvSpPr>
        <p:spPr>
          <a:xfrm>
            <a:off x="1069798" y="5661248"/>
            <a:ext cx="57462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IndexError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list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index out of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1FE49F-A1BD-463D-8FD0-57D61720F115}"/>
              </a:ext>
            </a:extLst>
          </p:cNvPr>
          <p:cNvSpPr/>
          <p:nvPr/>
        </p:nvSpPr>
        <p:spPr>
          <a:xfrm>
            <a:off x="1057323" y="4946780"/>
            <a:ext cx="42465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69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  <p:bldP spid="17" grpId="0"/>
      <p:bldP spid="23" grpId="0"/>
      <p:bldP spid="25" grpId="0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8351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从非空序列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seq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中随机产生一个元素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当序列为空时，触发索引异常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63348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序列用函数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seq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106495" y="3049796"/>
            <a:ext cx="2757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105989" y="3917374"/>
            <a:ext cx="765430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pwd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b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8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pwd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pwd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'0123456789'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pwd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        </a:t>
            </a: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64295542</a:t>
            </a:r>
            <a:endParaRPr lang="zh-CN" altLang="en-US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4FD5C10-54A5-48A7-8218-3D0EC1C0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F20835-7FD1-4694-9A6D-DC5FA899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E80D9E5-86C8-4452-BB5B-AA79EAE9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18A9AFE-4E84-4628-A949-2E9EBD7F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C95A09-4C4E-46AC-B586-57CF7FACD1C8}"/>
              </a:ext>
            </a:extLst>
          </p:cNvPr>
          <p:cNvSpPr/>
          <p:nvPr/>
        </p:nvSpPr>
        <p:spPr>
          <a:xfrm>
            <a:off x="1128390" y="2467845"/>
            <a:ext cx="619268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随机序列应用：随机生成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位数字密码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77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8351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population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中选择，返回大小为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序列用函数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population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4FD5C10-54A5-48A7-8218-3D0EC1C0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F20835-7FD1-4694-9A6D-DC5FA899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E80D9E5-86C8-4452-BB5B-AA79EAE9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18A9AFE-4E84-4628-A949-2E9EBD7F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C95A09-4C4E-46AC-B586-57CF7FACD1C8}"/>
              </a:ext>
            </a:extLst>
          </p:cNvPr>
          <p:cNvSpPr/>
          <p:nvPr/>
        </p:nvSpPr>
        <p:spPr>
          <a:xfrm>
            <a:off x="1162377" y="2045374"/>
            <a:ext cx="619268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随机序列应用：生成微软序列号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6818E67-EAAD-47E4-8AAF-0689F98F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F968840-5B10-4EBE-BF63-A38118B9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BD1E61-AD50-4B2A-8444-4A419A6E7960}"/>
              </a:ext>
            </a:extLst>
          </p:cNvPr>
          <p:cNvSpPr/>
          <p:nvPr/>
        </p:nvSpPr>
        <p:spPr>
          <a:xfrm>
            <a:off x="1057324" y="2816793"/>
            <a:ext cx="835104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微软产品一般都一个</a:t>
            </a:r>
            <a:r>
              <a:rPr lang="en-US" altLang="zh-CN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25</a:t>
            </a:r>
            <a:r>
              <a:rPr lang="zh-CN" altLang="en-US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位的序列号，是用来区分每份微软产品的产品序列号。产品序列号由五组被“</a:t>
            </a:r>
            <a:r>
              <a:rPr lang="en-US" altLang="zh-CN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-”</a:t>
            </a:r>
            <a:r>
              <a:rPr lang="zh-CN" altLang="en-US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分隔开，由字母数字混合编制的字符串组成，每组字符串是由五个字符串组成。如：</a:t>
            </a:r>
            <a:b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rgbClr val="4A4A4A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36XJE-86JVF-MTY62-7Q97Q-6BWJ2</a:t>
            </a:r>
            <a:b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每个字符是取自于以下</a:t>
            </a:r>
            <a:r>
              <a:rPr lang="en-US" altLang="zh-CN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24</a:t>
            </a:r>
            <a:r>
              <a:rPr lang="zh-CN" altLang="en-US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个字母及数字之中的一个：</a:t>
            </a:r>
            <a:b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en-US" altLang="zh-CN" sz="2800" dirty="0">
                <a:solidFill>
                  <a:srgbClr val="4A4A4A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 C E F G H J K M P Q R T V W X Y 2 3 4 6 7 8 9</a:t>
            </a:r>
            <a:endParaRPr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827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4" grpId="0" animBg="1"/>
      <p:bldP spid="1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83510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population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中选择，返回大小为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列表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序列用函数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choices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population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1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4FD5C10-54A5-48A7-8218-3D0EC1C0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F20835-7FD1-4694-9A6D-DC5FA899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E80D9E5-86C8-4452-BB5B-AA79EAE9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18A9AFE-4E84-4628-A949-2E9EBD7F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C95A09-4C4E-46AC-B586-57CF7FACD1C8}"/>
              </a:ext>
            </a:extLst>
          </p:cNvPr>
          <p:cNvSpPr/>
          <p:nvPr/>
        </p:nvSpPr>
        <p:spPr>
          <a:xfrm>
            <a:off x="1162377" y="2045374"/>
            <a:ext cx="619268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随机序列应用：生成微软序列号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6818E67-EAAD-47E4-8AAF-0689F98F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F968840-5B10-4EBE-BF63-A38118B9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174A59D-3315-42AF-ACCB-9422EC7EC331}"/>
              </a:ext>
            </a:extLst>
          </p:cNvPr>
          <p:cNvSpPr/>
          <p:nvPr/>
        </p:nvSpPr>
        <p:spPr>
          <a:xfrm>
            <a:off x="1057324" y="2604085"/>
            <a:ext cx="2757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160EBC7-E17D-4B42-AB0B-A22593B0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45AD17-458B-4998-9169-5D2E42C3264B}"/>
              </a:ext>
            </a:extLst>
          </p:cNvPr>
          <p:cNvSpPr/>
          <p:nvPr/>
        </p:nvSpPr>
        <p:spPr>
          <a:xfrm>
            <a:off x="1057324" y="3270754"/>
            <a:ext cx="8173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characters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'BCEFGHJKMPQRTVWXY2346789'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2F0BF60A-B7FA-4C01-8CE0-C28349A7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9970446-5CAB-4408-A098-D2BF6BDC246B}"/>
              </a:ext>
            </a:extLst>
          </p:cNvPr>
          <p:cNvSpPr/>
          <p:nvPr/>
        </p:nvSpPr>
        <p:spPr>
          <a:xfrm>
            <a:off x="1057324" y="3673914"/>
            <a:ext cx="81739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for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in </a:t>
            </a: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range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5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choices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characters</a:t>
            </a:r>
            <a:r>
              <a:rPr lang="zh-CN" altLang="zh-CN" sz="24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k</a:t>
            </a:r>
            <a:r>
              <a:rPr lang="zh-CN" altLang="zh-CN" sz="2400" dirty="0">
                <a:solidFill>
                  <a:srgbClr val="F77235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highlight>
                  <a:srgbClr val="FFFF00"/>
                </a:highlight>
                <a:latin typeface="Arial Unicode MS" panose="020B0604020202020204"/>
                <a:ea typeface="JetBrains Mono"/>
              </a:rPr>
              <a:t>5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D3FDEE4-160D-4AFF-9E35-D575D566B62C}"/>
              </a:ext>
            </a:extLst>
          </p:cNvPr>
          <p:cNvSpPr/>
          <p:nvPr/>
        </p:nvSpPr>
        <p:spPr>
          <a:xfrm>
            <a:off x="1415480" y="4434579"/>
            <a:ext cx="53285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i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0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keys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join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else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</a:b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keys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keys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'-' </a:t>
            </a:r>
            <a:r>
              <a:rPr lang="zh-CN" altLang="zh-CN" sz="24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+ </a:t>
            </a:r>
            <a:r>
              <a:rPr lang="zh-CN" altLang="zh-CN" sz="24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''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join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C0D816A-99A5-4E3E-B861-293D7D3794C5}"/>
              </a:ext>
            </a:extLst>
          </p:cNvPr>
          <p:cNvSpPr/>
          <p:nvPr/>
        </p:nvSpPr>
        <p:spPr>
          <a:xfrm>
            <a:off x="1057324" y="5926282"/>
            <a:ext cx="81739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keys</a:t>
            </a:r>
            <a:r>
              <a:rPr lang="zh-CN" altLang="zh-CN" sz="24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zh-CN" altLang="zh-CN" sz="24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9HCT7-GCWGG-43YWG-CMXMF-92H22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/>
      <p:bldP spid="27" grpId="0"/>
      <p:bldP spid="28" grpId="0"/>
      <p:bldP spid="29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8C996C-0F3D-403B-881B-4E2C4EB32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AED181-25AF-490D-906D-CB20D59E38AA}"/>
              </a:ext>
            </a:extLst>
          </p:cNvPr>
          <p:cNvSpPr/>
          <p:nvPr/>
        </p:nvSpPr>
        <p:spPr>
          <a:xfrm>
            <a:off x="1057324" y="1486663"/>
            <a:ext cx="6478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将可变序列 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顺序原地打乱，无返回值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BC5E833-580B-426F-AADD-402B04821141}"/>
              </a:ext>
            </a:extLst>
          </p:cNvPr>
          <p:cNvSpPr/>
          <p:nvPr/>
        </p:nvSpPr>
        <p:spPr>
          <a:xfrm>
            <a:off x="1057324" y="963443"/>
            <a:ext cx="7558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序列用函数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shuffle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x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[,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A85504-0903-494E-8551-36D3EB8BF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07E52C-0BCD-4F1C-8956-AF65E5BCB6CB}"/>
              </a:ext>
            </a:extLst>
          </p:cNvPr>
          <p:cNvSpPr/>
          <p:nvPr/>
        </p:nvSpPr>
        <p:spPr>
          <a:xfrm>
            <a:off x="1106495" y="3049796"/>
            <a:ext cx="27572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Arial Unicode MS" panose="020B0604020202020204"/>
                <a:ea typeface="JetBrains Mono"/>
              </a:rPr>
              <a:t>import 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A93E7FF-ED2A-4824-9D75-D2BF543E0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7935E0-C2E8-4CB2-9EC2-310F8A136849}"/>
              </a:ext>
            </a:extLst>
          </p:cNvPr>
          <p:cNvSpPr/>
          <p:nvPr/>
        </p:nvSpPr>
        <p:spPr>
          <a:xfrm>
            <a:off x="1105989" y="3917374"/>
            <a:ext cx="8878443" cy="594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poker </a:t>
            </a:r>
            <a:r>
              <a:rPr lang="zh-CN" altLang="zh-CN" sz="2800" dirty="0">
                <a:solidFill>
                  <a:srgbClr val="F77235"/>
                </a:solidFill>
                <a:latin typeface="Arial Unicode MS" panose="020B0604020202020204"/>
                <a:ea typeface="JetBrains Mono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'2'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'3'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'4'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'5'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'6'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'7'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'8'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'9'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'10'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'J'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'Q'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'K'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Arial Unicode MS" panose="020B0604020202020204"/>
                <a:ea typeface="JetBrains Mono"/>
              </a:rPr>
              <a:t>'A'</a:t>
            </a:r>
            <a:r>
              <a:rPr lang="zh-CN" altLang="zh-CN" sz="2800" dirty="0">
                <a:solidFill>
                  <a:srgbClr val="6AE613"/>
                </a:solidFill>
                <a:latin typeface="Arial Unicode MS" panose="020B0604020202020204"/>
                <a:ea typeface="JetBrains Mono"/>
              </a:rPr>
              <a:t>]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7541DC7-56EA-4BBF-A197-268113C7C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F0C9424F-2F40-4FFC-ADD3-A509A5ED3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78B474D-E6A1-478F-828E-51CAB87BE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26966C7-02B4-4B2B-BDA8-1EF2B2895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3D5805-E953-41D1-AFAF-1883DFD8B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54B4CD6-7C43-4E49-953E-6866F450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2604F07-D8A3-4E85-9497-B0681809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1954735-8D00-43CF-8EE2-E644E3C7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4FD5C10-54A5-48A7-8218-3D0EC1C0D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FDF20835-7FD1-4694-9A6D-DC5FA8998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E80D9E5-86C8-4452-BB5B-AA79EAE9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18A9AFE-4E84-4628-A949-2E9EBD7FD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4C95A09-4C4E-46AC-B586-57CF7FACD1C8}"/>
              </a:ext>
            </a:extLst>
          </p:cNvPr>
          <p:cNvSpPr/>
          <p:nvPr/>
        </p:nvSpPr>
        <p:spPr>
          <a:xfrm>
            <a:off x="1128390" y="2467845"/>
            <a:ext cx="6192688" cy="523220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随机序列应用：打乱扑克牌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96818E67-EAAD-47E4-8AAF-0689F98F2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8F968840-5B10-4EBE-BF63-A38118B9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5954089F-01AF-442F-8AD4-8D0A8C5E2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36AEDCA1-0C04-4F31-A0D9-A635B6B9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4B5BB1-681A-43F9-AED9-EEB9E02CF324}"/>
              </a:ext>
            </a:extLst>
          </p:cNvPr>
          <p:cNvSpPr/>
          <p:nvPr/>
        </p:nvSpPr>
        <p:spPr>
          <a:xfrm>
            <a:off x="1105989" y="4612929"/>
            <a:ext cx="10174587" cy="1693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random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Arial Unicode MS" panose="020B0604020202020204"/>
                <a:ea typeface="JetBrains Mono"/>
              </a:rPr>
              <a:t>shuffle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poker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  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  </a:t>
            </a:r>
            <a:r>
              <a:rPr lang="zh-CN" altLang="zh-CN" sz="2800" dirty="0">
                <a:solidFill>
                  <a:srgbClr val="ABA6BF"/>
                </a:solidFill>
                <a:latin typeface="Arial Unicode MS" panose="020B0604020202020204"/>
                <a:ea typeface="JetBrains Mono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原地改变可变序列的顺序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Arial Unicode MS" panose="020B0604020202020204"/>
                <a:ea typeface="JetBrains Mono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Arial Unicode MS" panose="020B0604020202020204"/>
                <a:ea typeface="JetBrains Mono"/>
              </a:rPr>
              <a:t>poker</a:t>
            </a:r>
            <a:r>
              <a:rPr lang="zh-CN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Arial Unicode MS" panose="020B0604020202020204"/>
                <a:ea typeface="JetBrains Mono"/>
              </a:rPr>
              <a:t>  </a:t>
            </a: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 ['A','J','9','Q','8','5','3','2','10','4','7','6','K']</a:t>
            </a:r>
            <a:endParaRPr lang="zh-CN" altLang="zh-CN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50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12" grpId="0"/>
      <p:bldP spid="24" grpId="0" animBg="1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48166</TotalTime>
  <Words>9363</Words>
  <Application>Microsoft Office PowerPoint</Application>
  <PresentationFormat>宽屏</PresentationFormat>
  <Paragraphs>1253</Paragraphs>
  <Slides>95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  <vt:variant>
        <vt:lpstr>自定义放映</vt:lpstr>
      </vt:variant>
      <vt:variant>
        <vt:i4>1</vt:i4>
      </vt:variant>
    </vt:vector>
  </HeadingPairs>
  <TitlesOfParts>
    <vt:vector size="107" baseType="lpstr">
      <vt:lpstr>Arial Unicode MS</vt:lpstr>
      <vt:lpstr>JetBrains Mono</vt:lpstr>
      <vt:lpstr>等线</vt:lpstr>
      <vt:lpstr>等线 Light</vt:lpstr>
      <vt:lpstr>宋体</vt:lpstr>
      <vt:lpstr>微软雅黑</vt:lpstr>
      <vt:lpstr>微软雅黑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武汉理工大学博士学位论文答辩</dc:title>
  <dc:creator>zhaogh</dc:creator>
  <cp:lastModifiedBy>y1498917556@163.com</cp:lastModifiedBy>
  <cp:revision>1212</cp:revision>
  <dcterms:created xsi:type="dcterms:W3CDTF">2007-08-02T05:50:15Z</dcterms:created>
  <dcterms:modified xsi:type="dcterms:W3CDTF">2024-03-21T01:35:05Z</dcterms:modified>
</cp:coreProperties>
</file>