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815" r:id="rId1"/>
  </p:sldMasterIdLst>
  <p:notesMasterIdLst>
    <p:notesMasterId r:id="rId87"/>
  </p:notesMasterIdLst>
  <p:handoutMasterIdLst>
    <p:handoutMasterId r:id="rId88"/>
  </p:handoutMasterIdLst>
  <p:sldIdLst>
    <p:sldId id="1118" r:id="rId2"/>
    <p:sldId id="1120" r:id="rId3"/>
    <p:sldId id="1124" r:id="rId4"/>
    <p:sldId id="1125" r:id="rId5"/>
    <p:sldId id="1126" r:id="rId6"/>
    <p:sldId id="1127" r:id="rId7"/>
    <p:sldId id="1128" r:id="rId8"/>
    <p:sldId id="1130" r:id="rId9"/>
    <p:sldId id="1129" r:id="rId10"/>
    <p:sldId id="1131" r:id="rId11"/>
    <p:sldId id="1123" r:id="rId12"/>
    <p:sldId id="1132" r:id="rId13"/>
    <p:sldId id="1133" r:id="rId14"/>
    <p:sldId id="1134" r:id="rId15"/>
    <p:sldId id="1135" r:id="rId16"/>
    <p:sldId id="1136" r:id="rId17"/>
    <p:sldId id="1137" r:id="rId18"/>
    <p:sldId id="1138" r:id="rId19"/>
    <p:sldId id="1139" r:id="rId20"/>
    <p:sldId id="1140" r:id="rId21"/>
    <p:sldId id="1141" r:id="rId22"/>
    <p:sldId id="1142" r:id="rId23"/>
    <p:sldId id="1143" r:id="rId24"/>
    <p:sldId id="1144" r:id="rId25"/>
    <p:sldId id="1145" r:id="rId26"/>
    <p:sldId id="1146" r:id="rId27"/>
    <p:sldId id="1147" r:id="rId28"/>
    <p:sldId id="1148" r:id="rId29"/>
    <p:sldId id="1149" r:id="rId30"/>
    <p:sldId id="1150" r:id="rId31"/>
    <p:sldId id="1151" r:id="rId32"/>
    <p:sldId id="1152" r:id="rId33"/>
    <p:sldId id="1153" r:id="rId34"/>
    <p:sldId id="1154" r:id="rId35"/>
    <p:sldId id="1155" r:id="rId36"/>
    <p:sldId id="1156" r:id="rId37"/>
    <p:sldId id="1157" r:id="rId38"/>
    <p:sldId id="1158" r:id="rId39"/>
    <p:sldId id="1159" r:id="rId40"/>
    <p:sldId id="1160" r:id="rId41"/>
    <p:sldId id="1161" r:id="rId42"/>
    <p:sldId id="1162" r:id="rId43"/>
    <p:sldId id="1163" r:id="rId44"/>
    <p:sldId id="1183" r:id="rId45"/>
    <p:sldId id="1184" r:id="rId46"/>
    <p:sldId id="1185" r:id="rId47"/>
    <p:sldId id="1186" r:id="rId48"/>
    <p:sldId id="1164" r:id="rId49"/>
    <p:sldId id="1165" r:id="rId50"/>
    <p:sldId id="1166" r:id="rId51"/>
    <p:sldId id="1167" r:id="rId52"/>
    <p:sldId id="1168" r:id="rId53"/>
    <p:sldId id="1169" r:id="rId54"/>
    <p:sldId id="1170" r:id="rId55"/>
    <p:sldId id="1171" r:id="rId56"/>
    <p:sldId id="1172" r:id="rId57"/>
    <p:sldId id="1173" r:id="rId58"/>
    <p:sldId id="1187" r:id="rId59"/>
    <p:sldId id="1174" r:id="rId60"/>
    <p:sldId id="1175" r:id="rId61"/>
    <p:sldId id="1176" r:id="rId62"/>
    <p:sldId id="1177" r:id="rId63"/>
    <p:sldId id="1188" r:id="rId64"/>
    <p:sldId id="1178" r:id="rId65"/>
    <p:sldId id="1179" r:id="rId66"/>
    <p:sldId id="1180" r:id="rId67"/>
    <p:sldId id="1181" r:id="rId68"/>
    <p:sldId id="1189" r:id="rId69"/>
    <p:sldId id="1190" r:id="rId70"/>
    <p:sldId id="1191" r:id="rId71"/>
    <p:sldId id="1192" r:id="rId72"/>
    <p:sldId id="1193" r:id="rId73"/>
    <p:sldId id="1194" r:id="rId74"/>
    <p:sldId id="1195" r:id="rId75"/>
    <p:sldId id="1196" r:id="rId76"/>
    <p:sldId id="1198" r:id="rId77"/>
    <p:sldId id="1197" r:id="rId78"/>
    <p:sldId id="1199" r:id="rId79"/>
    <p:sldId id="1200" r:id="rId80"/>
    <p:sldId id="1201" r:id="rId81"/>
    <p:sldId id="1202" r:id="rId82"/>
    <p:sldId id="1203" r:id="rId83"/>
    <p:sldId id="1204" r:id="rId84"/>
    <p:sldId id="1205" r:id="rId85"/>
    <p:sldId id="1206" r:id="rId86"/>
  </p:sldIdLst>
  <p:sldSz cx="12192000" cy="6858000"/>
  <p:notesSz cx="6858000" cy="9144000"/>
  <p:custShowLst>
    <p:custShow name="自定义放映 1" id="0">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F07"/>
    <a:srgbClr val="B80BD7"/>
    <a:srgbClr val="FFFFFF"/>
    <a:srgbClr val="DE70CC"/>
    <a:srgbClr val="AD8EC0"/>
    <a:srgbClr val="F0A741"/>
    <a:srgbClr val="EDA23D"/>
    <a:srgbClr val="FC8404"/>
    <a:srgbClr val="FF8132"/>
    <a:srgbClr val="EDA0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5" autoAdjust="0"/>
    <p:restoredTop sz="94757" autoAdjust="0"/>
  </p:normalViewPr>
  <p:slideViewPr>
    <p:cSldViewPr>
      <p:cViewPr varScale="1">
        <p:scale>
          <a:sx n="108" d="100"/>
          <a:sy n="108" d="100"/>
        </p:scale>
        <p:origin x="1164"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886"/>
    </p:cViewPr>
  </p:sorterViewPr>
  <p:notesViewPr>
    <p:cSldViewPr>
      <p:cViewPr>
        <p:scale>
          <a:sx n="125" d="100"/>
          <a:sy n="125" d="100"/>
        </p:scale>
        <p:origin x="-638" y="18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Arial" pitchFamily="34" charset="0"/>
                <a:ea typeface="宋体" pitchFamily="2" charset="-122"/>
              </a:defRPr>
            </a:lvl1pPr>
          </a:lstStyle>
          <a:p>
            <a:pPr>
              <a:defRPr/>
            </a:pPr>
            <a:endParaRPr lang="en-US" altLang="zh-CN"/>
          </a:p>
        </p:txBody>
      </p:sp>
      <p:sp>
        <p:nvSpPr>
          <p:cNvPr id="337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pitchFamily="34" charset="0"/>
                <a:ea typeface="宋体" pitchFamily="2" charset="-122"/>
              </a:defRPr>
            </a:lvl1pPr>
          </a:lstStyle>
          <a:p>
            <a:pPr>
              <a:defRPr/>
            </a:pPr>
            <a:endParaRPr lang="en-US" altLang="zh-CN"/>
          </a:p>
        </p:txBody>
      </p:sp>
      <p:sp>
        <p:nvSpPr>
          <p:cNvPr id="337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Arial" pitchFamily="34" charset="0"/>
                <a:ea typeface="宋体" pitchFamily="2" charset="-122"/>
              </a:defRPr>
            </a:lvl1pPr>
          </a:lstStyle>
          <a:p>
            <a:pPr>
              <a:defRPr/>
            </a:pPr>
            <a:endParaRPr lang="en-US" altLang="zh-CN"/>
          </a:p>
        </p:txBody>
      </p:sp>
      <p:sp>
        <p:nvSpPr>
          <p:cNvPr id="337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pitchFamily="34" charset="0"/>
                <a:ea typeface="宋体" pitchFamily="2" charset="-122"/>
              </a:defRPr>
            </a:lvl1pPr>
          </a:lstStyle>
          <a:p>
            <a:pPr>
              <a:defRPr/>
            </a:pPr>
            <a:fld id="{A3A467F8-9C48-4363-9DAD-D09F8BD51806}" type="slidenum">
              <a:rPr lang="en-US" altLang="zh-CN"/>
              <a:pPr>
                <a:defRPr/>
              </a:pPr>
              <a:t>‹#›</a:t>
            </a:fld>
            <a:endParaRPr lang="en-US" altLang="zh-CN"/>
          </a:p>
        </p:txBody>
      </p:sp>
    </p:spTree>
    <p:extLst>
      <p:ext uri="{BB962C8B-B14F-4D97-AF65-F5344CB8AC3E}">
        <p14:creationId xmlns:p14="http://schemas.microsoft.com/office/powerpoint/2010/main" val="3519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Arial" pitchFamily="34" charset="0"/>
                <a:ea typeface="宋体" pitchFamily="2" charset="-122"/>
              </a:defRPr>
            </a:lvl1pPr>
          </a:lstStyle>
          <a:p>
            <a:pPr>
              <a:defRPr/>
            </a:pPr>
            <a:endParaRPr lang="en-US" altLang="zh-CN"/>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pitchFamily="34" charset="0"/>
                <a:ea typeface="宋体" pitchFamily="2" charset="-122"/>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Arial" pitchFamily="34" charset="0"/>
                <a:ea typeface="宋体" pitchFamily="2" charset="-122"/>
              </a:defRPr>
            </a:lvl1pPr>
          </a:lstStyle>
          <a:p>
            <a:pPr>
              <a:defRPr/>
            </a:pPr>
            <a:endParaRPr lang="en-US" altLang="zh-CN"/>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pitchFamily="34" charset="0"/>
                <a:ea typeface="宋体" pitchFamily="2" charset="-122"/>
              </a:defRPr>
            </a:lvl1pPr>
          </a:lstStyle>
          <a:p>
            <a:pPr>
              <a:defRPr/>
            </a:pPr>
            <a:fld id="{8623618D-22B9-4D52-942F-EA700A8AE6D5}" type="slidenum">
              <a:rPr lang="en-US" altLang="zh-CN"/>
              <a:pPr>
                <a:defRPr/>
              </a:pPr>
              <a:t>‹#›</a:t>
            </a:fld>
            <a:endParaRPr lang="en-US" altLang="zh-CN"/>
          </a:p>
        </p:txBody>
      </p:sp>
    </p:spTree>
    <p:extLst>
      <p:ext uri="{BB962C8B-B14F-4D97-AF65-F5344CB8AC3E}">
        <p14:creationId xmlns:p14="http://schemas.microsoft.com/office/powerpoint/2010/main" val="792782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23618D-22B9-4D52-942F-EA700A8AE6D5}" type="slidenum">
              <a:rPr lang="en-US" altLang="zh-CN" smtClean="0"/>
              <a:pPr>
                <a:defRPr/>
              </a:pPr>
              <a:t>1</a:t>
            </a:fld>
            <a:endParaRPr lang="en-US" altLang="zh-CN"/>
          </a:p>
        </p:txBody>
      </p:sp>
    </p:spTree>
    <p:extLst>
      <p:ext uri="{BB962C8B-B14F-4D97-AF65-F5344CB8AC3E}">
        <p14:creationId xmlns:p14="http://schemas.microsoft.com/office/powerpoint/2010/main" val="279330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23618D-22B9-4D52-942F-EA700A8AE6D5}" type="slidenum">
              <a:rPr lang="en-US" altLang="zh-CN" smtClean="0"/>
              <a:pPr>
                <a:defRPr/>
              </a:pPr>
              <a:t>10</a:t>
            </a:fld>
            <a:endParaRPr lang="en-US" altLang="zh-CN"/>
          </a:p>
        </p:txBody>
      </p:sp>
    </p:spTree>
    <p:extLst>
      <p:ext uri="{BB962C8B-B14F-4D97-AF65-F5344CB8AC3E}">
        <p14:creationId xmlns:p14="http://schemas.microsoft.com/office/powerpoint/2010/main" val="236481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A5B11-83D7-49CF-AF2E-3E25A4999C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DB1A90-C272-4F5E-B222-4A71019C7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C06563-944C-4F45-BC0C-17A143D0A1EA}"/>
              </a:ext>
            </a:extLst>
          </p:cNvPr>
          <p:cNvSpPr>
            <a:spLocks noGrp="1"/>
          </p:cNvSpPr>
          <p:nvPr>
            <p:ph type="dt" sz="half" idx="10"/>
          </p:nvPr>
        </p:nvSpPr>
        <p:spPr/>
        <p:txBody>
          <a:bodyPr/>
          <a:lstStyle/>
          <a:p>
            <a:fld id="{6B76B5D1-473A-4F12-A693-EFC4F9862B66}" type="datetimeFigureOut">
              <a:rPr lang="zh-CN" altLang="en-US" smtClean="0"/>
              <a:t>2021/8/12</a:t>
            </a:fld>
            <a:endParaRPr lang="zh-CN" altLang="en-US"/>
          </a:p>
        </p:txBody>
      </p:sp>
      <p:sp>
        <p:nvSpPr>
          <p:cNvPr id="5" name="页脚占位符 4">
            <a:extLst>
              <a:ext uri="{FF2B5EF4-FFF2-40B4-BE49-F238E27FC236}">
                <a16:creationId xmlns:a16="http://schemas.microsoft.com/office/drawing/2014/main" id="{C46E8191-89C4-4F62-A5EF-D0FD9495F6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AA732E-1876-47BE-A0BE-8D7B57B09266}"/>
              </a:ext>
            </a:extLst>
          </p:cNvPr>
          <p:cNvSpPr>
            <a:spLocks noGrp="1"/>
          </p:cNvSpPr>
          <p:nvPr>
            <p:ph type="sldNum" sz="quarter" idx="12"/>
          </p:nvPr>
        </p:nvSpPr>
        <p:spPr/>
        <p:txBody>
          <a:bodyPr/>
          <a:lstStyle/>
          <a:p>
            <a:fld id="{2EFB71A2-E1DD-4827-A0FA-A5D4EBA945A5}" type="slidenum">
              <a:rPr lang="zh-CN" altLang="en-US" smtClean="0"/>
              <a:t>‹#›</a:t>
            </a:fld>
            <a:endParaRPr lang="zh-CN" altLang="en-US"/>
          </a:p>
        </p:txBody>
      </p:sp>
    </p:spTree>
    <p:extLst>
      <p:ext uri="{BB962C8B-B14F-4D97-AF65-F5344CB8AC3E}">
        <p14:creationId xmlns:p14="http://schemas.microsoft.com/office/powerpoint/2010/main" val="132587902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3875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9309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55652" y="836712"/>
            <a:ext cx="10674387" cy="5760640"/>
          </a:xfrm>
          <a:prstGeom prst="rect">
            <a:avLst/>
          </a:prstGeom>
        </p:spPr>
        <p:txBody>
          <a:bodyPr/>
          <a:lstStyle>
            <a:lvl1pPr>
              <a:defRPr>
                <a:latin typeface="微软雅黑" panose="020B0503020204020204" pitchFamily="34" charset="-122"/>
                <a:ea typeface="微软雅黑" panose="020B0503020204020204" pitchFamily="34" charset="-122"/>
              </a:defRPr>
            </a:lvl1pPr>
            <a:lvl2pPr>
              <a:lnSpc>
                <a:spcPct val="120000"/>
              </a:lnSpc>
              <a:spcBef>
                <a:spcPts val="0"/>
              </a:spcBef>
              <a:defRPr sz="2400">
                <a:latin typeface="微软雅黑" panose="020B0503020204020204" pitchFamily="34" charset="-122"/>
                <a:ea typeface="微软雅黑" panose="020B0503020204020204" pitchFamily="34" charset="-122"/>
              </a:defRPr>
            </a:lvl2pPr>
            <a:lvl3pPr>
              <a:lnSpc>
                <a:spcPct val="120000"/>
              </a:lnSpc>
              <a:spcBef>
                <a:spcPts val="0"/>
              </a:spcBef>
              <a:defRPr sz="22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766233" y="129425"/>
            <a:ext cx="10668000" cy="546646"/>
          </a:xfrm>
        </p:spPr>
        <p:txBody>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01267429"/>
      </p:ext>
    </p:extLst>
  </p:cSld>
  <p:clrMapOvr>
    <a:masterClrMapping/>
  </p:clrMapOvr>
  <p:transition advClick="0" advTm="25000"/>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DCBCFB-DF9A-473E-A055-7E7DAF99B908}" type="datetimeFigureOut">
              <a:rPr lang="zh-CN" altLang="en-US" smtClean="0"/>
              <a:t>2021/8/12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D9DB8B-2CA6-464B-ACD1-6343ACDB59E7}" type="slidenum">
              <a:rPr lang="zh-CN" altLang="en-US" smtClean="0"/>
              <a:t>‹#›</a:t>
            </a:fld>
            <a:endParaRPr lang="zh-CN" altLang="en-US"/>
          </a:p>
        </p:txBody>
      </p:sp>
    </p:spTree>
    <p:extLst>
      <p:ext uri="{BB962C8B-B14F-4D97-AF65-F5344CB8AC3E}">
        <p14:creationId xmlns:p14="http://schemas.microsoft.com/office/powerpoint/2010/main" val="29364549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D6E0A9-8FF6-439D-8EDC-0576E438F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37B8B4-2E3C-4E10-952B-03B61C91D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97F532-9115-4048-B144-FF2C664D6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6B5D1-473A-4F12-A693-EFC4F9862B66}" type="datetimeFigureOut">
              <a:rPr lang="zh-CN" altLang="en-US" smtClean="0"/>
              <a:t>2021/8/12</a:t>
            </a:fld>
            <a:endParaRPr lang="zh-CN" altLang="en-US"/>
          </a:p>
        </p:txBody>
      </p:sp>
      <p:sp>
        <p:nvSpPr>
          <p:cNvPr id="5" name="页脚占位符 4">
            <a:extLst>
              <a:ext uri="{FF2B5EF4-FFF2-40B4-BE49-F238E27FC236}">
                <a16:creationId xmlns:a16="http://schemas.microsoft.com/office/drawing/2014/main" id="{AEDFE72F-172F-4D79-9475-7831B6BCB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030C82-AF08-4DBE-B7A9-8AFF97581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B71A2-E1DD-4827-A0FA-A5D4EBA945A5}" type="slidenum">
              <a:rPr lang="zh-CN" altLang="en-US" smtClean="0"/>
              <a:t>‹#›</a:t>
            </a:fld>
            <a:endParaRPr lang="zh-CN" altLang="en-US"/>
          </a:p>
        </p:txBody>
      </p:sp>
    </p:spTree>
    <p:extLst>
      <p:ext uri="{BB962C8B-B14F-4D97-AF65-F5344CB8AC3E}">
        <p14:creationId xmlns:p14="http://schemas.microsoft.com/office/powerpoint/2010/main" val="281915453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788" r:id="rId3"/>
    <p:sldLayoutId id="2147483818" r:id="rId4"/>
    <p:sldLayoutId id="2147483819"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A8A493-9071-4487-8DEF-3481B6BFA256}"/>
              </a:ext>
            </a:extLst>
          </p:cNvPr>
          <p:cNvSpPr/>
          <p:nvPr/>
        </p:nvSpPr>
        <p:spPr>
          <a:xfrm>
            <a:off x="5204321" y="1916833"/>
            <a:ext cx="2037737" cy="1200329"/>
          </a:xfrm>
          <a:prstGeom prst="rect">
            <a:avLst/>
          </a:prstGeom>
          <a:noFill/>
        </p:spPr>
        <p:txBody>
          <a:bodyPr wrap="none" lIns="91440" tIns="45720" rIns="91440" bIns="45720">
            <a:spAutoFit/>
          </a:bodyPr>
          <a:lstStyle/>
          <a:p>
            <a:pPr algn="ct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元组</a:t>
            </a:r>
          </a:p>
        </p:txBody>
      </p:sp>
      <p:sp>
        <p:nvSpPr>
          <p:cNvPr id="9" name="矩形 8">
            <a:extLst>
              <a:ext uri="{FF2B5EF4-FFF2-40B4-BE49-F238E27FC236}">
                <a16:creationId xmlns:a16="http://schemas.microsoft.com/office/drawing/2014/main" id="{5376A029-8E70-4073-A726-9B12C29DF5D9}"/>
              </a:ext>
            </a:extLst>
          </p:cNvPr>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94851101"/>
      </p:ext>
    </p:extLst>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A8A493-9071-4487-8DEF-3481B6BFA256}"/>
              </a:ext>
            </a:extLst>
          </p:cNvPr>
          <p:cNvSpPr/>
          <p:nvPr/>
        </p:nvSpPr>
        <p:spPr>
          <a:xfrm>
            <a:off x="5204320" y="1916833"/>
            <a:ext cx="2037737" cy="1200329"/>
          </a:xfrm>
          <a:prstGeom prst="rect">
            <a:avLst/>
          </a:prstGeom>
          <a:noFill/>
        </p:spPr>
        <p:txBody>
          <a:bodyPr wrap="none" lIns="91440" tIns="45720" rIns="91440" bIns="45720">
            <a:spAutoFit/>
          </a:bodyPr>
          <a:lstStyle/>
          <a:p>
            <a:pPr algn="ct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列表</a:t>
            </a:r>
          </a:p>
        </p:txBody>
      </p:sp>
      <p:sp>
        <p:nvSpPr>
          <p:cNvPr id="9" name="矩形 8">
            <a:extLst>
              <a:ext uri="{FF2B5EF4-FFF2-40B4-BE49-F238E27FC236}">
                <a16:creationId xmlns:a16="http://schemas.microsoft.com/office/drawing/2014/main" id="{5376A029-8E70-4073-A726-9B12C29DF5D9}"/>
              </a:ext>
            </a:extLst>
          </p:cNvPr>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27412186"/>
      </p:ext>
    </p:extLst>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70CEBF-643A-4016-92E3-806D91EFC8A1}"/>
              </a:ext>
            </a:extLst>
          </p:cNvPr>
          <p:cNvSpPr/>
          <p:nvPr/>
        </p:nvSpPr>
        <p:spPr>
          <a:xfrm>
            <a:off x="767408" y="1613118"/>
            <a:ext cx="5184576" cy="1815882"/>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置于中括号中的一组数据</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数据间以逗号间隔</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每个数据项称之为列表的元素</a:t>
            </a:r>
          </a:p>
          <a:p>
            <a:pPr lvl="0" eaLnBrk="0" hangingPunct="0">
              <a:spcBef>
                <a:spcPct val="0"/>
              </a:spcBef>
            </a:pPr>
            <a:r>
              <a:rPr lang="zh-CN" altLang="en-US" sz="2800" dirty="0">
                <a:latin typeface="微软雅黑 Light" panose="020B0502040204020203" pitchFamily="34" charset="-122"/>
                <a:ea typeface="微软雅黑 Light" panose="020B0502040204020203" pitchFamily="34" charset="-122"/>
                <a:cs typeface="Arial" panose="020B0604020202020204" pitchFamily="34" charset="0"/>
              </a:rPr>
              <a:t>数值与字符串直接存放值</a:t>
            </a:r>
            <a:endParaRPr lang="en-US" altLang="zh-CN" sz="4000"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 name="Rectangle 1">
            <a:extLst>
              <a:ext uri="{FF2B5EF4-FFF2-40B4-BE49-F238E27FC236}">
                <a16:creationId xmlns:a16="http://schemas.microsoft.com/office/drawing/2014/main" id="{04BFCB72-8B48-4159-917F-E2DD38100132}"/>
              </a:ext>
            </a:extLst>
          </p:cNvPr>
          <p:cNvSpPr>
            <a:spLocks noChangeArrowheads="1"/>
          </p:cNvSpPr>
          <p:nvPr/>
        </p:nvSpPr>
        <p:spPr bwMode="auto">
          <a:xfrm>
            <a:off x="767409" y="3476615"/>
            <a:ext cx="5904655" cy="9541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2D3142"/>
                </a:solidFill>
                <a:effectLst/>
                <a:latin typeface="Arial Unicode MS"/>
                <a:ea typeface="JetBrains Mono"/>
              </a:rPr>
              <a:t>lsa </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1</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2</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3</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4</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5</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ABA6BF"/>
                </a:solidFill>
                <a:effectLst/>
                <a:latin typeface="Arial Unicode MS"/>
                <a:ea typeface="JetBrains Mono"/>
              </a:rPr>
              <a:t># </a:t>
            </a:r>
            <a: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t>整数</a:t>
            </a:r>
            <a:b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a:ln>
                  <a:noFill/>
                </a:ln>
                <a:solidFill>
                  <a:srgbClr val="2D3142"/>
                </a:solidFill>
                <a:effectLst/>
                <a:latin typeface="Arial Unicode MS"/>
                <a:ea typeface="JetBrains Mono"/>
              </a:rPr>
              <a:t>lsb </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湖北</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河北</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山东</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ABA6BF"/>
                </a:solidFill>
                <a:effectLst/>
                <a:latin typeface="Arial Unicode MS"/>
                <a:ea typeface="JetBrains Mono"/>
              </a:rPr>
              <a:t># </a:t>
            </a:r>
            <a: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t>字符串</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A1A563D5-63B8-4718-9803-3CB29F8CC388}"/>
              </a:ext>
            </a:extLst>
          </p:cNvPr>
          <p:cNvSpPr/>
          <p:nvPr/>
        </p:nvSpPr>
        <p:spPr>
          <a:xfrm>
            <a:off x="767408" y="980728"/>
            <a:ext cx="1842171"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a:t>
            </a:r>
            <a:r>
              <a:rPr lang="en-US" altLang="zh-CN" sz="3200" dirty="0">
                <a:solidFill>
                  <a:srgbClr val="FF8132"/>
                </a:solidFill>
                <a:latin typeface="微软雅黑" panose="020B0503020204020204" pitchFamily="34" charset="-122"/>
                <a:ea typeface="微软雅黑" panose="020B0503020204020204" pitchFamily="34" charset="-122"/>
              </a:rPr>
              <a:t>(list)</a:t>
            </a:r>
            <a:endParaRPr lang="zh-CN" altLang="en-US" sz="3200" dirty="0">
              <a:solidFill>
                <a:srgbClr val="FF8132"/>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9B090706-6886-4B6E-976D-1792AC860AAC}"/>
              </a:ext>
            </a:extLst>
          </p:cNvPr>
          <p:cNvPicPr>
            <a:picLocks noChangeAspect="1"/>
          </p:cNvPicPr>
          <p:nvPr/>
        </p:nvPicPr>
        <p:blipFill>
          <a:blip r:embed="rId2"/>
          <a:stretch>
            <a:fillRect/>
          </a:stretch>
        </p:blipFill>
        <p:spPr>
          <a:xfrm>
            <a:off x="767408" y="4501224"/>
            <a:ext cx="3672408" cy="1890610"/>
          </a:xfrm>
          <a:prstGeom prst="rect">
            <a:avLst/>
          </a:prstGeom>
        </p:spPr>
      </p:pic>
    </p:spTree>
    <p:extLst>
      <p:ext uri="{BB962C8B-B14F-4D97-AF65-F5344CB8AC3E}">
        <p14:creationId xmlns:p14="http://schemas.microsoft.com/office/powerpoint/2010/main" val="3341625110"/>
      </p:ext>
    </p:extLst>
  </p:cSld>
  <p:clrMapOvr>
    <a:masterClrMapping/>
  </p:clrMapOvr>
  <p:transition advClick="0" advTm="2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8AD70B-97A5-4362-BBFA-1011816D890E}"/>
              </a:ext>
            </a:extLst>
          </p:cNvPr>
          <p:cNvPicPr>
            <a:picLocks noChangeAspect="1"/>
          </p:cNvPicPr>
          <p:nvPr/>
        </p:nvPicPr>
        <p:blipFill>
          <a:blip r:embed="rId2"/>
          <a:stretch>
            <a:fillRect/>
          </a:stretch>
        </p:blipFill>
        <p:spPr>
          <a:xfrm>
            <a:off x="5423980" y="1052736"/>
            <a:ext cx="6191646" cy="5286385"/>
          </a:xfrm>
          <a:prstGeom prst="rect">
            <a:avLst/>
          </a:prstGeom>
        </p:spPr>
      </p:pic>
      <p:sp>
        <p:nvSpPr>
          <p:cNvPr id="4" name="矩形 3">
            <a:extLst>
              <a:ext uri="{FF2B5EF4-FFF2-40B4-BE49-F238E27FC236}">
                <a16:creationId xmlns:a16="http://schemas.microsoft.com/office/drawing/2014/main" id="{5470CEBF-643A-4016-92E3-806D91EFC8A1}"/>
              </a:ext>
            </a:extLst>
          </p:cNvPr>
          <p:cNvSpPr/>
          <p:nvPr/>
        </p:nvSpPr>
        <p:spPr>
          <a:xfrm>
            <a:off x="767408" y="1613118"/>
            <a:ext cx="5184576" cy="954107"/>
          </a:xfrm>
          <a:prstGeom prst="rect">
            <a:avLst/>
          </a:prstGeom>
        </p:spPr>
        <p:txBody>
          <a:bodyPr wrap="square">
            <a:spAutoFit/>
          </a:bodyPr>
          <a:lstStyle/>
          <a:p>
            <a:pPr lvl="0" eaLnBrk="0" hangingPunct="0">
              <a:spcBef>
                <a:spcPct val="0"/>
              </a:spcBef>
            </a:pPr>
            <a:r>
              <a:rPr lang="zh-CN" altLang="en-US" sz="2800" dirty="0">
                <a:latin typeface="微软雅黑 Light" panose="020B0502040204020203" pitchFamily="34" charset="-122"/>
                <a:ea typeface="微软雅黑 Light" panose="020B0502040204020203" pitchFamily="34" charset="-122"/>
                <a:cs typeface="Arial" panose="020B0604020202020204" pitchFamily="34" charset="0"/>
              </a:rPr>
              <a:t>列表的元素类型无类型限制</a:t>
            </a:r>
            <a:endParaRPr lang="en-US" altLang="zh-CN" sz="2800" dirty="0">
              <a:latin typeface="微软雅黑 Light" panose="020B0502040204020203" pitchFamily="34" charset="-122"/>
              <a:ea typeface="微软雅黑 Light" panose="020B0502040204020203" pitchFamily="34" charset="-122"/>
              <a:cs typeface="Arial" panose="020B0604020202020204" pitchFamily="34" charset="0"/>
            </a:endParaRPr>
          </a:p>
          <a:p>
            <a:pPr lvl="0" eaLnBrk="0" hangingPunct="0">
              <a:spcBef>
                <a:spcPct val="0"/>
              </a:spcBef>
            </a:pPr>
            <a:r>
              <a:rPr lang="zh-CN" altLang="en-US" sz="2800" dirty="0">
                <a:latin typeface="微软雅黑 Light" panose="020B0502040204020203" pitchFamily="34" charset="-122"/>
                <a:ea typeface="微软雅黑 Light" panose="020B0502040204020203" pitchFamily="34" charset="-122"/>
                <a:cs typeface="Arial" panose="020B0604020202020204" pitchFamily="34" charset="0"/>
              </a:rPr>
              <a:t>列表字典等组合数据存放引用</a:t>
            </a:r>
          </a:p>
        </p:txBody>
      </p:sp>
      <p:sp>
        <p:nvSpPr>
          <p:cNvPr id="2" name="Rectangle 1">
            <a:extLst>
              <a:ext uri="{FF2B5EF4-FFF2-40B4-BE49-F238E27FC236}">
                <a16:creationId xmlns:a16="http://schemas.microsoft.com/office/drawing/2014/main" id="{04BFCB72-8B48-4159-917F-E2DD38100132}"/>
              </a:ext>
            </a:extLst>
          </p:cNvPr>
          <p:cNvSpPr>
            <a:spLocks noChangeArrowheads="1"/>
          </p:cNvSpPr>
          <p:nvPr/>
        </p:nvSpPr>
        <p:spPr bwMode="auto">
          <a:xfrm>
            <a:off x="741295" y="2567225"/>
            <a:ext cx="8720914"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2D3142"/>
                </a:solidFill>
                <a:effectLst/>
                <a:latin typeface="Arial Unicode MS"/>
                <a:ea typeface="JetBrains Mono"/>
              </a:rPr>
              <a:t>lsc </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Arial Unicode MS"/>
                <a:ea typeface="JetBrains Mono"/>
              </a:rPr>
              <a:t>'Susan'</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19</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85</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74</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99</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89</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F77235"/>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1</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2</a:t>
            </a:r>
            <a:r>
              <a:rPr kumimoji="0" lang="zh-CN" altLang="zh-CN" sz="2800" b="0" i="0" u="none" strike="noStrike" cap="none" normalizeH="0" baseline="0" dirty="0">
                <a:ln>
                  <a:noFill/>
                </a:ln>
                <a:solidFill>
                  <a:srgbClr val="F77235"/>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F77235"/>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Arial Unicode MS"/>
                <a:ea typeface="JetBrains Mono"/>
              </a:rPr>
              <a:t>'Tom'</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18</a:t>
            </a:r>
            <a:r>
              <a:rPr kumimoji="0" lang="zh-CN" altLang="zh-CN" sz="2800" b="0" i="0" u="none" strike="noStrike" cap="none" normalizeH="0" baseline="0" dirty="0">
                <a:ln>
                  <a:noFill/>
                </a:ln>
                <a:solidFill>
                  <a:srgbClr val="F77235"/>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A1A563D5-63B8-4718-9803-3CB29F8CC388}"/>
              </a:ext>
            </a:extLst>
          </p:cNvPr>
          <p:cNvSpPr/>
          <p:nvPr/>
        </p:nvSpPr>
        <p:spPr>
          <a:xfrm>
            <a:off x="767408" y="980728"/>
            <a:ext cx="1842171"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a:t>
            </a:r>
            <a:r>
              <a:rPr lang="en-US" altLang="zh-CN" sz="3200" dirty="0">
                <a:solidFill>
                  <a:srgbClr val="FF8132"/>
                </a:solidFill>
                <a:latin typeface="微软雅黑" panose="020B0503020204020204" pitchFamily="34" charset="-122"/>
                <a:ea typeface="微软雅黑" panose="020B0503020204020204" pitchFamily="34" charset="-122"/>
              </a:rPr>
              <a:t>(list)</a:t>
            </a:r>
            <a:endParaRPr lang="zh-CN" altLang="en-US" sz="3200" dirty="0">
              <a:solidFill>
                <a:srgbClr val="FF813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214389"/>
      </p:ext>
    </p:extLst>
  </p:cSld>
  <p:clrMapOvr>
    <a:masterClrMapping/>
  </p:clrMapOvr>
  <p:transition advClick="0" advTm="2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70E4766-121B-4EC3-B82C-FF4554124CF1}"/>
              </a:ext>
            </a:extLst>
          </p:cNvPr>
          <p:cNvSpPr>
            <a:spLocks noChangeArrowheads="1"/>
          </p:cNvSpPr>
          <p:nvPr/>
        </p:nvSpPr>
        <p:spPr bwMode="auto">
          <a:xfrm>
            <a:off x="766586" y="2070626"/>
            <a:ext cx="7997702" cy="138499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54</a:t>
            </a:r>
            <a:r>
              <a:rPr lang="zh-CN" altLang="zh-CN" sz="2800" dirty="0">
                <a:solidFill>
                  <a:srgbClr val="6AE613"/>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元素为整数</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lsc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2020</a:t>
            </a:r>
            <a:r>
              <a:rPr lang="zh-CN" altLang="zh-CN" sz="2800" dirty="0">
                <a:solidFill>
                  <a:srgbClr val="6AE613"/>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不同类型元素</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lsb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空列表</a:t>
            </a:r>
            <a:endParaRPr lang="zh-CN" altLang="zh-CN" dirty="0">
              <a:latin typeface="Arial" panose="020B0604020202020204" pitchFamily="34" charset="0"/>
            </a:endParaRPr>
          </a:p>
        </p:txBody>
      </p:sp>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列表的创建</a:t>
            </a:r>
          </a:p>
        </p:txBody>
      </p:sp>
      <p:pic>
        <p:nvPicPr>
          <p:cNvPr id="4" name="图片 3">
            <a:extLst>
              <a:ext uri="{FF2B5EF4-FFF2-40B4-BE49-F238E27FC236}">
                <a16:creationId xmlns:a16="http://schemas.microsoft.com/office/drawing/2014/main" id="{BF1BCC34-0FEF-45B3-8492-BB213BDED51B}"/>
              </a:ext>
            </a:extLst>
          </p:cNvPr>
          <p:cNvPicPr>
            <a:picLocks noChangeAspect="1"/>
          </p:cNvPicPr>
          <p:nvPr/>
        </p:nvPicPr>
        <p:blipFill>
          <a:blip r:embed="rId2"/>
          <a:stretch>
            <a:fillRect/>
          </a:stretch>
        </p:blipFill>
        <p:spPr>
          <a:xfrm>
            <a:off x="911424" y="3429000"/>
            <a:ext cx="4459008" cy="2934486"/>
          </a:xfrm>
          <a:prstGeom prst="rect">
            <a:avLst/>
          </a:prstGeom>
        </p:spPr>
      </p:pic>
      <p:sp>
        <p:nvSpPr>
          <p:cNvPr id="8" name="矩形 7">
            <a:extLst>
              <a:ext uri="{FF2B5EF4-FFF2-40B4-BE49-F238E27FC236}">
                <a16:creationId xmlns:a16="http://schemas.microsoft.com/office/drawing/2014/main" id="{6E7CA571-04C8-401A-91BA-6688ADE24D12}"/>
              </a:ext>
            </a:extLst>
          </p:cNvPr>
          <p:cNvSpPr/>
          <p:nvPr/>
        </p:nvSpPr>
        <p:spPr>
          <a:xfrm>
            <a:off x="766586" y="1595614"/>
            <a:ext cx="7708509" cy="523220"/>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1.</a:t>
            </a:r>
            <a:r>
              <a:rPr lang="zh-CN" altLang="en-US" sz="2800" dirty="0">
                <a:latin typeface="微软雅黑 Light" panose="020B0502040204020203" pitchFamily="34" charset="-122"/>
                <a:ea typeface="微软雅黑 Light" panose="020B0502040204020203" pitchFamily="34" charset="-122"/>
              </a:rPr>
              <a:t>将逗号分隔的一组数据置于方括号“</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中</a:t>
            </a:r>
          </a:p>
        </p:txBody>
      </p:sp>
    </p:spTree>
    <p:extLst>
      <p:ext uri="{BB962C8B-B14F-4D97-AF65-F5344CB8AC3E}">
        <p14:creationId xmlns:p14="http://schemas.microsoft.com/office/powerpoint/2010/main" val="2620361537"/>
      </p:ext>
    </p:extLst>
  </p:cSld>
  <p:clrMapOvr>
    <a:masterClrMapping/>
  </p:clrMapOvr>
  <p:transition advClick="0" advTm="2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列表的创建</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7708509" cy="1815882"/>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2. </a:t>
            </a:r>
            <a:r>
              <a:rPr lang="zh-CN" altLang="en-US" sz="2800" dirty="0">
                <a:latin typeface="微软雅黑 Light" panose="020B0502040204020203" pitchFamily="34" charset="-122"/>
                <a:ea typeface="微软雅黑 Light" panose="020B0502040204020203" pitchFamily="34" charset="-122"/>
              </a:rPr>
              <a:t>用</a:t>
            </a:r>
            <a:r>
              <a:rPr lang="en-US" altLang="zh-CN" sz="2800" dirty="0">
                <a:latin typeface="微软雅黑 Light" panose="020B0502040204020203" pitchFamily="34" charset="-122"/>
                <a:ea typeface="微软雅黑 Light" panose="020B0502040204020203" pitchFamily="34" charset="-122"/>
              </a:rPr>
              <a:t>list() </a:t>
            </a:r>
            <a:r>
              <a:rPr lang="zh-CN" altLang="en-US" sz="2800" dirty="0">
                <a:latin typeface="微软雅黑 Light" panose="020B0502040204020203" pitchFamily="34" charset="-122"/>
                <a:ea typeface="微软雅黑 Light" panose="020B0502040204020203" pitchFamily="34" charset="-122"/>
              </a:rPr>
              <a:t>函数，将字符串、 </a:t>
            </a:r>
            <a:r>
              <a:rPr lang="en-US" altLang="zh-CN" sz="2800" dirty="0">
                <a:latin typeface="微软雅黑 Light" panose="020B0502040204020203" pitchFamily="34" charset="-122"/>
                <a:ea typeface="微软雅黑 Light" panose="020B0502040204020203" pitchFamily="34" charset="-122"/>
              </a:rPr>
              <a:t>range</a:t>
            </a:r>
            <a:r>
              <a:rPr lang="zh-CN" altLang="en-US" sz="2800" dirty="0">
                <a:latin typeface="微软雅黑 Light" panose="020B0502040204020203" pitchFamily="34" charset="-122"/>
                <a:ea typeface="微软雅黑 Light" panose="020B0502040204020203" pitchFamily="34" charset="-122"/>
              </a:rPr>
              <a:t>对象、元组、集合等可迭代数据转换为列表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参数是字典时，将字典的键转为列表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当参数为空时生成一个空列表</a:t>
            </a:r>
          </a:p>
        </p:txBody>
      </p:sp>
      <p:sp>
        <p:nvSpPr>
          <p:cNvPr id="3" name="Rectangle 1">
            <a:extLst>
              <a:ext uri="{FF2B5EF4-FFF2-40B4-BE49-F238E27FC236}">
                <a16:creationId xmlns:a16="http://schemas.microsoft.com/office/drawing/2014/main" id="{EDB294A2-2987-4CB4-9797-E4A52004839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88B44375-8517-4C23-8404-54CAD1B532FF}"/>
              </a:ext>
            </a:extLst>
          </p:cNvPr>
          <p:cNvSpPr/>
          <p:nvPr/>
        </p:nvSpPr>
        <p:spPr>
          <a:xfrm>
            <a:off x="767408" y="3391897"/>
            <a:ext cx="10662592" cy="2677656"/>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空列表：</a:t>
            </a:r>
            <a:r>
              <a:rPr lang="zh-CN" altLang="zh-CN" sz="2800" dirty="0">
                <a:solidFill>
                  <a:srgbClr val="ABA6BF"/>
                </a:solidFill>
                <a:latin typeface="JetBrains Mono" pitchFamily="2" charset="0"/>
              </a:rPr>
              <a:t>[]</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lsb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[1, 2, 3, 4]</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lsc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5</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[0, 1, 2, 3, 4]</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lsd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'1234'</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['1', '2', '3', '4</a:t>
            </a:r>
            <a:r>
              <a:rPr lang="zh-CN" altLang="en-US" sz="2800" dirty="0">
                <a:solidFill>
                  <a:srgbClr val="ABA6BF"/>
                </a:solidFill>
                <a:latin typeface="JetBrains Mono" pitchFamily="2" charset="0"/>
              </a:rPr>
              <a:t>’</a:t>
            </a:r>
            <a:r>
              <a:rPr lang="zh-CN" altLang="zh-CN" sz="2800" dirty="0">
                <a:solidFill>
                  <a:srgbClr val="ABA6BF"/>
                </a:solidFill>
                <a:latin typeface="JetBrains Mono" pitchFamily="2" charset="0"/>
              </a:rPr>
              <a:t>]</a:t>
            </a:r>
            <a:endParaRPr lang="en-US" altLang="zh-CN" sz="2800" dirty="0">
              <a:solidFill>
                <a:srgbClr val="ABA6BF"/>
              </a:solidFill>
              <a:latin typeface="JetBrains Mono" pitchFamily="2" charset="0"/>
            </a:endParaRPr>
          </a:p>
          <a:p>
            <a:pPr eaLnBrk="0" fontAlgn="base" hangingPunct="0">
              <a:spcBef>
                <a:spcPct val="0"/>
              </a:spcBef>
              <a:spcAft>
                <a:spcPct val="0"/>
              </a:spcAft>
            </a:pPr>
            <a:r>
              <a:rPr lang="zh-CN" altLang="zh-CN" sz="2800" dirty="0">
                <a:solidFill>
                  <a:srgbClr val="2D3142"/>
                </a:solidFill>
                <a:latin typeface="JetBrains Mono" pitchFamily="2" charset="0"/>
              </a:rPr>
              <a:t>lse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1100</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北京</a:t>
            </a:r>
            <a:r>
              <a:rPr lang="zh-CN" altLang="zh-CN" sz="2800" dirty="0">
                <a:solidFill>
                  <a:srgbClr val="5E8759"/>
                </a:solidFill>
                <a:latin typeface="JetBrains Mono" pitchFamily="2" charset="0"/>
              </a:rPr>
              <a:t>'</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2800</a:t>
            </a:r>
            <a:r>
              <a:rPr lang="zh-CN" altLang="zh-CN" sz="2800" dirty="0">
                <a:solidFill>
                  <a:srgbClr val="F77235"/>
                </a:solidFill>
                <a:latin typeface="JetBrains Mono" pitchFamily="2" charset="0"/>
              </a:rPr>
              <a:t>}</a:t>
            </a:r>
            <a:r>
              <a:rPr lang="zh-CN" altLang="zh-CN" sz="2800" dirty="0">
                <a:solidFill>
                  <a:srgbClr val="E70C0C"/>
                </a:solidFill>
                <a:latin typeface="JetBrains Mono" pitchFamily="2" charset="0"/>
              </a:rPr>
              <a:t>)  </a:t>
            </a:r>
            <a:endParaRPr lang="en-US" altLang="zh-CN" sz="2800" dirty="0">
              <a:solidFill>
                <a:srgbClr val="E70C0C"/>
              </a:solidFill>
              <a:latin typeface="JetBrains Mono" pitchFamily="2" charset="0"/>
            </a:endParaRPr>
          </a:p>
          <a:p>
            <a:pPr eaLnBrk="0" fontAlgn="base" hangingPunct="0">
              <a:spcBef>
                <a:spcPct val="0"/>
              </a:spcBef>
              <a:spcAft>
                <a:spcPct val="0"/>
              </a:spcAft>
            </a:pP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武汉</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北京</a:t>
            </a:r>
            <a:r>
              <a:rPr lang="zh-CN" altLang="zh-CN" sz="2800" dirty="0">
                <a:solidFill>
                  <a:srgbClr val="ABA6BF"/>
                </a:solidFill>
                <a:latin typeface="JetBrains Mono" pitchFamily="2" charset="0"/>
              </a:rPr>
              <a:t>']</a:t>
            </a:r>
            <a:endParaRPr lang="zh-CN" altLang="zh-CN" sz="2800" dirty="0">
              <a:latin typeface="Arial" panose="020B0604020202020204" pitchFamily="34" charset="0"/>
            </a:endParaRPr>
          </a:p>
        </p:txBody>
      </p:sp>
      <p:sp>
        <p:nvSpPr>
          <p:cNvPr id="8" name="Rectangle 2">
            <a:extLst>
              <a:ext uri="{FF2B5EF4-FFF2-40B4-BE49-F238E27FC236}">
                <a16:creationId xmlns:a16="http://schemas.microsoft.com/office/drawing/2014/main" id="{EACD6E36-D452-4BD1-A055-77E6B43C8D7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789203"/>
      </p:ext>
    </p:extLst>
  </p:cSld>
  <p:clrMapOvr>
    <a:masterClrMapping/>
  </p:clrMapOvr>
  <p:transition advClick="0" advTm="2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列表的创建</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8430344" cy="1384995"/>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3. split() </a:t>
            </a:r>
            <a:r>
              <a:rPr lang="zh-CN" altLang="en-US" sz="2800" dirty="0">
                <a:latin typeface="微软雅黑 Light" panose="020B0502040204020203" pitchFamily="34" charset="-122"/>
                <a:ea typeface="微软雅黑 Light" panose="020B0502040204020203" pitchFamily="34" charset="-122"/>
              </a:rPr>
              <a:t>函数可以根据指定字符将字符串切分为列表</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函数参数缺省时用空格切分，多个空格切分一次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   参数是空格时用一个空格切分，多个空格切分多次</a:t>
            </a:r>
          </a:p>
        </p:txBody>
      </p:sp>
      <p:sp>
        <p:nvSpPr>
          <p:cNvPr id="3" name="Rectangle 1">
            <a:extLst>
              <a:ext uri="{FF2B5EF4-FFF2-40B4-BE49-F238E27FC236}">
                <a16:creationId xmlns:a16="http://schemas.microsoft.com/office/drawing/2014/main" id="{EDB294A2-2987-4CB4-9797-E4A52004839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88B44375-8517-4C23-8404-54CAD1B532FF}"/>
              </a:ext>
            </a:extLst>
          </p:cNvPr>
          <p:cNvSpPr/>
          <p:nvPr/>
        </p:nvSpPr>
        <p:spPr>
          <a:xfrm>
            <a:off x="764704" y="3031070"/>
            <a:ext cx="7131496" cy="2677656"/>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2D3142"/>
                </a:solidFill>
                <a:latin typeface="JetBrains Mono" pitchFamily="2" charset="0"/>
              </a:rPr>
              <a:t>s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'Life is short, you need</a:t>
            </a:r>
            <a:r>
              <a:rPr lang="zh-CN" altLang="zh-CN" sz="2400" dirty="0">
                <a:solidFill>
                  <a:srgbClr val="5E8759"/>
                </a:solidFill>
                <a:highlight>
                  <a:srgbClr val="FFFF00"/>
                </a:highlight>
                <a:latin typeface="JetBrains Mono" pitchFamily="2" charset="0"/>
              </a:rPr>
              <a:t>   </a:t>
            </a:r>
            <a:r>
              <a:rPr lang="zh-CN" altLang="zh-CN" sz="2400" dirty="0">
                <a:solidFill>
                  <a:srgbClr val="5E8759"/>
                </a:solidFill>
                <a:latin typeface="JetBrains Mono" pitchFamily="2" charset="0"/>
              </a:rPr>
              <a:t>Python'  </a:t>
            </a:r>
            <a:endParaRPr lang="en-US" altLang="zh-CN" sz="2400" dirty="0">
              <a:solidFill>
                <a:srgbClr val="5E8759"/>
              </a:solidFill>
              <a:latin typeface="JetBrains Mono" pitchFamily="2" charset="0"/>
            </a:endParaRPr>
          </a:p>
          <a:p>
            <a:pPr lvl="0" eaLnBrk="0" fontAlgn="base" hangingPunct="0">
              <a:spcBef>
                <a:spcPct val="0"/>
              </a:spcBef>
              <a:spcAft>
                <a:spcPct val="0"/>
              </a:spcAft>
            </a:pP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逗号和空格分隔的字符串</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2D3142"/>
                </a:solidFill>
                <a:latin typeface="JetBrains Mono" pitchFamily="2" charset="0"/>
              </a:rPr>
              <a:t>lsa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s</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split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  </a:t>
            </a:r>
            <a:endParaRPr lang="en-US" altLang="zh-CN" sz="2400" dirty="0">
              <a:solidFill>
                <a:srgbClr val="E70C0C"/>
              </a:solidFill>
              <a:latin typeface="JetBrains Mono" pitchFamily="2" charset="0"/>
            </a:endParaRPr>
          </a:p>
          <a:p>
            <a:pPr lvl="0" eaLnBrk="0" fontAlgn="base" hangingPunct="0">
              <a:spcBef>
                <a:spcPct val="0"/>
              </a:spcBef>
              <a:spcAft>
                <a:spcPct val="0"/>
              </a:spcAft>
            </a:pPr>
            <a:br>
              <a:rPr lang="zh-CN" altLang="zh-CN" sz="2400" dirty="0">
                <a:solidFill>
                  <a:srgbClr val="ABA6BF"/>
                </a:solidFill>
                <a:latin typeface="JetBrains Mono" pitchFamily="2" charset="0"/>
              </a:rPr>
            </a:br>
            <a:r>
              <a:rPr lang="zh-CN" altLang="zh-CN" sz="2400" dirty="0">
                <a:solidFill>
                  <a:srgbClr val="2D3142"/>
                </a:solidFill>
                <a:latin typeface="JetBrains Mono" pitchFamily="2" charset="0"/>
              </a:rPr>
              <a:t>lsb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s</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split</a:t>
            </a:r>
            <a:r>
              <a:rPr lang="zh-CN" altLang="zh-CN" sz="2400" dirty="0">
                <a:solidFill>
                  <a:srgbClr val="E70C0C"/>
                </a:solidFill>
                <a:latin typeface="JetBrains Mono" pitchFamily="2" charset="0"/>
              </a:rPr>
              <a:t>()     </a:t>
            </a:r>
            <a:endParaRPr lang="en-US" altLang="zh-CN" sz="2400" dirty="0">
              <a:solidFill>
                <a:srgbClr val="E70C0C"/>
              </a:solidFill>
              <a:latin typeface="JetBrains Mono" pitchFamily="2" charset="0"/>
            </a:endParaRPr>
          </a:p>
          <a:p>
            <a:pPr lvl="0" eaLnBrk="0" fontAlgn="base" hangingPunct="0">
              <a:spcBef>
                <a:spcPct val="0"/>
              </a:spcBef>
              <a:spcAft>
                <a:spcPct val="0"/>
              </a:spcAft>
            </a:pPr>
            <a:br>
              <a:rPr lang="zh-CN" altLang="zh-CN" sz="2400" dirty="0">
                <a:solidFill>
                  <a:srgbClr val="ABA6BF"/>
                </a:solidFill>
                <a:latin typeface="JetBrains Mono" pitchFamily="2" charset="0"/>
              </a:rPr>
            </a:br>
            <a:r>
              <a:rPr lang="zh-CN" altLang="zh-CN" sz="2400" dirty="0">
                <a:solidFill>
                  <a:srgbClr val="2D3142"/>
                </a:solidFill>
                <a:latin typeface="JetBrains Mono" pitchFamily="2" charset="0"/>
              </a:rPr>
              <a:t>lsc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s</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split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 '</a:t>
            </a:r>
            <a:r>
              <a:rPr lang="zh-CN" altLang="zh-CN" sz="2400" dirty="0">
                <a:solidFill>
                  <a:srgbClr val="E70C0C"/>
                </a:solidFill>
                <a:latin typeface="JetBrains Mono" pitchFamily="2" charset="0"/>
              </a:rPr>
              <a:t>)  </a:t>
            </a:r>
            <a:endParaRPr lang="en-US" altLang="zh-CN" sz="2400" dirty="0">
              <a:solidFill>
                <a:srgbClr val="E70C0C"/>
              </a:solidFill>
              <a:latin typeface="JetBrains Mono" pitchFamily="2" charset="0"/>
            </a:endParaRPr>
          </a:p>
        </p:txBody>
      </p:sp>
      <p:sp>
        <p:nvSpPr>
          <p:cNvPr id="5" name="Rectangle 1">
            <a:extLst>
              <a:ext uri="{FF2B5EF4-FFF2-40B4-BE49-F238E27FC236}">
                <a16:creationId xmlns:a16="http://schemas.microsoft.com/office/drawing/2014/main" id="{BD43DC19-6AA1-4F5C-8581-6490152CA5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C43D714-4BFE-4667-93B9-F39AD742DD2F}"/>
              </a:ext>
            </a:extLst>
          </p:cNvPr>
          <p:cNvPicPr>
            <a:picLocks noChangeAspect="1"/>
          </p:cNvPicPr>
          <p:nvPr/>
        </p:nvPicPr>
        <p:blipFill>
          <a:blip r:embed="rId2"/>
          <a:stretch>
            <a:fillRect/>
          </a:stretch>
        </p:blipFill>
        <p:spPr>
          <a:xfrm>
            <a:off x="4583832" y="3454459"/>
            <a:ext cx="4695238" cy="904762"/>
          </a:xfrm>
          <a:prstGeom prst="rect">
            <a:avLst/>
          </a:prstGeom>
        </p:spPr>
      </p:pic>
      <p:pic>
        <p:nvPicPr>
          <p:cNvPr id="8" name="图片 7">
            <a:extLst>
              <a:ext uri="{FF2B5EF4-FFF2-40B4-BE49-F238E27FC236}">
                <a16:creationId xmlns:a16="http://schemas.microsoft.com/office/drawing/2014/main" id="{8DB95EEA-1784-426F-9513-98B0AB4B568F}"/>
              </a:ext>
            </a:extLst>
          </p:cNvPr>
          <p:cNvPicPr>
            <a:picLocks noChangeAspect="1"/>
          </p:cNvPicPr>
          <p:nvPr/>
        </p:nvPicPr>
        <p:blipFill>
          <a:blip r:embed="rId3"/>
          <a:stretch>
            <a:fillRect/>
          </a:stretch>
        </p:blipFill>
        <p:spPr>
          <a:xfrm>
            <a:off x="4583832" y="4334991"/>
            <a:ext cx="5380952" cy="895238"/>
          </a:xfrm>
          <a:prstGeom prst="rect">
            <a:avLst/>
          </a:prstGeom>
        </p:spPr>
      </p:pic>
      <p:pic>
        <p:nvPicPr>
          <p:cNvPr id="9" name="图片 8">
            <a:extLst>
              <a:ext uri="{FF2B5EF4-FFF2-40B4-BE49-F238E27FC236}">
                <a16:creationId xmlns:a16="http://schemas.microsoft.com/office/drawing/2014/main" id="{B3F3A75D-7A5E-4DAD-BF7B-A45D63B2354F}"/>
              </a:ext>
            </a:extLst>
          </p:cNvPr>
          <p:cNvPicPr>
            <a:picLocks noChangeAspect="1"/>
          </p:cNvPicPr>
          <p:nvPr/>
        </p:nvPicPr>
        <p:blipFill>
          <a:blip r:embed="rId4"/>
          <a:stretch>
            <a:fillRect/>
          </a:stretch>
        </p:blipFill>
        <p:spPr>
          <a:xfrm>
            <a:off x="4576442" y="5346814"/>
            <a:ext cx="6342857" cy="857143"/>
          </a:xfrm>
          <a:prstGeom prst="rect">
            <a:avLst/>
          </a:prstGeom>
        </p:spPr>
      </p:pic>
    </p:spTree>
    <p:extLst>
      <p:ext uri="{BB962C8B-B14F-4D97-AF65-F5344CB8AC3E}">
        <p14:creationId xmlns:p14="http://schemas.microsoft.com/office/powerpoint/2010/main" val="2825870571"/>
      </p:ext>
    </p:extLst>
  </p:cSld>
  <p:clrMapOvr>
    <a:masterClrMapping/>
  </p:clrMapOvr>
  <p:transition advClick="0" advTm="2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8430344" cy="523220"/>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1.</a:t>
            </a:r>
            <a:r>
              <a:rPr lang="zh-CN" altLang="en-US" sz="2800" dirty="0">
                <a:latin typeface="微软雅黑 Light" panose="020B0502040204020203" pitchFamily="34" charset="-122"/>
                <a:ea typeface="微软雅黑 Light" panose="020B0502040204020203" pitchFamily="34" charset="-122"/>
              </a:rPr>
              <a:t>通过索引赋值改变列表中指定序号元素值</a:t>
            </a:r>
          </a:p>
        </p:txBody>
      </p:sp>
      <p:sp>
        <p:nvSpPr>
          <p:cNvPr id="4" name="矩形 3">
            <a:extLst>
              <a:ext uri="{FF2B5EF4-FFF2-40B4-BE49-F238E27FC236}">
                <a16:creationId xmlns:a16="http://schemas.microsoft.com/office/drawing/2014/main" id="{88B44375-8517-4C23-8404-54CAD1B532FF}"/>
              </a:ext>
            </a:extLst>
          </p:cNvPr>
          <p:cNvSpPr/>
          <p:nvPr/>
        </p:nvSpPr>
        <p:spPr>
          <a:xfrm>
            <a:off x="753910" y="2261792"/>
            <a:ext cx="7070282"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100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77</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E5C1FB3D-C73E-40AC-A3CA-333507EB8C23}"/>
              </a:ext>
            </a:extLst>
          </p:cNvPr>
          <p:cNvSpPr/>
          <p:nvPr/>
        </p:nvSpPr>
        <p:spPr>
          <a:xfrm>
            <a:off x="753910" y="2891300"/>
            <a:ext cx="7070282"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66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序号</a:t>
            </a:r>
            <a:r>
              <a:rPr lang="zh-CN" altLang="zh-CN" sz="2800" dirty="0">
                <a:solidFill>
                  <a:srgbClr val="ABA6BF"/>
                </a:solidFill>
                <a:latin typeface="JetBrains Mono" pitchFamily="2" charset="0"/>
              </a:rPr>
              <a:t>2</a:t>
            </a:r>
            <a:r>
              <a:rPr lang="zh-CN" altLang="zh-CN" sz="2800" dirty="0">
                <a:solidFill>
                  <a:srgbClr val="ABA6BF"/>
                </a:solidFill>
                <a:latin typeface="宋体" panose="02010600030101010101" pitchFamily="2" charset="-122"/>
                <a:ea typeface="宋体" panose="02010600030101010101" pitchFamily="2" charset="-122"/>
              </a:rPr>
              <a:t>的元素</a:t>
            </a:r>
            <a:r>
              <a:rPr lang="zh-CN" altLang="en-US" sz="2800" dirty="0">
                <a:solidFill>
                  <a:srgbClr val="ABA6BF"/>
                </a:solidFill>
                <a:latin typeface="宋体" panose="02010600030101010101" pitchFamily="2" charset="-122"/>
                <a:ea typeface="宋体" panose="02010600030101010101" pitchFamily="2" charset="-122"/>
              </a:rPr>
              <a:t>修改</a:t>
            </a:r>
            <a:r>
              <a:rPr lang="zh-CN" altLang="zh-CN" sz="2800" dirty="0">
                <a:solidFill>
                  <a:srgbClr val="ABA6BF"/>
                </a:solidFill>
                <a:latin typeface="宋体" panose="02010600030101010101" pitchFamily="2" charset="-122"/>
                <a:ea typeface="宋体" panose="02010600030101010101" pitchFamily="2" charset="-122"/>
              </a:rPr>
              <a:t>为</a:t>
            </a:r>
            <a:r>
              <a:rPr lang="zh-CN" altLang="zh-CN" sz="2800" dirty="0">
                <a:solidFill>
                  <a:srgbClr val="ABA6BF"/>
                </a:solidFill>
                <a:latin typeface="JetBrains Mono" pitchFamily="2" charset="0"/>
              </a:rPr>
              <a:t>66</a:t>
            </a:r>
            <a:endParaRPr lang="zh-CN" altLang="zh-CN" dirty="0">
              <a:latin typeface="Arial" panose="020B0604020202020204" pitchFamily="34" charset="0"/>
            </a:endParaRPr>
          </a:p>
        </p:txBody>
      </p:sp>
      <p:pic>
        <p:nvPicPr>
          <p:cNvPr id="12" name="图片 11">
            <a:extLst>
              <a:ext uri="{FF2B5EF4-FFF2-40B4-BE49-F238E27FC236}">
                <a16:creationId xmlns:a16="http://schemas.microsoft.com/office/drawing/2014/main" id="{F0BD44FC-F711-425F-A8CE-BE843151343E}"/>
              </a:ext>
            </a:extLst>
          </p:cNvPr>
          <p:cNvPicPr>
            <a:picLocks noChangeAspect="1"/>
          </p:cNvPicPr>
          <p:nvPr/>
        </p:nvPicPr>
        <p:blipFill>
          <a:blip r:embed="rId2"/>
          <a:stretch>
            <a:fillRect/>
          </a:stretch>
        </p:blipFill>
        <p:spPr>
          <a:xfrm>
            <a:off x="965751" y="3547376"/>
            <a:ext cx="5213780" cy="1245846"/>
          </a:xfrm>
          <a:prstGeom prst="rect">
            <a:avLst/>
          </a:prstGeom>
        </p:spPr>
      </p:pic>
      <p:pic>
        <p:nvPicPr>
          <p:cNvPr id="13" name="图片 12">
            <a:extLst>
              <a:ext uri="{FF2B5EF4-FFF2-40B4-BE49-F238E27FC236}">
                <a16:creationId xmlns:a16="http://schemas.microsoft.com/office/drawing/2014/main" id="{EC8D8993-5DF6-40B4-8AB2-9CF774D682E9}"/>
              </a:ext>
            </a:extLst>
          </p:cNvPr>
          <p:cNvPicPr>
            <a:picLocks noChangeAspect="1"/>
          </p:cNvPicPr>
          <p:nvPr/>
        </p:nvPicPr>
        <p:blipFill>
          <a:blip r:embed="rId3"/>
          <a:stretch>
            <a:fillRect/>
          </a:stretch>
        </p:blipFill>
        <p:spPr>
          <a:xfrm>
            <a:off x="965751" y="4926078"/>
            <a:ext cx="5239379" cy="1237312"/>
          </a:xfrm>
          <a:prstGeom prst="rect">
            <a:avLst/>
          </a:prstGeom>
        </p:spPr>
      </p:pic>
    </p:spTree>
    <p:extLst>
      <p:ext uri="{BB962C8B-B14F-4D97-AF65-F5344CB8AC3E}">
        <p14:creationId xmlns:p14="http://schemas.microsoft.com/office/powerpoint/2010/main" val="3844078987"/>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8430344"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通过索引赋值更新列表时，索引不能超出列表长度</a:t>
            </a:r>
          </a:p>
        </p:txBody>
      </p:sp>
      <p:sp>
        <p:nvSpPr>
          <p:cNvPr id="4" name="矩形 3">
            <a:extLst>
              <a:ext uri="{FF2B5EF4-FFF2-40B4-BE49-F238E27FC236}">
                <a16:creationId xmlns:a16="http://schemas.microsoft.com/office/drawing/2014/main" id="{88B44375-8517-4C23-8404-54CAD1B532FF}"/>
              </a:ext>
            </a:extLst>
          </p:cNvPr>
          <p:cNvSpPr/>
          <p:nvPr/>
        </p:nvSpPr>
        <p:spPr>
          <a:xfrm>
            <a:off x="753910" y="2261792"/>
            <a:ext cx="713149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100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77</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pic>
        <p:nvPicPr>
          <p:cNvPr id="1027" name="Picture 3" descr="image.png">
            <a:extLst>
              <a:ext uri="{FF2B5EF4-FFF2-40B4-BE49-F238E27FC236}">
                <a16:creationId xmlns:a16="http://schemas.microsoft.com/office/drawing/2014/main" id="{EA8E33C2-4AC6-45E9-B59F-BE9E343A8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11" y="3595402"/>
            <a:ext cx="4694018" cy="119092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C3D2B798-3008-4BA8-9382-F0F2CA48BEE0}"/>
              </a:ext>
            </a:extLst>
          </p:cNvPr>
          <p:cNvSpPr/>
          <p:nvPr/>
        </p:nvSpPr>
        <p:spPr>
          <a:xfrm>
            <a:off x="5375920" y="4190864"/>
            <a:ext cx="432048" cy="52322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EDF0F1B-6531-489C-B984-6D051B74932A}"/>
              </a:ext>
            </a:extLst>
          </p:cNvPr>
          <p:cNvSpPr/>
          <p:nvPr/>
        </p:nvSpPr>
        <p:spPr>
          <a:xfrm>
            <a:off x="753910" y="4980003"/>
            <a:ext cx="7560083" cy="523220"/>
          </a:xfrm>
          <a:prstGeom prst="rect">
            <a:avLst/>
          </a:prstGeom>
        </p:spPr>
        <p:txBody>
          <a:bodyPr wrap="none">
            <a:spAutoFit/>
          </a:bodyPr>
          <a:lstStyle/>
          <a:p>
            <a:r>
              <a:rPr lang="zh-CN" altLang="zh-CN" sz="2800" dirty="0">
                <a:solidFill>
                  <a:srgbClr val="FF0000"/>
                </a:solidFill>
                <a:latin typeface="Arial Unicode MS"/>
                <a:ea typeface="JetBrains Mono"/>
              </a:rPr>
              <a:t>IndexError</a:t>
            </a:r>
            <a:r>
              <a:rPr lang="zh-CN" altLang="zh-CN" sz="2800" dirty="0">
                <a:solidFill>
                  <a:srgbClr val="F77235"/>
                </a:solidFill>
                <a:latin typeface="Arial Unicode MS"/>
                <a:ea typeface="JetBrains Mono"/>
              </a:rPr>
              <a:t>: </a:t>
            </a:r>
            <a:r>
              <a:rPr lang="zh-CN" altLang="zh-CN" sz="2800" b="1" dirty="0">
                <a:solidFill>
                  <a:srgbClr val="16A80D"/>
                </a:solidFill>
                <a:latin typeface="Arial Unicode MS"/>
                <a:ea typeface="JetBrains Mono"/>
              </a:rPr>
              <a:t>list </a:t>
            </a:r>
            <a:r>
              <a:rPr lang="zh-CN" altLang="zh-CN" sz="2800" dirty="0">
                <a:solidFill>
                  <a:srgbClr val="2D3142"/>
                </a:solidFill>
                <a:latin typeface="Arial Unicode MS"/>
                <a:ea typeface="JetBrains Mono"/>
              </a:rPr>
              <a:t>assignment index out of </a:t>
            </a:r>
            <a:r>
              <a:rPr lang="zh-CN" altLang="zh-CN" sz="2800" b="1" dirty="0">
                <a:solidFill>
                  <a:srgbClr val="16A80D"/>
                </a:solidFill>
                <a:latin typeface="Arial Unicode MS"/>
                <a:ea typeface="JetBrains Mono"/>
              </a:rPr>
              <a:t>range</a:t>
            </a:r>
            <a:endParaRPr lang="zh-CN" altLang="en-US" sz="2800" dirty="0"/>
          </a:p>
        </p:txBody>
      </p:sp>
      <p:sp>
        <p:nvSpPr>
          <p:cNvPr id="13" name="矩形 12">
            <a:extLst>
              <a:ext uri="{FF2B5EF4-FFF2-40B4-BE49-F238E27FC236}">
                <a16:creationId xmlns:a16="http://schemas.microsoft.com/office/drawing/2014/main" id="{C143313C-BF8C-4D2A-999F-2EC24D569F41}"/>
              </a:ext>
            </a:extLst>
          </p:cNvPr>
          <p:cNvSpPr/>
          <p:nvPr/>
        </p:nvSpPr>
        <p:spPr>
          <a:xfrm>
            <a:off x="753910" y="2883210"/>
            <a:ext cx="713149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6</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66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序号</a:t>
            </a:r>
            <a:r>
              <a:rPr lang="en-US" altLang="zh-CN" sz="2800" dirty="0">
                <a:solidFill>
                  <a:srgbClr val="ABA6BF"/>
                </a:solidFill>
                <a:latin typeface="JetBrains Mono" pitchFamily="2" charset="0"/>
              </a:rPr>
              <a:t>6</a:t>
            </a:r>
            <a:r>
              <a:rPr lang="zh-CN" altLang="zh-CN" sz="2800" dirty="0">
                <a:solidFill>
                  <a:srgbClr val="ABA6BF"/>
                </a:solidFill>
                <a:latin typeface="宋体" panose="02010600030101010101" pitchFamily="2" charset="-122"/>
                <a:ea typeface="宋体" panose="02010600030101010101" pitchFamily="2" charset="-122"/>
              </a:rPr>
              <a:t>的元素</a:t>
            </a:r>
            <a:r>
              <a:rPr lang="zh-CN" altLang="en-US" sz="2800" dirty="0">
                <a:solidFill>
                  <a:srgbClr val="ABA6BF"/>
                </a:solidFill>
                <a:latin typeface="宋体" panose="02010600030101010101" pitchFamily="2" charset="-122"/>
                <a:ea typeface="宋体" panose="02010600030101010101" pitchFamily="2" charset="-122"/>
              </a:rPr>
              <a:t>不存在</a:t>
            </a:r>
            <a:endParaRPr lang="zh-CN" altLang="zh-CN" dirty="0">
              <a:latin typeface="Arial" panose="020B0604020202020204" pitchFamily="34" charset="0"/>
            </a:endParaRPr>
          </a:p>
        </p:txBody>
      </p:sp>
    </p:spTree>
    <p:extLst>
      <p:ext uri="{BB962C8B-B14F-4D97-AF65-F5344CB8AC3E}">
        <p14:creationId xmlns:p14="http://schemas.microsoft.com/office/powerpoint/2010/main" val="1802619838"/>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6"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5C3C3D8-9491-4394-896A-C41B4A7BD633}"/>
              </a:ext>
            </a:extLst>
          </p:cNvPr>
          <p:cNvPicPr>
            <a:picLocks noChangeAspect="1"/>
          </p:cNvPicPr>
          <p:nvPr/>
        </p:nvPicPr>
        <p:blipFill>
          <a:blip r:embed="rId2"/>
          <a:stretch>
            <a:fillRect/>
          </a:stretch>
        </p:blipFill>
        <p:spPr>
          <a:xfrm>
            <a:off x="7815068" y="1484784"/>
            <a:ext cx="3609524" cy="4304762"/>
          </a:xfrm>
          <a:prstGeom prst="rect">
            <a:avLst/>
          </a:prstGeom>
        </p:spPr>
      </p:pic>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8430344"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新值可以与列表中原有元素的数据类型不同</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可以是一个列表或元组</a:t>
            </a:r>
          </a:p>
        </p:txBody>
      </p:sp>
      <p:sp>
        <p:nvSpPr>
          <p:cNvPr id="4" name="矩形 3">
            <a:extLst>
              <a:ext uri="{FF2B5EF4-FFF2-40B4-BE49-F238E27FC236}">
                <a16:creationId xmlns:a16="http://schemas.microsoft.com/office/drawing/2014/main" id="{88B44375-8517-4C23-8404-54CAD1B532FF}"/>
              </a:ext>
            </a:extLst>
          </p:cNvPr>
          <p:cNvSpPr/>
          <p:nvPr/>
        </p:nvSpPr>
        <p:spPr>
          <a:xfrm>
            <a:off x="753910" y="2570886"/>
            <a:ext cx="750233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100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77</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13" name="矩形 12">
            <a:extLst>
              <a:ext uri="{FF2B5EF4-FFF2-40B4-BE49-F238E27FC236}">
                <a16:creationId xmlns:a16="http://schemas.microsoft.com/office/drawing/2014/main" id="{A9561375-2C99-4386-95A8-F84121BA6F53}"/>
              </a:ext>
            </a:extLst>
          </p:cNvPr>
          <p:cNvSpPr/>
          <p:nvPr/>
        </p:nvSpPr>
        <p:spPr>
          <a:xfrm>
            <a:off x="762000" y="4685074"/>
            <a:ext cx="8142312" cy="400110"/>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88</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武汉</a:t>
            </a:r>
            <a:r>
              <a:rPr lang="zh-CN" altLang="zh-CN" sz="2000" dirty="0">
                <a:solidFill>
                  <a:srgbClr val="5E8759"/>
                </a:solidFill>
                <a:latin typeface="JetBrains Mono" pitchFamily="2" charset="0"/>
              </a:rPr>
              <a:t>'</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100</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18</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20</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66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'pass'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100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77</a:t>
            </a:r>
            <a:r>
              <a:rPr lang="zh-CN" altLang="zh-CN" sz="2000" dirty="0">
                <a:solidFill>
                  <a:srgbClr val="6AE613"/>
                </a:solidFill>
                <a:latin typeface="JetBrains Mono" pitchFamily="2" charset="0"/>
              </a:rPr>
              <a:t>]</a:t>
            </a:r>
            <a:endParaRPr lang="zh-CN" altLang="zh-CN" sz="1400" dirty="0">
              <a:latin typeface="Arial" panose="020B0604020202020204" pitchFamily="34" charset="0"/>
            </a:endParaRPr>
          </a:p>
        </p:txBody>
      </p:sp>
      <p:sp>
        <p:nvSpPr>
          <p:cNvPr id="16" name="矩形 15">
            <a:extLst>
              <a:ext uri="{FF2B5EF4-FFF2-40B4-BE49-F238E27FC236}">
                <a16:creationId xmlns:a16="http://schemas.microsoft.com/office/drawing/2014/main" id="{3DD19BB3-7F2E-49BD-9E35-DEC2AB593590}"/>
              </a:ext>
            </a:extLst>
          </p:cNvPr>
          <p:cNvSpPr/>
          <p:nvPr/>
        </p:nvSpPr>
        <p:spPr>
          <a:xfrm>
            <a:off x="762000" y="3106520"/>
            <a:ext cx="7502330"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100</a:t>
            </a:r>
            <a:r>
              <a:rPr lang="zh-CN" altLang="zh-CN" sz="2800" dirty="0">
                <a:solidFill>
                  <a:srgbClr val="F77235"/>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20</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66</a:t>
            </a: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5E8759"/>
                </a:solidFill>
                <a:latin typeface="JetBrains Mono" pitchFamily="2" charset="0"/>
              </a:rPr>
              <a:t>'pass'</a:t>
            </a:r>
            <a:endParaRPr lang="zh-CN" altLang="zh-CN" dirty="0">
              <a:latin typeface="Arial" panose="020B0604020202020204" pitchFamily="34" charset="0"/>
            </a:endParaRPr>
          </a:p>
        </p:txBody>
      </p:sp>
    </p:spTree>
    <p:extLst>
      <p:ext uri="{BB962C8B-B14F-4D97-AF65-F5344CB8AC3E}">
        <p14:creationId xmlns:p14="http://schemas.microsoft.com/office/powerpoint/2010/main" val="1774859035"/>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5910064" cy="1384995"/>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2.</a:t>
            </a:r>
            <a:r>
              <a:rPr lang="zh-CN" altLang="en-US" sz="2800" dirty="0">
                <a:latin typeface="微软雅黑 Light" panose="020B0502040204020203" pitchFamily="34" charset="-122"/>
                <a:ea typeface="微软雅黑 Light" panose="020B0502040204020203" pitchFamily="34" charset="-122"/>
              </a:rPr>
              <a:t>用切片赋值的方法更新列表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   要求新值也为列表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   新值元素与切片元素数量可不相同</a:t>
            </a:r>
          </a:p>
        </p:txBody>
      </p:sp>
      <p:sp>
        <p:nvSpPr>
          <p:cNvPr id="4" name="矩形 3">
            <a:extLst>
              <a:ext uri="{FF2B5EF4-FFF2-40B4-BE49-F238E27FC236}">
                <a16:creationId xmlns:a16="http://schemas.microsoft.com/office/drawing/2014/main" id="{88B44375-8517-4C23-8404-54CAD1B532FF}"/>
              </a:ext>
            </a:extLst>
          </p:cNvPr>
          <p:cNvSpPr/>
          <p:nvPr/>
        </p:nvSpPr>
        <p:spPr>
          <a:xfrm>
            <a:off x="762000" y="3028222"/>
            <a:ext cx="641412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en-US" altLang="zh-CN" sz="2800" dirty="0">
              <a:solidFill>
                <a:srgbClr val="6AE613"/>
              </a:solidFill>
              <a:latin typeface="JetBrains Mono" pitchFamily="2" charset="0"/>
            </a:endParaRPr>
          </a:p>
        </p:txBody>
      </p:sp>
      <p:pic>
        <p:nvPicPr>
          <p:cNvPr id="9" name="图片 8">
            <a:extLst>
              <a:ext uri="{FF2B5EF4-FFF2-40B4-BE49-F238E27FC236}">
                <a16:creationId xmlns:a16="http://schemas.microsoft.com/office/drawing/2014/main" id="{D92734E7-CB10-4B36-BB57-BE239C756325}"/>
              </a:ext>
            </a:extLst>
          </p:cNvPr>
          <p:cNvPicPr>
            <a:picLocks noChangeAspect="1"/>
          </p:cNvPicPr>
          <p:nvPr/>
        </p:nvPicPr>
        <p:blipFill>
          <a:blip r:embed="rId2"/>
          <a:stretch>
            <a:fillRect/>
          </a:stretch>
        </p:blipFill>
        <p:spPr>
          <a:xfrm>
            <a:off x="983432" y="4122328"/>
            <a:ext cx="2190476" cy="885714"/>
          </a:xfrm>
          <a:prstGeom prst="rect">
            <a:avLst/>
          </a:prstGeom>
        </p:spPr>
      </p:pic>
      <p:pic>
        <p:nvPicPr>
          <p:cNvPr id="11" name="图片 10">
            <a:extLst>
              <a:ext uri="{FF2B5EF4-FFF2-40B4-BE49-F238E27FC236}">
                <a16:creationId xmlns:a16="http://schemas.microsoft.com/office/drawing/2014/main" id="{9C419C62-121C-4995-8FAC-58F83C43AE01}"/>
              </a:ext>
            </a:extLst>
          </p:cNvPr>
          <p:cNvPicPr>
            <a:picLocks noChangeAspect="1"/>
          </p:cNvPicPr>
          <p:nvPr/>
        </p:nvPicPr>
        <p:blipFill>
          <a:blip r:embed="rId3"/>
          <a:stretch>
            <a:fillRect/>
          </a:stretch>
        </p:blipFill>
        <p:spPr>
          <a:xfrm>
            <a:off x="956353" y="5173669"/>
            <a:ext cx="3285714" cy="847619"/>
          </a:xfrm>
          <a:prstGeom prst="rect">
            <a:avLst/>
          </a:prstGeom>
        </p:spPr>
      </p:pic>
      <p:sp>
        <p:nvSpPr>
          <p:cNvPr id="18" name="矩形 17">
            <a:extLst>
              <a:ext uri="{FF2B5EF4-FFF2-40B4-BE49-F238E27FC236}">
                <a16:creationId xmlns:a16="http://schemas.microsoft.com/office/drawing/2014/main" id="{74B9F4C9-BC89-4F08-BB48-F1D3B9174B59}"/>
              </a:ext>
            </a:extLst>
          </p:cNvPr>
          <p:cNvSpPr/>
          <p:nvPr/>
        </p:nvSpPr>
        <p:spPr>
          <a:xfrm>
            <a:off x="762000" y="3624016"/>
            <a:ext cx="641412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33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44</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66</a:t>
            </a:r>
            <a:r>
              <a:rPr lang="zh-CN" altLang="zh-CN" sz="2800" dirty="0">
                <a:solidFill>
                  <a:srgbClr val="6AE613"/>
                </a:solidFill>
                <a:latin typeface="JetBrains Mono" pitchFamily="2" charset="0"/>
              </a:rPr>
              <a:t>]  </a:t>
            </a:r>
            <a:endParaRPr lang="en-US" altLang="zh-CN" sz="2800" dirty="0">
              <a:solidFill>
                <a:srgbClr val="6AE613"/>
              </a:solidFill>
              <a:latin typeface="JetBrains Mono" pitchFamily="2" charset="0"/>
            </a:endParaRPr>
          </a:p>
        </p:txBody>
      </p:sp>
    </p:spTree>
    <p:extLst>
      <p:ext uri="{BB962C8B-B14F-4D97-AF65-F5344CB8AC3E}">
        <p14:creationId xmlns:p14="http://schemas.microsoft.com/office/powerpoint/2010/main" val="1283614537"/>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01529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a:t>
            </a:r>
            <a:r>
              <a:rPr lang="en-US" altLang="zh-CN" sz="3200" dirty="0">
                <a:solidFill>
                  <a:srgbClr val="FF8132"/>
                </a:solidFill>
                <a:latin typeface="微软雅黑" panose="020B0503020204020204" pitchFamily="34" charset="-122"/>
                <a:ea typeface="微软雅黑" panose="020B0503020204020204" pitchFamily="34" charset="-122"/>
              </a:rPr>
              <a:t>tuple</a:t>
            </a:r>
          </a:p>
        </p:txBody>
      </p:sp>
      <p:sp>
        <p:nvSpPr>
          <p:cNvPr id="2" name="矩形 1">
            <a:extLst>
              <a:ext uri="{FF2B5EF4-FFF2-40B4-BE49-F238E27FC236}">
                <a16:creationId xmlns:a16="http://schemas.microsoft.com/office/drawing/2014/main" id="{44191AF8-E856-4ED1-9DF7-AA1432D4BFDC}"/>
              </a:ext>
            </a:extLst>
          </p:cNvPr>
          <p:cNvSpPr/>
          <p:nvPr/>
        </p:nvSpPr>
        <p:spPr>
          <a:xfrm>
            <a:off x="762000" y="1565503"/>
            <a:ext cx="6096000" cy="1384995"/>
          </a:xfrm>
          <a:prstGeom prst="rect">
            <a:avLst/>
          </a:prstGeom>
        </p:spPr>
        <p:txBody>
          <a:bodyPr>
            <a:spAutoFit/>
          </a:bodyPr>
          <a:lstStyle/>
          <a:p>
            <a:r>
              <a:rPr lang="zh-CN" altLang="en-US" sz="2800" dirty="0">
                <a:latin typeface="微软雅黑 Light" panose="020B0502040204020203" pitchFamily="34" charset="-122"/>
                <a:ea typeface="微软雅黑 Light" panose="020B0502040204020203" pitchFamily="34" charset="-122"/>
              </a:rPr>
              <a:t>元组是序列类型数据的一种</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是置于圆括号“</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中的逗号分隔的数据</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可以包含多种类型的元素</a:t>
            </a:r>
          </a:p>
        </p:txBody>
      </p:sp>
      <p:sp>
        <p:nvSpPr>
          <p:cNvPr id="8" name="Rectangle 1">
            <a:extLst>
              <a:ext uri="{FF2B5EF4-FFF2-40B4-BE49-F238E27FC236}">
                <a16:creationId xmlns:a16="http://schemas.microsoft.com/office/drawing/2014/main" id="{1AAE7DE3-C4AF-48D8-9BFA-FE13EE0ACA73}"/>
              </a:ext>
            </a:extLst>
          </p:cNvPr>
          <p:cNvSpPr>
            <a:spLocks noChangeArrowheads="1"/>
          </p:cNvSpPr>
          <p:nvPr/>
        </p:nvSpPr>
        <p:spPr bwMode="auto">
          <a:xfrm>
            <a:off x="762000" y="3215005"/>
            <a:ext cx="8244565" cy="138499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2D3142"/>
                </a:solidFill>
                <a:effectLst/>
                <a:latin typeface="Arial Unicode MS"/>
                <a:ea typeface="JetBrains Mono"/>
              </a:rPr>
              <a:t>tupa </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1</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2</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3</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4</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5</a:t>
            </a:r>
            <a:r>
              <a:rPr kumimoji="0" lang="zh-CN" altLang="zh-CN" sz="2800" b="0" i="0" u="none" strike="noStrike" cap="none" normalizeH="0" baseline="0" dirty="0">
                <a:ln>
                  <a:noFill/>
                </a:ln>
                <a:solidFill>
                  <a:srgbClr val="E70C0C"/>
                </a:solidFill>
                <a:effectLst/>
                <a:latin typeface="Arial Unicode MS"/>
                <a:ea typeface="JetBrains Mono"/>
              </a:rPr>
              <a:t>)</a:t>
            </a:r>
            <a:br>
              <a:rPr kumimoji="0" lang="zh-CN" altLang="zh-CN" sz="2800" b="0" i="0" u="none" strike="noStrike" cap="none" normalizeH="0" baseline="0" dirty="0">
                <a:ln>
                  <a:noFill/>
                </a:ln>
                <a:solidFill>
                  <a:srgbClr val="E70C0C"/>
                </a:solidFill>
                <a:effectLst/>
                <a:latin typeface="Arial Unicode MS"/>
                <a:ea typeface="JetBrains Mono"/>
              </a:rPr>
            </a:br>
            <a:r>
              <a:rPr kumimoji="0" lang="zh-CN" altLang="zh-CN" sz="2800" b="0" i="0" u="none" strike="noStrike" cap="none" normalizeH="0" baseline="0" dirty="0">
                <a:ln>
                  <a:noFill/>
                </a:ln>
                <a:solidFill>
                  <a:srgbClr val="2D3142"/>
                </a:solidFill>
                <a:effectLst/>
                <a:latin typeface="Arial Unicode MS"/>
                <a:ea typeface="JetBrains Mono"/>
              </a:rPr>
              <a:t>tupb </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湖北</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河北</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山东</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山西</a:t>
            </a:r>
            <a:r>
              <a:rPr kumimoji="0" lang="zh-CN" altLang="zh-CN" sz="2800" b="0" i="0" u="none" strike="noStrike" cap="none" normalizeH="0" baseline="0" dirty="0">
                <a:ln>
                  <a:noFill/>
                </a:ln>
                <a:solidFill>
                  <a:srgbClr val="5E8759"/>
                </a:solidFill>
                <a:effectLst/>
                <a:latin typeface="Arial Unicode MS"/>
                <a:ea typeface="JetBrains Mono"/>
              </a:rPr>
              <a:t>'</a:t>
            </a:r>
            <a:r>
              <a:rPr kumimoji="0" lang="zh-CN" altLang="zh-CN" sz="2800" b="0" i="0" u="none" strike="noStrike" cap="none" normalizeH="0" baseline="0" dirty="0">
                <a:ln>
                  <a:noFill/>
                </a:ln>
                <a:solidFill>
                  <a:srgbClr val="E70C0C"/>
                </a:solidFill>
                <a:effectLst/>
                <a:latin typeface="Arial Unicode MS"/>
                <a:ea typeface="JetBrains Mono"/>
              </a:rPr>
              <a:t>)</a:t>
            </a:r>
            <a:br>
              <a:rPr kumimoji="0" lang="zh-CN" altLang="zh-CN" sz="2800" b="0" i="0" u="none" strike="noStrike" cap="none" normalizeH="0" baseline="0" dirty="0">
                <a:ln>
                  <a:noFill/>
                </a:ln>
                <a:solidFill>
                  <a:srgbClr val="E70C0C"/>
                </a:solidFill>
                <a:effectLst/>
                <a:latin typeface="Arial Unicode MS"/>
                <a:ea typeface="JetBrains Mono"/>
              </a:rPr>
            </a:br>
            <a:r>
              <a:rPr kumimoji="0" lang="zh-CN" altLang="zh-CN" sz="2800" b="0" i="0" u="none" strike="noStrike" cap="none" normalizeH="0" baseline="0" dirty="0">
                <a:ln>
                  <a:noFill/>
                </a:ln>
                <a:solidFill>
                  <a:srgbClr val="2D3142"/>
                </a:solidFill>
                <a:effectLst/>
                <a:latin typeface="Arial Unicode MS"/>
                <a:ea typeface="JetBrains Mono"/>
              </a:rPr>
              <a:t>tupc </a:t>
            </a:r>
            <a:r>
              <a:rPr kumimoji="0" lang="zh-CN" altLang="zh-CN" sz="2800" b="0" i="0" u="none" strike="noStrike" cap="none" normalizeH="0" baseline="0" dirty="0">
                <a:ln>
                  <a:noFill/>
                </a:ln>
                <a:solidFill>
                  <a:srgbClr val="F77235"/>
                </a:solidFill>
                <a:effectLst/>
                <a:latin typeface="Arial Unicode MS"/>
                <a:ea typeface="JetBrains Mono"/>
              </a:rPr>
              <a:t>= </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5E8759"/>
                </a:solidFill>
                <a:effectLst/>
                <a:latin typeface="Arial Unicode MS"/>
                <a:ea typeface="JetBrains Mono"/>
              </a:rPr>
              <a:t>'Susan'</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5E8759"/>
                </a:solidFill>
                <a:effectLst/>
                <a:latin typeface="Arial Unicode MS"/>
                <a:ea typeface="JetBrains Mono"/>
              </a:rPr>
              <a:t>'Female'</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19</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85</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74</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99</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89</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92</a:t>
            </a: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E70C0C"/>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715976"/>
      </p:ext>
    </p:extLst>
  </p:cSld>
  <p:clrMapOvr>
    <a:masterClrMapping/>
  </p:clrMapOvr>
  <p:transition advClick="0" advTm="2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6918176"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切片不连续时新列表与切片元素数量相等</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按顺序一一替换</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新值类型可与原值类型不同</a:t>
            </a:r>
          </a:p>
        </p:txBody>
      </p:sp>
      <p:sp>
        <p:nvSpPr>
          <p:cNvPr id="4" name="矩形 3">
            <a:extLst>
              <a:ext uri="{FF2B5EF4-FFF2-40B4-BE49-F238E27FC236}">
                <a16:creationId xmlns:a16="http://schemas.microsoft.com/office/drawing/2014/main" id="{88B44375-8517-4C23-8404-54CAD1B532FF}"/>
              </a:ext>
            </a:extLst>
          </p:cNvPr>
          <p:cNvSpPr/>
          <p:nvPr/>
        </p:nvSpPr>
        <p:spPr>
          <a:xfrm>
            <a:off x="756859" y="3032084"/>
            <a:ext cx="7427373"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100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77</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pic>
        <p:nvPicPr>
          <p:cNvPr id="13" name="图片 12">
            <a:extLst>
              <a:ext uri="{FF2B5EF4-FFF2-40B4-BE49-F238E27FC236}">
                <a16:creationId xmlns:a16="http://schemas.microsoft.com/office/drawing/2014/main" id="{A46C776B-C676-4FB2-8499-3AD6EC18067F}"/>
              </a:ext>
            </a:extLst>
          </p:cNvPr>
          <p:cNvPicPr>
            <a:picLocks noChangeAspect="1"/>
          </p:cNvPicPr>
          <p:nvPr/>
        </p:nvPicPr>
        <p:blipFill>
          <a:blip r:embed="rId2"/>
          <a:stretch>
            <a:fillRect/>
          </a:stretch>
        </p:blipFill>
        <p:spPr>
          <a:xfrm>
            <a:off x="911424" y="4348873"/>
            <a:ext cx="3447619" cy="904762"/>
          </a:xfrm>
          <a:prstGeom prst="rect">
            <a:avLst/>
          </a:prstGeom>
        </p:spPr>
      </p:pic>
      <p:pic>
        <p:nvPicPr>
          <p:cNvPr id="14" name="图片 13">
            <a:extLst>
              <a:ext uri="{FF2B5EF4-FFF2-40B4-BE49-F238E27FC236}">
                <a16:creationId xmlns:a16="http://schemas.microsoft.com/office/drawing/2014/main" id="{4CA8926F-61AB-4EFC-B044-AE36029D1F5E}"/>
              </a:ext>
            </a:extLst>
          </p:cNvPr>
          <p:cNvPicPr>
            <a:picLocks noChangeAspect="1"/>
          </p:cNvPicPr>
          <p:nvPr/>
        </p:nvPicPr>
        <p:blipFill>
          <a:blip r:embed="rId3"/>
          <a:stretch>
            <a:fillRect/>
          </a:stretch>
        </p:blipFill>
        <p:spPr>
          <a:xfrm>
            <a:off x="911424" y="5337040"/>
            <a:ext cx="4000000" cy="866667"/>
          </a:xfrm>
          <a:prstGeom prst="rect">
            <a:avLst/>
          </a:prstGeom>
        </p:spPr>
      </p:pic>
      <p:sp>
        <p:nvSpPr>
          <p:cNvPr id="19" name="矩形 18">
            <a:extLst>
              <a:ext uri="{FF2B5EF4-FFF2-40B4-BE49-F238E27FC236}">
                <a16:creationId xmlns:a16="http://schemas.microsoft.com/office/drawing/2014/main" id="{2B229CB8-E4A2-4EA9-AAE2-60F245C1773D}"/>
              </a:ext>
            </a:extLst>
          </p:cNvPr>
          <p:cNvSpPr/>
          <p:nvPr/>
        </p:nvSpPr>
        <p:spPr>
          <a:xfrm>
            <a:off x="772377" y="3653145"/>
            <a:ext cx="7427373"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0</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6</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'Python'</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'C'</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'VB'</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1219664854"/>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2" name="矩形 1">
            <a:extLst>
              <a:ext uri="{FF2B5EF4-FFF2-40B4-BE49-F238E27FC236}">
                <a16:creationId xmlns:a16="http://schemas.microsoft.com/office/drawing/2014/main" id="{617DC093-0301-41D3-9921-11196A8C73A1}"/>
              </a:ext>
            </a:extLst>
          </p:cNvPr>
          <p:cNvSpPr/>
          <p:nvPr/>
        </p:nvSpPr>
        <p:spPr>
          <a:xfrm>
            <a:off x="762000" y="1604365"/>
            <a:ext cx="6918176" cy="523220"/>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3.</a:t>
            </a:r>
            <a:r>
              <a:rPr lang="zh-CN" altLang="en-US" sz="2800" dirty="0">
                <a:latin typeface="微软雅黑 Light" panose="020B0502040204020203" pitchFamily="34" charset="-122"/>
                <a:ea typeface="微软雅黑 Light" panose="020B0502040204020203" pitchFamily="34" charset="-122"/>
              </a:rPr>
              <a:t>列表方法更新</a:t>
            </a:r>
          </a:p>
        </p:txBody>
      </p:sp>
      <p:sp>
        <p:nvSpPr>
          <p:cNvPr id="4" name="矩形 3">
            <a:extLst>
              <a:ext uri="{FF2B5EF4-FFF2-40B4-BE49-F238E27FC236}">
                <a16:creationId xmlns:a16="http://schemas.microsoft.com/office/drawing/2014/main" id="{88B44375-8517-4C23-8404-54CAD1B532FF}"/>
              </a:ext>
            </a:extLst>
          </p:cNvPr>
          <p:cNvSpPr/>
          <p:nvPr/>
        </p:nvSpPr>
        <p:spPr>
          <a:xfrm>
            <a:off x="762001" y="2200377"/>
            <a:ext cx="2957736" cy="1384995"/>
          </a:xfrm>
          <a:prstGeom prst="rect">
            <a:avLst/>
          </a:prstGeom>
        </p:spPr>
        <p:txBody>
          <a:bodyPr wrap="square">
            <a:spAutoFit/>
          </a:bodyPr>
          <a:lstStyle/>
          <a:p>
            <a:pPr lvl="0" eaLnBrk="0" fontAlgn="base" hangingPunct="0">
              <a:spcBef>
                <a:spcPct val="0"/>
              </a:spcBef>
              <a:spcAft>
                <a:spcPct val="0"/>
              </a:spcAft>
            </a:pPr>
            <a:r>
              <a:rPr lang="en-US" altLang="zh-CN" sz="2800" dirty="0">
                <a:solidFill>
                  <a:srgbClr val="F76707"/>
                </a:solidFill>
                <a:latin typeface="JetBrains Mono" pitchFamily="2" charset="0"/>
              </a:rPr>
              <a:t>ls.</a:t>
            </a:r>
            <a:r>
              <a:rPr lang="zh-CN" altLang="zh-CN" sz="2800" dirty="0">
                <a:solidFill>
                  <a:srgbClr val="F76707"/>
                </a:solidFill>
                <a:latin typeface="JetBrains Mono" pitchFamily="2" charset="0"/>
              </a:rPr>
              <a:t>append</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en-US" altLang="zh-CN" sz="2800" dirty="0">
                <a:solidFill>
                  <a:srgbClr val="F76707"/>
                </a:solidFill>
                <a:latin typeface="JetBrains Mono" pitchFamily="2" charset="0"/>
              </a:rPr>
              <a:t>ls.</a:t>
            </a:r>
            <a:r>
              <a:rPr lang="zh-CN" altLang="zh-CN" sz="2800" dirty="0">
                <a:solidFill>
                  <a:srgbClr val="F76707"/>
                </a:solidFill>
                <a:latin typeface="JetBrains Mono" pitchFamily="2" charset="0"/>
              </a:rPr>
              <a:t>extend</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en-US" altLang="zh-CN" sz="2800" dirty="0">
                <a:solidFill>
                  <a:srgbClr val="F76707"/>
                </a:solidFill>
                <a:latin typeface="JetBrains Mono" pitchFamily="2" charset="0"/>
              </a:rPr>
              <a:t>ls.</a:t>
            </a:r>
            <a:r>
              <a:rPr lang="zh-CN" altLang="zh-CN" sz="2800" dirty="0">
                <a:solidFill>
                  <a:srgbClr val="F76707"/>
                </a:solidFill>
                <a:latin typeface="JetBrains Mono" pitchFamily="2" charset="0"/>
              </a:rPr>
              <a:t>insert</a:t>
            </a:r>
            <a:r>
              <a:rPr lang="zh-CN" altLang="zh-CN" sz="2800" dirty="0">
                <a:solidFill>
                  <a:srgbClr val="E70C0C"/>
                </a:solidFill>
                <a:latin typeface="JetBrains Mono" pitchFamily="2" charset="0"/>
              </a:rPr>
              <a:t>() </a:t>
            </a:r>
            <a:endParaRPr lang="zh-CN" altLang="zh-CN" dirty="0">
              <a:latin typeface="Arial" panose="020B0604020202020204" pitchFamily="34" charset="0"/>
            </a:endParaRPr>
          </a:p>
        </p:txBody>
      </p:sp>
      <p:sp>
        <p:nvSpPr>
          <p:cNvPr id="18" name="矩形 17">
            <a:extLst>
              <a:ext uri="{FF2B5EF4-FFF2-40B4-BE49-F238E27FC236}">
                <a16:creationId xmlns:a16="http://schemas.microsoft.com/office/drawing/2014/main" id="{7984A854-9513-49D7-A4F5-5DA43C12C49C}"/>
              </a:ext>
            </a:extLst>
          </p:cNvPr>
          <p:cNvSpPr/>
          <p:nvPr/>
        </p:nvSpPr>
        <p:spPr>
          <a:xfrm>
            <a:off x="762000" y="3742248"/>
            <a:ext cx="3029744" cy="1815882"/>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原地操作</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无新对象产生</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无返回值</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列表的</a:t>
            </a:r>
            <a:r>
              <a:rPr lang="en-US" altLang="zh-CN" sz="2800" dirty="0">
                <a:latin typeface="微软雅黑 Light" panose="020B0502040204020203" pitchFamily="34" charset="-122"/>
                <a:ea typeface="微软雅黑 Light" panose="020B0502040204020203" pitchFamily="34" charset="-122"/>
              </a:rPr>
              <a:t>id</a:t>
            </a:r>
            <a:r>
              <a:rPr lang="zh-CN" altLang="en-US" sz="2800" dirty="0">
                <a:latin typeface="微软雅黑 Light" panose="020B0502040204020203" pitchFamily="34" charset="-122"/>
                <a:ea typeface="微软雅黑 Light" panose="020B0502040204020203" pitchFamily="34" charset="-122"/>
              </a:rPr>
              <a:t>不改变</a:t>
            </a:r>
          </a:p>
        </p:txBody>
      </p:sp>
    </p:spTree>
    <p:extLst>
      <p:ext uri="{BB962C8B-B14F-4D97-AF65-F5344CB8AC3E}">
        <p14:creationId xmlns:p14="http://schemas.microsoft.com/office/powerpoint/2010/main" val="1834049865"/>
      </p:ext>
    </p:extLst>
  </p:cSld>
  <p:clrMapOvr>
    <a:masterClrMapping/>
  </p:clrMapOvr>
  <p:transition advClick="0" advTm="2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4" name="矩形 3">
            <a:extLst>
              <a:ext uri="{FF2B5EF4-FFF2-40B4-BE49-F238E27FC236}">
                <a16:creationId xmlns:a16="http://schemas.microsoft.com/office/drawing/2014/main" id="{88B44375-8517-4C23-8404-54CAD1B532FF}"/>
              </a:ext>
            </a:extLst>
          </p:cNvPr>
          <p:cNvSpPr/>
          <p:nvPr/>
        </p:nvSpPr>
        <p:spPr>
          <a:xfrm>
            <a:off x="762000" y="1730757"/>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a:solidFill>
                  <a:srgbClr val="F76707"/>
                </a:solidFill>
                <a:latin typeface="JetBrains Mono" pitchFamily="2" charset="0"/>
              </a:rPr>
              <a:t>ls.</a:t>
            </a:r>
            <a:r>
              <a:rPr lang="zh-CN" altLang="zh-CN" sz="2800" dirty="0">
                <a:solidFill>
                  <a:srgbClr val="F76707"/>
                </a:solidFill>
                <a:latin typeface="JetBrains Mono" pitchFamily="2" charset="0"/>
              </a:rPr>
              <a:t>append</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x</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9" name="矩形 18">
            <a:extLst>
              <a:ext uri="{FF2B5EF4-FFF2-40B4-BE49-F238E27FC236}">
                <a16:creationId xmlns:a16="http://schemas.microsoft.com/office/drawing/2014/main" id="{4FDD5C19-BD8C-4569-9BA9-A056D372A530}"/>
              </a:ext>
            </a:extLst>
          </p:cNvPr>
          <p:cNvSpPr/>
          <p:nvPr/>
        </p:nvSpPr>
        <p:spPr>
          <a:xfrm>
            <a:off x="762000" y="2253977"/>
            <a:ext cx="5766048"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向列表</a:t>
            </a:r>
            <a:r>
              <a:rPr lang="en-US" altLang="zh-CN" sz="2800" dirty="0">
                <a:latin typeface="微软雅黑 Light" panose="020B0502040204020203" pitchFamily="34" charset="-122"/>
                <a:ea typeface="微软雅黑 Light" panose="020B0502040204020203" pitchFamily="34" charset="-122"/>
              </a:rPr>
              <a:t>ls</a:t>
            </a:r>
            <a:r>
              <a:rPr lang="zh-CN" altLang="en-US" sz="2800" dirty="0">
                <a:latin typeface="微软雅黑 Light" panose="020B0502040204020203" pitchFamily="34" charset="-122"/>
                <a:ea typeface="微软雅黑 Light" panose="020B0502040204020203" pitchFamily="34" charset="-122"/>
              </a:rPr>
              <a:t>末尾追加一个元素</a:t>
            </a:r>
            <a:r>
              <a:rPr lang="en-US" altLang="zh-CN" sz="2800" dirty="0">
                <a:latin typeface="微软雅黑 Light" panose="020B0502040204020203" pitchFamily="34" charset="-122"/>
                <a:ea typeface="微软雅黑 Light" panose="020B0502040204020203" pitchFamily="34" charset="-122"/>
              </a:rPr>
              <a:t>x</a:t>
            </a:r>
          </a:p>
          <a:p>
            <a:r>
              <a:rPr lang="en-US" altLang="zh-CN" sz="2800" dirty="0">
                <a:latin typeface="微软雅黑 Light" panose="020B0502040204020203" pitchFamily="34" charset="-122"/>
                <a:ea typeface="微软雅黑 Light" panose="020B0502040204020203" pitchFamily="34" charset="-122"/>
              </a:rPr>
              <a:t>ls</a:t>
            </a:r>
            <a:r>
              <a:rPr lang="zh-CN" altLang="en-US" sz="2800" dirty="0">
                <a:latin typeface="微软雅黑 Light" panose="020B0502040204020203" pitchFamily="34" charset="-122"/>
                <a:ea typeface="微软雅黑 Light" panose="020B0502040204020203" pitchFamily="34" charset="-122"/>
              </a:rPr>
              <a:t>为操作的列表名，</a:t>
            </a:r>
            <a:r>
              <a:rPr lang="en-US" altLang="zh-CN" sz="2800" dirty="0">
                <a:latin typeface="微软雅黑 Light" panose="020B0502040204020203" pitchFamily="34" charset="-122"/>
                <a:ea typeface="微软雅黑 Light" panose="020B0502040204020203" pitchFamily="34" charset="-122"/>
              </a:rPr>
              <a:t>x</a:t>
            </a:r>
            <a:r>
              <a:rPr lang="zh-CN" altLang="en-US" sz="2800" dirty="0">
                <a:latin typeface="微软雅黑 Light" panose="020B0502040204020203" pitchFamily="34" charset="-122"/>
                <a:ea typeface="微软雅黑 Light" panose="020B0502040204020203" pitchFamily="34" charset="-122"/>
              </a:rPr>
              <a:t>为增加的元素</a:t>
            </a:r>
          </a:p>
        </p:txBody>
      </p:sp>
      <p:sp>
        <p:nvSpPr>
          <p:cNvPr id="13" name="矩形 12">
            <a:extLst>
              <a:ext uri="{FF2B5EF4-FFF2-40B4-BE49-F238E27FC236}">
                <a16:creationId xmlns:a16="http://schemas.microsoft.com/office/drawing/2014/main" id="{E30290BA-801C-4918-B328-38032DD5CCCF}"/>
              </a:ext>
            </a:extLst>
          </p:cNvPr>
          <p:cNvSpPr/>
          <p:nvPr/>
        </p:nvSpPr>
        <p:spPr>
          <a:xfrm>
            <a:off x="762000" y="3248459"/>
            <a:ext cx="511797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pic>
        <p:nvPicPr>
          <p:cNvPr id="14" name="图片 13">
            <a:extLst>
              <a:ext uri="{FF2B5EF4-FFF2-40B4-BE49-F238E27FC236}">
                <a16:creationId xmlns:a16="http://schemas.microsoft.com/office/drawing/2014/main" id="{2422DDA3-601D-4473-BCEE-6EC9453E1351}"/>
              </a:ext>
            </a:extLst>
          </p:cNvPr>
          <p:cNvPicPr>
            <a:picLocks noChangeAspect="1"/>
          </p:cNvPicPr>
          <p:nvPr/>
        </p:nvPicPr>
        <p:blipFill>
          <a:blip r:embed="rId2"/>
          <a:stretch>
            <a:fillRect/>
          </a:stretch>
        </p:blipFill>
        <p:spPr>
          <a:xfrm>
            <a:off x="911424" y="4458930"/>
            <a:ext cx="2238095" cy="914286"/>
          </a:xfrm>
          <a:prstGeom prst="rect">
            <a:avLst/>
          </a:prstGeom>
        </p:spPr>
      </p:pic>
      <p:pic>
        <p:nvPicPr>
          <p:cNvPr id="20" name="图片 19">
            <a:extLst>
              <a:ext uri="{FF2B5EF4-FFF2-40B4-BE49-F238E27FC236}">
                <a16:creationId xmlns:a16="http://schemas.microsoft.com/office/drawing/2014/main" id="{29EAAAA7-3CD2-475E-8260-3BFFAF9A9BF2}"/>
              </a:ext>
            </a:extLst>
          </p:cNvPr>
          <p:cNvPicPr>
            <a:picLocks noChangeAspect="1"/>
          </p:cNvPicPr>
          <p:nvPr/>
        </p:nvPicPr>
        <p:blipFill>
          <a:blip r:embed="rId3"/>
          <a:stretch>
            <a:fillRect/>
          </a:stretch>
        </p:blipFill>
        <p:spPr>
          <a:xfrm>
            <a:off x="911424" y="5505138"/>
            <a:ext cx="2895238" cy="876190"/>
          </a:xfrm>
          <a:prstGeom prst="rect">
            <a:avLst/>
          </a:prstGeom>
        </p:spPr>
      </p:pic>
      <p:sp>
        <p:nvSpPr>
          <p:cNvPr id="21" name="矩形 20">
            <a:extLst>
              <a:ext uri="{FF2B5EF4-FFF2-40B4-BE49-F238E27FC236}">
                <a16:creationId xmlns:a16="http://schemas.microsoft.com/office/drawing/2014/main" id="{B4051611-C3EF-4FF6-BD38-7E8D597CEB06}"/>
              </a:ext>
            </a:extLst>
          </p:cNvPr>
          <p:cNvSpPr/>
          <p:nvPr/>
        </p:nvSpPr>
        <p:spPr>
          <a:xfrm>
            <a:off x="762000" y="3841884"/>
            <a:ext cx="511797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100</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2587117932"/>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4" name="矩形 3">
            <a:extLst>
              <a:ext uri="{FF2B5EF4-FFF2-40B4-BE49-F238E27FC236}">
                <a16:creationId xmlns:a16="http://schemas.microsoft.com/office/drawing/2014/main" id="{88B44375-8517-4C23-8404-54CAD1B532FF}"/>
              </a:ext>
            </a:extLst>
          </p:cNvPr>
          <p:cNvSpPr/>
          <p:nvPr/>
        </p:nvSpPr>
        <p:spPr>
          <a:xfrm>
            <a:off x="762000" y="1730757"/>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a:solidFill>
                  <a:srgbClr val="F76707"/>
                </a:solidFill>
                <a:latin typeface="JetBrains Mono" pitchFamily="2" charset="0"/>
              </a:rPr>
              <a:t>ls.</a:t>
            </a:r>
            <a:r>
              <a:rPr lang="zh-CN" altLang="zh-CN" sz="2800" dirty="0">
                <a:solidFill>
                  <a:srgbClr val="F76707"/>
                </a:solidFill>
                <a:latin typeface="JetBrains Mono" pitchFamily="2" charset="0"/>
              </a:rPr>
              <a:t>extend</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L</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9" name="矩形 18">
            <a:extLst>
              <a:ext uri="{FF2B5EF4-FFF2-40B4-BE49-F238E27FC236}">
                <a16:creationId xmlns:a16="http://schemas.microsoft.com/office/drawing/2014/main" id="{4FDD5C19-BD8C-4569-9BA9-A056D372A530}"/>
              </a:ext>
            </a:extLst>
          </p:cNvPr>
          <p:cNvSpPr/>
          <p:nvPr/>
        </p:nvSpPr>
        <p:spPr>
          <a:xfrm>
            <a:off x="762000" y="2253977"/>
            <a:ext cx="605408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将列表 </a:t>
            </a:r>
            <a:r>
              <a:rPr lang="en-US" altLang="zh-CN" sz="2800" dirty="0">
                <a:latin typeface="微软雅黑 Light" panose="020B0502040204020203" pitchFamily="34" charset="-122"/>
                <a:ea typeface="微软雅黑 Light" panose="020B0502040204020203" pitchFamily="34" charset="-122"/>
              </a:rPr>
              <a:t>L </a:t>
            </a:r>
            <a:r>
              <a:rPr lang="zh-CN" altLang="en-US" sz="2800" dirty="0">
                <a:latin typeface="微软雅黑 Light" panose="020B0502040204020203" pitchFamily="34" charset="-122"/>
                <a:ea typeface="微软雅黑 Light" panose="020B0502040204020203" pitchFamily="34" charset="-122"/>
              </a:rPr>
              <a:t>中的元素追加到列表 </a:t>
            </a:r>
            <a:r>
              <a:rPr lang="en-US" altLang="zh-CN" sz="2800" dirty="0">
                <a:latin typeface="微软雅黑 Light" panose="020B0502040204020203" pitchFamily="34" charset="-122"/>
                <a:ea typeface="微软雅黑 Light" panose="020B0502040204020203" pitchFamily="34" charset="-122"/>
              </a:rPr>
              <a:t>ls </a:t>
            </a:r>
            <a:r>
              <a:rPr lang="zh-CN" altLang="en-US" sz="2800" dirty="0">
                <a:latin typeface="微软雅黑 Light" panose="020B0502040204020203" pitchFamily="34" charset="-122"/>
                <a:ea typeface="微软雅黑 Light" panose="020B0502040204020203" pitchFamily="34" charset="-122"/>
              </a:rPr>
              <a:t>末尾</a:t>
            </a:r>
          </a:p>
        </p:txBody>
      </p:sp>
      <p:sp>
        <p:nvSpPr>
          <p:cNvPr id="13" name="矩形 12">
            <a:extLst>
              <a:ext uri="{FF2B5EF4-FFF2-40B4-BE49-F238E27FC236}">
                <a16:creationId xmlns:a16="http://schemas.microsoft.com/office/drawing/2014/main" id="{E30290BA-801C-4918-B328-38032DD5CCCF}"/>
              </a:ext>
            </a:extLst>
          </p:cNvPr>
          <p:cNvSpPr/>
          <p:nvPr/>
        </p:nvSpPr>
        <p:spPr>
          <a:xfrm>
            <a:off x="762000" y="2780928"/>
            <a:ext cx="5117976"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en-US" altLang="zh-CN" sz="2800" dirty="0">
              <a:solidFill>
                <a:srgbClr val="6AE613"/>
              </a:solidFill>
              <a:latin typeface="JetBrains Mono" pitchFamily="2" charset="0"/>
            </a:endParaRPr>
          </a:p>
          <a:p>
            <a:pPr lvl="0" eaLnBrk="0" fontAlgn="base" hangingPunct="0">
              <a:spcBef>
                <a:spcPct val="0"/>
              </a:spcBef>
              <a:spcAft>
                <a:spcPct val="0"/>
              </a:spcAft>
            </a:pPr>
            <a:r>
              <a:rPr lang="zh-CN" altLang="zh-CN" sz="2800" dirty="0">
                <a:solidFill>
                  <a:srgbClr val="2D3142"/>
                </a:solidFill>
                <a:latin typeface="JetBrains Mono" pitchFamily="2" charset="0"/>
              </a:rPr>
              <a:t>L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30</a:t>
            </a:r>
            <a:r>
              <a:rPr lang="zh-CN" altLang="zh-CN" sz="2800" dirty="0">
                <a:solidFill>
                  <a:srgbClr val="6AE613"/>
                </a:solidFill>
                <a:latin typeface="JetBrains Mono" pitchFamily="2" charset="0"/>
              </a:rPr>
              <a:t>]</a:t>
            </a:r>
            <a:endParaRPr lang="zh-CN" altLang="zh-CN" sz="2800" dirty="0">
              <a:latin typeface="Arial" panose="020B0604020202020204" pitchFamily="34" charset="0"/>
            </a:endParaRPr>
          </a:p>
        </p:txBody>
      </p:sp>
      <p:pic>
        <p:nvPicPr>
          <p:cNvPr id="14" name="图片 13">
            <a:extLst>
              <a:ext uri="{FF2B5EF4-FFF2-40B4-BE49-F238E27FC236}">
                <a16:creationId xmlns:a16="http://schemas.microsoft.com/office/drawing/2014/main" id="{2422DDA3-601D-4473-BCEE-6EC9453E1351}"/>
              </a:ext>
            </a:extLst>
          </p:cNvPr>
          <p:cNvPicPr>
            <a:picLocks noChangeAspect="1"/>
          </p:cNvPicPr>
          <p:nvPr/>
        </p:nvPicPr>
        <p:blipFill>
          <a:blip r:embed="rId2"/>
          <a:stretch>
            <a:fillRect/>
          </a:stretch>
        </p:blipFill>
        <p:spPr>
          <a:xfrm>
            <a:off x="911424" y="4247538"/>
            <a:ext cx="2238095" cy="914286"/>
          </a:xfrm>
          <a:prstGeom prst="rect">
            <a:avLst/>
          </a:prstGeom>
        </p:spPr>
      </p:pic>
      <p:sp>
        <p:nvSpPr>
          <p:cNvPr id="21" name="矩形 20">
            <a:extLst>
              <a:ext uri="{FF2B5EF4-FFF2-40B4-BE49-F238E27FC236}">
                <a16:creationId xmlns:a16="http://schemas.microsoft.com/office/drawing/2014/main" id="{B4051611-C3EF-4FF6-BD38-7E8D597CEB06}"/>
              </a:ext>
            </a:extLst>
          </p:cNvPr>
          <p:cNvSpPr/>
          <p:nvPr/>
        </p:nvSpPr>
        <p:spPr>
          <a:xfrm>
            <a:off x="762000" y="3709574"/>
            <a:ext cx="331777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extend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2" name="图片 1">
            <a:extLst>
              <a:ext uri="{FF2B5EF4-FFF2-40B4-BE49-F238E27FC236}">
                <a16:creationId xmlns:a16="http://schemas.microsoft.com/office/drawing/2014/main" id="{CAC8A79B-CF6C-44AF-A8E3-08A2BDF8101A}"/>
              </a:ext>
            </a:extLst>
          </p:cNvPr>
          <p:cNvPicPr>
            <a:picLocks noChangeAspect="1"/>
          </p:cNvPicPr>
          <p:nvPr/>
        </p:nvPicPr>
        <p:blipFill>
          <a:blip r:embed="rId3"/>
          <a:stretch>
            <a:fillRect/>
          </a:stretch>
        </p:blipFill>
        <p:spPr>
          <a:xfrm>
            <a:off x="4394012" y="4257062"/>
            <a:ext cx="1714286" cy="904762"/>
          </a:xfrm>
          <a:prstGeom prst="rect">
            <a:avLst/>
          </a:prstGeom>
        </p:spPr>
      </p:pic>
      <p:pic>
        <p:nvPicPr>
          <p:cNvPr id="18" name="图片 17">
            <a:extLst>
              <a:ext uri="{FF2B5EF4-FFF2-40B4-BE49-F238E27FC236}">
                <a16:creationId xmlns:a16="http://schemas.microsoft.com/office/drawing/2014/main" id="{1D239F89-1FB4-4E97-BD38-A4156F697A48}"/>
              </a:ext>
            </a:extLst>
          </p:cNvPr>
          <p:cNvPicPr>
            <a:picLocks noChangeAspect="1"/>
          </p:cNvPicPr>
          <p:nvPr/>
        </p:nvPicPr>
        <p:blipFill>
          <a:blip r:embed="rId4"/>
          <a:stretch>
            <a:fillRect/>
          </a:stretch>
        </p:blipFill>
        <p:spPr>
          <a:xfrm>
            <a:off x="911424" y="5270066"/>
            <a:ext cx="3838095" cy="895238"/>
          </a:xfrm>
          <a:prstGeom prst="rect">
            <a:avLst/>
          </a:prstGeom>
        </p:spPr>
      </p:pic>
    </p:spTree>
    <p:extLst>
      <p:ext uri="{BB962C8B-B14F-4D97-AF65-F5344CB8AC3E}">
        <p14:creationId xmlns:p14="http://schemas.microsoft.com/office/powerpoint/2010/main" val="1098491805"/>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列表的更新</a:t>
            </a:r>
          </a:p>
        </p:txBody>
      </p:sp>
      <p:sp>
        <p:nvSpPr>
          <p:cNvPr id="4" name="矩形 3">
            <a:extLst>
              <a:ext uri="{FF2B5EF4-FFF2-40B4-BE49-F238E27FC236}">
                <a16:creationId xmlns:a16="http://schemas.microsoft.com/office/drawing/2014/main" id="{88B44375-8517-4C23-8404-54CAD1B532FF}"/>
              </a:ext>
            </a:extLst>
          </p:cNvPr>
          <p:cNvSpPr/>
          <p:nvPr/>
        </p:nvSpPr>
        <p:spPr>
          <a:xfrm>
            <a:off x="762000" y="1730757"/>
            <a:ext cx="3632012" cy="523220"/>
          </a:xfrm>
          <a:prstGeom prst="rect">
            <a:avLst/>
          </a:prstGeom>
        </p:spPr>
        <p:txBody>
          <a:bodyPr wrap="square">
            <a:spAutoFit/>
          </a:bodyPr>
          <a:lstStyle/>
          <a:p>
            <a:pPr lvl="0" eaLnBrk="0" fontAlgn="base" hangingPunct="0">
              <a:spcBef>
                <a:spcPct val="0"/>
              </a:spcBef>
              <a:spcAft>
                <a:spcPct val="0"/>
              </a:spcAft>
            </a:pPr>
            <a:r>
              <a:rPr lang="en-US" altLang="zh-CN" sz="2800" dirty="0">
                <a:solidFill>
                  <a:srgbClr val="F76707"/>
                </a:solidFill>
                <a:latin typeface="JetBrains Mono" pitchFamily="2" charset="0"/>
              </a:rPr>
              <a:t>ls.</a:t>
            </a:r>
            <a:r>
              <a:rPr lang="zh-CN" altLang="zh-CN" sz="2800" dirty="0">
                <a:solidFill>
                  <a:srgbClr val="F76707"/>
                </a:solidFill>
                <a:latin typeface="JetBrains Mono" pitchFamily="2" charset="0"/>
              </a:rPr>
              <a:t>insert</a:t>
            </a:r>
            <a:r>
              <a:rPr lang="zh-CN" altLang="zh-CN" sz="2800" dirty="0">
                <a:solidFill>
                  <a:srgbClr val="E70C0C"/>
                </a:solidFill>
                <a:latin typeface="JetBrains Mono" pitchFamily="2" charset="0"/>
              </a:rPr>
              <a:t>(</a:t>
            </a:r>
            <a:r>
              <a:rPr lang="en-US" altLang="zh-CN" sz="2800" dirty="0" err="1">
                <a:solidFill>
                  <a:srgbClr val="E70C0C"/>
                </a:solidFill>
                <a:latin typeface="JetBrains Mono" pitchFamily="2" charset="0"/>
              </a:rPr>
              <a:t>i</a:t>
            </a:r>
            <a:r>
              <a:rPr lang="en-US" altLang="zh-CN" sz="2800" dirty="0">
                <a:solidFill>
                  <a:srgbClr val="E70C0C"/>
                </a:solidFill>
                <a:latin typeface="JetBrains Mono" pitchFamily="2" charset="0"/>
              </a:rPr>
              <a:t>, x</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9" name="矩形 18">
            <a:extLst>
              <a:ext uri="{FF2B5EF4-FFF2-40B4-BE49-F238E27FC236}">
                <a16:creationId xmlns:a16="http://schemas.microsoft.com/office/drawing/2014/main" id="{4FDD5C19-BD8C-4569-9BA9-A056D372A530}"/>
              </a:ext>
            </a:extLst>
          </p:cNvPr>
          <p:cNvSpPr/>
          <p:nvPr/>
        </p:nvSpPr>
        <p:spPr>
          <a:xfrm>
            <a:off x="762000" y="2253977"/>
            <a:ext cx="605408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向列表 </a:t>
            </a:r>
            <a:r>
              <a:rPr lang="en-US" altLang="zh-CN" sz="2800" dirty="0">
                <a:latin typeface="微软雅黑 Light" panose="020B0502040204020203" pitchFamily="34" charset="-122"/>
                <a:ea typeface="微软雅黑 Light" panose="020B0502040204020203" pitchFamily="34" charset="-122"/>
              </a:rPr>
              <a:t>ls </a:t>
            </a:r>
            <a:r>
              <a:rPr lang="zh-CN" altLang="en-US" sz="2800" dirty="0">
                <a:latin typeface="微软雅黑 Light" panose="020B0502040204020203" pitchFamily="34" charset="-122"/>
                <a:ea typeface="微软雅黑 Light" panose="020B0502040204020203" pitchFamily="34" charset="-122"/>
              </a:rPr>
              <a:t>中序号 </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处插入一个元素 </a:t>
            </a:r>
            <a:r>
              <a:rPr lang="en-US" altLang="zh-CN" sz="2800" dirty="0">
                <a:latin typeface="微软雅黑 Light" panose="020B0502040204020203" pitchFamily="34" charset="-122"/>
                <a:ea typeface="微软雅黑 Light" panose="020B0502040204020203" pitchFamily="34" charset="-122"/>
              </a:rPr>
              <a:t>x</a:t>
            </a:r>
            <a:endParaRPr lang="zh-CN" altLang="en-US" sz="2800"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E30290BA-801C-4918-B328-38032DD5CCCF}"/>
              </a:ext>
            </a:extLst>
          </p:cNvPr>
          <p:cNvSpPr/>
          <p:nvPr/>
        </p:nvSpPr>
        <p:spPr>
          <a:xfrm>
            <a:off x="762000" y="2780928"/>
            <a:ext cx="511797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en-US" altLang="zh-CN" sz="2800" dirty="0">
              <a:solidFill>
                <a:srgbClr val="6AE613"/>
              </a:solidFill>
              <a:latin typeface="JetBrains Mono" pitchFamily="2" charset="0"/>
            </a:endParaRPr>
          </a:p>
        </p:txBody>
      </p:sp>
      <p:pic>
        <p:nvPicPr>
          <p:cNvPr id="14" name="图片 13">
            <a:extLst>
              <a:ext uri="{FF2B5EF4-FFF2-40B4-BE49-F238E27FC236}">
                <a16:creationId xmlns:a16="http://schemas.microsoft.com/office/drawing/2014/main" id="{2422DDA3-601D-4473-BCEE-6EC9453E1351}"/>
              </a:ext>
            </a:extLst>
          </p:cNvPr>
          <p:cNvPicPr>
            <a:picLocks noChangeAspect="1"/>
          </p:cNvPicPr>
          <p:nvPr/>
        </p:nvPicPr>
        <p:blipFill>
          <a:blip r:embed="rId2"/>
          <a:stretch>
            <a:fillRect/>
          </a:stretch>
        </p:blipFill>
        <p:spPr>
          <a:xfrm>
            <a:off x="911424" y="4247538"/>
            <a:ext cx="2238095" cy="914286"/>
          </a:xfrm>
          <a:prstGeom prst="rect">
            <a:avLst/>
          </a:prstGeom>
        </p:spPr>
      </p:pic>
      <p:sp>
        <p:nvSpPr>
          <p:cNvPr id="21" name="矩形 20">
            <a:extLst>
              <a:ext uri="{FF2B5EF4-FFF2-40B4-BE49-F238E27FC236}">
                <a16:creationId xmlns:a16="http://schemas.microsoft.com/office/drawing/2014/main" id="{B4051611-C3EF-4FF6-BD38-7E8D597CEB06}"/>
              </a:ext>
            </a:extLst>
          </p:cNvPr>
          <p:cNvSpPr/>
          <p:nvPr/>
        </p:nvSpPr>
        <p:spPr>
          <a:xfrm>
            <a:off x="762000" y="3556479"/>
            <a:ext cx="37498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insert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99</a:t>
            </a:r>
            <a:r>
              <a:rPr lang="zh-CN" altLang="zh-CN" sz="2800" dirty="0">
                <a:solidFill>
                  <a:srgbClr val="E70C0C"/>
                </a:solidFill>
                <a:latin typeface="JetBrains Mono" pitchFamily="2" charset="0"/>
              </a:rPr>
              <a:t>) </a:t>
            </a:r>
            <a:endParaRPr lang="zh-CN" altLang="zh-CN" dirty="0">
              <a:latin typeface="Arial" panose="020B0604020202020204" pitchFamily="34" charset="0"/>
            </a:endParaRPr>
          </a:p>
        </p:txBody>
      </p:sp>
      <p:pic>
        <p:nvPicPr>
          <p:cNvPr id="20" name="图片 19">
            <a:extLst>
              <a:ext uri="{FF2B5EF4-FFF2-40B4-BE49-F238E27FC236}">
                <a16:creationId xmlns:a16="http://schemas.microsoft.com/office/drawing/2014/main" id="{40626356-D8C5-445A-B9DB-2B2E877B3087}"/>
              </a:ext>
            </a:extLst>
          </p:cNvPr>
          <p:cNvPicPr>
            <a:picLocks noChangeAspect="1"/>
          </p:cNvPicPr>
          <p:nvPr/>
        </p:nvPicPr>
        <p:blipFill>
          <a:blip r:embed="rId3"/>
          <a:stretch>
            <a:fillRect/>
          </a:stretch>
        </p:blipFill>
        <p:spPr>
          <a:xfrm>
            <a:off x="911424" y="5434415"/>
            <a:ext cx="2790476" cy="885714"/>
          </a:xfrm>
          <a:prstGeom prst="rect">
            <a:avLst/>
          </a:prstGeom>
        </p:spPr>
      </p:pic>
    </p:spTree>
    <p:extLst>
      <p:ext uri="{BB962C8B-B14F-4D97-AF65-F5344CB8AC3E}">
        <p14:creationId xmlns:p14="http://schemas.microsoft.com/office/powerpoint/2010/main" val="3138698357"/>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1384995"/>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ls.pop</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en-US" altLang="zh-CN" sz="2800" dirty="0" err="1">
                <a:solidFill>
                  <a:srgbClr val="F76707"/>
                </a:solidFill>
                <a:latin typeface="JetBrains Mono" pitchFamily="2" charset="0"/>
              </a:rPr>
              <a:t>ls.remove</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en-US" altLang="zh-CN" sz="2800" dirty="0" err="1">
                <a:solidFill>
                  <a:srgbClr val="F76707"/>
                </a:solidFill>
                <a:latin typeface="JetBrains Mono" pitchFamily="2" charset="0"/>
              </a:rPr>
              <a:t>ls.clear</a:t>
            </a:r>
            <a:r>
              <a:rPr lang="zh-CN" altLang="zh-CN" sz="2800" dirty="0">
                <a:solidFill>
                  <a:srgbClr val="E70C0C"/>
                </a:solidFill>
                <a:latin typeface="JetBrains Mono" pitchFamily="2" charset="0"/>
              </a:rPr>
              <a:t>() </a:t>
            </a:r>
            <a:endParaRPr lang="zh-CN" altLang="zh-CN" dirty="0">
              <a:latin typeface="Arial" panose="020B0604020202020204" pitchFamily="34" charset="0"/>
            </a:endParaRPr>
          </a:p>
        </p:txBody>
      </p:sp>
    </p:spTree>
    <p:extLst>
      <p:ext uri="{BB962C8B-B14F-4D97-AF65-F5344CB8AC3E}">
        <p14:creationId xmlns:p14="http://schemas.microsoft.com/office/powerpoint/2010/main" val="1186779818"/>
      </p:ext>
    </p:extLst>
  </p:cSld>
  <p:clrMapOvr>
    <a:masterClrMapping/>
  </p:clrMapOvr>
  <p:transition advClick="0" advTm="2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ls.pop</a:t>
            </a:r>
            <a:r>
              <a:rPr lang="zh-CN" altLang="zh-CN" sz="2800" dirty="0">
                <a:solidFill>
                  <a:srgbClr val="E70C0C"/>
                </a:solidFill>
                <a:latin typeface="JetBrains Mono" pitchFamily="2" charset="0"/>
              </a:rPr>
              <a:t>(</a:t>
            </a:r>
            <a:r>
              <a:rPr lang="en-US" altLang="zh-CN" sz="2800" dirty="0" err="1">
                <a:solidFill>
                  <a:srgbClr val="E70C0C"/>
                </a:solidFill>
                <a:latin typeface="JetBrains Mono" pitchFamily="2" charset="0"/>
              </a:rPr>
              <a:t>i</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6846168"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用于移除列表中序号为“</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的一个元素</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ls</a:t>
            </a:r>
            <a:r>
              <a:rPr lang="zh-CN" altLang="en-US" sz="2800" dirty="0">
                <a:latin typeface="微软雅黑 Light" panose="020B0502040204020203" pitchFamily="34" charset="-122"/>
                <a:ea typeface="微软雅黑 Light" panose="020B0502040204020203" pitchFamily="34" charset="-122"/>
              </a:rPr>
              <a:t>为要删除元素的列表名</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err="1">
                <a:latin typeface="微软雅黑 Light" panose="020B0502040204020203" pitchFamily="34" charset="-122"/>
                <a:ea typeface="微软雅黑 Light" panose="020B0502040204020203" pitchFamily="34" charset="-122"/>
              </a:rPr>
              <a:t>i</a:t>
            </a:r>
            <a:r>
              <a:rPr lang="zh-CN" altLang="en-US" sz="2800" dirty="0">
                <a:latin typeface="微软雅黑 Light" panose="020B0502040204020203" pitchFamily="34" charset="-122"/>
                <a:ea typeface="微软雅黑 Light" panose="020B0502040204020203" pitchFamily="34" charset="-122"/>
              </a:rPr>
              <a:t>为要删除的元素的序号，整数</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3831016"/>
            <a:ext cx="468592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000" y="4776937"/>
            <a:ext cx="252568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pop</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6" name="图片 5">
            <a:extLst>
              <a:ext uri="{FF2B5EF4-FFF2-40B4-BE49-F238E27FC236}">
                <a16:creationId xmlns:a16="http://schemas.microsoft.com/office/drawing/2014/main" id="{93B5FEA9-7E63-4FE9-9519-4633AC3275AF}"/>
              </a:ext>
            </a:extLst>
          </p:cNvPr>
          <p:cNvPicPr>
            <a:picLocks noChangeAspect="1"/>
          </p:cNvPicPr>
          <p:nvPr/>
        </p:nvPicPr>
        <p:blipFill>
          <a:blip r:embed="rId2"/>
          <a:stretch>
            <a:fillRect/>
          </a:stretch>
        </p:blipFill>
        <p:spPr>
          <a:xfrm>
            <a:off x="5354884" y="3820261"/>
            <a:ext cx="2228571" cy="895238"/>
          </a:xfrm>
          <a:prstGeom prst="rect">
            <a:avLst/>
          </a:prstGeom>
        </p:spPr>
      </p:pic>
      <p:pic>
        <p:nvPicPr>
          <p:cNvPr id="9" name="图片 8">
            <a:extLst>
              <a:ext uri="{FF2B5EF4-FFF2-40B4-BE49-F238E27FC236}">
                <a16:creationId xmlns:a16="http://schemas.microsoft.com/office/drawing/2014/main" id="{DCAF96B9-E466-4574-ABDA-D8E8A6CCB396}"/>
              </a:ext>
            </a:extLst>
          </p:cNvPr>
          <p:cNvPicPr>
            <a:picLocks noChangeAspect="1"/>
          </p:cNvPicPr>
          <p:nvPr/>
        </p:nvPicPr>
        <p:blipFill>
          <a:blip r:embed="rId3"/>
          <a:stretch>
            <a:fillRect/>
          </a:stretch>
        </p:blipFill>
        <p:spPr>
          <a:xfrm>
            <a:off x="5354884" y="4838018"/>
            <a:ext cx="1695238" cy="895238"/>
          </a:xfrm>
          <a:prstGeom prst="rect">
            <a:avLst/>
          </a:prstGeom>
        </p:spPr>
      </p:pic>
    </p:spTree>
    <p:extLst>
      <p:ext uri="{BB962C8B-B14F-4D97-AF65-F5344CB8AC3E}">
        <p14:creationId xmlns:p14="http://schemas.microsoft.com/office/powerpoint/2010/main" val="3172853906"/>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ls.pop</a:t>
            </a:r>
            <a:r>
              <a:rPr lang="zh-CN" altLang="zh-CN" sz="2800" dirty="0">
                <a:solidFill>
                  <a:srgbClr val="E70C0C"/>
                </a:solidFill>
                <a:latin typeface="JetBrains Mono" pitchFamily="2" charset="0"/>
              </a:rPr>
              <a:t>(</a:t>
            </a:r>
            <a:r>
              <a:rPr lang="en-US" altLang="zh-CN" sz="2800" dirty="0" err="1">
                <a:solidFill>
                  <a:srgbClr val="E70C0C"/>
                </a:solidFill>
                <a:latin typeface="JetBrains Mono" pitchFamily="2" charset="0"/>
              </a:rPr>
              <a:t>i</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6990184"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用于移除列表中序号为“</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的一个元素</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唯一能删除列表元素又能返回值的列表方法</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返回值为被移除的元素</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3831016"/>
            <a:ext cx="468592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000" y="4776937"/>
            <a:ext cx="4592884" cy="523220"/>
          </a:xfrm>
          <a:prstGeom prst="rect">
            <a:avLst/>
          </a:prstGeom>
        </p:spPr>
        <p:txBody>
          <a:bodyPr wrap="square">
            <a:spAutoFit/>
          </a:bodyPr>
          <a:lstStyle/>
          <a:p>
            <a:pPr lvl="0" eaLnBrk="0" fontAlgn="base" hangingPunct="0">
              <a:spcBef>
                <a:spcPct val="0"/>
              </a:spcBef>
              <a:spcAft>
                <a:spcPct val="0"/>
              </a:spcAft>
            </a:pPr>
            <a:r>
              <a:rPr lang="en-US" altLang="zh-CN" sz="2800" dirty="0">
                <a:solidFill>
                  <a:srgbClr val="2D3142"/>
                </a:solidFill>
                <a:latin typeface="JetBrains Mono" pitchFamily="2" charset="0"/>
              </a:rPr>
              <a:t>n = </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pop</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6" name="图片 5">
            <a:extLst>
              <a:ext uri="{FF2B5EF4-FFF2-40B4-BE49-F238E27FC236}">
                <a16:creationId xmlns:a16="http://schemas.microsoft.com/office/drawing/2014/main" id="{93B5FEA9-7E63-4FE9-9519-4633AC3275AF}"/>
              </a:ext>
            </a:extLst>
          </p:cNvPr>
          <p:cNvPicPr>
            <a:picLocks noChangeAspect="1"/>
          </p:cNvPicPr>
          <p:nvPr/>
        </p:nvPicPr>
        <p:blipFill>
          <a:blip r:embed="rId2"/>
          <a:stretch>
            <a:fillRect/>
          </a:stretch>
        </p:blipFill>
        <p:spPr>
          <a:xfrm>
            <a:off x="5354884" y="3391942"/>
            <a:ext cx="2228571" cy="895238"/>
          </a:xfrm>
          <a:prstGeom prst="rect">
            <a:avLst/>
          </a:prstGeom>
        </p:spPr>
      </p:pic>
      <p:pic>
        <p:nvPicPr>
          <p:cNvPr id="9" name="图片 8">
            <a:extLst>
              <a:ext uri="{FF2B5EF4-FFF2-40B4-BE49-F238E27FC236}">
                <a16:creationId xmlns:a16="http://schemas.microsoft.com/office/drawing/2014/main" id="{DCAF96B9-E466-4574-ABDA-D8E8A6CCB396}"/>
              </a:ext>
            </a:extLst>
          </p:cNvPr>
          <p:cNvPicPr>
            <a:picLocks noChangeAspect="1"/>
          </p:cNvPicPr>
          <p:nvPr/>
        </p:nvPicPr>
        <p:blipFill>
          <a:blip r:embed="rId3"/>
          <a:stretch>
            <a:fillRect/>
          </a:stretch>
        </p:blipFill>
        <p:spPr>
          <a:xfrm>
            <a:off x="5354884" y="4409699"/>
            <a:ext cx="1695238" cy="895238"/>
          </a:xfrm>
          <a:prstGeom prst="rect">
            <a:avLst/>
          </a:prstGeom>
        </p:spPr>
      </p:pic>
      <p:sp>
        <p:nvSpPr>
          <p:cNvPr id="10" name="矩形 9">
            <a:extLst>
              <a:ext uri="{FF2B5EF4-FFF2-40B4-BE49-F238E27FC236}">
                <a16:creationId xmlns:a16="http://schemas.microsoft.com/office/drawing/2014/main" id="{88F81E47-C20C-4990-B2CB-8270A437CE1C}"/>
              </a:ext>
            </a:extLst>
          </p:cNvPr>
          <p:cNvSpPr/>
          <p:nvPr/>
        </p:nvSpPr>
        <p:spPr>
          <a:xfrm>
            <a:off x="762000" y="5354052"/>
            <a:ext cx="3605808" cy="523220"/>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n</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95</a:t>
            </a:r>
            <a:endParaRPr lang="zh-CN" altLang="zh-CN" dirty="0">
              <a:latin typeface="Arial" panose="020B0604020202020204" pitchFamily="34" charset="0"/>
            </a:endParaRPr>
          </a:p>
        </p:txBody>
      </p:sp>
    </p:spTree>
    <p:extLst>
      <p:ext uri="{BB962C8B-B14F-4D97-AF65-F5344CB8AC3E}">
        <p14:creationId xmlns:p14="http://schemas.microsoft.com/office/powerpoint/2010/main" val="2693765521"/>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ls.pop</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6846168"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无参数时移除列表的最后一个元素</a:t>
            </a:r>
          </a:p>
        </p:txBody>
      </p:sp>
      <p:sp>
        <p:nvSpPr>
          <p:cNvPr id="9" name="矩形 8">
            <a:extLst>
              <a:ext uri="{FF2B5EF4-FFF2-40B4-BE49-F238E27FC236}">
                <a16:creationId xmlns:a16="http://schemas.microsoft.com/office/drawing/2014/main" id="{B9F275A7-1C0B-4E45-BF86-96F0AC0965E0}"/>
              </a:ext>
            </a:extLst>
          </p:cNvPr>
          <p:cNvSpPr/>
          <p:nvPr/>
        </p:nvSpPr>
        <p:spPr>
          <a:xfrm>
            <a:off x="762000" y="3831016"/>
            <a:ext cx="482994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5E59AC52-7E03-4DB3-BE0F-DB9C2727601B}"/>
              </a:ext>
            </a:extLst>
          </p:cNvPr>
          <p:cNvSpPr/>
          <p:nvPr/>
        </p:nvSpPr>
        <p:spPr>
          <a:xfrm>
            <a:off x="762000" y="4776937"/>
            <a:ext cx="459288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pop</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6" name="图片 5">
            <a:extLst>
              <a:ext uri="{FF2B5EF4-FFF2-40B4-BE49-F238E27FC236}">
                <a16:creationId xmlns:a16="http://schemas.microsoft.com/office/drawing/2014/main" id="{FD361557-543A-42F4-B73B-B0658571CFC7}"/>
              </a:ext>
            </a:extLst>
          </p:cNvPr>
          <p:cNvPicPr>
            <a:picLocks noChangeAspect="1"/>
          </p:cNvPicPr>
          <p:nvPr/>
        </p:nvPicPr>
        <p:blipFill>
          <a:blip r:embed="rId2"/>
          <a:stretch>
            <a:fillRect/>
          </a:stretch>
        </p:blipFill>
        <p:spPr>
          <a:xfrm>
            <a:off x="5382284" y="3497093"/>
            <a:ext cx="2228571" cy="857143"/>
          </a:xfrm>
          <a:prstGeom prst="rect">
            <a:avLst/>
          </a:prstGeom>
        </p:spPr>
      </p:pic>
      <p:pic>
        <p:nvPicPr>
          <p:cNvPr id="13" name="图片 12">
            <a:extLst>
              <a:ext uri="{FF2B5EF4-FFF2-40B4-BE49-F238E27FC236}">
                <a16:creationId xmlns:a16="http://schemas.microsoft.com/office/drawing/2014/main" id="{66D2A93A-034D-4537-9051-DA03C2924599}"/>
              </a:ext>
            </a:extLst>
          </p:cNvPr>
          <p:cNvPicPr>
            <a:picLocks noChangeAspect="1"/>
          </p:cNvPicPr>
          <p:nvPr/>
        </p:nvPicPr>
        <p:blipFill>
          <a:blip r:embed="rId3"/>
          <a:stretch>
            <a:fillRect/>
          </a:stretch>
        </p:blipFill>
        <p:spPr>
          <a:xfrm>
            <a:off x="5382284" y="4447878"/>
            <a:ext cx="1695238" cy="857143"/>
          </a:xfrm>
          <a:prstGeom prst="rect">
            <a:avLst/>
          </a:prstGeom>
        </p:spPr>
      </p:pic>
    </p:spTree>
    <p:extLst>
      <p:ext uri="{BB962C8B-B14F-4D97-AF65-F5344CB8AC3E}">
        <p14:creationId xmlns:p14="http://schemas.microsoft.com/office/powerpoint/2010/main" val="1119717222"/>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ls.remove</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x</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7206208"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删除列表中第一个与参数“</a:t>
            </a:r>
            <a:r>
              <a:rPr lang="en-US" altLang="zh-CN" sz="2800" dirty="0">
                <a:latin typeface="微软雅黑 Light" panose="020B0502040204020203" pitchFamily="34" charset="-122"/>
                <a:ea typeface="微软雅黑 Light" panose="020B0502040204020203" pitchFamily="34" charset="-122"/>
              </a:rPr>
              <a:t>x”</a:t>
            </a:r>
            <a:r>
              <a:rPr lang="zh-CN" altLang="en-US" sz="2800" dirty="0">
                <a:latin typeface="微软雅黑 Light" panose="020B0502040204020203" pitchFamily="34" charset="-122"/>
                <a:ea typeface="微软雅黑 Light" panose="020B0502040204020203" pitchFamily="34" charset="-122"/>
              </a:rPr>
              <a:t>值相同的元素</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存在多个与 “</a:t>
            </a:r>
            <a:r>
              <a:rPr lang="en-US" altLang="zh-CN" sz="2800" dirty="0">
                <a:latin typeface="微软雅黑 Light" panose="020B0502040204020203" pitchFamily="34" charset="-122"/>
                <a:ea typeface="微软雅黑 Light" panose="020B0502040204020203" pitchFamily="34" charset="-122"/>
              </a:rPr>
              <a:t>x”</a:t>
            </a:r>
            <a:r>
              <a:rPr lang="zh-CN" altLang="en-US" sz="2800" dirty="0">
                <a:latin typeface="微软雅黑 Light" panose="020B0502040204020203" pitchFamily="34" charset="-122"/>
                <a:ea typeface="微软雅黑 Light" panose="020B0502040204020203" pitchFamily="34" charset="-122"/>
              </a:rPr>
              <a:t>值相同元素时，只删除第一个</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3458352"/>
            <a:ext cx="6096000" cy="523220"/>
          </a:xfrm>
          <a:prstGeom prst="rect">
            <a:avLst/>
          </a:prstGeom>
        </p:spPr>
        <p:txBody>
          <a:bodyPr>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 56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000" y="4222732"/>
            <a:ext cx="317376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en-US" altLang="zh-CN" sz="2800" dirty="0">
                <a:solidFill>
                  <a:srgbClr val="F76707"/>
                </a:solidFill>
                <a:latin typeface="JetBrains Mono" pitchFamily="2" charset="0"/>
              </a:rPr>
              <a:t>remove</a:t>
            </a:r>
            <a:r>
              <a:rPr lang="zh-CN" altLang="zh-CN" sz="2800" dirty="0">
                <a:solidFill>
                  <a:srgbClr val="E70C0C"/>
                </a:solidFill>
                <a:latin typeface="JetBrains Mono" pitchFamily="2" charset="0"/>
              </a:rPr>
              <a:t>(</a:t>
            </a:r>
            <a:r>
              <a:rPr lang="en-US" altLang="zh-CN" sz="2800" dirty="0">
                <a:solidFill>
                  <a:srgbClr val="2D3142"/>
                </a:solidFill>
                <a:latin typeface="JetBrains Mono" pitchFamily="2" charset="0"/>
              </a:rPr>
              <a:t>56</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10" name="图片 9">
            <a:extLst>
              <a:ext uri="{FF2B5EF4-FFF2-40B4-BE49-F238E27FC236}">
                <a16:creationId xmlns:a16="http://schemas.microsoft.com/office/drawing/2014/main" id="{32A31978-B56E-4734-A2A4-411746C6E1C1}"/>
              </a:ext>
            </a:extLst>
          </p:cNvPr>
          <p:cNvPicPr>
            <a:picLocks noChangeAspect="1"/>
          </p:cNvPicPr>
          <p:nvPr/>
        </p:nvPicPr>
        <p:blipFill>
          <a:blip r:embed="rId2"/>
          <a:stretch>
            <a:fillRect/>
          </a:stretch>
        </p:blipFill>
        <p:spPr>
          <a:xfrm>
            <a:off x="4361395" y="4036723"/>
            <a:ext cx="2780952" cy="895238"/>
          </a:xfrm>
          <a:prstGeom prst="rect">
            <a:avLst/>
          </a:prstGeom>
        </p:spPr>
      </p:pic>
      <p:pic>
        <p:nvPicPr>
          <p:cNvPr id="11" name="图片 10">
            <a:extLst>
              <a:ext uri="{FF2B5EF4-FFF2-40B4-BE49-F238E27FC236}">
                <a16:creationId xmlns:a16="http://schemas.microsoft.com/office/drawing/2014/main" id="{5DEEBDC1-8593-432C-BB44-21CD82EA2FF4}"/>
              </a:ext>
            </a:extLst>
          </p:cNvPr>
          <p:cNvPicPr>
            <a:picLocks noChangeAspect="1"/>
          </p:cNvPicPr>
          <p:nvPr/>
        </p:nvPicPr>
        <p:blipFill>
          <a:blip r:embed="rId3"/>
          <a:stretch>
            <a:fillRect/>
          </a:stretch>
        </p:blipFill>
        <p:spPr>
          <a:xfrm>
            <a:off x="4361395" y="5085184"/>
            <a:ext cx="2238095" cy="895238"/>
          </a:xfrm>
          <a:prstGeom prst="rect">
            <a:avLst/>
          </a:prstGeom>
        </p:spPr>
      </p:pic>
    </p:spTree>
    <p:extLst>
      <p:ext uri="{BB962C8B-B14F-4D97-AF65-F5344CB8AC3E}">
        <p14:creationId xmlns:p14="http://schemas.microsoft.com/office/powerpoint/2010/main" val="4179380689"/>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元组的创建</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5E92588A-96DE-4786-B748-7CCAAF9F94C5}"/>
              </a:ext>
            </a:extLst>
          </p:cNvPr>
          <p:cNvSpPr/>
          <p:nvPr/>
        </p:nvSpPr>
        <p:spPr>
          <a:xfrm>
            <a:off x="762000" y="2008780"/>
            <a:ext cx="6126088" cy="1815882"/>
          </a:xfrm>
          <a:prstGeom prst="rect">
            <a:avLst/>
          </a:prstGeom>
        </p:spPr>
        <p:txBody>
          <a:bodyPr wrap="square">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t</a:t>
            </a:r>
            <a:r>
              <a:rPr lang="en-US" altLang="zh-CN" sz="2800" dirty="0">
                <a:solidFill>
                  <a:srgbClr val="2D3142"/>
                </a:solidFill>
                <a:latin typeface="JetBrains Mono" pitchFamily="2" charset="0"/>
              </a:rPr>
              <a:t>1</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湖北</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2020</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a:p>
            <a:pPr lvl="0" eaLnBrk="0" fontAlgn="base" hangingPunct="0">
              <a:spcBef>
                <a:spcPct val="0"/>
              </a:spcBef>
              <a:spcAft>
                <a:spcPct val="0"/>
              </a:spcAft>
            </a:pPr>
            <a:r>
              <a:rPr lang="zh-CN" altLang="zh-CN" sz="2800" dirty="0">
                <a:solidFill>
                  <a:srgbClr val="2D3142"/>
                </a:solidFill>
                <a:latin typeface="JetBrains Mono" pitchFamily="2" charset="0"/>
              </a:rPr>
              <a:t>t</a:t>
            </a:r>
            <a:r>
              <a:rPr lang="en-US" altLang="zh-CN" sz="2800" dirty="0">
                <a:solidFill>
                  <a:srgbClr val="2D3142"/>
                </a:solidFill>
                <a:latin typeface="JetBrains Mono" pitchFamily="2" charset="0"/>
              </a:rPr>
              <a:t>2</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a:t>
            </a:r>
            <a:r>
              <a:rPr lang="zh-CN" altLang="zh-CN" sz="2800" dirty="0">
                <a:solidFill>
                  <a:srgbClr val="E70C0C"/>
                </a:solidFill>
                <a:latin typeface="JetBrains Mono" pitchFamily="2" charset="0"/>
              </a:rPr>
              <a:t>)        </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t</a:t>
            </a:r>
            <a:r>
              <a:rPr lang="en-US" altLang="zh-CN" sz="2800" dirty="0">
                <a:solidFill>
                  <a:srgbClr val="2D3142"/>
                </a:solidFill>
                <a:latin typeface="JetBrains Mono" pitchFamily="2" charset="0"/>
              </a:rPr>
              <a:t>3</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    </a:t>
            </a:r>
            <a:r>
              <a:rPr lang="zh-CN" altLang="zh-CN" sz="2800" dirty="0">
                <a:solidFill>
                  <a:srgbClr val="ABA6BF"/>
                </a:solidFill>
                <a:latin typeface="JetBrains Mono" pitchFamily="2" charset="0"/>
              </a:rPr>
              <a:t>#</a:t>
            </a:r>
            <a:r>
              <a:rPr lang="en-US" altLang="zh-CN" sz="2800" dirty="0">
                <a:solidFill>
                  <a:srgbClr val="ABA6BF"/>
                </a:solidFill>
                <a:latin typeface="JetBrains Mono" pitchFamily="2" charset="0"/>
              </a:rPr>
              <a:t> </a:t>
            </a:r>
            <a:r>
              <a:rPr lang="zh-CN" altLang="en-US" sz="2800" dirty="0">
                <a:solidFill>
                  <a:srgbClr val="ABA6BF"/>
                </a:solidFill>
                <a:latin typeface="JetBrains Mono" pitchFamily="2" charset="0"/>
              </a:rPr>
              <a:t>括号可省略</a:t>
            </a:r>
            <a:endParaRPr lang="en-US" altLang="zh-CN" sz="2800" dirty="0">
              <a:solidFill>
                <a:srgbClr val="ABA6BF"/>
              </a:solidFill>
              <a:latin typeface="JetBrains Mono" pitchFamily="2" charset="0"/>
            </a:endParaRPr>
          </a:p>
          <a:p>
            <a:pPr lvl="0" eaLnBrk="0" fontAlgn="base" hangingPunct="0">
              <a:spcBef>
                <a:spcPct val="0"/>
              </a:spcBef>
              <a:spcAft>
                <a:spcPct val="0"/>
              </a:spcAft>
            </a:pPr>
            <a:r>
              <a:rPr lang="zh-CN" altLang="zh-CN" sz="2800" dirty="0">
                <a:solidFill>
                  <a:srgbClr val="2D3142"/>
                </a:solidFill>
                <a:latin typeface="JetBrains Mono" pitchFamily="2" charset="0"/>
              </a:rPr>
              <a:t>t</a:t>
            </a:r>
            <a:r>
              <a:rPr lang="en-US" altLang="zh-CN" sz="2800" dirty="0">
                <a:solidFill>
                  <a:srgbClr val="2D3142"/>
                </a:solidFill>
                <a:latin typeface="JetBrains Mono" pitchFamily="2" charset="0"/>
              </a:rPr>
              <a:t>4</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en-US" altLang="zh-CN" sz="2800" dirty="0">
                <a:solidFill>
                  <a:srgbClr val="6AE613"/>
                </a:solidFill>
                <a:latin typeface="JetBrains Mono" pitchFamily="2" charset="0"/>
              </a:rPr>
              <a:t>        </a:t>
            </a:r>
            <a:r>
              <a:rPr lang="zh-CN" altLang="zh-CN" sz="2800" dirty="0">
                <a:solidFill>
                  <a:srgbClr val="ABA6BF"/>
                </a:solidFill>
                <a:latin typeface="JetBrains Mono" pitchFamily="2" charset="0"/>
              </a:rPr>
              <a:t>#</a:t>
            </a:r>
            <a:r>
              <a:rPr lang="en-US" altLang="zh-CN" sz="2800" dirty="0">
                <a:solidFill>
                  <a:srgbClr val="ABA6BF"/>
                </a:solidFill>
                <a:latin typeface="JetBrains Mono" pitchFamily="2" charset="0"/>
              </a:rPr>
              <a:t> </a:t>
            </a:r>
            <a:r>
              <a:rPr lang="zh-CN" altLang="en-US" sz="2800" dirty="0">
                <a:solidFill>
                  <a:srgbClr val="ABA6BF"/>
                </a:solidFill>
                <a:latin typeface="JetBrains Mono" pitchFamily="2" charset="0"/>
              </a:rPr>
              <a:t>括号可省略</a:t>
            </a:r>
            <a:endParaRPr lang="en-US" altLang="zh-CN" sz="2800" dirty="0">
              <a:solidFill>
                <a:srgbClr val="ABA6BF"/>
              </a:solidFill>
              <a:latin typeface="JetBrains Mono" pitchFamily="2" charset="0"/>
            </a:endParaRPr>
          </a:p>
        </p:txBody>
      </p:sp>
      <p:sp>
        <p:nvSpPr>
          <p:cNvPr id="7" name="矩形 6">
            <a:extLst>
              <a:ext uri="{FF2B5EF4-FFF2-40B4-BE49-F238E27FC236}">
                <a16:creationId xmlns:a16="http://schemas.microsoft.com/office/drawing/2014/main" id="{7B592837-8D81-40BA-8F02-2327FE9D296C}"/>
              </a:ext>
            </a:extLst>
          </p:cNvPr>
          <p:cNvSpPr/>
          <p:nvPr/>
        </p:nvSpPr>
        <p:spPr>
          <a:xfrm>
            <a:off x="762000" y="1565503"/>
            <a:ext cx="5766048"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置于圆括号中逗号分隔的多个元素</a:t>
            </a:r>
            <a:endParaRPr lang="en-US" altLang="zh-CN" sz="2800" dirty="0">
              <a:latin typeface="微软雅黑 Light" panose="020B0502040204020203" pitchFamily="34" charset="-122"/>
              <a:ea typeface="微软雅黑 Light" panose="020B0502040204020203" pitchFamily="34" charset="-122"/>
            </a:endParaRPr>
          </a:p>
        </p:txBody>
      </p:sp>
      <p:pic>
        <p:nvPicPr>
          <p:cNvPr id="11" name="图片 10">
            <a:extLst>
              <a:ext uri="{FF2B5EF4-FFF2-40B4-BE49-F238E27FC236}">
                <a16:creationId xmlns:a16="http://schemas.microsoft.com/office/drawing/2014/main" id="{2E322691-9973-4404-A87F-07C953C49DC6}"/>
              </a:ext>
            </a:extLst>
          </p:cNvPr>
          <p:cNvPicPr>
            <a:picLocks noChangeAspect="1"/>
          </p:cNvPicPr>
          <p:nvPr/>
        </p:nvPicPr>
        <p:blipFill>
          <a:blip r:embed="rId2"/>
          <a:stretch>
            <a:fillRect/>
          </a:stretch>
        </p:blipFill>
        <p:spPr>
          <a:xfrm>
            <a:off x="771472" y="3824661"/>
            <a:ext cx="2876255" cy="2890493"/>
          </a:xfrm>
          <a:prstGeom prst="rect">
            <a:avLst/>
          </a:prstGeom>
        </p:spPr>
      </p:pic>
    </p:spTree>
    <p:extLst>
      <p:ext uri="{BB962C8B-B14F-4D97-AF65-F5344CB8AC3E}">
        <p14:creationId xmlns:p14="http://schemas.microsoft.com/office/powerpoint/2010/main" val="4282753626"/>
      </p:ext>
    </p:extLst>
  </p:cSld>
  <p:clrMapOvr>
    <a:masterClrMapping/>
  </p:clrMapOvr>
  <p:transition advClick="0" advTm="2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ls.remove</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x</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749424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列表中不存在与参数“</a:t>
            </a:r>
            <a:r>
              <a:rPr lang="en-US" altLang="zh-CN" sz="2800" dirty="0">
                <a:latin typeface="微软雅黑 Light" panose="020B0502040204020203" pitchFamily="34" charset="-122"/>
                <a:ea typeface="微软雅黑 Light" panose="020B0502040204020203" pitchFamily="34" charset="-122"/>
              </a:rPr>
              <a:t>x”</a:t>
            </a:r>
            <a:r>
              <a:rPr lang="zh-CN" altLang="en-US" sz="2800" dirty="0">
                <a:latin typeface="微软雅黑 Light" panose="020B0502040204020203" pitchFamily="34" charset="-122"/>
                <a:ea typeface="微软雅黑 Light" panose="020B0502040204020203" pitchFamily="34" charset="-122"/>
              </a:rPr>
              <a:t>相同元素时，抛出异常</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1273" y="2856976"/>
            <a:ext cx="6096000" cy="523220"/>
          </a:xfrm>
          <a:prstGeom prst="rect">
            <a:avLst/>
          </a:prstGeom>
        </p:spPr>
        <p:txBody>
          <a:bodyPr>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 56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445" y="3426819"/>
            <a:ext cx="317376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en-US" altLang="zh-CN" sz="2800" dirty="0">
                <a:solidFill>
                  <a:srgbClr val="F76707"/>
                </a:solidFill>
                <a:latin typeface="JetBrains Mono" pitchFamily="2" charset="0"/>
              </a:rPr>
              <a:t>remove</a:t>
            </a:r>
            <a:r>
              <a:rPr lang="zh-CN" altLang="zh-CN" sz="2800" dirty="0">
                <a:solidFill>
                  <a:srgbClr val="E70C0C"/>
                </a:solidFill>
                <a:latin typeface="JetBrains Mono" pitchFamily="2" charset="0"/>
              </a:rPr>
              <a:t>(</a:t>
            </a:r>
            <a:r>
              <a:rPr lang="en-US" altLang="zh-CN" sz="2800" dirty="0">
                <a:solidFill>
                  <a:srgbClr val="2D3142"/>
                </a:solidFill>
                <a:latin typeface="JetBrains Mono" pitchFamily="2" charset="0"/>
              </a:rPr>
              <a:t>86</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6" name="矩形 5">
            <a:extLst>
              <a:ext uri="{FF2B5EF4-FFF2-40B4-BE49-F238E27FC236}">
                <a16:creationId xmlns:a16="http://schemas.microsoft.com/office/drawing/2014/main" id="{DA1A8315-36C1-4AED-AEAF-12868DFC6DBF}"/>
              </a:ext>
            </a:extLst>
          </p:cNvPr>
          <p:cNvSpPr/>
          <p:nvPr/>
        </p:nvSpPr>
        <p:spPr>
          <a:xfrm>
            <a:off x="761273" y="3980638"/>
            <a:ext cx="5844870" cy="523220"/>
          </a:xfrm>
          <a:prstGeom prst="rect">
            <a:avLst/>
          </a:prstGeom>
        </p:spPr>
        <p:txBody>
          <a:bodyPr wrap="none">
            <a:spAutoFit/>
          </a:bodyPr>
          <a:lstStyle/>
          <a:p>
            <a:r>
              <a:rPr lang="en-US" altLang="zh-CN" sz="2800" dirty="0" err="1">
                <a:solidFill>
                  <a:srgbClr val="FF0000"/>
                </a:solidFill>
              </a:rPr>
              <a:t>ValueError</a:t>
            </a:r>
            <a:r>
              <a:rPr lang="en-US" altLang="zh-CN" sz="2800" dirty="0">
                <a:solidFill>
                  <a:schemeClr val="tx1">
                    <a:lumMod val="65000"/>
                    <a:lumOff val="35000"/>
                  </a:schemeClr>
                </a:solidFill>
              </a:rPr>
              <a:t>: </a:t>
            </a:r>
            <a:r>
              <a:rPr lang="en-US" altLang="zh-CN" sz="2800" dirty="0" err="1">
                <a:solidFill>
                  <a:schemeClr val="tx1">
                    <a:lumMod val="65000"/>
                    <a:lumOff val="35000"/>
                  </a:schemeClr>
                </a:solidFill>
              </a:rPr>
              <a:t>list.remove</a:t>
            </a:r>
            <a:r>
              <a:rPr lang="en-US" altLang="zh-CN" sz="2800" dirty="0">
                <a:solidFill>
                  <a:schemeClr val="tx1">
                    <a:lumMod val="65000"/>
                    <a:lumOff val="35000"/>
                  </a:schemeClr>
                </a:solidFill>
              </a:rPr>
              <a:t>(x): x not in list</a:t>
            </a:r>
            <a:endParaRPr lang="en-US" altLang="zh-CN" sz="2800" dirty="0">
              <a:solidFill>
                <a:schemeClr val="tx1">
                  <a:lumMod val="65000"/>
                  <a:lumOff val="35000"/>
                </a:schemeClr>
              </a:solidFill>
              <a:effectLst/>
            </a:endParaRPr>
          </a:p>
        </p:txBody>
      </p:sp>
      <p:sp>
        <p:nvSpPr>
          <p:cNvPr id="3" name="Rectangle 1">
            <a:extLst>
              <a:ext uri="{FF2B5EF4-FFF2-40B4-BE49-F238E27FC236}">
                <a16:creationId xmlns:a16="http://schemas.microsoft.com/office/drawing/2014/main" id="{5A2A2D01-7289-4D5C-BE8D-07102E9E653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0B24AE80-0252-4D11-A5E3-3B34E8D3EAA3}"/>
              </a:ext>
            </a:extLst>
          </p:cNvPr>
          <p:cNvSpPr/>
          <p:nvPr/>
        </p:nvSpPr>
        <p:spPr>
          <a:xfrm>
            <a:off x="767504" y="4550481"/>
            <a:ext cx="4320384" cy="954107"/>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if </a:t>
            </a:r>
            <a:r>
              <a:rPr lang="zh-CN" altLang="zh-CN" sz="2800" dirty="0">
                <a:solidFill>
                  <a:srgbClr val="2D3142"/>
                </a:solidFill>
                <a:latin typeface="JetBrains Mono" pitchFamily="2" charset="0"/>
              </a:rPr>
              <a:t>86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ls</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remove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86</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2728475402"/>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en-US" altLang="zh-CN" sz="2800" dirty="0" err="1">
                <a:solidFill>
                  <a:srgbClr val="F76707"/>
                </a:solidFill>
                <a:latin typeface="JetBrains Mono" pitchFamily="2" charset="0"/>
              </a:rPr>
              <a:t>ls.clear</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3749824"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删除列表中全部元素</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2852936"/>
            <a:ext cx="6096000" cy="523220"/>
          </a:xfrm>
          <a:prstGeom prst="rect">
            <a:avLst/>
          </a:prstGeom>
        </p:spPr>
        <p:txBody>
          <a:bodyPr>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 56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000" y="3617316"/>
            <a:ext cx="317376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en-US" altLang="zh-CN" sz="2800" dirty="0">
                <a:solidFill>
                  <a:srgbClr val="F76707"/>
                </a:solidFill>
                <a:latin typeface="JetBrains Mono" pitchFamily="2" charset="0"/>
              </a:rPr>
              <a:t>clear</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9" name="图片 8">
            <a:extLst>
              <a:ext uri="{FF2B5EF4-FFF2-40B4-BE49-F238E27FC236}">
                <a16:creationId xmlns:a16="http://schemas.microsoft.com/office/drawing/2014/main" id="{8DA05311-780A-452C-A472-ED921079F91A}"/>
              </a:ext>
            </a:extLst>
          </p:cNvPr>
          <p:cNvPicPr>
            <a:picLocks noChangeAspect="1"/>
          </p:cNvPicPr>
          <p:nvPr/>
        </p:nvPicPr>
        <p:blipFill>
          <a:blip r:embed="rId2"/>
          <a:stretch>
            <a:fillRect/>
          </a:stretch>
        </p:blipFill>
        <p:spPr>
          <a:xfrm>
            <a:off x="2549944" y="5232441"/>
            <a:ext cx="3361905" cy="1352381"/>
          </a:xfrm>
          <a:prstGeom prst="rect">
            <a:avLst/>
          </a:prstGeom>
        </p:spPr>
      </p:pic>
      <p:pic>
        <p:nvPicPr>
          <p:cNvPr id="12" name="图片 11">
            <a:extLst>
              <a:ext uri="{FF2B5EF4-FFF2-40B4-BE49-F238E27FC236}">
                <a16:creationId xmlns:a16="http://schemas.microsoft.com/office/drawing/2014/main" id="{714E7BA9-68D0-4471-B1CA-BBCA8E484543}"/>
              </a:ext>
            </a:extLst>
          </p:cNvPr>
          <p:cNvPicPr>
            <a:picLocks noChangeAspect="1"/>
          </p:cNvPicPr>
          <p:nvPr/>
        </p:nvPicPr>
        <p:blipFill>
          <a:blip r:embed="rId3"/>
          <a:stretch>
            <a:fillRect/>
          </a:stretch>
        </p:blipFill>
        <p:spPr>
          <a:xfrm>
            <a:off x="2549944" y="4140536"/>
            <a:ext cx="5171429" cy="1409524"/>
          </a:xfrm>
          <a:prstGeom prst="rect">
            <a:avLst/>
          </a:prstGeom>
        </p:spPr>
      </p:pic>
    </p:spTree>
    <p:extLst>
      <p:ext uri="{BB962C8B-B14F-4D97-AF65-F5344CB8AC3E}">
        <p14:creationId xmlns:p14="http://schemas.microsoft.com/office/powerpoint/2010/main" val="1471234213"/>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zh-CN" altLang="en-US" sz="2800" dirty="0">
                <a:solidFill>
                  <a:srgbClr val="F76707"/>
                </a:solidFill>
                <a:latin typeface="JetBrains Mono" pitchFamily="2" charset="0"/>
              </a:rPr>
              <a:t>命令 </a:t>
            </a:r>
            <a:r>
              <a:rPr lang="en-US" altLang="zh-CN" sz="2800" dirty="0">
                <a:solidFill>
                  <a:srgbClr val="F76707"/>
                </a:solidFill>
                <a:latin typeface="JetBrains Mono" pitchFamily="2" charset="0"/>
              </a:rPr>
              <a:t>del</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6270104"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删除列表中通过索引或切片指定的元素</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2924944"/>
            <a:ext cx="6096000" cy="523220"/>
          </a:xfrm>
          <a:prstGeom prst="rect">
            <a:avLst/>
          </a:prstGeom>
        </p:spPr>
        <p:txBody>
          <a:bodyPr>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 56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000" y="3559352"/>
            <a:ext cx="2687540" cy="523220"/>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del </a:t>
            </a: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pic>
        <p:nvPicPr>
          <p:cNvPr id="9" name="图片 8">
            <a:extLst>
              <a:ext uri="{FF2B5EF4-FFF2-40B4-BE49-F238E27FC236}">
                <a16:creationId xmlns:a16="http://schemas.microsoft.com/office/drawing/2014/main" id="{D47C3933-7AB2-4498-A20D-983D49981A63}"/>
              </a:ext>
            </a:extLst>
          </p:cNvPr>
          <p:cNvPicPr>
            <a:picLocks noChangeAspect="1"/>
          </p:cNvPicPr>
          <p:nvPr/>
        </p:nvPicPr>
        <p:blipFill>
          <a:blip r:embed="rId2"/>
          <a:stretch>
            <a:fillRect/>
          </a:stretch>
        </p:blipFill>
        <p:spPr>
          <a:xfrm>
            <a:off x="3449540" y="3512383"/>
            <a:ext cx="2790476" cy="885714"/>
          </a:xfrm>
          <a:prstGeom prst="rect">
            <a:avLst/>
          </a:prstGeom>
        </p:spPr>
      </p:pic>
      <p:pic>
        <p:nvPicPr>
          <p:cNvPr id="10" name="图片 9">
            <a:extLst>
              <a:ext uri="{FF2B5EF4-FFF2-40B4-BE49-F238E27FC236}">
                <a16:creationId xmlns:a16="http://schemas.microsoft.com/office/drawing/2014/main" id="{F1043F37-94AD-46E9-9B8B-30C179EE3ADE}"/>
              </a:ext>
            </a:extLst>
          </p:cNvPr>
          <p:cNvPicPr>
            <a:picLocks noChangeAspect="1"/>
          </p:cNvPicPr>
          <p:nvPr/>
        </p:nvPicPr>
        <p:blipFill>
          <a:blip r:embed="rId3"/>
          <a:stretch>
            <a:fillRect/>
          </a:stretch>
        </p:blipFill>
        <p:spPr>
          <a:xfrm>
            <a:off x="3449540" y="4760517"/>
            <a:ext cx="1685714" cy="885714"/>
          </a:xfrm>
          <a:prstGeom prst="rect">
            <a:avLst/>
          </a:prstGeom>
        </p:spPr>
      </p:pic>
    </p:spTree>
    <p:extLst>
      <p:ext uri="{BB962C8B-B14F-4D97-AF65-F5344CB8AC3E}">
        <p14:creationId xmlns:p14="http://schemas.microsoft.com/office/powerpoint/2010/main" val="620812395"/>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列表元素的删除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zh-CN" altLang="en-US" sz="2800" dirty="0">
                <a:solidFill>
                  <a:srgbClr val="F76707"/>
                </a:solidFill>
                <a:latin typeface="JetBrains Mono" pitchFamily="2" charset="0"/>
              </a:rPr>
              <a:t>命令 </a:t>
            </a:r>
            <a:r>
              <a:rPr lang="en-US" altLang="zh-CN" sz="2800" dirty="0">
                <a:solidFill>
                  <a:srgbClr val="F76707"/>
                </a:solidFill>
                <a:latin typeface="JetBrains Mono" pitchFamily="2" charset="0"/>
              </a:rPr>
              <a:t>del</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5261992"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删除列表所有元素</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与</a:t>
            </a:r>
            <a:r>
              <a:rPr lang="en-US" altLang="zh-CN" sz="2800" dirty="0" err="1">
                <a:solidFill>
                  <a:srgbClr val="F76707"/>
                </a:solidFill>
                <a:latin typeface="JetBrains Mono" pitchFamily="2" charset="0"/>
              </a:rPr>
              <a:t>ls.clear</a:t>
            </a:r>
            <a:r>
              <a:rPr lang="zh-CN" altLang="zh-CN" sz="2800" dirty="0">
                <a:solidFill>
                  <a:srgbClr val="E70C0C"/>
                </a:solidFill>
                <a:latin typeface="JetBrains Mono" pitchFamily="2" charset="0"/>
              </a:rPr>
              <a:t>()</a:t>
            </a:r>
            <a:r>
              <a:rPr lang="zh-CN" altLang="en-US" sz="2800" dirty="0">
                <a:latin typeface="微软雅黑 Light" panose="020B0502040204020203" pitchFamily="34" charset="-122"/>
                <a:ea typeface="微软雅黑 Light" panose="020B0502040204020203" pitchFamily="34" charset="-122"/>
              </a:rPr>
              <a:t>作用相同</a:t>
            </a:r>
            <a:endParaRPr lang="zh-CN"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3321619"/>
            <a:ext cx="6096000" cy="523220"/>
          </a:xfrm>
          <a:prstGeom prst="rect">
            <a:avLst/>
          </a:prstGeom>
        </p:spPr>
        <p:txBody>
          <a:bodyPr>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 56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F6A6D08D-E065-4FF5-A788-635EE27C7049}"/>
              </a:ext>
            </a:extLst>
          </p:cNvPr>
          <p:cNvSpPr/>
          <p:nvPr/>
        </p:nvSpPr>
        <p:spPr>
          <a:xfrm>
            <a:off x="762000" y="3956027"/>
            <a:ext cx="2687540" cy="523220"/>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del </a:t>
            </a: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pic>
        <p:nvPicPr>
          <p:cNvPr id="11" name="图片 10">
            <a:extLst>
              <a:ext uri="{FF2B5EF4-FFF2-40B4-BE49-F238E27FC236}">
                <a16:creationId xmlns:a16="http://schemas.microsoft.com/office/drawing/2014/main" id="{63F15881-70CE-45F4-BBE9-5FF364E8B397}"/>
              </a:ext>
            </a:extLst>
          </p:cNvPr>
          <p:cNvPicPr>
            <a:picLocks noChangeAspect="1"/>
          </p:cNvPicPr>
          <p:nvPr/>
        </p:nvPicPr>
        <p:blipFill>
          <a:blip r:embed="rId2"/>
          <a:stretch>
            <a:fillRect/>
          </a:stretch>
        </p:blipFill>
        <p:spPr>
          <a:xfrm>
            <a:off x="2855640" y="3909058"/>
            <a:ext cx="5200000" cy="1438095"/>
          </a:xfrm>
          <a:prstGeom prst="rect">
            <a:avLst/>
          </a:prstGeom>
        </p:spPr>
      </p:pic>
      <p:pic>
        <p:nvPicPr>
          <p:cNvPr id="12" name="图片 11">
            <a:extLst>
              <a:ext uri="{FF2B5EF4-FFF2-40B4-BE49-F238E27FC236}">
                <a16:creationId xmlns:a16="http://schemas.microsoft.com/office/drawing/2014/main" id="{F2311DE1-26BE-413E-8930-1A35B7ADF9BE}"/>
              </a:ext>
            </a:extLst>
          </p:cNvPr>
          <p:cNvPicPr>
            <a:picLocks noChangeAspect="1"/>
          </p:cNvPicPr>
          <p:nvPr/>
        </p:nvPicPr>
        <p:blipFill>
          <a:blip r:embed="rId3"/>
          <a:stretch>
            <a:fillRect/>
          </a:stretch>
        </p:blipFill>
        <p:spPr>
          <a:xfrm>
            <a:off x="2854063" y="5458341"/>
            <a:ext cx="3409524" cy="1266667"/>
          </a:xfrm>
          <a:prstGeom prst="rect">
            <a:avLst/>
          </a:prstGeom>
        </p:spPr>
      </p:pic>
    </p:spTree>
    <p:extLst>
      <p:ext uri="{BB962C8B-B14F-4D97-AF65-F5344CB8AC3E}">
        <p14:creationId xmlns:p14="http://schemas.microsoft.com/office/powerpoint/2010/main" val="4238439224"/>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856FC7-3CF7-4AB8-AE30-A27464794A3E}"/>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列表的删除</a:t>
            </a:r>
          </a:p>
        </p:txBody>
      </p:sp>
      <p:sp>
        <p:nvSpPr>
          <p:cNvPr id="4" name="矩形 3">
            <a:extLst>
              <a:ext uri="{FF2B5EF4-FFF2-40B4-BE49-F238E27FC236}">
                <a16:creationId xmlns:a16="http://schemas.microsoft.com/office/drawing/2014/main" id="{88B44375-8517-4C23-8404-54CAD1B532FF}"/>
              </a:ext>
            </a:extLst>
          </p:cNvPr>
          <p:cNvSpPr/>
          <p:nvPr/>
        </p:nvSpPr>
        <p:spPr>
          <a:xfrm>
            <a:off x="762000" y="1628800"/>
            <a:ext cx="2957736" cy="523220"/>
          </a:xfrm>
          <a:prstGeom prst="rect">
            <a:avLst/>
          </a:prstGeom>
        </p:spPr>
        <p:txBody>
          <a:bodyPr wrap="square">
            <a:spAutoFit/>
          </a:bodyPr>
          <a:lstStyle/>
          <a:p>
            <a:pPr lvl="0" eaLnBrk="0" fontAlgn="base" hangingPunct="0">
              <a:spcBef>
                <a:spcPct val="0"/>
              </a:spcBef>
              <a:spcAft>
                <a:spcPct val="0"/>
              </a:spcAft>
            </a:pPr>
            <a:r>
              <a:rPr lang="zh-CN" altLang="en-US" sz="2800" dirty="0">
                <a:solidFill>
                  <a:srgbClr val="F76707"/>
                </a:solidFill>
                <a:latin typeface="JetBrains Mono" pitchFamily="2" charset="0"/>
              </a:rPr>
              <a:t>命令 </a:t>
            </a:r>
            <a:r>
              <a:rPr lang="en-US" altLang="zh-CN" sz="2800" dirty="0">
                <a:solidFill>
                  <a:srgbClr val="F76707"/>
                </a:solidFill>
                <a:latin typeface="JetBrains Mono" pitchFamily="2" charset="0"/>
              </a:rPr>
              <a:t>del</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7F65954F-CBFE-4EE3-A219-82486CB112BB}"/>
              </a:ext>
            </a:extLst>
          </p:cNvPr>
          <p:cNvSpPr/>
          <p:nvPr/>
        </p:nvSpPr>
        <p:spPr>
          <a:xfrm>
            <a:off x="762000" y="2303293"/>
            <a:ext cx="526199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删除列表对象</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D1E5D3E-A43D-49DD-A44F-51B3D12051DA}"/>
              </a:ext>
            </a:extLst>
          </p:cNvPr>
          <p:cNvSpPr/>
          <p:nvPr/>
        </p:nvSpPr>
        <p:spPr>
          <a:xfrm>
            <a:off x="762000" y="2852936"/>
            <a:ext cx="6096000" cy="523220"/>
          </a:xfrm>
          <a:prstGeom prst="rect">
            <a:avLst/>
          </a:prstGeom>
        </p:spPr>
        <p:txBody>
          <a:bodyPr>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88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56</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46</a:t>
            </a:r>
            <a:r>
              <a:rPr lang="zh-CN" altLang="zh-CN" sz="2800" dirty="0">
                <a:solidFill>
                  <a:srgbClr val="6AE613"/>
                </a:solidFill>
                <a:latin typeface="JetBrains Mono" pitchFamily="2" charset="0"/>
              </a:rPr>
              <a:t>,</a:t>
            </a:r>
            <a:r>
              <a:rPr lang="en-US" altLang="zh-CN" sz="2800" dirty="0">
                <a:solidFill>
                  <a:srgbClr val="2D3142"/>
                </a:solidFill>
                <a:latin typeface="JetBrains Mono" pitchFamily="2" charset="0"/>
              </a:rPr>
              <a:t> 56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pic>
        <p:nvPicPr>
          <p:cNvPr id="12" name="图片 11">
            <a:extLst>
              <a:ext uri="{FF2B5EF4-FFF2-40B4-BE49-F238E27FC236}">
                <a16:creationId xmlns:a16="http://schemas.microsoft.com/office/drawing/2014/main" id="{714E7BA9-68D0-4471-B1CA-BBCA8E484543}"/>
              </a:ext>
            </a:extLst>
          </p:cNvPr>
          <p:cNvPicPr>
            <a:picLocks noChangeAspect="1"/>
          </p:cNvPicPr>
          <p:nvPr/>
        </p:nvPicPr>
        <p:blipFill>
          <a:blip r:embed="rId2"/>
          <a:stretch>
            <a:fillRect/>
          </a:stretch>
        </p:blipFill>
        <p:spPr>
          <a:xfrm>
            <a:off x="2549944" y="3501008"/>
            <a:ext cx="5171429" cy="1409524"/>
          </a:xfrm>
          <a:prstGeom prst="rect">
            <a:avLst/>
          </a:prstGeom>
        </p:spPr>
      </p:pic>
      <p:pic>
        <p:nvPicPr>
          <p:cNvPr id="6" name="图片 5">
            <a:extLst>
              <a:ext uri="{FF2B5EF4-FFF2-40B4-BE49-F238E27FC236}">
                <a16:creationId xmlns:a16="http://schemas.microsoft.com/office/drawing/2014/main" id="{8926CE4E-24E3-430B-BD2F-BCCCB61DF954}"/>
              </a:ext>
            </a:extLst>
          </p:cNvPr>
          <p:cNvPicPr>
            <a:picLocks noChangeAspect="1"/>
          </p:cNvPicPr>
          <p:nvPr/>
        </p:nvPicPr>
        <p:blipFill>
          <a:blip r:embed="rId3"/>
          <a:stretch>
            <a:fillRect/>
          </a:stretch>
        </p:blipFill>
        <p:spPr>
          <a:xfrm>
            <a:off x="3215680" y="5035384"/>
            <a:ext cx="2752381" cy="952381"/>
          </a:xfrm>
          <a:prstGeom prst="rect">
            <a:avLst/>
          </a:prstGeom>
        </p:spPr>
      </p:pic>
      <p:sp>
        <p:nvSpPr>
          <p:cNvPr id="11" name="矩形 10">
            <a:extLst>
              <a:ext uri="{FF2B5EF4-FFF2-40B4-BE49-F238E27FC236}">
                <a16:creationId xmlns:a16="http://schemas.microsoft.com/office/drawing/2014/main" id="{726C8E68-1F80-4AE0-A9E5-FCF8E38CC0A2}"/>
              </a:ext>
            </a:extLst>
          </p:cNvPr>
          <p:cNvSpPr/>
          <p:nvPr/>
        </p:nvSpPr>
        <p:spPr>
          <a:xfrm>
            <a:off x="762000" y="3487344"/>
            <a:ext cx="1661592" cy="523220"/>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del </a:t>
            </a:r>
            <a:r>
              <a:rPr lang="zh-CN" altLang="zh-CN" sz="2800" dirty="0">
                <a:solidFill>
                  <a:srgbClr val="2D3142"/>
                </a:solidFill>
                <a:latin typeface="JetBrains Mono" pitchFamily="2" charset="0"/>
              </a:rPr>
              <a:t>ls</a:t>
            </a:r>
            <a:endParaRPr lang="zh-CN" altLang="zh-CN" dirty="0">
              <a:latin typeface="Arial" panose="020B0604020202020204" pitchFamily="34" charset="0"/>
            </a:endParaRPr>
          </a:p>
        </p:txBody>
      </p:sp>
      <p:sp>
        <p:nvSpPr>
          <p:cNvPr id="13" name="矩形 12">
            <a:extLst>
              <a:ext uri="{FF2B5EF4-FFF2-40B4-BE49-F238E27FC236}">
                <a16:creationId xmlns:a16="http://schemas.microsoft.com/office/drawing/2014/main" id="{9C24B4BD-25C6-46D9-9408-4BDD8CBD859F}"/>
              </a:ext>
            </a:extLst>
          </p:cNvPr>
          <p:cNvSpPr/>
          <p:nvPr/>
        </p:nvSpPr>
        <p:spPr>
          <a:xfrm>
            <a:off x="762000" y="5823679"/>
            <a:ext cx="5880136" cy="523220"/>
          </a:xfrm>
          <a:prstGeom prst="rect">
            <a:avLst/>
          </a:prstGeom>
        </p:spPr>
        <p:txBody>
          <a:bodyPr wrap="none">
            <a:spAutoFit/>
          </a:bodyPr>
          <a:lstStyle/>
          <a:p>
            <a:r>
              <a:rPr lang="zh-CN" altLang="zh-CN" sz="2800" dirty="0">
                <a:solidFill>
                  <a:srgbClr val="FF0000"/>
                </a:solidFill>
                <a:latin typeface="Arial Unicode MS"/>
                <a:ea typeface="JetBrains Mono"/>
              </a:rPr>
              <a:t>NameError</a:t>
            </a:r>
            <a:r>
              <a:rPr lang="zh-CN" altLang="zh-CN" sz="2800" dirty="0">
                <a:solidFill>
                  <a:srgbClr val="F77235"/>
                </a:solidFill>
                <a:latin typeface="Arial Unicode MS"/>
                <a:ea typeface="JetBrains Mono"/>
              </a:rPr>
              <a:t>: </a:t>
            </a:r>
            <a:r>
              <a:rPr lang="zh-CN" altLang="zh-CN" sz="2800" dirty="0">
                <a:solidFill>
                  <a:srgbClr val="2D3142"/>
                </a:solidFill>
                <a:latin typeface="Arial Unicode MS"/>
                <a:ea typeface="JetBrains Mono"/>
              </a:rPr>
              <a:t>name </a:t>
            </a:r>
            <a:r>
              <a:rPr lang="zh-CN" altLang="zh-CN" sz="2800" dirty="0">
                <a:solidFill>
                  <a:srgbClr val="5E8759"/>
                </a:solidFill>
                <a:latin typeface="Arial Unicode MS"/>
                <a:ea typeface="JetBrains Mono"/>
              </a:rPr>
              <a:t>'ls' </a:t>
            </a:r>
            <a:r>
              <a:rPr lang="zh-CN" altLang="zh-CN" sz="2800" b="1" dirty="0">
                <a:solidFill>
                  <a:srgbClr val="EF8354"/>
                </a:solidFill>
                <a:latin typeface="Arial Unicode MS"/>
                <a:ea typeface="JetBrains Mono"/>
              </a:rPr>
              <a:t>is not </a:t>
            </a:r>
            <a:r>
              <a:rPr lang="zh-CN" altLang="zh-CN" sz="2800" dirty="0">
                <a:solidFill>
                  <a:srgbClr val="2D3142"/>
                </a:solidFill>
                <a:latin typeface="Arial Unicode MS"/>
                <a:ea typeface="JetBrains Mono"/>
              </a:rPr>
              <a:t>defined</a:t>
            </a:r>
            <a:endParaRPr lang="zh-CN" altLang="en-US" sz="2800" dirty="0"/>
          </a:p>
        </p:txBody>
      </p:sp>
    </p:spTree>
    <p:extLst>
      <p:ext uri="{BB962C8B-B14F-4D97-AF65-F5344CB8AC3E}">
        <p14:creationId xmlns:p14="http://schemas.microsoft.com/office/powerpoint/2010/main" val="3504100048"/>
      </p:ext>
    </p:extLst>
  </p:cSld>
  <p:clrMapOvr>
    <a:masterClrMapping/>
  </p:clrMapOvr>
  <p:transition advClick="0"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FEE5C4A-7830-4D53-AA7B-83C1662C7BB1}"/>
              </a:ext>
            </a:extLst>
          </p:cNvPr>
          <p:cNvSpPr>
            <a:spLocks noChangeArrowheads="1"/>
          </p:cNvSpPr>
          <p:nvPr/>
        </p:nvSpPr>
        <p:spPr bwMode="auto">
          <a:xfrm>
            <a:off x="597370" y="2122420"/>
            <a:ext cx="5654112"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800" dirty="0">
                <a:solidFill>
                  <a:srgbClr val="2D3142"/>
                </a:solidFill>
                <a:latin typeface="微软雅黑 Light" panose="020B0502040204020203" pitchFamily="34" charset="-122"/>
                <a:ea typeface="微软雅黑 Light" panose="020B0502040204020203" pitchFamily="34" charset="-122"/>
              </a:rPr>
              <a:t>对列表 </a:t>
            </a:r>
            <a:r>
              <a:rPr lang="en-US" altLang="zh-CN" sz="2800" dirty="0">
                <a:solidFill>
                  <a:srgbClr val="2D3142"/>
                </a:solidFill>
                <a:latin typeface="微软雅黑 Light" panose="020B0502040204020203" pitchFamily="34" charset="-122"/>
                <a:ea typeface="微软雅黑 Light" panose="020B0502040204020203" pitchFamily="34" charset="-122"/>
              </a:rPr>
              <a:t>ls </a:t>
            </a:r>
            <a:r>
              <a:rPr lang="zh-CN" altLang="en-US" sz="2800" dirty="0">
                <a:solidFill>
                  <a:srgbClr val="2D3142"/>
                </a:solidFill>
                <a:latin typeface="微软雅黑 Light" panose="020B0502040204020203" pitchFamily="34" charset="-122"/>
                <a:ea typeface="微软雅黑 Light" panose="020B0502040204020203" pitchFamily="34" charset="-122"/>
              </a:rPr>
              <a:t>中的数据在原地进行排序</a:t>
            </a:r>
            <a:endParaRPr lang="en-US" altLang="zh-CN" sz="2800" dirty="0">
              <a:solidFill>
                <a:srgbClr val="2D3142"/>
              </a:solidFill>
              <a:latin typeface="微软雅黑 Light" panose="020B0502040204020203" pitchFamily="34" charset="-122"/>
              <a:ea typeface="微软雅黑 Light" panose="020B0502040204020203" pitchFamily="34" charset="-122"/>
            </a:endParaRPr>
          </a:p>
        </p:txBody>
      </p:sp>
      <p:sp>
        <p:nvSpPr>
          <p:cNvPr id="2" name="Rectangle 1">
            <a:extLst>
              <a:ext uri="{FF2B5EF4-FFF2-40B4-BE49-F238E27FC236}">
                <a16:creationId xmlns:a16="http://schemas.microsoft.com/office/drawing/2014/main" id="{1FA958E2-914F-476F-918D-720050751F3C}"/>
              </a:ext>
            </a:extLst>
          </p:cNvPr>
          <p:cNvSpPr>
            <a:spLocks noChangeArrowheads="1"/>
          </p:cNvSpPr>
          <p:nvPr/>
        </p:nvSpPr>
        <p:spPr bwMode="auto">
          <a:xfrm>
            <a:off x="597370" y="2720616"/>
            <a:ext cx="4910319"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a:t>
            </a:r>
            <a:r>
              <a:rPr lang="zh-CN" altLang="zh-CN" sz="2800" dirty="0">
                <a:solidFill>
                  <a:srgbClr val="6AE613"/>
                </a:solidFill>
                <a:latin typeface="JetBrains Mono" pitchFamily="2"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3161B193-7281-4CCA-931D-0A7E3E19F7CF}"/>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列表排序方法</a:t>
            </a:r>
          </a:p>
        </p:txBody>
      </p:sp>
      <p:sp>
        <p:nvSpPr>
          <p:cNvPr id="4" name="矩形 3">
            <a:extLst>
              <a:ext uri="{FF2B5EF4-FFF2-40B4-BE49-F238E27FC236}">
                <a16:creationId xmlns:a16="http://schemas.microsoft.com/office/drawing/2014/main" id="{F845F6D3-0A92-43A8-AEA2-0FB8231814A3}"/>
              </a:ext>
            </a:extLst>
          </p:cNvPr>
          <p:cNvSpPr/>
          <p:nvPr/>
        </p:nvSpPr>
        <p:spPr>
          <a:xfrm>
            <a:off x="584339" y="1579583"/>
            <a:ext cx="211788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1" name="Rectangle 1">
            <a:extLst>
              <a:ext uri="{FF2B5EF4-FFF2-40B4-BE49-F238E27FC236}">
                <a16:creationId xmlns:a16="http://schemas.microsoft.com/office/drawing/2014/main" id="{F9B28331-6557-411E-B9D0-CD7713F522AC}"/>
              </a:ext>
            </a:extLst>
          </p:cNvPr>
          <p:cNvSpPr>
            <a:spLocks noChangeArrowheads="1"/>
          </p:cNvSpPr>
          <p:nvPr/>
        </p:nvSpPr>
        <p:spPr bwMode="auto">
          <a:xfrm>
            <a:off x="592284" y="3243836"/>
            <a:ext cx="2117887"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143E3DCC-B472-4AB9-86E2-B16BAD3FB50F}"/>
              </a:ext>
            </a:extLst>
          </p:cNvPr>
          <p:cNvPicPr>
            <a:picLocks noChangeAspect="1"/>
          </p:cNvPicPr>
          <p:nvPr/>
        </p:nvPicPr>
        <p:blipFill>
          <a:blip r:embed="rId2"/>
          <a:stretch>
            <a:fillRect/>
          </a:stretch>
        </p:blipFill>
        <p:spPr>
          <a:xfrm>
            <a:off x="2855640" y="3689065"/>
            <a:ext cx="4715346" cy="1416431"/>
          </a:xfrm>
          <a:prstGeom prst="rect">
            <a:avLst/>
          </a:prstGeom>
        </p:spPr>
      </p:pic>
      <p:pic>
        <p:nvPicPr>
          <p:cNvPr id="13" name="图片 12">
            <a:extLst>
              <a:ext uri="{FF2B5EF4-FFF2-40B4-BE49-F238E27FC236}">
                <a16:creationId xmlns:a16="http://schemas.microsoft.com/office/drawing/2014/main" id="{27CBE43D-CCA8-4888-96DE-D4295E88DC03}"/>
              </a:ext>
            </a:extLst>
          </p:cNvPr>
          <p:cNvPicPr>
            <a:picLocks noChangeAspect="1"/>
          </p:cNvPicPr>
          <p:nvPr/>
        </p:nvPicPr>
        <p:blipFill>
          <a:blip r:embed="rId3"/>
          <a:stretch>
            <a:fillRect/>
          </a:stretch>
        </p:blipFill>
        <p:spPr>
          <a:xfrm>
            <a:off x="2916730" y="5105496"/>
            <a:ext cx="4623963" cy="1389016"/>
          </a:xfrm>
          <a:prstGeom prst="rect">
            <a:avLst/>
          </a:prstGeom>
        </p:spPr>
      </p:pic>
    </p:spTree>
    <p:extLst>
      <p:ext uri="{BB962C8B-B14F-4D97-AF65-F5344CB8AC3E}">
        <p14:creationId xmlns:p14="http://schemas.microsoft.com/office/powerpoint/2010/main" val="155640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FEE5C4A-7830-4D53-AA7B-83C1662C7BB1}"/>
              </a:ext>
            </a:extLst>
          </p:cNvPr>
          <p:cNvSpPr>
            <a:spLocks noChangeArrowheads="1"/>
          </p:cNvSpPr>
          <p:nvPr/>
        </p:nvSpPr>
        <p:spPr bwMode="auto">
          <a:xfrm>
            <a:off x="597370" y="2122420"/>
            <a:ext cx="5155066"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800" dirty="0">
                <a:solidFill>
                  <a:srgbClr val="2D3142"/>
                </a:solidFill>
                <a:latin typeface="微软雅黑 Light" panose="020B0502040204020203" pitchFamily="34" charset="-122"/>
                <a:ea typeface="微软雅黑 Light" panose="020B0502040204020203" pitchFamily="34" charset="-122"/>
              </a:rPr>
              <a:t>默认升序，</a:t>
            </a:r>
            <a:r>
              <a:rPr lang="en-US" altLang="zh-CN" sz="2800" dirty="0">
                <a:solidFill>
                  <a:srgbClr val="2D3142"/>
                </a:solidFill>
                <a:latin typeface="微软雅黑 Light" panose="020B0502040204020203" pitchFamily="34" charset="-122"/>
                <a:ea typeface="微软雅黑 Light" panose="020B0502040204020203" pitchFamily="34" charset="-122"/>
              </a:rPr>
              <a:t>reverse=True</a:t>
            </a:r>
            <a:r>
              <a:rPr lang="zh-CN" altLang="en-US" sz="2800" dirty="0">
                <a:solidFill>
                  <a:srgbClr val="2D3142"/>
                </a:solidFill>
                <a:latin typeface="微软雅黑 Light" panose="020B0502040204020203" pitchFamily="34" charset="-122"/>
                <a:ea typeface="微软雅黑 Light" panose="020B0502040204020203" pitchFamily="34" charset="-122"/>
              </a:rPr>
              <a:t>，降序</a:t>
            </a:r>
            <a:endParaRPr lang="en-US" altLang="zh-CN" sz="2800" dirty="0">
              <a:solidFill>
                <a:srgbClr val="2D3142"/>
              </a:solidFill>
              <a:latin typeface="微软雅黑 Light" panose="020B0502040204020203" pitchFamily="34" charset="-122"/>
              <a:ea typeface="微软雅黑 Light" panose="020B0502040204020203" pitchFamily="34" charset="-122"/>
            </a:endParaRPr>
          </a:p>
        </p:txBody>
      </p:sp>
      <p:sp>
        <p:nvSpPr>
          <p:cNvPr id="2" name="Rectangle 1">
            <a:extLst>
              <a:ext uri="{FF2B5EF4-FFF2-40B4-BE49-F238E27FC236}">
                <a16:creationId xmlns:a16="http://schemas.microsoft.com/office/drawing/2014/main" id="{1FA958E2-914F-476F-918D-720050751F3C}"/>
              </a:ext>
            </a:extLst>
          </p:cNvPr>
          <p:cNvSpPr>
            <a:spLocks noChangeArrowheads="1"/>
          </p:cNvSpPr>
          <p:nvPr/>
        </p:nvSpPr>
        <p:spPr bwMode="auto">
          <a:xfrm>
            <a:off x="597370" y="2720616"/>
            <a:ext cx="4910319"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a:t>
            </a:r>
            <a:r>
              <a:rPr lang="zh-CN" altLang="zh-CN" sz="2800" dirty="0">
                <a:solidFill>
                  <a:srgbClr val="6AE613"/>
                </a:solidFill>
                <a:latin typeface="JetBrains Mono" pitchFamily="2"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3161B193-7281-4CCA-931D-0A7E3E19F7CF}"/>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列表排序方法</a:t>
            </a:r>
          </a:p>
        </p:txBody>
      </p:sp>
      <p:sp>
        <p:nvSpPr>
          <p:cNvPr id="4" name="矩形 3">
            <a:extLst>
              <a:ext uri="{FF2B5EF4-FFF2-40B4-BE49-F238E27FC236}">
                <a16:creationId xmlns:a16="http://schemas.microsoft.com/office/drawing/2014/main" id="{F845F6D3-0A92-43A8-AEA2-0FB8231814A3}"/>
              </a:ext>
            </a:extLst>
          </p:cNvPr>
          <p:cNvSpPr/>
          <p:nvPr/>
        </p:nvSpPr>
        <p:spPr>
          <a:xfrm>
            <a:off x="584339" y="1579583"/>
            <a:ext cx="4910319"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False</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pic>
        <p:nvPicPr>
          <p:cNvPr id="7" name="图片 6">
            <a:extLst>
              <a:ext uri="{FF2B5EF4-FFF2-40B4-BE49-F238E27FC236}">
                <a16:creationId xmlns:a16="http://schemas.microsoft.com/office/drawing/2014/main" id="{B9D8791D-AC86-4898-9962-ABCB4EC067C8}"/>
              </a:ext>
            </a:extLst>
          </p:cNvPr>
          <p:cNvPicPr>
            <a:picLocks noChangeAspect="1"/>
          </p:cNvPicPr>
          <p:nvPr/>
        </p:nvPicPr>
        <p:blipFill>
          <a:blip r:embed="rId2"/>
          <a:stretch>
            <a:fillRect/>
          </a:stretch>
        </p:blipFill>
        <p:spPr>
          <a:xfrm>
            <a:off x="2855640" y="3689065"/>
            <a:ext cx="4715346" cy="1416431"/>
          </a:xfrm>
          <a:prstGeom prst="rect">
            <a:avLst/>
          </a:prstGeom>
        </p:spPr>
      </p:pic>
      <p:sp>
        <p:nvSpPr>
          <p:cNvPr id="11" name="Rectangle 1">
            <a:extLst>
              <a:ext uri="{FF2B5EF4-FFF2-40B4-BE49-F238E27FC236}">
                <a16:creationId xmlns:a16="http://schemas.microsoft.com/office/drawing/2014/main" id="{F9B28331-6557-411E-B9D0-CD7713F522AC}"/>
              </a:ext>
            </a:extLst>
          </p:cNvPr>
          <p:cNvSpPr>
            <a:spLocks noChangeArrowheads="1"/>
          </p:cNvSpPr>
          <p:nvPr/>
        </p:nvSpPr>
        <p:spPr bwMode="auto">
          <a:xfrm>
            <a:off x="592284" y="3243836"/>
            <a:ext cx="4695516"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True</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pic>
        <p:nvPicPr>
          <p:cNvPr id="12" name="图片 11">
            <a:extLst>
              <a:ext uri="{FF2B5EF4-FFF2-40B4-BE49-F238E27FC236}">
                <a16:creationId xmlns:a16="http://schemas.microsoft.com/office/drawing/2014/main" id="{3AE7F41A-9083-44E0-943C-7B20287D11C6}"/>
              </a:ext>
            </a:extLst>
          </p:cNvPr>
          <p:cNvPicPr>
            <a:picLocks noChangeAspect="1"/>
          </p:cNvPicPr>
          <p:nvPr/>
        </p:nvPicPr>
        <p:blipFill>
          <a:blip r:embed="rId3"/>
          <a:stretch>
            <a:fillRect/>
          </a:stretch>
        </p:blipFill>
        <p:spPr>
          <a:xfrm>
            <a:off x="2940042" y="5134429"/>
            <a:ext cx="4559367" cy="1347906"/>
          </a:xfrm>
          <a:prstGeom prst="rect">
            <a:avLst/>
          </a:prstGeom>
        </p:spPr>
      </p:pic>
    </p:spTree>
    <p:extLst>
      <p:ext uri="{BB962C8B-B14F-4D97-AF65-F5344CB8AC3E}">
        <p14:creationId xmlns:p14="http://schemas.microsoft.com/office/powerpoint/2010/main" val="1139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FEE5C4A-7830-4D53-AA7B-83C1662C7BB1}"/>
              </a:ext>
            </a:extLst>
          </p:cNvPr>
          <p:cNvSpPr>
            <a:spLocks noChangeArrowheads="1"/>
          </p:cNvSpPr>
          <p:nvPr/>
        </p:nvSpPr>
        <p:spPr bwMode="auto">
          <a:xfrm>
            <a:off x="597370" y="2042845"/>
            <a:ext cx="7909538" cy="95410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800" dirty="0">
                <a:solidFill>
                  <a:srgbClr val="2D3142"/>
                </a:solidFill>
                <a:latin typeface="微软雅黑 Light" panose="020B0502040204020203" pitchFamily="34" charset="-122"/>
                <a:ea typeface="微软雅黑 Light" panose="020B0502040204020203" pitchFamily="34" charset="-122"/>
              </a:rPr>
              <a:t>key</a:t>
            </a:r>
            <a:r>
              <a:rPr lang="zh-CN" altLang="en-US" sz="2800" dirty="0">
                <a:solidFill>
                  <a:srgbClr val="2D3142"/>
                </a:solidFill>
                <a:latin typeface="微软雅黑 Light" panose="020B0502040204020203" pitchFamily="34" charset="-122"/>
                <a:ea typeface="微软雅黑 Light" panose="020B0502040204020203" pitchFamily="34" charset="-122"/>
              </a:rPr>
              <a:t>指定排序时应用到每个参与排序元素上的规则</a:t>
            </a:r>
            <a:endParaRPr lang="en-US" altLang="zh-CN" sz="2800" dirty="0">
              <a:solidFill>
                <a:srgbClr val="2D3142"/>
              </a:solidFill>
              <a:latin typeface="微软雅黑 Light" panose="020B0502040204020203" pitchFamily="34" charset="-122"/>
              <a:ea typeface="微软雅黑 Light" panose="020B0502040204020203" pitchFamily="34" charset="-122"/>
            </a:endParaRPr>
          </a:p>
          <a:p>
            <a:pPr lvl="0" eaLnBrk="0" fontAlgn="base" hangingPunct="0">
              <a:spcBef>
                <a:spcPct val="0"/>
              </a:spcBef>
              <a:spcAft>
                <a:spcPct val="0"/>
              </a:spcAft>
            </a:pPr>
            <a:r>
              <a:rPr lang="zh-CN" altLang="en-US" sz="2800" dirty="0">
                <a:solidFill>
                  <a:srgbClr val="2D3142"/>
                </a:solidFill>
                <a:latin typeface="微软雅黑 Light" panose="020B0502040204020203" pitchFamily="34" charset="-122"/>
                <a:ea typeface="微软雅黑 Light" panose="020B0502040204020203" pitchFamily="34" charset="-122"/>
              </a:rPr>
              <a:t>不影响列表中元素的值</a:t>
            </a:r>
            <a:endParaRPr lang="en-US" altLang="zh-CN" sz="2800" dirty="0">
              <a:solidFill>
                <a:srgbClr val="2D3142"/>
              </a:solidFill>
              <a:latin typeface="微软雅黑 Light" panose="020B0502040204020203" pitchFamily="34" charset="-122"/>
              <a:ea typeface="微软雅黑 Light" panose="020B0502040204020203" pitchFamily="34" charset="-122"/>
            </a:endParaRPr>
          </a:p>
        </p:txBody>
      </p:sp>
      <p:sp>
        <p:nvSpPr>
          <p:cNvPr id="2" name="Rectangle 1">
            <a:extLst>
              <a:ext uri="{FF2B5EF4-FFF2-40B4-BE49-F238E27FC236}">
                <a16:creationId xmlns:a16="http://schemas.microsoft.com/office/drawing/2014/main" id="{1FA958E2-914F-476F-918D-720050751F3C}"/>
              </a:ext>
            </a:extLst>
          </p:cNvPr>
          <p:cNvSpPr>
            <a:spLocks noChangeArrowheads="1"/>
          </p:cNvSpPr>
          <p:nvPr/>
        </p:nvSpPr>
        <p:spPr bwMode="auto">
          <a:xfrm>
            <a:off x="597370" y="2936531"/>
            <a:ext cx="7273145"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'13'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'9'</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'5'</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'04'</a:t>
            </a:r>
            <a:r>
              <a:rPr lang="zh-CN" altLang="zh-CN" sz="2800" dirty="0">
                <a:solidFill>
                  <a:srgbClr val="6AE613"/>
                </a:solidFill>
                <a:latin typeface="JetBrains Mono" pitchFamily="2"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3161B193-7281-4CCA-931D-0A7E3E19F7CF}"/>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列表排序方法</a:t>
            </a:r>
          </a:p>
        </p:txBody>
      </p:sp>
      <p:sp>
        <p:nvSpPr>
          <p:cNvPr id="4" name="矩形 3">
            <a:extLst>
              <a:ext uri="{FF2B5EF4-FFF2-40B4-BE49-F238E27FC236}">
                <a16:creationId xmlns:a16="http://schemas.microsoft.com/office/drawing/2014/main" id="{F845F6D3-0A92-43A8-AEA2-0FB8231814A3}"/>
              </a:ext>
            </a:extLst>
          </p:cNvPr>
          <p:cNvSpPr/>
          <p:nvPr/>
        </p:nvSpPr>
        <p:spPr>
          <a:xfrm>
            <a:off x="584339" y="1579583"/>
            <a:ext cx="383630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en-US"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en-US"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11" name="Rectangle 1">
            <a:extLst>
              <a:ext uri="{FF2B5EF4-FFF2-40B4-BE49-F238E27FC236}">
                <a16:creationId xmlns:a16="http://schemas.microsoft.com/office/drawing/2014/main" id="{F9B28331-6557-411E-B9D0-CD7713F522AC}"/>
              </a:ext>
            </a:extLst>
          </p:cNvPr>
          <p:cNvSpPr>
            <a:spLocks noChangeArrowheads="1"/>
          </p:cNvSpPr>
          <p:nvPr/>
        </p:nvSpPr>
        <p:spPr bwMode="auto">
          <a:xfrm>
            <a:off x="592284" y="3459751"/>
            <a:ext cx="2117887"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pic>
        <p:nvPicPr>
          <p:cNvPr id="8" name="图片 7">
            <a:extLst>
              <a:ext uri="{FF2B5EF4-FFF2-40B4-BE49-F238E27FC236}">
                <a16:creationId xmlns:a16="http://schemas.microsoft.com/office/drawing/2014/main" id="{5306A8EA-C31A-401A-AAFF-6E10020992EF}"/>
              </a:ext>
            </a:extLst>
          </p:cNvPr>
          <p:cNvPicPr>
            <a:picLocks noChangeAspect="1"/>
          </p:cNvPicPr>
          <p:nvPr/>
        </p:nvPicPr>
        <p:blipFill>
          <a:blip r:embed="rId2"/>
          <a:stretch>
            <a:fillRect/>
          </a:stretch>
        </p:blipFill>
        <p:spPr>
          <a:xfrm>
            <a:off x="4391925" y="3500899"/>
            <a:ext cx="3238095" cy="866667"/>
          </a:xfrm>
          <a:prstGeom prst="rect">
            <a:avLst/>
          </a:prstGeom>
        </p:spPr>
      </p:pic>
      <p:pic>
        <p:nvPicPr>
          <p:cNvPr id="10" name="图片 9">
            <a:extLst>
              <a:ext uri="{FF2B5EF4-FFF2-40B4-BE49-F238E27FC236}">
                <a16:creationId xmlns:a16="http://schemas.microsoft.com/office/drawing/2014/main" id="{313920F6-EDAE-4BC0-BE2F-E4E484C9C8DA}"/>
              </a:ext>
            </a:extLst>
          </p:cNvPr>
          <p:cNvPicPr>
            <a:picLocks noChangeAspect="1"/>
          </p:cNvPicPr>
          <p:nvPr/>
        </p:nvPicPr>
        <p:blipFill>
          <a:blip r:embed="rId3"/>
          <a:stretch>
            <a:fillRect/>
          </a:stretch>
        </p:blipFill>
        <p:spPr>
          <a:xfrm>
            <a:off x="4368115" y="4367566"/>
            <a:ext cx="3304762" cy="904762"/>
          </a:xfrm>
          <a:prstGeom prst="rect">
            <a:avLst/>
          </a:prstGeom>
        </p:spPr>
      </p:pic>
      <p:pic>
        <p:nvPicPr>
          <p:cNvPr id="13" name="图片 12">
            <a:extLst>
              <a:ext uri="{FF2B5EF4-FFF2-40B4-BE49-F238E27FC236}">
                <a16:creationId xmlns:a16="http://schemas.microsoft.com/office/drawing/2014/main" id="{85F93ECF-3EB3-4D3A-9D63-DD18C179B72E}"/>
              </a:ext>
            </a:extLst>
          </p:cNvPr>
          <p:cNvPicPr>
            <a:picLocks noChangeAspect="1"/>
          </p:cNvPicPr>
          <p:nvPr/>
        </p:nvPicPr>
        <p:blipFill>
          <a:blip r:embed="rId4"/>
          <a:stretch>
            <a:fillRect/>
          </a:stretch>
        </p:blipFill>
        <p:spPr>
          <a:xfrm>
            <a:off x="4391925" y="5280315"/>
            <a:ext cx="3257143" cy="885714"/>
          </a:xfrm>
          <a:prstGeom prst="rect">
            <a:avLst/>
          </a:prstGeom>
        </p:spPr>
      </p:pic>
      <p:sp>
        <p:nvSpPr>
          <p:cNvPr id="15" name="Rectangle 1">
            <a:extLst>
              <a:ext uri="{FF2B5EF4-FFF2-40B4-BE49-F238E27FC236}">
                <a16:creationId xmlns:a16="http://schemas.microsoft.com/office/drawing/2014/main" id="{BFA26D54-54F2-435D-BE4B-513E13142DDE}"/>
              </a:ext>
            </a:extLst>
          </p:cNvPr>
          <p:cNvSpPr>
            <a:spLocks noChangeArrowheads="1"/>
          </p:cNvSpPr>
          <p:nvPr/>
        </p:nvSpPr>
        <p:spPr bwMode="auto">
          <a:xfrm>
            <a:off x="584339" y="4154694"/>
            <a:ext cx="3621504"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zh-CN" altLang="zh-CN" sz="2800" b="1" dirty="0">
                <a:solidFill>
                  <a:srgbClr val="16A80D"/>
                </a:solidFill>
                <a:latin typeface="JetBrains Mono" pitchFamily="2" charset="0"/>
              </a:rPr>
              <a:t>int</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16" name="矩形 15">
            <a:extLst>
              <a:ext uri="{FF2B5EF4-FFF2-40B4-BE49-F238E27FC236}">
                <a16:creationId xmlns:a16="http://schemas.microsoft.com/office/drawing/2014/main" id="{E230AF29-C975-446E-96EA-DAF23516A0D2}"/>
              </a:ext>
            </a:extLst>
          </p:cNvPr>
          <p:cNvSpPr/>
          <p:nvPr/>
        </p:nvSpPr>
        <p:spPr>
          <a:xfrm>
            <a:off x="561896" y="4770886"/>
            <a:ext cx="3881191" cy="523220"/>
          </a:xfrm>
          <a:prstGeom prst="rect">
            <a:avLst/>
          </a:prstGeom>
        </p:spPr>
        <p:txBody>
          <a:bodyPr wrap="none">
            <a:spAutoFit/>
          </a:bodyPr>
          <a:lstStyle/>
          <a:p>
            <a:r>
              <a:rPr lang="zh-CN" altLang="zh-CN" sz="2800" dirty="0">
                <a:solidFill>
                  <a:srgbClr val="ABA6BF"/>
                </a:solidFill>
                <a:latin typeface="微软雅黑 Light" panose="020B0502040204020203" pitchFamily="34" charset="-122"/>
                <a:ea typeface="微软雅黑 Light" panose="020B0502040204020203" pitchFamily="34" charset="-122"/>
              </a:rPr>
              <a:t> </a:t>
            </a:r>
            <a:r>
              <a:rPr lang="zh-CN" altLang="en-US" sz="2800" dirty="0">
                <a:solidFill>
                  <a:srgbClr val="2D3142"/>
                </a:solidFill>
                <a:latin typeface="微软雅黑 Light" panose="020B0502040204020203" pitchFamily="34" charset="-122"/>
                <a:ea typeface="微软雅黑 Light" panose="020B0502040204020203" pitchFamily="34" charset="-122"/>
              </a:rPr>
              <a:t>元素转整型做排序依据</a:t>
            </a:r>
          </a:p>
        </p:txBody>
      </p:sp>
    </p:spTree>
    <p:extLst>
      <p:ext uri="{BB962C8B-B14F-4D97-AF65-F5344CB8AC3E}">
        <p14:creationId xmlns:p14="http://schemas.microsoft.com/office/powerpoint/2010/main" val="20955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FEE5C4A-7830-4D53-AA7B-83C1662C7BB1}"/>
              </a:ext>
            </a:extLst>
          </p:cNvPr>
          <p:cNvSpPr>
            <a:spLocks noChangeArrowheads="1"/>
          </p:cNvSpPr>
          <p:nvPr/>
        </p:nvSpPr>
        <p:spPr bwMode="auto">
          <a:xfrm>
            <a:off x="597370" y="2122420"/>
            <a:ext cx="5155066"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800" dirty="0">
                <a:solidFill>
                  <a:srgbClr val="2D3142"/>
                </a:solidFill>
                <a:latin typeface="微软雅黑 Light" panose="020B0502040204020203" pitchFamily="34" charset="-122"/>
                <a:ea typeface="微软雅黑 Light" panose="020B0502040204020203" pitchFamily="34" charset="-122"/>
              </a:rPr>
              <a:t>默认升序，</a:t>
            </a:r>
            <a:r>
              <a:rPr lang="en-US" altLang="zh-CN" sz="2800" dirty="0">
                <a:solidFill>
                  <a:srgbClr val="2D3142"/>
                </a:solidFill>
                <a:latin typeface="微软雅黑 Light" panose="020B0502040204020203" pitchFamily="34" charset="-122"/>
                <a:ea typeface="微软雅黑 Light" panose="020B0502040204020203" pitchFamily="34" charset="-122"/>
              </a:rPr>
              <a:t>reverse=True</a:t>
            </a:r>
            <a:r>
              <a:rPr lang="zh-CN" altLang="en-US" sz="2800" dirty="0">
                <a:solidFill>
                  <a:srgbClr val="2D3142"/>
                </a:solidFill>
                <a:latin typeface="微软雅黑 Light" panose="020B0502040204020203" pitchFamily="34" charset="-122"/>
                <a:ea typeface="微软雅黑 Light" panose="020B0502040204020203" pitchFamily="34" charset="-122"/>
              </a:rPr>
              <a:t>，降序</a:t>
            </a:r>
            <a:endParaRPr lang="en-US" altLang="zh-CN" sz="2800" dirty="0">
              <a:solidFill>
                <a:srgbClr val="2D3142"/>
              </a:solidFill>
              <a:latin typeface="微软雅黑 Light" panose="020B0502040204020203" pitchFamily="34" charset="-122"/>
              <a:ea typeface="微软雅黑 Light" panose="020B0502040204020203" pitchFamily="34" charset="-122"/>
            </a:endParaRPr>
          </a:p>
        </p:txBody>
      </p:sp>
      <p:sp>
        <p:nvSpPr>
          <p:cNvPr id="2" name="Rectangle 1">
            <a:extLst>
              <a:ext uri="{FF2B5EF4-FFF2-40B4-BE49-F238E27FC236}">
                <a16:creationId xmlns:a16="http://schemas.microsoft.com/office/drawing/2014/main" id="{1FA958E2-914F-476F-918D-720050751F3C}"/>
              </a:ext>
            </a:extLst>
          </p:cNvPr>
          <p:cNvSpPr>
            <a:spLocks noChangeArrowheads="1"/>
          </p:cNvSpPr>
          <p:nvPr/>
        </p:nvSpPr>
        <p:spPr bwMode="auto">
          <a:xfrm>
            <a:off x="597370" y="2720616"/>
            <a:ext cx="7273145"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'app'</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'Apple'</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'AM'</a:t>
            </a:r>
            <a:r>
              <a:rPr lang="zh-CN" altLang="zh-CN" sz="2800" dirty="0">
                <a:solidFill>
                  <a:srgbClr val="6AE613"/>
                </a:solidFill>
                <a:latin typeface="JetBrains Mono" pitchFamily="2"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3161B193-7281-4CCA-931D-0A7E3E19F7CF}"/>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列表排序方法</a:t>
            </a:r>
          </a:p>
        </p:txBody>
      </p:sp>
      <p:sp>
        <p:nvSpPr>
          <p:cNvPr id="4" name="矩形 3">
            <a:extLst>
              <a:ext uri="{FF2B5EF4-FFF2-40B4-BE49-F238E27FC236}">
                <a16:creationId xmlns:a16="http://schemas.microsoft.com/office/drawing/2014/main" id="{F845F6D3-0A92-43A8-AEA2-0FB8231814A3}"/>
              </a:ext>
            </a:extLst>
          </p:cNvPr>
          <p:cNvSpPr/>
          <p:nvPr/>
        </p:nvSpPr>
        <p:spPr>
          <a:xfrm>
            <a:off x="584339" y="1579583"/>
            <a:ext cx="383630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en-US"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11" name="Rectangle 1">
            <a:extLst>
              <a:ext uri="{FF2B5EF4-FFF2-40B4-BE49-F238E27FC236}">
                <a16:creationId xmlns:a16="http://schemas.microsoft.com/office/drawing/2014/main" id="{F9B28331-6557-411E-B9D0-CD7713F522AC}"/>
              </a:ext>
            </a:extLst>
          </p:cNvPr>
          <p:cNvSpPr>
            <a:spLocks noChangeArrowheads="1"/>
          </p:cNvSpPr>
          <p:nvPr/>
        </p:nvSpPr>
        <p:spPr bwMode="auto">
          <a:xfrm>
            <a:off x="592284" y="3243836"/>
            <a:ext cx="2117887"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15" name="Rectangle 1">
            <a:extLst>
              <a:ext uri="{FF2B5EF4-FFF2-40B4-BE49-F238E27FC236}">
                <a16:creationId xmlns:a16="http://schemas.microsoft.com/office/drawing/2014/main" id="{BFA26D54-54F2-435D-BE4B-513E13142DDE}"/>
              </a:ext>
            </a:extLst>
          </p:cNvPr>
          <p:cNvSpPr>
            <a:spLocks noChangeArrowheads="1"/>
          </p:cNvSpPr>
          <p:nvPr/>
        </p:nvSpPr>
        <p:spPr bwMode="auto">
          <a:xfrm>
            <a:off x="584339" y="3938779"/>
            <a:ext cx="3621504"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zh-CN" altLang="zh-CN" sz="2800" b="1" dirty="0">
                <a:solidFill>
                  <a:srgbClr val="16A80D"/>
                </a:solidFill>
                <a:latin typeface="JetBrains Mono" pitchFamily="2" charset="0"/>
              </a:rPr>
              <a:t>len</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pic>
        <p:nvPicPr>
          <p:cNvPr id="7" name="图片 6">
            <a:extLst>
              <a:ext uri="{FF2B5EF4-FFF2-40B4-BE49-F238E27FC236}">
                <a16:creationId xmlns:a16="http://schemas.microsoft.com/office/drawing/2014/main" id="{86D9EC70-EB5D-4B40-BE4D-56AB609AA552}"/>
              </a:ext>
            </a:extLst>
          </p:cNvPr>
          <p:cNvPicPr>
            <a:picLocks noChangeAspect="1"/>
          </p:cNvPicPr>
          <p:nvPr/>
        </p:nvPicPr>
        <p:blipFill>
          <a:blip r:embed="rId2"/>
          <a:stretch>
            <a:fillRect/>
          </a:stretch>
        </p:blipFill>
        <p:spPr>
          <a:xfrm>
            <a:off x="5401415" y="3243836"/>
            <a:ext cx="3142857" cy="866667"/>
          </a:xfrm>
          <a:prstGeom prst="rect">
            <a:avLst/>
          </a:prstGeom>
        </p:spPr>
      </p:pic>
      <p:pic>
        <p:nvPicPr>
          <p:cNvPr id="12" name="图片 11">
            <a:extLst>
              <a:ext uri="{FF2B5EF4-FFF2-40B4-BE49-F238E27FC236}">
                <a16:creationId xmlns:a16="http://schemas.microsoft.com/office/drawing/2014/main" id="{CC85A0B2-B610-4ABD-B405-75C58FE5D6FB}"/>
              </a:ext>
            </a:extLst>
          </p:cNvPr>
          <p:cNvPicPr>
            <a:picLocks noChangeAspect="1"/>
          </p:cNvPicPr>
          <p:nvPr/>
        </p:nvPicPr>
        <p:blipFill>
          <a:blip r:embed="rId3"/>
          <a:stretch>
            <a:fillRect/>
          </a:stretch>
        </p:blipFill>
        <p:spPr>
          <a:xfrm>
            <a:off x="5401415" y="4200389"/>
            <a:ext cx="3133333" cy="685714"/>
          </a:xfrm>
          <a:prstGeom prst="rect">
            <a:avLst/>
          </a:prstGeom>
        </p:spPr>
      </p:pic>
      <p:pic>
        <p:nvPicPr>
          <p:cNvPr id="16" name="图片 15">
            <a:extLst>
              <a:ext uri="{FF2B5EF4-FFF2-40B4-BE49-F238E27FC236}">
                <a16:creationId xmlns:a16="http://schemas.microsoft.com/office/drawing/2014/main" id="{9B0A4B16-768C-4B3B-9A3A-C42C00C2621A}"/>
              </a:ext>
            </a:extLst>
          </p:cNvPr>
          <p:cNvPicPr>
            <a:picLocks noChangeAspect="1"/>
          </p:cNvPicPr>
          <p:nvPr/>
        </p:nvPicPr>
        <p:blipFill>
          <a:blip r:embed="rId4"/>
          <a:stretch>
            <a:fillRect/>
          </a:stretch>
        </p:blipFill>
        <p:spPr>
          <a:xfrm>
            <a:off x="5401415" y="4945083"/>
            <a:ext cx="3142857" cy="666667"/>
          </a:xfrm>
          <a:prstGeom prst="rect">
            <a:avLst/>
          </a:prstGeom>
        </p:spPr>
      </p:pic>
      <p:pic>
        <p:nvPicPr>
          <p:cNvPr id="17" name="图片 16">
            <a:extLst>
              <a:ext uri="{FF2B5EF4-FFF2-40B4-BE49-F238E27FC236}">
                <a16:creationId xmlns:a16="http://schemas.microsoft.com/office/drawing/2014/main" id="{A540FA0E-FFDD-445B-A0F1-4FF6F1B7499A}"/>
              </a:ext>
            </a:extLst>
          </p:cNvPr>
          <p:cNvPicPr>
            <a:picLocks noChangeAspect="1"/>
          </p:cNvPicPr>
          <p:nvPr/>
        </p:nvPicPr>
        <p:blipFill>
          <a:blip r:embed="rId5"/>
          <a:stretch>
            <a:fillRect/>
          </a:stretch>
        </p:blipFill>
        <p:spPr>
          <a:xfrm>
            <a:off x="5401415" y="5670730"/>
            <a:ext cx="3085714" cy="676190"/>
          </a:xfrm>
          <a:prstGeom prst="rect">
            <a:avLst/>
          </a:prstGeom>
        </p:spPr>
      </p:pic>
      <p:sp>
        <p:nvSpPr>
          <p:cNvPr id="19" name="Rectangle 1">
            <a:extLst>
              <a:ext uri="{FF2B5EF4-FFF2-40B4-BE49-F238E27FC236}">
                <a16:creationId xmlns:a16="http://schemas.microsoft.com/office/drawing/2014/main" id="{56ECB576-A9D9-438B-B93E-3E7841B89913}"/>
              </a:ext>
            </a:extLst>
          </p:cNvPr>
          <p:cNvSpPr>
            <a:spLocks noChangeArrowheads="1"/>
          </p:cNvSpPr>
          <p:nvPr/>
        </p:nvSpPr>
        <p:spPr bwMode="auto">
          <a:xfrm>
            <a:off x="592284" y="5152242"/>
            <a:ext cx="4910319"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zh-CN" altLang="zh-CN" sz="2800" b="1" dirty="0">
                <a:solidFill>
                  <a:srgbClr val="16A80D"/>
                </a:solidFill>
                <a:latin typeface="JetBrains Mono" pitchFamily="2" charset="0"/>
              </a:rPr>
              <a:t>str</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lower</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20" name="矩形 19">
            <a:extLst>
              <a:ext uri="{FF2B5EF4-FFF2-40B4-BE49-F238E27FC236}">
                <a16:creationId xmlns:a16="http://schemas.microsoft.com/office/drawing/2014/main" id="{DCE66C7E-85D3-483A-9D99-B9D042A2F62E}"/>
              </a:ext>
            </a:extLst>
          </p:cNvPr>
          <p:cNvSpPr/>
          <p:nvPr/>
        </p:nvSpPr>
        <p:spPr>
          <a:xfrm>
            <a:off x="592284" y="4549326"/>
            <a:ext cx="3057247" cy="523220"/>
          </a:xfrm>
          <a:prstGeom prst="rect">
            <a:avLst/>
          </a:prstGeom>
        </p:spPr>
        <p:txBody>
          <a:bodyPr wrap="none">
            <a:spAutoFit/>
          </a:bodyPr>
          <a:lstStyle/>
          <a:p>
            <a:r>
              <a:rPr lang="zh-CN" altLang="en-US" sz="2800" dirty="0">
                <a:solidFill>
                  <a:srgbClr val="2D3142"/>
                </a:solidFill>
                <a:latin typeface="微软雅黑 Light" panose="020B0502040204020203" pitchFamily="34" charset="-122"/>
                <a:ea typeface="微软雅黑 Light" panose="020B0502040204020203" pitchFamily="34" charset="-122"/>
              </a:rPr>
              <a:t>依据元素长度排序</a:t>
            </a:r>
          </a:p>
        </p:txBody>
      </p:sp>
      <p:sp>
        <p:nvSpPr>
          <p:cNvPr id="21" name="矩形 20">
            <a:extLst>
              <a:ext uri="{FF2B5EF4-FFF2-40B4-BE49-F238E27FC236}">
                <a16:creationId xmlns:a16="http://schemas.microsoft.com/office/drawing/2014/main" id="{703BD59C-8212-4FB9-8449-7A6E54722EEF}"/>
              </a:ext>
            </a:extLst>
          </p:cNvPr>
          <p:cNvSpPr/>
          <p:nvPr/>
        </p:nvSpPr>
        <p:spPr>
          <a:xfrm>
            <a:off x="584339" y="5714685"/>
            <a:ext cx="3057247" cy="523220"/>
          </a:xfrm>
          <a:prstGeom prst="rect">
            <a:avLst/>
          </a:prstGeom>
        </p:spPr>
        <p:txBody>
          <a:bodyPr wrap="none">
            <a:spAutoFit/>
          </a:bodyPr>
          <a:lstStyle/>
          <a:p>
            <a:r>
              <a:rPr lang="zh-CN" altLang="en-US" sz="2800" dirty="0">
                <a:solidFill>
                  <a:srgbClr val="2D3142"/>
                </a:solidFill>
                <a:latin typeface="微软雅黑 Light" panose="020B0502040204020203" pitchFamily="34" charset="-122"/>
                <a:ea typeface="微软雅黑 Light" panose="020B0502040204020203" pitchFamily="34" charset="-122"/>
              </a:rPr>
              <a:t>依据元素小写字母</a:t>
            </a:r>
          </a:p>
        </p:txBody>
      </p:sp>
    </p:spTree>
    <p:extLst>
      <p:ext uri="{BB962C8B-B14F-4D97-AF65-F5344CB8AC3E}">
        <p14:creationId xmlns:p14="http://schemas.microsoft.com/office/powerpoint/2010/main" val="21853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D96EAD-8F3F-4777-8B4A-108DB13DE759}"/>
              </a:ext>
            </a:extLst>
          </p:cNvPr>
          <p:cNvSpPr>
            <a:spLocks noChangeArrowheads="1"/>
          </p:cNvSpPr>
          <p:nvPr/>
        </p:nvSpPr>
        <p:spPr bwMode="auto">
          <a:xfrm>
            <a:off x="767408" y="3109726"/>
            <a:ext cx="7353295"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my_list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'13'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'9'</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'82</a:t>
            </a:r>
            <a:r>
              <a:rPr lang="zh-CN" altLang="en-US" sz="2800" dirty="0">
                <a:solidFill>
                  <a:srgbClr val="5E8759"/>
                </a:solidFill>
                <a:latin typeface="JetBrains Mono" pitchFamily="2" charset="0"/>
              </a:rPr>
              <a:t>’</a:t>
            </a:r>
            <a:r>
              <a:rPr lang="zh-CN" altLang="zh-CN" sz="2800" dirty="0">
                <a:solidFill>
                  <a:srgbClr val="6AE613"/>
                </a:solidFill>
                <a:latin typeface="JetBrains Mono" pitchFamily="2" charset="0"/>
              </a:rPr>
              <a:t>] </a:t>
            </a:r>
            <a:endParaRPr lang="en-US" altLang="zh-CN" sz="2800" dirty="0">
              <a:solidFill>
                <a:srgbClr val="6AE613"/>
              </a:solidFill>
              <a:latin typeface="JetBrains Mono" pitchFamily="2" charset="0"/>
            </a:endParaRPr>
          </a:p>
        </p:txBody>
      </p:sp>
      <p:sp>
        <p:nvSpPr>
          <p:cNvPr id="5" name="矩形 4">
            <a:extLst>
              <a:ext uri="{FF2B5EF4-FFF2-40B4-BE49-F238E27FC236}">
                <a16:creationId xmlns:a16="http://schemas.microsoft.com/office/drawing/2014/main" id="{CDE9FBE0-0BE7-4DFD-8900-D5BD01B554DB}"/>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列表排序方法</a:t>
            </a:r>
          </a:p>
        </p:txBody>
      </p:sp>
      <p:sp>
        <p:nvSpPr>
          <p:cNvPr id="6" name="矩形 5">
            <a:extLst>
              <a:ext uri="{FF2B5EF4-FFF2-40B4-BE49-F238E27FC236}">
                <a16:creationId xmlns:a16="http://schemas.microsoft.com/office/drawing/2014/main" id="{F6CCCE9E-7D1D-4943-B2B1-694903F40CBD}"/>
              </a:ext>
            </a:extLst>
          </p:cNvPr>
          <p:cNvSpPr/>
          <p:nvPr/>
        </p:nvSpPr>
        <p:spPr>
          <a:xfrm>
            <a:off x="770362" y="1695871"/>
            <a:ext cx="2762295"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reverse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0539921E-71FA-424E-882A-69AE9F1C461D}"/>
              </a:ext>
            </a:extLst>
          </p:cNvPr>
          <p:cNvSpPr/>
          <p:nvPr/>
        </p:nvSpPr>
        <p:spPr>
          <a:xfrm>
            <a:off x="767408" y="2402292"/>
            <a:ext cx="7233070" cy="523220"/>
          </a:xfrm>
          <a:prstGeom prst="rect">
            <a:avLst/>
          </a:prstGeom>
        </p:spPr>
        <p:txBody>
          <a:bodyPr wrap="none">
            <a:spAutoFit/>
          </a:bodyPr>
          <a:lstStyle/>
          <a:p>
            <a:r>
              <a:rPr lang="zh-CN" altLang="en-US" sz="2800" dirty="0">
                <a:latin typeface="微软雅黑 Light" panose="020B0502040204020203" pitchFamily="34" charset="-122"/>
                <a:ea typeface="微软雅黑 Light" panose="020B0502040204020203" pitchFamily="34" charset="-122"/>
              </a:rPr>
              <a:t>不比较元素大小，直接将列表</a:t>
            </a:r>
            <a:r>
              <a:rPr lang="en-US" altLang="zh-CN" sz="2800" dirty="0">
                <a:latin typeface="微软雅黑 Light" panose="020B0502040204020203" pitchFamily="34" charset="-122"/>
                <a:ea typeface="微软雅黑 Light" panose="020B0502040204020203" pitchFamily="34" charset="-122"/>
              </a:rPr>
              <a:t>ls</a:t>
            </a:r>
            <a:r>
              <a:rPr lang="zh-CN" altLang="en-US" sz="2800" dirty="0">
                <a:latin typeface="微软雅黑 Light" panose="020B0502040204020203" pitchFamily="34" charset="-122"/>
                <a:ea typeface="微软雅黑 Light" panose="020B0502040204020203" pitchFamily="34" charset="-122"/>
              </a:rPr>
              <a:t>中的元素逆序</a:t>
            </a:r>
          </a:p>
        </p:txBody>
      </p:sp>
      <p:pic>
        <p:nvPicPr>
          <p:cNvPr id="11" name="图片 10">
            <a:extLst>
              <a:ext uri="{FF2B5EF4-FFF2-40B4-BE49-F238E27FC236}">
                <a16:creationId xmlns:a16="http://schemas.microsoft.com/office/drawing/2014/main" id="{9743EBEC-A676-4E67-A71A-CEC46A900DE9}"/>
              </a:ext>
            </a:extLst>
          </p:cNvPr>
          <p:cNvPicPr>
            <a:picLocks noChangeAspect="1"/>
          </p:cNvPicPr>
          <p:nvPr/>
        </p:nvPicPr>
        <p:blipFill>
          <a:blip r:embed="rId2"/>
          <a:stretch>
            <a:fillRect/>
          </a:stretch>
        </p:blipFill>
        <p:spPr>
          <a:xfrm>
            <a:off x="5015880" y="3750267"/>
            <a:ext cx="2714286" cy="885714"/>
          </a:xfrm>
          <a:prstGeom prst="rect">
            <a:avLst/>
          </a:prstGeom>
        </p:spPr>
      </p:pic>
      <p:pic>
        <p:nvPicPr>
          <p:cNvPr id="12" name="图片 11">
            <a:extLst>
              <a:ext uri="{FF2B5EF4-FFF2-40B4-BE49-F238E27FC236}">
                <a16:creationId xmlns:a16="http://schemas.microsoft.com/office/drawing/2014/main" id="{3FE863EA-165E-43F9-A8D7-709AB2739647}"/>
              </a:ext>
            </a:extLst>
          </p:cNvPr>
          <p:cNvPicPr>
            <a:picLocks noChangeAspect="1"/>
          </p:cNvPicPr>
          <p:nvPr/>
        </p:nvPicPr>
        <p:blipFill>
          <a:blip r:embed="rId3"/>
          <a:stretch>
            <a:fillRect/>
          </a:stretch>
        </p:blipFill>
        <p:spPr>
          <a:xfrm>
            <a:off x="5073023" y="4703526"/>
            <a:ext cx="2657143" cy="885714"/>
          </a:xfrm>
          <a:prstGeom prst="rect">
            <a:avLst/>
          </a:prstGeom>
        </p:spPr>
      </p:pic>
      <p:sp>
        <p:nvSpPr>
          <p:cNvPr id="14" name="Rectangle 1">
            <a:extLst>
              <a:ext uri="{FF2B5EF4-FFF2-40B4-BE49-F238E27FC236}">
                <a16:creationId xmlns:a16="http://schemas.microsoft.com/office/drawing/2014/main" id="{73A6E073-BB6B-4ADE-9ABD-B2F5641D2CA3}"/>
              </a:ext>
            </a:extLst>
          </p:cNvPr>
          <p:cNvSpPr>
            <a:spLocks noChangeArrowheads="1"/>
          </p:cNvSpPr>
          <p:nvPr/>
        </p:nvSpPr>
        <p:spPr bwMode="auto">
          <a:xfrm>
            <a:off x="767408" y="3736408"/>
            <a:ext cx="4051109"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my_list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reverse</a:t>
            </a:r>
            <a:r>
              <a:rPr lang="zh-CN" altLang="zh-CN" sz="2800" dirty="0">
                <a:solidFill>
                  <a:srgbClr val="E70C0C"/>
                </a:solidFill>
                <a:latin typeface="JetBrains Mono" pitchFamily="2" charset="0"/>
              </a:rPr>
              <a:t>() </a:t>
            </a:r>
            <a:endParaRPr lang="zh-CN" altLang="zh-CN" dirty="0">
              <a:latin typeface="Arial" panose="020B0604020202020204" pitchFamily="34" charset="0"/>
            </a:endParaRPr>
          </a:p>
        </p:txBody>
      </p:sp>
    </p:spTree>
    <p:extLst>
      <p:ext uri="{BB962C8B-B14F-4D97-AF65-F5344CB8AC3E}">
        <p14:creationId xmlns:p14="http://schemas.microsoft.com/office/powerpoint/2010/main" val="22237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元组的创建</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5C42940-98C0-4A7C-AB59-F9E8DA4646F8}"/>
              </a:ext>
            </a:extLst>
          </p:cNvPr>
          <p:cNvSpPr/>
          <p:nvPr/>
        </p:nvSpPr>
        <p:spPr>
          <a:xfrm>
            <a:off x="767408" y="2359333"/>
            <a:ext cx="5482589"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t</a:t>
            </a:r>
            <a:r>
              <a:rPr lang="en-US" altLang="zh-CN" sz="2800" dirty="0">
                <a:solidFill>
                  <a:srgbClr val="2D3142"/>
                </a:solidFill>
                <a:latin typeface="JetBrains Mono" pitchFamily="2" charset="0"/>
              </a:rPr>
              <a:t>4</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tuple</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t</a:t>
            </a:r>
            <a:r>
              <a:rPr lang="en-US" altLang="zh-CN" sz="2800" dirty="0">
                <a:solidFill>
                  <a:srgbClr val="2D3142"/>
                </a:solidFill>
                <a:latin typeface="JetBrains Mono" pitchFamily="2" charset="0"/>
              </a:rPr>
              <a:t>5</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tuple</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'python'</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3203D18D-8424-407D-9717-D2F4833C049D}"/>
              </a:ext>
            </a:extLst>
          </p:cNvPr>
          <p:cNvSpPr/>
          <p:nvPr/>
        </p:nvSpPr>
        <p:spPr>
          <a:xfrm>
            <a:off x="767408" y="1700808"/>
            <a:ext cx="3384376" cy="523220"/>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tuple(</a:t>
            </a:r>
            <a:r>
              <a:rPr lang="en-US" altLang="zh-CN" sz="2800" dirty="0" err="1">
                <a:latin typeface="微软雅黑 Light" panose="020B0502040204020203" pitchFamily="34" charset="-122"/>
                <a:ea typeface="微软雅黑 Light" panose="020B0502040204020203" pitchFamily="34" charset="-122"/>
              </a:rPr>
              <a:t>iterable</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函数</a:t>
            </a:r>
            <a:endParaRPr lang="en-US" altLang="zh-CN" sz="2800"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8FFE0274-B20F-4289-A26C-CE2129F17DD3}"/>
              </a:ext>
            </a:extLst>
          </p:cNvPr>
          <p:cNvPicPr>
            <a:picLocks noChangeAspect="1"/>
          </p:cNvPicPr>
          <p:nvPr/>
        </p:nvPicPr>
        <p:blipFill>
          <a:blip r:embed="rId2"/>
          <a:stretch>
            <a:fillRect/>
          </a:stretch>
        </p:blipFill>
        <p:spPr>
          <a:xfrm>
            <a:off x="767408" y="3544561"/>
            <a:ext cx="5282427" cy="2376264"/>
          </a:xfrm>
          <a:prstGeom prst="rect">
            <a:avLst/>
          </a:prstGeom>
        </p:spPr>
      </p:pic>
    </p:spTree>
    <p:extLst>
      <p:ext uri="{BB962C8B-B14F-4D97-AF65-F5344CB8AC3E}">
        <p14:creationId xmlns:p14="http://schemas.microsoft.com/office/powerpoint/2010/main" val="1931312603"/>
      </p:ext>
    </p:extLst>
  </p:cSld>
  <p:clrMapOvr>
    <a:masterClrMapping/>
  </p:clrMapOvr>
  <p:transition advClick="0" advTm="2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DE9FBE0-0BE7-4DFD-8900-D5BD01B554DB}"/>
              </a:ext>
            </a:extLst>
          </p:cNvPr>
          <p:cNvSpPr/>
          <p:nvPr/>
        </p:nvSpPr>
        <p:spPr>
          <a:xfrm>
            <a:off x="767408" y="3284984"/>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内置排序函数</a:t>
            </a:r>
          </a:p>
        </p:txBody>
      </p:sp>
      <p:sp>
        <p:nvSpPr>
          <p:cNvPr id="6" name="矩形 5">
            <a:extLst>
              <a:ext uri="{FF2B5EF4-FFF2-40B4-BE49-F238E27FC236}">
                <a16:creationId xmlns:a16="http://schemas.microsoft.com/office/drawing/2014/main" id="{F6CCCE9E-7D1D-4943-B2B1-694903F40CBD}"/>
              </a:ext>
            </a:extLst>
          </p:cNvPr>
          <p:cNvSpPr/>
          <p:nvPr/>
        </p:nvSpPr>
        <p:spPr>
          <a:xfrm>
            <a:off x="767408" y="3941255"/>
            <a:ext cx="3621504" cy="954107"/>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sorted</a:t>
            </a:r>
            <a:r>
              <a:rPr lang="zh-CN" altLang="zh-CN" sz="2800" dirty="0">
                <a:solidFill>
                  <a:srgbClr val="E70C0C"/>
                </a:solidFill>
                <a:latin typeface="JetBrains Mono" pitchFamily="2" charset="0"/>
              </a:rPr>
              <a:t>(</a:t>
            </a:r>
            <a:r>
              <a:rPr lang="en-US" altLang="zh-CN" sz="2800" dirty="0" err="1">
                <a:solidFill>
                  <a:srgbClr val="E70C0C"/>
                </a:solidFill>
                <a:latin typeface="JetBrains Mono" pitchFamily="2" charset="0"/>
              </a:rPr>
              <a:t>iterable</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reversed</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seq</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0539921E-71FA-424E-882A-69AE9F1C461D}"/>
              </a:ext>
            </a:extLst>
          </p:cNvPr>
          <p:cNvSpPr/>
          <p:nvPr/>
        </p:nvSpPr>
        <p:spPr>
          <a:xfrm>
            <a:off x="767408" y="4966858"/>
            <a:ext cx="5211683" cy="954107"/>
          </a:xfrm>
          <a:prstGeom prst="rect">
            <a:avLst/>
          </a:prstGeom>
        </p:spPr>
        <p:txBody>
          <a:bodyPr wrap="none">
            <a:spAutoFit/>
          </a:bodyPr>
          <a:lstStyle/>
          <a:p>
            <a:r>
              <a:rPr lang="zh-CN" altLang="en-US" sz="2800" dirty="0">
                <a:latin typeface="微软雅黑 Light" panose="020B0502040204020203" pitchFamily="34" charset="-122"/>
                <a:ea typeface="微软雅黑 Light" panose="020B0502040204020203" pitchFamily="34" charset="-122"/>
              </a:rPr>
              <a:t>创建新的排序或逆序对象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不改变列表中的原始数据的顺序</a:t>
            </a:r>
            <a:endParaRPr lang="en-US" altLang="zh-CN" sz="2800" dirty="0">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列表排序方法</a:t>
            </a:r>
          </a:p>
        </p:txBody>
      </p:sp>
      <p:sp>
        <p:nvSpPr>
          <p:cNvPr id="16" name="矩形 15">
            <a:extLst>
              <a:ext uri="{FF2B5EF4-FFF2-40B4-BE49-F238E27FC236}">
                <a16:creationId xmlns:a16="http://schemas.microsoft.com/office/drawing/2014/main" id="{A8BEE6C6-40AE-4950-8687-B7145E8481A4}"/>
              </a:ext>
            </a:extLst>
          </p:cNvPr>
          <p:cNvSpPr/>
          <p:nvPr/>
        </p:nvSpPr>
        <p:spPr>
          <a:xfrm>
            <a:off x="767408" y="1572947"/>
            <a:ext cx="7702750"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sort</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en-US" altLang="zh-CN" sz="2800" b="1" dirty="0">
                <a:solidFill>
                  <a:srgbClr val="EF8354"/>
                </a:solidFill>
                <a:latin typeface="JetBrains Mono" pitchFamily="2" charset="0"/>
              </a:rPr>
              <a:t>None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False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7" name="矩形 16">
            <a:extLst>
              <a:ext uri="{FF2B5EF4-FFF2-40B4-BE49-F238E27FC236}">
                <a16:creationId xmlns:a16="http://schemas.microsoft.com/office/drawing/2014/main" id="{14D968F1-E418-4B3B-A714-C223D3C550A2}"/>
              </a:ext>
            </a:extLst>
          </p:cNvPr>
          <p:cNvSpPr/>
          <p:nvPr/>
        </p:nvSpPr>
        <p:spPr>
          <a:xfrm>
            <a:off x="767408" y="2103611"/>
            <a:ext cx="2762295"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reverse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8" name="矩形 17">
            <a:extLst>
              <a:ext uri="{FF2B5EF4-FFF2-40B4-BE49-F238E27FC236}">
                <a16:creationId xmlns:a16="http://schemas.microsoft.com/office/drawing/2014/main" id="{C5AF70CE-1439-4450-B093-2515E8077AE6}"/>
              </a:ext>
            </a:extLst>
          </p:cNvPr>
          <p:cNvSpPr/>
          <p:nvPr/>
        </p:nvSpPr>
        <p:spPr>
          <a:xfrm>
            <a:off x="767408" y="2655135"/>
            <a:ext cx="5929828" cy="523220"/>
          </a:xfrm>
          <a:prstGeom prst="rect">
            <a:avLst/>
          </a:prstGeom>
        </p:spPr>
        <p:txBody>
          <a:bodyPr wrap="none">
            <a:spAutoFit/>
          </a:bodyPr>
          <a:lstStyle/>
          <a:p>
            <a:r>
              <a:rPr lang="zh-CN" altLang="en-US" sz="2800" dirty="0">
                <a:latin typeface="微软雅黑 Light" panose="020B0502040204020203" pitchFamily="34" charset="-122"/>
                <a:ea typeface="微软雅黑 Light" panose="020B0502040204020203" pitchFamily="34" charset="-122"/>
              </a:rPr>
              <a:t>不创建新对象，原地操作，无返回值</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967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CCCE9E-7D1D-4943-B2B1-694903F40CBD}"/>
              </a:ext>
            </a:extLst>
          </p:cNvPr>
          <p:cNvSpPr/>
          <p:nvPr/>
        </p:nvSpPr>
        <p:spPr>
          <a:xfrm>
            <a:off x="771178" y="3645024"/>
            <a:ext cx="5339923" cy="954107"/>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a:t>
            </a:r>
            <a:r>
              <a:rPr lang="zh-CN" altLang="zh-CN" sz="2800" dirty="0">
                <a:solidFill>
                  <a:srgbClr val="6AE613"/>
                </a:solidFill>
                <a:latin typeface="JetBrains Mono" pitchFamily="2" charset="0"/>
              </a:rPr>
              <a:t>]  </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ls_sort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sorted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内置排序函数</a:t>
            </a:r>
          </a:p>
        </p:txBody>
      </p:sp>
      <p:sp>
        <p:nvSpPr>
          <p:cNvPr id="16" name="矩形 15">
            <a:extLst>
              <a:ext uri="{FF2B5EF4-FFF2-40B4-BE49-F238E27FC236}">
                <a16:creationId xmlns:a16="http://schemas.microsoft.com/office/drawing/2014/main" id="{A8BEE6C6-40AE-4950-8687-B7145E8481A4}"/>
              </a:ext>
            </a:extLst>
          </p:cNvPr>
          <p:cNvSpPr/>
          <p:nvPr/>
        </p:nvSpPr>
        <p:spPr>
          <a:xfrm>
            <a:off x="767408" y="1572947"/>
            <a:ext cx="9850774"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sorted</a:t>
            </a:r>
            <a:r>
              <a:rPr lang="zh-CN" altLang="zh-CN" sz="2800" dirty="0">
                <a:solidFill>
                  <a:srgbClr val="E70C0C"/>
                </a:solidFill>
                <a:latin typeface="JetBrains Mono" pitchFamily="2" charset="0"/>
              </a:rPr>
              <a:t>(</a:t>
            </a:r>
            <a:r>
              <a:rPr lang="en-US" altLang="zh-CN" sz="2800" dirty="0" err="1">
                <a:solidFill>
                  <a:srgbClr val="E70C0C"/>
                </a:solidFill>
                <a:latin typeface="JetBrains Mono" pitchFamily="2" charset="0"/>
              </a:rPr>
              <a:t>iterable</a:t>
            </a:r>
            <a:r>
              <a:rPr lang="zh-CN" altLang="zh-CN" sz="2800" dirty="0">
                <a:solidFill>
                  <a:srgbClr val="6AE613"/>
                </a:solidFill>
                <a:latin typeface="JetBrains Mono" pitchFamily="2" charset="0"/>
              </a:rPr>
              <a:t>,</a:t>
            </a:r>
            <a:r>
              <a:rPr lang="en-US" altLang="zh-CN" sz="2800" dirty="0">
                <a:solidFill>
                  <a:srgbClr val="E70C0C"/>
                </a:solidFill>
                <a:latin typeface="JetBrains Mono" pitchFamily="2" charset="0"/>
              </a:rPr>
              <a:t> *</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en-US" altLang="zh-CN" sz="2800" b="1" dirty="0">
                <a:solidFill>
                  <a:srgbClr val="EF8354"/>
                </a:solidFill>
                <a:latin typeface="JetBrains Mono" pitchFamily="2" charset="0"/>
              </a:rPr>
              <a:t>None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False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8" name="矩形 17">
            <a:extLst>
              <a:ext uri="{FF2B5EF4-FFF2-40B4-BE49-F238E27FC236}">
                <a16:creationId xmlns:a16="http://schemas.microsoft.com/office/drawing/2014/main" id="{C5AF70CE-1439-4450-B093-2515E8077AE6}"/>
              </a:ext>
            </a:extLst>
          </p:cNvPr>
          <p:cNvSpPr/>
          <p:nvPr/>
        </p:nvSpPr>
        <p:spPr>
          <a:xfrm>
            <a:off x="767408" y="2109564"/>
            <a:ext cx="9433048"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根据可迭代对象参数</a:t>
            </a:r>
            <a:r>
              <a:rPr lang="en-US" altLang="zh-CN" sz="2800" dirty="0" err="1">
                <a:latin typeface="微软雅黑 Light" panose="020B0502040204020203" pitchFamily="34" charset="-122"/>
                <a:ea typeface="微软雅黑 Light" panose="020B0502040204020203" pitchFamily="34" charset="-122"/>
              </a:rPr>
              <a:t>iterable</a:t>
            </a:r>
            <a:r>
              <a:rPr lang="zh-CN" altLang="en-US" sz="2800" dirty="0">
                <a:latin typeface="微软雅黑 Light" panose="020B0502040204020203" pitchFamily="34" charset="-122"/>
                <a:ea typeface="微软雅黑 Light" panose="020B0502040204020203" pitchFamily="34" charset="-122"/>
              </a:rPr>
              <a:t>，返回一个新的排序后的列表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支持排序关键字参数</a:t>
            </a:r>
            <a:r>
              <a:rPr lang="en-US" altLang="zh-CN" sz="2800" dirty="0">
                <a:latin typeface="微软雅黑 Light" panose="020B0502040204020203" pitchFamily="34" charset="-122"/>
                <a:ea typeface="微软雅黑 Light" panose="020B0502040204020203" pitchFamily="34" charset="-122"/>
              </a:rPr>
              <a:t>key</a:t>
            </a:r>
            <a:r>
              <a:rPr lang="zh-CN" altLang="en-US" sz="2800" dirty="0">
                <a:latin typeface="微软雅黑 Light" panose="020B0502040204020203" pitchFamily="34" charset="-122"/>
                <a:ea typeface="微软雅黑 Light" panose="020B0502040204020203" pitchFamily="34" charset="-122"/>
              </a:rPr>
              <a:t>和反转参数</a:t>
            </a:r>
            <a:r>
              <a:rPr lang="en-US" altLang="zh-CN" sz="2800" dirty="0">
                <a:latin typeface="微软雅黑 Light" panose="020B0502040204020203" pitchFamily="34" charset="-122"/>
                <a:ea typeface="微软雅黑 Light" panose="020B0502040204020203" pitchFamily="34" charset="-122"/>
              </a:rPr>
              <a:t>reverse</a:t>
            </a:r>
          </a:p>
          <a:p>
            <a:r>
              <a:rPr lang="zh-CN" altLang="en-US" sz="2800" dirty="0">
                <a:latin typeface="微软雅黑 Light" panose="020B0502040204020203" pitchFamily="34" charset="-122"/>
                <a:ea typeface="微软雅黑 Light" panose="020B0502040204020203" pitchFamily="34" charset="-122"/>
              </a:rPr>
              <a:t>返回值是排序后的列表</a:t>
            </a:r>
            <a:endParaRPr lang="en-US" altLang="zh-CN" sz="2800" dirty="0">
              <a:latin typeface="微软雅黑 Light" panose="020B0502040204020203" pitchFamily="34" charset="-122"/>
              <a:ea typeface="微软雅黑 Light" panose="020B0502040204020203" pitchFamily="34" charset="-122"/>
            </a:endParaRPr>
          </a:p>
        </p:txBody>
      </p:sp>
      <p:pic>
        <p:nvPicPr>
          <p:cNvPr id="7" name="图片 6">
            <a:extLst>
              <a:ext uri="{FF2B5EF4-FFF2-40B4-BE49-F238E27FC236}">
                <a16:creationId xmlns:a16="http://schemas.microsoft.com/office/drawing/2014/main" id="{A977BC8E-69F1-47B1-9B80-8995E8D4BB3D}"/>
              </a:ext>
            </a:extLst>
          </p:cNvPr>
          <p:cNvPicPr>
            <a:picLocks noChangeAspect="1"/>
          </p:cNvPicPr>
          <p:nvPr/>
        </p:nvPicPr>
        <p:blipFill>
          <a:blip r:embed="rId2"/>
          <a:stretch>
            <a:fillRect/>
          </a:stretch>
        </p:blipFill>
        <p:spPr>
          <a:xfrm>
            <a:off x="6066323" y="3393754"/>
            <a:ext cx="4838095" cy="2638095"/>
          </a:xfrm>
          <a:prstGeom prst="rect">
            <a:avLst/>
          </a:prstGeom>
        </p:spPr>
      </p:pic>
    </p:spTree>
    <p:extLst>
      <p:ext uri="{BB962C8B-B14F-4D97-AF65-F5344CB8AC3E}">
        <p14:creationId xmlns:p14="http://schemas.microsoft.com/office/powerpoint/2010/main" val="1511489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CCCE9E-7D1D-4943-B2B1-694903F40CBD}"/>
              </a:ext>
            </a:extLst>
          </p:cNvPr>
          <p:cNvSpPr/>
          <p:nvPr/>
        </p:nvSpPr>
        <p:spPr>
          <a:xfrm>
            <a:off x="767408" y="3140968"/>
            <a:ext cx="7273145" cy="954107"/>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s </a:t>
            </a:r>
            <a:r>
              <a:rPr lang="zh-CN" altLang="zh-CN" sz="2800" dirty="0">
                <a:solidFill>
                  <a:srgbClr val="F77235"/>
                </a:solidFill>
                <a:latin typeface="JetBrains Mono" pitchFamily="2" charset="0"/>
              </a:rPr>
              <a:t>= </a:t>
            </a:r>
            <a:r>
              <a:rPr lang="zh-CN" altLang="zh-CN" sz="2800" dirty="0">
                <a:solidFill>
                  <a:srgbClr val="5E8759"/>
                </a:solidFill>
                <a:latin typeface="JetBrains Mono" pitchFamily="2" charset="0"/>
              </a:rPr>
              <a:t>'Python'</a:t>
            </a:r>
            <a:br>
              <a:rPr lang="zh-CN" altLang="zh-CN" sz="2800" dirty="0">
                <a:solidFill>
                  <a:srgbClr val="5E8759"/>
                </a:solidFill>
                <a:latin typeface="JetBrains Mono" pitchFamily="2" charset="0"/>
              </a:rPr>
            </a:br>
            <a:r>
              <a:rPr lang="zh-CN" altLang="zh-CN" sz="2800" dirty="0">
                <a:solidFill>
                  <a:srgbClr val="2D3142"/>
                </a:solidFill>
                <a:latin typeface="JetBrains Mono" pitchFamily="2" charset="0"/>
              </a:rPr>
              <a:t>ls_sort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sorted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s</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True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内置排序函数</a:t>
            </a:r>
          </a:p>
        </p:txBody>
      </p:sp>
      <p:sp>
        <p:nvSpPr>
          <p:cNvPr id="16" name="矩形 15">
            <a:extLst>
              <a:ext uri="{FF2B5EF4-FFF2-40B4-BE49-F238E27FC236}">
                <a16:creationId xmlns:a16="http://schemas.microsoft.com/office/drawing/2014/main" id="{A8BEE6C6-40AE-4950-8687-B7145E8481A4}"/>
              </a:ext>
            </a:extLst>
          </p:cNvPr>
          <p:cNvSpPr/>
          <p:nvPr/>
        </p:nvSpPr>
        <p:spPr>
          <a:xfrm>
            <a:off x="767408" y="1572947"/>
            <a:ext cx="3621504"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sorted</a:t>
            </a:r>
            <a:r>
              <a:rPr lang="zh-CN" altLang="zh-CN" sz="2800" dirty="0">
                <a:solidFill>
                  <a:srgbClr val="E70C0C"/>
                </a:solidFill>
                <a:latin typeface="JetBrains Mono" pitchFamily="2" charset="0"/>
              </a:rPr>
              <a:t>(</a:t>
            </a:r>
            <a:r>
              <a:rPr lang="en-US" altLang="zh-CN" sz="2800" dirty="0" err="1">
                <a:solidFill>
                  <a:srgbClr val="E70C0C"/>
                </a:solidFill>
                <a:latin typeface="JetBrains Mono" pitchFamily="2" charset="0"/>
              </a:rPr>
              <a:t>iterable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8" name="矩形 17">
            <a:extLst>
              <a:ext uri="{FF2B5EF4-FFF2-40B4-BE49-F238E27FC236}">
                <a16:creationId xmlns:a16="http://schemas.microsoft.com/office/drawing/2014/main" id="{C5AF70CE-1439-4450-B093-2515E8077AE6}"/>
              </a:ext>
            </a:extLst>
          </p:cNvPr>
          <p:cNvSpPr/>
          <p:nvPr/>
        </p:nvSpPr>
        <p:spPr>
          <a:xfrm>
            <a:off x="767408" y="2109564"/>
            <a:ext cx="4680520"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参数不限于列表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可为字符串等可迭代对象</a:t>
            </a:r>
            <a:endParaRPr lang="en-US" altLang="zh-CN" sz="2800" dirty="0">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8F736173-403F-483B-9D36-1174DA5EB857}"/>
              </a:ext>
            </a:extLst>
          </p:cNvPr>
          <p:cNvPicPr>
            <a:picLocks noChangeAspect="1"/>
          </p:cNvPicPr>
          <p:nvPr/>
        </p:nvPicPr>
        <p:blipFill>
          <a:blip r:embed="rId2"/>
          <a:stretch>
            <a:fillRect/>
          </a:stretch>
        </p:blipFill>
        <p:spPr>
          <a:xfrm>
            <a:off x="767408" y="4221088"/>
            <a:ext cx="6580952" cy="1695238"/>
          </a:xfrm>
          <a:prstGeom prst="rect">
            <a:avLst/>
          </a:prstGeom>
        </p:spPr>
      </p:pic>
    </p:spTree>
    <p:extLst>
      <p:ext uri="{BB962C8B-B14F-4D97-AF65-F5344CB8AC3E}">
        <p14:creationId xmlns:p14="http://schemas.microsoft.com/office/powerpoint/2010/main" val="77156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6CCCE9E-7D1D-4943-B2B1-694903F40CBD}"/>
              </a:ext>
            </a:extLst>
          </p:cNvPr>
          <p:cNvSpPr/>
          <p:nvPr/>
        </p:nvSpPr>
        <p:spPr>
          <a:xfrm>
            <a:off x="767408" y="3140968"/>
            <a:ext cx="6199133" cy="1384995"/>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'73'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'9'</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'13'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'04'</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ls1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reversed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ls2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ls1</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内置排序函数</a:t>
            </a:r>
          </a:p>
        </p:txBody>
      </p:sp>
      <p:sp>
        <p:nvSpPr>
          <p:cNvPr id="16" name="矩形 15">
            <a:extLst>
              <a:ext uri="{FF2B5EF4-FFF2-40B4-BE49-F238E27FC236}">
                <a16:creationId xmlns:a16="http://schemas.microsoft.com/office/drawing/2014/main" id="{A8BEE6C6-40AE-4950-8687-B7145E8481A4}"/>
              </a:ext>
            </a:extLst>
          </p:cNvPr>
          <p:cNvSpPr/>
          <p:nvPr/>
        </p:nvSpPr>
        <p:spPr>
          <a:xfrm>
            <a:off x="767408" y="1572947"/>
            <a:ext cx="2977097"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reversed</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seq</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8" name="矩形 17">
            <a:extLst>
              <a:ext uri="{FF2B5EF4-FFF2-40B4-BE49-F238E27FC236}">
                <a16:creationId xmlns:a16="http://schemas.microsoft.com/office/drawing/2014/main" id="{C5AF70CE-1439-4450-B093-2515E8077AE6}"/>
              </a:ext>
            </a:extLst>
          </p:cNvPr>
          <p:cNvSpPr/>
          <p:nvPr/>
        </p:nvSpPr>
        <p:spPr>
          <a:xfrm>
            <a:off x="767408" y="2109564"/>
            <a:ext cx="8352928"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返回一个将序列</a:t>
            </a:r>
            <a:r>
              <a:rPr lang="en-US" altLang="zh-CN" sz="2800" dirty="0">
                <a:latin typeface="微软雅黑 Light" panose="020B0502040204020203" pitchFamily="34" charset="-122"/>
                <a:ea typeface="微软雅黑 Light" panose="020B0502040204020203" pitchFamily="34" charset="-122"/>
              </a:rPr>
              <a:t>seq</a:t>
            </a:r>
            <a:r>
              <a:rPr lang="zh-CN" altLang="en-US" sz="2800" dirty="0">
                <a:latin typeface="微软雅黑 Light" panose="020B0502040204020203" pitchFamily="34" charset="-122"/>
                <a:ea typeface="微软雅黑 Light" panose="020B0502040204020203" pitchFamily="34" charset="-122"/>
              </a:rPr>
              <a:t>中的元素顺序反转的</a:t>
            </a:r>
            <a:r>
              <a:rPr lang="zh-CN" altLang="en-US" sz="2800" b="1" dirty="0">
                <a:solidFill>
                  <a:srgbClr val="FF0000"/>
                </a:solidFill>
                <a:latin typeface="微软雅黑 Light" panose="020B0502040204020203" pitchFamily="34" charset="-122"/>
                <a:ea typeface="微软雅黑 Light" panose="020B0502040204020203" pitchFamily="34" charset="-122"/>
              </a:rPr>
              <a:t>迭代器对象</a:t>
            </a:r>
            <a:endParaRPr lang="en-US" altLang="zh-CN" sz="2800" b="1" dirty="0">
              <a:solidFill>
                <a:srgbClr val="FF0000"/>
              </a:solidFill>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用</a:t>
            </a:r>
            <a:r>
              <a:rPr lang="en-US" altLang="zh-CN" sz="2800" dirty="0">
                <a:latin typeface="微软雅黑 Light" panose="020B0502040204020203" pitchFamily="34" charset="-122"/>
                <a:ea typeface="微软雅黑 Light" panose="020B0502040204020203" pitchFamily="34" charset="-122"/>
              </a:rPr>
              <a:t>list()</a:t>
            </a:r>
            <a:r>
              <a:rPr lang="zh-CN" altLang="en-US" sz="2800" dirty="0">
                <a:latin typeface="微软雅黑 Light" panose="020B0502040204020203" pitchFamily="34" charset="-122"/>
                <a:ea typeface="微软雅黑 Light" panose="020B0502040204020203" pitchFamily="34" charset="-122"/>
              </a:rPr>
              <a:t> 转为列表再查看反转结果</a:t>
            </a:r>
            <a:endParaRPr lang="en-US" altLang="zh-CN" sz="2800" dirty="0">
              <a:latin typeface="微软雅黑 Light" panose="020B0502040204020203" pitchFamily="34" charset="-122"/>
              <a:ea typeface="微软雅黑 Light" panose="020B0502040204020203" pitchFamily="34" charset="-122"/>
            </a:endParaRPr>
          </a:p>
        </p:txBody>
      </p:sp>
      <p:pic>
        <p:nvPicPr>
          <p:cNvPr id="11" name="图片 10">
            <a:extLst>
              <a:ext uri="{FF2B5EF4-FFF2-40B4-BE49-F238E27FC236}">
                <a16:creationId xmlns:a16="http://schemas.microsoft.com/office/drawing/2014/main" id="{B49D3D9B-B867-44D9-978B-A983EE547932}"/>
              </a:ext>
            </a:extLst>
          </p:cNvPr>
          <p:cNvPicPr>
            <a:picLocks noChangeAspect="1"/>
          </p:cNvPicPr>
          <p:nvPr/>
        </p:nvPicPr>
        <p:blipFill>
          <a:blip r:embed="rId2"/>
          <a:stretch>
            <a:fillRect/>
          </a:stretch>
        </p:blipFill>
        <p:spPr>
          <a:xfrm>
            <a:off x="5951984" y="3678513"/>
            <a:ext cx="5152381" cy="3152381"/>
          </a:xfrm>
          <a:prstGeom prst="rect">
            <a:avLst/>
          </a:prstGeom>
        </p:spPr>
      </p:pic>
      <p:sp>
        <p:nvSpPr>
          <p:cNvPr id="17" name="矩形 16">
            <a:extLst>
              <a:ext uri="{FF2B5EF4-FFF2-40B4-BE49-F238E27FC236}">
                <a16:creationId xmlns:a16="http://schemas.microsoft.com/office/drawing/2014/main" id="{41EA0859-BCDD-43DC-AB86-C4608F89067E}"/>
              </a:ext>
            </a:extLst>
          </p:cNvPr>
          <p:cNvSpPr/>
          <p:nvPr/>
        </p:nvSpPr>
        <p:spPr>
          <a:xfrm>
            <a:off x="623392" y="4869554"/>
            <a:ext cx="5328592" cy="830997"/>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&lt;</a:t>
            </a:r>
            <a:r>
              <a:rPr lang="zh-CN" altLang="zh-CN" sz="2400" dirty="0">
                <a:solidFill>
                  <a:srgbClr val="2D3142"/>
                </a:solidFill>
                <a:latin typeface="JetBrains Mono" pitchFamily="2" charset="0"/>
              </a:rPr>
              <a:t>list_reverseiterator </a:t>
            </a:r>
            <a:r>
              <a:rPr lang="zh-CN" altLang="zh-CN" sz="2400" b="1" dirty="0">
                <a:solidFill>
                  <a:srgbClr val="16A80D"/>
                </a:solidFill>
                <a:latin typeface="JetBrains Mono" pitchFamily="2" charset="0"/>
              </a:rPr>
              <a:t>object </a:t>
            </a:r>
            <a:r>
              <a:rPr lang="zh-CN" altLang="zh-CN" sz="2400" dirty="0">
                <a:solidFill>
                  <a:srgbClr val="2D3142"/>
                </a:solidFill>
                <a:latin typeface="JetBrains Mono" pitchFamily="2" charset="0"/>
              </a:rPr>
              <a:t>at 0x0000022FC67A7040</a:t>
            </a:r>
            <a:r>
              <a:rPr lang="zh-CN" altLang="zh-CN" sz="2400" dirty="0">
                <a:solidFill>
                  <a:srgbClr val="F77235"/>
                </a:solidFill>
                <a:latin typeface="JetBrains Mono" pitchFamily="2"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641859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成绩统计分析</a:t>
            </a:r>
          </a:p>
        </p:txBody>
      </p:sp>
      <p:sp>
        <p:nvSpPr>
          <p:cNvPr id="18" name="矩形 17">
            <a:extLst>
              <a:ext uri="{FF2B5EF4-FFF2-40B4-BE49-F238E27FC236}">
                <a16:creationId xmlns:a16="http://schemas.microsoft.com/office/drawing/2014/main" id="{C5AF70CE-1439-4450-B093-2515E8077AE6}"/>
              </a:ext>
            </a:extLst>
          </p:cNvPr>
          <p:cNvSpPr/>
          <p:nvPr/>
        </p:nvSpPr>
        <p:spPr>
          <a:xfrm>
            <a:off x="767408" y="1549443"/>
            <a:ext cx="10513168" cy="2677656"/>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有</a:t>
            </a:r>
            <a:r>
              <a:rPr lang="en-US" altLang="zh-CN" sz="2800" dirty="0">
                <a:latin typeface="微软雅黑 Light" panose="020B0502040204020203" pitchFamily="34" charset="-122"/>
                <a:ea typeface="微软雅黑 Light" panose="020B0502040204020203" pitchFamily="34" charset="-122"/>
              </a:rPr>
              <a:t>10</a:t>
            </a:r>
            <a:r>
              <a:rPr lang="zh-CN" altLang="en-US" sz="2800" dirty="0">
                <a:latin typeface="微软雅黑 Light" panose="020B0502040204020203" pitchFamily="34" charset="-122"/>
                <a:ea typeface="微软雅黑 Light" panose="020B0502040204020203" pitchFamily="34" charset="-122"/>
              </a:rPr>
              <a:t>名同学的</a:t>
            </a:r>
            <a:r>
              <a:rPr lang="en-US" altLang="zh-CN" sz="2800" dirty="0">
                <a:latin typeface="微软雅黑 Light" panose="020B0502040204020203" pitchFamily="34" charset="-122"/>
                <a:ea typeface="微软雅黑 Light" panose="020B0502040204020203" pitchFamily="34" charset="-122"/>
              </a:rPr>
              <a:t>python</a:t>
            </a:r>
            <a:r>
              <a:rPr lang="zh-CN" altLang="en-US" sz="2800" dirty="0">
                <a:latin typeface="微软雅黑 Light" panose="020B0502040204020203" pitchFamily="34" charset="-122"/>
                <a:ea typeface="微软雅黑 Light" panose="020B0502040204020203" pitchFamily="34" charset="-122"/>
              </a:rPr>
              <a:t>课程成绩分别为：</a:t>
            </a:r>
            <a:r>
              <a:rPr lang="en-US" altLang="zh-CN" sz="2800" dirty="0">
                <a:latin typeface="微软雅黑 Light" panose="020B0502040204020203" pitchFamily="34" charset="-122"/>
                <a:ea typeface="微软雅黑 Light" panose="020B0502040204020203" pitchFamily="34" charset="-122"/>
              </a:rPr>
              <a:t>94, 89, 96, 88, 92, 86, 69, 95, 78, 85</a:t>
            </a:r>
            <a:r>
              <a:rPr lang="zh-CN" altLang="en-US" sz="2800" dirty="0">
                <a:latin typeface="微软雅黑 Light" panose="020B0502040204020203" pitchFamily="34" charset="-122"/>
                <a:ea typeface="微软雅黑 Light" panose="020B0502040204020203" pitchFamily="34" charset="-122"/>
              </a:rPr>
              <a:t>利用列表分析成绩</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输出平均值</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最高的</a:t>
            </a:r>
            <a:r>
              <a:rPr lang="en-US" altLang="zh-CN" sz="2800" dirty="0">
                <a:latin typeface="微软雅黑 Light" panose="020B0502040204020203" pitchFamily="34" charset="-122"/>
                <a:ea typeface="微软雅黑 Light" panose="020B0502040204020203" pitchFamily="34" charset="-122"/>
              </a:rPr>
              <a:t>3</a:t>
            </a:r>
            <a:r>
              <a:rPr lang="zh-CN" altLang="en-US" sz="2800" dirty="0">
                <a:latin typeface="微软雅黑 Light" panose="020B0502040204020203" pitchFamily="34" charset="-122"/>
                <a:ea typeface="微软雅黑 Light" panose="020B0502040204020203" pitchFamily="34" charset="-122"/>
              </a:rPr>
              <a:t>个成绩</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最低的</a:t>
            </a:r>
            <a:r>
              <a:rPr lang="en-US" altLang="zh-CN" sz="2800" dirty="0">
                <a:latin typeface="微软雅黑 Light" panose="020B0502040204020203" pitchFamily="34" charset="-122"/>
                <a:ea typeface="微软雅黑 Light" panose="020B0502040204020203" pitchFamily="34" charset="-122"/>
              </a:rPr>
              <a:t>3</a:t>
            </a:r>
            <a:r>
              <a:rPr lang="zh-CN" altLang="en-US" sz="2800" dirty="0">
                <a:latin typeface="微软雅黑 Light" panose="020B0502040204020203" pitchFamily="34" charset="-122"/>
                <a:ea typeface="微软雅黑 Light" panose="020B0502040204020203" pitchFamily="34" charset="-122"/>
              </a:rPr>
              <a:t>个成绩</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成绩中位数</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73332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成绩统计分析</a:t>
            </a:r>
          </a:p>
        </p:txBody>
      </p:sp>
      <p:sp>
        <p:nvSpPr>
          <p:cNvPr id="3" name="矩形 2">
            <a:extLst>
              <a:ext uri="{FF2B5EF4-FFF2-40B4-BE49-F238E27FC236}">
                <a16:creationId xmlns:a16="http://schemas.microsoft.com/office/drawing/2014/main" id="{9B0907AE-36B6-4600-BF2E-BC58742D967A}"/>
              </a:ext>
            </a:extLst>
          </p:cNvPr>
          <p:cNvSpPr/>
          <p:nvPr/>
        </p:nvSpPr>
        <p:spPr>
          <a:xfrm>
            <a:off x="798232" y="1536597"/>
            <a:ext cx="10842383" cy="4770537"/>
          </a:xfrm>
          <a:prstGeom prst="rect">
            <a:avLst/>
          </a:prstGeom>
        </p:spPr>
        <p:txBody>
          <a:bodyPr wrap="square">
            <a:spAutoFit/>
          </a:bodyPr>
          <a:lstStyle/>
          <a:p>
            <a:pPr lvl="0" eaLnBrk="0" fontAlgn="base" hangingPunct="0">
              <a:spcBef>
                <a:spcPct val="0"/>
              </a:spcBef>
              <a:spcAft>
                <a:spcPct val="0"/>
              </a:spcAft>
            </a:pPr>
            <a:r>
              <a:rPr lang="zh-CN" altLang="zh-CN" sz="1600" dirty="0">
                <a:solidFill>
                  <a:srgbClr val="2D3142"/>
                </a:solidFill>
                <a:latin typeface="JetBrains Mono" pitchFamily="2" charset="0"/>
              </a:rPr>
              <a:t>scores_disorder </a:t>
            </a:r>
            <a:r>
              <a:rPr lang="zh-CN" altLang="zh-CN" sz="1600" dirty="0">
                <a:solidFill>
                  <a:srgbClr val="F77235"/>
                </a:solidFill>
                <a:latin typeface="JetBrains Mono" pitchFamily="2" charset="0"/>
              </a:rPr>
              <a:t>= </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94</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89</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96</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88</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92</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86</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69</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95</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78</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85</a:t>
            </a:r>
            <a:r>
              <a:rPr lang="zh-CN" altLang="zh-CN" sz="1600" dirty="0">
                <a:solidFill>
                  <a:srgbClr val="6AE613"/>
                </a:solidFill>
                <a:latin typeface="JetBrains Mono" pitchFamily="2" charset="0"/>
              </a:rPr>
              <a:t>]</a:t>
            </a:r>
            <a:br>
              <a:rPr lang="zh-CN" altLang="zh-CN" sz="1600" dirty="0">
                <a:solidFill>
                  <a:srgbClr val="6AE613"/>
                </a:solidFill>
                <a:latin typeface="JetBrains Mono" pitchFamily="2" charset="0"/>
              </a:rPr>
            </a:br>
            <a:r>
              <a:rPr lang="zh-CN" altLang="zh-CN" sz="1600" dirty="0">
                <a:solidFill>
                  <a:srgbClr val="2D3142"/>
                </a:solidFill>
                <a:latin typeface="JetBrains Mono" pitchFamily="2" charset="0"/>
              </a:rPr>
              <a:t>scores </a:t>
            </a:r>
            <a:r>
              <a:rPr lang="zh-CN" altLang="zh-CN" sz="1600" dirty="0">
                <a:solidFill>
                  <a:srgbClr val="F77235"/>
                </a:solidFill>
                <a:latin typeface="JetBrains Mono" pitchFamily="2" charset="0"/>
              </a:rPr>
              <a:t>= </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94</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89</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96</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88</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92</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86</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69</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95</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78</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85</a:t>
            </a:r>
            <a:r>
              <a:rPr lang="zh-CN" altLang="zh-CN" sz="1600" dirty="0">
                <a:solidFill>
                  <a:srgbClr val="6AE613"/>
                </a:solidFill>
                <a:latin typeface="JetBrains Mono" pitchFamily="2" charset="0"/>
              </a:rPr>
              <a:t>]</a:t>
            </a:r>
            <a:br>
              <a:rPr lang="zh-CN" altLang="zh-CN" sz="1600" dirty="0">
                <a:solidFill>
                  <a:srgbClr val="6AE613"/>
                </a:solidFill>
                <a:latin typeface="JetBrains Mono" pitchFamily="2" charset="0"/>
              </a:rPr>
            </a:br>
            <a:r>
              <a:rPr lang="zh-CN" altLang="zh-CN" sz="1600" dirty="0">
                <a:solidFill>
                  <a:srgbClr val="2D3142"/>
                </a:solidFill>
                <a:latin typeface="JetBrains Mono" pitchFamily="2" charset="0"/>
              </a:rPr>
              <a:t>sum_of_score </a:t>
            </a:r>
            <a:r>
              <a:rPr lang="zh-CN" altLang="zh-CN" sz="1600" dirty="0">
                <a:solidFill>
                  <a:srgbClr val="F77235"/>
                </a:solidFill>
                <a:latin typeface="JetBrains Mono" pitchFamily="2" charset="0"/>
              </a:rPr>
              <a:t>= </a:t>
            </a:r>
            <a:r>
              <a:rPr lang="zh-CN" altLang="zh-CN" sz="1600" b="1" dirty="0">
                <a:solidFill>
                  <a:srgbClr val="16A80D"/>
                </a:solidFill>
                <a:latin typeface="JetBrains Mono" pitchFamily="2" charset="0"/>
              </a:rPr>
              <a:t>sum</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scores</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总成绩，</a:t>
            </a:r>
            <a:r>
              <a:rPr lang="zh-CN" altLang="zh-CN" sz="1600" dirty="0">
                <a:solidFill>
                  <a:srgbClr val="ABA6BF"/>
                </a:solidFill>
                <a:latin typeface="JetBrains Mono" pitchFamily="2" charset="0"/>
              </a:rPr>
              <a:t>sum()</a:t>
            </a:r>
            <a:r>
              <a:rPr lang="zh-CN" altLang="zh-CN" sz="1600" dirty="0">
                <a:solidFill>
                  <a:srgbClr val="ABA6BF"/>
                </a:solidFill>
                <a:latin typeface="宋体" panose="02010600030101010101" pitchFamily="2" charset="-122"/>
                <a:ea typeface="宋体" panose="02010600030101010101" pitchFamily="2" charset="-122"/>
              </a:rPr>
              <a:t>对序列求和</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2D3142"/>
                </a:solidFill>
                <a:latin typeface="JetBrains Mono" pitchFamily="2" charset="0"/>
              </a:rPr>
              <a:t>count_of_score </a:t>
            </a:r>
            <a:r>
              <a:rPr lang="zh-CN" altLang="zh-CN" sz="1600" dirty="0">
                <a:solidFill>
                  <a:srgbClr val="F77235"/>
                </a:solidFill>
                <a:latin typeface="JetBrains Mono" pitchFamily="2" charset="0"/>
              </a:rPr>
              <a:t>= </a:t>
            </a:r>
            <a:r>
              <a:rPr lang="zh-CN" altLang="zh-CN" sz="1600" b="1" dirty="0">
                <a:solidFill>
                  <a:srgbClr val="16A80D"/>
                </a:solidFill>
                <a:latin typeface="JetBrains Mono" pitchFamily="2" charset="0"/>
              </a:rPr>
              <a:t>len</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scores</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取得成绩数量</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2D3142"/>
                </a:solidFill>
                <a:latin typeface="JetBrains Mono" pitchFamily="2" charset="0"/>
              </a:rPr>
              <a:t>avg_of_score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sum_of_score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count_of_score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平均成绩</a:t>
            </a:r>
            <a:br>
              <a:rPr lang="zh-CN" altLang="zh-CN" sz="1600" dirty="0">
                <a:solidFill>
                  <a:srgbClr val="ABA6BF"/>
                </a:solidFill>
                <a:latin typeface="宋体" panose="02010600030101010101" pitchFamily="2" charset="-122"/>
                <a:ea typeface="宋体" panose="02010600030101010101" pitchFamily="2" charset="-122"/>
              </a:rPr>
            </a:b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2D3142"/>
                </a:solidFill>
                <a:latin typeface="JetBrains Mono" pitchFamily="2" charset="0"/>
              </a:rPr>
              <a:t>scores</a:t>
            </a:r>
            <a:r>
              <a:rPr lang="zh-CN" altLang="zh-CN" sz="1600" dirty="0">
                <a:solidFill>
                  <a:srgbClr val="E70C0C"/>
                </a:solidFill>
                <a:latin typeface="JetBrains Mono" pitchFamily="2" charset="0"/>
              </a:rPr>
              <a:t>.</a:t>
            </a:r>
            <a:r>
              <a:rPr lang="zh-CN" altLang="zh-CN" sz="1600" b="1" dirty="0">
                <a:solidFill>
                  <a:srgbClr val="F72F07"/>
                </a:solidFill>
                <a:latin typeface="JetBrains Mono" pitchFamily="2" charset="0"/>
              </a:rPr>
              <a:t>sort</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reverse</a:t>
            </a:r>
            <a:r>
              <a:rPr lang="zh-CN" altLang="zh-CN" sz="1600" dirty="0">
                <a:solidFill>
                  <a:srgbClr val="F77235"/>
                </a:solidFill>
                <a:latin typeface="JetBrains Mono" pitchFamily="2" charset="0"/>
              </a:rPr>
              <a:t>=</a:t>
            </a:r>
            <a:r>
              <a:rPr lang="zh-CN" altLang="zh-CN" sz="1600" b="1" dirty="0">
                <a:solidFill>
                  <a:srgbClr val="EF8354"/>
                </a:solidFill>
                <a:latin typeface="JetBrains Mono" pitchFamily="2" charset="0"/>
              </a:rPr>
              <a:t>True</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对列表成绩降序排序</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2D3142"/>
                </a:solidFill>
                <a:latin typeface="JetBrains Mono" pitchFamily="2" charset="0"/>
              </a:rPr>
              <a:t>top_three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scores</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0</a:t>
            </a:r>
            <a:r>
              <a:rPr lang="zh-CN" altLang="zh-CN" sz="1600" dirty="0">
                <a:solidFill>
                  <a:srgbClr val="F77235"/>
                </a:solidFill>
                <a:latin typeface="JetBrains Mono" pitchFamily="2" charset="0"/>
              </a:rPr>
              <a:t>:</a:t>
            </a:r>
            <a:r>
              <a:rPr lang="zh-CN" altLang="zh-CN" sz="1600" dirty="0">
                <a:solidFill>
                  <a:srgbClr val="2D3142"/>
                </a:solidFill>
                <a:latin typeface="JetBrains Mono" pitchFamily="2" charset="0"/>
              </a:rPr>
              <a:t>3</a:t>
            </a:r>
            <a:r>
              <a:rPr lang="zh-CN" altLang="zh-CN" sz="1600" dirty="0">
                <a:solidFill>
                  <a:srgbClr val="6AE613"/>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前</a:t>
            </a:r>
            <a:r>
              <a:rPr lang="zh-CN" altLang="zh-CN" sz="1600" dirty="0">
                <a:solidFill>
                  <a:srgbClr val="ABA6BF"/>
                </a:solidFill>
                <a:latin typeface="JetBrains Mono" pitchFamily="2" charset="0"/>
              </a:rPr>
              <a:t>3</a:t>
            </a:r>
            <a:r>
              <a:rPr lang="zh-CN" altLang="zh-CN" sz="1600" dirty="0">
                <a:solidFill>
                  <a:srgbClr val="ABA6BF"/>
                </a:solidFill>
                <a:latin typeface="宋体" panose="02010600030101010101" pitchFamily="2" charset="-122"/>
                <a:ea typeface="宋体" panose="02010600030101010101" pitchFamily="2" charset="-122"/>
              </a:rPr>
              <a:t>名</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降序</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2D3142"/>
                </a:solidFill>
                <a:latin typeface="JetBrains Mono" pitchFamily="2" charset="0"/>
              </a:rPr>
              <a:t>bottom_three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scores</a:t>
            </a:r>
            <a:r>
              <a:rPr lang="zh-CN" altLang="zh-CN" sz="1600" dirty="0">
                <a:solidFill>
                  <a:srgbClr val="6AE613"/>
                </a:solidFill>
                <a:latin typeface="JetBrains Mono" pitchFamily="2" charset="0"/>
              </a:rPr>
              <a:t>[</a:t>
            </a:r>
            <a:r>
              <a:rPr lang="zh-CN" altLang="zh-CN" sz="1600" dirty="0">
                <a:solidFill>
                  <a:srgbClr val="F77235"/>
                </a:solidFill>
                <a:latin typeface="JetBrains Mono" pitchFamily="2" charset="0"/>
              </a:rPr>
              <a:t>-</a:t>
            </a:r>
            <a:r>
              <a:rPr lang="zh-CN" altLang="zh-CN" sz="1600" dirty="0">
                <a:solidFill>
                  <a:srgbClr val="2D3142"/>
                </a:solidFill>
                <a:latin typeface="JetBrains Mono" pitchFamily="2" charset="0"/>
              </a:rPr>
              <a:t>1</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4</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1</a:t>
            </a:r>
            <a:r>
              <a:rPr lang="zh-CN" altLang="zh-CN" sz="1600" dirty="0">
                <a:solidFill>
                  <a:srgbClr val="6AE613"/>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后</a:t>
            </a:r>
            <a:r>
              <a:rPr lang="zh-CN" altLang="zh-CN" sz="1600" dirty="0">
                <a:solidFill>
                  <a:srgbClr val="ABA6BF"/>
                </a:solidFill>
                <a:latin typeface="JetBrains Mono" pitchFamily="2" charset="0"/>
              </a:rPr>
              <a:t>3</a:t>
            </a:r>
            <a:r>
              <a:rPr lang="zh-CN" altLang="zh-CN" sz="1600" dirty="0">
                <a:solidFill>
                  <a:srgbClr val="ABA6BF"/>
                </a:solidFill>
                <a:latin typeface="宋体" panose="02010600030101010101" pitchFamily="2" charset="-122"/>
                <a:ea typeface="宋体" panose="02010600030101010101" pitchFamily="2" charset="-122"/>
              </a:rPr>
              <a:t>名</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升序</a:t>
            </a:r>
            <a:br>
              <a:rPr lang="zh-CN" altLang="zh-CN" sz="1600" dirty="0">
                <a:solidFill>
                  <a:srgbClr val="ABA6BF"/>
                </a:solidFill>
                <a:latin typeface="宋体" panose="02010600030101010101" pitchFamily="2" charset="-122"/>
                <a:ea typeface="宋体" panose="02010600030101010101" pitchFamily="2" charset="-122"/>
              </a:rPr>
            </a:br>
            <a:br>
              <a:rPr lang="zh-CN" altLang="zh-CN" sz="1600" dirty="0">
                <a:solidFill>
                  <a:srgbClr val="ABA6BF"/>
                </a:solidFill>
                <a:latin typeface="宋体" panose="02010600030101010101" pitchFamily="2" charset="-122"/>
                <a:ea typeface="宋体" panose="02010600030101010101" pitchFamily="2" charset="-122"/>
              </a:rPr>
            </a:br>
            <a:r>
              <a:rPr lang="zh-CN" altLang="zh-CN" sz="1600" b="1" dirty="0">
                <a:solidFill>
                  <a:srgbClr val="EF8354"/>
                </a:solidFill>
                <a:latin typeface="JetBrains Mono" pitchFamily="2" charset="0"/>
              </a:rPr>
              <a:t>if </a:t>
            </a:r>
            <a:r>
              <a:rPr lang="zh-CN" altLang="zh-CN" sz="1600" dirty="0">
                <a:solidFill>
                  <a:srgbClr val="2D3142"/>
                </a:solidFill>
                <a:latin typeface="JetBrains Mono" pitchFamily="2" charset="0"/>
              </a:rPr>
              <a:t>count_of_score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2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0</a:t>
            </a:r>
            <a:r>
              <a:rPr lang="zh-CN" altLang="zh-CN" sz="1600" dirty="0">
                <a:solidFill>
                  <a:srgbClr val="F77235"/>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元素数为偶数，中位数为中间两个数据的算术平均数</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ABA6BF"/>
                </a:solidFill>
                <a:latin typeface="宋体" panose="02010600030101010101" pitchFamily="2" charset="-122"/>
                <a:ea typeface="宋体" panose="02010600030101010101" pitchFamily="2" charset="-122"/>
              </a:rPr>
              <a:t>    </a:t>
            </a:r>
            <a:r>
              <a:rPr lang="zh-CN" altLang="zh-CN" sz="1600" dirty="0">
                <a:solidFill>
                  <a:srgbClr val="2D3142"/>
                </a:solidFill>
                <a:latin typeface="JetBrains Mono" pitchFamily="2" charset="0"/>
              </a:rPr>
              <a:t>median_score </a:t>
            </a:r>
            <a:r>
              <a:rPr lang="zh-CN" altLang="zh-CN" sz="1600" dirty="0">
                <a:solidFill>
                  <a:srgbClr val="F77235"/>
                </a:solidFill>
                <a:latin typeface="JetBrains Mono" pitchFamily="2" charset="0"/>
              </a:rPr>
              <a:t>= </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scores</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count_of_score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2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1</a:t>
            </a:r>
            <a:r>
              <a:rPr lang="zh-CN" altLang="zh-CN" sz="1600" dirty="0">
                <a:solidFill>
                  <a:srgbClr val="6AE613"/>
                </a:solidFill>
                <a:latin typeface="JetBrains Mono" pitchFamily="2" charset="0"/>
              </a:rPr>
              <a:t>]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scores</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count_of_score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2</a:t>
            </a:r>
            <a:r>
              <a:rPr lang="zh-CN" altLang="zh-CN" sz="1600" dirty="0">
                <a:solidFill>
                  <a:srgbClr val="6AE613"/>
                </a:solidFill>
                <a:latin typeface="JetBrains Mono" pitchFamily="2" charset="0"/>
              </a:rPr>
              <a:t>]</a:t>
            </a:r>
            <a:r>
              <a:rPr lang="zh-CN" altLang="zh-CN" sz="1600" dirty="0">
                <a:solidFill>
                  <a:srgbClr val="E70C0C"/>
                </a:solidFill>
                <a:latin typeface="JetBrains Mono" pitchFamily="2" charset="0"/>
              </a:rPr>
              <a:t>)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2</a:t>
            </a:r>
            <a:br>
              <a:rPr lang="zh-CN" altLang="zh-CN" sz="1600" dirty="0">
                <a:solidFill>
                  <a:srgbClr val="2D3142"/>
                </a:solidFill>
                <a:latin typeface="JetBrains Mono" pitchFamily="2" charset="0"/>
              </a:rPr>
            </a:br>
            <a:r>
              <a:rPr lang="zh-CN" altLang="zh-CN" sz="1600" b="1" dirty="0">
                <a:solidFill>
                  <a:srgbClr val="EF8354"/>
                </a:solidFill>
                <a:latin typeface="JetBrains Mono" pitchFamily="2" charset="0"/>
              </a:rPr>
              <a:t>else</a:t>
            </a:r>
            <a:r>
              <a:rPr lang="zh-CN" altLang="zh-CN" sz="1600" dirty="0">
                <a:solidFill>
                  <a:srgbClr val="F77235"/>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元素数目为奇数，中位数即列表中间的数字</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ABA6BF"/>
                </a:solidFill>
                <a:latin typeface="宋体" panose="02010600030101010101" pitchFamily="2" charset="-122"/>
                <a:ea typeface="宋体" panose="02010600030101010101" pitchFamily="2" charset="-122"/>
              </a:rPr>
              <a:t>    </a:t>
            </a:r>
            <a:r>
              <a:rPr lang="zh-CN" altLang="zh-CN" sz="1600" dirty="0">
                <a:solidFill>
                  <a:srgbClr val="2D3142"/>
                </a:solidFill>
                <a:latin typeface="JetBrains Mono" pitchFamily="2" charset="0"/>
              </a:rPr>
              <a:t>median_score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scores</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count_of_score </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2</a:t>
            </a:r>
            <a:r>
              <a:rPr lang="zh-CN" altLang="zh-CN" sz="1600" dirty="0">
                <a:solidFill>
                  <a:srgbClr val="6AE613"/>
                </a:solidFill>
                <a:latin typeface="JetBrains Mono" pitchFamily="2" charset="0"/>
              </a:rPr>
              <a:t>]</a:t>
            </a:r>
            <a:br>
              <a:rPr lang="zh-CN" altLang="zh-CN" sz="1600" dirty="0">
                <a:solidFill>
                  <a:srgbClr val="6AE613"/>
                </a:solidFill>
                <a:latin typeface="JetBrains Mono" pitchFamily="2" charset="0"/>
              </a:rPr>
            </a:br>
            <a:br>
              <a:rPr lang="zh-CN" altLang="zh-CN" sz="1600" dirty="0">
                <a:solidFill>
                  <a:srgbClr val="6AE613"/>
                </a:solidFill>
                <a:latin typeface="JetBrains Mono" pitchFamily="2" charset="0"/>
              </a:rPr>
            </a:br>
            <a:r>
              <a:rPr lang="zh-CN" altLang="zh-CN" sz="1600" b="1" dirty="0">
                <a:solidFill>
                  <a:srgbClr val="16A80D"/>
                </a:solidFill>
                <a:latin typeface="JetBrains Mono" pitchFamily="2" charset="0"/>
              </a:rPr>
              <a:t>print</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avg_of_score</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输出平均成绩</a:t>
            </a:r>
            <a:br>
              <a:rPr lang="zh-CN" altLang="zh-CN" sz="1600" dirty="0">
                <a:solidFill>
                  <a:srgbClr val="ABA6BF"/>
                </a:solidFill>
                <a:latin typeface="宋体" panose="02010600030101010101" pitchFamily="2" charset="-122"/>
                <a:ea typeface="宋体" panose="02010600030101010101" pitchFamily="2" charset="-122"/>
              </a:rPr>
            </a:br>
            <a:r>
              <a:rPr lang="zh-CN" altLang="zh-CN" sz="1600" b="1" dirty="0">
                <a:solidFill>
                  <a:srgbClr val="16A80D"/>
                </a:solidFill>
                <a:latin typeface="JetBrains Mono" pitchFamily="2" charset="0"/>
              </a:rPr>
              <a:t>print</a:t>
            </a:r>
            <a:r>
              <a:rPr lang="zh-CN" altLang="zh-CN" sz="1600" dirty="0">
                <a:solidFill>
                  <a:srgbClr val="E70C0C"/>
                </a:solidFill>
                <a:latin typeface="JetBrains Mono" pitchFamily="2" charset="0"/>
              </a:rPr>
              <a:t>(</a:t>
            </a:r>
            <a:r>
              <a:rPr lang="zh-CN" altLang="zh-CN" sz="1600" dirty="0">
                <a:solidFill>
                  <a:srgbClr val="5E8759"/>
                </a:solidFill>
                <a:latin typeface="JetBrains Mono" pitchFamily="2" charset="0"/>
              </a:rPr>
              <a:t>'</a:t>
            </a:r>
            <a:r>
              <a:rPr lang="zh-CN" altLang="zh-CN" sz="1600" dirty="0">
                <a:solidFill>
                  <a:srgbClr val="5E8759"/>
                </a:solidFill>
                <a:latin typeface="宋体" panose="02010600030101010101" pitchFamily="2" charset="-122"/>
                <a:ea typeface="宋体" panose="02010600030101010101" pitchFamily="2" charset="-122"/>
              </a:rPr>
              <a:t>前</a:t>
            </a:r>
            <a:r>
              <a:rPr lang="zh-CN" altLang="zh-CN" sz="1600" dirty="0">
                <a:solidFill>
                  <a:srgbClr val="5E8759"/>
                </a:solidFill>
                <a:latin typeface="JetBrains Mono" pitchFamily="2" charset="0"/>
              </a:rPr>
              <a:t>3</a:t>
            </a:r>
            <a:r>
              <a:rPr lang="zh-CN" altLang="zh-CN" sz="1600" dirty="0">
                <a:solidFill>
                  <a:srgbClr val="5E8759"/>
                </a:solidFill>
                <a:latin typeface="宋体" panose="02010600030101010101" pitchFamily="2" charset="-122"/>
                <a:ea typeface="宋体" panose="02010600030101010101" pitchFamily="2" charset="-122"/>
              </a:rPr>
              <a:t>名：</a:t>
            </a:r>
            <a:r>
              <a:rPr lang="zh-CN" altLang="zh-CN" sz="1600" dirty="0">
                <a:solidFill>
                  <a:srgbClr val="5E8759"/>
                </a:solidFill>
                <a:latin typeface="JetBrains Mono" pitchFamily="2" charset="0"/>
              </a:rPr>
              <a:t>{top_three}'</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输出前</a:t>
            </a:r>
            <a:r>
              <a:rPr lang="zh-CN" altLang="zh-CN" sz="1600" dirty="0">
                <a:solidFill>
                  <a:srgbClr val="ABA6BF"/>
                </a:solidFill>
                <a:latin typeface="JetBrains Mono" pitchFamily="2" charset="0"/>
              </a:rPr>
              <a:t>3</a:t>
            </a:r>
            <a:r>
              <a:rPr lang="zh-CN" altLang="zh-CN" sz="1600" dirty="0">
                <a:solidFill>
                  <a:srgbClr val="ABA6BF"/>
                </a:solidFill>
                <a:latin typeface="宋体" panose="02010600030101010101" pitchFamily="2" charset="-122"/>
                <a:ea typeface="宋体" panose="02010600030101010101" pitchFamily="2" charset="-122"/>
              </a:rPr>
              <a:t>名：</a:t>
            </a:r>
            <a:r>
              <a:rPr lang="zh-CN" altLang="zh-CN" sz="1600" dirty="0">
                <a:solidFill>
                  <a:srgbClr val="ABA6BF"/>
                </a:solidFill>
                <a:latin typeface="JetBrains Mono" pitchFamily="2" charset="0"/>
              </a:rPr>
              <a:t>[96, 95, 94]</a:t>
            </a:r>
            <a:br>
              <a:rPr lang="zh-CN" altLang="zh-CN" sz="1600" dirty="0">
                <a:solidFill>
                  <a:srgbClr val="ABA6BF"/>
                </a:solidFill>
                <a:latin typeface="JetBrains Mono" pitchFamily="2" charset="0"/>
              </a:rPr>
            </a:br>
            <a:r>
              <a:rPr lang="zh-CN" altLang="zh-CN" sz="1600" b="1" dirty="0">
                <a:solidFill>
                  <a:srgbClr val="16A80D"/>
                </a:solidFill>
                <a:latin typeface="JetBrains Mono" pitchFamily="2" charset="0"/>
              </a:rPr>
              <a:t>print</a:t>
            </a:r>
            <a:r>
              <a:rPr lang="zh-CN" altLang="zh-CN" sz="1600" dirty="0">
                <a:solidFill>
                  <a:srgbClr val="E70C0C"/>
                </a:solidFill>
                <a:latin typeface="JetBrains Mono" pitchFamily="2" charset="0"/>
              </a:rPr>
              <a:t>(</a:t>
            </a:r>
            <a:r>
              <a:rPr lang="zh-CN" altLang="zh-CN" sz="1600" dirty="0">
                <a:solidFill>
                  <a:srgbClr val="5E8759"/>
                </a:solidFill>
                <a:latin typeface="JetBrains Mono" pitchFamily="2" charset="0"/>
              </a:rPr>
              <a:t>'</a:t>
            </a:r>
            <a:r>
              <a:rPr lang="zh-CN" altLang="zh-CN" sz="1600" dirty="0">
                <a:solidFill>
                  <a:srgbClr val="5E8759"/>
                </a:solidFill>
                <a:latin typeface="宋体" panose="02010600030101010101" pitchFamily="2" charset="-122"/>
                <a:ea typeface="宋体" panose="02010600030101010101" pitchFamily="2" charset="-122"/>
              </a:rPr>
              <a:t>后</a:t>
            </a:r>
            <a:r>
              <a:rPr lang="zh-CN" altLang="zh-CN" sz="1600" dirty="0">
                <a:solidFill>
                  <a:srgbClr val="5E8759"/>
                </a:solidFill>
                <a:latin typeface="JetBrains Mono" pitchFamily="2" charset="0"/>
              </a:rPr>
              <a:t>3</a:t>
            </a:r>
            <a:r>
              <a:rPr lang="zh-CN" altLang="zh-CN" sz="1600" dirty="0">
                <a:solidFill>
                  <a:srgbClr val="5E8759"/>
                </a:solidFill>
                <a:latin typeface="宋体" panose="02010600030101010101" pitchFamily="2" charset="-122"/>
                <a:ea typeface="宋体" panose="02010600030101010101" pitchFamily="2" charset="-122"/>
              </a:rPr>
              <a:t>名：</a:t>
            </a:r>
            <a:r>
              <a:rPr lang="zh-CN" altLang="zh-CN" sz="1600" dirty="0">
                <a:solidFill>
                  <a:srgbClr val="5E8759"/>
                </a:solidFill>
                <a:latin typeface="JetBrains Mono" pitchFamily="2" charset="0"/>
              </a:rPr>
              <a:t>{bottom_three}'</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输出后</a:t>
            </a:r>
            <a:r>
              <a:rPr lang="zh-CN" altLang="zh-CN" sz="1600" dirty="0">
                <a:solidFill>
                  <a:srgbClr val="ABA6BF"/>
                </a:solidFill>
                <a:latin typeface="JetBrains Mono" pitchFamily="2" charset="0"/>
              </a:rPr>
              <a:t>3</a:t>
            </a:r>
            <a:r>
              <a:rPr lang="zh-CN" altLang="zh-CN" sz="1600" dirty="0">
                <a:solidFill>
                  <a:srgbClr val="ABA6BF"/>
                </a:solidFill>
                <a:latin typeface="宋体" panose="02010600030101010101" pitchFamily="2" charset="-122"/>
                <a:ea typeface="宋体" panose="02010600030101010101" pitchFamily="2" charset="-122"/>
              </a:rPr>
              <a:t>名：</a:t>
            </a:r>
            <a:r>
              <a:rPr lang="zh-CN" altLang="zh-CN" sz="1600" dirty="0">
                <a:solidFill>
                  <a:srgbClr val="ABA6BF"/>
                </a:solidFill>
                <a:latin typeface="JetBrains Mono" pitchFamily="2" charset="0"/>
              </a:rPr>
              <a:t>[96, 95, 94]</a:t>
            </a:r>
            <a:br>
              <a:rPr lang="zh-CN" altLang="zh-CN" sz="1600" dirty="0">
                <a:solidFill>
                  <a:srgbClr val="ABA6BF"/>
                </a:solidFill>
                <a:latin typeface="JetBrains Mono" pitchFamily="2" charset="0"/>
              </a:rPr>
            </a:br>
            <a:r>
              <a:rPr lang="zh-CN" altLang="zh-CN" sz="1600" b="1" dirty="0">
                <a:solidFill>
                  <a:srgbClr val="16A80D"/>
                </a:solidFill>
                <a:latin typeface="JetBrains Mono" pitchFamily="2" charset="0"/>
              </a:rPr>
              <a:t>print</a:t>
            </a:r>
            <a:r>
              <a:rPr lang="zh-CN" altLang="zh-CN" sz="1600" dirty="0">
                <a:solidFill>
                  <a:srgbClr val="E70C0C"/>
                </a:solidFill>
                <a:latin typeface="JetBrains Mono" pitchFamily="2" charset="0"/>
              </a:rPr>
              <a:t>(</a:t>
            </a:r>
            <a:r>
              <a:rPr lang="zh-CN" altLang="zh-CN" sz="1600" dirty="0">
                <a:solidFill>
                  <a:srgbClr val="5E8759"/>
                </a:solidFill>
                <a:latin typeface="JetBrains Mono" pitchFamily="2" charset="0"/>
              </a:rPr>
              <a:t>f'</a:t>
            </a:r>
            <a:r>
              <a:rPr lang="zh-CN" altLang="zh-CN" sz="1600" dirty="0">
                <a:solidFill>
                  <a:srgbClr val="5E8759"/>
                </a:solidFill>
                <a:latin typeface="宋体" panose="02010600030101010101" pitchFamily="2" charset="-122"/>
                <a:ea typeface="宋体" panose="02010600030101010101" pitchFamily="2" charset="-122"/>
              </a:rPr>
              <a:t>成绩中位数是：</a:t>
            </a:r>
            <a:r>
              <a:rPr lang="zh-CN" altLang="zh-CN" sz="1600" dirty="0">
                <a:solidFill>
                  <a:srgbClr val="EA7E25"/>
                </a:solidFill>
                <a:latin typeface="JetBrains Mono" pitchFamily="2" charset="0"/>
              </a:rPr>
              <a:t>{</a:t>
            </a:r>
            <a:r>
              <a:rPr lang="zh-CN" altLang="zh-CN" sz="1600" dirty="0">
                <a:solidFill>
                  <a:srgbClr val="2D3142"/>
                </a:solidFill>
                <a:latin typeface="JetBrains Mono" pitchFamily="2" charset="0"/>
              </a:rPr>
              <a:t>median_score:</a:t>
            </a:r>
            <a:r>
              <a:rPr lang="zh-CN" altLang="zh-CN" sz="1600" dirty="0">
                <a:solidFill>
                  <a:srgbClr val="5E8759"/>
                </a:solidFill>
                <a:latin typeface="JetBrains Mono" pitchFamily="2" charset="0"/>
              </a:rPr>
              <a:t>.2f</a:t>
            </a:r>
            <a:r>
              <a:rPr lang="zh-CN" altLang="zh-CN" sz="1600" dirty="0">
                <a:solidFill>
                  <a:srgbClr val="EA7E25"/>
                </a:solidFill>
                <a:latin typeface="JetBrains Mono" pitchFamily="2" charset="0"/>
              </a:rPr>
              <a:t>}</a:t>
            </a:r>
            <a:r>
              <a:rPr lang="zh-CN" altLang="zh-CN" sz="1600" dirty="0">
                <a:solidFill>
                  <a:srgbClr val="5E8759"/>
                </a:solidFill>
                <a:latin typeface="JetBrains Mono" pitchFamily="2" charset="0"/>
              </a:rPr>
              <a:t>'</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成绩中位数是：</a:t>
            </a:r>
            <a:r>
              <a:rPr lang="zh-CN" altLang="zh-CN" sz="1600" dirty="0">
                <a:solidFill>
                  <a:srgbClr val="ABA6BF"/>
                </a:solidFill>
                <a:latin typeface="JetBrains Mono" pitchFamily="2" charset="0"/>
              </a:rPr>
              <a:t>88.50</a:t>
            </a:r>
            <a:endParaRPr lang="zh-CN" altLang="zh-CN" sz="1200" dirty="0">
              <a:latin typeface="Arial" panose="020B0604020202020204" pitchFamily="34" charset="0"/>
            </a:endParaRPr>
          </a:p>
        </p:txBody>
      </p:sp>
    </p:spTree>
    <p:extLst>
      <p:ext uri="{BB962C8B-B14F-4D97-AF65-F5344CB8AC3E}">
        <p14:creationId xmlns:p14="http://schemas.microsoft.com/office/powerpoint/2010/main" val="2343916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A9CD0495-599A-4788-8140-564BD8353EF4}"/>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成绩统计分析</a:t>
            </a:r>
          </a:p>
        </p:txBody>
      </p:sp>
      <p:sp>
        <p:nvSpPr>
          <p:cNvPr id="3" name="矩形 2">
            <a:extLst>
              <a:ext uri="{FF2B5EF4-FFF2-40B4-BE49-F238E27FC236}">
                <a16:creationId xmlns:a16="http://schemas.microsoft.com/office/drawing/2014/main" id="{9B0907AE-36B6-4600-BF2E-BC58742D967A}"/>
              </a:ext>
            </a:extLst>
          </p:cNvPr>
          <p:cNvSpPr/>
          <p:nvPr/>
        </p:nvSpPr>
        <p:spPr>
          <a:xfrm>
            <a:off x="798233" y="1536597"/>
            <a:ext cx="8898168" cy="4832092"/>
          </a:xfrm>
          <a:prstGeom prst="rect">
            <a:avLst/>
          </a:prstGeom>
        </p:spPr>
        <p:txBody>
          <a:bodyPr wrap="square">
            <a:spAutoFit/>
          </a:bodyPr>
          <a:lstStyle/>
          <a:p>
            <a:pPr lvl="0" eaLnBrk="0" fontAlgn="base" hangingPunct="0">
              <a:spcBef>
                <a:spcPct val="0"/>
              </a:spcBef>
              <a:spcAft>
                <a:spcPct val="0"/>
              </a:spcAft>
            </a:pPr>
            <a:r>
              <a:rPr lang="zh-CN" altLang="zh-CN" sz="1400" b="1" dirty="0">
                <a:solidFill>
                  <a:srgbClr val="EF8354"/>
                </a:solidFill>
                <a:latin typeface="JetBrains Mono" pitchFamily="2" charset="0"/>
              </a:rPr>
              <a:t>def </a:t>
            </a:r>
            <a:r>
              <a:rPr lang="zh-CN" altLang="zh-CN" sz="1400" b="1" dirty="0">
                <a:solidFill>
                  <a:srgbClr val="071EF0"/>
                </a:solidFill>
                <a:latin typeface="JetBrains Mono" pitchFamily="2" charset="0"/>
              </a:rPr>
              <a:t>read_file</a:t>
            </a:r>
            <a:r>
              <a:rPr lang="zh-CN" altLang="zh-CN" sz="1400" dirty="0">
                <a:solidFill>
                  <a:srgbClr val="E70C0C"/>
                </a:solidFill>
                <a:latin typeface="JetBrains Mono" pitchFamily="2" charset="0"/>
              </a:rPr>
              <a:t>(</a:t>
            </a:r>
            <a:r>
              <a:rPr lang="zh-CN" altLang="zh-CN" sz="1400" dirty="0">
                <a:solidFill>
                  <a:srgbClr val="72737A"/>
                </a:solidFill>
                <a:latin typeface="JetBrains Mono" pitchFamily="2" charset="0"/>
              </a:rPr>
              <a:t>filename</a:t>
            </a:r>
            <a:r>
              <a:rPr lang="zh-CN" altLang="zh-CN" sz="1400" dirty="0">
                <a:solidFill>
                  <a:srgbClr val="E70C0C"/>
                </a:solidFill>
                <a:latin typeface="JetBrains Mono" pitchFamily="2" charset="0"/>
              </a:rPr>
              <a:t>)</a:t>
            </a:r>
            <a:r>
              <a:rPr lang="zh-CN" altLang="zh-CN" sz="1400" dirty="0">
                <a:solidFill>
                  <a:srgbClr val="F77235"/>
                </a:solidFill>
                <a:latin typeface="JetBrains Mono" pitchFamily="2" charset="0"/>
              </a:rPr>
              <a:t>:</a:t>
            </a:r>
            <a:br>
              <a:rPr lang="zh-CN" altLang="zh-CN" sz="1400" dirty="0">
                <a:solidFill>
                  <a:srgbClr val="F77235"/>
                </a:solidFill>
                <a:latin typeface="JetBrains Mono" pitchFamily="2" charset="0"/>
              </a:rPr>
            </a:br>
            <a:r>
              <a:rPr lang="zh-CN" altLang="zh-CN" sz="1400" dirty="0">
                <a:solidFill>
                  <a:srgbClr val="F77235"/>
                </a:solidFill>
                <a:latin typeface="JetBrains Mono" pitchFamily="2" charset="0"/>
              </a:rPr>
              <a:t>    </a:t>
            </a:r>
            <a:r>
              <a:rPr lang="zh-CN" altLang="zh-CN" sz="1400" dirty="0">
                <a:solidFill>
                  <a:srgbClr val="ABA6BF"/>
                </a:solidFill>
                <a:latin typeface="JetBrains Mono" pitchFamily="2" charset="0"/>
              </a:rPr>
              <a:t>"""</a:t>
            </a:r>
            <a:r>
              <a:rPr lang="zh-CN" altLang="zh-CN" sz="1400" dirty="0">
                <a:solidFill>
                  <a:srgbClr val="ABA6BF"/>
                </a:solidFill>
                <a:latin typeface="宋体" panose="02010600030101010101" pitchFamily="2" charset="-122"/>
                <a:ea typeface="宋体" panose="02010600030101010101" pitchFamily="2" charset="-122"/>
              </a:rPr>
              <a:t>接收文件名为参数，读取文件中的成绩数据转为整数类型加入到列表中，返回列表</a:t>
            </a:r>
            <a:r>
              <a:rPr lang="zh-CN" altLang="zh-CN" sz="1400" dirty="0">
                <a:solidFill>
                  <a:srgbClr val="ABA6BF"/>
                </a:solidFill>
                <a:latin typeface="JetBrains Mono" pitchFamily="2" charset="0"/>
              </a:rPr>
              <a:t> """</a:t>
            </a:r>
            <a:br>
              <a:rPr lang="zh-CN" altLang="zh-CN" sz="1400" dirty="0">
                <a:solidFill>
                  <a:srgbClr val="ABA6BF"/>
                </a:solidFill>
                <a:latin typeface="JetBrains Mono" pitchFamily="2" charset="0"/>
              </a:rPr>
            </a:br>
            <a:r>
              <a:rPr lang="zh-CN" altLang="zh-CN" sz="1400" dirty="0">
                <a:solidFill>
                  <a:srgbClr val="ABA6BF"/>
                </a:solidFill>
                <a:latin typeface="JetBrains Mono" pitchFamily="2" charset="0"/>
              </a:rPr>
              <a:t>    </a:t>
            </a:r>
            <a:r>
              <a:rPr lang="en-US" altLang="zh-CN" sz="1400" dirty="0">
                <a:solidFill>
                  <a:srgbClr val="2D3142"/>
                </a:solidFill>
                <a:latin typeface="JetBrains Mono" pitchFamily="2" charset="0"/>
              </a:rPr>
              <a:t>pass</a:t>
            </a:r>
            <a:br>
              <a:rPr lang="zh-CN" altLang="zh-CN" sz="1400" dirty="0">
                <a:solidFill>
                  <a:srgbClr val="ABA6BF"/>
                </a:solidFill>
                <a:latin typeface="宋体" panose="02010600030101010101" pitchFamily="2" charset="-122"/>
                <a:ea typeface="宋体" panose="02010600030101010101" pitchFamily="2" charset="-122"/>
              </a:rPr>
            </a:br>
            <a:br>
              <a:rPr lang="zh-CN" altLang="zh-CN" sz="1400" dirty="0">
                <a:solidFill>
                  <a:srgbClr val="ABA6BF"/>
                </a:solidFill>
                <a:latin typeface="宋体" panose="02010600030101010101" pitchFamily="2" charset="-122"/>
                <a:ea typeface="宋体" panose="02010600030101010101" pitchFamily="2" charset="-122"/>
              </a:rPr>
            </a:br>
            <a:r>
              <a:rPr lang="zh-CN" altLang="zh-CN" sz="1400" b="1" dirty="0">
                <a:solidFill>
                  <a:srgbClr val="EF8354"/>
                </a:solidFill>
                <a:latin typeface="JetBrains Mono" pitchFamily="2" charset="0"/>
              </a:rPr>
              <a:t>def </a:t>
            </a:r>
            <a:r>
              <a:rPr lang="zh-CN" altLang="zh-CN" sz="1400" b="1" dirty="0">
                <a:solidFill>
                  <a:srgbClr val="071EF0"/>
                </a:solidFill>
                <a:latin typeface="JetBrains Mono" pitchFamily="2" charset="0"/>
              </a:rPr>
              <a:t>sort_score</a:t>
            </a:r>
            <a:r>
              <a:rPr lang="zh-CN" altLang="zh-CN" sz="1400" dirty="0">
                <a:solidFill>
                  <a:srgbClr val="E70C0C"/>
                </a:solidFill>
                <a:latin typeface="JetBrains Mono" pitchFamily="2" charset="0"/>
              </a:rPr>
              <a:t>(</a:t>
            </a:r>
            <a:r>
              <a:rPr lang="zh-CN" altLang="zh-CN" sz="1400" dirty="0">
                <a:solidFill>
                  <a:srgbClr val="2D3142"/>
                </a:solidFill>
                <a:latin typeface="JetBrains Mono" pitchFamily="2" charset="0"/>
              </a:rPr>
              <a:t>scores</a:t>
            </a:r>
            <a:r>
              <a:rPr lang="zh-CN" altLang="zh-CN" sz="1400" dirty="0">
                <a:solidFill>
                  <a:srgbClr val="E70C0C"/>
                </a:solidFill>
                <a:latin typeface="JetBrains Mono" pitchFamily="2" charset="0"/>
              </a:rPr>
              <a:t>)</a:t>
            </a:r>
            <a:r>
              <a:rPr lang="zh-CN" altLang="zh-CN" sz="1400" dirty="0">
                <a:solidFill>
                  <a:srgbClr val="F77235"/>
                </a:solidFill>
                <a:latin typeface="JetBrains Mono" pitchFamily="2" charset="0"/>
              </a:rPr>
              <a:t>:</a:t>
            </a:r>
            <a:br>
              <a:rPr lang="zh-CN" altLang="zh-CN" sz="1400" dirty="0">
                <a:solidFill>
                  <a:srgbClr val="F77235"/>
                </a:solidFill>
                <a:latin typeface="JetBrains Mono" pitchFamily="2" charset="0"/>
              </a:rPr>
            </a:br>
            <a:r>
              <a:rPr lang="zh-CN" altLang="zh-CN" sz="1400" dirty="0">
                <a:solidFill>
                  <a:srgbClr val="F77235"/>
                </a:solidFill>
                <a:latin typeface="JetBrains Mono" pitchFamily="2" charset="0"/>
              </a:rPr>
              <a:t>    </a:t>
            </a:r>
            <a:r>
              <a:rPr lang="zh-CN" altLang="zh-CN" sz="1400" dirty="0">
                <a:solidFill>
                  <a:srgbClr val="ABA6BF"/>
                </a:solidFill>
                <a:latin typeface="JetBrains Mono" pitchFamily="2" charset="0"/>
              </a:rPr>
              <a:t>"""</a:t>
            </a:r>
            <a:r>
              <a:rPr lang="zh-CN" altLang="zh-CN" sz="1400" dirty="0">
                <a:solidFill>
                  <a:srgbClr val="ABA6BF"/>
                </a:solidFill>
                <a:latin typeface="宋体" panose="02010600030101010101" pitchFamily="2" charset="-122"/>
                <a:ea typeface="宋体" panose="02010600030101010101" pitchFamily="2" charset="-122"/>
              </a:rPr>
              <a:t>接收列表为参数，返回降序排序后的列表</a:t>
            </a:r>
            <a:r>
              <a:rPr lang="zh-CN" altLang="zh-CN" sz="1400" dirty="0">
                <a:solidFill>
                  <a:srgbClr val="ABA6BF"/>
                </a:solidFill>
                <a:latin typeface="JetBrains Mono" pitchFamily="2" charset="0"/>
              </a:rPr>
              <a:t>"""</a:t>
            </a:r>
            <a:br>
              <a:rPr lang="zh-CN" altLang="zh-CN" sz="1400" dirty="0">
                <a:solidFill>
                  <a:srgbClr val="ABA6BF"/>
                </a:solidFill>
                <a:latin typeface="JetBrains Mono" pitchFamily="2" charset="0"/>
              </a:rPr>
            </a:br>
            <a:r>
              <a:rPr lang="zh-CN" altLang="zh-CN" sz="1400" dirty="0">
                <a:solidFill>
                  <a:srgbClr val="ABA6BF"/>
                </a:solidFill>
                <a:latin typeface="JetBrains Mono" pitchFamily="2" charset="0"/>
              </a:rPr>
              <a:t>    </a:t>
            </a:r>
            <a:r>
              <a:rPr lang="en-US" altLang="zh-CN" sz="1400" dirty="0">
                <a:solidFill>
                  <a:srgbClr val="2D3142"/>
                </a:solidFill>
                <a:latin typeface="JetBrains Mono" pitchFamily="2" charset="0"/>
              </a:rPr>
              <a:t>pass</a:t>
            </a:r>
            <a:br>
              <a:rPr lang="zh-CN" altLang="zh-CN" sz="1400" dirty="0">
                <a:solidFill>
                  <a:srgbClr val="ABA6BF"/>
                </a:solidFill>
                <a:latin typeface="宋体" panose="02010600030101010101" pitchFamily="2" charset="-122"/>
                <a:ea typeface="宋体" panose="02010600030101010101" pitchFamily="2" charset="-122"/>
              </a:rPr>
            </a:br>
            <a:br>
              <a:rPr lang="zh-CN" altLang="zh-CN" sz="1400" dirty="0">
                <a:solidFill>
                  <a:srgbClr val="ABA6BF"/>
                </a:solidFill>
                <a:latin typeface="宋体" panose="02010600030101010101" pitchFamily="2" charset="-122"/>
                <a:ea typeface="宋体" panose="02010600030101010101" pitchFamily="2" charset="-122"/>
              </a:rPr>
            </a:br>
            <a:r>
              <a:rPr lang="zh-CN" altLang="zh-CN" sz="1400" b="1" dirty="0">
                <a:solidFill>
                  <a:srgbClr val="EF8354"/>
                </a:solidFill>
                <a:latin typeface="JetBrains Mono" pitchFamily="2" charset="0"/>
              </a:rPr>
              <a:t>def </a:t>
            </a:r>
            <a:r>
              <a:rPr lang="zh-CN" altLang="zh-CN" sz="1400" b="1" dirty="0">
                <a:solidFill>
                  <a:srgbClr val="071EF0"/>
                </a:solidFill>
                <a:latin typeface="JetBrains Mono" pitchFamily="2" charset="0"/>
              </a:rPr>
              <a:t>average_of_score</a:t>
            </a:r>
            <a:r>
              <a:rPr lang="zh-CN" altLang="zh-CN" sz="1400" dirty="0">
                <a:solidFill>
                  <a:srgbClr val="E70C0C"/>
                </a:solidFill>
                <a:latin typeface="JetBrains Mono" pitchFamily="2" charset="0"/>
              </a:rPr>
              <a:t>(</a:t>
            </a:r>
            <a:r>
              <a:rPr lang="zh-CN" altLang="zh-CN" sz="1400" dirty="0">
                <a:solidFill>
                  <a:srgbClr val="2D3142"/>
                </a:solidFill>
                <a:latin typeface="JetBrains Mono" pitchFamily="2" charset="0"/>
              </a:rPr>
              <a:t>scores</a:t>
            </a:r>
            <a:r>
              <a:rPr lang="zh-CN" altLang="zh-CN" sz="1400" dirty="0">
                <a:solidFill>
                  <a:srgbClr val="E70C0C"/>
                </a:solidFill>
                <a:latin typeface="JetBrains Mono" pitchFamily="2" charset="0"/>
              </a:rPr>
              <a:t>)</a:t>
            </a:r>
            <a:r>
              <a:rPr lang="zh-CN" altLang="zh-CN" sz="1400" dirty="0">
                <a:solidFill>
                  <a:srgbClr val="F77235"/>
                </a:solidFill>
                <a:latin typeface="JetBrains Mono" pitchFamily="2" charset="0"/>
              </a:rPr>
              <a:t>:</a:t>
            </a:r>
            <a:br>
              <a:rPr lang="zh-CN" altLang="zh-CN" sz="1400" dirty="0">
                <a:solidFill>
                  <a:srgbClr val="F77235"/>
                </a:solidFill>
                <a:latin typeface="JetBrains Mono" pitchFamily="2" charset="0"/>
              </a:rPr>
            </a:br>
            <a:r>
              <a:rPr lang="zh-CN" altLang="zh-CN" sz="1400" dirty="0">
                <a:solidFill>
                  <a:srgbClr val="F77235"/>
                </a:solidFill>
                <a:latin typeface="JetBrains Mono" pitchFamily="2" charset="0"/>
              </a:rPr>
              <a:t>    </a:t>
            </a:r>
            <a:r>
              <a:rPr lang="zh-CN" altLang="zh-CN" sz="1400" dirty="0">
                <a:solidFill>
                  <a:srgbClr val="ABA6BF"/>
                </a:solidFill>
                <a:latin typeface="JetBrains Mono" pitchFamily="2" charset="0"/>
              </a:rPr>
              <a:t>"""</a:t>
            </a:r>
            <a:r>
              <a:rPr lang="zh-CN" altLang="zh-CN" sz="1400" dirty="0">
                <a:solidFill>
                  <a:srgbClr val="ABA6BF"/>
                </a:solidFill>
                <a:latin typeface="宋体" panose="02010600030101010101" pitchFamily="2" charset="-122"/>
                <a:ea typeface="宋体" panose="02010600030101010101" pitchFamily="2" charset="-122"/>
              </a:rPr>
              <a:t>接收列表对象为参数，计算平均成绩，返回平均成绩，结果保留</a:t>
            </a:r>
            <a:r>
              <a:rPr lang="zh-CN" altLang="zh-CN" sz="1400" dirty="0">
                <a:solidFill>
                  <a:srgbClr val="ABA6BF"/>
                </a:solidFill>
                <a:latin typeface="JetBrains Mono" pitchFamily="2" charset="0"/>
              </a:rPr>
              <a:t>2</a:t>
            </a:r>
            <a:r>
              <a:rPr lang="zh-CN" altLang="zh-CN" sz="1400" dirty="0">
                <a:solidFill>
                  <a:srgbClr val="ABA6BF"/>
                </a:solidFill>
                <a:latin typeface="宋体" panose="02010600030101010101" pitchFamily="2" charset="-122"/>
                <a:ea typeface="宋体" panose="02010600030101010101" pitchFamily="2" charset="-122"/>
              </a:rPr>
              <a:t>位小数。</a:t>
            </a:r>
            <a:r>
              <a:rPr lang="zh-CN" altLang="zh-CN" sz="1400" dirty="0">
                <a:solidFill>
                  <a:srgbClr val="ABA6BF"/>
                </a:solidFill>
                <a:latin typeface="JetBrains Mono" pitchFamily="2" charset="0"/>
              </a:rPr>
              <a:t>"""</a:t>
            </a:r>
            <a:br>
              <a:rPr lang="zh-CN" altLang="zh-CN" sz="1400" dirty="0">
                <a:solidFill>
                  <a:srgbClr val="ABA6BF"/>
                </a:solidFill>
                <a:latin typeface="JetBrains Mono" pitchFamily="2" charset="0"/>
              </a:rPr>
            </a:br>
            <a:r>
              <a:rPr lang="zh-CN" altLang="zh-CN" sz="1400" dirty="0">
                <a:solidFill>
                  <a:srgbClr val="ABA6BF"/>
                </a:solidFill>
                <a:latin typeface="JetBrains Mono" pitchFamily="2" charset="0"/>
              </a:rPr>
              <a:t>    </a:t>
            </a:r>
            <a:r>
              <a:rPr lang="en-US" altLang="zh-CN" sz="1400" dirty="0">
                <a:solidFill>
                  <a:srgbClr val="2D3142"/>
                </a:solidFill>
                <a:latin typeface="JetBrains Mono" pitchFamily="2" charset="0"/>
              </a:rPr>
              <a:t>pass</a:t>
            </a:r>
            <a:br>
              <a:rPr lang="zh-CN" altLang="zh-CN" sz="1400" dirty="0">
                <a:solidFill>
                  <a:srgbClr val="2D3142"/>
                </a:solidFill>
                <a:latin typeface="JetBrains Mono" pitchFamily="2" charset="0"/>
              </a:rPr>
            </a:br>
            <a:br>
              <a:rPr lang="zh-CN" altLang="zh-CN" sz="1400" dirty="0">
                <a:solidFill>
                  <a:srgbClr val="2D3142"/>
                </a:solidFill>
                <a:latin typeface="JetBrains Mono" pitchFamily="2" charset="0"/>
              </a:rPr>
            </a:br>
            <a:r>
              <a:rPr lang="zh-CN" altLang="zh-CN" sz="1400" b="1" dirty="0">
                <a:solidFill>
                  <a:srgbClr val="EF8354"/>
                </a:solidFill>
                <a:latin typeface="JetBrains Mono" pitchFamily="2" charset="0"/>
              </a:rPr>
              <a:t>def </a:t>
            </a:r>
            <a:r>
              <a:rPr lang="zh-CN" altLang="zh-CN" sz="1400" b="1" dirty="0">
                <a:solidFill>
                  <a:srgbClr val="071EF0"/>
                </a:solidFill>
                <a:latin typeface="JetBrains Mono" pitchFamily="2" charset="0"/>
              </a:rPr>
              <a:t>top_score</a:t>
            </a:r>
            <a:r>
              <a:rPr lang="zh-CN" altLang="zh-CN" sz="1400" dirty="0">
                <a:solidFill>
                  <a:srgbClr val="E70C0C"/>
                </a:solidFill>
                <a:latin typeface="JetBrains Mono" pitchFamily="2" charset="0"/>
              </a:rPr>
              <a:t>(</a:t>
            </a:r>
            <a:r>
              <a:rPr lang="zh-CN" altLang="zh-CN" sz="1400" dirty="0">
                <a:solidFill>
                  <a:srgbClr val="2D3142"/>
                </a:solidFill>
                <a:latin typeface="JetBrains Mono" pitchFamily="2" charset="0"/>
              </a:rPr>
              <a:t>sorted_score</a:t>
            </a:r>
            <a:r>
              <a:rPr lang="zh-CN" altLang="zh-CN" sz="1400" dirty="0">
                <a:solidFill>
                  <a:srgbClr val="E70C0C"/>
                </a:solidFill>
                <a:latin typeface="JetBrains Mono" pitchFamily="2" charset="0"/>
              </a:rPr>
              <a:t>)</a:t>
            </a:r>
            <a:r>
              <a:rPr lang="zh-CN" altLang="zh-CN" sz="1400" dirty="0">
                <a:solidFill>
                  <a:srgbClr val="F77235"/>
                </a:solidFill>
                <a:latin typeface="JetBrains Mono" pitchFamily="2" charset="0"/>
              </a:rPr>
              <a:t>:</a:t>
            </a:r>
            <a:br>
              <a:rPr lang="zh-CN" altLang="zh-CN" sz="1400" dirty="0">
                <a:solidFill>
                  <a:srgbClr val="F77235"/>
                </a:solidFill>
                <a:latin typeface="JetBrains Mono" pitchFamily="2" charset="0"/>
              </a:rPr>
            </a:br>
            <a:r>
              <a:rPr lang="zh-CN" altLang="zh-CN" sz="1400" dirty="0">
                <a:solidFill>
                  <a:srgbClr val="F77235"/>
                </a:solidFill>
                <a:latin typeface="JetBrains Mono" pitchFamily="2" charset="0"/>
              </a:rPr>
              <a:t>    </a:t>
            </a:r>
            <a:r>
              <a:rPr lang="zh-CN" altLang="zh-CN" sz="1400" dirty="0">
                <a:solidFill>
                  <a:srgbClr val="ABA6BF"/>
                </a:solidFill>
                <a:latin typeface="JetBrains Mono" pitchFamily="2" charset="0"/>
              </a:rPr>
              <a:t>"""</a:t>
            </a:r>
            <a:r>
              <a:rPr lang="zh-CN" altLang="zh-CN" sz="1400" dirty="0">
                <a:solidFill>
                  <a:srgbClr val="ABA6BF"/>
                </a:solidFill>
                <a:latin typeface="宋体" panose="02010600030101010101" pitchFamily="2" charset="-122"/>
                <a:ea typeface="宋体" panose="02010600030101010101" pitchFamily="2" charset="-122"/>
              </a:rPr>
              <a:t>接收排序后的列表为参数，返回成绩最高的</a:t>
            </a:r>
            <a:r>
              <a:rPr lang="zh-CN" altLang="zh-CN" sz="1400" dirty="0">
                <a:solidFill>
                  <a:srgbClr val="ABA6BF"/>
                </a:solidFill>
                <a:latin typeface="JetBrains Mono" pitchFamily="2" charset="0"/>
              </a:rPr>
              <a:t>3</a:t>
            </a:r>
            <a:r>
              <a:rPr lang="zh-CN" altLang="zh-CN" sz="1400" dirty="0">
                <a:solidFill>
                  <a:srgbClr val="ABA6BF"/>
                </a:solidFill>
                <a:latin typeface="宋体" panose="02010600030101010101" pitchFamily="2" charset="-122"/>
                <a:ea typeface="宋体" panose="02010600030101010101" pitchFamily="2" charset="-122"/>
              </a:rPr>
              <a:t>个成绩，降序。</a:t>
            </a:r>
            <a:r>
              <a:rPr lang="zh-CN" altLang="zh-CN" sz="1400" dirty="0">
                <a:solidFill>
                  <a:srgbClr val="ABA6BF"/>
                </a:solidFill>
                <a:latin typeface="JetBrains Mono" pitchFamily="2" charset="0"/>
              </a:rPr>
              <a:t>"""</a:t>
            </a:r>
            <a:br>
              <a:rPr lang="zh-CN" altLang="zh-CN" sz="1400" dirty="0">
                <a:solidFill>
                  <a:srgbClr val="ABA6BF"/>
                </a:solidFill>
                <a:latin typeface="JetBrains Mono" pitchFamily="2" charset="0"/>
              </a:rPr>
            </a:br>
            <a:r>
              <a:rPr lang="zh-CN" altLang="zh-CN" sz="1400" dirty="0">
                <a:solidFill>
                  <a:srgbClr val="ABA6BF"/>
                </a:solidFill>
                <a:latin typeface="JetBrains Mono" pitchFamily="2" charset="0"/>
              </a:rPr>
              <a:t>    </a:t>
            </a:r>
            <a:r>
              <a:rPr lang="en-US" altLang="zh-CN" sz="1400" dirty="0">
                <a:solidFill>
                  <a:srgbClr val="2D3142"/>
                </a:solidFill>
                <a:latin typeface="JetBrains Mono" pitchFamily="2" charset="0"/>
              </a:rPr>
              <a:t>pass</a:t>
            </a:r>
            <a:br>
              <a:rPr lang="zh-CN" altLang="zh-CN" sz="1400" dirty="0">
                <a:solidFill>
                  <a:srgbClr val="2D3142"/>
                </a:solidFill>
                <a:latin typeface="JetBrains Mono" pitchFamily="2" charset="0"/>
              </a:rPr>
            </a:br>
            <a:br>
              <a:rPr lang="zh-CN" altLang="zh-CN" sz="1400" dirty="0">
                <a:solidFill>
                  <a:srgbClr val="2D3142"/>
                </a:solidFill>
                <a:latin typeface="JetBrains Mono" pitchFamily="2" charset="0"/>
              </a:rPr>
            </a:br>
            <a:r>
              <a:rPr lang="zh-CN" altLang="zh-CN" sz="1400" b="1" dirty="0">
                <a:solidFill>
                  <a:srgbClr val="EF8354"/>
                </a:solidFill>
                <a:latin typeface="JetBrains Mono" pitchFamily="2" charset="0"/>
              </a:rPr>
              <a:t>def </a:t>
            </a:r>
            <a:r>
              <a:rPr lang="zh-CN" altLang="zh-CN" sz="1400" b="1" dirty="0">
                <a:solidFill>
                  <a:srgbClr val="071EF0"/>
                </a:solidFill>
                <a:latin typeface="JetBrains Mono" pitchFamily="2" charset="0"/>
              </a:rPr>
              <a:t>bottom_score</a:t>
            </a:r>
            <a:r>
              <a:rPr lang="zh-CN" altLang="zh-CN" sz="1400" dirty="0">
                <a:solidFill>
                  <a:srgbClr val="E70C0C"/>
                </a:solidFill>
                <a:latin typeface="JetBrains Mono" pitchFamily="2" charset="0"/>
              </a:rPr>
              <a:t>(</a:t>
            </a:r>
            <a:r>
              <a:rPr lang="zh-CN" altLang="zh-CN" sz="1400" dirty="0">
                <a:solidFill>
                  <a:srgbClr val="2D3142"/>
                </a:solidFill>
                <a:latin typeface="JetBrains Mono" pitchFamily="2" charset="0"/>
              </a:rPr>
              <a:t>sorted_score</a:t>
            </a:r>
            <a:r>
              <a:rPr lang="zh-CN" altLang="zh-CN" sz="1400" dirty="0">
                <a:solidFill>
                  <a:srgbClr val="E70C0C"/>
                </a:solidFill>
                <a:latin typeface="JetBrains Mono" pitchFamily="2" charset="0"/>
              </a:rPr>
              <a:t>)</a:t>
            </a:r>
            <a:r>
              <a:rPr lang="zh-CN" altLang="zh-CN" sz="1400" dirty="0">
                <a:solidFill>
                  <a:srgbClr val="F77235"/>
                </a:solidFill>
                <a:latin typeface="JetBrains Mono" pitchFamily="2" charset="0"/>
              </a:rPr>
              <a:t>:</a:t>
            </a:r>
            <a:br>
              <a:rPr lang="zh-CN" altLang="zh-CN" sz="1400" dirty="0">
                <a:solidFill>
                  <a:srgbClr val="F77235"/>
                </a:solidFill>
                <a:latin typeface="JetBrains Mono" pitchFamily="2" charset="0"/>
              </a:rPr>
            </a:br>
            <a:r>
              <a:rPr lang="zh-CN" altLang="zh-CN" sz="1400" dirty="0">
                <a:solidFill>
                  <a:srgbClr val="F77235"/>
                </a:solidFill>
                <a:latin typeface="JetBrains Mono" pitchFamily="2" charset="0"/>
              </a:rPr>
              <a:t>    </a:t>
            </a:r>
            <a:r>
              <a:rPr lang="zh-CN" altLang="zh-CN" sz="1400" dirty="0">
                <a:solidFill>
                  <a:srgbClr val="ABA6BF"/>
                </a:solidFill>
                <a:latin typeface="JetBrains Mono" pitchFamily="2" charset="0"/>
              </a:rPr>
              <a:t>"""</a:t>
            </a:r>
            <a:r>
              <a:rPr lang="zh-CN" altLang="zh-CN" sz="1400" dirty="0">
                <a:solidFill>
                  <a:srgbClr val="ABA6BF"/>
                </a:solidFill>
                <a:latin typeface="宋体" panose="02010600030101010101" pitchFamily="2" charset="-122"/>
                <a:ea typeface="宋体" panose="02010600030101010101" pitchFamily="2" charset="-122"/>
              </a:rPr>
              <a:t>接收排序后的列表为参数，返回成绩最低的</a:t>
            </a:r>
            <a:r>
              <a:rPr lang="zh-CN" altLang="zh-CN" sz="1400" dirty="0">
                <a:solidFill>
                  <a:srgbClr val="ABA6BF"/>
                </a:solidFill>
                <a:latin typeface="JetBrains Mono" pitchFamily="2" charset="0"/>
              </a:rPr>
              <a:t>3</a:t>
            </a:r>
            <a:r>
              <a:rPr lang="zh-CN" altLang="zh-CN" sz="1400" dirty="0">
                <a:solidFill>
                  <a:srgbClr val="ABA6BF"/>
                </a:solidFill>
                <a:latin typeface="宋体" panose="02010600030101010101" pitchFamily="2" charset="-122"/>
                <a:ea typeface="宋体" panose="02010600030101010101" pitchFamily="2" charset="-122"/>
              </a:rPr>
              <a:t>个成绩，升序。</a:t>
            </a:r>
            <a:r>
              <a:rPr lang="zh-CN" altLang="zh-CN" sz="1400" dirty="0">
                <a:solidFill>
                  <a:srgbClr val="ABA6BF"/>
                </a:solidFill>
                <a:latin typeface="JetBrains Mono" pitchFamily="2" charset="0"/>
              </a:rPr>
              <a:t>"""</a:t>
            </a:r>
            <a:br>
              <a:rPr lang="zh-CN" altLang="zh-CN" sz="1400" dirty="0">
                <a:solidFill>
                  <a:srgbClr val="ABA6BF"/>
                </a:solidFill>
                <a:latin typeface="JetBrains Mono" pitchFamily="2" charset="0"/>
              </a:rPr>
            </a:br>
            <a:r>
              <a:rPr lang="zh-CN" altLang="zh-CN" sz="1400" dirty="0">
                <a:solidFill>
                  <a:srgbClr val="ABA6BF"/>
                </a:solidFill>
                <a:latin typeface="JetBrains Mono" pitchFamily="2" charset="0"/>
              </a:rPr>
              <a:t>    </a:t>
            </a:r>
            <a:r>
              <a:rPr lang="en-US" altLang="zh-CN" sz="1400" dirty="0">
                <a:solidFill>
                  <a:srgbClr val="2D3142"/>
                </a:solidFill>
                <a:latin typeface="JetBrains Mono" pitchFamily="2" charset="0"/>
              </a:rPr>
              <a:t>pass</a:t>
            </a:r>
            <a:br>
              <a:rPr lang="zh-CN" altLang="zh-CN" sz="1400" dirty="0">
                <a:solidFill>
                  <a:srgbClr val="2D3142"/>
                </a:solidFill>
                <a:latin typeface="JetBrains Mono" pitchFamily="2" charset="0"/>
              </a:rPr>
            </a:br>
            <a:br>
              <a:rPr lang="zh-CN" altLang="zh-CN" sz="1400" dirty="0">
                <a:solidFill>
                  <a:srgbClr val="2D3142"/>
                </a:solidFill>
                <a:latin typeface="JetBrains Mono" pitchFamily="2" charset="0"/>
              </a:rPr>
            </a:br>
            <a:r>
              <a:rPr lang="zh-CN" altLang="zh-CN" sz="1400" b="1" dirty="0">
                <a:solidFill>
                  <a:srgbClr val="EF8354"/>
                </a:solidFill>
                <a:latin typeface="JetBrains Mono" pitchFamily="2" charset="0"/>
              </a:rPr>
              <a:t>def </a:t>
            </a:r>
            <a:r>
              <a:rPr lang="zh-CN" altLang="zh-CN" sz="1400" b="1" dirty="0">
                <a:solidFill>
                  <a:srgbClr val="071EF0"/>
                </a:solidFill>
                <a:latin typeface="JetBrains Mono" pitchFamily="2" charset="0"/>
              </a:rPr>
              <a:t>median_score</a:t>
            </a:r>
            <a:r>
              <a:rPr lang="zh-CN" altLang="zh-CN" sz="1400" dirty="0">
                <a:solidFill>
                  <a:srgbClr val="E70C0C"/>
                </a:solidFill>
                <a:latin typeface="JetBrains Mono" pitchFamily="2" charset="0"/>
              </a:rPr>
              <a:t>(</a:t>
            </a:r>
            <a:r>
              <a:rPr lang="zh-CN" altLang="zh-CN" sz="1400" dirty="0">
                <a:solidFill>
                  <a:srgbClr val="2D3142"/>
                </a:solidFill>
                <a:latin typeface="JetBrains Mono" pitchFamily="2" charset="0"/>
              </a:rPr>
              <a:t>sort_of_score</a:t>
            </a:r>
            <a:r>
              <a:rPr lang="zh-CN" altLang="zh-CN" sz="1400" dirty="0">
                <a:solidFill>
                  <a:srgbClr val="E70C0C"/>
                </a:solidFill>
                <a:latin typeface="JetBrains Mono" pitchFamily="2" charset="0"/>
              </a:rPr>
              <a:t>)</a:t>
            </a:r>
            <a:r>
              <a:rPr lang="zh-CN" altLang="zh-CN" sz="1400" dirty="0">
                <a:solidFill>
                  <a:srgbClr val="F77235"/>
                </a:solidFill>
                <a:latin typeface="JetBrains Mono" pitchFamily="2" charset="0"/>
              </a:rPr>
              <a:t>:</a:t>
            </a:r>
            <a:br>
              <a:rPr lang="zh-CN" altLang="zh-CN" sz="1400" dirty="0">
                <a:solidFill>
                  <a:srgbClr val="F77235"/>
                </a:solidFill>
                <a:latin typeface="JetBrains Mono" pitchFamily="2" charset="0"/>
              </a:rPr>
            </a:br>
            <a:r>
              <a:rPr lang="zh-CN" altLang="zh-CN" sz="1400" dirty="0">
                <a:solidFill>
                  <a:srgbClr val="F77235"/>
                </a:solidFill>
                <a:latin typeface="JetBrains Mono" pitchFamily="2" charset="0"/>
              </a:rPr>
              <a:t>    </a:t>
            </a:r>
            <a:r>
              <a:rPr lang="en-US" altLang="zh-CN" sz="1400" dirty="0">
                <a:solidFill>
                  <a:srgbClr val="2D3142"/>
                </a:solidFill>
                <a:latin typeface="JetBrains Mono" pitchFamily="2" charset="0"/>
              </a:rPr>
              <a:t>pass</a:t>
            </a:r>
            <a:endParaRPr lang="zh-CN" altLang="zh-CN" sz="1100" dirty="0">
              <a:latin typeface="Arial" panose="020B0604020202020204" pitchFamily="34" charset="0"/>
            </a:endParaRPr>
          </a:p>
        </p:txBody>
      </p:sp>
    </p:spTree>
    <p:extLst>
      <p:ext uri="{BB962C8B-B14F-4D97-AF65-F5344CB8AC3E}">
        <p14:creationId xmlns:p14="http://schemas.microsoft.com/office/powerpoint/2010/main" val="806828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A9CD0495-599A-4788-8140-564BD8353EF4}"/>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二维列表的排序</a:t>
            </a:r>
          </a:p>
        </p:txBody>
      </p:sp>
      <p:sp>
        <p:nvSpPr>
          <p:cNvPr id="2" name="Rectangle 1">
            <a:extLst>
              <a:ext uri="{FF2B5EF4-FFF2-40B4-BE49-F238E27FC236}">
                <a16:creationId xmlns:a16="http://schemas.microsoft.com/office/drawing/2014/main" id="{46A903B7-AD40-4713-951B-A0570A0DE26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9B0907AE-36B6-4600-BF2E-BC58742D967A}"/>
              </a:ext>
            </a:extLst>
          </p:cNvPr>
          <p:cNvSpPr/>
          <p:nvPr/>
        </p:nvSpPr>
        <p:spPr>
          <a:xfrm>
            <a:off x="785866" y="2249489"/>
            <a:ext cx="10842383" cy="3293209"/>
          </a:xfrm>
          <a:prstGeom prst="rect">
            <a:avLst/>
          </a:prstGeom>
        </p:spPr>
        <p:txBody>
          <a:bodyPr wrap="square">
            <a:spAutoFit/>
          </a:bodyPr>
          <a:lstStyle/>
          <a:p>
            <a:pPr lvl="0" eaLnBrk="0" fontAlgn="base" hangingPunct="0">
              <a:spcBef>
                <a:spcPct val="0"/>
              </a:spcBef>
              <a:spcAft>
                <a:spcPct val="0"/>
              </a:spcAft>
            </a:pPr>
            <a:r>
              <a:rPr lang="zh-CN" altLang="zh-CN" sz="1600" b="1" dirty="0">
                <a:solidFill>
                  <a:srgbClr val="EF8354"/>
                </a:solidFill>
                <a:latin typeface="JetBrains Mono" pitchFamily="2" charset="0"/>
              </a:rPr>
              <a:t>def </a:t>
            </a:r>
            <a:r>
              <a:rPr lang="zh-CN" altLang="zh-CN" sz="1600" b="1" dirty="0">
                <a:solidFill>
                  <a:srgbClr val="071EF0"/>
                </a:solidFill>
                <a:latin typeface="JetBrains Mono" pitchFamily="2" charset="0"/>
              </a:rPr>
              <a:t>sort_by_name</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a:t>
            </a:r>
            <a:r>
              <a:rPr lang="zh-CN" altLang="zh-CN" sz="1600" dirty="0">
                <a:solidFill>
                  <a:srgbClr val="E70C0C"/>
                </a:solidFill>
                <a:latin typeface="JetBrains Mono" pitchFamily="2" charset="0"/>
              </a:rPr>
              <a:t>)</a:t>
            </a:r>
            <a:r>
              <a:rPr lang="zh-CN" altLang="zh-CN" sz="1600" dirty="0">
                <a:solidFill>
                  <a:srgbClr val="F77235"/>
                </a:solidFill>
                <a:latin typeface="JetBrains Mono" pitchFamily="2" charset="0"/>
              </a:rPr>
              <a:t>:</a:t>
            </a:r>
            <a:br>
              <a:rPr lang="zh-CN" altLang="zh-CN" sz="1600" dirty="0">
                <a:solidFill>
                  <a:srgbClr val="F77235"/>
                </a:solidFill>
                <a:latin typeface="JetBrains Mono" pitchFamily="2" charset="0"/>
              </a:rPr>
            </a:br>
            <a:r>
              <a:rPr lang="zh-CN" altLang="zh-CN" sz="1600" dirty="0">
                <a:solidFill>
                  <a:srgbClr val="F77235"/>
                </a:solidFill>
                <a:latin typeface="JetBrains Mono" pitchFamily="2" charset="0"/>
              </a:rPr>
              <a:t>    </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接收包含成绩的二维列表为参数，返回根据姓名排序后的二维列表</a:t>
            </a:r>
            <a:r>
              <a:rPr lang="zh-CN" altLang="zh-CN" sz="1600" dirty="0">
                <a:solidFill>
                  <a:srgbClr val="ABA6BF"/>
                </a:solidFill>
                <a:latin typeface="JetBrains Mono" pitchFamily="2" charset="0"/>
              </a:rPr>
              <a:t>"""</a:t>
            </a:r>
            <a:br>
              <a:rPr lang="zh-CN" altLang="zh-CN" sz="1600" dirty="0">
                <a:solidFill>
                  <a:srgbClr val="ABA6BF"/>
                </a:solidFill>
                <a:latin typeface="JetBrains Mono" pitchFamily="2" charset="0"/>
              </a:rPr>
            </a:br>
            <a:r>
              <a:rPr lang="zh-CN" altLang="zh-CN" sz="1600" dirty="0">
                <a:solidFill>
                  <a:srgbClr val="ABA6BF"/>
                </a:solidFill>
                <a:latin typeface="JetBrains Mono" pitchFamily="2" charset="0"/>
              </a:rPr>
              <a:t>    </a:t>
            </a:r>
            <a:r>
              <a:rPr lang="zh-CN" altLang="zh-CN" sz="1600" b="1" dirty="0">
                <a:solidFill>
                  <a:srgbClr val="EF8354"/>
                </a:solidFill>
                <a:latin typeface="JetBrains Mono" pitchFamily="2" charset="0"/>
              </a:rPr>
              <a:t>return </a:t>
            </a:r>
            <a:r>
              <a:rPr lang="zh-CN" altLang="zh-CN" sz="1600" b="1" dirty="0">
                <a:solidFill>
                  <a:srgbClr val="16A80D"/>
                </a:solidFill>
                <a:latin typeface="JetBrains Mono" pitchFamily="2" charset="0"/>
              </a:rPr>
              <a:t>sorted</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key</a:t>
            </a:r>
            <a:r>
              <a:rPr lang="zh-CN" altLang="zh-CN" sz="1600" dirty="0">
                <a:solidFill>
                  <a:srgbClr val="F77235"/>
                </a:solidFill>
                <a:latin typeface="JetBrains Mono" pitchFamily="2" charset="0"/>
              </a:rPr>
              <a:t>=</a:t>
            </a:r>
            <a:r>
              <a:rPr lang="zh-CN" altLang="zh-CN" sz="1600" b="1" dirty="0">
                <a:solidFill>
                  <a:srgbClr val="EF8354"/>
                </a:solidFill>
                <a:latin typeface="JetBrains Mono" pitchFamily="2" charset="0"/>
              </a:rPr>
              <a:t>lambda </a:t>
            </a:r>
            <a:r>
              <a:rPr lang="zh-CN" altLang="zh-CN" sz="1600" dirty="0">
                <a:solidFill>
                  <a:srgbClr val="2D3142"/>
                </a:solidFill>
                <a:latin typeface="JetBrains Mono" pitchFamily="2" charset="0"/>
              </a:rPr>
              <a:t>x</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x</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0</a:t>
            </a:r>
            <a:r>
              <a:rPr lang="zh-CN" altLang="zh-CN" sz="1600" dirty="0">
                <a:solidFill>
                  <a:srgbClr val="6AE613"/>
                </a:solidFill>
                <a:latin typeface="JetBrains Mono" pitchFamily="2" charset="0"/>
              </a:rPr>
              <a:t>]</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按序号</a:t>
            </a:r>
            <a:r>
              <a:rPr lang="zh-CN" altLang="zh-CN" sz="1600" dirty="0">
                <a:solidFill>
                  <a:srgbClr val="ABA6BF"/>
                </a:solidFill>
                <a:latin typeface="JetBrains Mono" pitchFamily="2" charset="0"/>
              </a:rPr>
              <a:t>0</a:t>
            </a:r>
            <a:r>
              <a:rPr lang="zh-CN" altLang="zh-CN" sz="1600" dirty="0">
                <a:solidFill>
                  <a:srgbClr val="ABA6BF"/>
                </a:solidFill>
                <a:latin typeface="宋体" panose="02010600030101010101" pitchFamily="2" charset="-122"/>
                <a:ea typeface="宋体" panose="02010600030101010101" pitchFamily="2" charset="-122"/>
              </a:rPr>
              <a:t>元素</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姓名</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排序</a:t>
            </a:r>
            <a:br>
              <a:rPr lang="zh-CN" altLang="zh-CN" sz="1600" dirty="0">
                <a:solidFill>
                  <a:srgbClr val="ABA6BF"/>
                </a:solidFill>
                <a:latin typeface="宋体" panose="02010600030101010101" pitchFamily="2" charset="-122"/>
                <a:ea typeface="宋体" panose="02010600030101010101" pitchFamily="2" charset="-122"/>
              </a:rPr>
            </a:br>
            <a:br>
              <a:rPr lang="zh-CN" altLang="zh-CN" sz="1600" dirty="0">
                <a:solidFill>
                  <a:srgbClr val="ABA6BF"/>
                </a:solidFill>
                <a:latin typeface="宋体" panose="02010600030101010101" pitchFamily="2" charset="-122"/>
                <a:ea typeface="宋体" panose="02010600030101010101" pitchFamily="2" charset="-122"/>
              </a:rPr>
            </a:br>
            <a:r>
              <a:rPr lang="zh-CN" altLang="zh-CN" sz="1600" b="1" dirty="0">
                <a:solidFill>
                  <a:srgbClr val="EF8354"/>
                </a:solidFill>
                <a:latin typeface="JetBrains Mono" pitchFamily="2" charset="0"/>
              </a:rPr>
              <a:t>def </a:t>
            </a:r>
            <a:r>
              <a:rPr lang="zh-CN" altLang="zh-CN" sz="1600" b="1" dirty="0">
                <a:solidFill>
                  <a:srgbClr val="071EF0"/>
                </a:solidFill>
                <a:latin typeface="JetBrains Mono" pitchFamily="2" charset="0"/>
              </a:rPr>
              <a:t>sort_by_id</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a:t>
            </a:r>
            <a:r>
              <a:rPr lang="zh-CN" altLang="zh-CN" sz="1600" dirty="0">
                <a:solidFill>
                  <a:srgbClr val="E70C0C"/>
                </a:solidFill>
                <a:latin typeface="JetBrains Mono" pitchFamily="2" charset="0"/>
              </a:rPr>
              <a:t>)</a:t>
            </a:r>
            <a:r>
              <a:rPr lang="zh-CN" altLang="zh-CN" sz="1600" dirty="0">
                <a:solidFill>
                  <a:srgbClr val="F77235"/>
                </a:solidFill>
                <a:latin typeface="JetBrains Mono" pitchFamily="2" charset="0"/>
              </a:rPr>
              <a:t>:</a:t>
            </a:r>
            <a:br>
              <a:rPr lang="zh-CN" altLang="zh-CN" sz="1600" dirty="0">
                <a:solidFill>
                  <a:srgbClr val="F77235"/>
                </a:solidFill>
                <a:latin typeface="JetBrains Mono" pitchFamily="2" charset="0"/>
              </a:rPr>
            </a:br>
            <a:r>
              <a:rPr lang="zh-CN" altLang="zh-CN" sz="1600" dirty="0">
                <a:solidFill>
                  <a:srgbClr val="F77235"/>
                </a:solidFill>
                <a:latin typeface="JetBrains Mono" pitchFamily="2" charset="0"/>
              </a:rPr>
              <a:t>    </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接收包含成绩的二维列表为参数，返回根据学号排序后的二维列表</a:t>
            </a:r>
            <a:r>
              <a:rPr lang="zh-CN" altLang="zh-CN" sz="1600" dirty="0">
                <a:solidFill>
                  <a:srgbClr val="ABA6BF"/>
                </a:solidFill>
                <a:latin typeface="JetBrains Mono" pitchFamily="2" charset="0"/>
              </a:rPr>
              <a:t>"""</a:t>
            </a:r>
            <a:br>
              <a:rPr lang="zh-CN" altLang="zh-CN" sz="1600" dirty="0">
                <a:solidFill>
                  <a:srgbClr val="ABA6BF"/>
                </a:solidFill>
                <a:latin typeface="JetBrains Mono" pitchFamily="2" charset="0"/>
              </a:rPr>
            </a:br>
            <a:r>
              <a:rPr lang="zh-CN" altLang="zh-CN" sz="1600" dirty="0">
                <a:solidFill>
                  <a:srgbClr val="ABA6BF"/>
                </a:solidFill>
                <a:latin typeface="JetBrains Mono" pitchFamily="2" charset="0"/>
              </a:rPr>
              <a:t>    </a:t>
            </a:r>
            <a:r>
              <a:rPr lang="zh-CN" altLang="zh-CN" sz="1600" b="1" dirty="0">
                <a:solidFill>
                  <a:srgbClr val="EF8354"/>
                </a:solidFill>
                <a:latin typeface="JetBrains Mono" pitchFamily="2" charset="0"/>
              </a:rPr>
              <a:t>return </a:t>
            </a:r>
            <a:r>
              <a:rPr lang="zh-CN" altLang="zh-CN" sz="1600" b="1" dirty="0">
                <a:solidFill>
                  <a:srgbClr val="16A80D"/>
                </a:solidFill>
                <a:latin typeface="JetBrains Mono" pitchFamily="2" charset="0"/>
              </a:rPr>
              <a:t>sorted</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key</a:t>
            </a:r>
            <a:r>
              <a:rPr lang="zh-CN" altLang="zh-CN" sz="1600" dirty="0">
                <a:solidFill>
                  <a:srgbClr val="F77235"/>
                </a:solidFill>
                <a:latin typeface="JetBrains Mono" pitchFamily="2" charset="0"/>
              </a:rPr>
              <a:t>=</a:t>
            </a:r>
            <a:r>
              <a:rPr lang="zh-CN" altLang="zh-CN" sz="1600" b="1" dirty="0">
                <a:solidFill>
                  <a:srgbClr val="EF8354"/>
                </a:solidFill>
                <a:latin typeface="JetBrains Mono" pitchFamily="2" charset="0"/>
              </a:rPr>
              <a:t>lambda </a:t>
            </a:r>
            <a:r>
              <a:rPr lang="zh-CN" altLang="zh-CN" sz="1600" dirty="0">
                <a:solidFill>
                  <a:srgbClr val="2D3142"/>
                </a:solidFill>
                <a:latin typeface="JetBrains Mono" pitchFamily="2" charset="0"/>
              </a:rPr>
              <a:t>x</a:t>
            </a:r>
            <a:r>
              <a:rPr lang="zh-CN" altLang="zh-CN" sz="1600" dirty="0">
                <a:solidFill>
                  <a:srgbClr val="F77235"/>
                </a:solidFill>
                <a:latin typeface="JetBrains Mono" pitchFamily="2" charset="0"/>
              </a:rPr>
              <a:t>: </a:t>
            </a:r>
            <a:r>
              <a:rPr lang="zh-CN" altLang="zh-CN" sz="1600" dirty="0">
                <a:solidFill>
                  <a:srgbClr val="2D3142"/>
                </a:solidFill>
                <a:latin typeface="JetBrains Mono" pitchFamily="2" charset="0"/>
              </a:rPr>
              <a:t>x</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1</a:t>
            </a:r>
            <a:r>
              <a:rPr lang="zh-CN" altLang="zh-CN" sz="1600" dirty="0">
                <a:solidFill>
                  <a:srgbClr val="6AE613"/>
                </a:solidFill>
                <a:latin typeface="JetBrains Mono" pitchFamily="2" charset="0"/>
              </a:rPr>
              <a:t>]</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按序号</a:t>
            </a:r>
            <a:r>
              <a:rPr lang="zh-CN" altLang="zh-CN" sz="1600" dirty="0">
                <a:solidFill>
                  <a:srgbClr val="ABA6BF"/>
                </a:solidFill>
                <a:latin typeface="JetBrains Mono" pitchFamily="2" charset="0"/>
              </a:rPr>
              <a:t>1</a:t>
            </a:r>
            <a:r>
              <a:rPr lang="zh-CN" altLang="zh-CN" sz="1600" dirty="0">
                <a:solidFill>
                  <a:srgbClr val="ABA6BF"/>
                </a:solidFill>
                <a:latin typeface="宋体" panose="02010600030101010101" pitchFamily="2" charset="-122"/>
                <a:ea typeface="宋体" panose="02010600030101010101" pitchFamily="2" charset="-122"/>
              </a:rPr>
              <a:t>元素</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学号</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排序</a:t>
            </a:r>
            <a:br>
              <a:rPr lang="zh-CN" altLang="zh-CN" sz="1600" dirty="0">
                <a:solidFill>
                  <a:srgbClr val="ABA6BF"/>
                </a:solidFill>
                <a:latin typeface="宋体" panose="02010600030101010101" pitchFamily="2" charset="-122"/>
                <a:ea typeface="宋体" panose="02010600030101010101" pitchFamily="2" charset="-122"/>
              </a:rPr>
            </a:br>
            <a:br>
              <a:rPr lang="zh-CN" altLang="zh-CN" sz="1600" dirty="0">
                <a:solidFill>
                  <a:srgbClr val="ABA6BF"/>
                </a:solidFill>
                <a:latin typeface="宋体" panose="02010600030101010101" pitchFamily="2" charset="-122"/>
                <a:ea typeface="宋体" panose="02010600030101010101" pitchFamily="2" charset="-122"/>
              </a:rPr>
            </a:br>
            <a:r>
              <a:rPr lang="zh-CN" altLang="zh-CN" sz="1600" b="1" dirty="0">
                <a:solidFill>
                  <a:srgbClr val="EF8354"/>
                </a:solidFill>
                <a:latin typeface="JetBrains Mono" pitchFamily="2" charset="0"/>
              </a:rPr>
              <a:t>def </a:t>
            </a:r>
            <a:r>
              <a:rPr lang="zh-CN" altLang="zh-CN" sz="1600" b="1" dirty="0">
                <a:solidFill>
                  <a:srgbClr val="071EF0"/>
                </a:solidFill>
                <a:latin typeface="JetBrains Mono" pitchFamily="2" charset="0"/>
              </a:rPr>
              <a:t>sort_by_score</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a:t>
            </a:r>
            <a:r>
              <a:rPr lang="zh-CN" altLang="zh-CN" sz="1600" dirty="0">
                <a:solidFill>
                  <a:srgbClr val="E70C0C"/>
                </a:solidFill>
                <a:latin typeface="JetBrains Mono" pitchFamily="2" charset="0"/>
              </a:rPr>
              <a:t>)</a:t>
            </a:r>
            <a:r>
              <a:rPr lang="zh-CN" altLang="zh-CN" sz="1600" dirty="0">
                <a:solidFill>
                  <a:srgbClr val="F77235"/>
                </a:solidFill>
                <a:latin typeface="JetBrains Mono" pitchFamily="2" charset="0"/>
              </a:rPr>
              <a:t>:</a:t>
            </a:r>
            <a:br>
              <a:rPr lang="zh-CN" altLang="zh-CN" sz="1600" dirty="0">
                <a:solidFill>
                  <a:srgbClr val="F77235"/>
                </a:solidFill>
                <a:latin typeface="JetBrains Mono" pitchFamily="2" charset="0"/>
              </a:rPr>
            </a:br>
            <a:r>
              <a:rPr lang="zh-CN" altLang="zh-CN" sz="1600" dirty="0">
                <a:solidFill>
                  <a:srgbClr val="F77235"/>
                </a:solidFill>
                <a:latin typeface="JetBrains Mono" pitchFamily="2" charset="0"/>
              </a:rPr>
              <a:t>    </a:t>
            </a:r>
            <a:r>
              <a:rPr lang="zh-CN" altLang="zh-CN" sz="1600" dirty="0">
                <a:solidFill>
                  <a:srgbClr val="ABA6BF"/>
                </a:solidFill>
                <a:latin typeface="JetBrains Mono" pitchFamily="2" charset="0"/>
              </a:rPr>
              <a:t>"""</a:t>
            </a:r>
            <a:r>
              <a:rPr lang="zh-CN" altLang="zh-CN" sz="1600" dirty="0">
                <a:solidFill>
                  <a:srgbClr val="ABA6BF"/>
                </a:solidFill>
                <a:latin typeface="宋体" panose="02010600030101010101" pitchFamily="2" charset="-122"/>
                <a:ea typeface="宋体" panose="02010600030101010101" pitchFamily="2" charset="-122"/>
              </a:rPr>
              <a:t>接收包含成绩的二维列表为参数，返回根据成绩排序后的二维列表，</a:t>
            </a:r>
            <a:br>
              <a:rPr lang="zh-CN" altLang="zh-CN" sz="1600" dirty="0">
                <a:solidFill>
                  <a:srgbClr val="ABA6BF"/>
                </a:solidFill>
                <a:latin typeface="宋体" panose="02010600030101010101" pitchFamily="2" charset="-122"/>
                <a:ea typeface="宋体" panose="02010600030101010101" pitchFamily="2" charset="-122"/>
              </a:rPr>
            </a:br>
            <a:r>
              <a:rPr lang="zh-CN" altLang="zh-CN" sz="1600" dirty="0">
                <a:solidFill>
                  <a:srgbClr val="ABA6BF"/>
                </a:solidFill>
                <a:latin typeface="宋体" panose="02010600030101010101" pitchFamily="2" charset="-122"/>
                <a:ea typeface="宋体" panose="02010600030101010101" pitchFamily="2" charset="-122"/>
              </a:rPr>
              <a:t>    若存在成绩相同的子列表，按姓名升序排序输出。</a:t>
            </a:r>
            <a:br>
              <a:rPr lang="zh-CN" altLang="zh-CN" sz="1600" dirty="0">
                <a:solidFill>
                  <a:srgbClr val="ABA6BF"/>
                </a:solidFill>
                <a:latin typeface="JetBrains Mono" pitchFamily="2" charset="0"/>
              </a:rPr>
            </a:br>
            <a:r>
              <a:rPr lang="zh-CN" altLang="zh-CN" sz="1600" dirty="0">
                <a:solidFill>
                  <a:srgbClr val="ABA6BF"/>
                </a:solidFill>
                <a:latin typeface="JetBrains Mono" pitchFamily="2" charset="0"/>
              </a:rPr>
              <a:t>    """</a:t>
            </a:r>
            <a:br>
              <a:rPr lang="zh-CN" altLang="zh-CN" sz="1600" dirty="0">
                <a:solidFill>
                  <a:srgbClr val="ABA6BF"/>
                </a:solidFill>
                <a:latin typeface="JetBrains Mono" pitchFamily="2" charset="0"/>
              </a:rPr>
            </a:br>
            <a:r>
              <a:rPr lang="zh-CN" altLang="zh-CN" sz="1600" dirty="0">
                <a:solidFill>
                  <a:srgbClr val="ABA6BF"/>
                </a:solidFill>
                <a:latin typeface="JetBrains Mono" pitchFamily="2" charset="0"/>
              </a:rPr>
              <a:t>    </a:t>
            </a:r>
            <a:r>
              <a:rPr lang="zh-CN" altLang="zh-CN" sz="1600" b="1" dirty="0">
                <a:solidFill>
                  <a:srgbClr val="EF8354"/>
                </a:solidFill>
                <a:latin typeface="JetBrains Mono" pitchFamily="2" charset="0"/>
              </a:rPr>
              <a:t>return </a:t>
            </a:r>
            <a:r>
              <a:rPr lang="zh-CN" altLang="zh-CN" sz="1600" b="1" dirty="0">
                <a:solidFill>
                  <a:srgbClr val="16A80D"/>
                </a:solidFill>
                <a:latin typeface="JetBrains Mono" pitchFamily="2" charset="0"/>
              </a:rPr>
              <a:t>sorted</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score</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key</a:t>
            </a:r>
            <a:r>
              <a:rPr lang="zh-CN" altLang="zh-CN" sz="1600" dirty="0">
                <a:solidFill>
                  <a:srgbClr val="F77235"/>
                </a:solidFill>
                <a:latin typeface="JetBrains Mono" pitchFamily="2" charset="0"/>
              </a:rPr>
              <a:t>=</a:t>
            </a:r>
            <a:r>
              <a:rPr lang="zh-CN" altLang="zh-CN" sz="1600" b="1" dirty="0">
                <a:solidFill>
                  <a:srgbClr val="EF8354"/>
                </a:solidFill>
                <a:latin typeface="JetBrains Mono" pitchFamily="2" charset="0"/>
              </a:rPr>
              <a:t>lambda </a:t>
            </a:r>
            <a:r>
              <a:rPr lang="zh-CN" altLang="zh-CN" sz="1600" dirty="0">
                <a:solidFill>
                  <a:srgbClr val="2D3142"/>
                </a:solidFill>
                <a:latin typeface="JetBrains Mono" pitchFamily="2" charset="0"/>
              </a:rPr>
              <a:t>x</a:t>
            </a:r>
            <a:r>
              <a:rPr lang="zh-CN" altLang="zh-CN" sz="1600" dirty="0">
                <a:solidFill>
                  <a:srgbClr val="F77235"/>
                </a:solidFill>
                <a:latin typeface="JetBrains Mono" pitchFamily="2" charset="0"/>
              </a:rPr>
              <a:t>: </a:t>
            </a:r>
            <a:r>
              <a:rPr lang="zh-CN" altLang="zh-CN" sz="1600" dirty="0">
                <a:solidFill>
                  <a:srgbClr val="E70C0C"/>
                </a:solidFill>
                <a:latin typeface="JetBrains Mono" pitchFamily="2" charset="0"/>
              </a:rPr>
              <a:t>(</a:t>
            </a:r>
            <a:r>
              <a:rPr lang="zh-CN" altLang="zh-CN" sz="1600" dirty="0">
                <a:solidFill>
                  <a:srgbClr val="2D3142"/>
                </a:solidFill>
                <a:latin typeface="JetBrains Mono" pitchFamily="2" charset="0"/>
              </a:rPr>
              <a:t>x</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2</a:t>
            </a:r>
            <a:r>
              <a:rPr lang="zh-CN" altLang="zh-CN" sz="1600" dirty="0">
                <a:solidFill>
                  <a:srgbClr val="6AE613"/>
                </a:solidFill>
                <a:latin typeface="JetBrains Mono" pitchFamily="2" charset="0"/>
              </a:rPr>
              <a:t>], </a:t>
            </a:r>
            <a:r>
              <a:rPr lang="zh-CN" altLang="zh-CN" sz="1600" dirty="0">
                <a:solidFill>
                  <a:srgbClr val="2D3142"/>
                </a:solidFill>
                <a:latin typeface="JetBrains Mono" pitchFamily="2" charset="0"/>
              </a:rPr>
              <a:t>x</a:t>
            </a:r>
            <a:r>
              <a:rPr lang="zh-CN" altLang="zh-CN" sz="1600" dirty="0">
                <a:solidFill>
                  <a:srgbClr val="6AE613"/>
                </a:solidFill>
                <a:latin typeface="JetBrains Mono" pitchFamily="2" charset="0"/>
              </a:rPr>
              <a:t>[</a:t>
            </a:r>
            <a:r>
              <a:rPr lang="zh-CN" altLang="zh-CN" sz="1600" dirty="0">
                <a:solidFill>
                  <a:srgbClr val="2D3142"/>
                </a:solidFill>
                <a:latin typeface="JetBrains Mono" pitchFamily="2" charset="0"/>
              </a:rPr>
              <a:t>0</a:t>
            </a:r>
            <a:r>
              <a:rPr lang="zh-CN" altLang="zh-CN" sz="1600" dirty="0">
                <a:solidFill>
                  <a:srgbClr val="6AE613"/>
                </a:solidFill>
                <a:latin typeface="JetBrains Mono" pitchFamily="2" charset="0"/>
              </a:rPr>
              <a:t>]</a:t>
            </a:r>
            <a:r>
              <a:rPr lang="zh-CN" altLang="zh-CN" sz="1600" dirty="0">
                <a:solidFill>
                  <a:srgbClr val="E70C0C"/>
                </a:solidFill>
                <a:latin typeface="JetBrains Mono" pitchFamily="2" charset="0"/>
              </a:rPr>
              <a:t>))  </a:t>
            </a:r>
            <a:r>
              <a:rPr lang="zh-CN" altLang="zh-CN" sz="1600" dirty="0">
                <a:solidFill>
                  <a:srgbClr val="ABA6BF"/>
                </a:solidFill>
                <a:latin typeface="JetBrains Mono" pitchFamily="2" charset="0"/>
              </a:rPr>
              <a:t># </a:t>
            </a:r>
            <a:r>
              <a:rPr lang="zh-CN" altLang="zh-CN" sz="1600" dirty="0">
                <a:solidFill>
                  <a:srgbClr val="ABA6BF"/>
                </a:solidFill>
                <a:latin typeface="宋体" panose="02010600030101010101" pitchFamily="2" charset="-122"/>
                <a:ea typeface="宋体" panose="02010600030101010101" pitchFamily="2" charset="-122"/>
              </a:rPr>
              <a:t>多关键字逗号分隔</a:t>
            </a:r>
            <a:endParaRPr lang="zh-CN" altLang="zh-CN" sz="1200" dirty="0">
              <a:latin typeface="Arial" panose="020B0604020202020204" pitchFamily="34" charset="0"/>
            </a:endParaRPr>
          </a:p>
        </p:txBody>
      </p:sp>
      <p:sp>
        <p:nvSpPr>
          <p:cNvPr id="4" name="矩形 3">
            <a:extLst>
              <a:ext uri="{FF2B5EF4-FFF2-40B4-BE49-F238E27FC236}">
                <a16:creationId xmlns:a16="http://schemas.microsoft.com/office/drawing/2014/main" id="{BA2E01AE-245F-422E-BEBE-D46F38B42112}"/>
              </a:ext>
            </a:extLst>
          </p:cNvPr>
          <p:cNvSpPr/>
          <p:nvPr/>
        </p:nvSpPr>
        <p:spPr>
          <a:xfrm>
            <a:off x="767408" y="1536597"/>
            <a:ext cx="10009112" cy="707886"/>
          </a:xfrm>
          <a:prstGeom prst="rect">
            <a:avLst/>
          </a:prstGeom>
        </p:spPr>
        <p:txBody>
          <a:bodyPr wrap="square">
            <a:spAutoFit/>
          </a:bodyPr>
          <a:lstStyle/>
          <a:p>
            <a:r>
              <a:rPr lang="zh-CN" altLang="en-US" sz="2000" dirty="0">
                <a:latin typeface="微软雅黑 Light" panose="020B0502040204020203" pitchFamily="34" charset="-122"/>
                <a:ea typeface="微软雅黑 Light" panose="020B0502040204020203" pitchFamily="34" charset="-122"/>
              </a:rPr>
              <a:t>列表</a:t>
            </a:r>
            <a:r>
              <a:rPr lang="en-US" altLang="zh-CN" sz="2000" dirty="0">
                <a:latin typeface="微软雅黑 Light" panose="020B0502040204020203" pitchFamily="34" charset="-122"/>
                <a:ea typeface="微软雅黑 Light" panose="020B0502040204020203" pitchFamily="34" charset="-122"/>
              </a:rPr>
              <a:t>score</a:t>
            </a:r>
            <a:r>
              <a:rPr lang="zh-CN" altLang="en-US" sz="2000" dirty="0">
                <a:latin typeface="微软雅黑 Light" panose="020B0502040204020203" pitchFamily="34" charset="-122"/>
                <a:ea typeface="微软雅黑 Light" panose="020B0502040204020203" pitchFamily="34" charset="-122"/>
              </a:rPr>
              <a:t>的元素仍为列表，每个子列表的三个元素分别代表姓名、学号和成绩，请分别按姓名、学号和成绩升序排序输出，按成绩排序时，若成绩相同，再按姓名升序排序。</a:t>
            </a:r>
            <a:endParaRPr lang="zh-CN" altLang="en-US" sz="2000" dirty="0">
              <a:effectLst/>
              <a:latin typeface="微软雅黑 Light" panose="020B0502040204020203" pitchFamily="34" charset="-122"/>
              <a:ea typeface="微软雅黑 Light" panose="020B0502040204020203" pitchFamily="34" charset="-122"/>
            </a:endParaRPr>
          </a:p>
        </p:txBody>
      </p:sp>
      <p:sp>
        <p:nvSpPr>
          <p:cNvPr id="5" name="Rectangle 1">
            <a:extLst>
              <a:ext uri="{FF2B5EF4-FFF2-40B4-BE49-F238E27FC236}">
                <a16:creationId xmlns:a16="http://schemas.microsoft.com/office/drawing/2014/main" id="{DA5E6778-92EF-408D-809C-711C767AA7B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8CA3A272-0754-4CE2-ADF8-AA20489EECEF}"/>
              </a:ext>
            </a:extLst>
          </p:cNvPr>
          <p:cNvSpPr/>
          <p:nvPr/>
        </p:nvSpPr>
        <p:spPr>
          <a:xfrm>
            <a:off x="8400256" y="2244483"/>
            <a:ext cx="3672408" cy="1569660"/>
          </a:xfrm>
          <a:prstGeom prst="rect">
            <a:avLst/>
          </a:prstGeom>
        </p:spPr>
        <p:txBody>
          <a:bodyPr wrap="square">
            <a:spAutoFit/>
          </a:bodyPr>
          <a:lstStyle/>
          <a:p>
            <a:pPr lvl="0" eaLnBrk="0" fontAlgn="base" hangingPunct="0">
              <a:spcBef>
                <a:spcPct val="0"/>
              </a:spcBef>
              <a:spcAft>
                <a:spcPct val="0"/>
              </a:spcAft>
            </a:pPr>
            <a:r>
              <a:rPr lang="zh-CN" altLang="zh-CN" sz="1600" dirty="0">
                <a:solidFill>
                  <a:srgbClr val="2D3142"/>
                </a:solidFill>
                <a:latin typeface="微软雅黑 Light" panose="020B0502040204020203" pitchFamily="34" charset="-122"/>
                <a:ea typeface="微软雅黑 Light" panose="020B0502040204020203" pitchFamily="34" charset="-122"/>
              </a:rPr>
              <a:t>score </a:t>
            </a:r>
            <a:r>
              <a:rPr lang="zh-CN" altLang="zh-CN" sz="1600" dirty="0">
                <a:solidFill>
                  <a:srgbClr val="F77235"/>
                </a:solidFill>
                <a:latin typeface="微软雅黑 Light" panose="020B0502040204020203" pitchFamily="34" charset="-122"/>
                <a:ea typeface="微软雅黑 Light" panose="020B0502040204020203" pitchFamily="34" charset="-122"/>
              </a:rPr>
              <a:t>= </a:t>
            </a:r>
            <a:r>
              <a:rPr lang="zh-CN" altLang="zh-CN" sz="1600" dirty="0">
                <a:solidFill>
                  <a:srgbClr val="6AE613"/>
                </a:solidFill>
                <a:latin typeface="微软雅黑 Light" panose="020B0502040204020203" pitchFamily="34" charset="-122"/>
                <a:ea typeface="微软雅黑 Light" panose="020B0502040204020203" pitchFamily="34" charset="-122"/>
              </a:rPr>
              <a:t>[[</a:t>
            </a:r>
            <a:r>
              <a:rPr lang="zh-CN" altLang="zh-CN" sz="1600" dirty="0">
                <a:solidFill>
                  <a:srgbClr val="5E8759"/>
                </a:solidFill>
                <a:latin typeface="微软雅黑 Light" panose="020B0502040204020203" pitchFamily="34" charset="-122"/>
                <a:ea typeface="微软雅黑 Light" panose="020B0502040204020203" pitchFamily="34" charset="-122"/>
              </a:rPr>
              <a:t>'Angle'</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'0121701100106'</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2D3142"/>
                </a:solidFill>
                <a:latin typeface="微软雅黑 Light" panose="020B0502040204020203" pitchFamily="34" charset="-122"/>
                <a:ea typeface="微软雅黑 Light" panose="020B0502040204020203" pitchFamily="34" charset="-122"/>
              </a:rPr>
              <a:t>99</a:t>
            </a:r>
            <a:r>
              <a:rPr lang="zh-CN" altLang="zh-CN" sz="1600" dirty="0">
                <a:solidFill>
                  <a:srgbClr val="6AE613"/>
                </a:solidFill>
                <a:latin typeface="微软雅黑 Light" panose="020B0502040204020203" pitchFamily="34" charset="-122"/>
                <a:ea typeface="微软雅黑 Light" panose="020B0502040204020203" pitchFamily="34" charset="-122"/>
              </a:rPr>
              <a:t>],</a:t>
            </a:r>
            <a:br>
              <a:rPr lang="zh-CN" altLang="zh-CN" sz="1600" dirty="0">
                <a:solidFill>
                  <a:srgbClr val="6AE613"/>
                </a:solidFill>
                <a:latin typeface="微软雅黑 Light" panose="020B0502040204020203" pitchFamily="34" charset="-122"/>
                <a:ea typeface="微软雅黑 Light" panose="020B0502040204020203" pitchFamily="34" charset="-122"/>
              </a:rPr>
            </a:b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'Jack'</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'0121701100107'</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2D3142"/>
                </a:solidFill>
                <a:latin typeface="微软雅黑 Light" panose="020B0502040204020203" pitchFamily="34" charset="-122"/>
                <a:ea typeface="微软雅黑 Light" panose="020B0502040204020203" pitchFamily="34" charset="-122"/>
              </a:rPr>
              <a:t>86</a:t>
            </a:r>
            <a:r>
              <a:rPr lang="zh-CN" altLang="zh-CN" sz="1600" dirty="0">
                <a:solidFill>
                  <a:srgbClr val="6AE613"/>
                </a:solidFill>
                <a:latin typeface="微软雅黑 Light" panose="020B0502040204020203" pitchFamily="34" charset="-122"/>
                <a:ea typeface="微软雅黑 Light" panose="020B0502040204020203" pitchFamily="34" charset="-122"/>
              </a:rPr>
              <a:t>],</a:t>
            </a:r>
            <a:br>
              <a:rPr lang="zh-CN" altLang="zh-CN" sz="1600" dirty="0">
                <a:solidFill>
                  <a:srgbClr val="6AE613"/>
                </a:solidFill>
                <a:latin typeface="微软雅黑 Light" panose="020B0502040204020203" pitchFamily="34" charset="-122"/>
                <a:ea typeface="微软雅黑 Light" panose="020B0502040204020203" pitchFamily="34" charset="-122"/>
              </a:rPr>
            </a:b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'Tom'</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'0121701100109'</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2D3142"/>
                </a:solidFill>
                <a:latin typeface="微软雅黑 Light" panose="020B0502040204020203" pitchFamily="34" charset="-122"/>
                <a:ea typeface="微软雅黑 Light" panose="020B0502040204020203" pitchFamily="34" charset="-122"/>
              </a:rPr>
              <a:t>77</a:t>
            </a:r>
            <a:r>
              <a:rPr lang="zh-CN" altLang="zh-CN" sz="1600" dirty="0">
                <a:solidFill>
                  <a:srgbClr val="6AE613"/>
                </a:solidFill>
                <a:latin typeface="微软雅黑 Light" panose="020B0502040204020203" pitchFamily="34" charset="-122"/>
                <a:ea typeface="微软雅黑 Light" panose="020B0502040204020203" pitchFamily="34" charset="-122"/>
              </a:rPr>
              <a:t>],</a:t>
            </a:r>
            <a:br>
              <a:rPr lang="zh-CN" altLang="zh-CN" sz="1600" dirty="0">
                <a:solidFill>
                  <a:srgbClr val="6AE613"/>
                </a:solidFill>
                <a:latin typeface="微软雅黑 Light" panose="020B0502040204020203" pitchFamily="34" charset="-122"/>
                <a:ea typeface="微软雅黑 Light" panose="020B0502040204020203" pitchFamily="34" charset="-122"/>
              </a:rPr>
            </a:b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'Smith'</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'0121701100111'</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2D3142"/>
                </a:solidFill>
                <a:latin typeface="微软雅黑 Light" panose="020B0502040204020203" pitchFamily="34" charset="-122"/>
                <a:ea typeface="微软雅黑 Light" panose="020B0502040204020203" pitchFamily="34" charset="-122"/>
              </a:rPr>
              <a:t>100</a:t>
            </a:r>
            <a:r>
              <a:rPr lang="zh-CN" altLang="zh-CN" sz="1600" dirty="0">
                <a:solidFill>
                  <a:srgbClr val="6AE613"/>
                </a:solidFill>
                <a:latin typeface="微软雅黑 Light" panose="020B0502040204020203" pitchFamily="34" charset="-122"/>
                <a:ea typeface="微软雅黑 Light" panose="020B0502040204020203" pitchFamily="34" charset="-122"/>
              </a:rPr>
              <a:t>],</a:t>
            </a:r>
            <a:br>
              <a:rPr lang="zh-CN" altLang="zh-CN" sz="1600" dirty="0">
                <a:solidFill>
                  <a:srgbClr val="6AE613"/>
                </a:solidFill>
                <a:latin typeface="微软雅黑 Light" panose="020B0502040204020203" pitchFamily="34" charset="-122"/>
                <a:ea typeface="微软雅黑 Light" panose="020B0502040204020203" pitchFamily="34" charset="-122"/>
              </a:rPr>
            </a:b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'Bob'</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'0121701100115'</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2D3142"/>
                </a:solidFill>
                <a:latin typeface="微软雅黑 Light" panose="020B0502040204020203" pitchFamily="34" charset="-122"/>
                <a:ea typeface="微软雅黑 Light" panose="020B0502040204020203" pitchFamily="34" charset="-122"/>
              </a:rPr>
              <a:t>77</a:t>
            </a:r>
            <a:r>
              <a:rPr lang="zh-CN" altLang="zh-CN" sz="1600" dirty="0">
                <a:solidFill>
                  <a:srgbClr val="6AE613"/>
                </a:solidFill>
                <a:latin typeface="微软雅黑 Light" panose="020B0502040204020203" pitchFamily="34" charset="-122"/>
                <a:ea typeface="微软雅黑 Light" panose="020B0502040204020203" pitchFamily="34" charset="-122"/>
              </a:rPr>
              <a:t>],</a:t>
            </a:r>
            <a:br>
              <a:rPr lang="zh-CN" altLang="zh-CN" sz="1600" dirty="0">
                <a:solidFill>
                  <a:srgbClr val="6AE613"/>
                </a:solidFill>
                <a:latin typeface="微软雅黑 Light" panose="020B0502040204020203" pitchFamily="34" charset="-122"/>
                <a:ea typeface="微软雅黑 Light" panose="020B0502040204020203" pitchFamily="34" charset="-122"/>
              </a:rPr>
            </a:b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'Lily'</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5E8759"/>
                </a:solidFill>
                <a:latin typeface="微软雅黑 Light" panose="020B0502040204020203" pitchFamily="34" charset="-122"/>
                <a:ea typeface="微软雅黑 Light" panose="020B0502040204020203" pitchFamily="34" charset="-122"/>
              </a:rPr>
              <a:t>'0121701100117'</a:t>
            </a:r>
            <a:r>
              <a:rPr lang="zh-CN" altLang="zh-CN" sz="1600" dirty="0">
                <a:solidFill>
                  <a:srgbClr val="6AE613"/>
                </a:solidFill>
                <a:latin typeface="微软雅黑 Light" panose="020B0502040204020203" pitchFamily="34" charset="-122"/>
                <a:ea typeface="微软雅黑 Light" panose="020B0502040204020203" pitchFamily="34" charset="-122"/>
              </a:rPr>
              <a:t>, </a:t>
            </a:r>
            <a:r>
              <a:rPr lang="zh-CN" altLang="zh-CN" sz="1600" dirty="0">
                <a:solidFill>
                  <a:srgbClr val="2D3142"/>
                </a:solidFill>
                <a:latin typeface="微软雅黑 Light" panose="020B0502040204020203" pitchFamily="34" charset="-122"/>
                <a:ea typeface="微软雅黑 Light" panose="020B0502040204020203" pitchFamily="34" charset="-122"/>
              </a:rPr>
              <a:t>59</a:t>
            </a:r>
            <a:r>
              <a:rPr lang="zh-CN" altLang="zh-CN" sz="1600" dirty="0">
                <a:solidFill>
                  <a:srgbClr val="6AE613"/>
                </a:solidFill>
                <a:latin typeface="微软雅黑 Light" panose="020B0502040204020203" pitchFamily="34" charset="-122"/>
                <a:ea typeface="微软雅黑 Light" panose="020B0502040204020203" pitchFamily="34" charset="-122"/>
              </a:rPr>
              <a:t>]]  </a:t>
            </a:r>
            <a:endParaRPr lang="zh-CN" altLang="zh-CN" sz="1200" dirty="0">
              <a:latin typeface="微软雅黑 Light" panose="020B0502040204020203" pitchFamily="34" charset="-122"/>
              <a:ea typeface="微软雅黑 Light" panose="020B0502040204020203" pitchFamily="34" charset="-122"/>
            </a:endParaRPr>
          </a:p>
        </p:txBody>
      </p:sp>
      <p:sp>
        <p:nvSpPr>
          <p:cNvPr id="7" name="Rectangle 2">
            <a:extLst>
              <a:ext uri="{FF2B5EF4-FFF2-40B4-BE49-F238E27FC236}">
                <a16:creationId xmlns:a16="http://schemas.microsoft.com/office/drawing/2014/main" id="{F9687DC2-4D2A-4335-8DA6-5F935B3C2CC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2953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3C39DA0-A6F8-48C5-A08A-03C45773CF00}"/>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列表的赋值与复制</a:t>
            </a:r>
          </a:p>
        </p:txBody>
      </p:sp>
      <p:sp>
        <p:nvSpPr>
          <p:cNvPr id="2" name="矩形 1">
            <a:extLst>
              <a:ext uri="{FF2B5EF4-FFF2-40B4-BE49-F238E27FC236}">
                <a16:creationId xmlns:a16="http://schemas.microsoft.com/office/drawing/2014/main" id="{E3A2354A-D9FA-4FA8-A256-5F09EC0EC45A}"/>
              </a:ext>
            </a:extLst>
          </p:cNvPr>
          <p:cNvSpPr/>
          <p:nvPr/>
        </p:nvSpPr>
        <p:spPr>
          <a:xfrm>
            <a:off x="767408" y="1590234"/>
            <a:ext cx="7920880" cy="954107"/>
          </a:xfrm>
          <a:prstGeom prst="rect">
            <a:avLst/>
          </a:prstGeom>
        </p:spPr>
        <p:txBody>
          <a:bodyPr wrap="square">
            <a:spAutoFit/>
          </a:bodyPr>
          <a:lstStyle/>
          <a:p>
            <a:pPr marL="514350" indent="-514350">
              <a:buAutoNum type="arabicPeriod"/>
            </a:pPr>
            <a:r>
              <a:rPr lang="zh-CN" altLang="en-US" sz="2800" dirty="0">
                <a:latin typeface="微软雅黑 Light" panose="020B0502040204020203" pitchFamily="34" charset="-122"/>
                <a:ea typeface="微软雅黑 Light" panose="020B0502040204020203" pitchFamily="34" charset="-122"/>
              </a:rPr>
              <a:t>赋值： </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     </a:t>
            </a:r>
            <a:r>
              <a:rPr lang="zh-CN" altLang="zh-CN" sz="2800" dirty="0">
                <a:solidFill>
                  <a:srgbClr val="2D3142"/>
                </a:solidFill>
                <a:latin typeface="JetBrains Mono" pitchFamily="2" charset="0"/>
              </a:rPr>
              <a:t>new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ls</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，对象的引用</a:t>
            </a:r>
          </a:p>
        </p:txBody>
      </p:sp>
      <p:sp>
        <p:nvSpPr>
          <p:cNvPr id="11" name="矩形 10">
            <a:extLst>
              <a:ext uri="{FF2B5EF4-FFF2-40B4-BE49-F238E27FC236}">
                <a16:creationId xmlns:a16="http://schemas.microsoft.com/office/drawing/2014/main" id="{4B407D56-C447-4AB7-B4D0-B3D1FA6C4C52}"/>
              </a:ext>
            </a:extLst>
          </p:cNvPr>
          <p:cNvSpPr/>
          <p:nvPr/>
        </p:nvSpPr>
        <p:spPr>
          <a:xfrm>
            <a:off x="767408" y="2690917"/>
            <a:ext cx="9937104" cy="954107"/>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2. </a:t>
            </a:r>
            <a:r>
              <a:rPr lang="zh-CN" altLang="en-US" sz="2800" dirty="0">
                <a:latin typeface="微软雅黑 Light" panose="020B0502040204020203" pitchFamily="34" charset="-122"/>
                <a:ea typeface="微软雅黑 Light" panose="020B0502040204020203" pitchFamily="34" charset="-122"/>
              </a:rPr>
              <a:t>浅拷贝： </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copy</a:t>
            </a:r>
            <a:r>
              <a:rPr lang="zh-CN" altLang="zh-CN" sz="2800" dirty="0">
                <a:solidFill>
                  <a:srgbClr val="E70C0C"/>
                </a:solidFill>
                <a:latin typeface="JetBrains Mono" pitchFamily="2" charset="0"/>
              </a:rPr>
              <a:t>()</a:t>
            </a:r>
            <a:r>
              <a:rPr lang="zh-CN" altLang="en-US" sz="2800" dirty="0">
                <a:latin typeface="微软雅黑 Light" panose="020B0502040204020203" pitchFamily="34" charset="-122"/>
                <a:ea typeface="微软雅黑 Light" panose="020B0502040204020203" pitchFamily="34" charset="-122"/>
              </a:rPr>
              <a:t>，</a:t>
            </a: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6AE613"/>
                </a:solidFill>
                <a:latin typeface="JetBrains Mono" pitchFamily="2" charset="0"/>
              </a:rPr>
              <a:t>]</a:t>
            </a:r>
            <a:r>
              <a:rPr lang="zh-CN" altLang="en-US" sz="2800" dirty="0">
                <a:latin typeface="微软雅黑 Light" panose="020B0502040204020203" pitchFamily="34" charset="-122"/>
                <a:ea typeface="微软雅黑 Light" panose="020B0502040204020203" pitchFamily="34" charset="-122"/>
              </a:rPr>
              <a:t>拷贝父对象，不拷贝内部子对象</a:t>
            </a:r>
          </a:p>
        </p:txBody>
      </p:sp>
      <p:sp>
        <p:nvSpPr>
          <p:cNvPr id="15" name="矩形 14">
            <a:extLst>
              <a:ext uri="{FF2B5EF4-FFF2-40B4-BE49-F238E27FC236}">
                <a16:creationId xmlns:a16="http://schemas.microsoft.com/office/drawing/2014/main" id="{5F678FD5-D31A-4183-9E91-413AC1346CC8}"/>
              </a:ext>
            </a:extLst>
          </p:cNvPr>
          <p:cNvSpPr/>
          <p:nvPr/>
        </p:nvSpPr>
        <p:spPr>
          <a:xfrm>
            <a:off x="767408" y="3771037"/>
            <a:ext cx="9001000" cy="954107"/>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3. </a:t>
            </a:r>
            <a:r>
              <a:rPr lang="zh-CN" altLang="en-US" sz="2800" dirty="0">
                <a:latin typeface="微软雅黑 Light" panose="020B0502040204020203" pitchFamily="34" charset="-122"/>
                <a:ea typeface="微软雅黑 Light" panose="020B0502040204020203" pitchFamily="34" charset="-122"/>
              </a:rPr>
              <a:t>深拷贝： </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     </a:t>
            </a:r>
            <a:r>
              <a:rPr lang="zh-CN" altLang="zh-CN" sz="2800" dirty="0">
                <a:solidFill>
                  <a:srgbClr val="2D3142"/>
                </a:solidFill>
                <a:latin typeface="JetBrains Mono" pitchFamily="2" charset="0"/>
              </a:rPr>
              <a:t>copy</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deepcopy</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en-US" sz="2800" dirty="0">
                <a:latin typeface="微软雅黑 Light" panose="020B0502040204020203" pitchFamily="34" charset="-122"/>
                <a:ea typeface="微软雅黑 Light" panose="020B0502040204020203" pitchFamily="34" charset="-122"/>
              </a:rPr>
              <a:t>，完全拷贝父对象和子对象</a:t>
            </a:r>
          </a:p>
        </p:txBody>
      </p:sp>
    </p:spTree>
    <p:extLst>
      <p:ext uri="{BB962C8B-B14F-4D97-AF65-F5344CB8AC3E}">
        <p14:creationId xmlns:p14="http://schemas.microsoft.com/office/powerpoint/2010/main" val="1437188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3C39DA0-A6F8-48C5-A08A-03C45773CF00}"/>
              </a:ext>
            </a:extLst>
          </p:cNvPr>
          <p:cNvSpPr/>
          <p:nvPr/>
        </p:nvSpPr>
        <p:spPr>
          <a:xfrm>
            <a:off x="767408" y="980728"/>
            <a:ext cx="1005403"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赋值</a:t>
            </a:r>
          </a:p>
        </p:txBody>
      </p:sp>
      <p:sp>
        <p:nvSpPr>
          <p:cNvPr id="2" name="矩形 1">
            <a:extLst>
              <a:ext uri="{FF2B5EF4-FFF2-40B4-BE49-F238E27FC236}">
                <a16:creationId xmlns:a16="http://schemas.microsoft.com/office/drawing/2014/main" id="{E3A2354A-D9FA-4FA8-A256-5F09EC0EC45A}"/>
              </a:ext>
            </a:extLst>
          </p:cNvPr>
          <p:cNvSpPr/>
          <p:nvPr/>
        </p:nvSpPr>
        <p:spPr>
          <a:xfrm>
            <a:off x="767408" y="1590234"/>
            <a:ext cx="7920880"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将列表直接赋值给另一个变量时，不产生新对象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一个列表对象两个标签</a:t>
            </a:r>
          </a:p>
        </p:txBody>
      </p:sp>
      <p:pic>
        <p:nvPicPr>
          <p:cNvPr id="9" name="图片 8">
            <a:extLst>
              <a:ext uri="{FF2B5EF4-FFF2-40B4-BE49-F238E27FC236}">
                <a16:creationId xmlns:a16="http://schemas.microsoft.com/office/drawing/2014/main" id="{B44BAA4A-E0DB-4233-87F7-254B37B1D902}"/>
              </a:ext>
            </a:extLst>
          </p:cNvPr>
          <p:cNvPicPr>
            <a:picLocks noChangeAspect="1"/>
          </p:cNvPicPr>
          <p:nvPr/>
        </p:nvPicPr>
        <p:blipFill>
          <a:blip r:embed="rId2"/>
          <a:stretch>
            <a:fillRect/>
          </a:stretch>
        </p:blipFill>
        <p:spPr>
          <a:xfrm>
            <a:off x="4754988" y="2420888"/>
            <a:ext cx="3733333" cy="1638095"/>
          </a:xfrm>
          <a:prstGeom prst="rect">
            <a:avLst/>
          </a:prstGeom>
        </p:spPr>
      </p:pic>
      <p:pic>
        <p:nvPicPr>
          <p:cNvPr id="10" name="图片 9">
            <a:extLst>
              <a:ext uri="{FF2B5EF4-FFF2-40B4-BE49-F238E27FC236}">
                <a16:creationId xmlns:a16="http://schemas.microsoft.com/office/drawing/2014/main" id="{178B766A-FFCD-4F49-9E9F-8B9378716429}"/>
              </a:ext>
            </a:extLst>
          </p:cNvPr>
          <p:cNvPicPr>
            <a:picLocks noChangeAspect="1"/>
          </p:cNvPicPr>
          <p:nvPr/>
        </p:nvPicPr>
        <p:blipFill>
          <a:blip r:embed="rId3"/>
          <a:stretch>
            <a:fillRect/>
          </a:stretch>
        </p:blipFill>
        <p:spPr>
          <a:xfrm>
            <a:off x="4727848" y="4313660"/>
            <a:ext cx="4085714" cy="1647619"/>
          </a:xfrm>
          <a:prstGeom prst="rect">
            <a:avLst/>
          </a:prstGeom>
        </p:spPr>
      </p:pic>
      <p:sp>
        <p:nvSpPr>
          <p:cNvPr id="13" name="矩形 12">
            <a:extLst>
              <a:ext uri="{FF2B5EF4-FFF2-40B4-BE49-F238E27FC236}">
                <a16:creationId xmlns:a16="http://schemas.microsoft.com/office/drawing/2014/main" id="{928001E0-001D-4515-97AD-E2975D731F12}"/>
              </a:ext>
            </a:extLst>
          </p:cNvPr>
          <p:cNvSpPr/>
          <p:nvPr/>
        </p:nvSpPr>
        <p:spPr>
          <a:xfrm>
            <a:off x="767408" y="2823659"/>
            <a:ext cx="3987580"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new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ls</a:t>
            </a:r>
            <a:endParaRPr lang="zh-CN" altLang="zh-CN" dirty="0">
              <a:latin typeface="Arial" panose="020B0604020202020204" pitchFamily="34" charset="0"/>
            </a:endParaRPr>
          </a:p>
        </p:txBody>
      </p:sp>
      <p:sp>
        <p:nvSpPr>
          <p:cNvPr id="14" name="矩形 13">
            <a:extLst>
              <a:ext uri="{FF2B5EF4-FFF2-40B4-BE49-F238E27FC236}">
                <a16:creationId xmlns:a16="http://schemas.microsoft.com/office/drawing/2014/main" id="{BB38AA56-BCD3-4539-A154-4DD93C3BC204}"/>
              </a:ext>
            </a:extLst>
          </p:cNvPr>
          <p:cNvSpPr/>
          <p:nvPr/>
        </p:nvSpPr>
        <p:spPr>
          <a:xfrm>
            <a:off x="768696" y="3815081"/>
            <a:ext cx="30230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4</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329926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元组的创建</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5C42940-98C0-4A7C-AB59-F9E8DA4646F8}"/>
              </a:ext>
            </a:extLst>
          </p:cNvPr>
          <p:cNvSpPr/>
          <p:nvPr/>
        </p:nvSpPr>
        <p:spPr>
          <a:xfrm>
            <a:off x="767408" y="1639922"/>
            <a:ext cx="8280920" cy="2246769"/>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s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武汉</a:t>
            </a:r>
            <a:r>
              <a:rPr lang="zh-CN" altLang="zh-CN" sz="2800" dirty="0">
                <a:solidFill>
                  <a:srgbClr val="ABA6BF"/>
                </a:solidFill>
                <a:latin typeface="JetBrains Mono" pitchFamily="2" charset="0"/>
              </a:rPr>
              <a:t> &lt;class 'str'&gt;</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t1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单个元素时，逗号不能省略</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t2 </a:t>
            </a:r>
            <a:r>
              <a:rPr lang="zh-CN" altLang="zh-CN" sz="2800" dirty="0">
                <a:solidFill>
                  <a:srgbClr val="F77235"/>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武汉</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ABA6BF"/>
                </a:solidFill>
                <a:latin typeface="JetBrains Mono" pitchFamily="2" charset="0"/>
              </a:rPr>
              <a:t># </a:t>
            </a:r>
            <a:r>
              <a:rPr lang="en-US" altLang="zh-CN" sz="2800" dirty="0">
                <a:solidFill>
                  <a:srgbClr val="ABA6BF"/>
                </a:solidFill>
                <a:latin typeface="JetBrains Mono" pitchFamily="2" charset="0"/>
              </a:rPr>
              <a:t>&lt;class 'tuple'&gt;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t3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tuple</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用函数创建空元组</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t4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空的圆括号创建空元组</a:t>
            </a:r>
            <a:endParaRPr lang="zh-CN" altLang="zh-CN" dirty="0">
              <a:latin typeface="Arial" panose="020B0604020202020204" pitchFamily="34" charset="0"/>
            </a:endParaRPr>
          </a:p>
        </p:txBody>
      </p:sp>
      <p:pic>
        <p:nvPicPr>
          <p:cNvPr id="13" name="图片 12">
            <a:extLst>
              <a:ext uri="{FF2B5EF4-FFF2-40B4-BE49-F238E27FC236}">
                <a16:creationId xmlns:a16="http://schemas.microsoft.com/office/drawing/2014/main" id="{B3ADE1DB-B0C0-4CC9-977B-EF8748D7C9A5}"/>
              </a:ext>
            </a:extLst>
          </p:cNvPr>
          <p:cNvPicPr>
            <a:picLocks noChangeAspect="1"/>
          </p:cNvPicPr>
          <p:nvPr/>
        </p:nvPicPr>
        <p:blipFill>
          <a:blip r:embed="rId2"/>
          <a:stretch>
            <a:fillRect/>
          </a:stretch>
        </p:blipFill>
        <p:spPr>
          <a:xfrm>
            <a:off x="4511824" y="4160931"/>
            <a:ext cx="3647619" cy="1771429"/>
          </a:xfrm>
          <a:prstGeom prst="rect">
            <a:avLst/>
          </a:prstGeom>
        </p:spPr>
      </p:pic>
      <p:pic>
        <p:nvPicPr>
          <p:cNvPr id="14" name="图片 13">
            <a:extLst>
              <a:ext uri="{FF2B5EF4-FFF2-40B4-BE49-F238E27FC236}">
                <a16:creationId xmlns:a16="http://schemas.microsoft.com/office/drawing/2014/main" id="{28076124-DEF4-47D8-9603-048CBFB0245F}"/>
              </a:ext>
            </a:extLst>
          </p:cNvPr>
          <p:cNvPicPr>
            <a:picLocks noChangeAspect="1"/>
          </p:cNvPicPr>
          <p:nvPr/>
        </p:nvPicPr>
        <p:blipFill>
          <a:blip r:embed="rId3"/>
          <a:stretch>
            <a:fillRect/>
          </a:stretch>
        </p:blipFill>
        <p:spPr>
          <a:xfrm>
            <a:off x="767408" y="3974122"/>
            <a:ext cx="3409524" cy="2695238"/>
          </a:xfrm>
          <a:prstGeom prst="rect">
            <a:avLst/>
          </a:prstGeom>
        </p:spPr>
      </p:pic>
      <p:sp>
        <p:nvSpPr>
          <p:cNvPr id="15" name="Rectangle 3">
            <a:extLst>
              <a:ext uri="{FF2B5EF4-FFF2-40B4-BE49-F238E27FC236}">
                <a16:creationId xmlns:a16="http://schemas.microsoft.com/office/drawing/2014/main" id="{AD3A274B-F4A0-4B14-874F-E5AACA3FCC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1830371"/>
      </p:ext>
    </p:extLst>
  </p:cSld>
  <p:clrMapOvr>
    <a:masterClrMapping/>
  </p:clrMapOvr>
  <p:transition advClick="0" advTm="2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EE25573-78BB-4E6A-B80E-69CBF15A4DE5}"/>
              </a:ext>
            </a:extLst>
          </p:cNvPr>
          <p:cNvPicPr>
            <a:picLocks noChangeAspect="1"/>
          </p:cNvPicPr>
          <p:nvPr/>
        </p:nvPicPr>
        <p:blipFill>
          <a:blip r:embed="rId2"/>
          <a:stretch>
            <a:fillRect/>
          </a:stretch>
        </p:blipFill>
        <p:spPr>
          <a:xfrm>
            <a:off x="7536160" y="3413226"/>
            <a:ext cx="3527636" cy="3411764"/>
          </a:xfrm>
          <a:prstGeom prst="rect">
            <a:avLst/>
          </a:prstGeom>
        </p:spPr>
      </p:pic>
      <p:sp>
        <p:nvSpPr>
          <p:cNvPr id="5" name="矩形 4">
            <a:extLst>
              <a:ext uri="{FF2B5EF4-FFF2-40B4-BE49-F238E27FC236}">
                <a16:creationId xmlns:a16="http://schemas.microsoft.com/office/drawing/2014/main" id="{63C39DA0-A6F8-48C5-A08A-03C45773CF00}"/>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列表的浅拷贝</a:t>
            </a:r>
          </a:p>
        </p:txBody>
      </p:sp>
      <p:sp>
        <p:nvSpPr>
          <p:cNvPr id="2" name="矩形 1">
            <a:extLst>
              <a:ext uri="{FF2B5EF4-FFF2-40B4-BE49-F238E27FC236}">
                <a16:creationId xmlns:a16="http://schemas.microsoft.com/office/drawing/2014/main" id="{E3A2354A-D9FA-4FA8-A256-5F09EC0EC45A}"/>
              </a:ext>
            </a:extLst>
          </p:cNvPr>
          <p:cNvSpPr/>
          <p:nvPr/>
        </p:nvSpPr>
        <p:spPr>
          <a:xfrm>
            <a:off x="911424" y="2103362"/>
            <a:ext cx="6086140"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拷贝父对象，不拷贝内部子对象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原列表父对象更新不影响新列表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原列表可变类型元素更新影响新列表</a:t>
            </a:r>
          </a:p>
        </p:txBody>
      </p:sp>
      <p:sp>
        <p:nvSpPr>
          <p:cNvPr id="13" name="矩形 12">
            <a:extLst>
              <a:ext uri="{FF2B5EF4-FFF2-40B4-BE49-F238E27FC236}">
                <a16:creationId xmlns:a16="http://schemas.microsoft.com/office/drawing/2014/main" id="{928001E0-001D-4515-97AD-E2975D731F12}"/>
              </a:ext>
            </a:extLst>
          </p:cNvPr>
          <p:cNvSpPr/>
          <p:nvPr/>
        </p:nvSpPr>
        <p:spPr>
          <a:xfrm>
            <a:off x="767408" y="3690898"/>
            <a:ext cx="6696744" cy="800219"/>
          </a:xfrm>
          <a:prstGeom prst="rect">
            <a:avLst/>
          </a:prstGeom>
        </p:spPr>
        <p:txBody>
          <a:bodyPr wrap="square">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33</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'c'</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endParaRPr lang="zh-CN" altLang="zh-CN" dirty="0">
              <a:latin typeface="Arial" panose="020B0604020202020204" pitchFamily="34" charset="0"/>
            </a:endParaRPr>
          </a:p>
        </p:txBody>
      </p:sp>
      <p:sp>
        <p:nvSpPr>
          <p:cNvPr id="14" name="矩形 13">
            <a:extLst>
              <a:ext uri="{FF2B5EF4-FFF2-40B4-BE49-F238E27FC236}">
                <a16:creationId xmlns:a16="http://schemas.microsoft.com/office/drawing/2014/main" id="{BB38AA56-BCD3-4539-A154-4DD93C3BC204}"/>
              </a:ext>
            </a:extLst>
          </p:cNvPr>
          <p:cNvSpPr/>
          <p:nvPr/>
        </p:nvSpPr>
        <p:spPr>
          <a:xfrm>
            <a:off x="767408" y="4304220"/>
            <a:ext cx="7200800"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ls2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copy</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浅复制</a:t>
            </a:r>
            <a:r>
              <a:rPr lang="zh-CN" altLang="zh-CN" sz="2800" dirty="0">
                <a:solidFill>
                  <a:srgbClr val="ABA6BF"/>
                </a:solidFill>
                <a:latin typeface="JetBrains Mono" pitchFamily="2" charset="0"/>
              </a:rPr>
              <a:t> </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4</a:t>
            </a:r>
            <a:r>
              <a:rPr lang="zh-CN" altLang="zh-CN" sz="2800" dirty="0">
                <a:solidFill>
                  <a:srgbClr val="E70C0C"/>
                </a:solidFill>
                <a:latin typeface="JetBrains Mono" pitchFamily="2" charset="0"/>
              </a:rPr>
              <a:t>)</a:t>
            </a:r>
            <a:r>
              <a:rPr lang="zh-CN" altLang="zh-CN" sz="2800" dirty="0">
                <a:solidFill>
                  <a:srgbClr val="ABA6BF"/>
                </a:solidFill>
                <a:latin typeface="JetBrains Mono" pitchFamily="2" charset="0"/>
              </a:rPr>
              <a:t> </a:t>
            </a:r>
            <a:r>
              <a:rPr lang="en-US" altLang="zh-CN" sz="2800" dirty="0">
                <a:solidFill>
                  <a:srgbClr val="ABA6BF"/>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只改变原列表</a:t>
            </a:r>
            <a:endParaRPr lang="en-US" altLang="zh-CN" sz="2800" dirty="0">
              <a:solidFill>
                <a:srgbClr val="E70C0C"/>
              </a:solidFill>
              <a:latin typeface="JetBrains Mono" pitchFamily="2" charset="0"/>
            </a:endParaRPr>
          </a:p>
          <a:p>
            <a:pPr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44</a:t>
            </a:r>
            <a:r>
              <a:rPr lang="zh-CN" altLang="zh-CN" sz="2800" dirty="0">
                <a:solidFill>
                  <a:srgbClr val="E70C0C"/>
                </a:solidFill>
                <a:latin typeface="JetBrains Mono" pitchFamily="2" charset="0"/>
              </a:rPr>
              <a:t>)</a:t>
            </a:r>
            <a:r>
              <a:rPr lang="zh-CN" altLang="zh-CN" sz="2800" dirty="0">
                <a:solidFill>
                  <a:srgbClr val="ABA6BF"/>
                </a:solidFill>
                <a:latin typeface="JetBrains Mono" pitchFamily="2" charset="0"/>
              </a:rPr>
              <a:t> # </a:t>
            </a:r>
            <a:r>
              <a:rPr lang="zh-CN" altLang="en-US" sz="2800" dirty="0">
                <a:solidFill>
                  <a:srgbClr val="ABA6BF"/>
                </a:solidFill>
                <a:latin typeface="宋体" panose="02010600030101010101" pitchFamily="2" charset="-122"/>
                <a:ea typeface="宋体" panose="02010600030101010101" pitchFamily="2" charset="-122"/>
              </a:rPr>
              <a:t>同时改变两个列表</a:t>
            </a:r>
            <a:endParaRPr lang="zh-CN" altLang="zh-CN" sz="2800" dirty="0">
              <a:latin typeface="Arial" panose="020B0604020202020204" pitchFamily="34" charset="0"/>
            </a:endParaRPr>
          </a:p>
        </p:txBody>
      </p:sp>
      <p:pic>
        <p:nvPicPr>
          <p:cNvPr id="17" name="图片 16">
            <a:extLst>
              <a:ext uri="{FF2B5EF4-FFF2-40B4-BE49-F238E27FC236}">
                <a16:creationId xmlns:a16="http://schemas.microsoft.com/office/drawing/2014/main" id="{B0D488E9-7263-47EC-AEBB-D22AAA06A1C8}"/>
              </a:ext>
            </a:extLst>
          </p:cNvPr>
          <p:cNvPicPr>
            <a:picLocks noChangeAspect="1"/>
          </p:cNvPicPr>
          <p:nvPr/>
        </p:nvPicPr>
        <p:blipFill>
          <a:blip r:embed="rId3"/>
          <a:stretch>
            <a:fillRect/>
          </a:stretch>
        </p:blipFill>
        <p:spPr>
          <a:xfrm>
            <a:off x="7465991" y="793499"/>
            <a:ext cx="3525798" cy="2619727"/>
          </a:xfrm>
          <a:prstGeom prst="rect">
            <a:avLst/>
          </a:prstGeom>
        </p:spPr>
      </p:pic>
      <p:sp>
        <p:nvSpPr>
          <p:cNvPr id="4" name="矩形 3">
            <a:extLst>
              <a:ext uri="{FF2B5EF4-FFF2-40B4-BE49-F238E27FC236}">
                <a16:creationId xmlns:a16="http://schemas.microsoft.com/office/drawing/2014/main" id="{FE687AEA-7520-4E9E-B24F-473DE91328FB}"/>
              </a:ext>
            </a:extLst>
          </p:cNvPr>
          <p:cNvSpPr/>
          <p:nvPr/>
        </p:nvSpPr>
        <p:spPr>
          <a:xfrm>
            <a:off x="906166" y="1649766"/>
            <a:ext cx="2547492"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copy</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91565AEE-B8DD-44EE-A7B1-55F2BAE9A5BC}"/>
              </a:ext>
            </a:extLst>
          </p:cNvPr>
          <p:cNvSpPr/>
          <p:nvPr/>
        </p:nvSpPr>
        <p:spPr>
          <a:xfrm>
            <a:off x="3935760" y="1639211"/>
            <a:ext cx="1258678"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118450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3C39DA0-A6F8-48C5-A08A-03C45773CF00}"/>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列表的深拷贝</a:t>
            </a:r>
          </a:p>
        </p:txBody>
      </p:sp>
      <p:sp>
        <p:nvSpPr>
          <p:cNvPr id="2" name="矩形 1">
            <a:extLst>
              <a:ext uri="{FF2B5EF4-FFF2-40B4-BE49-F238E27FC236}">
                <a16:creationId xmlns:a16="http://schemas.microsoft.com/office/drawing/2014/main" id="{E3A2354A-D9FA-4FA8-A256-5F09EC0EC45A}"/>
              </a:ext>
            </a:extLst>
          </p:cNvPr>
          <p:cNvSpPr/>
          <p:nvPr/>
        </p:nvSpPr>
        <p:spPr>
          <a:xfrm>
            <a:off x="911424" y="2103362"/>
            <a:ext cx="6336704"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递归拷贝到底的叫深拷贝</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拷贝结果完全独立于原对象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原列表可变类型元素更新不影响新列表</a:t>
            </a:r>
          </a:p>
        </p:txBody>
      </p:sp>
      <p:sp>
        <p:nvSpPr>
          <p:cNvPr id="13" name="矩形 12">
            <a:extLst>
              <a:ext uri="{FF2B5EF4-FFF2-40B4-BE49-F238E27FC236}">
                <a16:creationId xmlns:a16="http://schemas.microsoft.com/office/drawing/2014/main" id="{928001E0-001D-4515-97AD-E2975D731F12}"/>
              </a:ext>
            </a:extLst>
          </p:cNvPr>
          <p:cNvSpPr/>
          <p:nvPr/>
        </p:nvSpPr>
        <p:spPr>
          <a:xfrm>
            <a:off x="906166" y="3573016"/>
            <a:ext cx="6696744" cy="1384995"/>
          </a:xfrm>
          <a:prstGeom prst="rect">
            <a:avLst/>
          </a:prstGeom>
        </p:spPr>
        <p:txBody>
          <a:bodyPr wrap="square">
            <a:spAutoFit/>
          </a:bodyPr>
          <a:lstStyle/>
          <a:p>
            <a:pPr eaLnBrk="0" fontAlgn="base" hangingPunct="0">
              <a:spcBef>
                <a:spcPct val="0"/>
              </a:spcBef>
              <a:spcAft>
                <a:spcPct val="0"/>
              </a:spcAft>
            </a:pPr>
            <a:r>
              <a:rPr lang="zh-CN" altLang="zh-CN" sz="2800" b="1" dirty="0">
                <a:solidFill>
                  <a:srgbClr val="EF8354"/>
                </a:solidFill>
                <a:latin typeface="JetBrains Mono" pitchFamily="2" charset="0"/>
              </a:rPr>
              <a:t>import </a:t>
            </a:r>
            <a:r>
              <a:rPr lang="zh-CN" altLang="zh-CN" sz="2800" dirty="0">
                <a:solidFill>
                  <a:srgbClr val="2D3142"/>
                </a:solidFill>
                <a:latin typeface="JetBrains Mono" pitchFamily="2" charset="0"/>
              </a:rPr>
              <a:t>copy</a:t>
            </a:r>
            <a:br>
              <a:rPr lang="zh-CN" altLang="zh-CN" sz="2800" dirty="0">
                <a:solidFill>
                  <a:srgbClr val="2D3142"/>
                </a:solidFill>
                <a:latin typeface="JetBrains Mono" pitchFamily="2" charset="0"/>
              </a:rPr>
            </a:b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33</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'c'</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4" name="矩形 3">
            <a:extLst>
              <a:ext uri="{FF2B5EF4-FFF2-40B4-BE49-F238E27FC236}">
                <a16:creationId xmlns:a16="http://schemas.microsoft.com/office/drawing/2014/main" id="{FE687AEA-7520-4E9E-B24F-473DE91328FB}"/>
              </a:ext>
            </a:extLst>
          </p:cNvPr>
          <p:cNvSpPr/>
          <p:nvPr/>
        </p:nvSpPr>
        <p:spPr>
          <a:xfrm>
            <a:off x="906166" y="1649766"/>
            <a:ext cx="383630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copy</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deepcopy</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pic>
        <p:nvPicPr>
          <p:cNvPr id="6" name="图片 5">
            <a:extLst>
              <a:ext uri="{FF2B5EF4-FFF2-40B4-BE49-F238E27FC236}">
                <a16:creationId xmlns:a16="http://schemas.microsoft.com/office/drawing/2014/main" id="{EB9554A1-2796-4AEB-8360-436FE94837C7}"/>
              </a:ext>
            </a:extLst>
          </p:cNvPr>
          <p:cNvPicPr>
            <a:picLocks noChangeAspect="1"/>
          </p:cNvPicPr>
          <p:nvPr/>
        </p:nvPicPr>
        <p:blipFill>
          <a:blip r:embed="rId2"/>
          <a:stretch>
            <a:fillRect/>
          </a:stretch>
        </p:blipFill>
        <p:spPr>
          <a:xfrm>
            <a:off x="7335206" y="1273115"/>
            <a:ext cx="3892493" cy="5049528"/>
          </a:xfrm>
          <a:prstGeom prst="rect">
            <a:avLst/>
          </a:prstGeom>
        </p:spPr>
      </p:pic>
      <p:sp>
        <p:nvSpPr>
          <p:cNvPr id="14" name="矩形 13">
            <a:extLst>
              <a:ext uri="{FF2B5EF4-FFF2-40B4-BE49-F238E27FC236}">
                <a16:creationId xmlns:a16="http://schemas.microsoft.com/office/drawing/2014/main" id="{BB38AA56-BCD3-4539-A154-4DD93C3BC204}"/>
              </a:ext>
            </a:extLst>
          </p:cNvPr>
          <p:cNvSpPr/>
          <p:nvPr/>
        </p:nvSpPr>
        <p:spPr>
          <a:xfrm>
            <a:off x="937014" y="4932939"/>
            <a:ext cx="7103202"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ls2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copy</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deepcopy</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深</a:t>
            </a:r>
            <a:r>
              <a:rPr lang="zh-CN" altLang="zh-CN" sz="2800" dirty="0">
                <a:solidFill>
                  <a:srgbClr val="ABA6BF"/>
                </a:solidFill>
                <a:latin typeface="宋体" panose="02010600030101010101" pitchFamily="2" charset="-122"/>
                <a:ea typeface="宋体" panose="02010600030101010101" pitchFamily="2" charset="-122"/>
              </a:rPr>
              <a:t>复制</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ls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4</a:t>
            </a:r>
            <a:r>
              <a:rPr lang="zh-CN" altLang="zh-CN" sz="2800" dirty="0">
                <a:solidFill>
                  <a:srgbClr val="E70C0C"/>
                </a:solidFill>
                <a:latin typeface="JetBrains Mono" pitchFamily="2" charset="0"/>
              </a:rPr>
              <a:t>)</a:t>
            </a:r>
            <a:r>
              <a:rPr lang="zh-CN" altLang="zh-CN" sz="2800" dirty="0">
                <a:solidFill>
                  <a:srgbClr val="ABA6BF"/>
                </a:solidFill>
                <a:latin typeface="JetBrains Mono" pitchFamily="2" charset="0"/>
              </a:rPr>
              <a:t> </a:t>
            </a:r>
            <a:r>
              <a:rPr lang="en-US" altLang="zh-CN" sz="2800" dirty="0">
                <a:solidFill>
                  <a:srgbClr val="ABA6BF"/>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只改变原列表</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44</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只改变原列表</a:t>
            </a:r>
            <a:endParaRPr lang="zh-CN" altLang="zh-CN" sz="2800" dirty="0">
              <a:latin typeface="Arial" panose="020B0604020202020204" pitchFamily="34" charset="0"/>
            </a:endParaRPr>
          </a:p>
        </p:txBody>
      </p:sp>
    </p:spTree>
    <p:extLst>
      <p:ext uri="{BB962C8B-B14F-4D97-AF65-F5344CB8AC3E}">
        <p14:creationId xmlns:p14="http://schemas.microsoft.com/office/powerpoint/2010/main" val="3772301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1415772"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推导式</a:t>
            </a:r>
          </a:p>
        </p:txBody>
      </p:sp>
      <p:sp>
        <p:nvSpPr>
          <p:cNvPr id="7" name="矩形 6">
            <a:extLst>
              <a:ext uri="{FF2B5EF4-FFF2-40B4-BE49-F238E27FC236}">
                <a16:creationId xmlns:a16="http://schemas.microsoft.com/office/drawing/2014/main" id="{C7D6F82E-34A0-40FB-B04B-860FD4F1EF0F}"/>
              </a:ext>
            </a:extLst>
          </p:cNvPr>
          <p:cNvSpPr/>
          <p:nvPr/>
        </p:nvSpPr>
        <p:spPr>
          <a:xfrm>
            <a:off x="767408" y="1556792"/>
            <a:ext cx="5688632"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推导式又称解析式</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从一个序列构建另一个新序列</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一种集成了变换和筛选功能的函数</a:t>
            </a:r>
            <a:endParaRPr lang="zh-CN" altLang="en-US" sz="2800" dirty="0"/>
          </a:p>
        </p:txBody>
      </p:sp>
      <p:sp>
        <p:nvSpPr>
          <p:cNvPr id="9" name="矩形 8">
            <a:extLst>
              <a:ext uri="{FF2B5EF4-FFF2-40B4-BE49-F238E27FC236}">
                <a16:creationId xmlns:a16="http://schemas.microsoft.com/office/drawing/2014/main" id="{126C2FA0-3F1E-4EDE-9FBC-4875B074E87A}"/>
              </a:ext>
            </a:extLst>
          </p:cNvPr>
          <p:cNvSpPr/>
          <p:nvPr/>
        </p:nvSpPr>
        <p:spPr>
          <a:xfrm>
            <a:off x="767408" y="3054098"/>
            <a:ext cx="1980029" cy="523220"/>
          </a:xfrm>
          <a:prstGeom prst="rect">
            <a:avLst/>
          </a:prstGeom>
        </p:spPr>
        <p:txBody>
          <a:bodyPr wrap="none">
            <a:spAutoFit/>
          </a:bodyPr>
          <a:lstStyle/>
          <a:p>
            <a:r>
              <a:rPr lang="zh-CN" altLang="en-US" sz="2800" dirty="0">
                <a:latin typeface="微软雅黑 Light" panose="020B0502040204020203" pitchFamily="34" charset="-122"/>
                <a:ea typeface="微软雅黑 Light" panose="020B0502040204020203" pitchFamily="34" charset="-122"/>
              </a:rPr>
              <a:t>列表推导式</a:t>
            </a:r>
            <a:endParaRPr lang="en-US" altLang="zh-CN" sz="2800" dirty="0">
              <a:latin typeface="微软雅黑 Light" panose="020B0502040204020203" pitchFamily="34" charset="-122"/>
              <a:ea typeface="微软雅黑 Light" panose="020B0502040204020203" pitchFamily="34" charset="-122"/>
            </a:endParaRPr>
          </a:p>
        </p:txBody>
      </p:sp>
      <p:sp>
        <p:nvSpPr>
          <p:cNvPr id="11" name="Rectangle 1">
            <a:extLst>
              <a:ext uri="{FF2B5EF4-FFF2-40B4-BE49-F238E27FC236}">
                <a16:creationId xmlns:a16="http://schemas.microsoft.com/office/drawing/2014/main" id="{2F7993AA-86AE-4816-8D2E-9191F91764FD}"/>
              </a:ext>
            </a:extLst>
          </p:cNvPr>
          <p:cNvSpPr>
            <a:spLocks noChangeArrowheads="1"/>
          </p:cNvSpPr>
          <p:nvPr/>
        </p:nvSpPr>
        <p:spPr bwMode="auto">
          <a:xfrm>
            <a:off x="767408" y="3535983"/>
            <a:ext cx="6207148"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2" name="矩形 11">
            <a:extLst>
              <a:ext uri="{FF2B5EF4-FFF2-40B4-BE49-F238E27FC236}">
                <a16:creationId xmlns:a16="http://schemas.microsoft.com/office/drawing/2014/main" id="{7AA50FB5-9C00-4FBA-9B06-CED710CFE715}"/>
              </a:ext>
            </a:extLst>
          </p:cNvPr>
          <p:cNvSpPr/>
          <p:nvPr/>
        </p:nvSpPr>
        <p:spPr>
          <a:xfrm>
            <a:off x="767407" y="5065016"/>
            <a:ext cx="1980029" cy="523220"/>
          </a:xfrm>
          <a:prstGeom prst="rect">
            <a:avLst/>
          </a:prstGeom>
        </p:spPr>
        <p:txBody>
          <a:bodyPr wrap="none">
            <a:spAutoFit/>
          </a:bodyPr>
          <a:lstStyle/>
          <a:p>
            <a:r>
              <a:rPr lang="zh-CN" altLang="en-US" sz="2800" dirty="0">
                <a:latin typeface="微软雅黑 Light" panose="020B0502040204020203" pitchFamily="34" charset="-122"/>
                <a:ea typeface="微软雅黑 Light" panose="020B0502040204020203" pitchFamily="34" charset="-122"/>
              </a:rPr>
              <a:t>字典推导式</a:t>
            </a:r>
            <a:endParaRPr lang="en-US" altLang="zh-CN" sz="2800"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EBF315E2-630E-4E15-BC32-328AE80DB11F}"/>
              </a:ext>
            </a:extLst>
          </p:cNvPr>
          <p:cNvSpPr/>
          <p:nvPr/>
        </p:nvSpPr>
        <p:spPr>
          <a:xfrm>
            <a:off x="767407" y="4063872"/>
            <a:ext cx="1980029" cy="523220"/>
          </a:xfrm>
          <a:prstGeom prst="rect">
            <a:avLst/>
          </a:prstGeom>
        </p:spPr>
        <p:txBody>
          <a:bodyPr wrap="none">
            <a:spAutoFit/>
          </a:bodyPr>
          <a:lstStyle/>
          <a:p>
            <a:r>
              <a:rPr lang="zh-CN" altLang="en-US" sz="2800" dirty="0">
                <a:latin typeface="微软雅黑 Light" panose="020B0502040204020203" pitchFamily="34" charset="-122"/>
                <a:ea typeface="微软雅黑 Light" panose="020B0502040204020203" pitchFamily="34" charset="-122"/>
              </a:rPr>
              <a:t>集合推导式</a:t>
            </a:r>
          </a:p>
        </p:txBody>
      </p:sp>
      <p:sp>
        <p:nvSpPr>
          <p:cNvPr id="14" name="Rectangle 1">
            <a:extLst>
              <a:ext uri="{FF2B5EF4-FFF2-40B4-BE49-F238E27FC236}">
                <a16:creationId xmlns:a16="http://schemas.microsoft.com/office/drawing/2014/main" id="{22619224-AE23-45B5-91C7-196AD1B228C8}"/>
              </a:ext>
            </a:extLst>
          </p:cNvPr>
          <p:cNvSpPr>
            <a:spLocks noChangeArrowheads="1"/>
          </p:cNvSpPr>
          <p:nvPr/>
        </p:nvSpPr>
        <p:spPr bwMode="auto">
          <a:xfrm>
            <a:off x="767408" y="4541088"/>
            <a:ext cx="6248827"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6AE613"/>
                </a:solidFill>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en-US"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集合</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en-US"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068C3CBD-B7D6-4694-85E7-D42FBE05DAC5}"/>
              </a:ext>
            </a:extLst>
          </p:cNvPr>
          <p:cNvSpPr>
            <a:spLocks noChangeArrowheads="1"/>
          </p:cNvSpPr>
          <p:nvPr/>
        </p:nvSpPr>
        <p:spPr bwMode="auto">
          <a:xfrm>
            <a:off x="767408" y="5544706"/>
            <a:ext cx="7050328"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6AE613"/>
                </a:solidFill>
                <a:latin typeface="Arial Unicode MS"/>
                <a:ea typeface="JetBrains Mono"/>
              </a:rPr>
              <a:t>{</a:t>
            </a:r>
            <a:r>
              <a:rPr lang="en-US" altLang="zh-CN" sz="2800" dirty="0">
                <a:solidFill>
                  <a:srgbClr val="2D3142"/>
                </a:solidFill>
                <a:latin typeface="Arial Unicode MS"/>
                <a:ea typeface="JetBrains Mono"/>
              </a:rPr>
              <a:t>(</a:t>
            </a:r>
            <a:r>
              <a:rPr lang="en-US" altLang="zh-CN" sz="2800" dirty="0" err="1">
                <a:solidFill>
                  <a:srgbClr val="2D3142"/>
                </a:solidFill>
                <a:latin typeface="Arial Unicode MS"/>
                <a:ea typeface="JetBrains Mono"/>
              </a:rPr>
              <a:t>k,v</a:t>
            </a:r>
            <a:r>
              <a:rPr lang="en-US" altLang="zh-CN" sz="2800" dirty="0">
                <a:solidFill>
                  <a:srgbClr val="2D3142"/>
                </a:solidFill>
                <a:latin typeface="Arial Unicode MS"/>
                <a:ea typeface="JetBrains Mono"/>
              </a:rPr>
              <a:t>)</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en-US" altLang="zh-CN" sz="2800" b="0" i="0" u="none" strike="noStrike" cap="none" normalizeH="0" baseline="0" dirty="0" err="1">
                <a:ln>
                  <a:noFill/>
                </a:ln>
                <a:solidFill>
                  <a:srgbClr val="2D3142"/>
                </a:solidFill>
                <a:effectLst/>
                <a:latin typeface="Arial Unicode MS"/>
                <a:ea typeface="JetBrains Mono"/>
              </a:rPr>
              <a:t>k,v</a:t>
            </a:r>
            <a:r>
              <a:rPr kumimoji="0" lang="zh-CN" altLang="zh-CN" sz="2800" b="0" i="0" u="none" strike="noStrike" cap="none" normalizeH="0" baseline="0" dirty="0">
                <a:ln>
                  <a:noFill/>
                </a:ln>
                <a:solidFill>
                  <a:srgbClr val="2D3142"/>
                </a:solidFill>
                <a:effectLst/>
                <a:latin typeface="Arial Unicode MS"/>
                <a:ea typeface="JetBrains Mono"/>
              </a:rPr>
              <a:t> </a:t>
            </a:r>
            <a:r>
              <a:rPr kumimoji="0" lang="zh-CN" altLang="zh-CN" sz="2800" b="1" i="0" u="none" strike="noStrike" cap="none" normalizeH="0" baseline="0" dirty="0">
                <a:ln>
                  <a:noFill/>
                </a:ln>
                <a:solidFill>
                  <a:srgbClr val="EF8354"/>
                </a:solidFill>
                <a:effectLst/>
                <a:latin typeface="Arial Unicode MS"/>
                <a:ea typeface="JetBrains Mono"/>
              </a:rPr>
              <a:t>in </a:t>
            </a:r>
            <a:r>
              <a:rPr lang="zh-CN" altLang="en-US" sz="2800" dirty="0">
                <a:solidFill>
                  <a:srgbClr val="2D3142"/>
                </a:solidFill>
                <a:latin typeface="宋体" panose="02010600030101010101" pitchFamily="2" charset="-122"/>
                <a:ea typeface="宋体" panose="02010600030101010101" pitchFamily="2" charset="-122"/>
              </a:rPr>
              <a:t>字典</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en-US"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5226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6D5F3C-3678-4EA3-A90A-49FEEB4FCC4C}"/>
              </a:ext>
            </a:extLst>
          </p:cNvPr>
          <p:cNvSpPr>
            <a:spLocks noChangeArrowheads="1"/>
          </p:cNvSpPr>
          <p:nvPr/>
        </p:nvSpPr>
        <p:spPr bwMode="auto">
          <a:xfrm>
            <a:off x="767408" y="1628800"/>
            <a:ext cx="6207148"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B05E7F59-9FE5-49D9-AC56-74004614CBA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列表推导式</a:t>
            </a:r>
          </a:p>
        </p:txBody>
      </p:sp>
      <p:sp>
        <p:nvSpPr>
          <p:cNvPr id="10" name="Rectangle 1">
            <a:extLst>
              <a:ext uri="{FF2B5EF4-FFF2-40B4-BE49-F238E27FC236}">
                <a16:creationId xmlns:a16="http://schemas.microsoft.com/office/drawing/2014/main" id="{F32274F8-B280-45E6-AA5B-E546C76EAEE1}"/>
              </a:ext>
            </a:extLst>
          </p:cNvPr>
          <p:cNvSpPr>
            <a:spLocks noChangeArrowheads="1"/>
          </p:cNvSpPr>
          <p:nvPr/>
        </p:nvSpPr>
        <p:spPr bwMode="auto">
          <a:xfrm>
            <a:off x="767408" y="2297178"/>
            <a:ext cx="9060494"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E70C0C"/>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zh-CN" altLang="zh-CN" sz="2800" b="0" i="0" u="none" strike="noStrike" cap="none" normalizeH="0" baseline="0" dirty="0">
                <a:ln>
                  <a:noFill/>
                </a:ln>
                <a:solidFill>
                  <a:srgbClr val="6AE613"/>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Arial Unicode MS"/>
                <a:ea typeface="JetBrains Mono"/>
              </a:rPr>
              <a:t>y</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a:t>
            </a:r>
            <a:r>
              <a:rPr kumimoji="0" lang="zh-CN" altLang="zh-CN" sz="2800" b="0" i="0" u="none" strike="noStrike" cap="none" normalizeH="0" baseline="0" dirty="0">
                <a:ln>
                  <a:noFill/>
                </a:ln>
                <a:solidFill>
                  <a:srgbClr val="E70C0C"/>
                </a:solidFill>
                <a:effectLst/>
                <a:latin typeface="Arial Unicode MS"/>
                <a:ea typeface="JetBrains Mono"/>
              </a:rPr>
              <a:t>)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a:t>
            </a:r>
            <a:r>
              <a:rPr kumimoji="0" lang="zh-CN" altLang="zh-CN" sz="2800" b="0" i="0" u="none" strike="noStrike" cap="none" normalizeH="0" baseline="0" dirty="0">
                <a:ln>
                  <a:noFill/>
                </a:ln>
                <a:solidFill>
                  <a:srgbClr val="2D3142"/>
                </a:solidFill>
                <a:effectLst/>
                <a:latin typeface="Arial Unicode MS"/>
                <a:ea typeface="JetBrains Mono"/>
              </a:rPr>
              <a:t>1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y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a:t>
            </a:r>
            <a:r>
              <a:rPr kumimoji="0" lang="zh-CN" altLang="zh-CN" sz="2800" b="0" i="0" u="none" strike="noStrike" cap="none" normalizeH="0" baseline="0" dirty="0">
                <a:ln>
                  <a:noFill/>
                </a:ln>
                <a:solidFill>
                  <a:srgbClr val="2D3142"/>
                </a:solidFill>
                <a:effectLst/>
                <a:latin typeface="Arial Unicode MS"/>
                <a:ea typeface="JetBrains Mono"/>
              </a:rPr>
              <a:t>2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37DBDF86-CD89-4FA7-9F31-F06F2445D55C}"/>
              </a:ext>
            </a:extLst>
          </p:cNvPr>
          <p:cNvSpPr/>
          <p:nvPr/>
        </p:nvSpPr>
        <p:spPr>
          <a:xfrm>
            <a:off x="767408" y="2965556"/>
            <a:ext cx="8856984"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根据一个列表中的每个元素通过某种运算或筛选得到另外一系列新数据，创建一个新列表</a:t>
            </a:r>
          </a:p>
        </p:txBody>
      </p:sp>
    </p:spTree>
    <p:extLst>
      <p:ext uri="{BB962C8B-B14F-4D97-AF65-F5344CB8AC3E}">
        <p14:creationId xmlns:p14="http://schemas.microsoft.com/office/powerpoint/2010/main" val="2912707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6D5F3C-3678-4EA3-A90A-49FEEB4FCC4C}"/>
              </a:ext>
            </a:extLst>
          </p:cNvPr>
          <p:cNvSpPr>
            <a:spLocks noChangeArrowheads="1"/>
          </p:cNvSpPr>
          <p:nvPr/>
        </p:nvSpPr>
        <p:spPr bwMode="auto">
          <a:xfrm>
            <a:off x="767408" y="1628800"/>
            <a:ext cx="6207148"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B05E7F59-9FE5-49D9-AC56-74004614CBA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列表推导式</a:t>
            </a:r>
          </a:p>
        </p:txBody>
      </p:sp>
      <p:sp>
        <p:nvSpPr>
          <p:cNvPr id="2" name="矩形 1">
            <a:extLst>
              <a:ext uri="{FF2B5EF4-FFF2-40B4-BE49-F238E27FC236}">
                <a16:creationId xmlns:a16="http://schemas.microsoft.com/office/drawing/2014/main" id="{37DBDF86-CD89-4FA7-9F31-F06F2445D55C}"/>
              </a:ext>
            </a:extLst>
          </p:cNvPr>
          <p:cNvSpPr/>
          <p:nvPr/>
        </p:nvSpPr>
        <p:spPr>
          <a:xfrm>
            <a:off x="767408" y="2221963"/>
            <a:ext cx="6624736"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列表中的每个元素通过某种运算或筛选得到另外一系列新数据，创建一个新列表</a:t>
            </a:r>
          </a:p>
        </p:txBody>
      </p:sp>
      <p:pic>
        <p:nvPicPr>
          <p:cNvPr id="3" name="图片 2">
            <a:extLst>
              <a:ext uri="{FF2B5EF4-FFF2-40B4-BE49-F238E27FC236}">
                <a16:creationId xmlns:a16="http://schemas.microsoft.com/office/drawing/2014/main" id="{F2CBCBC3-D8EE-416D-997B-E4E5B58C016B}"/>
              </a:ext>
            </a:extLst>
          </p:cNvPr>
          <p:cNvPicPr>
            <a:picLocks noChangeAspect="1"/>
          </p:cNvPicPr>
          <p:nvPr/>
        </p:nvPicPr>
        <p:blipFill>
          <a:blip r:embed="rId2"/>
          <a:stretch>
            <a:fillRect/>
          </a:stretch>
        </p:blipFill>
        <p:spPr>
          <a:xfrm>
            <a:off x="1575014" y="4587798"/>
            <a:ext cx="5009524" cy="895238"/>
          </a:xfrm>
          <a:prstGeom prst="rect">
            <a:avLst/>
          </a:prstGeom>
        </p:spPr>
      </p:pic>
      <p:sp>
        <p:nvSpPr>
          <p:cNvPr id="7" name="矩形 6">
            <a:extLst>
              <a:ext uri="{FF2B5EF4-FFF2-40B4-BE49-F238E27FC236}">
                <a16:creationId xmlns:a16="http://schemas.microsoft.com/office/drawing/2014/main" id="{0E3671C3-7195-4DBB-B994-8AA18DD4AFFC}"/>
              </a:ext>
            </a:extLst>
          </p:cNvPr>
          <p:cNvSpPr/>
          <p:nvPr/>
        </p:nvSpPr>
        <p:spPr>
          <a:xfrm>
            <a:off x="767408" y="3246013"/>
            <a:ext cx="5698392"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squares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br>
              <a:rPr lang="zh-CN" altLang="zh-CN" sz="2800" dirty="0">
                <a:solidFill>
                  <a:srgbClr val="ABA6BF"/>
                </a:solidFill>
                <a:latin typeface="JetBrains Mono" pitchFamily="2" charset="0"/>
              </a:rPr>
            </a:b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x </a:t>
            </a:r>
            <a:r>
              <a:rPr lang="zh-CN" altLang="zh-CN" sz="2800" b="1" dirty="0">
                <a:solidFill>
                  <a:srgbClr val="EF8354"/>
                </a:solidFill>
                <a:latin typeface="JetBrains Mono" pitchFamily="2" charset="0"/>
              </a:rPr>
              <a:t>in </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10</a:t>
            </a:r>
            <a:r>
              <a:rPr lang="zh-CN" altLang="zh-CN" sz="2800" dirty="0">
                <a:solidFill>
                  <a:srgbClr val="E70C0C"/>
                </a:solidFill>
                <a:latin typeface="JetBrains Mono" pitchFamily="2" charset="0"/>
              </a:rPr>
              <a:t>)</a:t>
            </a:r>
            <a:r>
              <a:rPr lang="zh-CN" altLang="zh-CN" sz="2800" dirty="0">
                <a:solidFill>
                  <a:srgbClr val="F77235"/>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ABA6BF"/>
                </a:solidFill>
                <a:latin typeface="宋体" panose="02010600030101010101" pitchFamily="2" charset="-122"/>
                <a:ea typeface="宋体" panose="02010600030101010101" pitchFamily="2" charset="-122"/>
              </a:rPr>
              <a:t>    </a:t>
            </a:r>
            <a:r>
              <a:rPr lang="zh-CN" altLang="zh-CN" sz="2800" dirty="0">
                <a:solidFill>
                  <a:srgbClr val="2D3142"/>
                </a:solidFill>
                <a:latin typeface="JetBrains Mono" pitchFamily="2" charset="0"/>
              </a:rPr>
              <a:t>squares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append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2</a:t>
            </a:r>
            <a:r>
              <a:rPr lang="zh-CN" altLang="zh-CN" sz="2800" dirty="0">
                <a:solidFill>
                  <a:srgbClr val="E70C0C"/>
                </a:solidFill>
                <a:latin typeface="JetBrains Mono" pitchFamily="2" charset="0"/>
              </a:rPr>
              <a:t>)  </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ED3EF486-2AA2-49D1-A3BD-EAE27D456240}"/>
              </a:ext>
            </a:extLst>
          </p:cNvPr>
          <p:cNvSpPr/>
          <p:nvPr/>
        </p:nvSpPr>
        <p:spPr>
          <a:xfrm>
            <a:off x="767408" y="5615662"/>
            <a:ext cx="814666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squares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en-US" altLang="zh-CN" sz="2800" dirty="0">
                <a:solidFill>
                  <a:srgbClr val="6AE613"/>
                </a:solidFill>
                <a:latin typeface="JetBrains Mono" pitchFamily="2" charset="0"/>
              </a:rPr>
              <a:t>                         </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8" name="矩形 7">
            <a:extLst>
              <a:ext uri="{FF2B5EF4-FFF2-40B4-BE49-F238E27FC236}">
                <a16:creationId xmlns:a16="http://schemas.microsoft.com/office/drawing/2014/main" id="{614DE76B-E902-412A-AFFD-41CC43B7B9E4}"/>
              </a:ext>
            </a:extLst>
          </p:cNvPr>
          <p:cNvSpPr/>
          <p:nvPr/>
        </p:nvSpPr>
        <p:spPr>
          <a:xfrm>
            <a:off x="3071664" y="5615662"/>
            <a:ext cx="1395275" cy="523220"/>
          </a:xfrm>
          <a:prstGeom prst="rect">
            <a:avLst/>
          </a:prstGeom>
        </p:spPr>
        <p:txBody>
          <a:bodyPr wrap="none">
            <a:spAutoFit/>
          </a:bodyPr>
          <a:lstStyle/>
          <a:p>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2 </a:t>
            </a:r>
            <a:endParaRPr lang="zh-CN" altLang="en-US" sz="2800" dirty="0"/>
          </a:p>
        </p:txBody>
      </p:sp>
      <p:sp>
        <p:nvSpPr>
          <p:cNvPr id="12" name="矩形 11">
            <a:extLst>
              <a:ext uri="{FF2B5EF4-FFF2-40B4-BE49-F238E27FC236}">
                <a16:creationId xmlns:a16="http://schemas.microsoft.com/office/drawing/2014/main" id="{E4E6C6AB-EE25-4702-80AD-36069E01B743}"/>
              </a:ext>
            </a:extLst>
          </p:cNvPr>
          <p:cNvSpPr/>
          <p:nvPr/>
        </p:nvSpPr>
        <p:spPr>
          <a:xfrm>
            <a:off x="4558983" y="5608737"/>
            <a:ext cx="4051109" cy="523220"/>
          </a:xfrm>
          <a:prstGeom prst="rect">
            <a:avLst/>
          </a:prstGeom>
        </p:spPr>
        <p:txBody>
          <a:bodyPr wrap="none">
            <a:spAutoFit/>
          </a:bodyPr>
          <a:lstStyle/>
          <a:p>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x </a:t>
            </a:r>
            <a:r>
              <a:rPr lang="zh-CN" altLang="zh-CN" sz="2800" b="1" dirty="0">
                <a:solidFill>
                  <a:srgbClr val="EF8354"/>
                </a:solidFill>
                <a:latin typeface="JetBrains Mono" pitchFamily="2" charset="0"/>
              </a:rPr>
              <a:t>in </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10</a:t>
            </a:r>
            <a:r>
              <a:rPr lang="zh-CN" altLang="zh-CN" sz="2800" dirty="0">
                <a:solidFill>
                  <a:srgbClr val="E70C0C"/>
                </a:solidFill>
                <a:latin typeface="JetBrains Mono" pitchFamily="2" charset="0"/>
              </a:rPr>
              <a:t>)</a:t>
            </a:r>
            <a:endParaRPr lang="zh-CN" altLang="en-US" sz="2800" dirty="0"/>
          </a:p>
        </p:txBody>
      </p:sp>
    </p:spTree>
    <p:extLst>
      <p:ext uri="{BB962C8B-B14F-4D97-AF65-F5344CB8AC3E}">
        <p14:creationId xmlns:p14="http://schemas.microsoft.com/office/powerpoint/2010/main" val="33546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6D5F3C-3678-4EA3-A90A-49FEEB4FCC4C}"/>
              </a:ext>
            </a:extLst>
          </p:cNvPr>
          <p:cNvSpPr>
            <a:spLocks noChangeArrowheads="1"/>
          </p:cNvSpPr>
          <p:nvPr/>
        </p:nvSpPr>
        <p:spPr bwMode="auto">
          <a:xfrm>
            <a:off x="767408" y="1628800"/>
            <a:ext cx="6207148"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B05E7F59-9FE5-49D9-AC56-74004614CBA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列表推导式</a:t>
            </a:r>
          </a:p>
        </p:txBody>
      </p:sp>
      <p:sp>
        <p:nvSpPr>
          <p:cNvPr id="2" name="矩形 1">
            <a:extLst>
              <a:ext uri="{FF2B5EF4-FFF2-40B4-BE49-F238E27FC236}">
                <a16:creationId xmlns:a16="http://schemas.microsoft.com/office/drawing/2014/main" id="{37DBDF86-CD89-4FA7-9F31-F06F2445D55C}"/>
              </a:ext>
            </a:extLst>
          </p:cNvPr>
          <p:cNvSpPr/>
          <p:nvPr/>
        </p:nvSpPr>
        <p:spPr>
          <a:xfrm>
            <a:off x="767408" y="2221963"/>
            <a:ext cx="6912768" cy="523220"/>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for </a:t>
            </a:r>
            <a:r>
              <a:rPr lang="zh-CN" altLang="en-US" sz="2800" dirty="0">
                <a:latin typeface="微软雅黑 Light" panose="020B0502040204020203" pitchFamily="34" charset="-122"/>
                <a:ea typeface="微软雅黑 Light" panose="020B0502040204020203" pitchFamily="34" charset="-122"/>
              </a:rPr>
              <a:t>前面表达式或函数，</a:t>
            </a:r>
            <a:r>
              <a:rPr lang="en-US" altLang="zh-CN" sz="2800" dirty="0">
                <a:latin typeface="微软雅黑 Light" panose="020B0502040204020203" pitchFamily="34" charset="-122"/>
                <a:ea typeface="微软雅黑 Light" panose="020B0502040204020203" pitchFamily="34" charset="-122"/>
              </a:rPr>
              <a:t>if</a:t>
            </a:r>
            <a:r>
              <a:rPr lang="zh-CN" altLang="en-US" sz="2800" dirty="0">
                <a:latin typeface="微软雅黑 Light" panose="020B0502040204020203" pitchFamily="34" charset="-122"/>
                <a:ea typeface="微软雅黑 Light" panose="020B0502040204020203" pitchFamily="34" charset="-122"/>
              </a:rPr>
              <a:t>后面加筛选条件</a:t>
            </a:r>
          </a:p>
        </p:txBody>
      </p:sp>
      <p:sp>
        <p:nvSpPr>
          <p:cNvPr id="13" name="矩形 12">
            <a:extLst>
              <a:ext uri="{FF2B5EF4-FFF2-40B4-BE49-F238E27FC236}">
                <a16:creationId xmlns:a16="http://schemas.microsoft.com/office/drawing/2014/main" id="{F6272A28-C94E-4DC6-A92A-609DA2F85609}"/>
              </a:ext>
            </a:extLst>
          </p:cNvPr>
          <p:cNvSpPr/>
          <p:nvPr/>
        </p:nvSpPr>
        <p:spPr>
          <a:xfrm>
            <a:off x="767408" y="2765471"/>
            <a:ext cx="7776864"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ls1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2 </a:t>
            </a: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x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endParaRPr lang="en-US" altLang="zh-CN" sz="2800" dirty="0">
              <a:solidFill>
                <a:srgbClr val="6AE613"/>
              </a:solidFill>
              <a:latin typeface="JetBrains Mono" pitchFamily="2" charset="0"/>
            </a:endParaRPr>
          </a:p>
          <a:p>
            <a:pPr lvl="0" eaLnBrk="0" fontAlgn="base" hangingPunct="0">
              <a:spcBef>
                <a:spcPct val="0"/>
              </a:spcBef>
              <a:spcAft>
                <a:spcPct val="0"/>
              </a:spcAft>
            </a:pP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列表元素乘</a:t>
            </a:r>
            <a:r>
              <a:rPr lang="zh-CN" altLang="zh-CN" sz="2800" dirty="0">
                <a:solidFill>
                  <a:srgbClr val="ABA6BF"/>
                </a:solidFill>
                <a:latin typeface="JetBrains Mono" pitchFamily="2" charset="0"/>
              </a:rPr>
              <a:t>2 [-8, -4, 0, 8]</a:t>
            </a:r>
            <a:endParaRPr lang="zh-CN" altLang="zh-CN" dirty="0">
              <a:latin typeface="Arial" panose="020B0604020202020204" pitchFamily="34" charset="0"/>
            </a:endParaRPr>
          </a:p>
        </p:txBody>
      </p:sp>
      <p:sp>
        <p:nvSpPr>
          <p:cNvPr id="12" name="矩形 11">
            <a:extLst>
              <a:ext uri="{FF2B5EF4-FFF2-40B4-BE49-F238E27FC236}">
                <a16:creationId xmlns:a16="http://schemas.microsoft.com/office/drawing/2014/main" id="{562CC7E6-6A2E-4B69-9D2A-52A52BB85F62}"/>
              </a:ext>
            </a:extLst>
          </p:cNvPr>
          <p:cNvSpPr/>
          <p:nvPr/>
        </p:nvSpPr>
        <p:spPr>
          <a:xfrm>
            <a:off x="767408" y="5265185"/>
            <a:ext cx="7776864"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en-US" altLang="zh-CN" sz="2800" dirty="0">
                <a:solidFill>
                  <a:srgbClr val="2D3142"/>
                </a:solidFill>
                <a:latin typeface="JetBrains Mono" pitchFamily="2" charset="0"/>
              </a:rPr>
              <a:t>3</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2 </a:t>
            </a: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x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ls </a:t>
            </a:r>
            <a:r>
              <a:rPr lang="zh-CN" altLang="zh-CN" sz="2800" b="1" dirty="0">
                <a:solidFill>
                  <a:srgbClr val="EF8354"/>
                </a:solidFill>
                <a:latin typeface="JetBrains Mono" pitchFamily="2" charset="0"/>
              </a:rPr>
              <a:t>if </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&lt; </a:t>
            </a:r>
            <a:r>
              <a:rPr lang="zh-CN" altLang="zh-CN" sz="2800" dirty="0">
                <a:solidFill>
                  <a:srgbClr val="2D3142"/>
                </a:solidFill>
                <a:latin typeface="JetBrains Mono" pitchFamily="2" charset="0"/>
              </a:rPr>
              <a:t>0</a:t>
            </a:r>
            <a:r>
              <a:rPr lang="zh-CN" altLang="zh-CN" sz="2800" dirty="0">
                <a:solidFill>
                  <a:srgbClr val="6AE613"/>
                </a:solidFill>
                <a:latin typeface="JetBrains Mono" pitchFamily="2" charset="0"/>
              </a:rPr>
              <a:t>]</a:t>
            </a:r>
            <a:endParaRPr lang="en-US" altLang="zh-CN" sz="2800" dirty="0">
              <a:solidFill>
                <a:srgbClr val="6AE613"/>
              </a:solidFill>
              <a:latin typeface="JetBrains Mono" pitchFamily="2" charset="0"/>
            </a:endParaRPr>
          </a:p>
          <a:p>
            <a:pPr lvl="0" eaLnBrk="0" fontAlgn="base" hangingPunct="0">
              <a:spcBef>
                <a:spcPct val="0"/>
              </a:spcBef>
              <a:spcAft>
                <a:spcPct val="0"/>
              </a:spcAft>
            </a:pP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正数元素平方</a:t>
            </a:r>
            <a:r>
              <a:rPr lang="zh-CN" altLang="zh-CN" sz="2800" dirty="0">
                <a:solidFill>
                  <a:srgbClr val="ABA6BF"/>
                </a:solidFill>
                <a:latin typeface="JetBrains Mono" pitchFamily="2" charset="0"/>
              </a:rPr>
              <a:t>[16, 4]</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0EE060EB-86A6-4763-AE16-E0F586FBAFCC}"/>
              </a:ext>
            </a:extLst>
          </p:cNvPr>
          <p:cNvSpPr/>
          <p:nvPr/>
        </p:nvSpPr>
        <p:spPr>
          <a:xfrm>
            <a:off x="767408" y="4305352"/>
            <a:ext cx="6264696"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ls</a:t>
            </a:r>
            <a:r>
              <a:rPr lang="en-US" altLang="zh-CN" sz="2800" dirty="0">
                <a:solidFill>
                  <a:srgbClr val="2D3142"/>
                </a:solidFill>
                <a:latin typeface="JetBrains Mono" pitchFamily="2" charset="0"/>
              </a:rPr>
              <a:t>2</a:t>
            </a:r>
            <a:r>
              <a:rPr lang="zh-CN" altLang="zh-CN" sz="2800" dirty="0">
                <a:solidFill>
                  <a:srgbClr val="2D3142"/>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b="1" dirty="0">
                <a:solidFill>
                  <a:srgbClr val="16A80D"/>
                </a:solidFill>
                <a:latin typeface="JetBrains Mono" pitchFamily="2" charset="0"/>
              </a:rPr>
              <a:t>abs</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x</a:t>
            </a:r>
            <a:r>
              <a:rPr lang="zh-CN" altLang="zh-CN" sz="2800" dirty="0">
                <a:solidFill>
                  <a:srgbClr val="E70C0C"/>
                </a:solidFill>
                <a:latin typeface="JetBrains Mono" pitchFamily="2" charset="0"/>
              </a:rPr>
              <a:t>) </a:t>
            </a: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x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ls</a:t>
            </a:r>
            <a:r>
              <a:rPr lang="zh-CN" altLang="zh-CN" sz="2800" dirty="0">
                <a:solidFill>
                  <a:srgbClr val="6AE613"/>
                </a:solidFill>
                <a:latin typeface="JetBrains Mono" pitchFamily="2" charset="0"/>
              </a:rPr>
              <a:t>]</a:t>
            </a:r>
            <a:endParaRPr lang="en-US" altLang="zh-CN" sz="2800" dirty="0">
              <a:solidFill>
                <a:srgbClr val="6AE613"/>
              </a:solidFill>
              <a:latin typeface="JetBrains Mono" pitchFamily="2" charset="0"/>
            </a:endParaRPr>
          </a:p>
          <a:p>
            <a:pPr lvl="0" eaLnBrk="0" fontAlgn="base" hangingPunct="0">
              <a:spcBef>
                <a:spcPct val="0"/>
              </a:spcBef>
              <a:spcAft>
                <a:spcPct val="0"/>
              </a:spcAft>
            </a:pP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用</a:t>
            </a:r>
            <a:r>
              <a:rPr lang="zh-CN" altLang="zh-CN" sz="2800" dirty="0">
                <a:solidFill>
                  <a:srgbClr val="ABA6BF"/>
                </a:solidFill>
                <a:latin typeface="JetBrains Mono" pitchFamily="2" charset="0"/>
              </a:rPr>
              <a:t>abs()</a:t>
            </a:r>
            <a:r>
              <a:rPr lang="zh-CN" altLang="zh-CN" sz="2800" dirty="0">
                <a:solidFill>
                  <a:srgbClr val="ABA6BF"/>
                </a:solidFill>
                <a:latin typeface="宋体" panose="02010600030101010101" pitchFamily="2" charset="-122"/>
                <a:ea typeface="宋体" panose="02010600030101010101" pitchFamily="2" charset="-122"/>
              </a:rPr>
              <a:t>函数推导</a:t>
            </a:r>
            <a:r>
              <a:rPr lang="zh-CN" altLang="zh-CN" sz="2800" dirty="0">
                <a:solidFill>
                  <a:srgbClr val="ABA6BF"/>
                </a:solidFill>
                <a:latin typeface="JetBrains Mono" pitchFamily="2" charset="0"/>
              </a:rPr>
              <a:t>[4, 2, 0, 4]</a:t>
            </a:r>
            <a:endParaRPr lang="zh-CN" altLang="zh-CN" dirty="0">
              <a:latin typeface="Arial" panose="020B0604020202020204" pitchFamily="34" charset="0"/>
            </a:endParaRPr>
          </a:p>
        </p:txBody>
      </p:sp>
    </p:spTree>
    <p:extLst>
      <p:ext uri="{BB962C8B-B14F-4D97-AF65-F5344CB8AC3E}">
        <p14:creationId xmlns:p14="http://schemas.microsoft.com/office/powerpoint/2010/main" val="597352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6D5F3C-3678-4EA3-A90A-49FEEB4FCC4C}"/>
              </a:ext>
            </a:extLst>
          </p:cNvPr>
          <p:cNvSpPr>
            <a:spLocks noChangeArrowheads="1"/>
          </p:cNvSpPr>
          <p:nvPr/>
        </p:nvSpPr>
        <p:spPr bwMode="auto">
          <a:xfrm>
            <a:off x="767408" y="1628800"/>
            <a:ext cx="6207148"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E613"/>
                </a:solidFill>
                <a:effectLst/>
                <a:latin typeface="Arial Unicode MS"/>
                <a:ea typeface="JetBrains Mono"/>
              </a:rPr>
              <a:t>[</a:t>
            </a:r>
            <a:r>
              <a:rPr kumimoji="0" lang="zh-CN" altLang="zh-CN" sz="2800" b="0" i="0" u="none" strike="noStrike" cap="none" normalizeH="0" baseline="0" dirty="0">
                <a:ln>
                  <a:noFill/>
                </a:ln>
                <a:solidFill>
                  <a:srgbClr val="2D3142"/>
                </a:solidFill>
                <a:effectLst/>
                <a:latin typeface="Arial Unicode MS"/>
                <a:ea typeface="JetBrains Mono"/>
              </a:rPr>
              <a:t>x</a:t>
            </a:r>
            <a:r>
              <a:rPr kumimoji="0" lang="en-US" altLang="zh-CN" sz="2800" b="0" i="0" u="none" strike="noStrike" cap="none" normalizeH="0" baseline="0" dirty="0">
                <a:ln>
                  <a:noFill/>
                </a:ln>
                <a:solidFill>
                  <a:srgbClr val="2D3142"/>
                </a:solidFill>
                <a:effectLst/>
                <a:latin typeface="Arial Unicode MS"/>
                <a:ea typeface="JetBrains Mono"/>
              </a:rPr>
              <a:t>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表达式 </a:t>
            </a:r>
            <a:r>
              <a:rPr kumimoji="0" lang="zh-CN" altLang="zh-CN" sz="2800" b="1" i="0" u="none" strike="noStrike" cap="none" normalizeH="0" baseline="0" dirty="0">
                <a:ln>
                  <a:noFill/>
                </a:ln>
                <a:solidFill>
                  <a:srgbClr val="EF8354"/>
                </a:solidFill>
                <a:effectLst/>
                <a:latin typeface="Arial Unicode MS"/>
                <a:ea typeface="JetBrains Mono"/>
              </a:rPr>
              <a:t>for </a:t>
            </a:r>
            <a:r>
              <a:rPr kumimoji="0" lang="zh-CN" altLang="zh-CN" sz="2800" b="0" i="0" u="none" strike="noStrike" cap="none" normalizeH="0" baseline="0" dirty="0">
                <a:ln>
                  <a:noFill/>
                </a:ln>
                <a:solidFill>
                  <a:srgbClr val="2D3142"/>
                </a:solidFill>
                <a:effectLst/>
                <a:latin typeface="Arial Unicode MS"/>
                <a:ea typeface="JetBrains Mono"/>
              </a:rPr>
              <a:t>x </a:t>
            </a:r>
            <a:r>
              <a:rPr kumimoji="0" lang="zh-CN" altLang="zh-CN" sz="2800" b="1" i="0" u="none" strike="noStrike" cap="none" normalizeH="0" baseline="0" dirty="0">
                <a:ln>
                  <a:noFill/>
                </a:ln>
                <a:solidFill>
                  <a:srgbClr val="EF8354"/>
                </a:solidFill>
                <a:effectLst/>
                <a:latin typeface="Arial Unicode MS"/>
                <a:ea typeface="JetBrains Mono"/>
              </a:rPr>
              <a:t>in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列表 </a:t>
            </a:r>
            <a:r>
              <a:rPr kumimoji="0" lang="zh-CN" altLang="zh-CN" sz="2800" b="1" i="0" u="none" strike="noStrike" cap="none" normalizeH="0" baseline="0" dirty="0">
                <a:ln>
                  <a:noFill/>
                </a:ln>
                <a:solidFill>
                  <a:srgbClr val="EF8354"/>
                </a:solidFill>
                <a:effectLst/>
                <a:latin typeface="Arial Unicode MS"/>
                <a:ea typeface="JetBrains Mono"/>
              </a:rPr>
              <a:t>if </a:t>
            </a:r>
            <a:r>
              <a:rPr kumimoji="0" lang="zh-CN" altLang="zh-CN" sz="2800" b="0" i="0" u="none" strike="noStrike" cap="none" normalizeH="0" baseline="0" dirty="0">
                <a:ln>
                  <a:noFill/>
                </a:ln>
                <a:solidFill>
                  <a:srgbClr val="2D3142"/>
                </a:solidFill>
                <a:effectLst/>
                <a:latin typeface="宋体" panose="02010600030101010101" pitchFamily="2" charset="-122"/>
                <a:ea typeface="宋体" panose="02010600030101010101" pitchFamily="2" charset="-122"/>
              </a:rPr>
              <a:t>条件表达式</a:t>
            </a:r>
            <a:r>
              <a:rPr kumimoji="0" lang="zh-CN" altLang="zh-CN" sz="2800" b="0" i="0" u="none" strike="noStrike" cap="none" normalizeH="0" baseline="0" dirty="0">
                <a:ln>
                  <a:noFill/>
                </a:ln>
                <a:solidFill>
                  <a:srgbClr val="6AE613"/>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B05E7F59-9FE5-49D9-AC56-74004614CBA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列表推导式</a:t>
            </a:r>
          </a:p>
        </p:txBody>
      </p:sp>
      <p:sp>
        <p:nvSpPr>
          <p:cNvPr id="2" name="矩形 1">
            <a:extLst>
              <a:ext uri="{FF2B5EF4-FFF2-40B4-BE49-F238E27FC236}">
                <a16:creationId xmlns:a16="http://schemas.microsoft.com/office/drawing/2014/main" id="{37DBDF86-CD89-4FA7-9F31-F06F2445D55C}"/>
              </a:ext>
            </a:extLst>
          </p:cNvPr>
          <p:cNvSpPr/>
          <p:nvPr/>
        </p:nvSpPr>
        <p:spPr>
          <a:xfrm>
            <a:off x="767408" y="2221963"/>
            <a:ext cx="6984776" cy="523220"/>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for </a:t>
            </a:r>
            <a:r>
              <a:rPr lang="zh-CN" altLang="en-US" sz="2800" dirty="0">
                <a:latin typeface="微软雅黑 Light" panose="020B0502040204020203" pitchFamily="34" charset="-122"/>
                <a:ea typeface="微软雅黑 Light" panose="020B0502040204020203" pitchFamily="34" charset="-122"/>
              </a:rPr>
              <a:t>前面可以是函数</a:t>
            </a:r>
          </a:p>
        </p:txBody>
      </p:sp>
      <p:sp>
        <p:nvSpPr>
          <p:cNvPr id="13" name="矩形 12">
            <a:extLst>
              <a:ext uri="{FF2B5EF4-FFF2-40B4-BE49-F238E27FC236}">
                <a16:creationId xmlns:a16="http://schemas.microsoft.com/office/drawing/2014/main" id="{F6272A28-C94E-4DC6-A92A-609DA2F85609}"/>
              </a:ext>
            </a:extLst>
          </p:cNvPr>
          <p:cNvSpPr/>
          <p:nvPr/>
        </p:nvSpPr>
        <p:spPr>
          <a:xfrm>
            <a:off x="767408" y="2765471"/>
            <a:ext cx="9577064" cy="2246769"/>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def </a:t>
            </a:r>
            <a:r>
              <a:rPr lang="zh-CN" altLang="zh-CN" sz="2800" b="1" dirty="0">
                <a:solidFill>
                  <a:srgbClr val="071EF0"/>
                </a:solidFill>
                <a:latin typeface="JetBrains Mono" pitchFamily="2" charset="0"/>
              </a:rPr>
              <a:t>fun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x</a:t>
            </a:r>
            <a:r>
              <a:rPr lang="zh-CN" altLang="zh-CN" sz="2800" dirty="0">
                <a:solidFill>
                  <a:srgbClr val="E70C0C"/>
                </a:solidFill>
                <a:latin typeface="JetBrains Mono" pitchFamily="2" charset="0"/>
              </a:rPr>
              <a:t>)</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b="1" dirty="0">
                <a:solidFill>
                  <a:srgbClr val="EF8354"/>
                </a:solidFill>
                <a:latin typeface="JetBrains Mono" pitchFamily="2" charset="0"/>
              </a:rPr>
              <a:t>return </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2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x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3</a:t>
            </a:r>
            <a:br>
              <a:rPr lang="zh-CN" altLang="zh-CN" sz="2800" dirty="0">
                <a:solidFill>
                  <a:srgbClr val="2D3142"/>
                </a:solidFill>
                <a:latin typeface="JetBrains Mono" pitchFamily="2" charset="0"/>
              </a:rPr>
            </a:br>
            <a:endParaRPr lang="en-US" altLang="zh-CN" sz="2800" dirty="0">
              <a:solidFill>
                <a:srgbClr val="2D3142"/>
              </a:solidFill>
              <a:latin typeface="JetBrains Mono" pitchFamily="2" charset="0"/>
            </a:endParaRPr>
          </a:p>
          <a:p>
            <a:pPr lvl="0" eaLnBrk="0" fontAlgn="base" hangingPunct="0">
              <a:spcBef>
                <a:spcPct val="0"/>
              </a:spcBef>
              <a:spcAft>
                <a:spcPct val="0"/>
              </a:spcAft>
            </a:pP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z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i</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F76707"/>
                </a:solidFill>
                <a:latin typeface="JetBrains Mono" pitchFamily="2" charset="0"/>
              </a:rPr>
              <a:t>fun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i</a:t>
            </a:r>
            <a:r>
              <a:rPr lang="zh-CN" altLang="zh-CN" sz="2800" dirty="0">
                <a:solidFill>
                  <a:srgbClr val="E70C0C"/>
                </a:solidFill>
                <a:latin typeface="JetBrains Mono" pitchFamily="2" charset="0"/>
              </a:rPr>
              <a:t>)) </a:t>
            </a: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i </a:t>
            </a:r>
            <a:r>
              <a:rPr lang="zh-CN" altLang="zh-CN" sz="2800" b="1" dirty="0">
                <a:solidFill>
                  <a:srgbClr val="EF8354"/>
                </a:solidFill>
                <a:latin typeface="JetBrains Mono" pitchFamily="2" charset="0"/>
              </a:rPr>
              <a:t>in </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5</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endParaRPr lang="en-US" altLang="zh-CN" sz="2800" dirty="0">
              <a:solidFill>
                <a:srgbClr val="6AE613"/>
              </a:solidFill>
              <a:latin typeface="JetBrains Mono" pitchFamily="2" charset="0"/>
            </a:endParaRPr>
          </a:p>
        </p:txBody>
      </p:sp>
      <p:sp>
        <p:nvSpPr>
          <p:cNvPr id="15" name="矩形 14">
            <a:extLst>
              <a:ext uri="{FF2B5EF4-FFF2-40B4-BE49-F238E27FC236}">
                <a16:creationId xmlns:a16="http://schemas.microsoft.com/office/drawing/2014/main" id="{B42636D9-B4A9-4EE0-AF38-4994B021601D}"/>
              </a:ext>
            </a:extLst>
          </p:cNvPr>
          <p:cNvSpPr/>
          <p:nvPr/>
        </p:nvSpPr>
        <p:spPr>
          <a:xfrm>
            <a:off x="767408" y="5085184"/>
            <a:ext cx="9577064" cy="954107"/>
          </a:xfrm>
          <a:prstGeom prst="rect">
            <a:avLst/>
          </a:prstGeom>
        </p:spPr>
        <p:txBody>
          <a:bodyPr wrap="square">
            <a:spAutoFit/>
          </a:bodyPr>
          <a:lstStyle/>
          <a:p>
            <a:pPr eaLnBrk="0" fontAlgn="base" hangingPunct="0">
              <a:spcBef>
                <a:spcPct val="0"/>
              </a:spcBef>
              <a:spcAft>
                <a:spcPct val="0"/>
              </a:spcAft>
            </a:pP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序号与函数值的组合</a:t>
            </a:r>
            <a:endParaRPr lang="en-US" altLang="zh-CN" sz="2800" dirty="0">
              <a:solidFill>
                <a:srgbClr val="ABA6BF"/>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0</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14</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39</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84</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333553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列表推导式应用</a:t>
            </a:r>
          </a:p>
        </p:txBody>
      </p:sp>
      <p:sp>
        <p:nvSpPr>
          <p:cNvPr id="2" name="矩形 1">
            <a:extLst>
              <a:ext uri="{FF2B5EF4-FFF2-40B4-BE49-F238E27FC236}">
                <a16:creationId xmlns:a16="http://schemas.microsoft.com/office/drawing/2014/main" id="{37DBDF86-CD89-4FA7-9F31-F06F2445D55C}"/>
              </a:ext>
            </a:extLst>
          </p:cNvPr>
          <p:cNvSpPr/>
          <p:nvPr/>
        </p:nvSpPr>
        <p:spPr>
          <a:xfrm>
            <a:off x="756570" y="1628800"/>
            <a:ext cx="9145016"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水仙花数是指一个</a:t>
            </a:r>
            <a:r>
              <a:rPr lang="en-US" altLang="zh-CN" sz="2800" dirty="0">
                <a:latin typeface="微软雅黑 Light" panose="020B0502040204020203" pitchFamily="34" charset="-122"/>
                <a:ea typeface="微软雅黑 Light" panose="020B0502040204020203" pitchFamily="34" charset="-122"/>
              </a:rPr>
              <a:t>3 </a:t>
            </a:r>
            <a:r>
              <a:rPr lang="zh-CN" altLang="en-US" sz="2800" dirty="0">
                <a:latin typeface="微软雅黑 Light" panose="020B0502040204020203" pitchFamily="34" charset="-122"/>
                <a:ea typeface="微软雅黑 Light" panose="020B0502040204020203" pitchFamily="34" charset="-122"/>
              </a:rPr>
              <a:t>位数每位上的数字的</a:t>
            </a:r>
            <a:r>
              <a:rPr lang="en-US" altLang="zh-CN" sz="2800" dirty="0">
                <a:latin typeface="微软雅黑 Light" panose="020B0502040204020203" pitchFamily="34" charset="-122"/>
                <a:ea typeface="微软雅黑 Light" panose="020B0502040204020203" pitchFamily="34" charset="-122"/>
              </a:rPr>
              <a:t>3 </a:t>
            </a:r>
            <a:r>
              <a:rPr lang="zh-CN" altLang="en-US" sz="2800" dirty="0">
                <a:latin typeface="微软雅黑 Light" panose="020B0502040204020203" pitchFamily="34" charset="-122"/>
                <a:ea typeface="微软雅黑 Light" panose="020B0502040204020203" pitchFamily="34" charset="-122"/>
              </a:rPr>
              <a:t>次幂之和等于他本身，例如：</a:t>
            </a:r>
            <a:r>
              <a:rPr lang="en-US" altLang="zh-CN" sz="2800" dirty="0">
                <a:latin typeface="微软雅黑 Light" panose="020B0502040204020203" pitchFamily="34" charset="-122"/>
                <a:ea typeface="微软雅黑 Light" panose="020B0502040204020203" pitchFamily="34" charset="-122"/>
              </a:rPr>
              <a:t>153 = 1</a:t>
            </a:r>
            <a:r>
              <a:rPr lang="en-US" altLang="zh-CN" sz="2800" baseline="30000" dirty="0">
                <a:latin typeface="微软雅黑 Light" panose="020B0502040204020203" pitchFamily="34" charset="-122"/>
                <a:ea typeface="微软雅黑 Light" panose="020B0502040204020203" pitchFamily="34" charset="-122"/>
              </a:rPr>
              <a:t>3</a:t>
            </a:r>
            <a:r>
              <a:rPr lang="en-US" altLang="zh-CN" sz="2800" dirty="0">
                <a:latin typeface="微软雅黑 Light" panose="020B0502040204020203" pitchFamily="34" charset="-122"/>
                <a:ea typeface="微软雅黑 Light" panose="020B0502040204020203" pitchFamily="34" charset="-122"/>
              </a:rPr>
              <a:t> + 5</a:t>
            </a:r>
            <a:r>
              <a:rPr lang="en-US" altLang="zh-CN" sz="2800" baseline="30000" dirty="0">
                <a:latin typeface="微软雅黑 Light" panose="020B0502040204020203" pitchFamily="34" charset="-122"/>
                <a:ea typeface="微软雅黑 Light" panose="020B0502040204020203" pitchFamily="34" charset="-122"/>
              </a:rPr>
              <a:t>3</a:t>
            </a:r>
            <a:r>
              <a:rPr lang="en-US" altLang="zh-CN" sz="2800" dirty="0">
                <a:latin typeface="微软雅黑 Light" panose="020B0502040204020203" pitchFamily="34" charset="-122"/>
                <a:ea typeface="微软雅黑 Light" panose="020B0502040204020203" pitchFamily="34" charset="-122"/>
              </a:rPr>
              <a:t> + 3</a:t>
            </a:r>
            <a:r>
              <a:rPr lang="en-US" altLang="zh-CN" sz="2800" baseline="30000" dirty="0">
                <a:latin typeface="微软雅黑 Light" panose="020B0502040204020203" pitchFamily="34" charset="-122"/>
                <a:ea typeface="微软雅黑 Light" panose="020B0502040204020203" pitchFamily="34" charset="-122"/>
              </a:rPr>
              <a:t>3</a:t>
            </a:r>
            <a:r>
              <a:rPr lang="zh-CN" altLang="en-US" sz="2800" dirty="0">
                <a:latin typeface="微软雅黑 Light" panose="020B0502040204020203" pitchFamily="34" charset="-122"/>
                <a:ea typeface="微软雅黑 Light" panose="020B0502040204020203" pitchFamily="34" charset="-122"/>
              </a:rPr>
              <a:t>，称</a:t>
            </a:r>
            <a:r>
              <a:rPr lang="en-US" altLang="zh-CN" sz="2800" dirty="0">
                <a:latin typeface="微软雅黑 Light" panose="020B0502040204020203" pitchFamily="34" charset="-122"/>
                <a:ea typeface="微软雅黑 Light" panose="020B0502040204020203" pitchFamily="34" charset="-122"/>
              </a:rPr>
              <a:t>153</a:t>
            </a:r>
            <a:r>
              <a:rPr lang="zh-CN" altLang="en-US" sz="2800" dirty="0">
                <a:latin typeface="微软雅黑 Light" panose="020B0502040204020203" pitchFamily="34" charset="-122"/>
                <a:ea typeface="微软雅黑 Light" panose="020B0502040204020203" pitchFamily="34" charset="-122"/>
              </a:rPr>
              <a:t>是水仙花数。</a:t>
            </a:r>
          </a:p>
        </p:txBody>
      </p:sp>
      <p:sp>
        <p:nvSpPr>
          <p:cNvPr id="7" name="矩形 6">
            <a:extLst>
              <a:ext uri="{FF2B5EF4-FFF2-40B4-BE49-F238E27FC236}">
                <a16:creationId xmlns:a16="http://schemas.microsoft.com/office/drawing/2014/main" id="{0E3671C3-7195-4DBB-B994-8AA18DD4AFFC}"/>
              </a:ext>
            </a:extLst>
          </p:cNvPr>
          <p:cNvSpPr/>
          <p:nvPr/>
        </p:nvSpPr>
        <p:spPr>
          <a:xfrm>
            <a:off x="767408" y="4437112"/>
            <a:ext cx="11233248" cy="1384995"/>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num </a:t>
            </a:r>
            <a:r>
              <a:rPr lang="zh-CN" altLang="zh-CN" sz="2800" b="1" dirty="0">
                <a:solidFill>
                  <a:srgbClr val="EF8354"/>
                </a:solidFill>
                <a:latin typeface="JetBrains Mono" pitchFamily="2" charset="0"/>
              </a:rPr>
              <a:t>in </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10</a:t>
            </a:r>
            <a:r>
              <a:rPr lang="en-US" altLang="zh-CN" sz="2800" dirty="0">
                <a:solidFill>
                  <a:srgbClr val="2D3142"/>
                </a:solidFill>
                <a:latin typeface="JetBrains Mono" pitchFamily="2" charset="0"/>
              </a:rPr>
              <a:t>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10</a:t>
            </a:r>
            <a:r>
              <a:rPr lang="en-US" altLang="zh-CN" sz="2800" dirty="0">
                <a:solidFill>
                  <a:srgbClr val="2D3142"/>
                </a:solidFill>
                <a:latin typeface="JetBrains Mono" pitchFamily="2" charset="0"/>
              </a:rPr>
              <a:t>00</a:t>
            </a:r>
            <a:r>
              <a:rPr lang="zh-CN" altLang="zh-CN" sz="2800" dirty="0">
                <a:solidFill>
                  <a:srgbClr val="E70C0C"/>
                </a:solidFill>
                <a:latin typeface="JetBrains Mono" pitchFamily="2" charset="0"/>
              </a:rPr>
              <a:t>)</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b="1" dirty="0">
                <a:solidFill>
                  <a:srgbClr val="EF8354"/>
                </a:solidFill>
                <a:latin typeface="JetBrains Mono" pitchFamily="2" charset="0"/>
              </a:rPr>
              <a:t>if </a:t>
            </a:r>
            <a:r>
              <a:rPr lang="zh-CN" altLang="zh-CN" sz="2800" dirty="0">
                <a:solidFill>
                  <a:srgbClr val="2D3142"/>
                </a:solidFill>
                <a:latin typeface="JetBrains Mono" pitchFamily="2" charset="0"/>
              </a:rPr>
              <a:t>num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sum</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r>
              <a:rPr lang="zh-CN" altLang="zh-CN" sz="2800" b="1" dirty="0">
                <a:solidFill>
                  <a:srgbClr val="16A80D"/>
                </a:solidFill>
                <a:latin typeface="JetBrains Mono" pitchFamily="2" charset="0"/>
              </a:rPr>
              <a:t>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i</a:t>
            </a:r>
            <a:r>
              <a:rPr lang="zh-CN" altLang="zh-CN" sz="2800" dirty="0">
                <a:solidFill>
                  <a:srgbClr val="E70C0C"/>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3 </a:t>
            </a: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i </a:t>
            </a:r>
            <a:r>
              <a:rPr lang="zh-CN" altLang="zh-CN" sz="2800" b="1" dirty="0">
                <a:solidFill>
                  <a:srgbClr val="EF8354"/>
                </a:solidFill>
                <a:latin typeface="JetBrains Mono" pitchFamily="2" charset="0"/>
              </a:rPr>
              <a:t>in </a:t>
            </a:r>
            <a:r>
              <a:rPr lang="zh-CN" altLang="zh-CN" sz="2800" b="1" dirty="0">
                <a:solidFill>
                  <a:srgbClr val="16A80D"/>
                </a:solidFill>
                <a:latin typeface="JetBrains Mono" pitchFamily="2" charset="0"/>
              </a:rPr>
              <a:t>str</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num</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num</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end</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 '</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153 370 371 407</a:t>
            </a:r>
            <a:endParaRPr lang="zh-CN" altLang="zh-CN" dirty="0">
              <a:latin typeface="Arial" panose="020B0604020202020204" pitchFamily="34" charset="0"/>
            </a:endParaRPr>
          </a:p>
        </p:txBody>
      </p:sp>
      <p:sp>
        <p:nvSpPr>
          <p:cNvPr id="11" name="矩形 10">
            <a:extLst>
              <a:ext uri="{FF2B5EF4-FFF2-40B4-BE49-F238E27FC236}">
                <a16:creationId xmlns:a16="http://schemas.microsoft.com/office/drawing/2014/main" id="{357AB082-E03B-4489-8585-CA546CCD1692}"/>
              </a:ext>
            </a:extLst>
          </p:cNvPr>
          <p:cNvSpPr/>
          <p:nvPr/>
        </p:nvSpPr>
        <p:spPr>
          <a:xfrm>
            <a:off x="756570" y="2582907"/>
            <a:ext cx="6843540" cy="523220"/>
          </a:xfrm>
          <a:prstGeom prst="rect">
            <a:avLst/>
          </a:prstGeom>
        </p:spPr>
        <p:txBody>
          <a:bodyPr wrap="none">
            <a:spAutoFit/>
          </a:bodyPr>
          <a:lstStyle/>
          <a:p>
            <a:r>
              <a:rPr lang="zh-CN" altLang="zh-CN" sz="2800" dirty="0">
                <a:solidFill>
                  <a:srgbClr val="6AE613"/>
                </a:solidFill>
                <a:latin typeface="JetBrains Mono" pitchFamily="2" charset="0"/>
              </a:rPr>
              <a:t>[</a:t>
            </a:r>
            <a:r>
              <a:rPr lang="zh-CN" altLang="zh-CN" sz="2800" b="1" dirty="0">
                <a:solidFill>
                  <a:srgbClr val="16A80D"/>
                </a:solidFill>
                <a:latin typeface="JetBrains Mono" pitchFamily="2" charset="0"/>
              </a:rPr>
              <a:t>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i</a:t>
            </a:r>
            <a:r>
              <a:rPr lang="zh-CN" altLang="zh-CN" sz="2800" dirty="0">
                <a:solidFill>
                  <a:srgbClr val="E70C0C"/>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3 </a:t>
            </a: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i </a:t>
            </a:r>
            <a:r>
              <a:rPr lang="zh-CN" altLang="zh-CN" sz="2800" b="1" dirty="0">
                <a:solidFill>
                  <a:srgbClr val="EF8354"/>
                </a:solidFill>
                <a:latin typeface="JetBrains Mono" pitchFamily="2" charset="0"/>
              </a:rPr>
              <a:t>in </a:t>
            </a:r>
            <a:r>
              <a:rPr lang="zh-CN" altLang="zh-CN" sz="2800" b="1" dirty="0">
                <a:solidFill>
                  <a:srgbClr val="16A80D"/>
                </a:solidFill>
                <a:latin typeface="JetBrains Mono" pitchFamily="2" charset="0"/>
              </a:rPr>
              <a:t>str</a:t>
            </a:r>
            <a:r>
              <a:rPr lang="zh-CN" altLang="zh-CN" sz="2800" dirty="0">
                <a:solidFill>
                  <a:srgbClr val="E70C0C"/>
                </a:solidFill>
                <a:latin typeface="JetBrains Mono" pitchFamily="2" charset="0"/>
              </a:rPr>
              <a:t>(</a:t>
            </a:r>
            <a:r>
              <a:rPr lang="en-US" altLang="zh-CN" sz="2800" dirty="0">
                <a:solidFill>
                  <a:srgbClr val="2D3142"/>
                </a:solidFill>
                <a:latin typeface="JetBrains Mono" pitchFamily="2" charset="0"/>
              </a:rPr>
              <a:t>153</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endParaRPr lang="zh-CN" altLang="en-US" sz="2800" dirty="0"/>
          </a:p>
        </p:txBody>
      </p:sp>
      <p:sp>
        <p:nvSpPr>
          <p:cNvPr id="14" name="矩形 13">
            <a:extLst>
              <a:ext uri="{FF2B5EF4-FFF2-40B4-BE49-F238E27FC236}">
                <a16:creationId xmlns:a16="http://schemas.microsoft.com/office/drawing/2014/main" id="{2E9B8CEC-B182-4CF0-B554-D7A7AAF4B46C}"/>
              </a:ext>
            </a:extLst>
          </p:cNvPr>
          <p:cNvSpPr/>
          <p:nvPr/>
        </p:nvSpPr>
        <p:spPr>
          <a:xfrm>
            <a:off x="756570" y="3086090"/>
            <a:ext cx="2762295"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125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27</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16" name="矩形 15">
            <a:extLst>
              <a:ext uri="{FF2B5EF4-FFF2-40B4-BE49-F238E27FC236}">
                <a16:creationId xmlns:a16="http://schemas.microsoft.com/office/drawing/2014/main" id="{90C29CDD-168E-4D9C-B148-1EC0C9443749}"/>
              </a:ext>
            </a:extLst>
          </p:cNvPr>
          <p:cNvSpPr/>
          <p:nvPr/>
        </p:nvSpPr>
        <p:spPr>
          <a:xfrm>
            <a:off x="756570" y="3609310"/>
            <a:ext cx="5554726"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sum</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125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27</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 153</a:t>
            </a:r>
            <a:endParaRPr lang="zh-CN" altLang="zh-CN" dirty="0">
              <a:latin typeface="Arial" panose="020B0604020202020204" pitchFamily="34" charset="0"/>
            </a:endParaRPr>
          </a:p>
        </p:txBody>
      </p:sp>
    </p:spTree>
    <p:extLst>
      <p:ext uri="{BB962C8B-B14F-4D97-AF65-F5344CB8AC3E}">
        <p14:creationId xmlns:p14="http://schemas.microsoft.com/office/powerpoint/2010/main" val="246396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列表推导式应用</a:t>
            </a:r>
          </a:p>
        </p:txBody>
      </p:sp>
      <p:sp>
        <p:nvSpPr>
          <p:cNvPr id="7" name="矩形 6">
            <a:extLst>
              <a:ext uri="{FF2B5EF4-FFF2-40B4-BE49-F238E27FC236}">
                <a16:creationId xmlns:a16="http://schemas.microsoft.com/office/drawing/2014/main" id="{0E3671C3-7195-4DBB-B994-8AA18DD4AFFC}"/>
              </a:ext>
            </a:extLst>
          </p:cNvPr>
          <p:cNvSpPr/>
          <p:nvPr/>
        </p:nvSpPr>
        <p:spPr>
          <a:xfrm>
            <a:off x="767408" y="1484784"/>
            <a:ext cx="11233248" cy="489364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def </a:t>
            </a:r>
            <a:r>
              <a:rPr lang="zh-CN" altLang="zh-CN" sz="2400" b="1" dirty="0">
                <a:solidFill>
                  <a:srgbClr val="071EF0"/>
                </a:solidFill>
                <a:latin typeface="JetBrains Mono" pitchFamily="2" charset="0"/>
              </a:rPr>
              <a:t>armstrong_number</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n</a:t>
            </a:r>
            <a:r>
              <a:rPr lang="zh-CN" altLang="zh-CN" sz="2400" dirty="0">
                <a:solidFill>
                  <a:srgbClr val="E70C0C"/>
                </a:solidFill>
                <a:latin typeface="JetBrains Mono" pitchFamily="2" charset="0"/>
              </a:rPr>
              <a:t>)</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ABA6BF"/>
                </a:solidFill>
                <a:latin typeface="JetBrains Mono" pitchFamily="2" charset="0"/>
              </a:rPr>
              <a:t>"""</a:t>
            </a:r>
            <a:r>
              <a:rPr lang="zh-CN" altLang="zh-CN" sz="2400" dirty="0">
                <a:solidFill>
                  <a:srgbClr val="ABA6BF"/>
                </a:solidFill>
                <a:latin typeface="宋体" panose="02010600030101010101" pitchFamily="2" charset="-122"/>
                <a:ea typeface="宋体" panose="02010600030101010101" pitchFamily="2" charset="-122"/>
              </a:rPr>
              <a:t>接收一个正整数为参数</a:t>
            </a:r>
            <a:r>
              <a:rPr lang="zh-CN" altLang="zh-CN" sz="2400" dirty="0">
                <a:solidFill>
                  <a:srgbClr val="ABA6BF"/>
                </a:solidFill>
                <a:latin typeface="JetBrains Mono" pitchFamily="2" charset="0"/>
              </a:rPr>
              <a:t>n</a:t>
            </a:r>
            <a:r>
              <a:rPr lang="zh-CN" altLang="zh-CN" sz="2400" dirty="0">
                <a:solidFill>
                  <a:srgbClr val="ABA6BF"/>
                </a:solidFill>
                <a:latin typeface="宋体" panose="02010600030101010101" pitchFamily="2" charset="-122"/>
                <a:ea typeface="宋体" panose="02010600030101010101" pitchFamily="2" charset="-122"/>
              </a:rPr>
              <a:t>，输出所有</a:t>
            </a:r>
            <a:r>
              <a:rPr lang="zh-CN" altLang="zh-CN" sz="2400" dirty="0">
                <a:solidFill>
                  <a:srgbClr val="ABA6BF"/>
                </a:solidFill>
                <a:latin typeface="JetBrains Mono" pitchFamily="2" charset="0"/>
              </a:rPr>
              <a:t>n</a:t>
            </a:r>
            <a:r>
              <a:rPr lang="zh-CN" altLang="zh-CN" sz="2400" dirty="0">
                <a:solidFill>
                  <a:srgbClr val="ABA6BF"/>
                </a:solidFill>
                <a:latin typeface="宋体" panose="02010600030101010101" pitchFamily="2" charset="-122"/>
                <a:ea typeface="宋体" panose="02010600030101010101" pitchFamily="2" charset="-122"/>
              </a:rPr>
              <a:t>位的自幂数。</a:t>
            </a:r>
            <a:r>
              <a:rPr lang="zh-CN" altLang="zh-CN" sz="2400" dirty="0">
                <a:solidFill>
                  <a:srgbClr val="ABA6BF"/>
                </a:solidFill>
                <a:latin typeface="JetBrains Mono" pitchFamily="2" charset="0"/>
              </a:rPr>
              <a:t>"""</a:t>
            </a:r>
            <a:br>
              <a:rPr lang="zh-CN" altLang="zh-CN" sz="2400" dirty="0">
                <a:solidFill>
                  <a:srgbClr val="ABA6BF"/>
                </a:solidFill>
                <a:latin typeface="JetBrains Mono" pitchFamily="2" charset="0"/>
              </a:rPr>
            </a:br>
            <a:r>
              <a:rPr lang="zh-CN" altLang="zh-CN" sz="2400" dirty="0">
                <a:solidFill>
                  <a:srgbClr val="ABA6BF"/>
                </a:solidFill>
                <a:latin typeface="JetBrains Mono" pitchFamily="2" charset="0"/>
              </a:rPr>
              <a:t>    </a:t>
            </a: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num </a:t>
            </a:r>
            <a:r>
              <a:rPr lang="zh-CN" altLang="zh-CN" sz="2400" b="1" dirty="0">
                <a:solidFill>
                  <a:srgbClr val="EF8354"/>
                </a:solidFill>
                <a:latin typeface="JetBrains Mono" pitchFamily="2" charset="0"/>
              </a:rPr>
              <a:t>in </a:t>
            </a:r>
            <a:r>
              <a:rPr lang="zh-CN" altLang="zh-CN" sz="2400" b="1" dirty="0">
                <a:solidFill>
                  <a:srgbClr val="16A80D"/>
                </a:solidFill>
                <a:latin typeface="JetBrains Mono" pitchFamily="2" charset="0"/>
              </a:rPr>
              <a:t>range</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10 </a:t>
            </a:r>
            <a:r>
              <a:rPr lang="zh-CN" altLang="zh-CN" sz="2400" dirty="0">
                <a:solidFill>
                  <a:srgbClr val="F77235"/>
                </a:solidFill>
                <a:latin typeface="JetBrains Mono" pitchFamily="2" charset="0"/>
              </a:rPr>
              <a:t>** </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n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1</a:t>
            </a:r>
            <a:r>
              <a:rPr lang="zh-CN" altLang="zh-CN" sz="2400" dirty="0">
                <a:solidFill>
                  <a:srgbClr val="E70C0C"/>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10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n</a:t>
            </a:r>
            <a:r>
              <a:rPr lang="zh-CN" altLang="zh-CN" sz="2400" dirty="0">
                <a:solidFill>
                  <a:srgbClr val="E70C0C"/>
                </a:solidFill>
                <a:latin typeface="JetBrains Mono" pitchFamily="2" charset="0"/>
              </a:rPr>
              <a:t>)</a:t>
            </a:r>
            <a:r>
              <a:rPr lang="zh-CN" altLang="zh-CN" sz="2400" dirty="0">
                <a:solidFill>
                  <a:srgbClr val="F77235"/>
                </a:solidFill>
                <a:latin typeface="JetBrains Mono" pitchFamily="2" charset="0"/>
              </a:rPr>
              <a:t>:</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遍历全部</a:t>
            </a:r>
            <a:r>
              <a:rPr lang="zh-CN" altLang="zh-CN" sz="2400" dirty="0">
                <a:solidFill>
                  <a:srgbClr val="ABA6BF"/>
                </a:solidFill>
                <a:latin typeface="JetBrains Mono" pitchFamily="2" charset="0"/>
              </a:rPr>
              <a:t>n</a:t>
            </a:r>
            <a:r>
              <a:rPr lang="zh-CN" altLang="zh-CN" sz="2400" dirty="0">
                <a:solidFill>
                  <a:srgbClr val="ABA6BF"/>
                </a:solidFill>
                <a:latin typeface="宋体" panose="02010600030101010101" pitchFamily="2" charset="-122"/>
                <a:ea typeface="宋体" panose="02010600030101010101" pitchFamily="2" charset="-122"/>
              </a:rPr>
              <a:t>位整数</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2D3142"/>
                </a:solidFill>
                <a:latin typeface="JetBrains Mono" pitchFamily="2" charset="0"/>
              </a:rPr>
              <a:t>result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0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每测试一个数都重新初始化此值</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i </a:t>
            </a:r>
            <a:r>
              <a:rPr lang="zh-CN" altLang="zh-CN" sz="2400" b="1" dirty="0">
                <a:solidFill>
                  <a:srgbClr val="EF8354"/>
                </a:solidFill>
                <a:latin typeface="JetBrains Mono" pitchFamily="2" charset="0"/>
              </a:rPr>
              <a:t>in </a:t>
            </a:r>
            <a:r>
              <a:rPr lang="zh-CN" altLang="zh-CN" sz="2400" b="1" dirty="0">
                <a:solidFill>
                  <a:srgbClr val="16A80D"/>
                </a:solidFill>
                <a:latin typeface="JetBrains Mono" pitchFamily="2" charset="0"/>
              </a:rPr>
              <a:t>str</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num</a:t>
            </a:r>
            <a:r>
              <a:rPr lang="zh-CN" altLang="zh-CN" sz="2400" dirty="0">
                <a:solidFill>
                  <a:srgbClr val="E70C0C"/>
                </a:solidFill>
                <a:latin typeface="JetBrains Mono" pitchFamily="2" charset="0"/>
              </a:rPr>
              <a:t>)</a:t>
            </a:r>
            <a:r>
              <a:rPr lang="zh-CN" altLang="zh-CN" sz="2400" dirty="0">
                <a:solidFill>
                  <a:srgbClr val="F77235"/>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遍历当前数中各位数字</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2D3142"/>
                </a:solidFill>
                <a:latin typeface="JetBrains Mono" pitchFamily="2" charset="0"/>
              </a:rPr>
              <a:t>result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result </a:t>
            </a: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i</a:t>
            </a:r>
            <a:r>
              <a:rPr lang="zh-CN" altLang="zh-CN" sz="2400" dirty="0">
                <a:solidFill>
                  <a:srgbClr val="E70C0C"/>
                </a:solidFill>
                <a:latin typeface="JetBrains Mono" pitchFamily="2" charset="0"/>
              </a:rPr>
              <a: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n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各位上数字的</a:t>
            </a:r>
            <a:r>
              <a:rPr lang="zh-CN" altLang="zh-CN" sz="2400" dirty="0">
                <a:solidFill>
                  <a:srgbClr val="ABA6BF"/>
                </a:solidFill>
                <a:latin typeface="JetBrains Mono" pitchFamily="2" charset="0"/>
              </a:rPr>
              <a:t>n</a:t>
            </a:r>
            <a:r>
              <a:rPr lang="zh-CN" altLang="zh-CN" sz="2400" dirty="0">
                <a:solidFill>
                  <a:srgbClr val="ABA6BF"/>
                </a:solidFill>
                <a:latin typeface="宋体" panose="02010600030101010101" pitchFamily="2" charset="-122"/>
                <a:ea typeface="宋体" panose="02010600030101010101" pitchFamily="2" charset="-122"/>
              </a:rPr>
              <a:t>次方和</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EF8354"/>
                </a:solidFill>
                <a:latin typeface="JetBrains Mono" pitchFamily="2" charset="0"/>
              </a:rPr>
              <a:t>if </a:t>
            </a:r>
            <a:r>
              <a:rPr lang="zh-CN" altLang="zh-CN" sz="2400" dirty="0">
                <a:solidFill>
                  <a:srgbClr val="2D3142"/>
                </a:solidFill>
                <a:latin typeface="JetBrains Mono" pitchFamily="2" charset="0"/>
              </a:rPr>
              <a:t>num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result</a:t>
            </a:r>
            <a:r>
              <a:rPr lang="zh-CN" altLang="zh-CN" sz="2400" dirty="0">
                <a:solidFill>
                  <a:srgbClr val="F77235"/>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若数字</a:t>
            </a:r>
            <a:r>
              <a:rPr lang="zh-CN" altLang="zh-CN" sz="2400" dirty="0">
                <a:solidFill>
                  <a:srgbClr val="ABA6BF"/>
                </a:solidFill>
                <a:latin typeface="JetBrains Mono" pitchFamily="2" charset="0"/>
              </a:rPr>
              <a:t>n</a:t>
            </a:r>
            <a:r>
              <a:rPr lang="zh-CN" altLang="zh-CN" sz="2400" dirty="0">
                <a:solidFill>
                  <a:srgbClr val="ABA6BF"/>
                </a:solidFill>
                <a:latin typeface="宋体" panose="02010600030101010101" pitchFamily="2" charset="-122"/>
                <a:ea typeface="宋体" panose="02010600030101010101" pitchFamily="2" charset="-122"/>
              </a:rPr>
              <a:t>次方的和与当前数相等</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result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当前数是自幂数，输出此数</a:t>
            </a:r>
            <a:br>
              <a:rPr lang="zh-CN" altLang="zh-CN" sz="2400" dirty="0">
                <a:solidFill>
                  <a:srgbClr val="ABA6BF"/>
                </a:solidFill>
                <a:latin typeface="宋体" panose="02010600030101010101" pitchFamily="2" charset="-122"/>
                <a:ea typeface="宋体" panose="02010600030101010101" pitchFamily="2" charset="-122"/>
              </a:rPr>
            </a:br>
            <a:br>
              <a:rPr lang="zh-CN" altLang="zh-CN" sz="2400" dirty="0">
                <a:solidFill>
                  <a:srgbClr val="ABA6BF"/>
                </a:solidFill>
                <a:latin typeface="宋体" panose="02010600030101010101" pitchFamily="2" charset="-122"/>
                <a:ea typeface="宋体" panose="02010600030101010101" pitchFamily="2" charset="-122"/>
              </a:rPr>
            </a:br>
            <a:br>
              <a:rPr lang="zh-CN" altLang="zh-CN" sz="2400" dirty="0">
                <a:solidFill>
                  <a:srgbClr val="ABA6BF"/>
                </a:solidFill>
                <a:latin typeface="宋体" panose="02010600030101010101" pitchFamily="2" charset="-122"/>
                <a:ea typeface="宋体" panose="02010600030101010101" pitchFamily="2" charset="-122"/>
              </a:rPr>
            </a:br>
            <a:r>
              <a:rPr lang="zh-CN" altLang="zh-CN" sz="2400" b="1" dirty="0">
                <a:solidFill>
                  <a:srgbClr val="EF8354"/>
                </a:solidFill>
                <a:latin typeface="JetBrains Mono" pitchFamily="2" charset="0"/>
              </a:rPr>
              <a:t>if </a:t>
            </a:r>
            <a:r>
              <a:rPr lang="zh-CN" altLang="zh-CN" sz="2400" dirty="0">
                <a:solidFill>
                  <a:srgbClr val="2D3142"/>
                </a:solidFill>
                <a:latin typeface="JetBrains Mono" pitchFamily="2" charset="0"/>
              </a:rPr>
              <a:t>__name__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'__main__'</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m </a:t>
            </a: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int</a:t>
            </a:r>
            <a:r>
              <a:rPr lang="zh-CN" altLang="zh-CN" sz="2400" dirty="0">
                <a:solidFill>
                  <a:srgbClr val="E70C0C"/>
                </a:solidFill>
                <a:latin typeface="JetBrains Mono" pitchFamily="2" charset="0"/>
              </a:rPr>
              <a:t>(</a:t>
            </a:r>
            <a:r>
              <a:rPr lang="zh-CN" altLang="zh-CN" sz="2400" b="1" dirty="0">
                <a:solidFill>
                  <a:srgbClr val="16A80D"/>
                </a:solidFill>
                <a:latin typeface="JetBrains Mono" pitchFamily="2" charset="0"/>
              </a:rPr>
              <a:t>input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输入数字位数</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F76707"/>
                </a:solidFill>
                <a:latin typeface="JetBrains Mono" pitchFamily="2" charset="0"/>
              </a:rPr>
              <a:t>armstrong_number</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m</a:t>
            </a:r>
            <a:r>
              <a:rPr lang="zh-CN" altLang="zh-CN" sz="2400" dirty="0">
                <a:solidFill>
                  <a:srgbClr val="E70C0C"/>
                </a:solidFill>
                <a:latin typeface="JetBrains Mono" pitchFamily="2" charset="0"/>
              </a:rPr>
              <a:t>)     </a:t>
            </a:r>
            <a:r>
              <a:rPr lang="en-US"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调用函数</a:t>
            </a:r>
            <a:endParaRPr lang="zh-CN" altLang="zh-CN" dirty="0">
              <a:latin typeface="Arial" panose="020B0604020202020204" pitchFamily="34" charset="0"/>
            </a:endParaRPr>
          </a:p>
        </p:txBody>
      </p:sp>
    </p:spTree>
    <p:extLst>
      <p:ext uri="{BB962C8B-B14F-4D97-AF65-F5344CB8AC3E}">
        <p14:creationId xmlns:p14="http://schemas.microsoft.com/office/powerpoint/2010/main" val="4188903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781B29C-9D05-4C99-AC47-BC61E42F7FA4}"/>
              </a:ext>
            </a:extLst>
          </p:cNvPr>
          <p:cNvSpPr/>
          <p:nvPr/>
        </p:nvSpPr>
        <p:spPr>
          <a:xfrm>
            <a:off x="767408" y="1916832"/>
            <a:ext cx="3467616" cy="1384995"/>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map</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zip</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enumerate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7" name="矩形 6">
            <a:extLst>
              <a:ext uri="{FF2B5EF4-FFF2-40B4-BE49-F238E27FC236}">
                <a16:creationId xmlns:a16="http://schemas.microsoft.com/office/drawing/2014/main" id="{3370CDAF-2044-45B0-B800-77265C97AF86}"/>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列表常用内置函数</a:t>
            </a:r>
          </a:p>
        </p:txBody>
      </p:sp>
    </p:spTree>
    <p:extLst>
      <p:ext uri="{BB962C8B-B14F-4D97-AF65-F5344CB8AC3E}">
        <p14:creationId xmlns:p14="http://schemas.microsoft.com/office/powerpoint/2010/main" val="37895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元组的修改</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5C42940-98C0-4A7C-AB59-F9E8DA4646F8}"/>
              </a:ext>
            </a:extLst>
          </p:cNvPr>
          <p:cNvSpPr/>
          <p:nvPr/>
        </p:nvSpPr>
        <p:spPr>
          <a:xfrm>
            <a:off x="767408" y="2537989"/>
            <a:ext cx="7200800" cy="1815882"/>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t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元组</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t</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0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不可元素的值</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FF0000"/>
                </a:solidFill>
                <a:latin typeface="JetBrains Mono" pitchFamily="2" charset="0"/>
              </a:rPr>
              <a:t>TypeError</a:t>
            </a:r>
            <a:r>
              <a:rPr lang="zh-CN" altLang="zh-CN" sz="2800" dirty="0">
                <a:solidFill>
                  <a:srgbClr val="F77235"/>
                </a:solidFill>
                <a:latin typeface="JetBrains Mono" pitchFamily="2" charset="0"/>
              </a:rPr>
              <a:t>: </a:t>
            </a:r>
            <a:r>
              <a:rPr lang="zh-CN" altLang="zh-CN" sz="2800" dirty="0">
                <a:solidFill>
                  <a:srgbClr val="5E8759"/>
                </a:solidFill>
                <a:latin typeface="JetBrains Mono" pitchFamily="2" charset="0"/>
              </a:rPr>
              <a:t>'</a:t>
            </a:r>
            <a:r>
              <a:rPr lang="zh-CN" altLang="zh-CN" sz="2800" b="1" dirty="0">
                <a:solidFill>
                  <a:srgbClr val="16A80D"/>
                </a:solidFill>
                <a:latin typeface="JetBrains Mono" pitchFamily="2" charset="0"/>
              </a:rPr>
              <a:t>tuple</a:t>
            </a:r>
            <a:r>
              <a:rPr lang="zh-CN" altLang="zh-CN" sz="2800" dirty="0">
                <a:solidFill>
                  <a:srgbClr val="5E8759"/>
                </a:solidFill>
                <a:latin typeface="JetBrains Mono" pitchFamily="2" charset="0"/>
              </a:rPr>
              <a:t>' </a:t>
            </a:r>
            <a:r>
              <a:rPr lang="zh-CN" altLang="zh-CN" sz="2800" b="1" dirty="0">
                <a:solidFill>
                  <a:srgbClr val="16A80D"/>
                </a:solidFill>
                <a:latin typeface="JetBrains Mono" pitchFamily="2" charset="0"/>
              </a:rPr>
              <a:t>object </a:t>
            </a:r>
            <a:r>
              <a:rPr lang="zh-CN" altLang="zh-CN" sz="2800" dirty="0">
                <a:solidFill>
                  <a:srgbClr val="2D3142"/>
                </a:solidFill>
                <a:latin typeface="JetBrains Mono" pitchFamily="2" charset="0"/>
              </a:rPr>
              <a:t>does </a:t>
            </a:r>
            <a:r>
              <a:rPr lang="zh-CN" altLang="zh-CN" sz="2800" b="1" dirty="0">
                <a:solidFill>
                  <a:srgbClr val="EF8354"/>
                </a:solidFill>
                <a:latin typeface="JetBrains Mono" pitchFamily="2" charset="0"/>
              </a:rPr>
              <a:t>not </a:t>
            </a:r>
            <a:r>
              <a:rPr lang="zh-CN" altLang="zh-CN" sz="2800" dirty="0">
                <a:solidFill>
                  <a:srgbClr val="2D3142"/>
                </a:solidFill>
                <a:latin typeface="JetBrains Mono" pitchFamily="2" charset="0"/>
              </a:rPr>
              <a:t>support item assignment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566AA5CF-4836-4CF9-A19D-91F743821C98}"/>
              </a:ext>
            </a:extLst>
          </p:cNvPr>
          <p:cNvSpPr/>
          <p:nvPr/>
        </p:nvSpPr>
        <p:spPr>
          <a:xfrm>
            <a:off x="767408" y="1550023"/>
            <a:ext cx="6336704"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元组是不可变数据类型（</a:t>
            </a:r>
            <a:r>
              <a:rPr lang="en-US" altLang="zh-CN" sz="2800" dirty="0">
                <a:latin typeface="微软雅黑 Light" panose="020B0502040204020203" pitchFamily="34" charset="-122"/>
                <a:ea typeface="微软雅黑 Light" panose="020B0502040204020203" pitchFamily="34" charset="-122"/>
              </a:rPr>
              <a:t>immutable</a:t>
            </a:r>
            <a:r>
              <a:rPr lang="zh-CN" altLang="en-US" sz="2800" dirty="0">
                <a:latin typeface="微软雅黑 Light" panose="020B0502040204020203" pitchFamily="34" charset="-122"/>
                <a:ea typeface="微软雅黑 Light" panose="020B0502040204020203" pitchFamily="34" charset="-122"/>
              </a:rPr>
              <a:t>）</a:t>
            </a:r>
            <a:br>
              <a:rPr lang="en-US" altLang="zh-CN" sz="2800" dirty="0">
                <a:latin typeface="微软雅黑 Light" panose="020B0502040204020203" pitchFamily="34" charset="-122"/>
                <a:ea typeface="微软雅黑 Light" panose="020B0502040204020203" pitchFamily="34" charset="-122"/>
              </a:rPr>
            </a:br>
            <a:r>
              <a:rPr lang="zh-CN" altLang="en-US" sz="2800" dirty="0">
                <a:latin typeface="微软雅黑 Light" panose="020B0502040204020203" pitchFamily="34" charset="-122"/>
                <a:ea typeface="微软雅黑 Light" panose="020B0502040204020203" pitchFamily="34" charset="-122"/>
              </a:rPr>
              <a:t>一般无法增加、删除和修改元素</a:t>
            </a:r>
          </a:p>
        </p:txBody>
      </p:sp>
      <p:sp>
        <p:nvSpPr>
          <p:cNvPr id="10" name="矩形 9">
            <a:extLst>
              <a:ext uri="{FF2B5EF4-FFF2-40B4-BE49-F238E27FC236}">
                <a16:creationId xmlns:a16="http://schemas.microsoft.com/office/drawing/2014/main" id="{D22FE8C1-A659-4EE5-86BD-9BA35E5070B9}"/>
              </a:ext>
            </a:extLst>
          </p:cNvPr>
          <p:cNvSpPr/>
          <p:nvPr/>
        </p:nvSpPr>
        <p:spPr>
          <a:xfrm>
            <a:off x="767408" y="5130869"/>
            <a:ext cx="7917552"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t</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0         </a:t>
            </a:r>
            <a:r>
              <a:rPr lang="zh-CN" altLang="zh-CN" sz="2800" dirty="0">
                <a:solidFill>
                  <a:srgbClr val="ABA6BF"/>
                </a:solidFill>
                <a:latin typeface="JetBrains Mono" pitchFamily="2" charset="0"/>
              </a:rPr>
              <a:t># (1, 2, [3, 0])</a:t>
            </a:r>
            <a:endParaRPr lang="zh-CN" altLang="zh-CN" dirty="0">
              <a:latin typeface="Arial" panose="020B0604020202020204" pitchFamily="34" charset="0"/>
            </a:endParaRPr>
          </a:p>
        </p:txBody>
      </p:sp>
      <p:sp>
        <p:nvSpPr>
          <p:cNvPr id="14" name="矩形 13">
            <a:extLst>
              <a:ext uri="{FF2B5EF4-FFF2-40B4-BE49-F238E27FC236}">
                <a16:creationId xmlns:a16="http://schemas.microsoft.com/office/drawing/2014/main" id="{E7E9CAC0-DE3F-47AF-A400-E34ABDD9636F}"/>
              </a:ext>
            </a:extLst>
          </p:cNvPr>
          <p:cNvSpPr/>
          <p:nvPr/>
        </p:nvSpPr>
        <p:spPr>
          <a:xfrm>
            <a:off x="695400" y="4453852"/>
            <a:ext cx="6096000" cy="523220"/>
          </a:xfrm>
          <a:prstGeom prst="rect">
            <a:avLst/>
          </a:prstGeom>
        </p:spPr>
        <p:txBody>
          <a:bodyPr>
            <a:spAutoFit/>
          </a:bodyPr>
          <a:lstStyle/>
          <a:p>
            <a:r>
              <a:rPr lang="zh-CN" altLang="en-US" sz="2800" dirty="0">
                <a:latin typeface="微软雅黑 Light" panose="020B0502040204020203" pitchFamily="34" charset="-122"/>
                <a:ea typeface="微软雅黑 Light" panose="020B0502040204020203" pitchFamily="34" charset="-122"/>
              </a:rPr>
              <a:t>元素是列表，可以修改列表内的数据</a:t>
            </a:r>
          </a:p>
        </p:txBody>
      </p:sp>
    </p:spTree>
    <p:extLst>
      <p:ext uri="{BB962C8B-B14F-4D97-AF65-F5344CB8AC3E}">
        <p14:creationId xmlns:p14="http://schemas.microsoft.com/office/powerpoint/2010/main" val="2187683942"/>
      </p:ext>
    </p:extLst>
  </p:cSld>
  <p:clrMapOvr>
    <a:masterClrMapping/>
  </p:clrMapOvr>
  <p:transition advClick="0" advTm="25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C5863E-D28F-45EC-82A2-D406E0418067}"/>
              </a:ext>
            </a:extLst>
          </p:cNvPr>
          <p:cNvSpPr/>
          <p:nvPr/>
        </p:nvSpPr>
        <p:spPr>
          <a:xfrm>
            <a:off x="767408" y="980728"/>
            <a:ext cx="7096815" cy="584775"/>
          </a:xfrm>
          <a:prstGeom prst="rect">
            <a:avLst/>
          </a:prstGeom>
        </p:spPr>
        <p:txBody>
          <a:bodyPr wrap="none">
            <a:spAutoFit/>
          </a:bodyPr>
          <a:lstStyle/>
          <a:p>
            <a:pPr lvl="0" eaLnBrk="0" fontAlgn="base" hangingPunct="0">
              <a:spcBef>
                <a:spcPct val="0"/>
              </a:spcBef>
              <a:spcAft>
                <a:spcPct val="0"/>
              </a:spcAft>
            </a:pPr>
            <a:r>
              <a:rPr lang="zh-CN" altLang="zh-CN" sz="3200" b="1" dirty="0">
                <a:solidFill>
                  <a:srgbClr val="16A80D"/>
                </a:solidFill>
                <a:latin typeface="JetBrains Mono" pitchFamily="2" charset="0"/>
              </a:rPr>
              <a:t>map</a:t>
            </a:r>
            <a:r>
              <a:rPr lang="zh-CN" altLang="zh-CN" sz="3200" dirty="0">
                <a:solidFill>
                  <a:srgbClr val="E70C0C"/>
                </a:solidFill>
                <a:latin typeface="JetBrains Mono" pitchFamily="2" charset="0"/>
              </a:rPr>
              <a:t>(</a:t>
            </a:r>
            <a:r>
              <a:rPr lang="zh-CN" altLang="zh-CN" sz="3200" dirty="0">
                <a:solidFill>
                  <a:srgbClr val="2D3142"/>
                </a:solidFill>
                <a:latin typeface="JetBrains Mono" pitchFamily="2" charset="0"/>
              </a:rPr>
              <a:t>function</a:t>
            </a:r>
            <a:r>
              <a:rPr lang="zh-CN" altLang="zh-CN" sz="3200" dirty="0">
                <a:solidFill>
                  <a:srgbClr val="6AE613"/>
                </a:solidFill>
                <a:latin typeface="JetBrains Mono" pitchFamily="2" charset="0"/>
              </a:rPr>
              <a:t>, </a:t>
            </a:r>
            <a:r>
              <a:rPr lang="zh-CN" altLang="zh-CN" sz="3200" dirty="0">
                <a:solidFill>
                  <a:srgbClr val="2D3142"/>
                </a:solidFill>
                <a:latin typeface="JetBrains Mono" pitchFamily="2" charset="0"/>
              </a:rPr>
              <a:t>iterable</a:t>
            </a:r>
            <a:r>
              <a:rPr lang="zh-CN" altLang="zh-CN" sz="3200" dirty="0">
                <a:solidFill>
                  <a:srgbClr val="6AE613"/>
                </a:solidFill>
                <a:latin typeface="JetBrains Mono" pitchFamily="2" charset="0"/>
              </a:rPr>
              <a:t>, </a:t>
            </a:r>
            <a:r>
              <a:rPr lang="zh-CN" altLang="zh-CN" sz="32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5" name="矩形 4">
            <a:extLst>
              <a:ext uri="{FF2B5EF4-FFF2-40B4-BE49-F238E27FC236}">
                <a16:creationId xmlns:a16="http://schemas.microsoft.com/office/drawing/2014/main" id="{7ABB0158-A3AA-49A9-94F1-0D8E42663E66}"/>
              </a:ext>
            </a:extLst>
          </p:cNvPr>
          <p:cNvSpPr/>
          <p:nvPr/>
        </p:nvSpPr>
        <p:spPr>
          <a:xfrm>
            <a:off x="799395" y="3140968"/>
            <a:ext cx="4360501"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s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'3'</a:t>
            </a:r>
            <a:r>
              <a:rPr lang="zh-CN" altLang="zh-CN" sz="2800" dirty="0">
                <a:solidFill>
                  <a:srgbClr val="6AE613"/>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m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map</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int</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s</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ls_m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m</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7" name="矩形 6">
            <a:extLst>
              <a:ext uri="{FF2B5EF4-FFF2-40B4-BE49-F238E27FC236}">
                <a16:creationId xmlns:a16="http://schemas.microsoft.com/office/drawing/2014/main" id="{7B82F440-1AFE-4743-A9EF-7F0BB031DF2E}"/>
              </a:ext>
            </a:extLst>
          </p:cNvPr>
          <p:cNvSpPr/>
          <p:nvPr/>
        </p:nvSpPr>
        <p:spPr>
          <a:xfrm>
            <a:off x="767408" y="1565503"/>
            <a:ext cx="6984776"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将函数作用于</a:t>
            </a:r>
            <a:r>
              <a:rPr lang="zh-CN" altLang="en-US" sz="2800" b="1" dirty="0">
                <a:solidFill>
                  <a:srgbClr val="F5222D"/>
                </a:solidFill>
                <a:latin typeface="微软雅黑 Light" panose="020B0502040204020203" pitchFamily="34" charset="-122"/>
                <a:ea typeface="微软雅黑 Light" panose="020B0502040204020203" pitchFamily="34" charset="-122"/>
              </a:rPr>
              <a:t>可迭代对象</a:t>
            </a:r>
            <a:r>
              <a:rPr lang="zh-CN" altLang="en-US" sz="2800" dirty="0">
                <a:latin typeface="微软雅黑 Light" panose="020B0502040204020203" pitchFamily="34" charset="-122"/>
                <a:ea typeface="微软雅黑 Light" panose="020B0502040204020203" pitchFamily="34" charset="-122"/>
              </a:rPr>
              <a:t>中的每一个元素</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将一个序列映射为另一种数据类型的序列</a:t>
            </a:r>
          </a:p>
          <a:p>
            <a:r>
              <a:rPr lang="zh-CN" altLang="en-US" sz="2800" dirty="0">
                <a:latin typeface="微软雅黑 Light" panose="020B0502040204020203" pitchFamily="34" charset="-122"/>
                <a:ea typeface="微软雅黑 Light" panose="020B0502040204020203" pitchFamily="34" charset="-122"/>
              </a:rPr>
              <a:t>返回生成器，</a:t>
            </a:r>
            <a:r>
              <a:rPr lang="zh-CN" altLang="en-US" sz="2800" b="1" dirty="0">
                <a:solidFill>
                  <a:srgbClr val="F5222D"/>
                </a:solidFill>
                <a:latin typeface="微软雅黑 Light" panose="020B0502040204020203" pitchFamily="34" charset="-122"/>
                <a:ea typeface="微软雅黑 Light" panose="020B0502040204020203" pitchFamily="34" charset="-122"/>
              </a:rPr>
              <a:t>可迭代对象</a:t>
            </a:r>
            <a:endParaRPr lang="en-US" altLang="zh-CN" sz="2800" dirty="0">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1F4BAA9C-0EFC-4F0B-889D-4B7D2B39B6D2}"/>
              </a:ext>
            </a:extLst>
          </p:cNvPr>
          <p:cNvPicPr>
            <a:picLocks noChangeAspect="1"/>
          </p:cNvPicPr>
          <p:nvPr/>
        </p:nvPicPr>
        <p:blipFill>
          <a:blip r:embed="rId2"/>
          <a:stretch>
            <a:fillRect/>
          </a:stretch>
        </p:blipFill>
        <p:spPr>
          <a:xfrm>
            <a:off x="4187787" y="3708320"/>
            <a:ext cx="4032055" cy="2961040"/>
          </a:xfrm>
          <a:prstGeom prst="rect">
            <a:avLst/>
          </a:prstGeom>
        </p:spPr>
      </p:pic>
    </p:spTree>
    <p:extLst>
      <p:ext uri="{BB962C8B-B14F-4D97-AF65-F5344CB8AC3E}">
        <p14:creationId xmlns:p14="http://schemas.microsoft.com/office/powerpoint/2010/main" val="25220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C5863E-D28F-45EC-82A2-D406E0418067}"/>
              </a:ext>
            </a:extLst>
          </p:cNvPr>
          <p:cNvSpPr/>
          <p:nvPr/>
        </p:nvSpPr>
        <p:spPr>
          <a:xfrm>
            <a:off x="767408" y="980728"/>
            <a:ext cx="7096815" cy="584775"/>
          </a:xfrm>
          <a:prstGeom prst="rect">
            <a:avLst/>
          </a:prstGeom>
        </p:spPr>
        <p:txBody>
          <a:bodyPr wrap="none">
            <a:spAutoFit/>
          </a:bodyPr>
          <a:lstStyle/>
          <a:p>
            <a:pPr lvl="0" eaLnBrk="0" fontAlgn="base" hangingPunct="0">
              <a:spcBef>
                <a:spcPct val="0"/>
              </a:spcBef>
              <a:spcAft>
                <a:spcPct val="0"/>
              </a:spcAft>
            </a:pPr>
            <a:r>
              <a:rPr lang="zh-CN" altLang="zh-CN" sz="3200" b="1" dirty="0">
                <a:solidFill>
                  <a:srgbClr val="16A80D"/>
                </a:solidFill>
                <a:latin typeface="JetBrains Mono" pitchFamily="2" charset="0"/>
              </a:rPr>
              <a:t>map</a:t>
            </a:r>
            <a:r>
              <a:rPr lang="zh-CN" altLang="zh-CN" sz="3200" dirty="0">
                <a:solidFill>
                  <a:srgbClr val="E70C0C"/>
                </a:solidFill>
                <a:latin typeface="JetBrains Mono" pitchFamily="2" charset="0"/>
              </a:rPr>
              <a:t>(</a:t>
            </a:r>
            <a:r>
              <a:rPr lang="zh-CN" altLang="zh-CN" sz="3200" dirty="0">
                <a:solidFill>
                  <a:srgbClr val="2D3142"/>
                </a:solidFill>
                <a:latin typeface="JetBrains Mono" pitchFamily="2" charset="0"/>
              </a:rPr>
              <a:t>function</a:t>
            </a:r>
            <a:r>
              <a:rPr lang="zh-CN" altLang="zh-CN" sz="3200" dirty="0">
                <a:solidFill>
                  <a:srgbClr val="6AE613"/>
                </a:solidFill>
                <a:latin typeface="JetBrains Mono" pitchFamily="2" charset="0"/>
              </a:rPr>
              <a:t>, </a:t>
            </a:r>
            <a:r>
              <a:rPr lang="zh-CN" altLang="zh-CN" sz="3200" dirty="0">
                <a:solidFill>
                  <a:srgbClr val="2D3142"/>
                </a:solidFill>
                <a:latin typeface="JetBrains Mono" pitchFamily="2" charset="0"/>
              </a:rPr>
              <a:t>iterable</a:t>
            </a:r>
            <a:r>
              <a:rPr lang="zh-CN" altLang="zh-CN" sz="3200" dirty="0">
                <a:solidFill>
                  <a:srgbClr val="6AE613"/>
                </a:solidFill>
                <a:latin typeface="JetBrains Mono" pitchFamily="2" charset="0"/>
              </a:rPr>
              <a:t>, </a:t>
            </a:r>
            <a:r>
              <a:rPr lang="zh-CN" altLang="zh-CN" sz="32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7" name="矩形 6">
            <a:extLst>
              <a:ext uri="{FF2B5EF4-FFF2-40B4-BE49-F238E27FC236}">
                <a16:creationId xmlns:a16="http://schemas.microsoft.com/office/drawing/2014/main" id="{7B82F440-1AFE-4743-A9EF-7F0BB031DF2E}"/>
              </a:ext>
            </a:extLst>
          </p:cNvPr>
          <p:cNvSpPr/>
          <p:nvPr/>
        </p:nvSpPr>
        <p:spPr>
          <a:xfrm>
            <a:off x="767408" y="1565503"/>
            <a:ext cx="6984776"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将输入字符串切分为列表映射为整数</a:t>
            </a:r>
            <a:endParaRPr lang="en-US" altLang="zh-CN" sz="2800" dirty="0">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F62661B4-D723-4B95-A561-8DB8E4D69BC6}"/>
              </a:ext>
            </a:extLst>
          </p:cNvPr>
          <p:cNvSpPr/>
          <p:nvPr/>
        </p:nvSpPr>
        <p:spPr>
          <a:xfrm>
            <a:off x="823427" y="2702555"/>
            <a:ext cx="8132354" cy="954107"/>
          </a:xfrm>
          <a:prstGeom prst="rect">
            <a:avLst/>
          </a:prstGeom>
        </p:spPr>
        <p:txBody>
          <a:bodyPr wrap="none">
            <a:spAutoFit/>
          </a:bodyPr>
          <a:lstStyle/>
          <a:p>
            <a:pPr lvl="0" eaLnBrk="0" fontAlgn="base" hangingPunct="0">
              <a:spcBef>
                <a:spcPct val="0"/>
              </a:spcBef>
              <a:spcAft>
                <a:spcPct val="0"/>
              </a:spcAft>
            </a:pPr>
            <a:r>
              <a:rPr lang="en-US" altLang="zh-CN" sz="2800" dirty="0">
                <a:solidFill>
                  <a:srgbClr val="ABA6BF"/>
                </a:solidFill>
                <a:latin typeface="宋体" panose="02010600030101010101" pitchFamily="2" charset="-122"/>
                <a:ea typeface="宋体" panose="02010600030101010101" pitchFamily="2" charset="-122"/>
              </a:rPr>
              <a:t># </a:t>
            </a:r>
            <a:r>
              <a:rPr lang="zh-CN" altLang="en-US" sz="2800" dirty="0">
                <a:solidFill>
                  <a:srgbClr val="ABA6BF"/>
                </a:solidFill>
                <a:latin typeface="宋体" panose="02010600030101010101" pitchFamily="2" charset="-122"/>
                <a:ea typeface="宋体" panose="02010600030101010101" pitchFamily="2" charset="-122"/>
              </a:rPr>
              <a:t>计算输入的空格分隔的多个数的和</a:t>
            </a:r>
            <a:endParaRPr lang="en-US" altLang="zh-CN" sz="28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sum</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map</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int</a:t>
            </a:r>
            <a:r>
              <a:rPr lang="zh-CN" altLang="zh-CN" sz="2800" dirty="0">
                <a:solidFill>
                  <a:srgbClr val="6AE613"/>
                </a:solidFill>
                <a:latin typeface="JetBrains Mono" pitchFamily="2" charset="0"/>
              </a:rPr>
              <a:t>, </a:t>
            </a:r>
            <a:r>
              <a:rPr lang="zh-CN" altLang="zh-CN" sz="2800" b="1" dirty="0">
                <a:solidFill>
                  <a:srgbClr val="16A80D"/>
                </a:solidFill>
                <a:latin typeface="JetBrains Mono" pitchFamily="2" charset="0"/>
              </a:rPr>
              <a:t>input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split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2" name="矩形 11">
            <a:extLst>
              <a:ext uri="{FF2B5EF4-FFF2-40B4-BE49-F238E27FC236}">
                <a16:creationId xmlns:a16="http://schemas.microsoft.com/office/drawing/2014/main" id="{31563445-9682-4E5A-B3E5-D3536C33F598}"/>
              </a:ext>
            </a:extLst>
          </p:cNvPr>
          <p:cNvSpPr/>
          <p:nvPr/>
        </p:nvSpPr>
        <p:spPr>
          <a:xfrm>
            <a:off x="823427" y="2060977"/>
            <a:ext cx="6984776" cy="523220"/>
          </a:xfrm>
          <a:prstGeom prst="rect">
            <a:avLst/>
          </a:prstGeom>
        </p:spPr>
        <p:txBody>
          <a:bodyPr wrap="square">
            <a:spAutoFit/>
          </a:bodyPr>
          <a:lstStyle/>
          <a:p>
            <a:r>
              <a:rPr lang="zh-CN" altLang="zh-CN" sz="2800" b="1" dirty="0">
                <a:solidFill>
                  <a:srgbClr val="16A80D"/>
                </a:solidFill>
                <a:latin typeface="JetBrains Mono" pitchFamily="2" charset="0"/>
              </a:rPr>
              <a:t>map</a:t>
            </a:r>
            <a:r>
              <a:rPr lang="zh-CN" altLang="zh-CN" sz="2800" dirty="0">
                <a:solidFill>
                  <a:srgbClr val="E70C0C"/>
                </a:solidFill>
                <a:latin typeface="JetBrains Mono" pitchFamily="2" charset="0"/>
              </a:rPr>
              <a:t>()</a:t>
            </a:r>
            <a:r>
              <a:rPr lang="zh-CN" altLang="en-US" sz="2800" dirty="0">
                <a:latin typeface="微软雅黑 Light" panose="020B0502040204020203" pitchFamily="34" charset="-122"/>
                <a:ea typeface="微软雅黑 Light" panose="020B0502040204020203" pitchFamily="34" charset="-122"/>
              </a:rPr>
              <a:t>函数可用做其他函数的参数</a:t>
            </a:r>
            <a:endParaRPr lang="en-US" altLang="zh-CN" sz="2800"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3F5138E2-C161-44D3-BF9E-AE2E235B1A9D}"/>
              </a:ext>
            </a:extLst>
          </p:cNvPr>
          <p:cNvSpPr/>
          <p:nvPr/>
        </p:nvSpPr>
        <p:spPr>
          <a:xfrm>
            <a:off x="827080" y="3821163"/>
            <a:ext cx="9421169" cy="954107"/>
          </a:xfrm>
          <a:prstGeom prst="rect">
            <a:avLst/>
          </a:prstGeom>
        </p:spPr>
        <p:txBody>
          <a:bodyPr wrap="none">
            <a:spAutoFit/>
          </a:bodyPr>
          <a:lstStyle/>
          <a:p>
            <a:pPr lvl="0" eaLnBrk="0" fontAlgn="base" hangingPunct="0">
              <a:spcBef>
                <a:spcPct val="0"/>
              </a:spcBef>
              <a:spcAft>
                <a:spcPct val="0"/>
              </a:spcAft>
            </a:pPr>
            <a:r>
              <a:rPr lang="en-US" altLang="zh-CN" sz="2800" dirty="0">
                <a:solidFill>
                  <a:srgbClr val="ABA6BF"/>
                </a:solidFill>
                <a:latin typeface="宋体" panose="02010600030101010101" pitchFamily="2" charset="-122"/>
                <a:ea typeface="宋体" panose="02010600030101010101" pitchFamily="2" charset="-122"/>
              </a:rPr>
              <a:t># 2</a:t>
            </a:r>
            <a:r>
              <a:rPr lang="zh-CN" altLang="en-US" sz="2800" dirty="0">
                <a:solidFill>
                  <a:srgbClr val="ABA6BF"/>
                </a:solidFill>
                <a:latin typeface="宋体" panose="02010600030101010101" pitchFamily="2" charset="-122"/>
                <a:ea typeface="宋体" panose="02010600030101010101" pitchFamily="2" charset="-122"/>
              </a:rPr>
              <a:t>的</a:t>
            </a:r>
            <a:r>
              <a:rPr lang="en-US" altLang="zh-CN" sz="2800" dirty="0">
                <a:solidFill>
                  <a:srgbClr val="ABA6BF"/>
                </a:solidFill>
                <a:latin typeface="宋体" panose="02010600030101010101" pitchFamily="2" charset="-122"/>
                <a:ea typeface="宋体" panose="02010600030101010101" pitchFamily="2" charset="-122"/>
              </a:rPr>
              <a:t>64</a:t>
            </a:r>
            <a:r>
              <a:rPr lang="zh-CN" altLang="en-US" sz="2800" dirty="0">
                <a:solidFill>
                  <a:srgbClr val="ABA6BF"/>
                </a:solidFill>
                <a:latin typeface="宋体" panose="02010600030101010101" pitchFamily="2" charset="-122"/>
                <a:ea typeface="宋体" panose="02010600030101010101" pitchFamily="2" charset="-122"/>
              </a:rPr>
              <a:t>次幂的结果每位上的数字求和，</a:t>
            </a:r>
            <a:r>
              <a:rPr lang="en-US" altLang="zh-CN" sz="2800" dirty="0">
                <a:solidFill>
                  <a:srgbClr val="ABA6BF"/>
                </a:solidFill>
                <a:latin typeface="宋体" panose="02010600030101010101" pitchFamily="2" charset="-122"/>
                <a:ea typeface="宋体" panose="02010600030101010101" pitchFamily="2" charset="-122"/>
              </a:rPr>
              <a:t>88</a:t>
            </a:r>
          </a:p>
          <a:p>
            <a:pPr lvl="0" eaLnBrk="0" fontAlgn="base" hangingPunct="0">
              <a:spcBef>
                <a:spcPct val="0"/>
              </a:spcBef>
              <a:spcAft>
                <a:spcPct val="0"/>
              </a:spcAft>
            </a:pPr>
            <a:r>
              <a:rPr lang="zh-CN" altLang="zh-CN" sz="2800" dirty="0">
                <a:solidFill>
                  <a:srgbClr val="2D3142"/>
                </a:solidFill>
                <a:latin typeface="JetBrains Mono" pitchFamily="2" charset="0"/>
              </a:rPr>
              <a:t>sum_of_pow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sum</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map</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int</a:t>
            </a:r>
            <a:r>
              <a:rPr lang="zh-CN" altLang="zh-CN" sz="2800" dirty="0">
                <a:solidFill>
                  <a:srgbClr val="6AE613"/>
                </a:solidFill>
                <a:latin typeface="JetBrains Mono" pitchFamily="2" charset="0"/>
              </a:rPr>
              <a:t>, </a:t>
            </a:r>
            <a:r>
              <a:rPr lang="zh-CN" altLang="zh-CN" sz="2800" b="1" dirty="0">
                <a:solidFill>
                  <a:srgbClr val="16A80D"/>
                </a:solidFill>
                <a:latin typeface="JetBrains Mono" pitchFamily="2" charset="0"/>
              </a:rPr>
              <a:t>str</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pow</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64</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5D85E201-8CA4-4D4B-9C71-98EEC3777077}"/>
              </a:ext>
            </a:extLst>
          </p:cNvPr>
          <p:cNvSpPr/>
          <p:nvPr/>
        </p:nvSpPr>
        <p:spPr>
          <a:xfrm>
            <a:off x="827080" y="4939772"/>
            <a:ext cx="9421169" cy="954107"/>
          </a:xfrm>
          <a:prstGeom prst="rect">
            <a:avLst/>
          </a:prstGeom>
        </p:spPr>
        <p:txBody>
          <a:bodyPr wrap="none">
            <a:spAutoFit/>
          </a:bodyPr>
          <a:lstStyle/>
          <a:p>
            <a:pPr lvl="0" eaLnBrk="0" fontAlgn="base" hangingPunct="0">
              <a:spcBef>
                <a:spcPct val="0"/>
              </a:spcBef>
              <a:spcAft>
                <a:spcPct val="0"/>
              </a:spcAft>
            </a:pPr>
            <a:r>
              <a:rPr lang="en-US" altLang="zh-CN" sz="2800" dirty="0">
                <a:solidFill>
                  <a:srgbClr val="ABA6BF"/>
                </a:solidFill>
                <a:latin typeface="宋体" panose="02010600030101010101" pitchFamily="2" charset="-122"/>
                <a:ea typeface="宋体" panose="02010600030101010101" pitchFamily="2" charset="-122"/>
              </a:rPr>
              <a:t>#</a:t>
            </a:r>
            <a:r>
              <a:rPr lang="zh-CN" altLang="en-US" sz="2800" dirty="0">
                <a:solidFill>
                  <a:srgbClr val="ABA6BF"/>
                </a:solidFill>
                <a:latin typeface="宋体" panose="02010600030101010101" pitchFamily="2" charset="-122"/>
                <a:ea typeface="宋体" panose="02010600030101010101" pitchFamily="2" charset="-122"/>
              </a:rPr>
              <a:t>整数序列映射为字符中，拼接为一个字符串并转为整数</a:t>
            </a:r>
            <a:endParaRPr lang="en-US" altLang="zh-CN" sz="28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2800" dirty="0">
                <a:solidFill>
                  <a:srgbClr val="2D3142"/>
                </a:solidFill>
                <a:latin typeface="JetBrains Mono" pitchFamily="2" charset="0"/>
              </a:rPr>
              <a:t>s_int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int</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join</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map</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str</a:t>
            </a:r>
            <a:r>
              <a:rPr lang="zh-CN" altLang="zh-CN" sz="2800" dirty="0">
                <a:solidFill>
                  <a:srgbClr val="6AE613"/>
                </a:solidFill>
                <a:latin typeface="JetBrains Mono" pitchFamily="2" charset="0"/>
              </a:rPr>
              <a:t>, </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9</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15334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34EA604-47E1-4F43-967F-0F6348F0A0C7}"/>
              </a:ext>
            </a:extLst>
          </p:cNvPr>
          <p:cNvPicPr>
            <a:picLocks noChangeAspect="1"/>
          </p:cNvPicPr>
          <p:nvPr/>
        </p:nvPicPr>
        <p:blipFill>
          <a:blip r:embed="rId2"/>
          <a:stretch>
            <a:fillRect/>
          </a:stretch>
        </p:blipFill>
        <p:spPr>
          <a:xfrm>
            <a:off x="6629910" y="739781"/>
            <a:ext cx="4599575" cy="5698287"/>
          </a:xfrm>
          <a:prstGeom prst="rect">
            <a:avLst/>
          </a:prstGeom>
        </p:spPr>
      </p:pic>
      <p:sp>
        <p:nvSpPr>
          <p:cNvPr id="4" name="矩形 3">
            <a:extLst>
              <a:ext uri="{FF2B5EF4-FFF2-40B4-BE49-F238E27FC236}">
                <a16:creationId xmlns:a16="http://schemas.microsoft.com/office/drawing/2014/main" id="{59C5863E-D28F-45EC-82A2-D406E0418067}"/>
              </a:ext>
            </a:extLst>
          </p:cNvPr>
          <p:cNvSpPr/>
          <p:nvPr/>
        </p:nvSpPr>
        <p:spPr>
          <a:xfrm>
            <a:off x="767408" y="980728"/>
            <a:ext cx="5862502" cy="584775"/>
          </a:xfrm>
          <a:prstGeom prst="rect">
            <a:avLst/>
          </a:prstGeom>
        </p:spPr>
        <p:txBody>
          <a:bodyPr wrap="none">
            <a:spAutoFit/>
          </a:bodyPr>
          <a:lstStyle/>
          <a:p>
            <a:pPr lvl="0" eaLnBrk="0" fontAlgn="base" hangingPunct="0">
              <a:spcBef>
                <a:spcPct val="0"/>
              </a:spcBef>
              <a:spcAft>
                <a:spcPct val="0"/>
              </a:spcAft>
            </a:pPr>
            <a:r>
              <a:rPr lang="zh-CN" altLang="zh-CN" sz="3200" b="1" dirty="0">
                <a:solidFill>
                  <a:srgbClr val="16A80D"/>
                </a:solidFill>
                <a:latin typeface="JetBrains Mono" pitchFamily="2" charset="0"/>
              </a:rPr>
              <a:t>zip</a:t>
            </a:r>
            <a:r>
              <a:rPr lang="zh-CN" altLang="zh-CN" sz="3200" dirty="0">
                <a:solidFill>
                  <a:srgbClr val="E70C0C"/>
                </a:solidFill>
                <a:latin typeface="JetBrains Mono" pitchFamily="2" charset="0"/>
              </a:rPr>
              <a:t>(</a:t>
            </a:r>
            <a:r>
              <a:rPr lang="zh-CN" altLang="zh-CN" sz="3200" dirty="0">
                <a:solidFill>
                  <a:srgbClr val="2D3142"/>
                </a:solidFill>
                <a:latin typeface="JetBrains Mono" pitchFamily="2" charset="0"/>
              </a:rPr>
              <a:t>iter1</a:t>
            </a:r>
            <a:r>
              <a:rPr lang="zh-CN" altLang="zh-CN" sz="3200" dirty="0">
                <a:solidFill>
                  <a:srgbClr val="6AE613"/>
                </a:solidFill>
                <a:latin typeface="JetBrains Mono" pitchFamily="2" charset="0"/>
              </a:rPr>
              <a:t>[, </a:t>
            </a:r>
            <a:r>
              <a:rPr lang="zh-CN" altLang="zh-CN" sz="3200" dirty="0">
                <a:solidFill>
                  <a:srgbClr val="2D3142"/>
                </a:solidFill>
                <a:latin typeface="JetBrains Mono" pitchFamily="2" charset="0"/>
              </a:rPr>
              <a:t>iter2 </a:t>
            </a:r>
            <a:r>
              <a:rPr lang="zh-CN" altLang="zh-CN" sz="3200" dirty="0">
                <a:solidFill>
                  <a:srgbClr val="6AE613"/>
                </a:solidFill>
                <a:latin typeface="JetBrains Mono" pitchFamily="2" charset="0"/>
              </a:rPr>
              <a:t>[</a:t>
            </a:r>
            <a:r>
              <a:rPr lang="zh-CN" altLang="zh-CN" sz="3200" dirty="0">
                <a:solidFill>
                  <a:srgbClr val="2D3142"/>
                </a:solidFill>
                <a:latin typeface="JetBrains Mono" pitchFamily="2" charset="0"/>
              </a:rPr>
              <a:t>…</a:t>
            </a:r>
            <a:r>
              <a:rPr lang="zh-CN" altLang="zh-CN" sz="3200" dirty="0">
                <a:solidFill>
                  <a:srgbClr val="6AE613"/>
                </a:solidFill>
                <a:latin typeface="JetBrains Mono" pitchFamily="2" charset="0"/>
              </a:rPr>
              <a:t>]]</a:t>
            </a:r>
            <a:r>
              <a:rPr lang="zh-CN" altLang="zh-CN" sz="32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5" name="矩形 4">
            <a:extLst>
              <a:ext uri="{FF2B5EF4-FFF2-40B4-BE49-F238E27FC236}">
                <a16:creationId xmlns:a16="http://schemas.microsoft.com/office/drawing/2014/main" id="{7ABB0158-A3AA-49A9-94F1-0D8E42663E66}"/>
              </a:ext>
            </a:extLst>
          </p:cNvPr>
          <p:cNvSpPr/>
          <p:nvPr/>
        </p:nvSpPr>
        <p:spPr>
          <a:xfrm>
            <a:off x="799395" y="3140968"/>
            <a:ext cx="7168813" cy="2246769"/>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city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上海</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北京</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深圳</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gdp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17356.8</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16205.6</a:t>
            </a:r>
            <a:r>
              <a:rPr lang="zh-CN" altLang="zh-CN" sz="2800" dirty="0">
                <a:solidFill>
                  <a:srgbClr val="6AE613"/>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rate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2.6</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3.2</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0.1</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detail1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zip</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city</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gdp</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rate</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detail1_lst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detail1</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7" name="矩形 6">
            <a:extLst>
              <a:ext uri="{FF2B5EF4-FFF2-40B4-BE49-F238E27FC236}">
                <a16:creationId xmlns:a16="http://schemas.microsoft.com/office/drawing/2014/main" id="{7B82F440-1AFE-4743-A9EF-7F0BB031DF2E}"/>
              </a:ext>
            </a:extLst>
          </p:cNvPr>
          <p:cNvSpPr/>
          <p:nvPr/>
        </p:nvSpPr>
        <p:spPr>
          <a:xfrm>
            <a:off x="767408" y="1565503"/>
            <a:ext cx="5760640"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组合多个可迭代对象对应序号元素</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返回生成器，</a:t>
            </a:r>
            <a:r>
              <a:rPr lang="zh-CN" altLang="en-US" sz="2800" b="1" dirty="0">
                <a:solidFill>
                  <a:srgbClr val="F5222D"/>
                </a:solidFill>
                <a:latin typeface="微软雅黑 Light" panose="020B0502040204020203" pitchFamily="34" charset="-122"/>
                <a:ea typeface="微软雅黑 Light" panose="020B0502040204020203" pitchFamily="34" charset="-122"/>
              </a:rPr>
              <a:t>可迭代对象</a:t>
            </a:r>
            <a:endParaRPr lang="en-US" altLang="zh-CN" sz="2800" b="1" dirty="0">
              <a:solidFill>
                <a:srgbClr val="F5222D"/>
              </a:solidFill>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取决于参数最短长度</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544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4698722"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蒙特卡洛方法计算圆周率</a:t>
            </a:r>
          </a:p>
        </p:txBody>
      </p:sp>
      <p:sp>
        <p:nvSpPr>
          <p:cNvPr id="7" name="矩形 6">
            <a:extLst>
              <a:ext uri="{FF2B5EF4-FFF2-40B4-BE49-F238E27FC236}">
                <a16:creationId xmlns:a16="http://schemas.microsoft.com/office/drawing/2014/main" id="{0E3671C3-7195-4DBB-B994-8AA18DD4AFFC}"/>
              </a:ext>
            </a:extLst>
          </p:cNvPr>
          <p:cNvSpPr/>
          <p:nvPr/>
        </p:nvSpPr>
        <p:spPr>
          <a:xfrm>
            <a:off x="767408" y="1484784"/>
            <a:ext cx="10081120" cy="5016758"/>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random</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monte_carlo_pi</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接收一个正整数为参数，返回随机</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次时得到的圆周率值。</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x_lst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random</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random</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_ </a:t>
            </a:r>
            <a:r>
              <a:rPr lang="zh-CN" altLang="zh-CN" sz="2000" b="1" dirty="0">
                <a:solidFill>
                  <a:srgbClr val="EF8354"/>
                </a:solidFill>
                <a:latin typeface="JetBrains Mono" pitchFamily="2" charset="0"/>
              </a:rPr>
              <a:t>in </a:t>
            </a:r>
            <a:r>
              <a:rPr lang="zh-CN" altLang="zh-CN" sz="2000" b="1" dirty="0">
                <a:solidFill>
                  <a:srgbClr val="16A80D"/>
                </a:solidFill>
                <a:latin typeface="JetBrains Mono" pitchFamily="2" charset="0"/>
              </a:rPr>
              <a:t>range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生成</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个小数</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y_lst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random</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random</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_ </a:t>
            </a:r>
            <a:r>
              <a:rPr lang="zh-CN" altLang="zh-CN" sz="2000" b="1" dirty="0">
                <a:solidFill>
                  <a:srgbClr val="EF8354"/>
                </a:solidFill>
                <a:latin typeface="JetBrains Mono" pitchFamily="2" charset="0"/>
              </a:rPr>
              <a:t>in </a:t>
            </a:r>
            <a:r>
              <a:rPr lang="zh-CN" altLang="zh-CN" sz="2000" b="1" dirty="0">
                <a:solidFill>
                  <a:srgbClr val="16A80D"/>
                </a:solidFill>
                <a:latin typeface="JetBrains Mono" pitchFamily="2" charset="0"/>
              </a:rPr>
              <a:t>range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生成</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个小数</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coordinate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zip</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x_lst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y_lst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两个列表中的数据组成</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对坐标</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y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coordinate </a:t>
            </a: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x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2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y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2 </a:t>
            </a:r>
            <a:r>
              <a:rPr lang="zh-CN" altLang="zh-CN" sz="2000" dirty="0">
                <a:solidFill>
                  <a:srgbClr val="F77235"/>
                </a:solidFill>
                <a:latin typeface="JetBrains Mono" pitchFamily="2" charset="0"/>
              </a:rPr>
              <a:t>&lt;= </a:t>
            </a:r>
            <a:r>
              <a:rPr lang="zh-CN" altLang="zh-CN" sz="2000" dirty="0">
                <a:solidFill>
                  <a:srgbClr val="2D3142"/>
                </a:solidFill>
                <a:latin typeface="JetBrains Mono" pitchFamily="2" charset="0"/>
              </a:rPr>
              <a:t>1</a:t>
            </a:r>
            <a:r>
              <a:rPr lang="zh-CN" altLang="zh-CN" sz="2000" dirty="0">
                <a:solidFill>
                  <a:srgbClr val="6AE613"/>
                </a:solidFill>
                <a:latin typeface="JetBrains Mono" pitchFamily="2" charset="0"/>
              </a:rPr>
              <a:t>]</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pi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4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count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E70C0C"/>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n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计算圆周率值</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5E8759"/>
                </a:solidFill>
                <a:latin typeface="JetBrains Mono" pitchFamily="2" charset="0"/>
              </a:rPr>
              <a:t>'{:.6f}'</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format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pi</a:t>
            </a:r>
            <a:r>
              <a:rPr lang="zh-CN" altLang="zh-CN" sz="2000" dirty="0">
                <a:solidFill>
                  <a:srgbClr val="E70C0C"/>
                </a:solidFill>
                <a:latin typeface="JetBrains Mono" pitchFamily="2" charset="0"/>
              </a:rPr>
              <a:t>) </a:t>
            </a:r>
            <a:r>
              <a:rPr lang="en-US"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返回圆周率值</a:t>
            </a:r>
            <a:br>
              <a:rPr lang="zh-CN" altLang="zh-CN" sz="2000" dirty="0">
                <a:solidFill>
                  <a:srgbClr val="ABA6BF"/>
                </a:solidFill>
                <a:latin typeface="宋体" panose="02010600030101010101" pitchFamily="2" charset="-122"/>
                <a:ea typeface="宋体" panose="02010600030101010101" pitchFamily="2" charset="-122"/>
              </a:rPr>
            </a:br>
            <a:br>
              <a:rPr lang="zh-CN" altLang="zh-CN" sz="2000" dirty="0">
                <a:solidFill>
                  <a:srgbClr val="ABA6BF"/>
                </a:solidFill>
                <a:latin typeface="宋体" panose="02010600030101010101" pitchFamily="2" charset="-122"/>
                <a:ea typeface="宋体" panose="02010600030101010101" pitchFamily="2" charset="-122"/>
              </a:rPr>
            </a:br>
            <a:br>
              <a:rPr lang="zh-CN" altLang="zh-CN" sz="2000" dirty="0">
                <a:solidFill>
                  <a:srgbClr val="ABA6BF"/>
                </a:solidFill>
                <a:latin typeface="宋体" panose="02010600030101010101" pitchFamily="2" charset="-122"/>
                <a:ea typeface="宋体" panose="02010600030101010101" pitchFamily="2" charset="-122"/>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num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int</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input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F76707"/>
                </a:solidFill>
                <a:latin typeface="JetBrains Mono" pitchFamily="2" charset="0"/>
              </a:rPr>
              <a:t>monte_carlo_pi</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num</a:t>
            </a:r>
            <a:r>
              <a:rPr lang="zh-CN" altLang="zh-CN" sz="2000" dirty="0">
                <a:solidFill>
                  <a:srgbClr val="E70C0C"/>
                </a:solidFill>
                <a:latin typeface="JetBrains Mono" pitchFamily="2" charset="0"/>
              </a:rPr>
              <a:t>))</a:t>
            </a:r>
            <a:endParaRPr lang="zh-CN" altLang="zh-CN" sz="1600" dirty="0">
              <a:latin typeface="Arial" panose="020B0604020202020204" pitchFamily="34" charset="0"/>
            </a:endParaRPr>
          </a:p>
        </p:txBody>
      </p:sp>
      <p:sp>
        <p:nvSpPr>
          <p:cNvPr id="3" name="Rectangle 1">
            <a:extLst>
              <a:ext uri="{FF2B5EF4-FFF2-40B4-BE49-F238E27FC236}">
                <a16:creationId xmlns:a16="http://schemas.microsoft.com/office/drawing/2014/main" id="{7DFE329A-2B98-4AA9-800A-9AF9225DE1C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E6347A3C-CA59-4AC3-9CDA-F43C772A897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8927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EE69A7F-1319-4005-96AD-1F67C4B2440C}"/>
              </a:ext>
            </a:extLst>
          </p:cNvPr>
          <p:cNvPicPr>
            <a:picLocks noChangeAspect="1"/>
          </p:cNvPicPr>
          <p:nvPr/>
        </p:nvPicPr>
        <p:blipFill>
          <a:blip r:embed="rId2"/>
          <a:stretch>
            <a:fillRect/>
          </a:stretch>
        </p:blipFill>
        <p:spPr>
          <a:xfrm>
            <a:off x="7248128" y="965441"/>
            <a:ext cx="4320480" cy="5266039"/>
          </a:xfrm>
          <a:prstGeom prst="rect">
            <a:avLst/>
          </a:prstGeom>
        </p:spPr>
      </p:pic>
      <p:sp>
        <p:nvSpPr>
          <p:cNvPr id="4" name="矩形 3">
            <a:extLst>
              <a:ext uri="{FF2B5EF4-FFF2-40B4-BE49-F238E27FC236}">
                <a16:creationId xmlns:a16="http://schemas.microsoft.com/office/drawing/2014/main" id="{59C5863E-D28F-45EC-82A2-D406E0418067}"/>
              </a:ext>
            </a:extLst>
          </p:cNvPr>
          <p:cNvSpPr/>
          <p:nvPr/>
        </p:nvSpPr>
        <p:spPr>
          <a:xfrm>
            <a:off x="767408" y="980728"/>
            <a:ext cx="6109365" cy="584775"/>
          </a:xfrm>
          <a:prstGeom prst="rect">
            <a:avLst/>
          </a:prstGeom>
        </p:spPr>
        <p:txBody>
          <a:bodyPr wrap="none">
            <a:spAutoFit/>
          </a:bodyPr>
          <a:lstStyle/>
          <a:p>
            <a:pPr lvl="0" eaLnBrk="0" fontAlgn="base" hangingPunct="0">
              <a:spcBef>
                <a:spcPct val="0"/>
              </a:spcBef>
              <a:spcAft>
                <a:spcPct val="0"/>
              </a:spcAft>
            </a:pPr>
            <a:r>
              <a:rPr lang="zh-CN" altLang="zh-CN" sz="3200" b="1" dirty="0">
                <a:solidFill>
                  <a:srgbClr val="16A80D"/>
                </a:solidFill>
                <a:latin typeface="JetBrains Mono" pitchFamily="2" charset="0"/>
              </a:rPr>
              <a:t>enumerate</a:t>
            </a:r>
            <a:r>
              <a:rPr lang="zh-CN" altLang="zh-CN" sz="3200" dirty="0">
                <a:solidFill>
                  <a:srgbClr val="E70C0C"/>
                </a:solidFill>
                <a:latin typeface="JetBrains Mono" pitchFamily="2" charset="0"/>
              </a:rPr>
              <a:t>(</a:t>
            </a:r>
            <a:r>
              <a:rPr lang="zh-CN" altLang="zh-CN" sz="3200" b="1" dirty="0">
                <a:solidFill>
                  <a:srgbClr val="16A80D"/>
                </a:solidFill>
                <a:latin typeface="JetBrains Mono" pitchFamily="2" charset="0"/>
              </a:rPr>
              <a:t>iter</a:t>
            </a:r>
            <a:r>
              <a:rPr lang="zh-CN" altLang="zh-CN" sz="3200" dirty="0">
                <a:solidFill>
                  <a:srgbClr val="6AE613"/>
                </a:solidFill>
                <a:latin typeface="JetBrains Mono" pitchFamily="2" charset="0"/>
              </a:rPr>
              <a:t>[, </a:t>
            </a:r>
            <a:r>
              <a:rPr lang="zh-CN" altLang="zh-CN" sz="3200" dirty="0">
                <a:solidFill>
                  <a:srgbClr val="2D3142"/>
                </a:solidFill>
                <a:latin typeface="JetBrains Mono" pitchFamily="2" charset="0"/>
              </a:rPr>
              <a:t>start</a:t>
            </a:r>
            <a:r>
              <a:rPr lang="zh-CN" altLang="zh-CN" sz="3200" dirty="0">
                <a:solidFill>
                  <a:srgbClr val="6AE613"/>
                </a:solidFill>
                <a:latin typeface="JetBrains Mono" pitchFamily="2" charset="0"/>
              </a:rPr>
              <a:t>]</a:t>
            </a:r>
            <a:r>
              <a:rPr lang="zh-CN" altLang="zh-CN" sz="32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5" name="矩形 4">
            <a:extLst>
              <a:ext uri="{FF2B5EF4-FFF2-40B4-BE49-F238E27FC236}">
                <a16:creationId xmlns:a16="http://schemas.microsoft.com/office/drawing/2014/main" id="{7ABB0158-A3AA-49A9-94F1-0D8E42663E66}"/>
              </a:ext>
            </a:extLst>
          </p:cNvPr>
          <p:cNvSpPr/>
          <p:nvPr/>
        </p:nvSpPr>
        <p:spPr>
          <a:xfrm>
            <a:off x="799395" y="3140968"/>
            <a:ext cx="8320941" cy="1384995"/>
          </a:xfrm>
          <a:prstGeom prst="rect">
            <a:avLst/>
          </a:prstGeom>
        </p:spPr>
        <p:txBody>
          <a:bodyPr wrap="square">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city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上海</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北京</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深圳</a:t>
            </a:r>
            <a:r>
              <a:rPr lang="zh-CN" altLang="zh-CN" sz="2800" dirty="0">
                <a:solidFill>
                  <a:srgbClr val="5E8759"/>
                </a:solidFill>
                <a:latin typeface="JetBrains Mono" pitchFamily="2" charset="0"/>
              </a:rPr>
              <a:t>'</a:t>
            </a:r>
            <a:r>
              <a:rPr lang="zh-CN" altLang="zh-CN" sz="2800" dirty="0">
                <a:solidFill>
                  <a:srgbClr val="6AE613"/>
                </a:solidFill>
                <a:latin typeface="JetBrains Mono" pitchFamily="2" charset="0"/>
              </a:rPr>
              <a:t>]</a:t>
            </a:r>
            <a:br>
              <a:rPr lang="zh-CN" altLang="zh-CN" sz="2800" dirty="0">
                <a:solidFill>
                  <a:srgbClr val="6AE613"/>
                </a:solidFill>
                <a:latin typeface="JetBrains Mono" pitchFamily="2" charset="0"/>
              </a:rPr>
            </a:br>
            <a:r>
              <a:rPr lang="zh-CN" altLang="zh-CN" sz="2800" dirty="0">
                <a:solidFill>
                  <a:srgbClr val="2D3142"/>
                </a:solidFill>
                <a:latin typeface="JetBrains Mono" pitchFamily="2" charset="0"/>
              </a:rPr>
              <a:t>order_city0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enumerate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city</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city0_lst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order_city0</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7" name="矩形 6">
            <a:extLst>
              <a:ext uri="{FF2B5EF4-FFF2-40B4-BE49-F238E27FC236}">
                <a16:creationId xmlns:a16="http://schemas.microsoft.com/office/drawing/2014/main" id="{7B82F440-1AFE-4743-A9EF-7F0BB031DF2E}"/>
              </a:ext>
            </a:extLst>
          </p:cNvPr>
          <p:cNvSpPr/>
          <p:nvPr/>
        </p:nvSpPr>
        <p:spPr>
          <a:xfrm>
            <a:off x="767408" y="1565503"/>
            <a:ext cx="5862502"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给可遍历对象每个值增加一个序号</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返回生成器，</a:t>
            </a:r>
            <a:r>
              <a:rPr lang="zh-CN" altLang="en-US" sz="2800" b="1" dirty="0">
                <a:solidFill>
                  <a:srgbClr val="F5222D"/>
                </a:solidFill>
                <a:latin typeface="微软雅黑 Light" panose="020B0502040204020203" pitchFamily="34" charset="-122"/>
                <a:ea typeface="微软雅黑 Light" panose="020B0502040204020203" pitchFamily="34" charset="-122"/>
              </a:rPr>
              <a:t>可迭代对象</a:t>
            </a:r>
            <a:endParaRPr lang="en-US" altLang="zh-CN" sz="2800" b="1" dirty="0">
              <a:solidFill>
                <a:srgbClr val="F5222D"/>
              </a:solidFill>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start</a:t>
            </a:r>
            <a:r>
              <a:rPr lang="zh-CN" altLang="en-US" sz="2800" dirty="0">
                <a:latin typeface="微软雅黑 Light" panose="020B0502040204020203" pitchFamily="34" charset="-122"/>
                <a:ea typeface="微软雅黑 Light" panose="020B0502040204020203" pitchFamily="34" charset="-122"/>
              </a:rPr>
              <a:t>参数默认值为</a:t>
            </a:r>
            <a:r>
              <a:rPr lang="en-US" altLang="zh-CN" sz="2800" dirty="0">
                <a:latin typeface="微软雅黑 Light" panose="020B0502040204020203" pitchFamily="34" charset="-122"/>
                <a:ea typeface="微软雅黑 Light" panose="020B0502040204020203" pitchFamily="34" charset="-122"/>
              </a:rPr>
              <a:t>0</a:t>
            </a:r>
          </a:p>
        </p:txBody>
      </p:sp>
      <p:sp>
        <p:nvSpPr>
          <p:cNvPr id="17" name="矩形 16">
            <a:extLst>
              <a:ext uri="{FF2B5EF4-FFF2-40B4-BE49-F238E27FC236}">
                <a16:creationId xmlns:a16="http://schemas.microsoft.com/office/drawing/2014/main" id="{732718D1-941B-4D6C-88FB-C4FFE62BC768}"/>
              </a:ext>
            </a:extLst>
          </p:cNvPr>
          <p:cNvSpPr/>
          <p:nvPr/>
        </p:nvSpPr>
        <p:spPr>
          <a:xfrm>
            <a:off x="804167" y="5510788"/>
            <a:ext cx="8138766"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上海</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北京</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深圳</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18" name="矩形 17">
            <a:extLst>
              <a:ext uri="{FF2B5EF4-FFF2-40B4-BE49-F238E27FC236}">
                <a16:creationId xmlns:a16="http://schemas.microsoft.com/office/drawing/2014/main" id="{2C8F4D9A-23DB-45C2-9473-4BD3DFD6D909}"/>
              </a:ext>
            </a:extLst>
          </p:cNvPr>
          <p:cNvSpPr/>
          <p:nvPr/>
        </p:nvSpPr>
        <p:spPr>
          <a:xfrm>
            <a:off x="799395" y="4911980"/>
            <a:ext cx="8320941" cy="523220"/>
          </a:xfrm>
          <a:prstGeom prst="rect">
            <a:avLst/>
          </a:prstGeom>
        </p:spPr>
        <p:txBody>
          <a:bodyPr wrap="square">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order_city1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list</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enumerate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city</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Tree>
    <p:extLst>
      <p:ext uri="{BB962C8B-B14F-4D97-AF65-F5344CB8AC3E}">
        <p14:creationId xmlns:p14="http://schemas.microsoft.com/office/powerpoint/2010/main" val="37844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70CDAF-2044-45B0-B800-77265C97AF86}"/>
              </a:ext>
            </a:extLst>
          </p:cNvPr>
          <p:cNvSpPr/>
          <p:nvPr/>
        </p:nvSpPr>
        <p:spPr>
          <a:xfrm>
            <a:off x="767408" y="980728"/>
            <a:ext cx="1826141"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列表嵌套</a:t>
            </a:r>
          </a:p>
        </p:txBody>
      </p:sp>
      <p:sp>
        <p:nvSpPr>
          <p:cNvPr id="4" name="矩形 3">
            <a:extLst>
              <a:ext uri="{FF2B5EF4-FFF2-40B4-BE49-F238E27FC236}">
                <a16:creationId xmlns:a16="http://schemas.microsoft.com/office/drawing/2014/main" id="{EEDB1DDE-7A1D-412C-A514-B74ED3D56908}"/>
              </a:ext>
            </a:extLst>
          </p:cNvPr>
          <p:cNvSpPr/>
          <p:nvPr/>
        </p:nvSpPr>
        <p:spPr>
          <a:xfrm>
            <a:off x="767408" y="1565503"/>
            <a:ext cx="7462192"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列表中的每个元素都是列表，二维列表</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可以用索引和切片的方法对其进行访问和操作</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每多一层嵌套，索引时就用多一组方括号</a:t>
            </a:r>
            <a:endParaRPr lang="en-US" altLang="zh-CN" sz="28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917B1758-8BA0-4A2A-B11E-D799BA6A74F4}"/>
              </a:ext>
            </a:extLst>
          </p:cNvPr>
          <p:cNvSpPr/>
          <p:nvPr/>
        </p:nvSpPr>
        <p:spPr>
          <a:xfrm>
            <a:off x="767408" y="3012053"/>
            <a:ext cx="11316437" cy="523220"/>
          </a:xfrm>
          <a:prstGeom prst="rect">
            <a:avLst/>
          </a:prstGeom>
        </p:spPr>
        <p:txBody>
          <a:bodyPr wrap="square">
            <a:spAutoFit/>
          </a:bodyPr>
          <a:lstStyle/>
          <a:p>
            <a:pPr eaLnBrk="0" fontAlgn="base" hangingPunct="0">
              <a:spcBef>
                <a:spcPct val="0"/>
              </a:spcBef>
              <a:spcAft>
                <a:spcPct val="0"/>
              </a:spcAft>
            </a:pPr>
            <a:r>
              <a:rPr kumimoji="0" lang="zh-CN" altLang="zh-CN" sz="2800" b="0" i="0" u="none" strike="noStrike" cap="none" normalizeH="0" baseline="0" dirty="0">
                <a:ln>
                  <a:noFill/>
                </a:ln>
                <a:solidFill>
                  <a:srgbClr val="2D3142"/>
                </a:solidFill>
                <a:effectLst/>
                <a:latin typeface="JetBrains Mono" pitchFamily="2" charset="0"/>
              </a:rPr>
              <a:t>scores </a:t>
            </a:r>
            <a:r>
              <a:rPr kumimoji="0" lang="zh-CN" altLang="zh-CN" sz="2800" b="0" i="0" u="none" strike="noStrike" cap="none" normalizeH="0" baseline="0" dirty="0">
                <a:ln>
                  <a:noFill/>
                </a:ln>
                <a:solidFill>
                  <a:srgbClr val="F77235"/>
                </a:solidFill>
                <a:effectLst/>
                <a:latin typeface="JetBrains Mono" pitchFamily="2" charset="0"/>
              </a:rPr>
              <a:t>= </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罗明</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2D3142"/>
                </a:solidFill>
                <a:effectLst/>
                <a:latin typeface="JetBrains Mono" pitchFamily="2" charset="0"/>
              </a:rPr>
              <a:t>95</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金川</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2D3142"/>
                </a:solidFill>
                <a:effectLst/>
                <a:latin typeface="JetBrains Mono" pitchFamily="2" charset="0"/>
              </a:rPr>
              <a:t>85</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戈扬</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2D3142"/>
                </a:solidFill>
                <a:effectLst/>
                <a:latin typeface="JetBrains Mono" pitchFamily="2" charset="0"/>
              </a:rPr>
              <a:t>80</a:t>
            </a:r>
            <a:r>
              <a:rPr kumimoji="0" lang="zh-CN" altLang="zh-CN" sz="2800" b="0" i="0" u="none" strike="noStrike" cap="none" normalizeH="0" baseline="0" dirty="0">
                <a:ln>
                  <a:noFill/>
                </a:ln>
                <a:solidFill>
                  <a:srgbClr val="6AE613"/>
                </a:solidFill>
                <a:effectLst/>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DB54DE6C-BCBC-4609-A2F4-DC2978975575}"/>
              </a:ext>
            </a:extLst>
          </p:cNvPr>
          <p:cNvSpPr/>
          <p:nvPr/>
        </p:nvSpPr>
        <p:spPr>
          <a:xfrm>
            <a:off x="767407" y="3643717"/>
            <a:ext cx="11316437" cy="2246769"/>
          </a:xfrm>
          <a:prstGeom prst="rect">
            <a:avLst/>
          </a:prstGeom>
        </p:spPr>
        <p:txBody>
          <a:bodyPr wrap="square">
            <a:spAutoFit/>
          </a:bodyPr>
          <a:lstStyle/>
          <a:p>
            <a:pPr eaLnBrk="0" fontAlgn="base" hangingPunct="0">
              <a:spcBef>
                <a:spcPct val="0"/>
              </a:spcBef>
              <a:spcAft>
                <a:spcPct val="0"/>
              </a:spcAft>
            </a:pPr>
            <a:r>
              <a:rPr kumimoji="0" lang="zh-CN" altLang="zh-CN" sz="2800" b="1" i="0" u="none" strike="noStrike" cap="none" normalizeH="0" baseline="0" dirty="0">
                <a:ln>
                  <a:noFill/>
                </a:ln>
                <a:solidFill>
                  <a:srgbClr val="16A80D"/>
                </a:solidFill>
                <a:effectLst/>
                <a:latin typeface="JetBrains Mono" pitchFamily="2" charset="0"/>
              </a:rPr>
              <a:t>print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scores</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1</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E70C0C"/>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t>金川</a:t>
            </a:r>
            <a:r>
              <a:rPr kumimoji="0" lang="zh-CN" altLang="zh-CN" sz="2800" b="0" i="0" u="none" strike="noStrike" cap="none" normalizeH="0" baseline="0" dirty="0">
                <a:ln>
                  <a:noFill/>
                </a:ln>
                <a:solidFill>
                  <a:srgbClr val="ABA6BF"/>
                </a:solidFill>
                <a:effectLst/>
                <a:latin typeface="JetBrains Mono" pitchFamily="2" charset="0"/>
              </a:rPr>
              <a:t>', 85]</a:t>
            </a:r>
            <a:br>
              <a:rPr kumimoji="0" lang="zh-CN" altLang="zh-CN" sz="2800" b="0" i="0" u="none" strike="noStrike" cap="none" normalizeH="0" baseline="0" dirty="0">
                <a:ln>
                  <a:noFill/>
                </a:ln>
                <a:solidFill>
                  <a:srgbClr val="ABA6BF"/>
                </a:solidFill>
                <a:effectLst/>
                <a:latin typeface="JetBrains Mono" pitchFamily="2" charset="0"/>
              </a:rPr>
            </a:br>
            <a:r>
              <a:rPr kumimoji="0" lang="zh-CN" altLang="zh-CN" sz="2800" b="1" i="0" u="none" strike="noStrike" cap="none" normalizeH="0" baseline="0" dirty="0">
                <a:ln>
                  <a:noFill/>
                </a:ln>
                <a:solidFill>
                  <a:srgbClr val="16A80D"/>
                </a:solidFill>
                <a:effectLst/>
                <a:latin typeface="JetBrains Mono" pitchFamily="2" charset="0"/>
              </a:rPr>
              <a:t>print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scores</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1</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0</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E70C0C"/>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t>金川</a:t>
            </a:r>
            <a:r>
              <a:rPr kumimoji="0" lang="zh-CN" altLang="zh-CN" sz="2800" b="0" i="0" u="none" strike="noStrike" cap="none" normalizeH="0" baseline="0" dirty="0">
                <a:ln>
                  <a:noFill/>
                </a:ln>
                <a:solidFill>
                  <a:srgbClr val="ABA6BF"/>
                </a:solidFill>
                <a:effectLst/>
                <a:latin typeface="JetBrains Mono" pitchFamily="2" charset="0"/>
              </a:rPr>
              <a:t>'</a:t>
            </a:r>
            <a:br>
              <a:rPr kumimoji="0" lang="zh-CN" altLang="zh-CN" sz="2800" b="0" i="0" u="none" strike="noStrike" cap="none" normalizeH="0" baseline="0" dirty="0">
                <a:ln>
                  <a:noFill/>
                </a:ln>
                <a:solidFill>
                  <a:srgbClr val="ABA6BF"/>
                </a:solidFill>
                <a:effectLst/>
                <a:latin typeface="JetBrains Mono" pitchFamily="2" charset="0"/>
              </a:rPr>
            </a:br>
            <a:r>
              <a:rPr kumimoji="0" lang="zh-CN" altLang="zh-CN" sz="2800" b="1" i="0" u="none" strike="noStrike" cap="none" normalizeH="0" baseline="0" dirty="0">
                <a:ln>
                  <a:noFill/>
                </a:ln>
                <a:solidFill>
                  <a:srgbClr val="16A80D"/>
                </a:solidFill>
                <a:effectLst/>
                <a:latin typeface="JetBrains Mono" pitchFamily="2" charset="0"/>
              </a:rPr>
              <a:t>print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scores</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0</a:t>
            </a:r>
            <a:r>
              <a:rPr kumimoji="0" lang="zh-CN" altLang="zh-CN" sz="2800" b="0" i="0" u="none" strike="noStrike" cap="none" normalizeH="0" baseline="0" dirty="0">
                <a:ln>
                  <a:noFill/>
                </a:ln>
                <a:solidFill>
                  <a:srgbClr val="F77235"/>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2</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E70C0C"/>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t>罗明</a:t>
            </a:r>
            <a:r>
              <a:rPr kumimoji="0" lang="zh-CN" altLang="zh-CN" sz="2800" b="0" i="0" u="none" strike="noStrike" cap="none" normalizeH="0" baseline="0" dirty="0">
                <a:ln>
                  <a:noFill/>
                </a:ln>
                <a:solidFill>
                  <a:srgbClr val="ABA6BF"/>
                </a:solidFill>
                <a:effectLst/>
                <a:latin typeface="JetBrains Mono" pitchFamily="2" charset="0"/>
              </a:rPr>
              <a:t>', 95], ['</a:t>
            </a:r>
            <a:r>
              <a:rPr kumimoji="0" lang="zh-CN" altLang="zh-CN" sz="2800" b="0" i="0" u="none" strike="noStrike" cap="none" normalizeH="0" baseline="0" dirty="0">
                <a:ln>
                  <a:noFill/>
                </a:ln>
                <a:solidFill>
                  <a:srgbClr val="ABA6BF"/>
                </a:solidFill>
                <a:effectLst/>
                <a:latin typeface="宋体" panose="02010600030101010101" pitchFamily="2" charset="-122"/>
                <a:ea typeface="宋体" panose="02010600030101010101" pitchFamily="2" charset="-122"/>
              </a:rPr>
              <a:t>金川</a:t>
            </a:r>
            <a:r>
              <a:rPr kumimoji="0" lang="zh-CN" altLang="zh-CN" sz="2800" b="0" i="0" u="none" strike="noStrike" cap="none" normalizeH="0" baseline="0" dirty="0">
                <a:ln>
                  <a:noFill/>
                </a:ln>
                <a:solidFill>
                  <a:srgbClr val="ABA6BF"/>
                </a:solidFill>
                <a:effectLst/>
                <a:latin typeface="JetBrains Mono" pitchFamily="2" charset="0"/>
              </a:rPr>
              <a:t>', 85]]</a:t>
            </a:r>
            <a:br>
              <a:rPr kumimoji="0" lang="zh-CN" altLang="zh-CN" sz="2800" b="0" i="0" u="none" strike="noStrike" cap="none" normalizeH="0" baseline="0" dirty="0">
                <a:ln>
                  <a:noFill/>
                </a:ln>
                <a:solidFill>
                  <a:srgbClr val="ABA6BF"/>
                </a:solidFill>
                <a:effectLst/>
                <a:latin typeface="JetBrains Mono" pitchFamily="2" charset="0"/>
              </a:rPr>
            </a:br>
            <a:r>
              <a:rPr kumimoji="0" lang="zh-CN" altLang="zh-CN" sz="2800" b="1" i="0" u="none" strike="noStrike" cap="none" normalizeH="0" baseline="0" dirty="0">
                <a:ln>
                  <a:noFill/>
                </a:ln>
                <a:solidFill>
                  <a:srgbClr val="EF8354"/>
                </a:solidFill>
                <a:effectLst/>
                <a:latin typeface="JetBrains Mono" pitchFamily="2" charset="0"/>
              </a:rPr>
              <a:t>for </a:t>
            </a:r>
            <a:r>
              <a:rPr kumimoji="0" lang="zh-CN" altLang="zh-CN" sz="2800" b="0" i="0" u="none" strike="noStrike" cap="none" normalizeH="0" baseline="0" dirty="0">
                <a:ln>
                  <a:noFill/>
                </a:ln>
                <a:solidFill>
                  <a:srgbClr val="2D3142"/>
                </a:solidFill>
                <a:effectLst/>
                <a:latin typeface="JetBrains Mono" pitchFamily="2" charset="0"/>
              </a:rPr>
              <a:t>ls </a:t>
            </a:r>
            <a:r>
              <a:rPr kumimoji="0" lang="zh-CN" altLang="zh-CN" sz="2800" b="1" i="0" u="none" strike="noStrike" cap="none" normalizeH="0" baseline="0" dirty="0">
                <a:ln>
                  <a:noFill/>
                </a:ln>
                <a:solidFill>
                  <a:srgbClr val="EF8354"/>
                </a:solidFill>
                <a:effectLst/>
                <a:latin typeface="JetBrains Mono" pitchFamily="2" charset="0"/>
              </a:rPr>
              <a:t>in </a:t>
            </a:r>
            <a:r>
              <a:rPr kumimoji="0" lang="zh-CN" altLang="zh-CN" sz="2800" b="0" i="0" u="none" strike="noStrike" cap="none" normalizeH="0" baseline="0" dirty="0">
                <a:ln>
                  <a:noFill/>
                </a:ln>
                <a:solidFill>
                  <a:srgbClr val="2D3142"/>
                </a:solidFill>
                <a:effectLst/>
                <a:latin typeface="JetBrains Mono" pitchFamily="2" charset="0"/>
              </a:rPr>
              <a:t>scores</a:t>
            </a:r>
            <a:r>
              <a:rPr kumimoji="0" lang="zh-CN" altLang="zh-CN" sz="2800" b="0" i="0" u="none" strike="noStrike" cap="none" normalizeH="0" baseline="0" dirty="0">
                <a:ln>
                  <a:noFill/>
                </a:ln>
                <a:solidFill>
                  <a:srgbClr val="F77235"/>
                </a:solidFill>
                <a:effectLst/>
                <a:latin typeface="JetBrains Mono" pitchFamily="2" charset="0"/>
              </a:rPr>
              <a:t>:</a:t>
            </a:r>
            <a:br>
              <a:rPr kumimoji="0" lang="zh-CN" altLang="zh-CN" sz="2800" b="0" i="0" u="none" strike="noStrike" cap="none" normalizeH="0" baseline="0" dirty="0">
                <a:ln>
                  <a:noFill/>
                </a:ln>
                <a:solidFill>
                  <a:srgbClr val="F77235"/>
                </a:solidFill>
                <a:effectLst/>
                <a:latin typeface="JetBrains Mono" pitchFamily="2" charset="0"/>
              </a:rPr>
            </a:br>
            <a:r>
              <a:rPr kumimoji="0" lang="zh-CN" altLang="zh-CN" sz="2800" b="0" i="0" u="none" strike="noStrike" cap="none" normalizeH="0" baseline="0" dirty="0">
                <a:ln>
                  <a:noFill/>
                </a:ln>
                <a:solidFill>
                  <a:srgbClr val="F77235"/>
                </a:solidFill>
                <a:effectLst/>
                <a:latin typeface="JetBrains Mono" pitchFamily="2" charset="0"/>
              </a:rPr>
              <a:t>    </a:t>
            </a:r>
            <a:r>
              <a:rPr kumimoji="0" lang="zh-CN" altLang="zh-CN" sz="2800" b="1" i="0" u="none" strike="noStrike" cap="none" normalizeH="0" baseline="0" dirty="0">
                <a:ln>
                  <a:noFill/>
                </a:ln>
                <a:solidFill>
                  <a:srgbClr val="16A80D"/>
                </a:solidFill>
                <a:effectLst/>
                <a:latin typeface="JetBrains Mono" pitchFamily="2" charset="0"/>
              </a:rPr>
              <a:t>print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ls</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1</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2D3142"/>
                </a:solidFill>
                <a:effectLst/>
                <a:latin typeface="JetBrains Mono" pitchFamily="2" charset="0"/>
              </a:rPr>
              <a:t>end</a:t>
            </a:r>
            <a:r>
              <a:rPr kumimoji="0" lang="zh-CN" altLang="zh-CN" sz="2800" b="0" i="0" u="none" strike="noStrike" cap="none" normalizeH="0" baseline="0" dirty="0">
                <a:ln>
                  <a:noFill/>
                </a:ln>
                <a:solidFill>
                  <a:srgbClr val="F77235"/>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JetBrains Mono" pitchFamily="2" charset="0"/>
              </a:rPr>
              <a:t>' '</a:t>
            </a:r>
            <a:r>
              <a:rPr kumimoji="0" lang="zh-CN" altLang="zh-CN" sz="2800" b="0" i="0" u="none" strike="noStrike" cap="none" normalizeH="0" baseline="0" dirty="0">
                <a:ln>
                  <a:noFill/>
                </a:ln>
                <a:solidFill>
                  <a:srgbClr val="E70C0C"/>
                </a:solidFill>
                <a:effectLst/>
                <a:latin typeface="JetBrains Mono" pitchFamily="2" charset="0"/>
              </a:rPr>
              <a:t>)  </a:t>
            </a:r>
            <a:r>
              <a:rPr kumimoji="0" lang="zh-CN" altLang="zh-CN" sz="2800" b="0" i="0" u="none" strike="noStrike" cap="none" normalizeH="0" baseline="0" dirty="0">
                <a:ln>
                  <a:noFill/>
                </a:ln>
                <a:solidFill>
                  <a:srgbClr val="ABA6BF"/>
                </a:solidFill>
                <a:effectLst/>
                <a:latin typeface="JetBrains Mono" pitchFamily="2" charset="0"/>
              </a:rPr>
              <a:t># 95 85 80</a:t>
            </a:r>
            <a:endParaRPr lang="zh-CN" altLang="zh-CN" dirty="0">
              <a:latin typeface="Arial" panose="020B0604020202020204" pitchFamily="34" charset="0"/>
            </a:endParaRPr>
          </a:p>
        </p:txBody>
      </p:sp>
    </p:spTree>
    <p:extLst>
      <p:ext uri="{BB962C8B-B14F-4D97-AF65-F5344CB8AC3E}">
        <p14:creationId xmlns:p14="http://schemas.microsoft.com/office/powerpoint/2010/main" val="35412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70CDAF-2044-45B0-B800-77265C97AF86}"/>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二维列表排序</a:t>
            </a:r>
          </a:p>
        </p:txBody>
      </p:sp>
      <p:sp>
        <p:nvSpPr>
          <p:cNvPr id="4" name="矩形 3">
            <a:extLst>
              <a:ext uri="{FF2B5EF4-FFF2-40B4-BE49-F238E27FC236}">
                <a16:creationId xmlns:a16="http://schemas.microsoft.com/office/drawing/2014/main" id="{EEDB1DDE-7A1D-412C-A514-B74ED3D56908}"/>
              </a:ext>
            </a:extLst>
          </p:cNvPr>
          <p:cNvSpPr/>
          <p:nvPr/>
        </p:nvSpPr>
        <p:spPr>
          <a:xfrm>
            <a:off x="767408" y="2371748"/>
            <a:ext cx="6360979"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排序关键字</a:t>
            </a:r>
            <a:r>
              <a:rPr lang="en-US" altLang="zh-CN" sz="2800" dirty="0">
                <a:latin typeface="微软雅黑 Light" panose="020B0502040204020203" pitchFamily="34" charset="-122"/>
                <a:ea typeface="微软雅黑 Light" panose="020B0502040204020203" pitchFamily="34" charset="-122"/>
              </a:rPr>
              <a:t>key</a:t>
            </a:r>
            <a:r>
              <a:rPr lang="zh-CN" altLang="en-US" sz="2800" dirty="0">
                <a:latin typeface="微软雅黑 Light" panose="020B0502040204020203" pitchFamily="34" charset="-122"/>
                <a:ea typeface="微软雅黑 Light" panose="020B0502040204020203" pitchFamily="34" charset="-122"/>
              </a:rPr>
              <a:t>的值为</a:t>
            </a:r>
            <a:r>
              <a:rPr lang="en-US" altLang="zh-CN" sz="2800" dirty="0">
                <a:latin typeface="微软雅黑 Light" panose="020B0502040204020203" pitchFamily="34" charset="-122"/>
                <a:ea typeface="微软雅黑 Light" panose="020B0502040204020203" pitchFamily="34" charset="-122"/>
              </a:rPr>
              <a:t>lambda</a:t>
            </a:r>
            <a:r>
              <a:rPr lang="zh-CN" altLang="en-US" sz="2800" dirty="0">
                <a:latin typeface="微软雅黑 Light" panose="020B0502040204020203" pitchFamily="34" charset="-122"/>
                <a:ea typeface="微软雅黑 Light" panose="020B0502040204020203" pitchFamily="34" charset="-122"/>
              </a:rPr>
              <a:t>表达式</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x </a:t>
            </a:r>
            <a:r>
              <a:rPr lang="zh-CN" altLang="en-US" sz="2800" dirty="0">
                <a:latin typeface="微软雅黑 Light" panose="020B0502040204020203" pitchFamily="34" charset="-122"/>
                <a:ea typeface="微软雅黑 Light" panose="020B0502040204020203" pitchFamily="34" charset="-122"/>
              </a:rPr>
              <a:t>为传入的子列表，</a:t>
            </a:r>
            <a:r>
              <a:rPr lang="en-US" altLang="zh-CN" sz="2800" dirty="0">
                <a:latin typeface="微软雅黑 Light" panose="020B0502040204020203" pitchFamily="34" charset="-122"/>
                <a:ea typeface="微软雅黑 Light" panose="020B0502040204020203" pitchFamily="34" charset="-122"/>
              </a:rPr>
              <a:t>x[n] </a:t>
            </a:r>
            <a:r>
              <a:rPr lang="zh-CN" altLang="en-US" sz="2800" dirty="0">
                <a:latin typeface="微软雅黑 Light" panose="020B0502040204020203" pitchFamily="34" charset="-122"/>
                <a:ea typeface="微软雅黑 Light" panose="020B0502040204020203" pitchFamily="34" charset="-122"/>
              </a:rPr>
              <a:t>为排序关键字</a:t>
            </a:r>
            <a:endParaRPr lang="en-US" altLang="zh-CN" sz="28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67DAEEF7-E80C-450C-B17E-80D683159F91}"/>
              </a:ext>
            </a:extLst>
          </p:cNvPr>
          <p:cNvSpPr/>
          <p:nvPr/>
        </p:nvSpPr>
        <p:spPr>
          <a:xfrm>
            <a:off x="767408" y="1783959"/>
            <a:ext cx="834715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F767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lambda </a:t>
            </a:r>
            <a:r>
              <a:rPr lang="zh-CN" altLang="zh-CN" sz="2800" dirty="0">
                <a:solidFill>
                  <a:srgbClr val="2D3142"/>
                </a:solidFill>
                <a:latin typeface="JetBrains Mono" pitchFamily="2" charset="0"/>
              </a:rPr>
              <a:t>x</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x</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n</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True</a:t>
            </a:r>
            <a:r>
              <a:rPr lang="zh-CN" altLang="zh-CN" sz="2800" dirty="0">
                <a:solidFill>
                  <a:srgbClr val="E70C0C"/>
                </a:solidFill>
                <a:latin typeface="JetBrains Mono" pitchFamily="2"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A5DCB675-CCCF-42C1-805C-FC64C7C6FCBF}"/>
              </a:ext>
            </a:extLst>
          </p:cNvPr>
          <p:cNvSpPr/>
          <p:nvPr/>
        </p:nvSpPr>
        <p:spPr>
          <a:xfrm>
            <a:off x="767408" y="3353838"/>
            <a:ext cx="7943973" cy="2246769"/>
          </a:xfrm>
          <a:prstGeom prst="rect">
            <a:avLst/>
          </a:prstGeom>
        </p:spPr>
        <p:txBody>
          <a:bodyPr wrap="square">
            <a:spAutoFit/>
          </a:bodyPr>
          <a:lstStyle/>
          <a:p>
            <a:pPr lvl="0" eaLnBrk="0" fontAlgn="base" hangingPunct="0">
              <a:spcBef>
                <a:spcPct val="0"/>
              </a:spcBef>
              <a:spcAft>
                <a:spcPct val="0"/>
              </a:spcAft>
            </a:pPr>
            <a:r>
              <a:rPr kumimoji="0" lang="zh-CN" altLang="zh-CN" sz="2800" b="0" i="0" u="none" strike="noStrike" cap="none" normalizeH="0" baseline="0" dirty="0">
                <a:ln>
                  <a:noFill/>
                </a:ln>
                <a:solidFill>
                  <a:srgbClr val="2D3142"/>
                </a:solidFill>
                <a:effectLst/>
                <a:latin typeface="JetBrains Mono" pitchFamily="2" charset="0"/>
              </a:rPr>
              <a:t>scores </a:t>
            </a:r>
            <a:r>
              <a:rPr kumimoji="0" lang="zh-CN" altLang="zh-CN" sz="2800" b="0" i="0" u="none" strike="noStrike" cap="none" normalizeH="0" baseline="0" dirty="0">
                <a:ln>
                  <a:noFill/>
                </a:ln>
                <a:solidFill>
                  <a:srgbClr val="F77235"/>
                </a:solidFill>
                <a:effectLst/>
                <a:latin typeface="JetBrains Mono" pitchFamily="2" charset="0"/>
              </a:rPr>
              <a:t>= </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JetBrains Mono" pitchFamily="2" charset="0"/>
              </a:rPr>
              <a:t>'1266'</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刘雯</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'100'</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'1577'</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张佳喜</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'88'</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'1249'</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张红发</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'88'</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'1271'</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徐肖剑</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'83'</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2D3142"/>
                </a:solidFill>
                <a:effectLst/>
                <a:latin typeface="JetBrains Mono" pitchFamily="2" charset="0"/>
              </a:rPr>
              <a:t>scores</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1" i="0" u="none" strike="noStrike" cap="none" normalizeH="0" baseline="0" dirty="0">
                <a:ln>
                  <a:noFill/>
                </a:ln>
                <a:solidFill>
                  <a:srgbClr val="F72F07"/>
                </a:solidFill>
                <a:effectLst/>
                <a:latin typeface="JetBrains Mono" pitchFamily="2" charset="0"/>
              </a:rPr>
              <a:t>sort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key</a:t>
            </a:r>
            <a:r>
              <a:rPr kumimoji="0" lang="zh-CN" altLang="zh-CN" sz="2800" b="0" i="0" u="none" strike="noStrike" cap="none" normalizeH="0" baseline="0" dirty="0">
                <a:ln>
                  <a:noFill/>
                </a:ln>
                <a:solidFill>
                  <a:srgbClr val="F77235"/>
                </a:solidFill>
                <a:effectLst/>
                <a:latin typeface="JetBrains Mono" pitchFamily="2" charset="0"/>
              </a:rPr>
              <a:t>=</a:t>
            </a:r>
            <a:r>
              <a:rPr kumimoji="0" lang="zh-CN" altLang="zh-CN" sz="2800" b="1" i="0" u="none" strike="noStrike" cap="none" normalizeH="0" baseline="0" dirty="0">
                <a:ln>
                  <a:noFill/>
                </a:ln>
                <a:solidFill>
                  <a:srgbClr val="EF8354"/>
                </a:solidFill>
                <a:effectLst/>
                <a:latin typeface="JetBrains Mono" pitchFamily="2" charset="0"/>
              </a:rPr>
              <a:t>lambda </a:t>
            </a:r>
            <a:r>
              <a:rPr kumimoji="0" lang="zh-CN" altLang="zh-CN" sz="2800" b="0" i="0" u="none" strike="noStrike" cap="none" normalizeH="0" baseline="0" dirty="0">
                <a:ln>
                  <a:noFill/>
                </a:ln>
                <a:solidFill>
                  <a:srgbClr val="2D3142"/>
                </a:solidFill>
                <a:effectLst/>
                <a:latin typeface="JetBrains Mono" pitchFamily="2" charset="0"/>
              </a:rPr>
              <a:t>x</a:t>
            </a:r>
            <a:r>
              <a:rPr kumimoji="0" lang="zh-CN" altLang="zh-CN" sz="2800" b="0" i="0" u="none" strike="noStrike" cap="none" normalizeH="0" baseline="0" dirty="0">
                <a:ln>
                  <a:noFill/>
                </a:ln>
                <a:solidFill>
                  <a:srgbClr val="F77235"/>
                </a:solidFill>
                <a:effectLst/>
                <a:latin typeface="JetBrains Mono" pitchFamily="2" charset="0"/>
              </a:rPr>
              <a:t>: </a:t>
            </a:r>
            <a:r>
              <a:rPr kumimoji="0" lang="zh-CN" altLang="zh-CN" sz="2800" b="1" i="0" u="none" strike="noStrike" cap="none" normalizeH="0" baseline="0" dirty="0">
                <a:ln>
                  <a:noFill/>
                </a:ln>
                <a:solidFill>
                  <a:srgbClr val="16A80D"/>
                </a:solidFill>
                <a:effectLst/>
                <a:latin typeface="JetBrains Mono" pitchFamily="2" charset="0"/>
              </a:rPr>
              <a:t>int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x</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2</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E70C0C"/>
                </a:solidFill>
                <a:effectLst/>
                <a:latin typeface="JetBrains Mono" pitchFamily="2" charset="0"/>
              </a:rPr>
              <a:t>))</a:t>
            </a:r>
            <a:endParaRPr lang="zh-CN" altLang="zh-CN" dirty="0">
              <a:latin typeface="Arial" panose="020B0604020202020204" pitchFamily="34" charset="0"/>
            </a:endParaRPr>
          </a:p>
        </p:txBody>
      </p:sp>
      <p:pic>
        <p:nvPicPr>
          <p:cNvPr id="17" name="图片 16">
            <a:extLst>
              <a:ext uri="{FF2B5EF4-FFF2-40B4-BE49-F238E27FC236}">
                <a16:creationId xmlns:a16="http://schemas.microsoft.com/office/drawing/2014/main" id="{3F3CD2B3-25E4-4CE2-A7E9-A6D7EE42D1CA}"/>
              </a:ext>
            </a:extLst>
          </p:cNvPr>
          <p:cNvPicPr>
            <a:picLocks noChangeAspect="1"/>
          </p:cNvPicPr>
          <p:nvPr/>
        </p:nvPicPr>
        <p:blipFill>
          <a:blip r:embed="rId2"/>
          <a:stretch>
            <a:fillRect/>
          </a:stretch>
        </p:blipFill>
        <p:spPr>
          <a:xfrm>
            <a:off x="8968245" y="2307179"/>
            <a:ext cx="3197504" cy="4163053"/>
          </a:xfrm>
          <a:prstGeom prst="rect">
            <a:avLst/>
          </a:prstGeom>
        </p:spPr>
      </p:pic>
    </p:spTree>
    <p:extLst>
      <p:ext uri="{BB962C8B-B14F-4D97-AF65-F5344CB8AC3E}">
        <p14:creationId xmlns:p14="http://schemas.microsoft.com/office/powerpoint/2010/main" val="144476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193924C9-B6B7-473D-BA13-D7558CFB5AB8}"/>
              </a:ext>
            </a:extLst>
          </p:cNvPr>
          <p:cNvPicPr>
            <a:picLocks noChangeAspect="1"/>
          </p:cNvPicPr>
          <p:nvPr/>
        </p:nvPicPr>
        <p:blipFill>
          <a:blip r:embed="rId2"/>
          <a:stretch>
            <a:fillRect/>
          </a:stretch>
        </p:blipFill>
        <p:spPr>
          <a:xfrm>
            <a:off x="8968245" y="2310646"/>
            <a:ext cx="3197504" cy="4159585"/>
          </a:xfrm>
          <a:prstGeom prst="rect">
            <a:avLst/>
          </a:prstGeom>
        </p:spPr>
      </p:pic>
      <p:sp>
        <p:nvSpPr>
          <p:cNvPr id="7" name="矩形 6">
            <a:extLst>
              <a:ext uri="{FF2B5EF4-FFF2-40B4-BE49-F238E27FC236}">
                <a16:creationId xmlns:a16="http://schemas.microsoft.com/office/drawing/2014/main" id="{3370CDAF-2044-45B0-B800-77265C97AF86}"/>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二维列表排序</a:t>
            </a:r>
          </a:p>
        </p:txBody>
      </p:sp>
      <p:sp>
        <p:nvSpPr>
          <p:cNvPr id="4" name="矩形 3">
            <a:extLst>
              <a:ext uri="{FF2B5EF4-FFF2-40B4-BE49-F238E27FC236}">
                <a16:creationId xmlns:a16="http://schemas.microsoft.com/office/drawing/2014/main" id="{EEDB1DDE-7A1D-412C-A514-B74ED3D56908}"/>
              </a:ext>
            </a:extLst>
          </p:cNvPr>
          <p:cNvSpPr/>
          <p:nvPr/>
        </p:nvSpPr>
        <p:spPr>
          <a:xfrm>
            <a:off x="767408" y="2371748"/>
            <a:ext cx="6360979"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多个排序关键字以元组形式传入</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第一个为首排序关键字</a:t>
            </a:r>
            <a:endParaRPr lang="en-US" altLang="zh-CN" sz="28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67DAEEF7-E80C-450C-B17E-80D683159F91}"/>
              </a:ext>
            </a:extLst>
          </p:cNvPr>
          <p:cNvSpPr/>
          <p:nvPr/>
        </p:nvSpPr>
        <p:spPr>
          <a:xfrm>
            <a:off x="767408" y="1783959"/>
            <a:ext cx="10495181"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F76707"/>
                </a:solidFill>
                <a:latin typeface="JetBrains Mono" pitchFamily="2" charset="0"/>
              </a:rPr>
              <a:t>sort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key</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lambda </a:t>
            </a:r>
            <a:r>
              <a:rPr lang="zh-CN" altLang="zh-CN" sz="2800" dirty="0">
                <a:solidFill>
                  <a:srgbClr val="2D3142"/>
                </a:solidFill>
                <a:latin typeface="JetBrains Mono" pitchFamily="2" charset="0"/>
              </a:rPr>
              <a:t>x</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x</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n</a:t>
            </a:r>
            <a:r>
              <a:rPr lang="en-US" altLang="zh-CN" sz="2800" dirty="0">
                <a:solidFill>
                  <a:srgbClr val="2D3142"/>
                </a:solidFill>
                <a:latin typeface="JetBrains Mono" pitchFamily="2" charset="0"/>
              </a:rPr>
              <a:t>1</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 </a:t>
            </a:r>
            <a:r>
              <a:rPr lang="zh-CN" altLang="zh-CN" sz="2800" dirty="0">
                <a:solidFill>
                  <a:srgbClr val="2D3142"/>
                </a:solidFill>
                <a:latin typeface="JetBrains Mono" pitchFamily="2" charset="0"/>
              </a:rPr>
              <a:t>x</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n</a:t>
            </a:r>
            <a:r>
              <a:rPr lang="en-US" altLang="zh-CN" sz="2800" dirty="0">
                <a:solidFill>
                  <a:srgbClr val="2D3142"/>
                </a:solidFill>
                <a:latin typeface="JetBrains Mono" pitchFamily="2" charset="0"/>
              </a:rPr>
              <a:t>2</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reverse</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True</a:t>
            </a:r>
            <a:r>
              <a:rPr lang="zh-CN" altLang="zh-CN" sz="2800" dirty="0">
                <a:solidFill>
                  <a:srgbClr val="E70C0C"/>
                </a:solidFill>
                <a:latin typeface="JetBrains Mono" pitchFamily="2"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A5DCB675-CCCF-42C1-805C-FC64C7C6FCBF}"/>
              </a:ext>
            </a:extLst>
          </p:cNvPr>
          <p:cNvSpPr/>
          <p:nvPr/>
        </p:nvSpPr>
        <p:spPr>
          <a:xfrm>
            <a:off x="767408" y="3353838"/>
            <a:ext cx="9477805" cy="2246769"/>
          </a:xfrm>
          <a:prstGeom prst="rect">
            <a:avLst/>
          </a:prstGeom>
        </p:spPr>
        <p:txBody>
          <a:bodyPr wrap="square">
            <a:spAutoFit/>
          </a:bodyPr>
          <a:lstStyle/>
          <a:p>
            <a:pPr lvl="0" eaLnBrk="0" fontAlgn="base" hangingPunct="0">
              <a:spcBef>
                <a:spcPct val="0"/>
              </a:spcBef>
              <a:spcAft>
                <a:spcPct val="0"/>
              </a:spcAft>
            </a:pPr>
            <a:r>
              <a:rPr kumimoji="0" lang="zh-CN" altLang="zh-CN" sz="2800" b="0" i="0" u="none" strike="noStrike" cap="none" normalizeH="0" baseline="0" dirty="0">
                <a:ln>
                  <a:noFill/>
                </a:ln>
                <a:solidFill>
                  <a:srgbClr val="2D3142"/>
                </a:solidFill>
                <a:effectLst/>
                <a:latin typeface="JetBrains Mono" pitchFamily="2" charset="0"/>
              </a:rPr>
              <a:t>scores </a:t>
            </a:r>
            <a:r>
              <a:rPr kumimoji="0" lang="zh-CN" altLang="zh-CN" sz="2800" b="0" i="0" u="none" strike="noStrike" cap="none" normalizeH="0" baseline="0" dirty="0">
                <a:ln>
                  <a:noFill/>
                </a:ln>
                <a:solidFill>
                  <a:srgbClr val="F77235"/>
                </a:solidFill>
                <a:effectLst/>
                <a:latin typeface="JetBrains Mono" pitchFamily="2" charset="0"/>
              </a:rPr>
              <a:t>= </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JetBrains Mono" pitchFamily="2" charset="0"/>
              </a:rPr>
              <a:t>'1266'</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刘雯</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'100'</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'1577'</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张佳喜</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'88'</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'1249'</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张红发</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'88'</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'1271'</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5E8759"/>
                </a:solidFill>
                <a:effectLst/>
                <a:latin typeface="宋体" panose="02010600030101010101" pitchFamily="2" charset="-122"/>
                <a:ea typeface="宋体" panose="02010600030101010101" pitchFamily="2" charset="-122"/>
              </a:rPr>
              <a:t>徐肖剑</a:t>
            </a:r>
            <a:r>
              <a:rPr kumimoji="0" lang="zh-CN" altLang="zh-CN" sz="2800" b="0" i="0" u="none" strike="noStrike" cap="none" normalizeH="0" baseline="0" dirty="0">
                <a:ln>
                  <a:noFill/>
                </a:ln>
                <a:solidFill>
                  <a:srgbClr val="5E8759"/>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 </a:t>
            </a:r>
            <a:r>
              <a:rPr kumimoji="0" lang="zh-CN" altLang="zh-CN" sz="2800" b="0" i="0" u="none" strike="noStrike" cap="none" normalizeH="0" baseline="0" dirty="0">
                <a:ln>
                  <a:noFill/>
                </a:ln>
                <a:solidFill>
                  <a:srgbClr val="5E8759"/>
                </a:solidFill>
                <a:effectLst/>
                <a:latin typeface="JetBrains Mono" pitchFamily="2" charset="0"/>
              </a:rPr>
              <a:t>'83'</a:t>
            </a:r>
            <a:r>
              <a:rPr kumimoji="0" lang="zh-CN" altLang="zh-CN" sz="2800" b="0" i="0" u="none" strike="noStrike" cap="none" normalizeH="0" baseline="0" dirty="0">
                <a:ln>
                  <a:noFill/>
                </a:ln>
                <a:solidFill>
                  <a:srgbClr val="6AE613"/>
                </a:solidFill>
                <a:effectLst/>
                <a:latin typeface="JetBrains Mono" pitchFamily="2" charset="0"/>
              </a:rPr>
              <a:t>]]</a:t>
            </a:r>
            <a:br>
              <a:rPr kumimoji="0" lang="zh-CN" altLang="zh-CN" sz="2800" b="0" i="0" u="none" strike="noStrike" cap="none" normalizeH="0" baseline="0" dirty="0">
                <a:ln>
                  <a:noFill/>
                </a:ln>
                <a:solidFill>
                  <a:srgbClr val="6AE613"/>
                </a:solidFill>
                <a:effectLst/>
                <a:latin typeface="JetBrains Mono" pitchFamily="2" charset="0"/>
              </a:rPr>
            </a:br>
            <a:r>
              <a:rPr kumimoji="0" lang="zh-CN" altLang="zh-CN" sz="2800" b="0" i="0" u="none" strike="noStrike" cap="none" normalizeH="0" baseline="0" dirty="0">
                <a:ln>
                  <a:noFill/>
                </a:ln>
                <a:solidFill>
                  <a:srgbClr val="2D3142"/>
                </a:solidFill>
                <a:effectLst/>
                <a:latin typeface="JetBrains Mono" pitchFamily="2" charset="0"/>
              </a:rPr>
              <a:t>scores</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1" i="0" u="none" strike="noStrike" cap="none" normalizeH="0" baseline="0" dirty="0">
                <a:ln>
                  <a:noFill/>
                </a:ln>
                <a:solidFill>
                  <a:srgbClr val="F72F07"/>
                </a:solidFill>
                <a:effectLst/>
                <a:latin typeface="JetBrains Mono" pitchFamily="2" charset="0"/>
              </a:rPr>
              <a:t>sort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key</a:t>
            </a:r>
            <a:r>
              <a:rPr kumimoji="0" lang="zh-CN" altLang="zh-CN" sz="2800" b="0" i="0" u="none" strike="noStrike" cap="none" normalizeH="0" baseline="0" dirty="0">
                <a:ln>
                  <a:noFill/>
                </a:ln>
                <a:solidFill>
                  <a:srgbClr val="F77235"/>
                </a:solidFill>
                <a:effectLst/>
                <a:latin typeface="JetBrains Mono" pitchFamily="2" charset="0"/>
              </a:rPr>
              <a:t>=</a:t>
            </a:r>
            <a:r>
              <a:rPr kumimoji="0" lang="zh-CN" altLang="zh-CN" sz="2800" b="1" i="0" u="none" strike="noStrike" cap="none" normalizeH="0" baseline="0" dirty="0">
                <a:ln>
                  <a:noFill/>
                </a:ln>
                <a:solidFill>
                  <a:srgbClr val="EF8354"/>
                </a:solidFill>
                <a:effectLst/>
                <a:latin typeface="JetBrains Mono" pitchFamily="2" charset="0"/>
              </a:rPr>
              <a:t>lambda </a:t>
            </a:r>
            <a:r>
              <a:rPr kumimoji="0" lang="zh-CN" altLang="zh-CN" sz="2800" b="0" i="0" u="none" strike="noStrike" cap="none" normalizeH="0" baseline="0" dirty="0">
                <a:ln>
                  <a:noFill/>
                </a:ln>
                <a:solidFill>
                  <a:srgbClr val="2D3142"/>
                </a:solidFill>
                <a:effectLst/>
                <a:latin typeface="JetBrains Mono" pitchFamily="2" charset="0"/>
              </a:rPr>
              <a:t>x</a:t>
            </a:r>
            <a:r>
              <a:rPr kumimoji="0" lang="zh-CN" altLang="zh-CN" sz="2800" b="0" i="0" u="none" strike="noStrike" cap="none" normalizeH="0" baseline="0" dirty="0">
                <a:ln>
                  <a:noFill/>
                </a:ln>
                <a:solidFill>
                  <a:srgbClr val="F77235"/>
                </a:solidFill>
                <a:effectLst/>
                <a:latin typeface="JetBrains Mono" pitchFamily="2" charset="0"/>
              </a:rPr>
              <a:t>: </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1" i="0" u="none" strike="noStrike" cap="none" normalizeH="0" baseline="0" dirty="0">
                <a:ln>
                  <a:noFill/>
                </a:ln>
                <a:solidFill>
                  <a:srgbClr val="16A80D"/>
                </a:solidFill>
                <a:effectLst/>
                <a:latin typeface="JetBrains Mono" pitchFamily="2" charset="0"/>
              </a:rPr>
              <a:t>int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x</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2</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E70C0C"/>
                </a:solidFill>
                <a:effectLst/>
                <a:latin typeface="JetBrains Mono" pitchFamily="2" charset="0"/>
              </a:rPr>
              <a:t>)</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x</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2D3142"/>
                </a:solidFill>
                <a:effectLst/>
                <a:latin typeface="JetBrains Mono" pitchFamily="2" charset="0"/>
              </a:rPr>
              <a:t>0</a:t>
            </a:r>
            <a:r>
              <a:rPr kumimoji="0" lang="zh-CN" altLang="zh-CN" sz="2800" b="0" i="0" u="none" strike="noStrike" cap="none" normalizeH="0" baseline="0" dirty="0">
                <a:ln>
                  <a:noFill/>
                </a:ln>
                <a:solidFill>
                  <a:srgbClr val="6AE613"/>
                </a:solidFill>
                <a:effectLst/>
                <a:latin typeface="JetBrains Mono" pitchFamily="2" charset="0"/>
              </a:rPr>
              <a:t>]</a:t>
            </a:r>
            <a:r>
              <a:rPr kumimoji="0" lang="zh-CN" altLang="zh-CN" sz="2800" b="0" i="0" u="none" strike="noStrike" cap="none" normalizeH="0" baseline="0" dirty="0">
                <a:ln>
                  <a:noFill/>
                </a:ln>
                <a:solidFill>
                  <a:srgbClr val="E70C0C"/>
                </a:solidFill>
                <a:effectLst/>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162822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6" name="矩形 5">
            <a:extLst>
              <a:ext uri="{FF2B5EF4-FFF2-40B4-BE49-F238E27FC236}">
                <a16:creationId xmlns:a16="http://schemas.microsoft.com/office/drawing/2014/main" id="{44F7641D-F876-4DC2-8927-77626CE9A266}"/>
              </a:ext>
            </a:extLst>
          </p:cNvPr>
          <p:cNvSpPr/>
          <p:nvPr/>
        </p:nvSpPr>
        <p:spPr>
          <a:xfrm>
            <a:off x="6960096" y="4365104"/>
            <a:ext cx="5064224" cy="1754326"/>
          </a:xfrm>
          <a:prstGeom prst="rect">
            <a:avLst/>
          </a:prstGeom>
        </p:spPr>
        <p:txBody>
          <a:bodyPr wrap="square">
            <a:spAutoFit/>
          </a:bodyPr>
          <a:lstStyle/>
          <a:p>
            <a:pPr lvl="0" eaLnBrk="0" fontAlgn="base" hangingPunct="0">
              <a:spcBef>
                <a:spcPct val="0"/>
              </a:spcBef>
              <a:spcAft>
                <a:spcPct val="0"/>
              </a:spcAft>
            </a:pPr>
            <a:r>
              <a:rPr lang="zh-CN" altLang="zh-CN">
                <a:solidFill>
                  <a:srgbClr val="2D3142"/>
                </a:solidFill>
                <a:latin typeface="JetBrains Mono" pitchFamily="2" charset="0"/>
              </a:rPr>
              <a:t>0121801101266</a:t>
            </a:r>
            <a:r>
              <a:rPr lang="zh-CN" altLang="zh-CN">
                <a:solidFill>
                  <a:srgbClr val="6AE613"/>
                </a:solidFill>
                <a:latin typeface="JetBrains Mono" pitchFamily="2" charset="0"/>
              </a:rPr>
              <a:t>,</a:t>
            </a:r>
            <a:r>
              <a:rPr lang="zh-CN" altLang="zh-CN">
                <a:solidFill>
                  <a:srgbClr val="2D3142"/>
                </a:solidFill>
                <a:latin typeface="宋体" panose="02010600030101010101" pitchFamily="2" charset="-122"/>
                <a:ea typeface="宋体" panose="02010600030101010101" pitchFamily="2" charset="-122"/>
              </a:rPr>
              <a:t>刘雯</a:t>
            </a:r>
            <a:r>
              <a:rPr lang="zh-CN" altLang="zh-CN">
                <a:solidFill>
                  <a:srgbClr val="6AE613"/>
                </a:solidFill>
                <a:latin typeface="JetBrains Mono" pitchFamily="2" charset="0"/>
              </a:rPr>
              <a:t>,</a:t>
            </a:r>
            <a:r>
              <a:rPr lang="zh-CN" altLang="zh-CN">
                <a:solidFill>
                  <a:srgbClr val="2D3142"/>
                </a:solidFill>
                <a:latin typeface="JetBrains Mono" pitchFamily="2" charset="0"/>
              </a:rPr>
              <a:t>92</a:t>
            </a:r>
            <a:r>
              <a:rPr lang="zh-CN" altLang="zh-CN">
                <a:solidFill>
                  <a:srgbClr val="6AE613"/>
                </a:solidFill>
                <a:latin typeface="JetBrains Mono" pitchFamily="2" charset="0"/>
              </a:rPr>
              <a:t>,</a:t>
            </a:r>
            <a:r>
              <a:rPr lang="zh-CN" altLang="zh-CN">
                <a:solidFill>
                  <a:srgbClr val="2D3142"/>
                </a:solidFill>
                <a:latin typeface="JetBrains Mono" pitchFamily="2" charset="0"/>
              </a:rPr>
              <a:t>73</a:t>
            </a:r>
            <a:r>
              <a:rPr lang="zh-CN" altLang="zh-CN">
                <a:solidFill>
                  <a:srgbClr val="6AE613"/>
                </a:solidFill>
                <a:latin typeface="JetBrains Mono" pitchFamily="2" charset="0"/>
              </a:rPr>
              <a:t>,</a:t>
            </a:r>
            <a:r>
              <a:rPr lang="zh-CN" altLang="zh-CN">
                <a:solidFill>
                  <a:srgbClr val="2D3142"/>
                </a:solidFill>
                <a:latin typeface="JetBrains Mono" pitchFamily="2" charset="0"/>
              </a:rPr>
              <a:t>72</a:t>
            </a:r>
            <a:r>
              <a:rPr lang="zh-CN" altLang="zh-CN">
                <a:solidFill>
                  <a:srgbClr val="6AE613"/>
                </a:solidFill>
                <a:latin typeface="JetBrains Mono" pitchFamily="2" charset="0"/>
              </a:rPr>
              <a:t>,</a:t>
            </a:r>
            <a:r>
              <a:rPr lang="zh-CN" altLang="zh-CN">
                <a:solidFill>
                  <a:srgbClr val="2D3142"/>
                </a:solidFill>
                <a:latin typeface="JetBrains Mono" pitchFamily="2" charset="0"/>
              </a:rPr>
              <a:t>64</a:t>
            </a:r>
            <a:br>
              <a:rPr lang="zh-CN" altLang="zh-CN">
                <a:solidFill>
                  <a:srgbClr val="2D3142"/>
                </a:solidFill>
                <a:latin typeface="JetBrains Mono" pitchFamily="2" charset="0"/>
              </a:rPr>
            </a:br>
            <a:r>
              <a:rPr lang="zh-CN" altLang="zh-CN">
                <a:solidFill>
                  <a:srgbClr val="2D3142"/>
                </a:solidFill>
                <a:latin typeface="JetBrains Mono" pitchFamily="2" charset="0"/>
              </a:rPr>
              <a:t>0121801101077</a:t>
            </a:r>
            <a:r>
              <a:rPr lang="zh-CN" altLang="zh-CN">
                <a:solidFill>
                  <a:srgbClr val="6AE613"/>
                </a:solidFill>
                <a:latin typeface="JetBrains Mono" pitchFamily="2" charset="0"/>
              </a:rPr>
              <a:t>,</a:t>
            </a:r>
            <a:r>
              <a:rPr lang="zh-CN" altLang="zh-CN">
                <a:solidFill>
                  <a:srgbClr val="2D3142"/>
                </a:solidFill>
                <a:latin typeface="宋体" panose="02010600030101010101" pitchFamily="2" charset="-122"/>
                <a:ea typeface="宋体" panose="02010600030101010101" pitchFamily="2" charset="-122"/>
              </a:rPr>
              <a:t>张佳喜</a:t>
            </a:r>
            <a:r>
              <a:rPr lang="zh-CN" altLang="zh-CN">
                <a:solidFill>
                  <a:srgbClr val="6AE613"/>
                </a:solidFill>
                <a:latin typeface="JetBrains Mono" pitchFamily="2" charset="0"/>
              </a:rPr>
              <a:t>,</a:t>
            </a:r>
            <a:r>
              <a:rPr lang="zh-CN" altLang="zh-CN">
                <a:solidFill>
                  <a:srgbClr val="2D3142"/>
                </a:solidFill>
                <a:latin typeface="JetBrains Mono" pitchFamily="2" charset="0"/>
              </a:rPr>
              <a:t>81</a:t>
            </a:r>
            <a:r>
              <a:rPr lang="zh-CN" altLang="zh-CN">
                <a:solidFill>
                  <a:srgbClr val="6AE613"/>
                </a:solidFill>
                <a:latin typeface="JetBrains Mono" pitchFamily="2" charset="0"/>
              </a:rPr>
              <a:t>,</a:t>
            </a:r>
            <a:r>
              <a:rPr lang="zh-CN" altLang="zh-CN">
                <a:solidFill>
                  <a:srgbClr val="2D3142"/>
                </a:solidFill>
                <a:latin typeface="JetBrains Mono" pitchFamily="2" charset="0"/>
              </a:rPr>
              <a:t>97</a:t>
            </a:r>
            <a:r>
              <a:rPr lang="zh-CN" altLang="zh-CN">
                <a:solidFill>
                  <a:srgbClr val="6AE613"/>
                </a:solidFill>
                <a:latin typeface="JetBrains Mono" pitchFamily="2" charset="0"/>
              </a:rPr>
              <a:t>,</a:t>
            </a:r>
            <a:r>
              <a:rPr lang="zh-CN" altLang="zh-CN">
                <a:solidFill>
                  <a:srgbClr val="2D3142"/>
                </a:solidFill>
                <a:latin typeface="JetBrains Mono" pitchFamily="2" charset="0"/>
              </a:rPr>
              <a:t>61</a:t>
            </a:r>
            <a:r>
              <a:rPr lang="zh-CN" altLang="zh-CN">
                <a:solidFill>
                  <a:srgbClr val="6AE613"/>
                </a:solidFill>
                <a:latin typeface="JetBrains Mono" pitchFamily="2" charset="0"/>
              </a:rPr>
              <a:t>,</a:t>
            </a:r>
            <a:r>
              <a:rPr lang="zh-CN" altLang="zh-CN">
                <a:solidFill>
                  <a:srgbClr val="2D3142"/>
                </a:solidFill>
                <a:latin typeface="JetBrains Mono" pitchFamily="2" charset="0"/>
              </a:rPr>
              <a:t>98</a:t>
            </a:r>
            <a:br>
              <a:rPr lang="zh-CN" altLang="zh-CN">
                <a:solidFill>
                  <a:srgbClr val="2D3142"/>
                </a:solidFill>
                <a:latin typeface="JetBrains Mono" pitchFamily="2" charset="0"/>
              </a:rPr>
            </a:br>
            <a:r>
              <a:rPr lang="zh-CN" altLang="zh-CN">
                <a:solidFill>
                  <a:srgbClr val="2D3142"/>
                </a:solidFill>
                <a:latin typeface="JetBrains Mono" pitchFamily="2" charset="0"/>
              </a:rPr>
              <a:t>0121801101249</a:t>
            </a:r>
            <a:r>
              <a:rPr lang="zh-CN" altLang="zh-CN">
                <a:solidFill>
                  <a:srgbClr val="6AE613"/>
                </a:solidFill>
                <a:latin typeface="JetBrains Mono" pitchFamily="2" charset="0"/>
              </a:rPr>
              <a:t>,</a:t>
            </a:r>
            <a:r>
              <a:rPr lang="zh-CN" altLang="zh-CN">
                <a:solidFill>
                  <a:srgbClr val="2D3142"/>
                </a:solidFill>
                <a:latin typeface="宋体" panose="02010600030101010101" pitchFamily="2" charset="-122"/>
                <a:ea typeface="宋体" panose="02010600030101010101" pitchFamily="2" charset="-122"/>
              </a:rPr>
              <a:t>张红发</a:t>
            </a:r>
            <a:r>
              <a:rPr lang="zh-CN" altLang="zh-CN">
                <a:solidFill>
                  <a:srgbClr val="6AE613"/>
                </a:solidFill>
                <a:latin typeface="JetBrains Mono" pitchFamily="2" charset="0"/>
              </a:rPr>
              <a:t>,</a:t>
            </a:r>
            <a:r>
              <a:rPr lang="zh-CN" altLang="zh-CN">
                <a:solidFill>
                  <a:srgbClr val="2D3142"/>
                </a:solidFill>
                <a:latin typeface="JetBrains Mono" pitchFamily="2" charset="0"/>
              </a:rPr>
              <a:t>88</a:t>
            </a:r>
            <a:r>
              <a:rPr lang="zh-CN" altLang="zh-CN">
                <a:solidFill>
                  <a:srgbClr val="6AE613"/>
                </a:solidFill>
                <a:latin typeface="JetBrains Mono" pitchFamily="2" charset="0"/>
              </a:rPr>
              <a:t>,</a:t>
            </a:r>
            <a:r>
              <a:rPr lang="zh-CN" altLang="zh-CN">
                <a:solidFill>
                  <a:srgbClr val="2D3142"/>
                </a:solidFill>
                <a:latin typeface="JetBrains Mono" pitchFamily="2" charset="0"/>
              </a:rPr>
              <a:t>66</a:t>
            </a:r>
            <a:r>
              <a:rPr lang="zh-CN" altLang="zh-CN">
                <a:solidFill>
                  <a:srgbClr val="6AE613"/>
                </a:solidFill>
                <a:latin typeface="JetBrains Mono" pitchFamily="2" charset="0"/>
              </a:rPr>
              <a:t>,</a:t>
            </a:r>
            <a:r>
              <a:rPr lang="zh-CN" altLang="zh-CN">
                <a:solidFill>
                  <a:srgbClr val="2D3142"/>
                </a:solidFill>
                <a:latin typeface="JetBrains Mono" pitchFamily="2" charset="0"/>
              </a:rPr>
              <a:t>71</a:t>
            </a:r>
            <a:r>
              <a:rPr lang="zh-CN" altLang="zh-CN">
                <a:solidFill>
                  <a:srgbClr val="6AE613"/>
                </a:solidFill>
                <a:latin typeface="JetBrains Mono" pitchFamily="2" charset="0"/>
              </a:rPr>
              <a:t>,</a:t>
            </a:r>
            <a:r>
              <a:rPr lang="zh-CN" altLang="zh-CN">
                <a:solidFill>
                  <a:srgbClr val="2D3142"/>
                </a:solidFill>
                <a:latin typeface="JetBrains Mono" pitchFamily="2" charset="0"/>
              </a:rPr>
              <a:t>85</a:t>
            </a:r>
            <a:br>
              <a:rPr lang="zh-CN" altLang="zh-CN">
                <a:solidFill>
                  <a:srgbClr val="2D3142"/>
                </a:solidFill>
                <a:latin typeface="JetBrains Mono" pitchFamily="2" charset="0"/>
              </a:rPr>
            </a:br>
            <a:r>
              <a:rPr lang="zh-CN" altLang="zh-CN">
                <a:solidFill>
                  <a:srgbClr val="2D3142"/>
                </a:solidFill>
                <a:latin typeface="JetBrains Mono" pitchFamily="2" charset="0"/>
              </a:rPr>
              <a:t>0121813570483</a:t>
            </a:r>
            <a:r>
              <a:rPr lang="zh-CN" altLang="zh-CN">
                <a:solidFill>
                  <a:srgbClr val="6AE613"/>
                </a:solidFill>
                <a:latin typeface="JetBrains Mono" pitchFamily="2" charset="0"/>
              </a:rPr>
              <a:t>,</a:t>
            </a:r>
            <a:r>
              <a:rPr lang="zh-CN" altLang="zh-CN">
                <a:solidFill>
                  <a:srgbClr val="2D3142"/>
                </a:solidFill>
                <a:latin typeface="宋体" panose="02010600030101010101" pitchFamily="2" charset="-122"/>
                <a:ea typeface="宋体" panose="02010600030101010101" pitchFamily="2" charset="-122"/>
              </a:rPr>
              <a:t>王昊煜</a:t>
            </a:r>
            <a:r>
              <a:rPr lang="zh-CN" altLang="zh-CN">
                <a:solidFill>
                  <a:srgbClr val="6AE613"/>
                </a:solidFill>
                <a:latin typeface="JetBrains Mono" pitchFamily="2" charset="0"/>
              </a:rPr>
              <a:t>,</a:t>
            </a:r>
            <a:r>
              <a:rPr lang="zh-CN" altLang="zh-CN">
                <a:solidFill>
                  <a:srgbClr val="2D3142"/>
                </a:solidFill>
                <a:latin typeface="JetBrains Mono" pitchFamily="2" charset="0"/>
              </a:rPr>
              <a:t>93</a:t>
            </a:r>
            <a:r>
              <a:rPr lang="zh-CN" altLang="zh-CN">
                <a:solidFill>
                  <a:srgbClr val="6AE613"/>
                </a:solidFill>
                <a:latin typeface="JetBrains Mono" pitchFamily="2" charset="0"/>
              </a:rPr>
              <a:t>,</a:t>
            </a:r>
            <a:r>
              <a:rPr lang="zh-CN" altLang="zh-CN">
                <a:solidFill>
                  <a:srgbClr val="2D3142"/>
                </a:solidFill>
                <a:latin typeface="JetBrains Mono" pitchFamily="2" charset="0"/>
              </a:rPr>
              <a:t>73</a:t>
            </a:r>
            <a:r>
              <a:rPr lang="zh-CN" altLang="zh-CN">
                <a:solidFill>
                  <a:srgbClr val="6AE613"/>
                </a:solidFill>
                <a:latin typeface="JetBrains Mono" pitchFamily="2" charset="0"/>
              </a:rPr>
              <a:t>,</a:t>
            </a:r>
            <a:r>
              <a:rPr lang="zh-CN" altLang="zh-CN">
                <a:solidFill>
                  <a:srgbClr val="2D3142"/>
                </a:solidFill>
                <a:latin typeface="JetBrains Mono" pitchFamily="2" charset="0"/>
              </a:rPr>
              <a:t>71</a:t>
            </a:r>
            <a:r>
              <a:rPr lang="zh-CN" altLang="zh-CN">
                <a:solidFill>
                  <a:srgbClr val="6AE613"/>
                </a:solidFill>
                <a:latin typeface="JetBrains Mono" pitchFamily="2" charset="0"/>
              </a:rPr>
              <a:t>,</a:t>
            </a:r>
            <a:r>
              <a:rPr lang="zh-CN" altLang="zh-CN">
                <a:solidFill>
                  <a:srgbClr val="2D3142"/>
                </a:solidFill>
                <a:latin typeface="JetBrains Mono" pitchFamily="2" charset="0"/>
              </a:rPr>
              <a:t>90</a:t>
            </a:r>
            <a:br>
              <a:rPr lang="zh-CN" altLang="zh-CN">
                <a:solidFill>
                  <a:srgbClr val="2D3142"/>
                </a:solidFill>
                <a:latin typeface="JetBrains Mono" pitchFamily="2" charset="0"/>
              </a:rPr>
            </a:br>
            <a:r>
              <a:rPr lang="zh-CN" altLang="zh-CN">
                <a:solidFill>
                  <a:srgbClr val="2D3142"/>
                </a:solidFill>
                <a:latin typeface="JetBrains Mono" pitchFamily="2" charset="0"/>
              </a:rPr>
              <a:t>…</a:t>
            </a:r>
            <a:br>
              <a:rPr lang="zh-CN" altLang="zh-CN">
                <a:solidFill>
                  <a:srgbClr val="2D3142"/>
                </a:solidFill>
                <a:latin typeface="JetBrains Mono" pitchFamily="2" charset="0"/>
              </a:rPr>
            </a:br>
            <a:r>
              <a:rPr lang="zh-CN" altLang="zh-CN">
                <a:solidFill>
                  <a:srgbClr val="2D3142"/>
                </a:solidFill>
                <a:latin typeface="JetBrains Mono" pitchFamily="2" charset="0"/>
              </a:rPr>
              <a:t>0121801101531</a:t>
            </a:r>
            <a:r>
              <a:rPr lang="zh-CN" altLang="zh-CN">
                <a:solidFill>
                  <a:srgbClr val="6AE613"/>
                </a:solidFill>
                <a:latin typeface="JetBrains Mono" pitchFamily="2" charset="0"/>
              </a:rPr>
              <a:t>,</a:t>
            </a:r>
            <a:r>
              <a:rPr lang="zh-CN" altLang="zh-CN">
                <a:solidFill>
                  <a:srgbClr val="2D3142"/>
                </a:solidFill>
                <a:latin typeface="宋体" panose="02010600030101010101" pitchFamily="2" charset="-122"/>
                <a:ea typeface="宋体" panose="02010600030101010101" pitchFamily="2" charset="-122"/>
              </a:rPr>
              <a:t>佘玉龙</a:t>
            </a:r>
            <a:r>
              <a:rPr lang="zh-CN" altLang="zh-CN">
                <a:solidFill>
                  <a:srgbClr val="6AE613"/>
                </a:solidFill>
                <a:latin typeface="JetBrains Mono" pitchFamily="2" charset="0"/>
              </a:rPr>
              <a:t>,</a:t>
            </a:r>
            <a:r>
              <a:rPr lang="zh-CN" altLang="zh-CN">
                <a:solidFill>
                  <a:srgbClr val="2D3142"/>
                </a:solidFill>
                <a:latin typeface="JetBrains Mono" pitchFamily="2" charset="0"/>
              </a:rPr>
              <a:t>73</a:t>
            </a:r>
            <a:r>
              <a:rPr lang="zh-CN" altLang="zh-CN">
                <a:solidFill>
                  <a:srgbClr val="6AE613"/>
                </a:solidFill>
                <a:latin typeface="JetBrains Mono" pitchFamily="2" charset="0"/>
              </a:rPr>
              <a:t>,</a:t>
            </a:r>
            <a:r>
              <a:rPr lang="zh-CN" altLang="zh-CN">
                <a:solidFill>
                  <a:srgbClr val="2D3142"/>
                </a:solidFill>
                <a:latin typeface="JetBrains Mono" pitchFamily="2" charset="0"/>
              </a:rPr>
              <a:t>89</a:t>
            </a:r>
            <a:r>
              <a:rPr lang="zh-CN" altLang="zh-CN">
                <a:solidFill>
                  <a:srgbClr val="6AE613"/>
                </a:solidFill>
                <a:latin typeface="JetBrains Mono" pitchFamily="2" charset="0"/>
              </a:rPr>
              <a:t>,</a:t>
            </a:r>
            <a:r>
              <a:rPr lang="zh-CN" altLang="zh-CN">
                <a:solidFill>
                  <a:srgbClr val="2D3142"/>
                </a:solidFill>
                <a:latin typeface="JetBrains Mono" pitchFamily="2" charset="0"/>
              </a:rPr>
              <a:t>81</a:t>
            </a:r>
            <a:r>
              <a:rPr lang="zh-CN" altLang="zh-CN">
                <a:solidFill>
                  <a:srgbClr val="6AE613"/>
                </a:solidFill>
                <a:latin typeface="JetBrains Mono" pitchFamily="2" charset="0"/>
              </a:rPr>
              <a:t>,</a:t>
            </a:r>
            <a:r>
              <a:rPr lang="zh-CN" altLang="zh-CN">
                <a:solidFill>
                  <a:srgbClr val="2D3142"/>
                </a:solidFill>
                <a:latin typeface="JetBrains Mono" pitchFamily="2" charset="0"/>
              </a:rPr>
              <a:t>93</a:t>
            </a:r>
            <a:endParaRPr lang="zh-CN" altLang="zh-CN" sz="1400" dirty="0">
              <a:latin typeface="Arial" panose="020B0604020202020204" pitchFamily="34" charset="0"/>
            </a:endParaRPr>
          </a:p>
        </p:txBody>
      </p:sp>
      <p:sp>
        <p:nvSpPr>
          <p:cNvPr id="8" name="矩形 7">
            <a:extLst>
              <a:ext uri="{FF2B5EF4-FFF2-40B4-BE49-F238E27FC236}">
                <a16:creationId xmlns:a16="http://schemas.microsoft.com/office/drawing/2014/main" id="{56412E93-62EB-4401-B4C8-0197D6B49A79}"/>
              </a:ext>
            </a:extLst>
          </p:cNvPr>
          <p:cNvSpPr/>
          <p:nvPr/>
        </p:nvSpPr>
        <p:spPr>
          <a:xfrm>
            <a:off x="766762" y="1484784"/>
            <a:ext cx="10945861" cy="3785652"/>
          </a:xfrm>
          <a:prstGeom prst="rect">
            <a:avLst/>
          </a:prstGeom>
        </p:spPr>
        <p:txBody>
          <a:bodyPr wrap="square">
            <a:spAutoFit/>
          </a:bodyPr>
          <a:lstStyle/>
          <a:p>
            <a:r>
              <a:rPr lang="zh-CN" altLang="en-US" sz="2000" dirty="0">
                <a:latin typeface="微软雅黑 Light" panose="020B0502040204020203" pitchFamily="34" charset="-122"/>
                <a:ea typeface="微软雅黑 Light" panose="020B0502040204020203" pitchFamily="34" charset="-122"/>
              </a:rPr>
              <a:t>现在一个包含若干学生学习成绩的文件，每位同学有</a:t>
            </a:r>
            <a:r>
              <a:rPr lang="en-US" altLang="zh-CN" sz="2000" dirty="0">
                <a:latin typeface="微软雅黑 Light" panose="020B0502040204020203" pitchFamily="34" charset="-122"/>
                <a:ea typeface="微软雅黑 Light" panose="020B0502040204020203" pitchFamily="34" charset="-122"/>
              </a:rPr>
              <a:t>4 </a:t>
            </a:r>
            <a:r>
              <a:rPr lang="zh-CN" altLang="en-US" sz="2000" dirty="0">
                <a:latin typeface="微软雅黑 Light" panose="020B0502040204020203" pitchFamily="34" charset="-122"/>
                <a:ea typeface="微软雅黑 Light" panose="020B0502040204020203" pitchFamily="34" charset="-122"/>
              </a:rPr>
              <a:t>门课程的成绩，按要求完成以下任务。</a:t>
            </a:r>
          </a:p>
          <a:p>
            <a:r>
              <a:rPr lang="zh-CN" altLang="en-US" sz="2000" dirty="0">
                <a:latin typeface="微软雅黑 Light" panose="020B0502040204020203" pitchFamily="34" charset="-122"/>
                <a:ea typeface="微软雅黑 Light" panose="020B0502040204020203" pitchFamily="34" charset="-122"/>
              </a:rPr>
              <a:t>文件中数据格式如下：</a:t>
            </a:r>
            <a:endParaRPr lang="en-US" altLang="zh-CN" sz="2000" dirty="0">
              <a:latin typeface="微软雅黑 Light" panose="020B0502040204020203" pitchFamily="34" charset="-122"/>
              <a:ea typeface="微软雅黑 Light" panose="020B0502040204020203" pitchFamily="34" charset="-122"/>
            </a:endParaRPr>
          </a:p>
          <a:p>
            <a:r>
              <a:rPr lang="zh-CN" altLang="en-US" sz="2000" dirty="0">
                <a:latin typeface="微软雅黑 Light" panose="020B0502040204020203" pitchFamily="34" charset="-122"/>
                <a:ea typeface="微软雅黑 Light" panose="020B0502040204020203" pitchFamily="34" charset="-122"/>
              </a:rPr>
              <a:t>读取附件文件中的数据，对数据进行处理，计算每个同学</a:t>
            </a:r>
            <a:r>
              <a:rPr lang="en-US" altLang="zh-CN" sz="2000" dirty="0">
                <a:latin typeface="微软雅黑 Light" panose="020B0502040204020203" pitchFamily="34" charset="-122"/>
                <a:ea typeface="微软雅黑 Light" panose="020B0502040204020203" pitchFamily="34" charset="-122"/>
              </a:rPr>
              <a:t>4 </a:t>
            </a:r>
            <a:r>
              <a:rPr lang="zh-CN" altLang="en-US" sz="2000" dirty="0">
                <a:latin typeface="微软雅黑 Light" panose="020B0502040204020203" pitchFamily="34" charset="-122"/>
                <a:ea typeface="微软雅黑 Light" panose="020B0502040204020203" pitchFamily="34" charset="-122"/>
              </a:rPr>
              <a:t>门课程成绩的平均成绩，将平均成绩置于课程成绩后一列，按照平均分升序排序后输出。</a:t>
            </a:r>
          </a:p>
          <a:p>
            <a:r>
              <a:rPr lang="zh-CN" altLang="en-US" sz="2000" dirty="0">
                <a:latin typeface="微软雅黑 Light" panose="020B0502040204020203" pitchFamily="34" charset="-122"/>
                <a:ea typeface="微软雅黑 Light" panose="020B0502040204020203" pitchFamily="34" charset="-122"/>
              </a:rPr>
              <a:t>根据以下输入要求，输出相应的数据：</a:t>
            </a:r>
          </a:p>
          <a:p>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输出平均分最高的同学名字与平均成绩，名字与分数间用一个空格分隔；</a:t>
            </a:r>
          </a:p>
          <a:p>
            <a:r>
              <a:rPr lang="en-US" altLang="zh-CN" sz="2000" dirty="0">
                <a:latin typeface="微软雅黑 Light" panose="020B0502040204020203" pitchFamily="34" charset="-122"/>
                <a:ea typeface="微软雅黑 Light" panose="020B0502040204020203" pitchFamily="34" charset="-122"/>
              </a:rPr>
              <a:t>2.</a:t>
            </a:r>
            <a:r>
              <a:rPr lang="zh-CN" altLang="en-US" sz="2000" dirty="0">
                <a:latin typeface="微软雅黑 Light" panose="020B0502040204020203" pitchFamily="34" charset="-122"/>
                <a:ea typeface="微软雅黑 Light" panose="020B0502040204020203" pitchFamily="34" charset="-122"/>
              </a:rPr>
              <a:t>输出平均分最低的同学名字与平均成绩，名字与分数间用一个空格分隔</a:t>
            </a:r>
          </a:p>
          <a:p>
            <a:r>
              <a:rPr lang="en-US" altLang="zh-CN" sz="2000" dirty="0">
                <a:latin typeface="微软雅黑 Light" panose="020B0502040204020203" pitchFamily="34" charset="-122"/>
                <a:ea typeface="微软雅黑 Light" panose="020B0502040204020203" pitchFamily="34" charset="-122"/>
              </a:rPr>
              <a:t>3.</a:t>
            </a:r>
            <a:r>
              <a:rPr lang="zh-CN" altLang="en-US" sz="2000" dirty="0">
                <a:latin typeface="微软雅黑 Light" panose="020B0502040204020203" pitchFamily="34" charset="-122"/>
                <a:ea typeface="微软雅黑 Light" panose="020B0502040204020203" pitchFamily="34" charset="-122"/>
              </a:rPr>
              <a:t>输出按平均分从低到高的排序数据，要求每个数据之间以空格间隔，每行结尾无空格。</a:t>
            </a:r>
          </a:p>
          <a:p>
            <a:r>
              <a:rPr lang="en-US" altLang="zh-CN" sz="2000" dirty="0">
                <a:latin typeface="微软雅黑 Light" panose="020B0502040204020203" pitchFamily="34" charset="-122"/>
                <a:ea typeface="微软雅黑 Light" panose="020B0502040204020203" pitchFamily="34" charset="-122"/>
              </a:rPr>
              <a:t>4.</a:t>
            </a:r>
            <a:r>
              <a:rPr lang="zh-CN" altLang="en-US" sz="2000" dirty="0">
                <a:latin typeface="微软雅黑 Light" panose="020B0502040204020203" pitchFamily="34" charset="-122"/>
                <a:ea typeface="微软雅黑 Light" panose="020B0502040204020203" pitchFamily="34" charset="-122"/>
              </a:rPr>
              <a:t>输入一个学生的名字，输出该名同学所在行的的全部数据，各数据项间用一个空格分隔，结尾无空格，</a:t>
            </a:r>
          </a:p>
          <a:p>
            <a:r>
              <a:rPr lang="en-US" altLang="zh-CN" sz="2000" dirty="0">
                <a:latin typeface="微软雅黑 Light" panose="020B0502040204020203" pitchFamily="34" charset="-122"/>
                <a:ea typeface="微软雅黑 Light" panose="020B0502040204020203" pitchFamily="34" charset="-122"/>
              </a:rPr>
              <a:t>5.</a:t>
            </a:r>
            <a:r>
              <a:rPr lang="zh-CN" altLang="en-US" sz="2000" dirty="0">
                <a:latin typeface="微软雅黑 Light" panose="020B0502040204020203" pitchFamily="34" charset="-122"/>
                <a:ea typeface="微软雅黑 Light" panose="020B0502040204020203" pitchFamily="34" charset="-122"/>
              </a:rPr>
              <a:t>如输入的姓名在文件中不存在，输出 “姓名不存在”</a:t>
            </a:r>
          </a:p>
          <a:p>
            <a:endParaRPr lang="zh-CN" altLang="en-US" sz="2000" dirty="0">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902119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7" name="矩形 6">
            <a:extLst>
              <a:ext uri="{FF2B5EF4-FFF2-40B4-BE49-F238E27FC236}">
                <a16:creationId xmlns:a16="http://schemas.microsoft.com/office/drawing/2014/main" id="{0E3671C3-7195-4DBB-B994-8AA18DD4AFFC}"/>
              </a:ext>
            </a:extLst>
          </p:cNvPr>
          <p:cNvSpPr/>
          <p:nvPr/>
        </p:nvSpPr>
        <p:spPr>
          <a:xfrm>
            <a:off x="767408" y="1484784"/>
            <a:ext cx="11233248" cy="3785652"/>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def </a:t>
            </a:r>
            <a:r>
              <a:rPr lang="zh-CN" altLang="zh-CN" sz="2400" b="1" dirty="0">
                <a:solidFill>
                  <a:srgbClr val="071EF0"/>
                </a:solidFill>
                <a:latin typeface="JetBrains Mono" pitchFamily="2" charset="0"/>
              </a:rPr>
              <a:t>read_txt_lst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filename</a:t>
            </a:r>
            <a:r>
              <a:rPr lang="zh-CN" altLang="zh-CN" sz="2400" dirty="0">
                <a:solidFill>
                  <a:srgbClr val="E70C0C"/>
                </a:solidFill>
                <a:latin typeface="JetBrains Mono" pitchFamily="2" charset="0"/>
              </a:rPr>
              <a:t>)</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ABA6BF"/>
                </a:solidFill>
                <a:latin typeface="JetBrains Mono" pitchFamily="2" charset="0"/>
              </a:rPr>
              <a:t>"""</a:t>
            </a:r>
            <a:r>
              <a:rPr lang="zh-CN" altLang="zh-CN" sz="2400" dirty="0">
                <a:solidFill>
                  <a:srgbClr val="ABA6BF"/>
                </a:solidFill>
                <a:latin typeface="宋体" panose="02010600030101010101" pitchFamily="2" charset="-122"/>
                <a:ea typeface="宋体" panose="02010600030101010101" pitchFamily="2" charset="-122"/>
              </a:rPr>
              <a:t>接收文件名为参数，读文件，将每行根据逗号切分为子列表，成绩为字符</a:t>
            </a:r>
            <a:endParaRPr lang="en-US" altLang="zh-CN" sz="24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ABA6BF"/>
                </a:solidFill>
                <a:latin typeface="宋体" panose="02010600030101010101" pitchFamily="2" charset="-122"/>
                <a:ea typeface="宋体" panose="02010600030101010101" pitchFamily="2" charset="-122"/>
              </a:rPr>
              <a:t>串类型，返回二维列表。</a:t>
            </a:r>
            <a:r>
              <a:rPr lang="zh-CN" altLang="zh-CN" sz="2400" dirty="0">
                <a:solidFill>
                  <a:srgbClr val="ABA6BF"/>
                </a:solidFill>
                <a:latin typeface="JetBrains Mono" pitchFamily="2" charset="0"/>
              </a:rPr>
              <a:t>"""</a:t>
            </a:r>
            <a:br>
              <a:rPr lang="zh-CN" altLang="zh-CN" sz="2400" dirty="0">
                <a:solidFill>
                  <a:srgbClr val="ABA6BF"/>
                </a:solidFill>
                <a:latin typeface="JetBrains Mono" pitchFamily="2" charset="0"/>
              </a:rPr>
            </a:br>
            <a:r>
              <a:rPr lang="zh-CN" altLang="zh-CN" sz="2400" dirty="0">
                <a:solidFill>
                  <a:srgbClr val="ABA6BF"/>
                </a:solidFill>
                <a:latin typeface="JetBrains Mono" pitchFamily="2" charset="0"/>
              </a:rPr>
              <a:t>    </a:t>
            </a: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filename</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fr</a:t>
            </a:r>
            <a:r>
              <a:rPr lang="zh-CN" altLang="zh-CN" sz="2400" dirty="0">
                <a:solidFill>
                  <a:srgbClr val="F77235"/>
                </a:solidFill>
                <a:latin typeface="JetBrains Mono" pitchFamily="2" charset="0"/>
              </a:rPr>
              <a:t>:   </a:t>
            </a:r>
            <a:endParaRPr lang="en-US" altLang="zh-CN" sz="2400" dirty="0">
              <a:solidFill>
                <a:srgbClr val="F77235"/>
              </a:solidFill>
              <a:latin typeface="JetBrains Mono" pitchFamily="2" charset="0"/>
            </a:endParaRPr>
          </a:p>
          <a:p>
            <a:pPr lvl="0" eaLnBrk="0" fontAlgn="base" hangingPunct="0">
              <a:spcBef>
                <a:spcPct val="0"/>
              </a:spcBef>
              <a:spcAft>
                <a:spcPct val="0"/>
              </a:spcAft>
            </a:pPr>
            <a:r>
              <a:rPr lang="en-US" altLang="zh-CN" sz="2400" dirty="0">
                <a:solidFill>
                  <a:srgbClr val="ABA6BF"/>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以读模式打开文件创建文件对象</a:t>
            </a:r>
            <a:r>
              <a:rPr lang="zh-CN" altLang="zh-CN" sz="2400" dirty="0">
                <a:solidFill>
                  <a:srgbClr val="ABA6BF"/>
                </a:solidFill>
                <a:latin typeface="JetBrains Mono" pitchFamily="2" charset="0"/>
              </a:rPr>
              <a:t>fr</a:t>
            </a:r>
            <a:br>
              <a:rPr lang="zh-CN" altLang="zh-CN" sz="2400" dirty="0">
                <a:solidFill>
                  <a:srgbClr val="ABA6BF"/>
                </a:solidFill>
                <a:latin typeface="JetBrains Mono" pitchFamily="2" charset="0"/>
              </a:rPr>
            </a:br>
            <a:r>
              <a:rPr lang="zh-CN" altLang="zh-CN" sz="2400" dirty="0">
                <a:solidFill>
                  <a:srgbClr val="ABA6BF"/>
                </a:solidFill>
                <a:latin typeface="JetBrains Mono" pitchFamily="2" charset="0"/>
              </a:rPr>
              <a:t>        </a:t>
            </a:r>
            <a:r>
              <a:rPr lang="zh-CN" altLang="zh-CN" sz="2400" dirty="0">
                <a:solidFill>
                  <a:srgbClr val="2D3142"/>
                </a:solidFill>
                <a:latin typeface="JetBrains Mono" pitchFamily="2" charset="0"/>
              </a:rPr>
              <a:t>score_lst </a:t>
            </a:r>
            <a:r>
              <a:rPr lang="zh-CN" altLang="zh-CN" sz="2400" dirty="0">
                <a:solidFill>
                  <a:srgbClr val="F77235"/>
                </a:solidFill>
                <a:latin typeface="JetBrains Mono" pitchFamily="2" charset="0"/>
              </a:rPr>
              <a:t>= </a:t>
            </a:r>
            <a:r>
              <a:rPr lang="zh-CN" altLang="zh-CN" sz="2400" dirty="0">
                <a:solidFill>
                  <a:srgbClr val="6AE613"/>
                </a:solidFill>
                <a:latin typeface="JetBrains Mono" pitchFamily="2" charset="0"/>
              </a:rPr>
              <a:t>[</a:t>
            </a:r>
            <a:r>
              <a:rPr lang="zh-CN" altLang="zh-CN" sz="2400" dirty="0">
                <a:solidFill>
                  <a:srgbClr val="2D3142"/>
                </a:solidFill>
                <a:latin typeface="JetBrains Mono" pitchFamily="2" charset="0"/>
              </a:rPr>
              <a:t>i</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strip</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split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i </a:t>
            </a:r>
            <a:r>
              <a:rPr lang="zh-CN" altLang="zh-CN" sz="2400" b="1" dirty="0">
                <a:solidFill>
                  <a:srgbClr val="EF8354"/>
                </a:solidFill>
                <a:latin typeface="JetBrains Mono" pitchFamily="2" charset="0"/>
              </a:rPr>
              <a:t>in </a:t>
            </a:r>
            <a:r>
              <a:rPr lang="zh-CN" altLang="zh-CN" sz="2400" dirty="0">
                <a:solidFill>
                  <a:srgbClr val="2D3142"/>
                </a:solidFill>
                <a:latin typeface="JetBrains Mono" pitchFamily="2" charset="0"/>
              </a:rPr>
              <a:t>fr</a:t>
            </a:r>
            <a:r>
              <a:rPr lang="zh-CN" altLang="zh-CN" sz="2400" dirty="0">
                <a:solidFill>
                  <a:srgbClr val="6AE613"/>
                </a:solidFill>
                <a:latin typeface="JetBrains Mono" pitchFamily="2" charset="0"/>
              </a:rPr>
              <a:t>]  </a:t>
            </a:r>
            <a:endParaRPr lang="en-US" altLang="zh-CN" sz="2400" dirty="0">
              <a:solidFill>
                <a:srgbClr val="6AE613"/>
              </a:solidFill>
              <a:latin typeface="JetBrains Mono" pitchFamily="2" charset="0"/>
            </a:endParaRPr>
          </a:p>
          <a:p>
            <a:pPr lvl="0" eaLnBrk="0" fontAlgn="base" hangingPunct="0">
              <a:spcBef>
                <a:spcPct val="0"/>
              </a:spcBef>
              <a:spcAft>
                <a:spcPct val="0"/>
              </a:spcAft>
            </a:pPr>
            <a:r>
              <a:rPr lang="en-US" altLang="zh-CN" sz="2400" dirty="0">
                <a:solidFill>
                  <a:srgbClr val="ABA6BF"/>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文件中的数据转为二维列表</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ABA6BF"/>
                </a:solidFill>
                <a:latin typeface="JetBrains Mono" pitchFamily="2" charset="0"/>
              </a:rPr>
              <a:t># print(score_lst)                                  </a:t>
            </a:r>
            <a:endParaRPr lang="en-US" altLang="zh-CN" sz="2400" dirty="0">
              <a:solidFill>
                <a:srgbClr val="ABA6BF"/>
              </a:solidFill>
              <a:latin typeface="JetBrains Mono" pitchFamily="2" charset="0"/>
            </a:endParaRPr>
          </a:p>
          <a:p>
            <a:pPr lvl="0" eaLnBrk="0" fontAlgn="base" hangingPunct="0">
              <a:spcBef>
                <a:spcPct val="0"/>
              </a:spcBef>
              <a:spcAft>
                <a:spcPct val="0"/>
              </a:spcAft>
            </a:pPr>
            <a:r>
              <a:rPr lang="en-US" altLang="zh-CN" sz="2400" dirty="0">
                <a:solidFill>
                  <a:srgbClr val="ABA6BF"/>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返回之前先查看数据是否与预期相符</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EF8354"/>
                </a:solidFill>
                <a:latin typeface="JetBrains Mono" pitchFamily="2" charset="0"/>
              </a:rPr>
              <a:t>return </a:t>
            </a:r>
            <a:r>
              <a:rPr lang="zh-CN" altLang="zh-CN" sz="2400" dirty="0">
                <a:solidFill>
                  <a:srgbClr val="2D3142"/>
                </a:solidFill>
                <a:latin typeface="JetBrains Mono" pitchFamily="2" charset="0"/>
              </a:rPr>
              <a:t>score_lst</a:t>
            </a:r>
            <a:endParaRPr lang="zh-CN" altLang="zh-CN" dirty="0">
              <a:latin typeface="Arial" panose="020B0604020202020204" pitchFamily="34" charset="0"/>
            </a:endParaRPr>
          </a:p>
        </p:txBody>
      </p:sp>
    </p:spTree>
    <p:extLst>
      <p:ext uri="{BB962C8B-B14F-4D97-AF65-F5344CB8AC3E}">
        <p14:creationId xmlns:p14="http://schemas.microsoft.com/office/powerpoint/2010/main" val="85684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元组的方法</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5C42940-98C0-4A7C-AB59-F9E8DA4646F8}"/>
              </a:ext>
            </a:extLst>
          </p:cNvPr>
          <p:cNvSpPr/>
          <p:nvPr/>
        </p:nvSpPr>
        <p:spPr>
          <a:xfrm>
            <a:off x="695400" y="3673589"/>
            <a:ext cx="6624736" cy="2246769"/>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t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0</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0</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count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E70C0C"/>
                </a:solidFill>
                <a:latin typeface="JetBrains Mono" pitchFamily="2" charset="0"/>
              </a:rPr>
              <a:t>))  </a:t>
            </a:r>
            <a:endParaRPr lang="en-US" altLang="zh-CN" sz="2800" dirty="0">
              <a:solidFill>
                <a:srgbClr val="E70C0C"/>
              </a:solidFill>
              <a:latin typeface="JetBrains Mono" pitchFamily="2" charset="0"/>
            </a:endParaRPr>
          </a:p>
          <a:p>
            <a:pPr lvl="0" eaLnBrk="0" fontAlgn="base" hangingPunct="0">
              <a:spcBef>
                <a:spcPct val="0"/>
              </a:spcBef>
              <a:spcAft>
                <a:spcPct val="0"/>
              </a:spcAft>
            </a:pP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统计</a:t>
            </a:r>
            <a:r>
              <a:rPr lang="zh-CN" altLang="zh-CN" sz="2800" dirty="0">
                <a:solidFill>
                  <a:srgbClr val="ABA6BF"/>
                </a:solidFill>
                <a:latin typeface="JetBrains Mono" pitchFamily="2" charset="0"/>
              </a:rPr>
              <a:t> 1 </a:t>
            </a:r>
            <a:r>
              <a:rPr lang="zh-CN" altLang="zh-CN" sz="2800" dirty="0">
                <a:solidFill>
                  <a:srgbClr val="ABA6BF"/>
                </a:solidFill>
                <a:latin typeface="宋体" panose="02010600030101010101" pitchFamily="2" charset="-122"/>
                <a:ea typeface="宋体" panose="02010600030101010101" pitchFamily="2" charset="-122"/>
              </a:rPr>
              <a:t>的数量，结果</a:t>
            </a:r>
            <a:r>
              <a:rPr lang="zh-CN" altLang="zh-CN" sz="2800" dirty="0">
                <a:solidFill>
                  <a:srgbClr val="ABA6BF"/>
                </a:solidFill>
                <a:latin typeface="JetBrains Mono" pitchFamily="2" charset="0"/>
              </a:rPr>
              <a:t> 5</a:t>
            </a:r>
            <a:br>
              <a:rPr lang="zh-CN" altLang="zh-CN" sz="2800" dirty="0">
                <a:solidFill>
                  <a:srgbClr val="ABA6BF"/>
                </a:solidFill>
                <a:latin typeface="JetBrains Mono" pitchFamily="2" charset="0"/>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index</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0</a:t>
            </a:r>
            <a:r>
              <a:rPr lang="zh-CN" altLang="zh-CN" sz="2800" dirty="0">
                <a:solidFill>
                  <a:srgbClr val="E70C0C"/>
                </a:solidFill>
                <a:latin typeface="JetBrains Mono" pitchFamily="2" charset="0"/>
              </a:rPr>
              <a:t>))  </a:t>
            </a:r>
            <a:endParaRPr lang="en-US" altLang="zh-CN" sz="2800" dirty="0">
              <a:solidFill>
                <a:srgbClr val="E70C0C"/>
              </a:solidFill>
              <a:latin typeface="JetBrains Mono" pitchFamily="2" charset="0"/>
            </a:endParaRPr>
          </a:p>
          <a:p>
            <a:pPr lvl="0" eaLnBrk="0" fontAlgn="base" hangingPunct="0">
              <a:spcBef>
                <a:spcPct val="0"/>
              </a:spcBef>
              <a:spcAft>
                <a:spcPct val="0"/>
              </a:spcAft>
            </a:pPr>
            <a:r>
              <a:rPr lang="zh-CN" altLang="zh-CN" sz="2800" dirty="0">
                <a:solidFill>
                  <a:srgbClr val="ABA6BF"/>
                </a:solidFill>
                <a:latin typeface="JetBrains Mono" pitchFamily="2" charset="0"/>
              </a:rPr>
              <a:t># 0</a:t>
            </a:r>
            <a:r>
              <a:rPr lang="zh-CN" altLang="zh-CN" sz="2800" dirty="0">
                <a:solidFill>
                  <a:srgbClr val="ABA6BF"/>
                </a:solidFill>
                <a:latin typeface="宋体" panose="02010600030101010101" pitchFamily="2" charset="-122"/>
                <a:ea typeface="宋体" panose="02010600030101010101" pitchFamily="2" charset="-122"/>
              </a:rPr>
              <a:t>首次出现的序号，结果</a:t>
            </a:r>
            <a:r>
              <a:rPr lang="zh-CN" altLang="zh-CN" sz="2800" dirty="0">
                <a:solidFill>
                  <a:srgbClr val="ABA6BF"/>
                </a:solidFill>
                <a:latin typeface="JetBrains Mono" pitchFamily="2" charset="0"/>
              </a:rPr>
              <a:t>1</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566AA5CF-4836-4CF9-A19D-91F743821C98}"/>
              </a:ext>
            </a:extLst>
          </p:cNvPr>
          <p:cNvSpPr/>
          <p:nvPr/>
        </p:nvSpPr>
        <p:spPr>
          <a:xfrm>
            <a:off x="767408" y="1550023"/>
            <a:ext cx="6336704" cy="1815882"/>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元组支持大部分通用序列操作</a:t>
            </a:r>
            <a:br>
              <a:rPr lang="en-US" altLang="zh-CN" sz="2800" dirty="0">
                <a:latin typeface="微软雅黑 Light" panose="020B0502040204020203" pitchFamily="34" charset="-122"/>
                <a:ea typeface="微软雅黑 Light" panose="020B0502040204020203" pitchFamily="34" charset="-122"/>
              </a:rPr>
            </a:br>
            <a:r>
              <a:rPr lang="zh-CN" altLang="en-US" sz="2800" dirty="0">
                <a:latin typeface="微软雅黑 Light" panose="020B0502040204020203" pitchFamily="34" charset="-122"/>
                <a:ea typeface="微软雅黑 Light" panose="020B0502040204020203" pitchFamily="34" charset="-122"/>
              </a:rPr>
              <a:t>内置方法：</a:t>
            </a:r>
            <a:endParaRPr lang="en-US" altLang="zh-CN" sz="2800" dirty="0">
              <a:latin typeface="微软雅黑 Light" panose="020B0502040204020203" pitchFamily="34" charset="-122"/>
              <a:ea typeface="微软雅黑 Light" panose="020B0502040204020203" pitchFamily="34" charset="-122"/>
            </a:endParaRPr>
          </a:p>
          <a:p>
            <a:r>
              <a:rPr lang="zh-CN" altLang="zh-CN" sz="2800" b="1" dirty="0">
                <a:solidFill>
                  <a:srgbClr val="16A80D"/>
                </a:solidFill>
                <a:latin typeface="JetBrains Mono" pitchFamily="2" charset="0"/>
              </a:rPr>
              <a:t>tuple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count</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x</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统计</a:t>
            </a:r>
            <a:r>
              <a:rPr lang="en-US" altLang="zh-CN" sz="2800" dirty="0">
                <a:solidFill>
                  <a:srgbClr val="ABA6BF"/>
                </a:solidFill>
                <a:latin typeface="宋体" panose="02010600030101010101" pitchFamily="2" charset="-122"/>
                <a:ea typeface="宋体" panose="02010600030101010101" pitchFamily="2" charset="-122"/>
              </a:rPr>
              <a:t>x</a:t>
            </a:r>
            <a:r>
              <a:rPr lang="zh-CN" altLang="en-US" sz="2800" dirty="0">
                <a:solidFill>
                  <a:srgbClr val="ABA6BF"/>
                </a:solidFill>
                <a:latin typeface="宋体" panose="02010600030101010101" pitchFamily="2" charset="-122"/>
                <a:ea typeface="宋体" panose="02010600030101010101" pitchFamily="2" charset="-122"/>
              </a:rPr>
              <a:t>数量</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tuple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index</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x</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en-US" sz="2800" dirty="0">
                <a:solidFill>
                  <a:srgbClr val="ABA6BF"/>
                </a:solidFill>
                <a:latin typeface="宋体" panose="02010600030101010101" pitchFamily="2" charset="-122"/>
                <a:ea typeface="宋体" panose="02010600030101010101" pitchFamily="2" charset="-122"/>
              </a:rPr>
              <a:t>返回</a:t>
            </a:r>
            <a:r>
              <a:rPr lang="en-US" altLang="zh-CN" sz="2800" dirty="0">
                <a:solidFill>
                  <a:srgbClr val="ABA6BF"/>
                </a:solidFill>
                <a:latin typeface="宋体" panose="02010600030101010101" pitchFamily="2" charset="-122"/>
                <a:ea typeface="宋体" panose="02010600030101010101" pitchFamily="2" charset="-122"/>
              </a:rPr>
              <a:t>x</a:t>
            </a:r>
            <a:r>
              <a:rPr lang="zh-CN" altLang="en-US" sz="2800" dirty="0">
                <a:solidFill>
                  <a:srgbClr val="ABA6BF"/>
                </a:solidFill>
                <a:latin typeface="宋体" panose="02010600030101010101" pitchFamily="2" charset="-122"/>
                <a:ea typeface="宋体" panose="02010600030101010101" pitchFamily="2" charset="-122"/>
              </a:rPr>
              <a:t>索引值</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01257700"/>
      </p:ext>
    </p:extLst>
  </p:cSld>
  <p:clrMapOvr>
    <a:masterClrMapping/>
  </p:clrMapOvr>
  <p:transition advClick="0" advTm="25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7" name="矩形 6">
            <a:extLst>
              <a:ext uri="{FF2B5EF4-FFF2-40B4-BE49-F238E27FC236}">
                <a16:creationId xmlns:a16="http://schemas.microsoft.com/office/drawing/2014/main" id="{0E3671C3-7195-4DBB-B994-8AA18DD4AFFC}"/>
              </a:ext>
            </a:extLst>
          </p:cNvPr>
          <p:cNvSpPr/>
          <p:nvPr/>
        </p:nvSpPr>
        <p:spPr>
          <a:xfrm>
            <a:off x="767408" y="2348880"/>
            <a:ext cx="11737304" cy="3170099"/>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score_add_avg</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score_lst</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接收包含成绩的二维列表为参数，计算每位同学的平均成绩，并附加到课程成绩最后一列，返回增加了平均成绩的二维列表。</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score_avg_lst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创建空列表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en-US"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score_lst</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遍历成绩二维列表，</a:t>
            </a:r>
            <a:r>
              <a:rPr lang="zh-CN" altLang="zh-CN" sz="2000" dirty="0">
                <a:solidFill>
                  <a:srgbClr val="ABA6BF"/>
                </a:solidFill>
                <a:latin typeface="JetBrains Mono" pitchFamily="2" charset="0"/>
              </a:rPr>
              <a:t>x</a:t>
            </a:r>
            <a:r>
              <a:rPr lang="zh-CN" altLang="zh-CN" sz="2000" dirty="0">
                <a:solidFill>
                  <a:srgbClr val="ABA6BF"/>
                </a:solidFill>
                <a:latin typeface="宋体" panose="02010600030101010101" pitchFamily="2" charset="-122"/>
                <a:ea typeface="宋体" panose="02010600030101010101" pitchFamily="2" charset="-122"/>
              </a:rPr>
              <a:t>依次获得一个子列表对象</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avg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sum</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map</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int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2</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len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2</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计算平均成绩</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x</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avg</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将平均成绩附加到子列表</a:t>
            </a:r>
            <a:r>
              <a:rPr lang="zh-CN" altLang="zh-CN" sz="2000" dirty="0">
                <a:solidFill>
                  <a:srgbClr val="ABA6BF"/>
                </a:solidFill>
                <a:latin typeface="JetBrains Mono" pitchFamily="2" charset="0"/>
              </a:rPr>
              <a:t>x</a:t>
            </a:r>
            <a:r>
              <a:rPr lang="zh-CN" altLang="zh-CN" sz="2000" dirty="0">
                <a:solidFill>
                  <a:srgbClr val="ABA6BF"/>
                </a:solidFill>
                <a:latin typeface="宋体" panose="02010600030101010101" pitchFamily="2" charset="-122"/>
                <a:ea typeface="宋体" panose="02010600030101010101" pitchFamily="2" charset="-122"/>
              </a:rPr>
              <a:t>后面</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score_avg_lst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加了平均成绩的列表附加到</a:t>
            </a:r>
            <a:r>
              <a:rPr lang="zh-CN" altLang="zh-CN" sz="2000" dirty="0">
                <a:solidFill>
                  <a:srgbClr val="ABA6BF"/>
                </a:solidFill>
                <a:latin typeface="JetBrains Mono" pitchFamily="2" charset="0"/>
              </a:rPr>
              <a:t>score_avg_lst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 print(score_avg_lst) # </a:t>
            </a:r>
            <a:r>
              <a:rPr lang="zh-CN" altLang="zh-CN" sz="2000" dirty="0">
                <a:solidFill>
                  <a:srgbClr val="ABA6BF"/>
                </a:solidFill>
                <a:latin typeface="宋体" panose="02010600030101010101" pitchFamily="2" charset="-122"/>
                <a:ea typeface="宋体" panose="02010600030101010101" pitchFamily="2" charset="-122"/>
              </a:rPr>
              <a:t>返回之前先查看数据是否与预期相符</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score_avg_lst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返回包含平均成绩的新的二维列表</a:t>
            </a:r>
            <a:endParaRPr lang="zh-CN" altLang="zh-CN" sz="1600" dirty="0">
              <a:latin typeface="Arial" panose="020B0604020202020204" pitchFamily="34" charset="0"/>
            </a:endParaRPr>
          </a:p>
        </p:txBody>
      </p:sp>
      <p:sp>
        <p:nvSpPr>
          <p:cNvPr id="6" name="矩形 5">
            <a:extLst>
              <a:ext uri="{FF2B5EF4-FFF2-40B4-BE49-F238E27FC236}">
                <a16:creationId xmlns:a16="http://schemas.microsoft.com/office/drawing/2014/main" id="{8DAA045B-045F-4A85-BB99-886F8B5FBFEC}"/>
              </a:ext>
            </a:extLst>
          </p:cNvPr>
          <p:cNvSpPr/>
          <p:nvPr/>
        </p:nvSpPr>
        <p:spPr>
          <a:xfrm>
            <a:off x="767408" y="1741717"/>
            <a:ext cx="2266967" cy="369332"/>
          </a:xfrm>
          <a:prstGeom prst="rect">
            <a:avLst/>
          </a:prstGeom>
        </p:spPr>
        <p:txBody>
          <a:bodyPr wrap="none">
            <a:spAutoFit/>
          </a:bodyPr>
          <a:lstStyle/>
          <a:p>
            <a:r>
              <a:rPr lang="en-US" altLang="zh-CN" dirty="0">
                <a:effectLst/>
              </a:rPr>
              <a:t>1. </a:t>
            </a:r>
            <a:r>
              <a:rPr lang="zh-CN" altLang="en-US" dirty="0">
                <a:effectLst/>
              </a:rPr>
              <a:t>读文件到二维列表</a:t>
            </a:r>
          </a:p>
        </p:txBody>
      </p:sp>
    </p:spTree>
    <p:extLst>
      <p:ext uri="{BB962C8B-B14F-4D97-AF65-F5344CB8AC3E}">
        <p14:creationId xmlns:p14="http://schemas.microsoft.com/office/powerpoint/2010/main" val="1061845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7" name="矩形 6">
            <a:extLst>
              <a:ext uri="{FF2B5EF4-FFF2-40B4-BE49-F238E27FC236}">
                <a16:creationId xmlns:a16="http://schemas.microsoft.com/office/drawing/2014/main" id="{0E3671C3-7195-4DBB-B994-8AA18DD4AFFC}"/>
              </a:ext>
            </a:extLst>
          </p:cNvPr>
          <p:cNvSpPr/>
          <p:nvPr/>
        </p:nvSpPr>
        <p:spPr>
          <a:xfrm>
            <a:off x="767408" y="2564904"/>
            <a:ext cx="11089232" cy="286232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score_add_avg</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score_lst</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接收包含成绩的二维列表为参数，计算每位同学的平均成绩，</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宋体" panose="02010600030101010101" pitchFamily="2" charset="-122"/>
                <a:ea typeface="宋体" panose="02010600030101010101" pitchFamily="2" charset="-122"/>
              </a:rPr>
              <a:t>并附加到课程成绩最后一列，返回增加了平均成绩的二维列表。</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map(float, x[2:]) </a:t>
            </a:r>
            <a:r>
              <a:rPr lang="zh-CN" altLang="zh-CN" sz="2000" dirty="0">
                <a:solidFill>
                  <a:srgbClr val="ABA6BF"/>
                </a:solidFill>
                <a:latin typeface="宋体" panose="02010600030101010101" pitchFamily="2" charset="-122"/>
                <a:ea typeface="宋体" panose="02010600030101010101" pitchFamily="2" charset="-122"/>
              </a:rPr>
              <a:t>可将每位同学的成绩数据映射为浮点数，</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len(x[2:] </a:t>
            </a:r>
            <a:r>
              <a:rPr lang="zh-CN" altLang="zh-CN" sz="2000" dirty="0">
                <a:solidFill>
                  <a:srgbClr val="ABA6BF"/>
                </a:solidFill>
                <a:latin typeface="宋体" panose="02010600030101010101" pitchFamily="2" charset="-122"/>
                <a:ea typeface="宋体" panose="02010600030101010101" pitchFamily="2" charset="-122"/>
              </a:rPr>
              <a:t>可获得每位同学课程门数</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每位同学的平均成绩的计算方法：</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sum(map(int, x[2:])) / len(x[2:])</a:t>
            </a:r>
            <a:r>
              <a:rPr lang="zh-CN" altLang="zh-CN" sz="2000" dirty="0">
                <a:solidFill>
                  <a:srgbClr val="ABA6BF"/>
                </a:solidFill>
                <a:latin typeface="宋体" panose="02010600030101010101" pitchFamily="2" charset="-122"/>
                <a:ea typeface="宋体" panose="02010600030101010101" pitchFamily="2" charset="-122"/>
              </a:rPr>
              <a:t>，将其置于列表中再用</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与原列表拼接在一起</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return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x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b="1" dirty="0">
                <a:solidFill>
                  <a:srgbClr val="16A80D"/>
                </a:solidFill>
                <a:latin typeface="JetBrains Mono" pitchFamily="2" charset="0"/>
              </a:rPr>
              <a:t>sum</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map</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int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2</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len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2</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score_lst</a:t>
            </a:r>
            <a:r>
              <a:rPr lang="zh-CN" altLang="zh-CN" sz="2000" dirty="0">
                <a:solidFill>
                  <a:srgbClr val="6AE613"/>
                </a:solidFill>
                <a:latin typeface="JetBrains Mono" pitchFamily="2" charset="0"/>
              </a:rPr>
              <a:t>]</a:t>
            </a:r>
            <a:endParaRPr lang="zh-CN" altLang="zh-CN" sz="1600" dirty="0">
              <a:latin typeface="Arial" panose="020B0604020202020204" pitchFamily="34" charset="0"/>
            </a:endParaRPr>
          </a:p>
        </p:txBody>
      </p:sp>
      <p:sp>
        <p:nvSpPr>
          <p:cNvPr id="8" name="矩形 7">
            <a:extLst>
              <a:ext uri="{FF2B5EF4-FFF2-40B4-BE49-F238E27FC236}">
                <a16:creationId xmlns:a16="http://schemas.microsoft.com/office/drawing/2014/main" id="{8B03E663-68B3-4493-A9C9-1DCDFE29D411}"/>
              </a:ext>
            </a:extLst>
          </p:cNvPr>
          <p:cNvSpPr/>
          <p:nvPr/>
        </p:nvSpPr>
        <p:spPr>
          <a:xfrm>
            <a:off x="767408" y="1772816"/>
            <a:ext cx="4974439" cy="369332"/>
          </a:xfrm>
          <a:prstGeom prst="rect">
            <a:avLst/>
          </a:prstGeom>
        </p:spPr>
        <p:txBody>
          <a:bodyPr wrap="none">
            <a:spAutoFit/>
          </a:bodyPr>
          <a:lstStyle/>
          <a:p>
            <a:r>
              <a:rPr lang="en-US" altLang="zh-CN" dirty="0"/>
              <a:t>2.</a:t>
            </a:r>
            <a:r>
              <a:rPr lang="zh-CN" altLang="en-US" dirty="0"/>
              <a:t>计算每位同学的平均成绩并附加到课程后一列</a:t>
            </a:r>
            <a:endParaRPr lang="zh-CN" altLang="en-US" dirty="0">
              <a:effectLst/>
            </a:endParaRPr>
          </a:p>
        </p:txBody>
      </p:sp>
    </p:spTree>
    <p:extLst>
      <p:ext uri="{BB962C8B-B14F-4D97-AF65-F5344CB8AC3E}">
        <p14:creationId xmlns:p14="http://schemas.microsoft.com/office/powerpoint/2010/main" val="29600078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7" name="矩形 6">
            <a:extLst>
              <a:ext uri="{FF2B5EF4-FFF2-40B4-BE49-F238E27FC236}">
                <a16:creationId xmlns:a16="http://schemas.microsoft.com/office/drawing/2014/main" id="{0E3671C3-7195-4DBB-B994-8AA18DD4AFFC}"/>
              </a:ext>
            </a:extLst>
          </p:cNvPr>
          <p:cNvSpPr/>
          <p:nvPr/>
        </p:nvSpPr>
        <p:spPr>
          <a:xfrm>
            <a:off x="767408" y="2420888"/>
            <a:ext cx="11089232" cy="3108543"/>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sort_score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sort_lst</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接收包含成绩的二维列表为参数，根据平均分进行排序，返回排序的二维列表。</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sort_lst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sort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key</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lambda </a:t>
            </a:r>
            <a:r>
              <a:rPr lang="zh-CN" altLang="zh-CN" sz="2000" dirty="0">
                <a:solidFill>
                  <a:srgbClr val="2D3142"/>
                </a:solidFill>
                <a:latin typeface="JetBrains Mono" pitchFamily="2" charset="0"/>
              </a:rPr>
              <a:t>x</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6</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平均成绩列序列为</a:t>
            </a:r>
            <a:r>
              <a:rPr lang="zh-CN" altLang="zh-CN" sz="2000" dirty="0">
                <a:solidFill>
                  <a:srgbClr val="ABA6BF"/>
                </a:solidFill>
                <a:latin typeface="JetBrains Mono" pitchFamily="2" charset="0"/>
              </a:rPr>
              <a:t>6</a:t>
            </a:r>
            <a:r>
              <a:rPr lang="zh-CN" altLang="zh-CN" sz="2000" dirty="0">
                <a:solidFill>
                  <a:srgbClr val="ABA6BF"/>
                </a:solidFill>
                <a:latin typeface="宋体" panose="02010600030101010101" pitchFamily="2" charset="-122"/>
                <a:ea typeface="宋体" panose="02010600030101010101" pitchFamily="2" charset="-122"/>
              </a:rPr>
              <a:t>，做排序依据，</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sort_lst  </a:t>
            </a:r>
            <a:r>
              <a:rPr lang="zh-CN" altLang="zh-CN" sz="2000" dirty="0">
                <a:solidFill>
                  <a:srgbClr val="ABA6BF"/>
                </a:solidFill>
                <a:latin typeface="JetBrains Mono" pitchFamily="2" charset="0"/>
              </a:rPr>
              <a:t># sort()</a:t>
            </a:r>
            <a:r>
              <a:rPr lang="zh-CN" altLang="zh-CN" sz="2000" dirty="0">
                <a:solidFill>
                  <a:srgbClr val="ABA6BF"/>
                </a:solidFill>
                <a:latin typeface="宋体" panose="02010600030101010101" pitchFamily="2" charset="-122"/>
                <a:ea typeface="宋体" panose="02010600030101010101" pitchFamily="2" charset="-122"/>
              </a:rPr>
              <a:t>是原地排序，要先排序，再返回排序后的列表对象</a:t>
            </a:r>
            <a:br>
              <a:rPr lang="zh-CN" altLang="zh-CN" sz="2000" dirty="0">
                <a:solidFill>
                  <a:srgbClr val="ABA6BF"/>
                </a:solidFill>
                <a:latin typeface="宋体" panose="02010600030101010101" pitchFamily="2" charset="-122"/>
                <a:ea typeface="宋体" panose="02010600030101010101" pitchFamily="2" charset="-122"/>
              </a:rPr>
            </a:br>
            <a:br>
              <a:rPr lang="zh-CN" altLang="zh-CN" sz="2000" dirty="0">
                <a:solidFill>
                  <a:srgbClr val="ABA6BF"/>
                </a:solidFill>
                <a:latin typeface="宋体" panose="02010600030101010101" pitchFamily="2" charset="-122"/>
                <a:ea typeface="宋体" panose="02010600030101010101" pitchFamily="2" charset="-122"/>
              </a:rPr>
            </a:br>
            <a:br>
              <a:rPr lang="zh-CN" altLang="zh-CN" sz="2000" dirty="0">
                <a:solidFill>
                  <a:srgbClr val="ABA6BF"/>
                </a:solidFill>
                <a:latin typeface="宋体" panose="02010600030101010101" pitchFamily="2" charset="-122"/>
                <a:ea typeface="宋体" panose="02010600030101010101" pitchFamily="2" charset="-122"/>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sort_score</a:t>
            </a:r>
            <a:r>
              <a:rPr lang="zh-CN" altLang="zh-CN" sz="2000" dirty="0">
                <a:solidFill>
                  <a:srgbClr val="E70C0C"/>
                </a:solidFill>
                <a:latin typeface="JetBrains Mono" pitchFamily="2" charset="0"/>
              </a:rPr>
              <a:t>(</a:t>
            </a:r>
            <a:r>
              <a:rPr lang="zh-CN" altLang="zh-CN" sz="2000" dirty="0">
                <a:solidFill>
                  <a:srgbClr val="72737A"/>
                </a:solidFill>
                <a:latin typeface="JetBrains Mono" pitchFamily="2" charset="0"/>
              </a:rPr>
              <a:t>sort_lst</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接收包含成绩的二维列表为参数，根据平均分进行排序，返回排序的二维列表。</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return </a:t>
            </a:r>
            <a:r>
              <a:rPr lang="zh-CN" altLang="zh-CN" sz="2000" b="1" dirty="0">
                <a:solidFill>
                  <a:srgbClr val="16A80D"/>
                </a:solidFill>
                <a:latin typeface="JetBrains Mono" pitchFamily="2" charset="0"/>
              </a:rPr>
              <a:t>sorted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score_lst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key</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lambda </a:t>
            </a:r>
            <a:r>
              <a:rPr lang="zh-CN" altLang="zh-CN" sz="2000" dirty="0">
                <a:solidFill>
                  <a:srgbClr val="2D3142"/>
                </a:solidFill>
                <a:latin typeface="JetBrains Mono" pitchFamily="2" charset="0"/>
              </a:rPr>
              <a:t>x</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6</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endParaRPr lang="zh-CN" altLang="zh-CN" sz="1600" dirty="0">
              <a:latin typeface="Arial" panose="020B0604020202020204" pitchFamily="34" charset="0"/>
            </a:endParaRPr>
          </a:p>
        </p:txBody>
      </p:sp>
      <p:sp>
        <p:nvSpPr>
          <p:cNvPr id="9" name="矩形 8">
            <a:extLst>
              <a:ext uri="{FF2B5EF4-FFF2-40B4-BE49-F238E27FC236}">
                <a16:creationId xmlns:a16="http://schemas.microsoft.com/office/drawing/2014/main" id="{722E17CE-1FA7-40BD-80E5-0B4301FC9088}"/>
              </a:ext>
            </a:extLst>
          </p:cNvPr>
          <p:cNvSpPr/>
          <p:nvPr/>
        </p:nvSpPr>
        <p:spPr>
          <a:xfrm>
            <a:off x="767408" y="1647054"/>
            <a:ext cx="5423280" cy="461665"/>
          </a:xfrm>
          <a:prstGeom prst="rect">
            <a:avLst/>
          </a:prstGeom>
        </p:spPr>
        <p:txBody>
          <a:bodyPr wrap="none">
            <a:spAutoFit/>
          </a:bodyPr>
          <a:lstStyle/>
          <a:p>
            <a:r>
              <a:rPr lang="en-US" altLang="zh-CN" sz="2400" dirty="0"/>
              <a:t>3. </a:t>
            </a:r>
            <a:r>
              <a:rPr lang="zh-CN" altLang="en-US" sz="2400" dirty="0"/>
              <a:t>根据平均分对二维列表进行升序排序</a:t>
            </a:r>
            <a:endParaRPr lang="zh-CN" altLang="en-US" sz="2400" dirty="0">
              <a:effectLst/>
            </a:endParaRPr>
          </a:p>
        </p:txBody>
      </p:sp>
    </p:spTree>
    <p:extLst>
      <p:ext uri="{BB962C8B-B14F-4D97-AF65-F5344CB8AC3E}">
        <p14:creationId xmlns:p14="http://schemas.microsoft.com/office/powerpoint/2010/main" val="26980039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7" name="矩形 6">
            <a:extLst>
              <a:ext uri="{FF2B5EF4-FFF2-40B4-BE49-F238E27FC236}">
                <a16:creationId xmlns:a16="http://schemas.microsoft.com/office/drawing/2014/main" id="{0E3671C3-7195-4DBB-B994-8AA18DD4AFFC}"/>
              </a:ext>
            </a:extLst>
          </p:cNvPr>
          <p:cNvSpPr/>
          <p:nvPr/>
        </p:nvSpPr>
        <p:spPr>
          <a:xfrm>
            <a:off x="767408" y="2132856"/>
            <a:ext cx="11089232" cy="286232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query_student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sort_lst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stu_name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接收一个学生的名字，返回该名同学所在列表；若输入的姓名在数据中不存在，返回</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None</a:t>
            </a:r>
            <a:r>
              <a:rPr lang="en-US" altLang="zh-CN" sz="2000" dirty="0">
                <a:solidFill>
                  <a:srgbClr val="ABA6BF"/>
                </a:solidFill>
                <a:latin typeface="JetBrains Mono" pitchFamily="2" charset="0"/>
              </a:rPr>
              <a:t>,</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此处不考虑有同名的学生存在，每个学生的名字都是独一无二的，找到一个就可以</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line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sort_lst</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遍历二维列表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stu_name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line</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若学生姓名在当前子列表中存在，返回这个子列表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line</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    </a:t>
            </a:r>
            <a:r>
              <a:rPr lang="zh-CN" altLang="zh-CN" sz="2000" b="1" dirty="0">
                <a:solidFill>
                  <a:srgbClr val="EF8354"/>
                </a:solidFill>
                <a:latin typeface="JetBrains Mono" pitchFamily="2" charset="0"/>
              </a:rPr>
              <a:t>else</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b="1" dirty="0">
                <a:solidFill>
                  <a:srgbClr val="EF8354"/>
                </a:solidFill>
                <a:latin typeface="JetBrains Mono" pitchFamily="2" charset="0"/>
              </a:rPr>
              <a:t>return None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若遍历结束未找到学生姓名，未执行到</a:t>
            </a:r>
            <a:r>
              <a:rPr lang="zh-CN" altLang="zh-CN" sz="2000" dirty="0">
                <a:solidFill>
                  <a:srgbClr val="ABA6BF"/>
                </a:solidFill>
                <a:latin typeface="JetBrains Mono" pitchFamily="2" charset="0"/>
              </a:rPr>
              <a:t>return</a:t>
            </a:r>
            <a:r>
              <a:rPr lang="zh-CN" altLang="zh-CN" sz="2000" dirty="0">
                <a:solidFill>
                  <a:srgbClr val="ABA6BF"/>
                </a:solidFill>
                <a:latin typeface="宋体" panose="02010600030101010101" pitchFamily="2" charset="-122"/>
                <a:ea typeface="宋体" panose="02010600030101010101" pitchFamily="2" charset="-122"/>
              </a:rPr>
              <a:t>时才执行此语句</a:t>
            </a:r>
            <a:endParaRPr lang="zh-CN" altLang="zh-CN" sz="1600" dirty="0">
              <a:latin typeface="Arial" panose="020B0604020202020204" pitchFamily="34" charset="0"/>
            </a:endParaRPr>
          </a:p>
        </p:txBody>
      </p:sp>
      <p:sp>
        <p:nvSpPr>
          <p:cNvPr id="10" name="矩形 9">
            <a:extLst>
              <a:ext uri="{FF2B5EF4-FFF2-40B4-BE49-F238E27FC236}">
                <a16:creationId xmlns:a16="http://schemas.microsoft.com/office/drawing/2014/main" id="{62EFD682-50ED-4580-859F-B2DE9CCA6911}"/>
              </a:ext>
            </a:extLst>
          </p:cNvPr>
          <p:cNvSpPr/>
          <p:nvPr/>
        </p:nvSpPr>
        <p:spPr>
          <a:xfrm>
            <a:off x="767408" y="1647054"/>
            <a:ext cx="3799438" cy="461665"/>
          </a:xfrm>
          <a:prstGeom prst="rect">
            <a:avLst/>
          </a:prstGeom>
        </p:spPr>
        <p:txBody>
          <a:bodyPr wrap="none">
            <a:spAutoFit/>
          </a:bodyPr>
          <a:lstStyle/>
          <a:p>
            <a:pPr>
              <a:buFont typeface="+mj-lt"/>
              <a:buAutoNum type="arabicPeriod" startAt="4"/>
            </a:pPr>
            <a:r>
              <a:rPr lang="zh-CN" altLang="en-US" sz="2400" dirty="0"/>
              <a:t>根据姓名查询学生的数据</a:t>
            </a:r>
            <a:endParaRPr lang="zh-CN" altLang="en-US" sz="2400" dirty="0">
              <a:effectLst/>
            </a:endParaRPr>
          </a:p>
        </p:txBody>
      </p:sp>
    </p:spTree>
    <p:extLst>
      <p:ext uri="{BB962C8B-B14F-4D97-AF65-F5344CB8AC3E}">
        <p14:creationId xmlns:p14="http://schemas.microsoft.com/office/powerpoint/2010/main" val="22507866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文件中数据统计分析</a:t>
            </a:r>
          </a:p>
        </p:txBody>
      </p:sp>
      <p:sp>
        <p:nvSpPr>
          <p:cNvPr id="7" name="矩形 6">
            <a:extLst>
              <a:ext uri="{FF2B5EF4-FFF2-40B4-BE49-F238E27FC236}">
                <a16:creationId xmlns:a16="http://schemas.microsoft.com/office/drawing/2014/main" id="{0E3671C3-7195-4DBB-B994-8AA18DD4AFFC}"/>
              </a:ext>
            </a:extLst>
          </p:cNvPr>
          <p:cNvSpPr/>
          <p:nvPr/>
        </p:nvSpPr>
        <p:spPr>
          <a:xfrm>
            <a:off x="767408" y="2132856"/>
            <a:ext cx="11089232" cy="193899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output_all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sort_lst</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接收排序后的二维列表，输出按平均分从低到高的排序数据，</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要求每个数据之间以空格间隔，每行结尾无空格。</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score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sort_lst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a:t>
            </a:r>
            <a:endParaRPr lang="zh-CN" altLang="zh-CN" sz="1600" dirty="0">
              <a:latin typeface="Arial" panose="020B0604020202020204" pitchFamily="34" charset="0"/>
            </a:endParaRPr>
          </a:p>
        </p:txBody>
      </p:sp>
      <p:sp>
        <p:nvSpPr>
          <p:cNvPr id="10" name="矩形 9">
            <a:extLst>
              <a:ext uri="{FF2B5EF4-FFF2-40B4-BE49-F238E27FC236}">
                <a16:creationId xmlns:a16="http://schemas.microsoft.com/office/drawing/2014/main" id="{62EFD682-50ED-4580-859F-B2DE9CCA6911}"/>
              </a:ext>
            </a:extLst>
          </p:cNvPr>
          <p:cNvSpPr/>
          <p:nvPr/>
        </p:nvSpPr>
        <p:spPr>
          <a:xfrm>
            <a:off x="767408" y="1647054"/>
            <a:ext cx="4107215" cy="461665"/>
          </a:xfrm>
          <a:prstGeom prst="rect">
            <a:avLst/>
          </a:prstGeom>
        </p:spPr>
        <p:txBody>
          <a:bodyPr wrap="none">
            <a:spAutoFit/>
          </a:bodyPr>
          <a:lstStyle/>
          <a:p>
            <a:r>
              <a:rPr lang="en-US" altLang="zh-CN" sz="2400" dirty="0"/>
              <a:t>5.</a:t>
            </a:r>
            <a:r>
              <a:rPr lang="zh-CN" altLang="en-US" sz="2400" dirty="0"/>
              <a:t>平均分从低到高的输出数据</a:t>
            </a:r>
            <a:endParaRPr lang="zh-CN" altLang="en-US" sz="2400" dirty="0">
              <a:effectLst/>
            </a:endParaRPr>
          </a:p>
        </p:txBody>
      </p:sp>
    </p:spTree>
    <p:extLst>
      <p:ext uri="{BB962C8B-B14F-4D97-AF65-F5344CB8AC3E}">
        <p14:creationId xmlns:p14="http://schemas.microsoft.com/office/powerpoint/2010/main" val="2923878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2141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Excel</a:t>
            </a:r>
            <a:r>
              <a:rPr lang="zh-CN" altLang="en-US" sz="3200" dirty="0">
                <a:solidFill>
                  <a:srgbClr val="FF8132"/>
                </a:solidFill>
                <a:latin typeface="微软雅黑" panose="020B0503020204020204" pitchFamily="34" charset="-122"/>
                <a:ea typeface="微软雅黑" panose="020B0503020204020204" pitchFamily="34" charset="-122"/>
              </a:rPr>
              <a:t>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3068960"/>
            <a:ext cx="9649072" cy="1015663"/>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io</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sheet_name</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header</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names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usecols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squeeze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False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converters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skiprows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nrows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skipfooter</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10" name="矩形 9">
            <a:extLst>
              <a:ext uri="{FF2B5EF4-FFF2-40B4-BE49-F238E27FC236}">
                <a16:creationId xmlns:a16="http://schemas.microsoft.com/office/drawing/2014/main" id="{62EFD682-50ED-4580-859F-B2DE9CCA6911}"/>
              </a:ext>
            </a:extLst>
          </p:cNvPr>
          <p:cNvSpPr/>
          <p:nvPr/>
        </p:nvSpPr>
        <p:spPr>
          <a:xfrm>
            <a:off x="767408" y="1647054"/>
            <a:ext cx="5614037" cy="1200329"/>
          </a:xfrm>
          <a:prstGeom prst="rect">
            <a:avLst/>
          </a:prstGeom>
        </p:spPr>
        <p:txBody>
          <a:bodyPr wrap="none">
            <a:spAutoFit/>
          </a:bodyPr>
          <a:lstStyle/>
          <a:p>
            <a:r>
              <a:rPr lang="zh-CN" altLang="en-US" sz="2400" dirty="0"/>
              <a:t>读取</a:t>
            </a:r>
            <a:r>
              <a:rPr lang="en-US" altLang="zh-CN" sz="2400" dirty="0"/>
              <a:t>Excel</a:t>
            </a:r>
            <a:r>
              <a:rPr lang="zh-CN" altLang="en-US" sz="2400" dirty="0"/>
              <a:t>文件中的数据为</a:t>
            </a:r>
            <a:r>
              <a:rPr lang="en-US" altLang="zh-CN" sz="2400" dirty="0" err="1"/>
              <a:t>Dataframe</a:t>
            </a:r>
            <a:r>
              <a:rPr lang="zh-CN" altLang="en-US" sz="2400" dirty="0"/>
              <a:t>类型</a:t>
            </a:r>
            <a:endParaRPr lang="en-US" altLang="zh-CN" sz="2400" dirty="0"/>
          </a:p>
          <a:p>
            <a:r>
              <a:rPr lang="zh-CN" altLang="en-US" sz="2400" dirty="0"/>
              <a:t>应用</a:t>
            </a:r>
            <a:r>
              <a:rPr lang="en-US" altLang="zh-CN" sz="2400" dirty="0" err="1"/>
              <a:t>read_excel</a:t>
            </a:r>
            <a:r>
              <a:rPr lang="en-US" altLang="zh-CN" sz="2400" dirty="0"/>
              <a:t>()</a:t>
            </a:r>
            <a:r>
              <a:rPr lang="zh-CN" altLang="en-US" sz="2400" dirty="0"/>
              <a:t>方法</a:t>
            </a:r>
            <a:endParaRPr lang="en-US" altLang="zh-CN" sz="2400" dirty="0"/>
          </a:p>
          <a:p>
            <a:r>
              <a:rPr lang="zh-CN" altLang="en-US" sz="2400" dirty="0"/>
              <a:t>先用“</a:t>
            </a:r>
            <a:r>
              <a:rPr lang="en-US" altLang="zh-CN" sz="2400" dirty="0"/>
              <a:t>pip install </a:t>
            </a:r>
            <a:r>
              <a:rPr lang="en-US" altLang="zh-CN" sz="2400" dirty="0" err="1"/>
              <a:t>xlrd</a:t>
            </a:r>
            <a:r>
              <a:rPr lang="en-US" altLang="zh-CN" sz="2400" dirty="0"/>
              <a:t>”</a:t>
            </a:r>
            <a:r>
              <a:rPr lang="zh-CN" altLang="en-US" sz="2400" dirty="0"/>
              <a:t>安装</a:t>
            </a:r>
            <a:r>
              <a:rPr lang="en-US" altLang="zh-CN" sz="2400" dirty="0" err="1"/>
              <a:t>xlrd</a:t>
            </a:r>
            <a:r>
              <a:rPr lang="zh-CN" altLang="en-US" sz="2400" dirty="0"/>
              <a:t>模块</a:t>
            </a:r>
            <a:endParaRPr lang="zh-CN" altLang="en-US" sz="2400" dirty="0">
              <a:effectLst/>
            </a:endParaRPr>
          </a:p>
        </p:txBody>
      </p:sp>
    </p:spTree>
    <p:extLst>
      <p:ext uri="{BB962C8B-B14F-4D97-AF65-F5344CB8AC3E}">
        <p14:creationId xmlns:p14="http://schemas.microsoft.com/office/powerpoint/2010/main" val="3765123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2141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Excel</a:t>
            </a:r>
            <a:r>
              <a:rPr lang="zh-CN" altLang="en-US" sz="3200" dirty="0">
                <a:solidFill>
                  <a:srgbClr val="FF8132"/>
                </a:solidFill>
                <a:latin typeface="微软雅黑" panose="020B0503020204020204" pitchFamily="34" charset="-122"/>
                <a:ea typeface="微软雅黑" panose="020B0503020204020204" pitchFamily="34" charset="-122"/>
              </a:rPr>
              <a:t>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1565503"/>
            <a:ext cx="9649072" cy="1015663"/>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io</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sheet_name</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header</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names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usecols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squeeze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False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converters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skiprows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nrows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skipfooter</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3" name="矩形 2">
            <a:extLst>
              <a:ext uri="{FF2B5EF4-FFF2-40B4-BE49-F238E27FC236}">
                <a16:creationId xmlns:a16="http://schemas.microsoft.com/office/drawing/2014/main" id="{99F2D369-752E-4D24-AEA7-B15F129F0A2B}"/>
              </a:ext>
            </a:extLst>
          </p:cNvPr>
          <p:cNvSpPr/>
          <p:nvPr/>
        </p:nvSpPr>
        <p:spPr>
          <a:xfrm>
            <a:off x="839416" y="2645618"/>
            <a:ext cx="10297144" cy="3785652"/>
          </a:xfrm>
          <a:prstGeom prst="rect">
            <a:avLst/>
          </a:prstGeom>
        </p:spPr>
        <p:txBody>
          <a:bodyPr wrap="square">
            <a:spAutoFit/>
          </a:bodyPr>
          <a:lstStyle/>
          <a:p>
            <a:r>
              <a:rPr lang="en-US" altLang="zh-CN" dirty="0"/>
              <a:t>1. </a:t>
            </a:r>
            <a:r>
              <a:rPr lang="en-US" altLang="zh-CN" dirty="0" err="1"/>
              <a:t>io</a:t>
            </a:r>
            <a:r>
              <a:rPr lang="zh-CN" altLang="en-US" dirty="0"/>
              <a:t>：</a:t>
            </a:r>
            <a:r>
              <a:rPr lang="en-US" altLang="zh-CN" dirty="0"/>
              <a:t> Excel</a:t>
            </a:r>
            <a:r>
              <a:rPr lang="zh-CN" altLang="en-US" dirty="0"/>
              <a:t>的存储路径和文件名</a:t>
            </a:r>
          </a:p>
          <a:p>
            <a:r>
              <a:rPr lang="en-US" altLang="zh-CN" dirty="0"/>
              <a:t>2. </a:t>
            </a:r>
            <a:r>
              <a:rPr lang="en-US" altLang="zh-CN" dirty="0" err="1"/>
              <a:t>sheet_name</a:t>
            </a:r>
            <a:r>
              <a:rPr lang="zh-CN" altLang="en-US" dirty="0"/>
              <a:t>：要读取的工作表名称，默认读取第一个工作表</a:t>
            </a:r>
          </a:p>
          <a:p>
            <a:r>
              <a:rPr lang="en-US" altLang="zh-CN" dirty="0"/>
              <a:t>3. header</a:t>
            </a:r>
            <a:r>
              <a:rPr lang="zh-CN" altLang="en-US" dirty="0"/>
              <a:t>：用哪一行作列名，默认为</a:t>
            </a:r>
            <a:r>
              <a:rPr lang="en-US" altLang="zh-CN" dirty="0"/>
              <a:t>0</a:t>
            </a:r>
            <a:endParaRPr lang="zh-CN" altLang="en-US" dirty="0"/>
          </a:p>
          <a:p>
            <a:r>
              <a:rPr lang="en-US" altLang="zh-CN" dirty="0"/>
              <a:t>4. names</a:t>
            </a:r>
            <a:r>
              <a:rPr lang="zh-CN" altLang="en-US" dirty="0"/>
              <a:t>：自定义最终的列名，</a:t>
            </a:r>
            <a:r>
              <a:rPr lang="en-US" altLang="zh-CN" dirty="0"/>
              <a:t>names</a:t>
            </a:r>
            <a:r>
              <a:rPr lang="zh-CN" altLang="en-US" dirty="0"/>
              <a:t>的长度必须和</a:t>
            </a:r>
            <a:r>
              <a:rPr lang="en-US" altLang="zh-CN" dirty="0"/>
              <a:t>Excel</a:t>
            </a:r>
            <a:r>
              <a:rPr lang="zh-CN" altLang="en-US" dirty="0"/>
              <a:t>列长度一致</a:t>
            </a:r>
          </a:p>
          <a:p>
            <a:r>
              <a:rPr lang="en-US" altLang="zh-CN" dirty="0"/>
              <a:t>5. </a:t>
            </a:r>
            <a:r>
              <a:rPr lang="en-US" altLang="zh-CN" dirty="0" err="1"/>
              <a:t>index_col</a:t>
            </a:r>
            <a:r>
              <a:rPr lang="zh-CN" altLang="en-US" dirty="0"/>
              <a:t>：用作索引的列</a:t>
            </a:r>
          </a:p>
          <a:p>
            <a:r>
              <a:rPr lang="en-US" altLang="zh-CN" dirty="0"/>
              <a:t>6. </a:t>
            </a:r>
            <a:r>
              <a:rPr lang="en-US" altLang="zh-CN" dirty="0" err="1"/>
              <a:t>usecols</a:t>
            </a:r>
            <a:r>
              <a:rPr lang="zh-CN" altLang="en-US" dirty="0"/>
              <a:t>：需要读取哪些列。可以用整型 </a:t>
            </a:r>
            <a:r>
              <a:rPr lang="en-US" altLang="zh-CN" dirty="0"/>
              <a:t>[0,2,3]</a:t>
            </a:r>
            <a:r>
              <a:rPr lang="zh-CN" altLang="en-US" dirty="0"/>
              <a:t>；列名如</a:t>
            </a:r>
            <a:r>
              <a:rPr lang="en-US" altLang="zh-CN" dirty="0"/>
              <a:t>“A</a:t>
            </a:r>
            <a:r>
              <a:rPr lang="zh-CN" altLang="en-US" dirty="0"/>
              <a:t>：</a:t>
            </a:r>
            <a:r>
              <a:rPr lang="en-US" altLang="zh-CN" dirty="0"/>
              <a:t>C, E” = “A, B, C, E”</a:t>
            </a:r>
            <a:r>
              <a:rPr lang="zh-CN" altLang="en-US" dirty="0"/>
              <a:t>，</a:t>
            </a:r>
            <a:endParaRPr lang="en-US" altLang="zh-CN" dirty="0"/>
          </a:p>
          <a:p>
            <a:r>
              <a:rPr lang="en-US" altLang="zh-CN" dirty="0"/>
              <a:t>7. squeeze</a:t>
            </a:r>
            <a:r>
              <a:rPr lang="zh-CN" altLang="en-US" dirty="0"/>
              <a:t>：当数据仅包含一列且</a:t>
            </a:r>
            <a:r>
              <a:rPr lang="en-US" altLang="zh-CN" dirty="0"/>
              <a:t>squeeze</a:t>
            </a:r>
            <a:r>
              <a:rPr lang="zh-CN" altLang="en-US" dirty="0"/>
              <a:t>为</a:t>
            </a:r>
            <a:r>
              <a:rPr lang="en-US" altLang="zh-CN" dirty="0"/>
              <a:t>True</a:t>
            </a:r>
            <a:r>
              <a:rPr lang="zh-CN" altLang="en-US" dirty="0"/>
              <a:t>时，返回</a:t>
            </a:r>
            <a:r>
              <a:rPr lang="en-US" altLang="zh-CN" dirty="0"/>
              <a:t>Series</a:t>
            </a:r>
            <a:r>
              <a:rPr lang="zh-CN" altLang="en-US" dirty="0"/>
              <a:t>，反之返回</a:t>
            </a:r>
            <a:r>
              <a:rPr lang="en-US" altLang="zh-CN" dirty="0" err="1"/>
              <a:t>DataFrame</a:t>
            </a:r>
            <a:r>
              <a:rPr lang="zh-CN" altLang="en-US" dirty="0"/>
              <a:t>。</a:t>
            </a:r>
          </a:p>
          <a:p>
            <a:r>
              <a:rPr lang="en-US" altLang="zh-CN" dirty="0"/>
              <a:t>8. converters</a:t>
            </a:r>
            <a:r>
              <a:rPr lang="zh-CN" altLang="en-US" dirty="0"/>
              <a:t>：强制规定列数据类型，主要用途是保留以文本形式存储的数字。</a:t>
            </a:r>
          </a:p>
          <a:p>
            <a:r>
              <a:rPr lang="en-US" altLang="zh-CN" dirty="0"/>
              <a:t>pandas</a:t>
            </a:r>
            <a:r>
              <a:rPr lang="zh-CN" altLang="en-US" dirty="0"/>
              <a:t>默认将文本类的数据读取为整型，</a:t>
            </a:r>
            <a:r>
              <a:rPr lang="en-US" altLang="zh-CN" dirty="0"/>
              <a:t>converters </a:t>
            </a:r>
            <a:r>
              <a:rPr lang="zh-CN" altLang="en-US" dirty="0"/>
              <a:t>参数可以指定各列数据的类型，如</a:t>
            </a:r>
            <a:r>
              <a:rPr lang="en-US" altLang="zh-CN" dirty="0"/>
              <a:t>converters = {'</a:t>
            </a:r>
            <a:r>
              <a:rPr lang="zh-CN" altLang="en-US" dirty="0"/>
              <a:t>出货量</a:t>
            </a:r>
            <a:r>
              <a:rPr lang="en-US" altLang="zh-CN" dirty="0"/>
              <a:t>':float, '</a:t>
            </a:r>
            <a:r>
              <a:rPr lang="zh-CN" altLang="en-US" dirty="0"/>
              <a:t>月份</a:t>
            </a:r>
            <a:r>
              <a:rPr lang="en-US" altLang="zh-CN" dirty="0"/>
              <a:t>':str }</a:t>
            </a:r>
            <a:r>
              <a:rPr lang="zh-CN" altLang="en-US" dirty="0"/>
              <a:t>， 将“出货量”列数据类型规定为浮点数，“月份”列规定为字符串类型。</a:t>
            </a:r>
          </a:p>
          <a:p>
            <a:r>
              <a:rPr lang="en-US" altLang="zh-CN" dirty="0"/>
              <a:t>9. </a:t>
            </a:r>
            <a:r>
              <a:rPr lang="en-US" altLang="zh-CN" dirty="0" err="1"/>
              <a:t>skiprows</a:t>
            </a:r>
            <a:r>
              <a:rPr lang="zh-CN" altLang="en-US" dirty="0"/>
              <a:t>：跳过特定行。</a:t>
            </a:r>
            <a:r>
              <a:rPr lang="en-US" altLang="zh-CN" dirty="0" err="1"/>
              <a:t>skiprows</a:t>
            </a:r>
            <a:r>
              <a:rPr lang="en-US" altLang="zh-CN" dirty="0"/>
              <a:t>= n </a:t>
            </a:r>
            <a:r>
              <a:rPr lang="zh-CN" altLang="en-US" dirty="0"/>
              <a:t>跳过前</a:t>
            </a:r>
            <a:r>
              <a:rPr lang="en-US" altLang="zh-CN" dirty="0"/>
              <a:t>n</a:t>
            </a:r>
            <a:r>
              <a:rPr lang="zh-CN" altLang="en-US" dirty="0"/>
              <a:t>行； </a:t>
            </a:r>
            <a:r>
              <a:rPr lang="en-US" altLang="zh-CN" dirty="0" err="1"/>
              <a:t>skiprows</a:t>
            </a:r>
            <a:r>
              <a:rPr lang="en-US" altLang="zh-CN" dirty="0"/>
              <a:t> = [a, b, c] </a:t>
            </a:r>
            <a:r>
              <a:rPr lang="zh-CN" altLang="en-US" dirty="0"/>
              <a:t>跳过第</a:t>
            </a:r>
            <a:r>
              <a:rPr lang="en-US" altLang="zh-CN" dirty="0"/>
              <a:t>a+1,b+1,c+1</a:t>
            </a:r>
            <a:r>
              <a:rPr lang="zh-CN" altLang="en-US" dirty="0"/>
              <a:t>行</a:t>
            </a:r>
          </a:p>
          <a:p>
            <a:r>
              <a:rPr lang="en-US" altLang="zh-CN" dirty="0"/>
              <a:t>10. </a:t>
            </a:r>
            <a:r>
              <a:rPr lang="en-US" altLang="zh-CN" dirty="0" err="1"/>
              <a:t>nrows</a:t>
            </a:r>
            <a:r>
              <a:rPr lang="zh-CN" altLang="en-US" dirty="0"/>
              <a:t>：需要读取的行数，</a:t>
            </a:r>
            <a:r>
              <a:rPr lang="en-US" altLang="zh-CN" dirty="0" err="1"/>
              <a:t>nrows</a:t>
            </a:r>
            <a:r>
              <a:rPr lang="en-US" altLang="zh-CN" dirty="0"/>
              <a:t> = n </a:t>
            </a:r>
            <a:r>
              <a:rPr lang="zh-CN" altLang="en-US" dirty="0"/>
              <a:t>读取前</a:t>
            </a:r>
            <a:r>
              <a:rPr lang="en-US" altLang="zh-CN" dirty="0"/>
              <a:t>n</a:t>
            </a:r>
            <a:r>
              <a:rPr lang="zh-CN" altLang="en-US" dirty="0"/>
              <a:t>行。</a:t>
            </a:r>
          </a:p>
          <a:p>
            <a:r>
              <a:rPr lang="en-US" altLang="zh-CN" dirty="0"/>
              <a:t>11. </a:t>
            </a:r>
            <a:r>
              <a:rPr lang="en-US" altLang="zh-CN" dirty="0" err="1"/>
              <a:t>skipfooter</a:t>
            </a:r>
            <a:r>
              <a:rPr lang="zh-CN" altLang="en-US" dirty="0"/>
              <a:t>： 跳过末尾行数，</a:t>
            </a:r>
            <a:r>
              <a:rPr lang="en-US" altLang="zh-CN" dirty="0" err="1"/>
              <a:t>skipfooter</a:t>
            </a:r>
            <a:r>
              <a:rPr lang="en-US" altLang="zh-CN" dirty="0"/>
              <a:t> = n </a:t>
            </a:r>
            <a:r>
              <a:rPr lang="zh-CN" altLang="en-US" dirty="0"/>
              <a:t>跳过末尾的</a:t>
            </a:r>
            <a:r>
              <a:rPr lang="en-US" altLang="zh-CN" dirty="0"/>
              <a:t>n</a:t>
            </a:r>
            <a:r>
              <a:rPr lang="zh-CN" altLang="en-US" dirty="0"/>
              <a:t>行</a:t>
            </a:r>
            <a:endParaRPr lang="zh-CN" altLang="en-US" dirty="0">
              <a:effectLst/>
            </a:endParaRPr>
          </a:p>
        </p:txBody>
      </p:sp>
    </p:spTree>
    <p:extLst>
      <p:ext uri="{BB962C8B-B14F-4D97-AF65-F5344CB8AC3E}">
        <p14:creationId xmlns:p14="http://schemas.microsoft.com/office/powerpoint/2010/main" val="649888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2141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Excel</a:t>
            </a:r>
            <a:r>
              <a:rPr lang="zh-CN" altLang="en-US" sz="3200" dirty="0">
                <a:solidFill>
                  <a:srgbClr val="FF8132"/>
                </a:solidFill>
                <a:latin typeface="微软雅黑" panose="020B0503020204020204" pitchFamily="34" charset="-122"/>
                <a:ea typeface="微软雅黑" panose="020B0503020204020204" pitchFamily="34" charset="-122"/>
              </a:rPr>
              <a:t>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3573016"/>
            <a:ext cx="11089232" cy="1015663"/>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'6.6 stock.xlsx'</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读取数据为</a:t>
            </a:r>
            <a:r>
              <a:rPr lang="zh-CN" altLang="zh-CN" sz="2000" dirty="0">
                <a:solidFill>
                  <a:srgbClr val="ABA6BF"/>
                </a:solidFill>
                <a:latin typeface="JetBrains Mono" pitchFamily="2" charset="0"/>
              </a:rPr>
              <a:t>dataframe</a:t>
            </a:r>
            <a:r>
              <a:rPr lang="zh-CN" altLang="zh-CN" sz="2000" dirty="0">
                <a:solidFill>
                  <a:srgbClr val="ABA6BF"/>
                </a:solidFill>
                <a:latin typeface="宋体" panose="02010600030101010101" pitchFamily="2" charset="-122"/>
                <a:ea typeface="宋体" panose="02010600030101010101" pitchFamily="2" charset="-122"/>
              </a:rPr>
              <a:t>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10" name="矩形 9">
            <a:extLst>
              <a:ext uri="{FF2B5EF4-FFF2-40B4-BE49-F238E27FC236}">
                <a16:creationId xmlns:a16="http://schemas.microsoft.com/office/drawing/2014/main" id="{62EFD682-50ED-4580-859F-B2DE9CCA6911}"/>
              </a:ext>
            </a:extLst>
          </p:cNvPr>
          <p:cNvSpPr/>
          <p:nvPr/>
        </p:nvSpPr>
        <p:spPr>
          <a:xfrm>
            <a:off x="767409" y="2640940"/>
            <a:ext cx="9577063" cy="461665"/>
          </a:xfrm>
          <a:prstGeom prst="rect">
            <a:avLst/>
          </a:prstGeom>
        </p:spPr>
        <p:txBody>
          <a:bodyPr wrap="square">
            <a:spAutoFit/>
          </a:bodyPr>
          <a:lstStyle/>
          <a:p>
            <a:r>
              <a:rPr lang="en-US" altLang="zh-CN" sz="2400" dirty="0" err="1"/>
              <a:t>io</a:t>
            </a:r>
            <a:r>
              <a:rPr lang="zh-CN" altLang="en-US" sz="2400" dirty="0"/>
              <a:t>：</a:t>
            </a:r>
            <a:r>
              <a:rPr lang="en-US" altLang="zh-CN" sz="2400" dirty="0"/>
              <a:t>Excel</a:t>
            </a:r>
            <a:r>
              <a:rPr lang="zh-CN" altLang="en-US" sz="2400" dirty="0"/>
              <a:t>的存储路径和文件名</a:t>
            </a:r>
          </a:p>
        </p:txBody>
      </p:sp>
      <p:sp>
        <p:nvSpPr>
          <p:cNvPr id="8" name="矩形 7">
            <a:extLst>
              <a:ext uri="{FF2B5EF4-FFF2-40B4-BE49-F238E27FC236}">
                <a16:creationId xmlns:a16="http://schemas.microsoft.com/office/drawing/2014/main" id="{1568D125-C7BE-44FD-A96E-521864FBE551}"/>
              </a:ext>
            </a:extLst>
          </p:cNvPr>
          <p:cNvSpPr/>
          <p:nvPr/>
        </p:nvSpPr>
        <p:spPr>
          <a:xfrm>
            <a:off x="767408" y="1666582"/>
            <a:ext cx="9649072" cy="1015663"/>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io</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sheet_name</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header</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names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usecols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squeeze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False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converters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skiprows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nrows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skipfooter</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33C969B-74F1-4503-B71D-CEF863BE3BF0}"/>
              </a:ext>
            </a:extLst>
          </p:cNvPr>
          <p:cNvSpPr/>
          <p:nvPr/>
        </p:nvSpPr>
        <p:spPr>
          <a:xfrm>
            <a:off x="2927648" y="4588679"/>
            <a:ext cx="7776864" cy="1754326"/>
          </a:xfrm>
          <a:prstGeom prst="rect">
            <a:avLst/>
          </a:prstGeom>
        </p:spPr>
        <p:txBody>
          <a:bodyPr wrap="square">
            <a:spAutoFit/>
          </a:bodyPr>
          <a:lstStyle/>
          <a:p>
            <a:r>
              <a:rPr lang="zh-CN" altLang="zh-CN" dirty="0">
                <a:solidFill>
                  <a:srgbClr val="2D3142"/>
                </a:solidFill>
                <a:latin typeface="宋体" panose="02010600030101010101" pitchFamily="2" charset="-122"/>
                <a:ea typeface="宋体" panose="02010600030101010101" pitchFamily="2" charset="-122"/>
              </a:rPr>
              <a:t> 时间    </a:t>
            </a:r>
            <a:r>
              <a:rPr lang="zh-CN" altLang="zh-CN" dirty="0">
                <a:solidFill>
                  <a:srgbClr val="2D3142"/>
                </a:solidFill>
                <a:latin typeface="JetBrains Mono" pitchFamily="2" charset="0"/>
                <a:ea typeface="宋体" panose="02010600030101010101" pitchFamily="2" charset="-122"/>
              </a:rPr>
              <a:t>ETF     </a:t>
            </a:r>
            <a:r>
              <a:rPr lang="zh-CN" altLang="zh-CN" dirty="0">
                <a:solidFill>
                  <a:srgbClr val="2D3142"/>
                </a:solidFill>
                <a:latin typeface="宋体" panose="02010600030101010101" pitchFamily="2" charset="-122"/>
                <a:ea typeface="宋体" panose="02010600030101010101" pitchFamily="2" charset="-122"/>
              </a:rPr>
              <a:t>华夏     博时     广发     券商    创业板</a:t>
            </a:r>
            <a:br>
              <a:rPr lang="zh-CN" altLang="zh-CN" dirty="0">
                <a:solidFill>
                  <a:srgbClr val="2D3142"/>
                </a:solidFill>
                <a:latin typeface="宋体" panose="02010600030101010101" pitchFamily="2" charset="-122"/>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0 2018</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01</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15  4.265  4.560  1.650  1.736  0.920  1.634</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1 2018</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01</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16  4.308  4.595  1.700  1.750  0.941  1.631</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2 2018</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01</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17  4.295  4.590  1.699  1.740  0.973  1.639</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3 2018</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01</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18  4.323  4.621  1.675  1.744  0.980  1.636</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4 2018</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01</a:t>
            </a:r>
            <a:r>
              <a:rPr lang="zh-CN" altLang="zh-CN" dirty="0">
                <a:solidFill>
                  <a:srgbClr val="F77235"/>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19  4.335  4.632  1.683  1.740  1.002  1.630</a:t>
            </a:r>
            <a:endParaRPr lang="zh-CN" altLang="en-US" dirty="0"/>
          </a:p>
        </p:txBody>
      </p:sp>
    </p:spTree>
    <p:extLst>
      <p:ext uri="{BB962C8B-B14F-4D97-AF65-F5344CB8AC3E}">
        <p14:creationId xmlns:p14="http://schemas.microsoft.com/office/powerpoint/2010/main" val="23917991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2141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Excel</a:t>
            </a:r>
            <a:r>
              <a:rPr lang="zh-CN" altLang="en-US" sz="3200" dirty="0">
                <a:solidFill>
                  <a:srgbClr val="FF8132"/>
                </a:solidFill>
                <a:latin typeface="微软雅黑" panose="020B0503020204020204" pitchFamily="34" charset="-122"/>
                <a:ea typeface="微软雅黑" panose="020B0503020204020204" pitchFamily="34" charset="-122"/>
              </a:rPr>
              <a:t>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1553596"/>
            <a:ext cx="11089232" cy="193899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'6.6 stock.xlsx'</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读取数据为</a:t>
            </a:r>
            <a:r>
              <a:rPr lang="zh-CN" altLang="zh-CN" sz="2000" dirty="0">
                <a:solidFill>
                  <a:srgbClr val="ABA6BF"/>
                </a:solidFill>
                <a:latin typeface="JetBrains Mono" pitchFamily="2" charset="0"/>
              </a:rPr>
              <a:t>dataframe</a:t>
            </a:r>
            <a:r>
              <a:rPr lang="zh-CN" altLang="zh-CN" sz="2000" dirty="0">
                <a:solidFill>
                  <a:srgbClr val="ABA6BF"/>
                </a:solidFill>
                <a:latin typeface="宋体" panose="02010600030101010101" pitchFamily="2" charset="-122"/>
                <a:ea typeface="宋体" panose="02010600030101010101" pitchFamily="2" charset="-122"/>
              </a:rPr>
              <a:t>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columns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en-US"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中标题转为列表类型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stock_lst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values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中数据转为列表类型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输出列表类型的数据</a:t>
            </a:r>
            <a:r>
              <a:rPr lang="zh-CN" altLang="zh-CN" sz="2000" dirty="0">
                <a:solidFill>
                  <a:srgbClr val="5E8759"/>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title</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stock_lst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输出列表类型数据</a:t>
            </a:r>
            <a:endParaRPr lang="zh-CN" altLang="zh-CN" sz="1400" dirty="0">
              <a:latin typeface="Arial" panose="020B0604020202020204" pitchFamily="34" charset="0"/>
            </a:endParaRPr>
          </a:p>
        </p:txBody>
      </p:sp>
      <p:sp>
        <p:nvSpPr>
          <p:cNvPr id="10" name="矩形 9">
            <a:extLst>
              <a:ext uri="{FF2B5EF4-FFF2-40B4-BE49-F238E27FC236}">
                <a16:creationId xmlns:a16="http://schemas.microsoft.com/office/drawing/2014/main" id="{62EFD682-50ED-4580-859F-B2DE9CCA6911}"/>
              </a:ext>
            </a:extLst>
          </p:cNvPr>
          <p:cNvSpPr/>
          <p:nvPr/>
        </p:nvSpPr>
        <p:spPr>
          <a:xfrm>
            <a:off x="767409" y="3477199"/>
            <a:ext cx="3456384" cy="461665"/>
          </a:xfrm>
          <a:prstGeom prst="rect">
            <a:avLst/>
          </a:prstGeom>
        </p:spPr>
        <p:txBody>
          <a:bodyPr wrap="square">
            <a:spAutoFit/>
          </a:bodyPr>
          <a:lstStyle/>
          <a:p>
            <a:r>
              <a:rPr lang="zh-CN" altLang="en-US" sz="2400" dirty="0">
                <a:latin typeface="微软雅黑 Light" panose="020B0502040204020203" pitchFamily="34" charset="-122"/>
                <a:ea typeface="微软雅黑 Light" panose="020B0502040204020203" pitchFamily="34" charset="-122"/>
              </a:rPr>
              <a:t>输出列表类型的数据</a:t>
            </a:r>
            <a:r>
              <a:rPr lang="en-US" altLang="zh-CN" sz="2400" dirty="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833C969B-74F1-4503-B71D-CEF863BE3BF0}"/>
              </a:ext>
            </a:extLst>
          </p:cNvPr>
          <p:cNvSpPr/>
          <p:nvPr/>
        </p:nvSpPr>
        <p:spPr>
          <a:xfrm>
            <a:off x="623392" y="4077072"/>
            <a:ext cx="10801200" cy="1754326"/>
          </a:xfrm>
          <a:prstGeom prst="rect">
            <a:avLst/>
          </a:prstGeom>
        </p:spPr>
        <p:txBody>
          <a:bodyPr wrap="square">
            <a:spAutoFit/>
          </a:bodyPr>
          <a:lstStyle/>
          <a:p>
            <a:r>
              <a:rPr lang="zh-CN" altLang="zh-CN" dirty="0">
                <a:solidFill>
                  <a:srgbClr val="2D3142"/>
                </a:solidFill>
                <a:latin typeface="宋体" panose="02010600030101010101" pitchFamily="2" charset="-122"/>
                <a:ea typeface="宋体" panose="02010600030101010101" pitchFamily="2" charset="-122"/>
              </a:rPr>
              <a:t> </a:t>
            </a: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时间</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'ETF'</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华夏</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博时</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广发</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券商</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创业板</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F76707"/>
                </a:solidFill>
                <a:latin typeface="JetBrains Mono" pitchFamily="2" charset="0"/>
              </a:rPr>
              <a:t>Timestamp</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'2018-01-15 00:00:00'</a:t>
            </a:r>
            <a:r>
              <a:rPr lang="zh-CN" altLang="zh-CN" dirty="0">
                <a:solidFill>
                  <a:srgbClr val="E70C0C"/>
                </a:solidFill>
                <a:latin typeface="JetBrains Mono" pitchFamily="2" charset="0"/>
              </a:rPr>
              <a:t>)</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4.265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4.56</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1.736</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0.92</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1.634</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F76707"/>
                </a:solidFill>
                <a:latin typeface="JetBrains Mono" pitchFamily="2" charset="0"/>
              </a:rPr>
              <a:t>Timestamp</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'2018-01-16 00:00:00'</a:t>
            </a:r>
            <a:r>
              <a:rPr lang="zh-CN" altLang="zh-CN" dirty="0">
                <a:solidFill>
                  <a:srgbClr val="E70C0C"/>
                </a:solidFill>
                <a:latin typeface="JetBrains Mono" pitchFamily="2" charset="0"/>
              </a:rPr>
              <a:t>)</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4.308</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4.595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0.941</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1.631</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F76707"/>
                </a:solidFill>
                <a:latin typeface="JetBrains Mono" pitchFamily="2" charset="0"/>
              </a:rPr>
              <a:t>Timestamp</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'2018-01-17 00:00:00'</a:t>
            </a:r>
            <a:r>
              <a:rPr lang="zh-CN" altLang="zh-CN" dirty="0">
                <a:solidFill>
                  <a:srgbClr val="E70C0C"/>
                </a:solidFill>
                <a:latin typeface="JetBrains Mono" pitchFamily="2" charset="0"/>
              </a:rPr>
              <a:t>)</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4.295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4.59</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1.699</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1.74</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0.973</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1.639</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F76707"/>
                </a:solidFill>
                <a:latin typeface="JetBrains Mono" pitchFamily="2" charset="0"/>
              </a:rPr>
              <a:t>Timestamp</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'2018-01-18 00:00:00'</a:t>
            </a:r>
            <a:r>
              <a:rPr lang="zh-CN" altLang="zh-CN" dirty="0">
                <a:solidFill>
                  <a:srgbClr val="E70C0C"/>
                </a:solidFill>
                <a:latin typeface="JetBrains Mono" pitchFamily="2" charset="0"/>
              </a:rPr>
              <a:t>)</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4.323</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4.621</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1.675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1.744</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0.98</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1.636</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F76707"/>
                </a:solidFill>
                <a:latin typeface="JetBrains Mono" pitchFamily="2" charset="0"/>
              </a:rPr>
              <a:t>Timestamp</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'2018-01-19 00:00:00'</a:t>
            </a:r>
            <a:r>
              <a:rPr lang="zh-CN" altLang="zh-CN" dirty="0">
                <a:solidFill>
                  <a:srgbClr val="E70C0C"/>
                </a:solidFill>
                <a:latin typeface="JetBrains Mono" pitchFamily="2" charset="0"/>
              </a:rPr>
              <a:t>)</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4.335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4.632</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1.683</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1.74</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1.002</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a:t>
            </a:r>
            <a:r>
              <a:rPr lang="zh-CN" altLang="zh-CN" dirty="0">
                <a:solidFill>
                  <a:srgbClr val="6AE613"/>
                </a:solidFill>
                <a:latin typeface="JetBrains Mono" pitchFamily="2" charset="0"/>
              </a:rPr>
              <a:t>]]</a:t>
            </a:r>
            <a:endParaRPr lang="zh-CN" altLang="en-US" dirty="0"/>
          </a:p>
        </p:txBody>
      </p:sp>
    </p:spTree>
    <p:extLst>
      <p:ext uri="{BB962C8B-B14F-4D97-AF65-F5344CB8AC3E}">
        <p14:creationId xmlns:p14="http://schemas.microsoft.com/office/powerpoint/2010/main" val="4244099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2141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Excel</a:t>
            </a:r>
            <a:r>
              <a:rPr lang="zh-CN" altLang="en-US" sz="3200" dirty="0">
                <a:solidFill>
                  <a:srgbClr val="FF8132"/>
                </a:solidFill>
                <a:latin typeface="微软雅黑" panose="020B0503020204020204" pitchFamily="34" charset="-122"/>
                <a:ea typeface="微软雅黑" panose="020B0503020204020204" pitchFamily="34" charset="-122"/>
              </a:rPr>
              <a:t>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1553596"/>
            <a:ext cx="11424592" cy="2554545"/>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from </a:t>
            </a:r>
            <a:r>
              <a:rPr lang="zh-CN" altLang="zh-CN" sz="2000" dirty="0">
                <a:solidFill>
                  <a:srgbClr val="2D3142"/>
                </a:solidFill>
                <a:latin typeface="JetBrains Mono" pitchFamily="2" charset="0"/>
              </a:rPr>
              <a:t>datetime </a:t>
            </a: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datetime</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'6.6 stock.xlsx'</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读取数据为</a:t>
            </a:r>
            <a:r>
              <a:rPr lang="zh-CN" altLang="zh-CN" sz="2000" dirty="0">
                <a:solidFill>
                  <a:srgbClr val="ABA6BF"/>
                </a:solidFill>
                <a:latin typeface="JetBrains Mono" pitchFamily="2" charset="0"/>
              </a:rPr>
              <a:t>dataframe</a:t>
            </a:r>
            <a:r>
              <a:rPr lang="zh-CN" altLang="zh-CN" sz="2000" dirty="0">
                <a:solidFill>
                  <a:srgbClr val="ABA6BF"/>
                </a:solidFill>
                <a:latin typeface="宋体" panose="02010600030101010101" pitchFamily="2" charset="-122"/>
                <a:ea typeface="宋体" panose="02010600030101010101" pitchFamily="2" charset="-122"/>
              </a:rPr>
              <a:t>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columns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中标题转为列表类型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stock_lst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values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中数据转为列表类型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stock_lst</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datetime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strftime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a:t>
            </a:r>
            <a:r>
              <a:rPr lang="zh-CN" altLang="zh-CN" sz="2000" dirty="0">
                <a:solidFill>
                  <a:srgbClr val="5E8759"/>
                </a:solidFill>
                <a:latin typeface="JetBrains Mono" pitchFamily="2" charset="0"/>
              </a:rPr>
              <a:t>'%Y-%m-%d'</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stock_lst</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输出列表类型的数据</a:t>
            </a:r>
            <a:r>
              <a:rPr lang="zh-CN" altLang="zh-CN" sz="2000" dirty="0">
                <a:solidFill>
                  <a:srgbClr val="5E8759"/>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title</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stock_lst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输出列表类型数据</a:t>
            </a:r>
            <a:endParaRPr lang="zh-CN" altLang="zh-CN" sz="1400" dirty="0">
              <a:latin typeface="Arial" panose="020B0604020202020204" pitchFamily="34" charset="0"/>
            </a:endParaRPr>
          </a:p>
        </p:txBody>
      </p:sp>
      <p:sp>
        <p:nvSpPr>
          <p:cNvPr id="10" name="矩形 9">
            <a:extLst>
              <a:ext uri="{FF2B5EF4-FFF2-40B4-BE49-F238E27FC236}">
                <a16:creationId xmlns:a16="http://schemas.microsoft.com/office/drawing/2014/main" id="{62EFD682-50ED-4580-859F-B2DE9CCA6911}"/>
              </a:ext>
            </a:extLst>
          </p:cNvPr>
          <p:cNvSpPr/>
          <p:nvPr/>
        </p:nvSpPr>
        <p:spPr>
          <a:xfrm>
            <a:off x="767408" y="4108153"/>
            <a:ext cx="9433047" cy="461665"/>
          </a:xfrm>
          <a:prstGeom prst="rect">
            <a:avLst/>
          </a:prstGeom>
        </p:spPr>
        <p:txBody>
          <a:bodyPr wrap="square">
            <a:spAutoFit/>
          </a:bodyPr>
          <a:lstStyle/>
          <a:p>
            <a:r>
              <a:rPr lang="zh-CN" altLang="en-US" sz="2400" dirty="0">
                <a:latin typeface="微软雅黑 Light" panose="020B0502040204020203" pitchFamily="34" charset="-122"/>
                <a:ea typeface="微软雅黑 Light" panose="020B0502040204020203" pitchFamily="34" charset="-122"/>
              </a:rPr>
              <a:t>日期部分是</a:t>
            </a:r>
            <a:r>
              <a:rPr lang="en-US" altLang="zh-CN" sz="2400" dirty="0">
                <a:latin typeface="微软雅黑 Light" panose="020B0502040204020203" pitchFamily="34" charset="-122"/>
                <a:ea typeface="微软雅黑 Light" panose="020B0502040204020203" pitchFamily="34" charset="-122"/>
              </a:rPr>
              <a:t>Timestamp</a:t>
            </a:r>
            <a:r>
              <a:rPr lang="zh-CN" altLang="en-US" sz="2400" dirty="0">
                <a:latin typeface="微软雅黑 Light" panose="020B0502040204020203" pitchFamily="34" charset="-122"/>
                <a:ea typeface="微软雅黑 Light" panose="020B0502040204020203" pitchFamily="34" charset="-122"/>
              </a:rPr>
              <a:t>，可以用</a:t>
            </a:r>
            <a:r>
              <a:rPr lang="en-US" altLang="zh-CN" sz="2400" dirty="0" err="1">
                <a:latin typeface="微软雅黑 Light" panose="020B0502040204020203" pitchFamily="34" charset="-122"/>
                <a:ea typeface="微软雅黑 Light" panose="020B0502040204020203" pitchFamily="34" charset="-122"/>
              </a:rPr>
              <a:t>datetime.strftime</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转为字符串类型</a:t>
            </a:r>
          </a:p>
        </p:txBody>
      </p:sp>
      <p:sp>
        <p:nvSpPr>
          <p:cNvPr id="9" name="矩形 8">
            <a:extLst>
              <a:ext uri="{FF2B5EF4-FFF2-40B4-BE49-F238E27FC236}">
                <a16:creationId xmlns:a16="http://schemas.microsoft.com/office/drawing/2014/main" id="{833C969B-74F1-4503-B71D-CEF863BE3BF0}"/>
              </a:ext>
            </a:extLst>
          </p:cNvPr>
          <p:cNvSpPr/>
          <p:nvPr/>
        </p:nvSpPr>
        <p:spPr>
          <a:xfrm>
            <a:off x="695400" y="4569818"/>
            <a:ext cx="10801200" cy="1754326"/>
          </a:xfrm>
          <a:prstGeom prst="rect">
            <a:avLst/>
          </a:prstGeom>
        </p:spPr>
        <p:txBody>
          <a:bodyPr wrap="square">
            <a:spAutoFit/>
          </a:bodyPr>
          <a:lstStyle/>
          <a:p>
            <a:r>
              <a:rPr lang="zh-CN" altLang="zh-CN" dirty="0">
                <a:solidFill>
                  <a:srgbClr val="2D3142"/>
                </a:solidFill>
                <a:latin typeface="宋体" panose="02010600030101010101" pitchFamily="2" charset="-122"/>
                <a:ea typeface="宋体" panose="02010600030101010101" pitchFamily="2" charset="-122"/>
              </a:rPr>
              <a:t> </a:t>
            </a: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时间</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'ETF'</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华夏</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博时</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广发</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券商</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创业板</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'2018-01-15'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4.265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4.56</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1.736</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0.92</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1.634</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'2018-01-16'</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4.308</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4.595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0.941</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1.631</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'2018-01-17'</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4.295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4.59</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1.699</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1.74</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0.973</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1.639</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'2018-01-18'</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4.323</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4.621</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1.675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1.744</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0.98</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1.636</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'2018-01-19'</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4.335</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4.632</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1.683</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1.74</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1.002</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1.63</a:t>
            </a:r>
            <a:r>
              <a:rPr lang="zh-CN" altLang="zh-CN" dirty="0">
                <a:solidFill>
                  <a:srgbClr val="6AE613"/>
                </a:solidFill>
                <a:latin typeface="JetBrains Mono" pitchFamily="2" charset="0"/>
              </a:rPr>
              <a:t>]]</a:t>
            </a:r>
            <a:endParaRPr lang="zh-CN" altLang="en-US" dirty="0"/>
          </a:p>
        </p:txBody>
      </p:sp>
    </p:spTree>
    <p:extLst>
      <p:ext uri="{BB962C8B-B14F-4D97-AF65-F5344CB8AC3E}">
        <p14:creationId xmlns:p14="http://schemas.microsoft.com/office/powerpoint/2010/main" val="196139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元组的访问</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66AA5CF-4836-4CF9-A19D-91F743821C98}"/>
              </a:ext>
            </a:extLst>
          </p:cNvPr>
          <p:cNvSpPr/>
          <p:nvPr/>
        </p:nvSpPr>
        <p:spPr>
          <a:xfrm>
            <a:off x="767408" y="1550023"/>
            <a:ext cx="8352928"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元组支持索引与切片方访问元素，但不可修改元素</a:t>
            </a:r>
          </a:p>
        </p:txBody>
      </p:sp>
      <p:sp>
        <p:nvSpPr>
          <p:cNvPr id="4" name="矩形 3">
            <a:extLst>
              <a:ext uri="{FF2B5EF4-FFF2-40B4-BE49-F238E27FC236}">
                <a16:creationId xmlns:a16="http://schemas.microsoft.com/office/drawing/2014/main" id="{805CC16C-6430-4938-85A0-282EAB1149B2}"/>
              </a:ext>
            </a:extLst>
          </p:cNvPr>
          <p:cNvSpPr/>
          <p:nvPr/>
        </p:nvSpPr>
        <p:spPr>
          <a:xfrm>
            <a:off x="761854" y="2167626"/>
            <a:ext cx="7926433" cy="3108543"/>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t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tuple</a:t>
            </a:r>
            <a:r>
              <a:rPr lang="zh-CN" altLang="zh-CN" sz="2800" dirty="0">
                <a:solidFill>
                  <a:srgbClr val="E70C0C"/>
                </a:solidFill>
                <a:latin typeface="JetBrains Mono" pitchFamily="2" charset="0"/>
              </a:rPr>
              <a:t>(</a:t>
            </a:r>
            <a:r>
              <a:rPr lang="zh-CN" altLang="zh-CN" sz="2800" b="1" dirty="0">
                <a:solidFill>
                  <a:srgbClr val="16A80D"/>
                </a:solidFill>
                <a:latin typeface="JetBrains Mono" pitchFamily="2" charset="0"/>
              </a:rPr>
              <a:t>range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10</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t</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  </a:t>
            </a:r>
            <a:r>
              <a:rPr lang="en-US" altLang="zh-CN" sz="2800" dirty="0">
                <a:solidFill>
                  <a:srgbClr val="E70C0C"/>
                </a:solidFill>
                <a:latin typeface="JetBrains Mono" pitchFamily="2" charset="0"/>
              </a:rPr>
              <a:t>  </a:t>
            </a:r>
            <a:r>
              <a:rPr lang="zh-CN" altLang="zh-CN" sz="2800" dirty="0">
                <a:solidFill>
                  <a:srgbClr val="ABA6BF"/>
                </a:solidFill>
                <a:latin typeface="JetBrains Mono" pitchFamily="2" charset="0"/>
              </a:rPr>
              <a:t># 2</a:t>
            </a:r>
            <a:br>
              <a:rPr lang="zh-CN" altLang="zh-CN" sz="2800" dirty="0">
                <a:solidFill>
                  <a:srgbClr val="ABA6BF"/>
                </a:solidFill>
                <a:latin typeface="JetBrains Mono" pitchFamily="2" charset="0"/>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t</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  </a:t>
            </a:r>
            <a:r>
              <a:rPr lang="en-US" altLang="zh-CN" sz="2800" dirty="0">
                <a:solidFill>
                  <a:srgbClr val="E70C0C"/>
                </a:solidFill>
                <a:latin typeface="JetBrains Mono" pitchFamily="2" charset="0"/>
              </a:rPr>
              <a:t> </a:t>
            </a:r>
            <a:r>
              <a:rPr lang="zh-CN" altLang="zh-CN" sz="2800" dirty="0">
                <a:solidFill>
                  <a:srgbClr val="ABA6BF"/>
                </a:solidFill>
                <a:latin typeface="JetBrains Mono" pitchFamily="2" charset="0"/>
              </a:rPr>
              <a:t># 9</a:t>
            </a:r>
            <a:br>
              <a:rPr lang="zh-CN" altLang="zh-CN" sz="2800" dirty="0">
                <a:solidFill>
                  <a:srgbClr val="ABA6BF"/>
                </a:solidFill>
                <a:latin typeface="JetBrains Mono" pitchFamily="2" charset="0"/>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t</a:t>
            </a:r>
            <a:r>
              <a:rPr lang="zh-CN" altLang="zh-CN" sz="2800" dirty="0">
                <a:solidFill>
                  <a:srgbClr val="6AE613"/>
                </a:solidFill>
                <a:latin typeface="JetBrains Mono" pitchFamily="2" charset="0"/>
              </a:rPr>
              <a:t>[</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2</a:t>
            </a:r>
            <a:r>
              <a:rPr lang="zh-CN" altLang="zh-CN" sz="2800" dirty="0">
                <a:solidFill>
                  <a:srgbClr val="6AE613"/>
                </a:solidFill>
                <a:latin typeface="JetBrains Mono" pitchFamily="2" charset="0"/>
              </a:rPr>
              <a:t>]</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(0, 2, 4, 6, 8)</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t</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0</a:t>
            </a:r>
            <a:r>
              <a:rPr lang="en-US" altLang="zh-CN" sz="2800" dirty="0">
                <a:solidFill>
                  <a:srgbClr val="2D3142"/>
                </a:solidFill>
                <a:latin typeface="JetBrains Mono" pitchFamily="2" charset="0"/>
              </a:rPr>
              <a:t>       </a:t>
            </a:r>
            <a:r>
              <a:rPr lang="en-US" altLang="zh-CN" sz="2800" dirty="0">
                <a:solidFill>
                  <a:srgbClr val="ABA6BF"/>
                </a:solidFill>
                <a:latin typeface="JetBrains Mono" pitchFamily="2" charset="0"/>
              </a:rPr>
              <a:t># </a:t>
            </a:r>
            <a:r>
              <a:rPr lang="zh-CN" altLang="en-US" sz="2800" dirty="0">
                <a:solidFill>
                  <a:srgbClr val="ABA6BF"/>
                </a:solidFill>
                <a:latin typeface="JetBrains Mono" pitchFamily="2" charset="0"/>
              </a:rPr>
              <a:t>元组元素不能赋值</a:t>
            </a: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TypeError</a:t>
            </a:r>
            <a:r>
              <a:rPr lang="zh-CN" altLang="zh-CN" sz="2800" dirty="0">
                <a:solidFill>
                  <a:srgbClr val="F77235"/>
                </a:solidFill>
                <a:latin typeface="JetBrains Mono" pitchFamily="2" charset="0"/>
              </a:rPr>
              <a:t>: </a:t>
            </a:r>
            <a:r>
              <a:rPr lang="zh-CN" altLang="zh-CN" sz="2800" dirty="0">
                <a:solidFill>
                  <a:srgbClr val="5E8759"/>
                </a:solidFill>
                <a:latin typeface="JetBrains Mono" pitchFamily="2" charset="0"/>
              </a:rPr>
              <a:t>'</a:t>
            </a:r>
            <a:r>
              <a:rPr lang="zh-CN" altLang="zh-CN" sz="2800" b="1" dirty="0">
                <a:solidFill>
                  <a:srgbClr val="16A80D"/>
                </a:solidFill>
                <a:latin typeface="JetBrains Mono" pitchFamily="2" charset="0"/>
              </a:rPr>
              <a:t>tuple</a:t>
            </a:r>
            <a:r>
              <a:rPr lang="zh-CN" altLang="zh-CN" sz="2800" dirty="0">
                <a:solidFill>
                  <a:srgbClr val="5E8759"/>
                </a:solidFill>
                <a:latin typeface="JetBrains Mono" pitchFamily="2" charset="0"/>
              </a:rPr>
              <a:t>' </a:t>
            </a:r>
            <a:r>
              <a:rPr lang="zh-CN" altLang="zh-CN" sz="2800" b="1" dirty="0">
                <a:solidFill>
                  <a:srgbClr val="16A80D"/>
                </a:solidFill>
                <a:latin typeface="JetBrains Mono" pitchFamily="2" charset="0"/>
              </a:rPr>
              <a:t>object </a:t>
            </a:r>
            <a:r>
              <a:rPr lang="zh-CN" altLang="zh-CN" sz="2800" dirty="0">
                <a:solidFill>
                  <a:srgbClr val="2D3142"/>
                </a:solidFill>
                <a:latin typeface="JetBrains Mono" pitchFamily="2" charset="0"/>
              </a:rPr>
              <a:t>does </a:t>
            </a:r>
            <a:r>
              <a:rPr lang="zh-CN" altLang="zh-CN" sz="2800" b="1" dirty="0">
                <a:solidFill>
                  <a:srgbClr val="EF8354"/>
                </a:solidFill>
                <a:latin typeface="JetBrains Mono" pitchFamily="2" charset="0"/>
              </a:rPr>
              <a:t>not </a:t>
            </a:r>
            <a:r>
              <a:rPr lang="zh-CN" altLang="zh-CN" sz="2800" dirty="0">
                <a:solidFill>
                  <a:srgbClr val="2D3142"/>
                </a:solidFill>
                <a:latin typeface="JetBrains Mono" pitchFamily="2" charset="0"/>
              </a:rPr>
              <a:t>support item assignment</a:t>
            </a:r>
            <a:endParaRPr lang="zh-CN" altLang="zh-CN" dirty="0">
              <a:latin typeface="Arial" panose="020B0604020202020204" pitchFamily="34" charset="0"/>
            </a:endParaRPr>
          </a:p>
        </p:txBody>
      </p:sp>
    </p:spTree>
    <p:extLst>
      <p:ext uri="{BB962C8B-B14F-4D97-AF65-F5344CB8AC3E}">
        <p14:creationId xmlns:p14="http://schemas.microsoft.com/office/powerpoint/2010/main" val="791114671"/>
      </p:ext>
    </p:extLst>
  </p:cSld>
  <p:clrMapOvr>
    <a:masterClrMapping/>
  </p:clrMapOvr>
  <p:transition advClick="0" advTm="25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2141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Excel</a:t>
            </a:r>
            <a:r>
              <a:rPr lang="zh-CN" altLang="en-US" sz="3200" dirty="0">
                <a:solidFill>
                  <a:srgbClr val="FF8132"/>
                </a:solidFill>
                <a:latin typeface="微软雅黑" panose="020B0503020204020204" pitchFamily="34" charset="-122"/>
                <a:ea typeface="微软雅黑" panose="020B0503020204020204" pitchFamily="34" charset="-122"/>
              </a:rPr>
              <a:t>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1553596"/>
            <a:ext cx="11305256" cy="4401205"/>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from </a:t>
            </a:r>
            <a:r>
              <a:rPr lang="zh-CN" altLang="zh-CN" sz="2000" dirty="0">
                <a:solidFill>
                  <a:srgbClr val="2D3142"/>
                </a:solidFill>
                <a:latin typeface="JetBrains Mono" pitchFamily="2" charset="0"/>
              </a:rPr>
              <a:t>datetime </a:t>
            </a: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datetime</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dirty="0">
                <a:solidFill>
                  <a:srgbClr val="2D3142"/>
                </a:solidFill>
                <a:latin typeface="JetBrains Mono" pitchFamily="2" charset="0"/>
              </a:rPr>
              <a:t>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columns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dirty="0">
                <a:solidFill>
                  <a:srgbClr val="2D3142"/>
                </a:solidFill>
                <a:latin typeface="JetBrains Mono" pitchFamily="2" charset="0"/>
              </a:rPr>
              <a:t>stock_lst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values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数据转为列表类型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1900" dirty="0">
                <a:solidFill>
                  <a:srgbClr val="2D3142"/>
                </a:solidFill>
                <a:latin typeface="JetBrains Mono" pitchFamily="2" charset="0"/>
              </a:rPr>
              <a:t>stock_lst</a:t>
            </a:r>
            <a:r>
              <a:rPr lang="zh-CN" altLang="zh-CN" sz="1900" dirty="0">
                <a:solidFill>
                  <a:srgbClr val="F77235"/>
                </a:solidFill>
                <a:latin typeface="JetBrains Mono" pitchFamily="2" charset="0"/>
              </a:rPr>
              <a:t>=</a:t>
            </a:r>
            <a:r>
              <a:rPr lang="zh-CN" altLang="zh-CN" sz="1900" dirty="0">
                <a:solidFill>
                  <a:srgbClr val="6AE613"/>
                </a:solidFill>
                <a:latin typeface="JetBrains Mono" pitchFamily="2" charset="0"/>
              </a:rPr>
              <a:t>[[</a:t>
            </a:r>
            <a:r>
              <a:rPr lang="zh-CN" altLang="zh-CN" sz="1900" dirty="0">
                <a:solidFill>
                  <a:srgbClr val="2D3142"/>
                </a:solidFill>
                <a:latin typeface="JetBrains Mono" pitchFamily="2" charset="0"/>
              </a:rPr>
              <a:t>datetime</a:t>
            </a:r>
            <a:r>
              <a:rPr lang="zh-CN" altLang="zh-CN" sz="1900" dirty="0">
                <a:solidFill>
                  <a:srgbClr val="E70C0C"/>
                </a:solidFill>
                <a:latin typeface="JetBrains Mono" pitchFamily="2" charset="0"/>
              </a:rPr>
              <a:t>.</a:t>
            </a:r>
            <a:r>
              <a:rPr lang="zh-CN" altLang="zh-CN" sz="1900" b="1" dirty="0">
                <a:solidFill>
                  <a:srgbClr val="F72F07"/>
                </a:solidFill>
                <a:latin typeface="JetBrains Mono" pitchFamily="2" charset="0"/>
              </a:rPr>
              <a:t>strftime</a:t>
            </a:r>
            <a:r>
              <a:rPr lang="zh-CN" altLang="zh-CN" sz="1900" dirty="0">
                <a:solidFill>
                  <a:srgbClr val="E70C0C"/>
                </a:solidFill>
                <a:latin typeface="JetBrains Mono" pitchFamily="2" charset="0"/>
              </a:rPr>
              <a:t>(</a:t>
            </a:r>
            <a:r>
              <a:rPr lang="zh-CN" altLang="zh-CN" sz="1900" dirty="0">
                <a:solidFill>
                  <a:srgbClr val="2D3142"/>
                </a:solidFill>
                <a:latin typeface="JetBrains Mono" pitchFamily="2" charset="0"/>
              </a:rPr>
              <a:t>x</a:t>
            </a:r>
            <a:r>
              <a:rPr lang="zh-CN" altLang="zh-CN" sz="1900" dirty="0">
                <a:solidFill>
                  <a:srgbClr val="6AE613"/>
                </a:solidFill>
                <a:latin typeface="JetBrains Mono" pitchFamily="2" charset="0"/>
              </a:rPr>
              <a:t>[</a:t>
            </a:r>
            <a:r>
              <a:rPr lang="zh-CN" altLang="zh-CN" sz="1900" dirty="0">
                <a:solidFill>
                  <a:srgbClr val="2D3142"/>
                </a:solidFill>
                <a:latin typeface="JetBrains Mono" pitchFamily="2" charset="0"/>
              </a:rPr>
              <a:t>0</a:t>
            </a:r>
            <a:r>
              <a:rPr lang="zh-CN" altLang="zh-CN" sz="1900" dirty="0">
                <a:solidFill>
                  <a:srgbClr val="6AE613"/>
                </a:solidFill>
                <a:latin typeface="JetBrains Mono" pitchFamily="2" charset="0"/>
              </a:rPr>
              <a:t>],</a:t>
            </a:r>
            <a:r>
              <a:rPr lang="zh-CN" altLang="zh-CN" sz="1900" dirty="0">
                <a:solidFill>
                  <a:srgbClr val="5E8759"/>
                </a:solidFill>
                <a:latin typeface="JetBrains Mono" pitchFamily="2" charset="0"/>
              </a:rPr>
              <a:t>'%Y-%m-%d'</a:t>
            </a:r>
            <a:r>
              <a:rPr lang="zh-CN" altLang="zh-CN" sz="1900" dirty="0">
                <a:solidFill>
                  <a:srgbClr val="E70C0C"/>
                </a:solidFill>
                <a:latin typeface="JetBrains Mono" pitchFamily="2" charset="0"/>
              </a:rPr>
              <a:t>)</a:t>
            </a:r>
            <a:r>
              <a:rPr lang="zh-CN" altLang="zh-CN" sz="1900" dirty="0">
                <a:solidFill>
                  <a:srgbClr val="6AE613"/>
                </a:solidFill>
                <a:latin typeface="JetBrains Mono" pitchFamily="2" charset="0"/>
              </a:rPr>
              <a:t>]</a:t>
            </a:r>
            <a:r>
              <a:rPr lang="zh-CN" altLang="zh-CN" sz="1900" dirty="0">
                <a:solidFill>
                  <a:srgbClr val="F77235"/>
                </a:solidFill>
                <a:latin typeface="JetBrains Mono" pitchFamily="2" charset="0"/>
              </a:rPr>
              <a:t>+</a:t>
            </a:r>
            <a:r>
              <a:rPr lang="zh-CN" altLang="zh-CN" sz="1900" dirty="0">
                <a:solidFill>
                  <a:srgbClr val="2D3142"/>
                </a:solidFill>
                <a:latin typeface="JetBrains Mono" pitchFamily="2" charset="0"/>
              </a:rPr>
              <a:t>x</a:t>
            </a:r>
            <a:r>
              <a:rPr lang="zh-CN" altLang="zh-CN" sz="1900" dirty="0">
                <a:solidFill>
                  <a:srgbClr val="6AE613"/>
                </a:solidFill>
                <a:latin typeface="JetBrains Mono" pitchFamily="2" charset="0"/>
              </a:rPr>
              <a:t>[</a:t>
            </a:r>
            <a:r>
              <a:rPr lang="zh-CN" altLang="zh-CN" sz="1900" dirty="0">
                <a:solidFill>
                  <a:srgbClr val="2D3142"/>
                </a:solidFill>
                <a:latin typeface="JetBrains Mono" pitchFamily="2" charset="0"/>
              </a:rPr>
              <a:t>1</a:t>
            </a:r>
            <a:r>
              <a:rPr lang="zh-CN" altLang="zh-CN" sz="1900" dirty="0">
                <a:solidFill>
                  <a:srgbClr val="F77235"/>
                </a:solidFill>
                <a:latin typeface="JetBrains Mono" pitchFamily="2" charset="0"/>
              </a:rPr>
              <a:t>:</a:t>
            </a:r>
            <a:r>
              <a:rPr lang="zh-CN" altLang="zh-CN" sz="1900" dirty="0">
                <a:solidFill>
                  <a:srgbClr val="6AE613"/>
                </a:solidFill>
                <a:latin typeface="JetBrains Mono" pitchFamily="2" charset="0"/>
              </a:rPr>
              <a:t>] </a:t>
            </a:r>
            <a:r>
              <a:rPr lang="zh-CN" altLang="zh-CN" sz="1900" b="1" dirty="0">
                <a:solidFill>
                  <a:srgbClr val="EF8354"/>
                </a:solidFill>
                <a:latin typeface="JetBrains Mono" pitchFamily="2" charset="0"/>
              </a:rPr>
              <a:t>for </a:t>
            </a:r>
            <a:r>
              <a:rPr lang="zh-CN" altLang="zh-CN" sz="1900" dirty="0">
                <a:solidFill>
                  <a:srgbClr val="2D3142"/>
                </a:solidFill>
                <a:latin typeface="JetBrains Mono" pitchFamily="2" charset="0"/>
              </a:rPr>
              <a:t>x </a:t>
            </a:r>
            <a:r>
              <a:rPr lang="zh-CN" altLang="zh-CN" sz="1900" b="1" dirty="0">
                <a:solidFill>
                  <a:srgbClr val="EF8354"/>
                </a:solidFill>
                <a:latin typeface="JetBrains Mono" pitchFamily="2" charset="0"/>
              </a:rPr>
              <a:t>in </a:t>
            </a:r>
            <a:r>
              <a:rPr lang="zh-CN" altLang="zh-CN" sz="1900" dirty="0">
                <a:solidFill>
                  <a:srgbClr val="2D3142"/>
                </a:solidFill>
                <a:latin typeface="JetBrains Mono" pitchFamily="2" charset="0"/>
              </a:rPr>
              <a:t>stock_lst</a:t>
            </a:r>
            <a:r>
              <a:rPr lang="zh-CN" altLang="zh-CN" sz="19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b="1" dirty="0">
                <a:solidFill>
                  <a:srgbClr val="EF8354"/>
                </a:solidFill>
                <a:latin typeface="JetBrains Mono" pitchFamily="2" charset="0"/>
              </a:rPr>
              <a:t>return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title</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stock_lst</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'6.6 stock.xlsx'</a:t>
            </a:r>
            <a:br>
              <a:rPr lang="zh-CN" altLang="zh-CN" sz="2000" dirty="0">
                <a:solidFill>
                  <a:srgbClr val="5E8759"/>
                </a:solidFill>
                <a:latin typeface="JetBrains Mono" pitchFamily="2" charset="0"/>
              </a:rPr>
            </a:br>
            <a:r>
              <a:rPr lang="zh-CN" altLang="zh-CN" sz="2000" dirty="0">
                <a:solidFill>
                  <a:srgbClr val="5E8759"/>
                </a:solidFill>
                <a:latin typeface="JetBrains Mono" pitchFamily="2" charset="0"/>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输出列表类型的数据</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F76707"/>
                </a:solidFill>
                <a:latin typeface="JetBrains Mono" pitchFamily="2" charset="0"/>
              </a:rPr>
              <a:t>read_excel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822497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读文本文件中数据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2470975"/>
            <a:ext cx="9649072" cy="1015663"/>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filepath_or_buffer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sep</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2D3142"/>
                </a:solidFill>
                <a:latin typeface="JetBrains Mono" pitchFamily="2" charset="0"/>
              </a:rPr>
              <a:t>\t</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delimiter</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header</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'infer'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names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engine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3" name="矩形 2">
            <a:extLst>
              <a:ext uri="{FF2B5EF4-FFF2-40B4-BE49-F238E27FC236}">
                <a16:creationId xmlns:a16="http://schemas.microsoft.com/office/drawing/2014/main" id="{3EA89297-E69B-4326-8EF2-FC27999F92E1}"/>
              </a:ext>
            </a:extLst>
          </p:cNvPr>
          <p:cNvSpPr/>
          <p:nvPr/>
        </p:nvSpPr>
        <p:spPr>
          <a:xfrm>
            <a:off x="767408" y="1484784"/>
            <a:ext cx="10873208"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读文本文件和</a:t>
            </a:r>
            <a:r>
              <a:rPr lang="en-US" altLang="zh-CN" sz="2800" dirty="0">
                <a:latin typeface="微软雅黑 Light" panose="020B0502040204020203" pitchFamily="34" charset="-122"/>
                <a:ea typeface="微软雅黑 Light" panose="020B0502040204020203" pitchFamily="34" charset="-122"/>
              </a:rPr>
              <a:t>csv</a:t>
            </a:r>
            <a:r>
              <a:rPr lang="zh-CN" altLang="en-US" sz="2800" dirty="0">
                <a:latin typeface="微软雅黑 Light" panose="020B0502040204020203" pitchFamily="34" charset="-122"/>
                <a:ea typeface="微软雅黑 Light" panose="020B0502040204020203" pitchFamily="34" charset="-122"/>
              </a:rPr>
              <a:t>文件进列表，对列表中的数据进行统计分析</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读取常规分隔符分隔的文本文件到</a:t>
            </a:r>
            <a:r>
              <a:rPr lang="en-US" altLang="zh-CN" sz="2800" dirty="0" err="1">
                <a:latin typeface="微软雅黑 Light" panose="020B0502040204020203" pitchFamily="34" charset="-122"/>
                <a:ea typeface="微软雅黑 Light" panose="020B0502040204020203" pitchFamily="34" charset="-122"/>
              </a:rPr>
              <a:t>DataFrame</a:t>
            </a:r>
            <a:r>
              <a:rPr lang="zh-CN" altLang="en-US" sz="2800" dirty="0">
                <a:latin typeface="微软雅黑 Light" panose="020B0502040204020203" pitchFamily="34" charset="-122"/>
                <a:ea typeface="微软雅黑 Light" panose="020B0502040204020203" pitchFamily="34" charset="-122"/>
              </a:rPr>
              <a:t>使用</a:t>
            </a:r>
            <a:r>
              <a:rPr lang="en-US" altLang="zh-CN" sz="2800" dirty="0" err="1">
                <a:latin typeface="微软雅黑 Light" panose="020B0502040204020203" pitchFamily="34" charset="-122"/>
                <a:ea typeface="微软雅黑 Light" panose="020B0502040204020203" pitchFamily="34" charset="-122"/>
              </a:rPr>
              <a:t>read_csv</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方法</a:t>
            </a:r>
          </a:p>
        </p:txBody>
      </p:sp>
      <p:sp>
        <p:nvSpPr>
          <p:cNvPr id="6" name="矩形 5">
            <a:extLst>
              <a:ext uri="{FF2B5EF4-FFF2-40B4-BE49-F238E27FC236}">
                <a16:creationId xmlns:a16="http://schemas.microsoft.com/office/drawing/2014/main" id="{E54AAE87-DDB4-4FF1-AD62-D75413C82579}"/>
              </a:ext>
            </a:extLst>
          </p:cNvPr>
          <p:cNvSpPr/>
          <p:nvPr/>
        </p:nvSpPr>
        <p:spPr>
          <a:xfrm>
            <a:off x="767408" y="3568948"/>
            <a:ext cx="10729192" cy="2246769"/>
          </a:xfrm>
          <a:prstGeom prst="rect">
            <a:avLst/>
          </a:prstGeom>
        </p:spPr>
        <p:txBody>
          <a:bodyPr wrap="square">
            <a:spAutoFit/>
          </a:bodyPr>
          <a:lstStyle/>
          <a:p>
            <a:r>
              <a:rPr lang="en-US" altLang="zh-CN" sz="2000" dirty="0">
                <a:latin typeface="微软雅黑 Light" panose="020B0502040204020203" pitchFamily="34" charset="-122"/>
                <a:ea typeface="微软雅黑 Light" panose="020B0502040204020203" pitchFamily="34" charset="-122"/>
              </a:rPr>
              <a:t>1. </a:t>
            </a:r>
            <a:r>
              <a:rPr lang="en-US" altLang="zh-CN" sz="2000" dirty="0" err="1">
                <a:latin typeface="微软雅黑 Light" panose="020B0502040204020203" pitchFamily="34" charset="-122"/>
                <a:ea typeface="微软雅黑 Light" panose="020B0502040204020203" pitchFamily="34" charset="-122"/>
              </a:rPr>
              <a:t>filepath_or_buffer</a:t>
            </a:r>
            <a:r>
              <a:rPr lang="zh-CN" altLang="en-US" sz="2000" dirty="0">
                <a:latin typeface="微软雅黑 Light" panose="020B0502040204020203" pitchFamily="34" charset="-122"/>
                <a:ea typeface="微软雅黑 Light" panose="020B0502040204020203" pitchFamily="34" charset="-122"/>
              </a:rPr>
              <a:t>：带路径文件名或</a:t>
            </a:r>
            <a:r>
              <a:rPr lang="en-US" altLang="zh-CN" sz="2000" dirty="0">
                <a:latin typeface="微软雅黑 Light" panose="020B0502040204020203" pitchFamily="34" charset="-122"/>
                <a:ea typeface="微软雅黑 Light" panose="020B0502040204020203" pitchFamily="34" charset="-122"/>
              </a:rPr>
              <a:t>URL</a:t>
            </a:r>
            <a:r>
              <a:rPr lang="zh-CN" altLang="en-US" sz="2000" dirty="0">
                <a:latin typeface="微软雅黑 Light" panose="020B0502040204020203" pitchFamily="34" charset="-122"/>
                <a:ea typeface="微软雅黑 Light" panose="020B0502040204020203" pitchFamily="34" charset="-122"/>
              </a:rPr>
              <a:t>，字符串类型</a:t>
            </a:r>
          </a:p>
          <a:p>
            <a:r>
              <a:rPr lang="en-US" altLang="zh-CN" sz="2000" dirty="0">
                <a:latin typeface="微软雅黑 Light" panose="020B0502040204020203" pitchFamily="34" charset="-122"/>
                <a:ea typeface="微软雅黑 Light" panose="020B0502040204020203" pitchFamily="34" charset="-122"/>
              </a:rPr>
              <a:t>2. </a:t>
            </a:r>
            <a:r>
              <a:rPr lang="en-US" altLang="zh-CN" sz="2000" dirty="0" err="1">
                <a:latin typeface="微软雅黑 Light" panose="020B0502040204020203" pitchFamily="34" charset="-122"/>
                <a:ea typeface="微软雅黑 Light" panose="020B0502040204020203" pitchFamily="34" charset="-122"/>
              </a:rPr>
              <a:t>sep</a:t>
            </a:r>
            <a:r>
              <a:rPr lang="zh-CN" altLang="en-US" sz="2000" dirty="0">
                <a:latin typeface="微软雅黑 Light" panose="020B0502040204020203" pitchFamily="34" charset="-122"/>
                <a:ea typeface="微软雅黑 Light" panose="020B0502040204020203" pitchFamily="34" charset="-122"/>
              </a:rPr>
              <a:t>：分隔符，缺省值为</a:t>
            </a:r>
            <a:r>
              <a:rPr lang="en-US" altLang="zh-CN" sz="2000" dirty="0">
                <a:latin typeface="微软雅黑 Light" panose="020B0502040204020203" pitchFamily="34" charset="-122"/>
                <a:ea typeface="微软雅黑 Light" panose="020B0502040204020203" pitchFamily="34" charset="-122"/>
              </a:rPr>
              <a:t>'\t'</a:t>
            </a:r>
            <a:r>
              <a:rPr lang="zh-CN" altLang="en-US" sz="2000" dirty="0">
                <a:latin typeface="微软雅黑 Light" panose="020B0502040204020203" pitchFamily="34" charset="-122"/>
                <a:ea typeface="微软雅黑 Light" panose="020B0502040204020203" pitchFamily="34" charset="-122"/>
              </a:rPr>
              <a:t>，当文本中的分隔符不是制表符时，可用</a:t>
            </a:r>
            <a:r>
              <a:rPr lang="en-US" altLang="zh-CN" sz="2000" dirty="0" err="1">
                <a:latin typeface="微软雅黑 Light" panose="020B0502040204020203" pitchFamily="34" charset="-122"/>
                <a:ea typeface="微软雅黑 Light" panose="020B0502040204020203" pitchFamily="34" charset="-122"/>
              </a:rPr>
              <a:t>sep</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分隔符’来指定</a:t>
            </a:r>
            <a:endParaRPr lang="en-US" altLang="zh-CN"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3. delimiter</a:t>
            </a:r>
            <a:r>
              <a:rPr lang="zh-CN" altLang="en-US" sz="2000" dirty="0">
                <a:latin typeface="微软雅黑 Light" panose="020B0502040204020203" pitchFamily="34" charset="-122"/>
                <a:ea typeface="微软雅黑 Light" panose="020B0502040204020203" pitchFamily="34" charset="-122"/>
              </a:rPr>
              <a:t>：参数</a:t>
            </a:r>
            <a:r>
              <a:rPr lang="en-US" altLang="zh-CN" sz="2000" dirty="0" err="1">
                <a:latin typeface="微软雅黑 Light" panose="020B0502040204020203" pitchFamily="34" charset="-122"/>
                <a:ea typeface="微软雅黑 Light" panose="020B0502040204020203" pitchFamily="34" charset="-122"/>
              </a:rPr>
              <a:t>sep</a:t>
            </a:r>
            <a:r>
              <a:rPr lang="zh-CN" altLang="en-US" sz="2000" dirty="0">
                <a:latin typeface="微软雅黑 Light" panose="020B0502040204020203" pitchFamily="34" charset="-122"/>
                <a:ea typeface="微软雅黑 Light" panose="020B0502040204020203" pitchFamily="34" charset="-122"/>
              </a:rPr>
              <a:t>的替代参数，缺省值为</a:t>
            </a:r>
            <a:r>
              <a:rPr lang="en-US" altLang="zh-CN" sz="2000" dirty="0">
                <a:latin typeface="微软雅黑 Light" panose="020B0502040204020203" pitchFamily="34" charset="-122"/>
                <a:ea typeface="微软雅黑 Light" panose="020B0502040204020203" pitchFamily="34" charset="-122"/>
              </a:rPr>
              <a:t>None</a:t>
            </a:r>
            <a:r>
              <a:rPr lang="zh-CN" altLang="en-US" sz="2000" dirty="0">
                <a:latin typeface="微软雅黑 Light" panose="020B0502040204020203" pitchFamily="34" charset="-122"/>
                <a:ea typeface="微软雅黑 Light" panose="020B0502040204020203" pitchFamily="34" charset="-122"/>
              </a:rPr>
              <a:t>。</a:t>
            </a:r>
          </a:p>
          <a:p>
            <a:r>
              <a:rPr lang="en-US" altLang="zh-CN" sz="2000" dirty="0">
                <a:latin typeface="微软雅黑 Light" panose="020B0502040204020203" pitchFamily="34" charset="-122"/>
                <a:ea typeface="微软雅黑 Light" panose="020B0502040204020203" pitchFamily="34" charset="-122"/>
              </a:rPr>
              <a:t>4. header</a:t>
            </a:r>
            <a:r>
              <a:rPr lang="zh-CN" altLang="en-US" sz="2000" dirty="0">
                <a:latin typeface="微软雅黑 Light" panose="020B0502040204020203" pitchFamily="34" charset="-122"/>
                <a:ea typeface="微软雅黑 Light" panose="020B0502040204020203" pitchFamily="34" charset="-122"/>
              </a:rPr>
              <a:t>：整型或整型列表，用作列名的行号和数据的开头。</a:t>
            </a:r>
          </a:p>
          <a:p>
            <a:r>
              <a:rPr lang="en-US" altLang="zh-CN" sz="2000" dirty="0">
                <a:latin typeface="微软雅黑 Light" panose="020B0502040204020203" pitchFamily="34" charset="-122"/>
                <a:ea typeface="微软雅黑 Light" panose="020B0502040204020203" pitchFamily="34" charset="-122"/>
              </a:rPr>
              <a:t>5. names</a:t>
            </a:r>
            <a:r>
              <a:rPr lang="zh-CN" altLang="en-US" sz="2000" dirty="0">
                <a:latin typeface="微软雅黑 Light" panose="020B0502040204020203" pitchFamily="34" charset="-122"/>
                <a:ea typeface="微软雅黑 Light" panose="020B0502040204020203" pitchFamily="34" charset="-122"/>
              </a:rPr>
              <a:t>：要使用的列名的列表，如果文件不包含标题行，则应显式传递</a:t>
            </a:r>
            <a:r>
              <a:rPr lang="en-US" altLang="zh-CN" sz="2000" dirty="0">
                <a:latin typeface="微软雅黑 Light" panose="020B0502040204020203" pitchFamily="34" charset="-122"/>
                <a:ea typeface="微软雅黑 Light" panose="020B0502040204020203" pitchFamily="34" charset="-122"/>
              </a:rPr>
              <a:t>header = None</a:t>
            </a:r>
            <a:endParaRPr lang="zh-CN" altLang="en-US" sz="2000" dirty="0">
              <a:latin typeface="微软雅黑 Light" panose="020B0502040204020203" pitchFamily="34" charset="-122"/>
              <a:ea typeface="微软雅黑 Light" panose="020B0502040204020203" pitchFamily="34" charset="-122"/>
            </a:endParaRPr>
          </a:p>
          <a:p>
            <a:r>
              <a:rPr lang="en-US" altLang="zh-CN" sz="2000" dirty="0">
                <a:latin typeface="微软雅黑 Light" panose="020B0502040204020203" pitchFamily="34" charset="-122"/>
                <a:ea typeface="微软雅黑 Light" panose="020B0502040204020203" pitchFamily="34" charset="-122"/>
              </a:rPr>
              <a:t>6. engine</a:t>
            </a:r>
            <a:r>
              <a:rPr lang="zh-CN" altLang="en-US" sz="2000" dirty="0">
                <a:latin typeface="微软雅黑 Light" panose="020B0502040204020203" pitchFamily="34" charset="-122"/>
                <a:ea typeface="微软雅黑 Light" panose="020B0502040204020203" pitchFamily="34" charset="-122"/>
              </a:rPr>
              <a:t>：解析器引擎，值为</a:t>
            </a:r>
            <a:r>
              <a:rPr lang="en-US" altLang="zh-CN" sz="2000" dirty="0">
                <a:latin typeface="微软雅黑 Light" panose="020B0502040204020203" pitchFamily="34" charset="-122"/>
                <a:ea typeface="微软雅黑 Light" panose="020B0502040204020203" pitchFamily="34" charset="-122"/>
              </a:rPr>
              <a:t>'c'</a:t>
            </a:r>
            <a:r>
              <a:rPr lang="zh-CN" altLang="en-US" sz="2000" dirty="0">
                <a:latin typeface="微软雅黑 Light" panose="020B0502040204020203" pitchFamily="34" charset="-122"/>
                <a:ea typeface="微软雅黑 Light" panose="020B0502040204020203" pitchFamily="34" charset="-122"/>
              </a:rPr>
              <a:t>或</a:t>
            </a:r>
            <a:r>
              <a:rPr lang="en-US" altLang="zh-CN" sz="2000" dirty="0">
                <a:latin typeface="微软雅黑 Light" panose="020B0502040204020203" pitchFamily="34" charset="-122"/>
                <a:ea typeface="微软雅黑 Light" panose="020B0502040204020203" pitchFamily="34" charset="-122"/>
              </a:rPr>
              <a:t>'python'</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c</a:t>
            </a:r>
            <a:r>
              <a:rPr lang="zh-CN" altLang="en-US" sz="2000" dirty="0">
                <a:latin typeface="微软雅黑 Light" panose="020B0502040204020203" pitchFamily="34" charset="-122"/>
                <a:ea typeface="微软雅黑 Light" panose="020B0502040204020203" pitchFamily="34" charset="-122"/>
              </a:rPr>
              <a:t>引擎速度更快，</a:t>
            </a:r>
            <a:r>
              <a:rPr lang="en-US" altLang="zh-CN" sz="2000" dirty="0">
                <a:latin typeface="微软雅黑 Light" panose="020B0502040204020203" pitchFamily="34" charset="-122"/>
                <a:ea typeface="微软雅黑 Light" panose="020B0502040204020203" pitchFamily="34" charset="-122"/>
              </a:rPr>
              <a:t>Python</a:t>
            </a:r>
            <a:r>
              <a:rPr lang="zh-CN" altLang="en-US" sz="2000" dirty="0">
                <a:latin typeface="微软雅黑 Light" panose="020B0502040204020203" pitchFamily="34" charset="-122"/>
                <a:ea typeface="微软雅黑 Light" panose="020B0502040204020203" pitchFamily="34" charset="-122"/>
              </a:rPr>
              <a:t>引擎功能更加完善</a:t>
            </a:r>
          </a:p>
          <a:p>
            <a:r>
              <a:rPr lang="en-US" altLang="zh-CN" sz="2000" dirty="0">
                <a:latin typeface="微软雅黑 Light" panose="020B0502040204020203" pitchFamily="34" charset="-122"/>
                <a:ea typeface="微软雅黑 Light" panose="020B0502040204020203" pitchFamily="34" charset="-122"/>
              </a:rPr>
              <a:t>7. encoding</a:t>
            </a:r>
            <a:r>
              <a:rPr lang="zh-CN" altLang="en-US" sz="2000" dirty="0">
                <a:latin typeface="微软雅黑 Light" panose="020B0502040204020203" pitchFamily="34" charset="-122"/>
                <a:ea typeface="微软雅黑 Light" panose="020B0502040204020203" pitchFamily="34" charset="-122"/>
              </a:rPr>
              <a:t>：默认</a:t>
            </a:r>
            <a:r>
              <a:rPr lang="en-US" altLang="zh-CN" sz="2000" dirty="0">
                <a:latin typeface="微软雅黑 Light" panose="020B0502040204020203" pitchFamily="34" charset="-122"/>
                <a:ea typeface="微软雅黑 Light" panose="020B0502040204020203" pitchFamily="34" charset="-122"/>
              </a:rPr>
              <a:t>None</a:t>
            </a:r>
            <a:r>
              <a:rPr lang="zh-CN" altLang="en-US" sz="2000" dirty="0">
                <a:latin typeface="微软雅黑 Light" panose="020B0502040204020203" pitchFamily="34" charset="-122"/>
                <a:ea typeface="微软雅黑 Light" panose="020B0502040204020203" pitchFamily="34" charset="-122"/>
              </a:rPr>
              <a:t>，编码在读</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写时用</a:t>
            </a:r>
            <a:r>
              <a:rPr lang="en-US" altLang="zh-CN" sz="2000" dirty="0">
                <a:latin typeface="微软雅黑 Light" panose="020B0502040204020203" pitchFamily="34" charset="-122"/>
                <a:ea typeface="微软雅黑 Light" panose="020B0502040204020203" pitchFamily="34" charset="-122"/>
              </a:rPr>
              <a:t>UTF</a:t>
            </a:r>
            <a:r>
              <a:rPr lang="zh-CN" altLang="en-US" sz="2000" dirty="0">
                <a:latin typeface="微软雅黑 Light" panose="020B0502040204020203" pitchFamily="34" charset="-122"/>
                <a:ea typeface="微软雅黑 Light" panose="020B0502040204020203" pitchFamily="34" charset="-122"/>
              </a:rPr>
              <a:t>（例如</a:t>
            </a:r>
            <a:r>
              <a:rPr lang="en-US" altLang="zh-CN" sz="2000" dirty="0">
                <a:latin typeface="微软雅黑 Light" panose="020B0502040204020203" pitchFamily="34" charset="-122"/>
                <a:ea typeface="微软雅黑 Light" panose="020B0502040204020203" pitchFamily="34" charset="-122"/>
              </a:rPr>
              <a:t>'utf-8'</a:t>
            </a:r>
            <a:r>
              <a:rPr lang="zh-CN" altLang="en-US" sz="2000" dirty="0">
                <a:latin typeface="微软雅黑 Light" panose="020B0502040204020203" pitchFamily="34" charset="-122"/>
                <a:ea typeface="微软雅黑 Light" panose="020B0502040204020203" pitchFamily="34" charset="-122"/>
              </a:rPr>
              <a:t>）</a:t>
            </a:r>
            <a:endParaRPr lang="zh-CN" altLang="en-US" sz="2000" dirty="0">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7803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5601213"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实例 </a:t>
            </a:r>
            <a:r>
              <a:rPr lang="en-US" altLang="zh-CN" sz="3200" dirty="0">
                <a:solidFill>
                  <a:srgbClr val="FF8132"/>
                </a:solidFill>
                <a:latin typeface="微软雅黑" panose="020B0503020204020204" pitchFamily="34" charset="-122"/>
                <a:ea typeface="微软雅黑" panose="020B0503020204020204" pitchFamily="34" charset="-122"/>
              </a:rPr>
              <a:t>6.7</a:t>
            </a:r>
            <a:r>
              <a:rPr lang="zh-CN" altLang="en-US" sz="3200" dirty="0">
                <a:solidFill>
                  <a:srgbClr val="FF8132"/>
                </a:solidFill>
                <a:latin typeface="微软雅黑" panose="020B0503020204020204" pitchFamily="34" charset="-122"/>
                <a:ea typeface="微软雅黑" panose="020B0503020204020204" pitchFamily="34" charset="-122"/>
              </a:rPr>
              <a:t>读取</a:t>
            </a:r>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文件中的数据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2038" y="2869779"/>
            <a:ext cx="10518537" cy="1569660"/>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pandas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pd</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dirty="0">
                <a:solidFill>
                  <a:srgbClr val="2D3142"/>
                </a:solidFill>
                <a:latin typeface="JetBrains Mono" pitchFamily="2" charset="0"/>
              </a:rPr>
              <a:t>score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pd</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read_csv</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'6.7 score.csv'</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a:t>
            </a:r>
            <a:br>
              <a:rPr lang="zh-CN" altLang="zh-CN" sz="2400" dirty="0">
                <a:solidFill>
                  <a:srgbClr val="ABA6BF"/>
                </a:solidFill>
                <a:latin typeface="JetBrains Mono" pitchFamily="2" charset="0"/>
              </a:rPr>
            </a:b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score</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查看数据格式</a:t>
            </a:r>
            <a:endParaRPr lang="zh-CN" altLang="zh-CN" sz="1600" dirty="0">
              <a:latin typeface="Arial" panose="020B0604020202020204" pitchFamily="34" charset="0"/>
            </a:endParaRPr>
          </a:p>
        </p:txBody>
      </p:sp>
      <p:sp>
        <p:nvSpPr>
          <p:cNvPr id="3" name="矩形 2">
            <a:extLst>
              <a:ext uri="{FF2B5EF4-FFF2-40B4-BE49-F238E27FC236}">
                <a16:creationId xmlns:a16="http://schemas.microsoft.com/office/drawing/2014/main" id="{3EA89297-E69B-4326-8EF2-FC27999F92E1}"/>
              </a:ext>
            </a:extLst>
          </p:cNvPr>
          <p:cNvSpPr/>
          <p:nvPr/>
        </p:nvSpPr>
        <p:spPr>
          <a:xfrm>
            <a:off x="767408" y="1484784"/>
            <a:ext cx="9793088"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读取</a:t>
            </a:r>
            <a:r>
              <a:rPr lang="en-US" altLang="zh-CN" sz="2800" dirty="0">
                <a:latin typeface="微软雅黑 Light" panose="020B0502040204020203" pitchFamily="34" charset="-122"/>
                <a:ea typeface="微软雅黑 Light" panose="020B0502040204020203" pitchFamily="34" charset="-122"/>
              </a:rPr>
              <a:t>6.7 score.csv</a:t>
            </a:r>
            <a:r>
              <a:rPr lang="zh-CN" altLang="en-US" sz="2800" dirty="0">
                <a:latin typeface="微软雅黑 Light" panose="020B0502040204020203" pitchFamily="34" charset="-122"/>
                <a:ea typeface="微软雅黑 Light" panose="020B0502040204020203" pitchFamily="34" charset="-122"/>
              </a:rPr>
              <a:t>中的数据，以列表形式输出</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读取文本文件中可以用</a:t>
            </a:r>
            <a:r>
              <a:rPr lang="en-US" altLang="zh-CN" sz="2800" dirty="0">
                <a:latin typeface="微软雅黑 Light" panose="020B0502040204020203" pitchFamily="34" charset="-122"/>
                <a:ea typeface="微软雅黑 Light" panose="020B0502040204020203" pitchFamily="34" charset="-122"/>
              </a:rPr>
              <a:t>pandas</a:t>
            </a:r>
            <a:r>
              <a:rPr lang="zh-CN" altLang="en-US" sz="2800" dirty="0">
                <a:latin typeface="微软雅黑 Light" panose="020B0502040204020203" pitchFamily="34" charset="-122"/>
                <a:ea typeface="微软雅黑 Light" panose="020B0502040204020203" pitchFamily="34" charset="-122"/>
              </a:rPr>
              <a:t>中的</a:t>
            </a:r>
            <a:r>
              <a:rPr lang="en-US" altLang="zh-CN" sz="2800" dirty="0" err="1">
                <a:latin typeface="微软雅黑 Light" panose="020B0502040204020203" pitchFamily="34" charset="-122"/>
                <a:ea typeface="微软雅黑 Light" panose="020B0502040204020203" pitchFamily="34" charset="-122"/>
              </a:rPr>
              <a:t>read_csv</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方法</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若文件中存在中文 ，指定中文编码 ，一般为</a:t>
            </a:r>
            <a:r>
              <a:rPr lang="en-US" altLang="zh-CN" sz="2800" dirty="0">
                <a:latin typeface="微软雅黑 Light" panose="020B0502040204020203" pitchFamily="34" charset="-122"/>
                <a:ea typeface="微软雅黑 Light" panose="020B0502040204020203" pitchFamily="34" charset="-122"/>
              </a:rPr>
              <a:t>'utf-8' </a:t>
            </a:r>
            <a:r>
              <a:rPr lang="zh-CN" altLang="en-US" sz="2800" dirty="0">
                <a:latin typeface="微软雅黑 Light" panose="020B0502040204020203" pitchFamily="34" charset="-122"/>
                <a:ea typeface="微软雅黑 Light" panose="020B0502040204020203" pitchFamily="34" charset="-122"/>
              </a:rPr>
              <a:t>或 </a:t>
            </a:r>
            <a:r>
              <a:rPr lang="en-US" altLang="zh-CN" sz="2800" dirty="0">
                <a:latin typeface="微软雅黑 Light" panose="020B0502040204020203" pitchFamily="34" charset="-122"/>
                <a:ea typeface="微软雅黑 Light" panose="020B0502040204020203" pitchFamily="34" charset="-122"/>
              </a:rPr>
              <a:t>GBK</a:t>
            </a:r>
            <a:endParaRPr lang="zh-CN" altLang="en-US" sz="28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E54AAE87-DDB4-4FF1-AD62-D75413C82579}"/>
              </a:ext>
            </a:extLst>
          </p:cNvPr>
          <p:cNvSpPr/>
          <p:nvPr/>
        </p:nvSpPr>
        <p:spPr>
          <a:xfrm>
            <a:off x="6018648" y="4174055"/>
            <a:ext cx="5472608" cy="2246769"/>
          </a:xfrm>
          <a:prstGeom prst="rect">
            <a:avLst/>
          </a:prstGeom>
        </p:spPr>
        <p:txBody>
          <a:bodyPr wrap="square">
            <a:spAutoFit/>
          </a:bodyPr>
          <a:lstStyle/>
          <a:p>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宋体" panose="02010600030101010101" pitchFamily="2" charset="-122"/>
                <a:ea typeface="宋体" panose="02010600030101010101" pitchFamily="2" charset="-122"/>
              </a:rPr>
              <a:t>姓名  </a:t>
            </a:r>
            <a:r>
              <a:rPr lang="zh-CN" altLang="zh-CN" sz="2000" dirty="0">
                <a:solidFill>
                  <a:srgbClr val="2D3142"/>
                </a:solidFill>
                <a:latin typeface="JetBrains Mono" pitchFamily="2" charset="0"/>
              </a:rPr>
              <a:t>C</a:t>
            </a:r>
            <a:r>
              <a:rPr lang="zh-CN" altLang="zh-CN" sz="2000" dirty="0">
                <a:solidFill>
                  <a:srgbClr val="2D3142"/>
                </a:solidFill>
                <a:latin typeface="宋体" panose="02010600030101010101" pitchFamily="2" charset="-122"/>
                <a:ea typeface="宋体" panose="02010600030101010101" pitchFamily="2" charset="-122"/>
              </a:rPr>
              <a:t>语言  </a:t>
            </a:r>
            <a:r>
              <a:rPr lang="zh-CN" altLang="zh-CN" sz="2000" dirty="0">
                <a:solidFill>
                  <a:srgbClr val="2D3142"/>
                </a:solidFill>
                <a:latin typeface="JetBrains Mono" pitchFamily="2" charset="0"/>
              </a:rPr>
              <a:t>Java  Python  C</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2D3142"/>
                </a:solidFill>
                <a:latin typeface="JetBrains Mono" pitchFamily="2" charset="0"/>
              </a:rPr>
              <a:t>0  </a:t>
            </a:r>
            <a:r>
              <a:rPr lang="zh-CN" altLang="zh-CN" sz="2000" dirty="0">
                <a:solidFill>
                  <a:srgbClr val="2D3142"/>
                </a:solidFill>
                <a:latin typeface="宋体" panose="02010600030101010101" pitchFamily="2" charset="-122"/>
                <a:ea typeface="宋体" panose="02010600030101010101" pitchFamily="2" charset="-122"/>
              </a:rPr>
              <a:t>罗明   </a:t>
            </a:r>
            <a:r>
              <a:rPr lang="zh-CN" altLang="zh-CN" sz="2000" dirty="0">
                <a:solidFill>
                  <a:srgbClr val="2D3142"/>
                </a:solidFill>
                <a:latin typeface="JetBrains Mono" pitchFamily="2" charset="0"/>
              </a:rPr>
              <a:t>95    96      85  63</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1  </a:t>
            </a:r>
            <a:r>
              <a:rPr lang="zh-CN" altLang="zh-CN" sz="2000" dirty="0">
                <a:solidFill>
                  <a:srgbClr val="2D3142"/>
                </a:solidFill>
                <a:latin typeface="宋体" panose="02010600030101010101" pitchFamily="2" charset="-122"/>
                <a:ea typeface="宋体" panose="02010600030101010101" pitchFamily="2" charset="-122"/>
              </a:rPr>
              <a:t>朱佳   </a:t>
            </a:r>
            <a:r>
              <a:rPr lang="zh-CN" altLang="zh-CN" sz="2000" dirty="0">
                <a:solidFill>
                  <a:srgbClr val="2D3142"/>
                </a:solidFill>
                <a:latin typeface="JetBrains Mono" pitchFamily="2" charset="0"/>
              </a:rPr>
              <a:t>75    93      66  85</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2  </a:t>
            </a:r>
            <a:r>
              <a:rPr lang="zh-CN" altLang="zh-CN" sz="2000" dirty="0">
                <a:solidFill>
                  <a:srgbClr val="2D3142"/>
                </a:solidFill>
                <a:latin typeface="宋体" panose="02010600030101010101" pitchFamily="2" charset="-122"/>
                <a:ea typeface="宋体" panose="02010600030101010101" pitchFamily="2" charset="-122"/>
              </a:rPr>
              <a:t>李思   </a:t>
            </a:r>
            <a:r>
              <a:rPr lang="zh-CN" altLang="zh-CN" sz="2000" dirty="0">
                <a:solidFill>
                  <a:srgbClr val="2D3142"/>
                </a:solidFill>
                <a:latin typeface="JetBrains Mono" pitchFamily="2" charset="0"/>
              </a:rPr>
              <a:t>86    76      96  93</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3  </a:t>
            </a:r>
            <a:r>
              <a:rPr lang="zh-CN" altLang="zh-CN" sz="2000" dirty="0">
                <a:solidFill>
                  <a:srgbClr val="2D3142"/>
                </a:solidFill>
                <a:latin typeface="宋体" panose="02010600030101010101" pitchFamily="2" charset="-122"/>
                <a:ea typeface="宋体" panose="02010600030101010101" pitchFamily="2" charset="-122"/>
              </a:rPr>
              <a:t>郑君   </a:t>
            </a:r>
            <a:r>
              <a:rPr lang="zh-CN" altLang="zh-CN" sz="2000" dirty="0">
                <a:solidFill>
                  <a:srgbClr val="2D3142"/>
                </a:solidFill>
                <a:latin typeface="JetBrains Mono" pitchFamily="2" charset="0"/>
              </a:rPr>
              <a:t>88    98      76  90</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4  </a:t>
            </a:r>
            <a:r>
              <a:rPr lang="zh-CN" altLang="zh-CN" sz="2000" dirty="0">
                <a:solidFill>
                  <a:srgbClr val="2D3142"/>
                </a:solidFill>
                <a:latin typeface="宋体" panose="02010600030101010101" pitchFamily="2" charset="-122"/>
                <a:ea typeface="宋体" panose="02010600030101010101" pitchFamily="2" charset="-122"/>
              </a:rPr>
              <a:t>王雪   </a:t>
            </a:r>
            <a:r>
              <a:rPr lang="zh-CN" altLang="zh-CN" sz="2000" dirty="0">
                <a:solidFill>
                  <a:srgbClr val="2D3142"/>
                </a:solidFill>
                <a:latin typeface="JetBrains Mono" pitchFamily="2" charset="0"/>
              </a:rPr>
              <a:t>99    96      91  88</a:t>
            </a:r>
            <a:br>
              <a:rPr lang="zh-CN" altLang="zh-CN" sz="2000" dirty="0">
                <a:solidFill>
                  <a:srgbClr val="2D3142"/>
                </a:solidFill>
                <a:latin typeface="JetBrains Mono" pitchFamily="2" charset="0"/>
              </a:rPr>
            </a:br>
            <a:r>
              <a:rPr lang="zh-CN" altLang="zh-CN" sz="2000" dirty="0">
                <a:solidFill>
                  <a:srgbClr val="2D3142"/>
                </a:solidFill>
                <a:latin typeface="JetBrains Mono" pitchFamily="2" charset="0"/>
              </a:rPr>
              <a:t>5  </a:t>
            </a:r>
            <a:r>
              <a:rPr lang="zh-CN" altLang="zh-CN" sz="2000" dirty="0">
                <a:solidFill>
                  <a:srgbClr val="2D3142"/>
                </a:solidFill>
                <a:latin typeface="宋体" panose="02010600030101010101" pitchFamily="2" charset="-122"/>
                <a:ea typeface="宋体" panose="02010600030101010101" pitchFamily="2" charset="-122"/>
              </a:rPr>
              <a:t>李立   </a:t>
            </a:r>
            <a:r>
              <a:rPr lang="zh-CN" altLang="zh-CN" sz="2000" dirty="0">
                <a:solidFill>
                  <a:srgbClr val="2D3142"/>
                </a:solidFill>
                <a:latin typeface="JetBrains Mono" pitchFamily="2" charset="0"/>
              </a:rPr>
              <a:t>82    66     100  77</a:t>
            </a:r>
            <a:endParaRPr lang="zh-CN" altLang="en-US" sz="2000" dirty="0">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294634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5601213"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实例 </a:t>
            </a:r>
            <a:r>
              <a:rPr lang="en-US" altLang="zh-CN" sz="3200" dirty="0">
                <a:solidFill>
                  <a:srgbClr val="FF8132"/>
                </a:solidFill>
                <a:latin typeface="微软雅黑" panose="020B0503020204020204" pitchFamily="34" charset="-122"/>
                <a:ea typeface="微软雅黑" panose="020B0503020204020204" pitchFamily="34" charset="-122"/>
              </a:rPr>
              <a:t>6.7</a:t>
            </a:r>
            <a:r>
              <a:rPr lang="zh-CN" altLang="en-US" sz="3200" dirty="0">
                <a:solidFill>
                  <a:srgbClr val="FF8132"/>
                </a:solidFill>
                <a:latin typeface="微软雅黑" panose="020B0503020204020204" pitchFamily="34" charset="-122"/>
                <a:ea typeface="微软雅黑" panose="020B0503020204020204" pitchFamily="34" charset="-122"/>
              </a:rPr>
              <a:t>读取</a:t>
            </a:r>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文件中的数据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1561773"/>
            <a:ext cx="10518537" cy="4708981"/>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read_from_csv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读参数中文件中数据，返回值为</a:t>
            </a:r>
            <a:r>
              <a:rPr lang="zh-CN" altLang="zh-CN" sz="2000" dirty="0">
                <a:solidFill>
                  <a:srgbClr val="ABA6BF"/>
                </a:solidFill>
                <a:latin typeface="JetBrains Mono" pitchFamily="2" charset="0"/>
              </a:rPr>
              <a:t>dataframe</a:t>
            </a:r>
            <a:r>
              <a:rPr lang="zh-CN" altLang="zh-CN" sz="2000" dirty="0">
                <a:solidFill>
                  <a:srgbClr val="ABA6BF"/>
                </a:solidFill>
                <a:latin typeface="宋体" panose="02010600030101010101" pitchFamily="2" charset="-122"/>
                <a:ea typeface="宋体" panose="02010600030101010101" pitchFamily="2" charset="-122"/>
              </a:rPr>
              <a:t>类型</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score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读取数据为</a:t>
            </a:r>
            <a:r>
              <a:rPr lang="zh-CN" altLang="zh-CN" sz="2000" dirty="0">
                <a:solidFill>
                  <a:srgbClr val="ABA6BF"/>
                </a:solidFill>
                <a:latin typeface="JetBrains Mono" pitchFamily="2" charset="0"/>
              </a:rPr>
              <a:t>dataframe</a:t>
            </a:r>
            <a:r>
              <a:rPr lang="zh-CN" altLang="zh-CN" sz="2000" dirty="0">
                <a:solidFill>
                  <a:srgbClr val="ABA6BF"/>
                </a:solidFill>
                <a:latin typeface="宋体" panose="02010600030101010101" pitchFamily="2" charset="-122"/>
                <a:ea typeface="宋体" panose="02010600030101010101" pitchFamily="2" charset="-122"/>
              </a:rPr>
              <a:t>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columns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中标题转为列表类型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score_lst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values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数据转为列表类型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title</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score_lst</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'6.7 score.csv'</a:t>
            </a:r>
            <a:br>
              <a:rPr lang="zh-CN" altLang="zh-CN" sz="2000" dirty="0">
                <a:solidFill>
                  <a:srgbClr val="5E8759"/>
                </a:solidFill>
                <a:latin typeface="JetBrains Mono" pitchFamily="2" charset="0"/>
              </a:rPr>
            </a:br>
            <a:r>
              <a:rPr lang="zh-CN" altLang="zh-CN" sz="2000" dirty="0">
                <a:solidFill>
                  <a:srgbClr val="5E8759"/>
                </a:solidFill>
                <a:latin typeface="JetBrains Mono" pitchFamily="2" charset="0"/>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输出列表类型的数据</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F76707"/>
                </a:solidFill>
                <a:latin typeface="JetBrains Mono" pitchFamily="2" charset="0"/>
              </a:rPr>
              <a:t>read_from_csv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6" name="矩形 5">
            <a:extLst>
              <a:ext uri="{FF2B5EF4-FFF2-40B4-BE49-F238E27FC236}">
                <a16:creationId xmlns:a16="http://schemas.microsoft.com/office/drawing/2014/main" id="{E54AAE87-DDB4-4FF1-AD62-D75413C82579}"/>
              </a:ext>
            </a:extLst>
          </p:cNvPr>
          <p:cNvSpPr/>
          <p:nvPr/>
        </p:nvSpPr>
        <p:spPr>
          <a:xfrm>
            <a:off x="5375920" y="4293096"/>
            <a:ext cx="6408712" cy="2246769"/>
          </a:xfrm>
          <a:prstGeom prst="rect">
            <a:avLst/>
          </a:prstGeom>
        </p:spPr>
        <p:txBody>
          <a:bodyPr wrap="square">
            <a:spAutoFit/>
          </a:bodyPr>
          <a:lstStyle/>
          <a:p>
            <a:r>
              <a:rPr lang="zh-CN" altLang="zh-CN" sz="2000" dirty="0">
                <a:solidFill>
                  <a:srgbClr val="6AE613"/>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姓名</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'C</a:t>
            </a:r>
            <a:r>
              <a:rPr lang="zh-CN" altLang="zh-CN" sz="2000" dirty="0">
                <a:solidFill>
                  <a:srgbClr val="5E8759"/>
                </a:solidFill>
                <a:latin typeface="宋体" panose="02010600030101010101" pitchFamily="2" charset="-122"/>
                <a:ea typeface="宋体" panose="02010600030101010101" pitchFamily="2" charset="-122"/>
              </a:rPr>
              <a:t>语言</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'Java'</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'Python'</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'C#'</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罗明</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95</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85</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63</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朱佳</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75</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93</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66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85</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李思</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86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76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93</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郑君</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88</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98</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76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90</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王雪</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99</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91</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88</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李立</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82</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66</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100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77</a:t>
            </a:r>
            <a:r>
              <a:rPr lang="zh-CN" altLang="zh-CN" sz="2000" dirty="0">
                <a:solidFill>
                  <a:srgbClr val="6AE613"/>
                </a:solidFill>
                <a:latin typeface="JetBrains Mono" pitchFamily="2" charset="0"/>
              </a:rPr>
              <a:t>]]</a:t>
            </a:r>
            <a:endParaRPr lang="zh-CN" altLang="en-US" sz="2000" dirty="0">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648143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读数据库中数据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2654910"/>
            <a:ext cx="10518537" cy="286232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from </a:t>
            </a:r>
            <a:r>
              <a:rPr lang="zh-CN" altLang="zh-CN" sz="2000" dirty="0">
                <a:solidFill>
                  <a:srgbClr val="2D3142"/>
                </a:solidFill>
                <a:latin typeface="JetBrains Mono" pitchFamily="2" charset="0"/>
              </a:rPr>
              <a:t>sqlalchemy </a:t>
            </a:r>
            <a:r>
              <a:rPr lang="zh-CN" altLang="zh-CN" sz="2000" b="1" dirty="0">
                <a:solidFill>
                  <a:srgbClr val="EF8354"/>
                </a:solidFill>
                <a:latin typeface="JetBrains Mono" pitchFamily="2" charset="0"/>
              </a:rPr>
              <a:t>import </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定义元信息，绑定到引擎，</a:t>
            </a:r>
            <a:r>
              <a:rPr lang="zh-CN" altLang="zh-CN" sz="2000" dirty="0">
                <a:solidFill>
                  <a:srgbClr val="ABA6BF"/>
                </a:solidFill>
                <a:latin typeface="JetBrains Mono" pitchFamily="2" charset="0"/>
              </a:rPr>
              <a:t>test.db</a:t>
            </a:r>
            <a:r>
              <a:rPr lang="zh-CN" altLang="zh-CN" sz="2000" dirty="0">
                <a:solidFill>
                  <a:srgbClr val="ABA6BF"/>
                </a:solidFill>
                <a:latin typeface="宋体" panose="02010600030101010101" pitchFamily="2" charset="-122"/>
                <a:ea typeface="宋体" panose="02010600030101010101" pitchFamily="2" charset="-122"/>
              </a:rPr>
              <a:t>为数据库名，</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表示当前路径。</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engine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create_engine</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'sqlite:///./test.db'</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echo</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True</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2D3142"/>
                </a:solidFill>
                <a:latin typeface="JetBrains Mono" pitchFamily="2" charset="0"/>
              </a:rPr>
              <a:t>metadata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MetaData</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engine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绑定元信息</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read_sql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sql</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engine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index_col</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coerce_float</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True</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params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parse_dates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columns</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chunksize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E70C0C"/>
                </a:solidFill>
                <a:latin typeface="JetBrains Mono" pitchFamily="2" charset="0"/>
              </a:rPr>
              <a:t>)</a:t>
            </a:r>
            <a:endParaRPr lang="zh-CN" altLang="zh-CN" sz="1400" dirty="0">
              <a:latin typeface="Arial" panose="020B0604020202020204" pitchFamily="34" charset="0"/>
            </a:endParaRPr>
          </a:p>
        </p:txBody>
      </p:sp>
      <p:sp>
        <p:nvSpPr>
          <p:cNvPr id="12" name="矩形 11">
            <a:extLst>
              <a:ext uri="{FF2B5EF4-FFF2-40B4-BE49-F238E27FC236}">
                <a16:creationId xmlns:a16="http://schemas.microsoft.com/office/drawing/2014/main" id="{28D7A2EC-3556-4CB7-B615-142E3AE131E4}"/>
              </a:ext>
            </a:extLst>
          </p:cNvPr>
          <p:cNvSpPr/>
          <p:nvPr/>
        </p:nvSpPr>
        <p:spPr>
          <a:xfrm>
            <a:off x="768554" y="5517232"/>
            <a:ext cx="8856984" cy="923330"/>
          </a:xfrm>
          <a:prstGeom prst="rect">
            <a:avLst/>
          </a:prstGeom>
        </p:spPr>
        <p:txBody>
          <a:bodyPr wrap="square">
            <a:spAutoFit/>
          </a:bodyPr>
          <a:lstStyle/>
          <a:p>
            <a:r>
              <a:rPr lang="en-US" altLang="zh-CN" dirty="0">
                <a:latin typeface="微软雅黑 Light" panose="020B0502040204020203" pitchFamily="34" charset="-122"/>
                <a:ea typeface="微软雅黑 Light" panose="020B0502040204020203" pitchFamily="34" charset="-122"/>
              </a:rPr>
              <a:t>1. </a:t>
            </a:r>
            <a:r>
              <a:rPr lang="en-US" altLang="zh-CN" dirty="0" err="1">
                <a:latin typeface="微软雅黑 Light" panose="020B0502040204020203" pitchFamily="34" charset="-122"/>
                <a:ea typeface="微软雅黑 Light" panose="020B0502040204020203" pitchFamily="34" charset="-122"/>
              </a:rPr>
              <a:t>sql</a:t>
            </a:r>
            <a:r>
              <a:rPr lang="en-US" altLang="zh-CN" dirty="0">
                <a:latin typeface="微软雅黑 Light" panose="020B0502040204020203" pitchFamily="34" charset="-122"/>
                <a:ea typeface="微软雅黑 Light" panose="020B0502040204020203" pitchFamily="34" charset="-122"/>
              </a:rPr>
              <a:t> : </a:t>
            </a:r>
            <a:r>
              <a:rPr lang="zh-CN" altLang="en-US" dirty="0">
                <a:latin typeface="微软雅黑 Light" panose="020B0502040204020203" pitchFamily="34" charset="-122"/>
                <a:ea typeface="微软雅黑 Light" panose="020B0502040204020203" pitchFamily="34" charset="-122"/>
              </a:rPr>
              <a:t>表名或查询语句</a:t>
            </a:r>
          </a:p>
          <a:p>
            <a:r>
              <a:rPr lang="en-US" altLang="zh-CN" dirty="0">
                <a:latin typeface="微软雅黑 Light" panose="020B0502040204020203" pitchFamily="34" charset="-122"/>
                <a:ea typeface="微软雅黑 Light" panose="020B0502040204020203" pitchFamily="34" charset="-122"/>
              </a:rPr>
              <a:t>2. engine : </a:t>
            </a:r>
            <a:r>
              <a:rPr lang="zh-CN" altLang="en-US" dirty="0">
                <a:latin typeface="微软雅黑 Light" panose="020B0502040204020203" pitchFamily="34" charset="-122"/>
                <a:ea typeface="微软雅黑 Light" panose="020B0502040204020203" pitchFamily="34" charset="-122"/>
              </a:rPr>
              <a:t>连接数据库的引擎，一般可以用</a:t>
            </a:r>
            <a:r>
              <a:rPr lang="en-US" altLang="zh-CN" dirty="0" err="1">
                <a:latin typeface="微软雅黑 Light" panose="020B0502040204020203" pitchFamily="34" charset="-122"/>
                <a:ea typeface="微软雅黑 Light" panose="020B0502040204020203" pitchFamily="34" charset="-122"/>
              </a:rPr>
              <a:t>SQLAlchemy</a:t>
            </a:r>
            <a:r>
              <a:rPr lang="zh-CN" altLang="en-US" dirty="0">
                <a:latin typeface="微软雅黑 Light" panose="020B0502040204020203" pitchFamily="34" charset="-122"/>
                <a:ea typeface="微软雅黑 Light" panose="020B0502040204020203" pitchFamily="34" charset="-122"/>
              </a:rPr>
              <a:t>之类的模块创建</a:t>
            </a:r>
          </a:p>
          <a:p>
            <a:r>
              <a:rPr lang="en-US" altLang="zh-CN" dirty="0">
                <a:latin typeface="微软雅黑 Light" panose="020B0502040204020203" pitchFamily="34" charset="-122"/>
                <a:ea typeface="微软雅黑 Light" panose="020B0502040204020203" pitchFamily="34" charset="-122"/>
              </a:rPr>
              <a:t>3. columns : </a:t>
            </a:r>
            <a:r>
              <a:rPr lang="zh-CN" altLang="en-US" dirty="0">
                <a:latin typeface="微软雅黑 Light" panose="020B0502040204020203" pitchFamily="34" charset="-122"/>
                <a:ea typeface="微软雅黑 Light" panose="020B0502040204020203" pitchFamily="34" charset="-122"/>
              </a:rPr>
              <a:t>需要从表中查询的列名的列表</a:t>
            </a:r>
            <a:endParaRPr lang="zh-CN" altLang="en-US" dirty="0">
              <a:effectLst/>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EAB1BEF0-ADF6-47CC-BF01-0E14A6F674B4}"/>
              </a:ext>
            </a:extLst>
          </p:cNvPr>
          <p:cNvSpPr/>
          <p:nvPr/>
        </p:nvSpPr>
        <p:spPr>
          <a:xfrm>
            <a:off x="768554" y="1484784"/>
            <a:ext cx="11088086" cy="1200329"/>
          </a:xfrm>
          <a:prstGeom prst="rect">
            <a:avLst/>
          </a:prstGeom>
        </p:spPr>
        <p:txBody>
          <a:bodyPr wrap="square">
            <a:spAutoFit/>
          </a:bodyPr>
          <a:lstStyle/>
          <a:p>
            <a:r>
              <a:rPr lang="en-US" altLang="zh-CN" dirty="0" err="1">
                <a:latin typeface="微软雅黑 Light" panose="020B0502040204020203" pitchFamily="34" charset="-122"/>
                <a:ea typeface="微软雅黑 Light" panose="020B0502040204020203" pitchFamily="34" charset="-122"/>
              </a:rPr>
              <a:t>SQLAlchemy</a:t>
            </a:r>
            <a:r>
              <a:rPr lang="zh-CN" altLang="en-US" dirty="0">
                <a:latin typeface="微软雅黑 Light" panose="020B0502040204020203" pitchFamily="34" charset="-122"/>
                <a:ea typeface="微软雅黑 Light" panose="020B0502040204020203" pitchFamily="34" charset="-122"/>
              </a:rPr>
              <a:t>支持大部分主流数据库，如</a:t>
            </a:r>
            <a:r>
              <a:rPr lang="en-US" altLang="zh-CN" dirty="0">
                <a:latin typeface="微软雅黑 Light" panose="020B0502040204020203" pitchFamily="34" charset="-122"/>
                <a:ea typeface="微软雅黑 Light" panose="020B0502040204020203" pitchFamily="34" charset="-122"/>
              </a:rPr>
              <a:t>SQLite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MySQL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Postgres</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Oracle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MS </a:t>
            </a:r>
            <a:r>
              <a:rPr lang="en-US" altLang="zh-CN" dirty="0" err="1">
                <a:latin typeface="微软雅黑 Light" panose="020B0502040204020203" pitchFamily="34" charset="-122"/>
                <a:ea typeface="微软雅黑 Light" panose="020B0502040204020203" pitchFamily="34" charset="-122"/>
              </a:rPr>
              <a:t>SQLServer</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Firebird</a:t>
            </a:r>
            <a:r>
              <a:rPr lang="zh-CN" altLang="en-US" dirty="0">
                <a:latin typeface="微软雅黑 Light" panose="020B0502040204020203" pitchFamily="34" charset="-122"/>
                <a:ea typeface="微软雅黑 Light" panose="020B0502040204020203" pitchFamily="34" charset="-122"/>
              </a:rPr>
              <a:t>等</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在使用之前，需要通过</a:t>
            </a:r>
            <a:r>
              <a:rPr lang="en-US" altLang="zh-CN" dirty="0">
                <a:latin typeface="微软雅黑 Light" panose="020B0502040204020203" pitchFamily="34" charset="-122"/>
                <a:ea typeface="微软雅黑 Light" panose="020B0502040204020203" pitchFamily="34" charset="-122"/>
              </a:rPr>
              <a:t>pip install </a:t>
            </a:r>
            <a:r>
              <a:rPr lang="en-US" altLang="zh-CN" dirty="0" err="1">
                <a:latin typeface="微软雅黑 Light" panose="020B0502040204020203" pitchFamily="34" charset="-122"/>
                <a:ea typeface="微软雅黑 Light" panose="020B0502040204020203" pitchFamily="34" charset="-122"/>
              </a:rPr>
              <a:t>sqlalchemy</a:t>
            </a:r>
            <a:r>
              <a:rPr lang="zh-CN" altLang="en-US" dirty="0">
                <a:latin typeface="微软雅黑 Light" panose="020B0502040204020203" pitchFamily="34" charset="-122"/>
                <a:ea typeface="微软雅黑 Light" panose="020B0502040204020203" pitchFamily="34" charset="-122"/>
              </a:rPr>
              <a:t>安装这个库</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SQLite</a:t>
            </a:r>
            <a:r>
              <a:rPr lang="zh-CN" altLang="en-US" dirty="0">
                <a:latin typeface="微软雅黑 Light" panose="020B0502040204020203" pitchFamily="34" charset="-122"/>
                <a:ea typeface="微软雅黑 Light" panose="020B0502040204020203" pitchFamily="34" charset="-122"/>
              </a:rPr>
              <a:t>是</a:t>
            </a:r>
            <a:r>
              <a:rPr lang="en-US" altLang="zh-CN" dirty="0">
                <a:latin typeface="微软雅黑 Light" panose="020B0502040204020203" pitchFamily="34" charset="-122"/>
                <a:ea typeface="微软雅黑 Light" panose="020B0502040204020203" pitchFamily="34" charset="-122"/>
              </a:rPr>
              <a:t>Python </a:t>
            </a:r>
            <a:r>
              <a:rPr lang="zh-CN" altLang="en-US" dirty="0">
                <a:latin typeface="微软雅黑 Light" panose="020B0502040204020203" pitchFamily="34" charset="-122"/>
                <a:ea typeface="微软雅黑 Light" panose="020B0502040204020203" pitchFamily="34" charset="-122"/>
              </a:rPr>
              <a:t>内置的一个轻量级数据库，可以直接使用</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使用其他数据库时，需要</a:t>
            </a:r>
            <a:r>
              <a:rPr lang="en-US" altLang="zh-CN" dirty="0">
                <a:latin typeface="微软雅黑 Light" panose="020B0502040204020203" pitchFamily="34" charset="-122"/>
                <a:ea typeface="微软雅黑 Light" panose="020B0502040204020203" pitchFamily="34" charset="-122"/>
              </a:rPr>
              <a:t>pip</a:t>
            </a:r>
            <a:r>
              <a:rPr lang="zh-CN" altLang="en-US" dirty="0">
                <a:latin typeface="微软雅黑 Light" panose="020B0502040204020203" pitchFamily="34" charset="-122"/>
                <a:ea typeface="微软雅黑 Light" panose="020B0502040204020203" pitchFamily="34" charset="-122"/>
              </a:rPr>
              <a:t>安装与数据库匹配的驱动，例如</a:t>
            </a:r>
            <a:r>
              <a:rPr lang="en-US" altLang="zh-CN" dirty="0" err="1">
                <a:latin typeface="微软雅黑 Light" panose="020B0502040204020203" pitchFamily="34" charset="-122"/>
                <a:ea typeface="微软雅黑 Light" panose="020B0502040204020203" pitchFamily="34" charset="-122"/>
              </a:rPr>
              <a:t>mysqlclient</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pymssql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cx-Oracle</a:t>
            </a:r>
            <a:r>
              <a:rPr lang="zh-CN" altLang="en-US" dirty="0">
                <a:latin typeface="微软雅黑 Light" panose="020B0502040204020203" pitchFamily="34" charset="-122"/>
                <a:ea typeface="微软雅黑 Light" panose="020B0502040204020203" pitchFamily="34" charset="-122"/>
              </a:rPr>
              <a:t>或</a:t>
            </a:r>
            <a:r>
              <a:rPr lang="en-US" altLang="zh-CN" dirty="0" err="1">
                <a:latin typeface="微软雅黑 Light" panose="020B0502040204020203" pitchFamily="34" charset="-122"/>
                <a:ea typeface="微软雅黑 Light" panose="020B0502040204020203" pitchFamily="34" charset="-122"/>
              </a:rPr>
              <a:t>fdb</a:t>
            </a:r>
            <a:r>
              <a:rPr lang="zh-CN" altLang="en-US" dirty="0">
                <a:latin typeface="微软雅黑 Light" panose="020B0502040204020203" pitchFamily="34" charset="-122"/>
                <a:ea typeface="微软雅黑 Light" panose="020B0502040204020203" pitchFamily="34" charset="-122"/>
              </a:rPr>
              <a:t>等</a:t>
            </a:r>
            <a:endParaRPr lang="zh-CN" altLang="en-US" dirty="0">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61037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5E7F59-9FE5-49D9-AC56-74004614CBA3}"/>
              </a:ext>
            </a:extLst>
          </p:cNvPr>
          <p:cNvSpPr/>
          <p:nvPr/>
        </p:nvSpPr>
        <p:spPr>
          <a:xfrm>
            <a:off x="767408" y="980728"/>
            <a:ext cx="515057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读取</a:t>
            </a:r>
            <a:r>
              <a:rPr lang="en-US" altLang="zh-CN" sz="3200" dirty="0">
                <a:solidFill>
                  <a:srgbClr val="FF8132"/>
                </a:solidFill>
                <a:latin typeface="微软雅黑" panose="020B0503020204020204" pitchFamily="34" charset="-122"/>
                <a:ea typeface="微软雅黑" panose="020B0503020204020204" pitchFamily="34" charset="-122"/>
              </a:rPr>
              <a:t>SQLite</a:t>
            </a:r>
            <a:r>
              <a:rPr lang="zh-CN" altLang="en-US" sz="3200" dirty="0">
                <a:solidFill>
                  <a:srgbClr val="FF8132"/>
                </a:solidFill>
                <a:latin typeface="微软雅黑" panose="020B0503020204020204" pitchFamily="34" charset="-122"/>
                <a:ea typeface="微软雅黑" panose="020B0503020204020204" pitchFamily="34" charset="-122"/>
              </a:rPr>
              <a:t>数据库中的数据</a:t>
            </a:r>
          </a:p>
        </p:txBody>
      </p:sp>
      <p:sp>
        <p:nvSpPr>
          <p:cNvPr id="7" name="矩形 6">
            <a:extLst>
              <a:ext uri="{FF2B5EF4-FFF2-40B4-BE49-F238E27FC236}">
                <a16:creationId xmlns:a16="http://schemas.microsoft.com/office/drawing/2014/main" id="{0E3671C3-7195-4DBB-B994-8AA18DD4AFFC}"/>
              </a:ext>
            </a:extLst>
          </p:cNvPr>
          <p:cNvSpPr/>
          <p:nvPr/>
        </p:nvSpPr>
        <p:spPr>
          <a:xfrm>
            <a:off x="767408" y="1532634"/>
            <a:ext cx="10518537" cy="523220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from </a:t>
            </a:r>
            <a:r>
              <a:rPr lang="zh-CN" altLang="zh-CN" sz="2000" dirty="0">
                <a:solidFill>
                  <a:srgbClr val="2D3142"/>
                </a:solidFill>
                <a:latin typeface="JetBrains Mono" pitchFamily="2" charset="0"/>
              </a:rPr>
              <a:t>sqlalchemy </a:t>
            </a:r>
            <a:r>
              <a:rPr lang="zh-CN" altLang="zh-CN" sz="2000" b="1" dirty="0">
                <a:solidFill>
                  <a:srgbClr val="EF8354"/>
                </a:solidFill>
                <a:latin typeface="JetBrains Mono" pitchFamily="2" charset="0"/>
              </a:rPr>
              <a:t>import </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read_sql_to_list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sql_name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table_name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engine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create_engine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sql_name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echo</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True</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dirty="0">
                <a:solidFill>
                  <a:srgbClr val="2D3142"/>
                </a:solidFill>
                <a:latin typeface="JetBrains Mono" pitchFamily="2" charset="0"/>
              </a:rPr>
              <a:t>from_sql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read_sql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table_name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engine</a:t>
            </a:r>
            <a:r>
              <a:rPr lang="zh-CN" altLang="zh-CN" sz="2000" dirty="0">
                <a:solidFill>
                  <a:srgbClr val="E70C0C"/>
                </a:solidFill>
                <a:latin typeface="JetBrains Mono" pitchFamily="2" charset="0"/>
              </a:rPr>
              <a:t>)</a:t>
            </a:r>
            <a:br>
              <a:rPr lang="zh-CN" altLang="zh-CN" sz="2000" dirty="0">
                <a:solidFill>
                  <a:srgbClr val="ABA6BF"/>
                </a:solidFill>
                <a:latin typeface="JetBrains Mono" pitchFamily="2" charset="0"/>
              </a:rPr>
            </a:br>
            <a:r>
              <a:rPr lang="en-US"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from_sql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columns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dirty="0">
                <a:solidFill>
                  <a:srgbClr val="2D3142"/>
                </a:solidFill>
                <a:latin typeface="JetBrains Mono" pitchFamily="2" charset="0"/>
              </a:rPr>
              <a:t>score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from_sql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values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dataframe</a:t>
            </a:r>
            <a:r>
              <a:rPr lang="zh-CN" altLang="zh-CN" sz="2000" dirty="0">
                <a:solidFill>
                  <a:srgbClr val="ABA6BF"/>
                </a:solidFill>
                <a:latin typeface="宋体" panose="02010600030101010101" pitchFamily="2" charset="-122"/>
                <a:ea typeface="宋体" panose="02010600030101010101" pitchFamily="2" charset="-122"/>
              </a:rPr>
              <a:t>数据转为列表类型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输出列表类型的数据</a:t>
            </a:r>
            <a:r>
              <a:rPr lang="zh-CN" altLang="zh-CN" sz="2000" dirty="0">
                <a:solidFill>
                  <a:srgbClr val="5E8759"/>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title</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输出转为列表的数据</a:t>
            </a:r>
            <a:br>
              <a:rPr lang="zh-CN" altLang="zh-CN" sz="2000" dirty="0">
                <a:solidFill>
                  <a:srgbClr val="ABA6BF"/>
                </a:solidFill>
                <a:latin typeface="宋体" panose="02010600030101010101" pitchFamily="2" charset="-122"/>
                <a:ea typeface="宋体" panose="02010600030101010101" pitchFamily="2" charset="-122"/>
              </a:rPr>
            </a:br>
            <a:br>
              <a:rPr lang="zh-CN" altLang="zh-CN" sz="2000" dirty="0">
                <a:solidFill>
                  <a:srgbClr val="ABA6BF"/>
                </a:solidFill>
                <a:latin typeface="宋体" panose="02010600030101010101" pitchFamily="2" charset="-122"/>
                <a:ea typeface="宋体" panose="02010600030101010101" pitchFamily="2" charset="-122"/>
              </a:rPr>
            </a:br>
            <a:br>
              <a:rPr lang="zh-CN" altLang="zh-CN" sz="2000" dirty="0">
                <a:solidFill>
                  <a:srgbClr val="ABA6BF"/>
                </a:solidFill>
                <a:latin typeface="宋体" panose="02010600030101010101" pitchFamily="2" charset="-122"/>
                <a:ea typeface="宋体" panose="02010600030101010101" pitchFamily="2" charset="-122"/>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'sqlite:///./6.8 test.db'</a:t>
            </a:r>
            <a:br>
              <a:rPr lang="zh-CN" altLang="zh-CN" sz="2000" dirty="0">
                <a:solidFill>
                  <a:srgbClr val="5E8759"/>
                </a:solidFill>
                <a:latin typeface="JetBrains Mono" pitchFamily="2" charset="0"/>
              </a:rPr>
            </a:br>
            <a:r>
              <a:rPr lang="zh-CN" altLang="zh-CN" sz="2000" dirty="0">
                <a:solidFill>
                  <a:srgbClr val="5E8759"/>
                </a:solidFill>
                <a:latin typeface="JetBrains Mono" pitchFamily="2" charset="0"/>
              </a:rPr>
              <a:t>    </a:t>
            </a:r>
            <a:r>
              <a:rPr lang="zh-CN" altLang="zh-CN" sz="2000" dirty="0">
                <a:solidFill>
                  <a:srgbClr val="2D3142"/>
                </a:solidFill>
                <a:latin typeface="JetBrains Mono" pitchFamily="2" charset="0"/>
              </a:rPr>
              <a:t>table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'score'</a:t>
            </a:r>
            <a:br>
              <a:rPr lang="zh-CN" altLang="zh-CN" sz="2000" dirty="0">
                <a:solidFill>
                  <a:srgbClr val="5E8759"/>
                </a:solidFill>
                <a:latin typeface="JetBrains Mono" pitchFamily="2" charset="0"/>
              </a:rPr>
            </a:br>
            <a:r>
              <a:rPr lang="zh-CN" altLang="zh-CN" sz="2000" dirty="0">
                <a:solidFill>
                  <a:srgbClr val="5E8759"/>
                </a:solidFill>
                <a:latin typeface="JetBrains Mono" pitchFamily="2" charset="0"/>
              </a:rPr>
              <a:t>    </a:t>
            </a:r>
            <a:r>
              <a:rPr lang="zh-CN" altLang="zh-CN" sz="2000" dirty="0">
                <a:solidFill>
                  <a:srgbClr val="F76707"/>
                </a:solidFill>
                <a:latin typeface="JetBrains Mono" pitchFamily="2" charset="0"/>
              </a:rPr>
              <a:t>read_sql_to_list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table</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endParaRPr lang="zh-CN" altLang="zh-CN" sz="1400" dirty="0">
              <a:latin typeface="Arial" panose="020B0604020202020204" pitchFamily="34" charset="0"/>
            </a:endParaRPr>
          </a:p>
        </p:txBody>
      </p:sp>
    </p:spTree>
    <p:extLst>
      <p:ext uri="{BB962C8B-B14F-4D97-AF65-F5344CB8AC3E}">
        <p14:creationId xmlns:p14="http://schemas.microsoft.com/office/powerpoint/2010/main" val="134820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81E920-813F-403E-8393-55C18E34AF53}"/>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多变量赋值</a:t>
            </a:r>
            <a:endParaRPr lang="en-US" altLang="zh-CN" sz="3200" dirty="0">
              <a:solidFill>
                <a:srgbClr val="FF813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5C42940-98C0-4A7C-AB59-F9E8DA4646F8}"/>
              </a:ext>
            </a:extLst>
          </p:cNvPr>
          <p:cNvSpPr/>
          <p:nvPr/>
        </p:nvSpPr>
        <p:spPr>
          <a:xfrm>
            <a:off x="767408" y="2492896"/>
            <a:ext cx="5184576" cy="1815882"/>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x</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y </a:t>
            </a:r>
            <a:r>
              <a:rPr lang="zh-CN" altLang="zh-CN" sz="2800" dirty="0">
                <a:solidFill>
                  <a:srgbClr val="F77235"/>
                </a:solidFill>
                <a:latin typeface="JetBrains Mono" pitchFamily="2" charset="0"/>
              </a:rPr>
              <a:t>= </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5</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10</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m</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n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4</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a</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b</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c </a:t>
            </a:r>
            <a:r>
              <a:rPr lang="zh-CN" altLang="zh-CN" sz="2800" dirty="0">
                <a:solidFill>
                  <a:srgbClr val="F77235"/>
                </a:solidFill>
                <a:latin typeface="JetBrains Mono" pitchFamily="2" charset="0"/>
              </a:rPr>
              <a:t>= </a:t>
            </a:r>
            <a:r>
              <a:rPr lang="zh-CN" altLang="zh-CN" sz="2800" dirty="0">
                <a:solidFill>
                  <a:srgbClr val="5E8759"/>
                </a:solidFill>
                <a:latin typeface="JetBrains Mono" pitchFamily="2" charset="0"/>
              </a:rPr>
              <a:t>'xyz'</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i</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j </a:t>
            </a:r>
            <a:r>
              <a:rPr lang="zh-CN" altLang="zh-CN" sz="2800" dirty="0">
                <a:solidFill>
                  <a:srgbClr val="F77235"/>
                </a:solidFill>
                <a:latin typeface="JetBrains Mono" pitchFamily="2" charset="0"/>
              </a:rPr>
              <a:t>= </a:t>
            </a:r>
            <a:r>
              <a:rPr lang="zh-CN" altLang="zh-CN" sz="2800" dirty="0">
                <a:solidFill>
                  <a:srgbClr val="6AE613"/>
                </a:solidFill>
                <a:latin typeface="JetBrains Mono" pitchFamily="2" charset="0"/>
              </a:rPr>
              <a:t>[</a:t>
            </a:r>
            <a:r>
              <a:rPr lang="zh-CN" altLang="zh-CN" sz="2800" dirty="0">
                <a:solidFill>
                  <a:srgbClr val="2D3142"/>
                </a:solidFill>
                <a:latin typeface="JetBrains Mono" pitchFamily="2" charset="0"/>
              </a:rPr>
              <a:t>3</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6</a:t>
            </a:r>
            <a:r>
              <a:rPr lang="zh-CN" altLang="zh-CN" sz="2800" dirty="0">
                <a:solidFill>
                  <a:srgbClr val="6AE613"/>
                </a:solidFill>
                <a:latin typeface="JetBrains Mono" pitchFamily="2" charset="0"/>
              </a:rPr>
              <a:t>]</a:t>
            </a:r>
            <a:endParaRPr lang="zh-CN" altLang="zh-CN" dirty="0">
              <a:latin typeface="Arial" panose="020B0604020202020204" pitchFamily="34" charset="0"/>
            </a:endParaRPr>
          </a:p>
        </p:txBody>
      </p:sp>
      <p:sp>
        <p:nvSpPr>
          <p:cNvPr id="2" name="矩形 1">
            <a:extLst>
              <a:ext uri="{FF2B5EF4-FFF2-40B4-BE49-F238E27FC236}">
                <a16:creationId xmlns:a16="http://schemas.microsoft.com/office/drawing/2014/main" id="{566AA5CF-4836-4CF9-A19D-91F743821C98}"/>
              </a:ext>
            </a:extLst>
          </p:cNvPr>
          <p:cNvSpPr/>
          <p:nvPr/>
        </p:nvSpPr>
        <p:spPr>
          <a:xfrm>
            <a:off x="767408" y="1550023"/>
            <a:ext cx="6336704"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将元组、列表和字符串等序列中的多个元素分别赋值给多个独立的变量</a:t>
            </a:r>
          </a:p>
        </p:txBody>
      </p:sp>
      <p:sp>
        <p:nvSpPr>
          <p:cNvPr id="6" name="矩形 5">
            <a:extLst>
              <a:ext uri="{FF2B5EF4-FFF2-40B4-BE49-F238E27FC236}">
                <a16:creationId xmlns:a16="http://schemas.microsoft.com/office/drawing/2014/main" id="{002A5C92-A4BD-476E-B349-125207B849E6}"/>
              </a:ext>
            </a:extLst>
          </p:cNvPr>
          <p:cNvSpPr/>
          <p:nvPr/>
        </p:nvSpPr>
        <p:spPr>
          <a:xfrm>
            <a:off x="767408" y="4293096"/>
            <a:ext cx="6336704"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将输入字符串根据分隔符切分为列表，分别赋值给多个变量</a:t>
            </a:r>
          </a:p>
        </p:txBody>
      </p:sp>
      <p:sp>
        <p:nvSpPr>
          <p:cNvPr id="7" name="矩形 6">
            <a:extLst>
              <a:ext uri="{FF2B5EF4-FFF2-40B4-BE49-F238E27FC236}">
                <a16:creationId xmlns:a16="http://schemas.microsoft.com/office/drawing/2014/main" id="{A7CA79EB-4F09-4D4B-86F3-7262C58966B5}"/>
              </a:ext>
            </a:extLst>
          </p:cNvPr>
          <p:cNvSpPr/>
          <p:nvPr/>
        </p:nvSpPr>
        <p:spPr>
          <a:xfrm>
            <a:off x="767408" y="5157192"/>
            <a:ext cx="7776864"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name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score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input</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split</a:t>
            </a:r>
            <a:r>
              <a:rPr lang="zh-CN" altLang="zh-CN" sz="2800" dirty="0">
                <a:solidFill>
                  <a:srgbClr val="E70C0C"/>
                </a:solidFill>
                <a:latin typeface="JetBrains Mono" pitchFamily="2" charset="0"/>
              </a:rPr>
              <a:t>()  </a:t>
            </a:r>
            <a:endParaRPr lang="en-US" altLang="zh-CN" sz="2800" dirty="0">
              <a:solidFill>
                <a:srgbClr val="E70C0C"/>
              </a:solidFill>
              <a:latin typeface="JetBrains Mono" pitchFamily="2" charset="0"/>
            </a:endParaRPr>
          </a:p>
          <a:p>
            <a:pPr lvl="0" eaLnBrk="0" fontAlgn="base" hangingPunct="0">
              <a:spcBef>
                <a:spcPct val="0"/>
              </a:spcBef>
              <a:spcAft>
                <a:spcPct val="0"/>
              </a:spcAft>
            </a:pPr>
            <a:r>
              <a:rPr lang="zh-CN" altLang="zh-CN" sz="2800" dirty="0">
                <a:solidFill>
                  <a:srgbClr val="ABA6BF"/>
                </a:solidFill>
                <a:latin typeface="JetBrains Mono" pitchFamily="2" charset="0"/>
              </a:rPr>
              <a:t># 'Tom 88' </a:t>
            </a:r>
            <a:r>
              <a:rPr lang="zh-CN" altLang="zh-CN" sz="2800" dirty="0">
                <a:solidFill>
                  <a:srgbClr val="ABA6BF"/>
                </a:solidFill>
                <a:latin typeface="宋体" panose="02010600030101010101" pitchFamily="2" charset="-122"/>
                <a:ea typeface="宋体" panose="02010600030101010101" pitchFamily="2" charset="-122"/>
              </a:rPr>
              <a:t>切分后分别赋值给</a:t>
            </a:r>
            <a:r>
              <a:rPr lang="zh-CN" altLang="zh-CN" sz="2800" dirty="0">
                <a:solidFill>
                  <a:srgbClr val="ABA6BF"/>
                </a:solidFill>
                <a:latin typeface="JetBrains Mono" pitchFamily="2" charset="0"/>
              </a:rPr>
              <a:t>name</a:t>
            </a:r>
            <a:r>
              <a:rPr lang="zh-CN" altLang="zh-CN" sz="2800" dirty="0">
                <a:solidFill>
                  <a:srgbClr val="ABA6BF"/>
                </a:solidFill>
                <a:latin typeface="宋体" panose="02010600030101010101" pitchFamily="2" charset="-122"/>
                <a:ea typeface="宋体" panose="02010600030101010101" pitchFamily="2" charset="-122"/>
              </a:rPr>
              <a:t>和</a:t>
            </a:r>
            <a:r>
              <a:rPr lang="zh-CN" altLang="zh-CN" sz="2800" dirty="0">
                <a:solidFill>
                  <a:srgbClr val="ABA6BF"/>
                </a:solidFill>
                <a:latin typeface="JetBrains Mono" pitchFamily="2" charset="0"/>
              </a:rPr>
              <a:t>score</a:t>
            </a:r>
            <a:endParaRPr lang="zh-CN" altLang="zh-CN" dirty="0">
              <a:latin typeface="Arial" panose="020B0604020202020204" pitchFamily="34" charset="0"/>
            </a:endParaRPr>
          </a:p>
        </p:txBody>
      </p:sp>
    </p:spTree>
    <p:extLst>
      <p:ext uri="{BB962C8B-B14F-4D97-AF65-F5344CB8AC3E}">
        <p14:creationId xmlns:p14="http://schemas.microsoft.com/office/powerpoint/2010/main" val="3503946855"/>
      </p:ext>
    </p:extLst>
  </p:cSld>
  <p:clrMapOvr>
    <a:masterClrMapping/>
  </p:clrMapOvr>
  <p:transition advClick="0" advTm="2500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48389</TotalTime>
  <Words>4404</Words>
  <Application>Microsoft Office PowerPoint</Application>
  <PresentationFormat>宽屏</PresentationFormat>
  <Paragraphs>464</Paragraphs>
  <Slides>85</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幻灯片标题</vt:lpstr>
      </vt:variant>
      <vt:variant>
        <vt:i4>85</vt:i4>
      </vt:variant>
      <vt:variant>
        <vt:lpstr>自定义放映</vt:lpstr>
      </vt:variant>
      <vt:variant>
        <vt:i4>1</vt:i4>
      </vt:variant>
    </vt:vector>
  </HeadingPairs>
  <TitlesOfParts>
    <vt:vector size="97" baseType="lpstr">
      <vt:lpstr>Arial Unicode MS</vt:lpstr>
      <vt:lpstr>等线</vt:lpstr>
      <vt:lpstr>等线 Light</vt:lpstr>
      <vt:lpstr>方正姚体</vt:lpstr>
      <vt:lpstr>宋体</vt:lpstr>
      <vt:lpstr>微软雅黑</vt:lpstr>
      <vt:lpstr>微软雅黑 Light</vt:lpstr>
      <vt:lpstr>Arial</vt:lpstr>
      <vt:lpstr>JetBrains Mono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武汉理工大学博士学位论文答辩</dc:title>
  <dc:creator>zhaogh</dc:creator>
  <cp:lastModifiedBy>赵广辉</cp:lastModifiedBy>
  <cp:revision>1250</cp:revision>
  <dcterms:created xsi:type="dcterms:W3CDTF">2007-08-02T05:50:15Z</dcterms:created>
  <dcterms:modified xsi:type="dcterms:W3CDTF">2021-08-12T02:32:15Z</dcterms:modified>
</cp:coreProperties>
</file>