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bookmarkIdSeed="4">
  <p:sldMasterIdLst>
    <p:sldMasterId id="2147483815" r:id="rId1"/>
  </p:sldMasterIdLst>
  <p:notesMasterIdLst>
    <p:notesMasterId r:id="rId90"/>
  </p:notesMasterIdLst>
  <p:handoutMasterIdLst>
    <p:handoutMasterId r:id="rId91"/>
  </p:handoutMasterIdLst>
  <p:sldIdLst>
    <p:sldId id="1116" r:id="rId2"/>
    <p:sldId id="1120" r:id="rId3"/>
    <p:sldId id="1126" r:id="rId4"/>
    <p:sldId id="1127" r:id="rId5"/>
    <p:sldId id="1125" r:id="rId6"/>
    <p:sldId id="1128" r:id="rId7"/>
    <p:sldId id="1129" r:id="rId8"/>
    <p:sldId id="1130" r:id="rId9"/>
    <p:sldId id="1131" r:id="rId10"/>
    <p:sldId id="1132" r:id="rId11"/>
    <p:sldId id="1133" r:id="rId12"/>
    <p:sldId id="1191" r:id="rId13"/>
    <p:sldId id="1190" r:id="rId14"/>
    <p:sldId id="1192" r:id="rId15"/>
    <p:sldId id="1124" r:id="rId16"/>
    <p:sldId id="1135" r:id="rId17"/>
    <p:sldId id="1136" r:id="rId18"/>
    <p:sldId id="1137" r:id="rId19"/>
    <p:sldId id="1138" r:id="rId20"/>
    <p:sldId id="1139" r:id="rId21"/>
    <p:sldId id="1140" r:id="rId22"/>
    <p:sldId id="1141" r:id="rId23"/>
    <p:sldId id="1142" r:id="rId24"/>
    <p:sldId id="1143" r:id="rId25"/>
    <p:sldId id="1144" r:id="rId26"/>
    <p:sldId id="1145" r:id="rId27"/>
    <p:sldId id="1146" r:id="rId28"/>
    <p:sldId id="1147" r:id="rId29"/>
    <p:sldId id="1148" r:id="rId30"/>
    <p:sldId id="1193" r:id="rId31"/>
    <p:sldId id="1194" r:id="rId32"/>
    <p:sldId id="1149" r:id="rId33"/>
    <p:sldId id="1154" r:id="rId34"/>
    <p:sldId id="1155" r:id="rId35"/>
    <p:sldId id="1156" r:id="rId36"/>
    <p:sldId id="1150" r:id="rId37"/>
    <p:sldId id="1151" r:id="rId38"/>
    <p:sldId id="1152" r:id="rId39"/>
    <p:sldId id="1195" r:id="rId40"/>
    <p:sldId id="1196" r:id="rId41"/>
    <p:sldId id="1157" r:id="rId42"/>
    <p:sldId id="1121" r:id="rId43"/>
    <p:sldId id="1158" r:id="rId44"/>
    <p:sldId id="1159" r:id="rId45"/>
    <p:sldId id="1160" r:id="rId46"/>
    <p:sldId id="1161" r:id="rId47"/>
    <p:sldId id="1162" r:id="rId48"/>
    <p:sldId id="1163" r:id="rId49"/>
    <p:sldId id="1164" r:id="rId50"/>
    <p:sldId id="1165" r:id="rId51"/>
    <p:sldId id="1166" r:id="rId52"/>
    <p:sldId id="1167" r:id="rId53"/>
    <p:sldId id="1168" r:id="rId54"/>
    <p:sldId id="1169" r:id="rId55"/>
    <p:sldId id="1170" r:id="rId56"/>
    <p:sldId id="1171" r:id="rId57"/>
    <p:sldId id="1197" r:id="rId58"/>
    <p:sldId id="1198" r:id="rId59"/>
    <p:sldId id="1199" r:id="rId60"/>
    <p:sldId id="1200" r:id="rId61"/>
    <p:sldId id="1172" r:id="rId62"/>
    <p:sldId id="1173" r:id="rId63"/>
    <p:sldId id="1174" r:id="rId64"/>
    <p:sldId id="1175" r:id="rId65"/>
    <p:sldId id="1176" r:id="rId66"/>
    <p:sldId id="1177" r:id="rId67"/>
    <p:sldId id="1178" r:id="rId68"/>
    <p:sldId id="1179" r:id="rId69"/>
    <p:sldId id="1180" r:id="rId70"/>
    <p:sldId id="1181" r:id="rId71"/>
    <p:sldId id="1182" r:id="rId72"/>
    <p:sldId id="1183" r:id="rId73"/>
    <p:sldId id="1184" r:id="rId74"/>
    <p:sldId id="1185" r:id="rId75"/>
    <p:sldId id="1201" r:id="rId76"/>
    <p:sldId id="1202" r:id="rId77"/>
    <p:sldId id="1186" r:id="rId78"/>
    <p:sldId id="1153" r:id="rId79"/>
    <p:sldId id="1187" r:id="rId80"/>
    <p:sldId id="1188" r:id="rId81"/>
    <p:sldId id="1189" r:id="rId82"/>
    <p:sldId id="1203" r:id="rId83"/>
    <p:sldId id="1205" r:id="rId84"/>
    <p:sldId id="1204" r:id="rId85"/>
    <p:sldId id="1206" r:id="rId86"/>
    <p:sldId id="1207" r:id="rId87"/>
    <p:sldId id="1208" r:id="rId88"/>
    <p:sldId id="1209" r:id="rId89"/>
  </p:sldIdLst>
  <p:sldSz cx="12192000" cy="6858000"/>
  <p:notesSz cx="6858000" cy="9144000"/>
  <p:custShowLst>
    <p:custShow name="自定义放映 1" id="0">
      <p:sldLst/>
    </p:custShow>
  </p:custShow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A0AB6"/>
    <a:srgbClr val="F0A741"/>
    <a:srgbClr val="EDA23D"/>
    <a:srgbClr val="FC8404"/>
    <a:srgbClr val="FF8132"/>
    <a:srgbClr val="EDA03B"/>
    <a:srgbClr val="FFFDDF"/>
    <a:srgbClr val="3F3F3F"/>
    <a:srgbClr val="010001"/>
    <a:srgbClr val="AD8EC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C4B1156A-380E-4F78-BDF5-A606A8083BF9}" styleName="中度样式 4 - 强调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 w="12700" cmpd="sng">
              <a:solidFill>
                <a:schemeClr val="accent4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4"/>
              </a:solidFill>
            </a:ln>
          </a:top>
        </a:tcBdr>
        <a:fill>
          <a:solidFill>
            <a:schemeClr val="accent4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4">
              <a:tint val="20000"/>
            </a:schemeClr>
          </a:solidFill>
        </a:fill>
      </a:tcStyle>
    </a:firstRow>
  </a:tblStyle>
  <a:tblStyle styleId="{0505E3EF-67EA-436B-97B2-0124C06EBD24}" styleName="中度样式 4 - 强调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91EBBBCC-DAD2-459C-BE2E-F6DE35CF9A28}" styleName="深色样式 2 - 强调 3/强调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FABFCF23-3B69-468F-B69F-88F6DE6A72F2}" styleName="中度样式 1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5">
              <a:tint val="20000"/>
            </a:schemeClr>
          </a:solidFill>
        </a:fill>
      </a:tcStyle>
    </a:band1H>
    <a:band1V>
      <a:tcStyle>
        <a:tcBdr/>
        <a:fill>
          <a:solidFill>
            <a:schemeClr val="accent5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Row>
  </a:tblStyle>
  <a:tblStyle styleId="{B301B821-A1FF-4177-AEE7-76D212191A09}" styleName="中度样式 1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F5AB1C69-6EDB-4FF4-983F-18BD219EF322}" styleName="中度样式 2 - 强调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22838BEF-8BB2-4498-84A7-C5851F593DF1}" styleName="中度样式 4 - 强调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  <a:tblStyle styleId="{69CF1AB2-1976-4502-BF36-3FF5EA218861}" styleName="中度样式 4 - 强调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7158" autoAdjust="0"/>
    <p:restoredTop sz="87291" autoAdjust="0"/>
  </p:normalViewPr>
  <p:slideViewPr>
    <p:cSldViewPr>
      <p:cViewPr varScale="1">
        <p:scale>
          <a:sx n="113" d="100"/>
          <a:sy n="113" d="100"/>
        </p:scale>
        <p:origin x="948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2886"/>
    </p:cViewPr>
  </p:sorterViewPr>
  <p:notesViewPr>
    <p:cSldViewPr>
      <p:cViewPr>
        <p:scale>
          <a:sx n="125" d="100"/>
          <a:sy n="125" d="100"/>
        </p:scale>
        <p:origin x="-638" y="18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90" Type="http://schemas.openxmlformats.org/officeDocument/2006/relationships/notesMaster" Target="notesMasters/notesMaster1.xml"/><Relationship Id="rId95" Type="http://schemas.openxmlformats.org/officeDocument/2006/relationships/tableStyles" Target="tableStyles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presProps" Target="presProps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87" Type="http://schemas.openxmlformats.org/officeDocument/2006/relationships/slide" Target="slides/slide86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56" Type="http://schemas.openxmlformats.org/officeDocument/2006/relationships/slide" Target="slides/slide55.xml"/><Relationship Id="rId77" Type="http://schemas.openxmlformats.org/officeDocument/2006/relationships/slide" Target="slides/slide76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379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A3A467F8-9C48-4363-9DAD-D09F8BD5180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192327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1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686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2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3482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482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spcBef>
                <a:spcPct val="0"/>
              </a:spcBef>
              <a:defRPr sz="1200" b="0">
                <a:latin typeface="Arial" pitchFamily="34" charset="0"/>
                <a:ea typeface="宋体" pitchFamily="2" charset="-122"/>
              </a:defRPr>
            </a:lvl1pPr>
          </a:lstStyle>
          <a:p>
            <a:pPr>
              <a:defRPr/>
            </a:pPr>
            <a:fld id="{8623618D-22B9-4D52-942F-EA700A8AE6D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92782543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itchFamily="34" charset="0"/>
        <a:ea typeface="宋体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AA5B11-83D7-49CF-AF2E-3E25A4999CE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CADB1A90-C272-4F5E-B222-4A71019C71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FC06563-944C-4F45-BC0C-17A143D0A1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76B5D1-473A-4F12-A693-EFC4F9862B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46E8191-89C4-4F62-A5EF-D0FD9495F6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FAA732E-1876-47BE-A0BE-8D7B57B092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5879025"/>
      </p:ext>
    </p:extLst>
  </p:cSld>
  <p:clrMapOvr>
    <a:masterClrMapping/>
  </p:clrMapOvr>
  <p:hf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91387508"/>
      </p:ext>
    </p:extLst>
  </p:cSld>
  <p:clrMapOvr>
    <a:masterClrMapping/>
  </p:clrMapOvr>
  <p:hf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2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76930944"/>
      </p:ext>
    </p:extLst>
  </p:cSld>
  <p:clrMapOvr>
    <a:masterClrMapping/>
  </p:clrMapOvr>
  <p:hf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/>
          </p:nvPr>
        </p:nvSpPr>
        <p:spPr>
          <a:xfrm>
            <a:off x="755652" y="836712"/>
            <a:ext cx="10674387" cy="5760640"/>
          </a:xfrm>
          <a:prstGeom prst="rect">
            <a:avLst/>
          </a:prstGeom>
        </p:spPr>
        <p:txBody>
          <a:bodyPr/>
          <a:lstStyle>
            <a:lvl1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  <a:lvl2pPr>
              <a:lnSpc>
                <a:spcPct val="120000"/>
              </a:lnSpc>
              <a:spcBef>
                <a:spcPts val="0"/>
              </a:spcBef>
              <a:defRPr sz="2400">
                <a:latin typeface="微软雅黑" panose="020B0503020204020204" pitchFamily="34" charset="-122"/>
                <a:ea typeface="微软雅黑" panose="020B0503020204020204" pitchFamily="34" charset="-122"/>
              </a:defRPr>
            </a:lvl2pPr>
            <a:lvl3pPr>
              <a:lnSpc>
                <a:spcPct val="120000"/>
              </a:lnSpc>
              <a:spcBef>
                <a:spcPts val="0"/>
              </a:spcBef>
              <a:defRPr sz="2200">
                <a:latin typeface="微软雅黑" panose="020B0503020204020204" pitchFamily="34" charset="-122"/>
                <a:ea typeface="微软雅黑" panose="020B0503020204020204" pitchFamily="34" charset="-122"/>
              </a:defRPr>
            </a:lvl3pPr>
            <a:lvl4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4pPr>
            <a:lvl5pPr>
              <a:defRPr>
                <a:latin typeface="微软雅黑" panose="020B0503020204020204" pitchFamily="34" charset="-122"/>
                <a:ea typeface="微软雅黑" panose="020B0503020204020204" pitchFamily="34" charset="-122"/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</a:p>
        </p:txBody>
      </p:sp>
      <p:sp>
        <p:nvSpPr>
          <p:cNvPr id="3" name="标题 1"/>
          <p:cNvSpPr>
            <a:spLocks noGrp="1"/>
          </p:cNvSpPr>
          <p:nvPr>
            <p:ph type="title" idx="10"/>
          </p:nvPr>
        </p:nvSpPr>
        <p:spPr>
          <a:xfrm>
            <a:off x="766233" y="129425"/>
            <a:ext cx="10668000" cy="546646"/>
          </a:xfrm>
        </p:spPr>
        <p:txBody>
          <a:bodyPr/>
          <a:lstStyle>
            <a:lvl1pPr>
              <a:defRPr sz="36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4201267429"/>
      </p:ext>
    </p:extLst>
  </p:cSld>
  <p:clrMapOvr>
    <a:masterClrMapping/>
  </p:clrMapOvr>
  <p:transition advClick="0" advTm="25000"/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7FD6E0A9-8FF6-439D-8EDC-0576E438FA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D337B8B4-2E3C-4E10-952B-03B61C91D25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097F532-9115-4048-B144-FF2C664D6F6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76B5D1-473A-4F12-A693-EFC4F9862B66}" type="datetimeFigureOut">
              <a:rPr lang="zh-CN" altLang="en-US" smtClean="0"/>
              <a:t>2021/8/11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EDFE72F-172F-4D79-9475-7831B6BCBC7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A030C82-AF08-4DBE-B7A9-8AFF9758146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EFB71A2-E1DD-4827-A0FA-A5D4EBA945A5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191545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6" r:id="rId1"/>
    <p:sldLayoutId id="2147483817" r:id="rId2"/>
    <p:sldLayoutId id="2147483788" r:id="rId3"/>
    <p:sldLayoutId id="2147483818" r:id="rId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4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4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4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4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4.xml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4.xml"/></Relationships>
</file>

<file path=ppt/slides/_rels/slide6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4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4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4.xml"/></Relationships>
</file>

<file path=ppt/slides/_rels/slide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5183257" y="1700810"/>
            <a:ext cx="203773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集合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220909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7273145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一个四位数，各位数字互不相同，所有数字之和等于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6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，并且这个数是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的倍数。输出满足这种要求的四位数。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295144"/>
            <a:ext cx="4910319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i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中无重复数字</a:t>
            </a:r>
            <a:endParaRPr lang="en-US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4 </a:t>
            </a:r>
            <a:endParaRPr lang="en-US" altLang="zh-CN" sz="2800" dirty="0">
              <a:solidFill>
                <a:srgbClr val="2D3142"/>
              </a:solidFill>
              <a:latin typeface="JetBrains Mono" pitchFamily="2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集合去重应用</a:t>
            </a:r>
          </a:p>
        </p:txBody>
      </p:sp>
      <p:sp>
        <p:nvSpPr>
          <p:cNvPr id="12" name="Rectangle 1">
            <a:extLst>
              <a:ext uri="{FF2B5EF4-FFF2-40B4-BE49-F238E27FC236}">
                <a16:creationId xmlns:a16="http://schemas.microsoft.com/office/drawing/2014/main" id="{1065EEDC-041C-4CFF-9DA0-287E8A83DDA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451242"/>
            <a:ext cx="7148111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i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转字符串，数字字符映射为整数并求和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map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 </a:t>
            </a:r>
            <a:endParaRPr lang="en-US" altLang="zh-CN" sz="2800" dirty="0">
              <a:solidFill>
                <a:srgbClr val="2D3142"/>
              </a:solidFill>
              <a:latin typeface="JetBrains Mono" pitchFamily="2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71828553-7FA1-4072-9252-D736751B2D89}"/>
              </a:ext>
            </a:extLst>
          </p:cNvPr>
          <p:cNvSpPr/>
          <p:nvPr/>
        </p:nvSpPr>
        <p:spPr>
          <a:xfrm>
            <a:off x="9552753" y="2562583"/>
            <a:ext cx="104387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JetBrains Mono" pitchFamily="2" charset="0"/>
              </a:rPr>
              <a:t>102</a:t>
            </a:r>
            <a:r>
              <a:rPr lang="en-US" altLang="zh-CN" sz="2800" dirty="0">
                <a:latin typeface="JetBrains Mono" pitchFamily="2" charset="0"/>
              </a:rPr>
              <a:t>0</a:t>
            </a:r>
            <a:endParaRPr lang="zh-CN" altLang="en-US" sz="2800" dirty="0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D7B985-BD07-41D7-B75C-76DBED8ED254}"/>
              </a:ext>
            </a:extLst>
          </p:cNvPr>
          <p:cNvSpPr/>
          <p:nvPr/>
        </p:nvSpPr>
        <p:spPr>
          <a:xfrm>
            <a:off x="9554517" y="3085803"/>
            <a:ext cx="147348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'102</a:t>
            </a:r>
            <a:r>
              <a:rPr lang="en-US" altLang="zh-CN" sz="2800" dirty="0">
                <a:solidFill>
                  <a:srgbClr val="5E8759"/>
                </a:solidFill>
                <a:latin typeface="JetBrains Mono" pitchFamily="2" charset="0"/>
              </a:rPr>
              <a:t>0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endParaRPr lang="zh-CN" altLang="en-US" sz="2800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76B173FA-143A-46F8-B3E7-888F6AF9E69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833873863"/>
              </p:ext>
            </p:extLst>
          </p:nvPr>
        </p:nvGraphicFramePr>
        <p:xfrm>
          <a:off x="9554517" y="3772197"/>
          <a:ext cx="1771167" cy="426720"/>
        </p:xfrm>
        <a:graphic>
          <a:graphicData uri="http://schemas.openxmlformats.org/drawingml/2006/table">
            <a:tbl>
              <a:tblPr/>
              <a:tblGrid>
                <a:gridCol w="590389">
                  <a:extLst>
                    <a:ext uri="{9D8B030D-6E8A-4147-A177-3AD203B41FA5}">
                      <a16:colId xmlns:a16="http://schemas.microsoft.com/office/drawing/2014/main" val="4036814012"/>
                    </a:ext>
                  </a:extLst>
                </a:gridCol>
                <a:gridCol w="590389">
                  <a:extLst>
                    <a:ext uri="{9D8B030D-6E8A-4147-A177-3AD203B41FA5}">
                      <a16:colId xmlns:a16="http://schemas.microsoft.com/office/drawing/2014/main" val="1372533973"/>
                    </a:ext>
                  </a:extLst>
                </a:gridCol>
                <a:gridCol w="590389">
                  <a:extLst>
                    <a:ext uri="{9D8B030D-6E8A-4147-A177-3AD203B41FA5}">
                      <a16:colId xmlns:a16="http://schemas.microsoft.com/office/drawing/2014/main" val="1237202174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Andale mono"/>
                        </a:rPr>
                        <a:t>"1"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>
                          <a:effectLst/>
                          <a:latin typeface="Andale mono"/>
                        </a:rPr>
                        <a:t>"0"</a:t>
                      </a:r>
                      <a:endParaRPr lang="zh-CN" altLang="en-US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effectLst/>
                          <a:latin typeface="Andale mono"/>
                        </a:rPr>
                        <a:t>"2"</a:t>
                      </a:r>
                      <a:endParaRPr lang="zh-CN" altLang="en-US" dirty="0">
                        <a:effectLst/>
                      </a:endParaRPr>
                    </a:p>
                  </a:txBody>
                  <a:tcPr marL="76200" marR="76200" marT="76200" marB="76200" anchor="ctr">
                    <a:lnL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555555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C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71672365"/>
                  </a:ext>
                </a:extLst>
              </a:tr>
            </a:tbl>
          </a:graphicData>
        </a:graphic>
      </p:graphicFrame>
      <p:sp>
        <p:nvSpPr>
          <p:cNvPr id="9" name="矩形 8">
            <a:extLst>
              <a:ext uri="{FF2B5EF4-FFF2-40B4-BE49-F238E27FC236}">
                <a16:creationId xmlns:a16="http://schemas.microsoft.com/office/drawing/2014/main" id="{72B168EB-EF8D-4CC7-901E-8BA4CE8CA8A2}"/>
              </a:ext>
            </a:extLst>
          </p:cNvPr>
          <p:cNvSpPr/>
          <p:nvPr/>
        </p:nvSpPr>
        <p:spPr>
          <a:xfrm>
            <a:off x="9595958" y="4393733"/>
            <a:ext cx="233269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latin typeface="JetBrains Mono" pitchFamily="2" charset="0"/>
              </a:rPr>
              <a:t>1</a:t>
            </a:r>
            <a:r>
              <a:rPr lang="en-US" altLang="zh-CN" sz="2800" dirty="0">
                <a:latin typeface="JetBrains Mono" pitchFamily="2" charset="0"/>
              </a:rPr>
              <a:t>, </a:t>
            </a:r>
            <a:r>
              <a:rPr lang="zh-CN" altLang="zh-CN" sz="2800" dirty="0">
                <a:latin typeface="JetBrains Mono" pitchFamily="2" charset="0"/>
              </a:rPr>
              <a:t>0</a:t>
            </a:r>
            <a:r>
              <a:rPr lang="en-US" altLang="zh-CN" sz="2800" dirty="0">
                <a:latin typeface="JetBrains Mono" pitchFamily="2" charset="0"/>
              </a:rPr>
              <a:t>, </a:t>
            </a:r>
            <a:r>
              <a:rPr lang="zh-CN" altLang="zh-CN" sz="2800" dirty="0">
                <a:latin typeface="JetBrains Mono" pitchFamily="2" charset="0"/>
              </a:rPr>
              <a:t>2</a:t>
            </a:r>
            <a:r>
              <a:rPr lang="en-US" altLang="zh-CN" sz="2800" dirty="0">
                <a:latin typeface="JetBrains Mono" pitchFamily="2" charset="0"/>
              </a:rPr>
              <a:t>, 0</a:t>
            </a:r>
            <a:endParaRPr lang="zh-CN" altLang="en-US" sz="2800" dirty="0"/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9CCC7B2-E5D6-40AB-8D55-B75F285BFF1D}"/>
              </a:ext>
            </a:extLst>
          </p:cNvPr>
          <p:cNvSpPr/>
          <p:nvPr/>
        </p:nvSpPr>
        <p:spPr>
          <a:xfrm>
            <a:off x="7987808" y="256258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整数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F53AE9E-A659-4017-8CE4-509CE8A90956}"/>
              </a:ext>
            </a:extLst>
          </p:cNvPr>
          <p:cNvSpPr/>
          <p:nvPr/>
        </p:nvSpPr>
        <p:spPr>
          <a:xfrm>
            <a:off x="7987808" y="3085803"/>
            <a:ext cx="126188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字符串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E3B866F-CCD4-4331-BDDD-9DF78433DC10}"/>
              </a:ext>
            </a:extLst>
          </p:cNvPr>
          <p:cNvSpPr/>
          <p:nvPr/>
        </p:nvSpPr>
        <p:spPr>
          <a:xfrm>
            <a:off x="7987808" y="3679633"/>
            <a:ext cx="90281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集合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775D8C38-BAB4-4AF4-AECF-1D9023C80DBA}"/>
              </a:ext>
            </a:extLst>
          </p:cNvPr>
          <p:cNvSpPr/>
          <p:nvPr/>
        </p:nvSpPr>
        <p:spPr>
          <a:xfrm>
            <a:off x="7987808" y="4390916"/>
            <a:ext cx="162095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/>
              <a:t>整数序列</a:t>
            </a:r>
          </a:p>
        </p:txBody>
      </p:sp>
    </p:spTree>
    <p:extLst>
      <p:ext uri="{BB962C8B-B14F-4D97-AF65-F5344CB8AC3E}">
        <p14:creationId xmlns:p14="http://schemas.microsoft.com/office/powerpoint/2010/main" val="3343208989"/>
      </p:ext>
    </p:extLst>
  </p:cSld>
  <p:clrMapOvr>
    <a:masterClrMapping/>
  </p:clrMapOvr>
  <p:transition advClick="0" advTm="25000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911424" y="1772816"/>
            <a:ext cx="10981220" cy="31085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1000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3211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%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0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map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\</a:t>
            </a:r>
            <a:r>
              <a:rPr lang="zh-CN" altLang="en-US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2D3142"/>
                </a:solidFill>
                <a:latin typeface="JetBrains Mono" pitchFamily="2" charset="0"/>
              </a:rPr>
              <a:t>       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append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[1023, 1320, 2013, 2310, 3102, 3201]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集合去重应用</a:t>
            </a:r>
          </a:p>
        </p:txBody>
      </p:sp>
    </p:spTree>
    <p:extLst>
      <p:ext uri="{BB962C8B-B14F-4D97-AF65-F5344CB8AC3E}">
        <p14:creationId xmlns:p14="http://schemas.microsoft.com/office/powerpoint/2010/main" val="2405408727"/>
      </p:ext>
    </p:extLst>
  </p:cSld>
  <p:clrMapOvr>
    <a:masterClrMapping/>
  </p:clrMapOvr>
  <p:transition advClick="0" advTm="25000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1051316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每个日期可以转成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位数字，比如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年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5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日对应的就是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20180512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。小明发现，自己的生日转成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位数字后，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个数字都没有重复，而且自他出生之后到今天，再也没有这样的日期了。请问小明的生日是哪天？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2260" y="3861048"/>
            <a:ext cx="641393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生日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中无重复数字</a:t>
            </a:r>
            <a:endParaRPr lang="en-US" altLang="zh-CN" sz="28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birth_date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集合去重应用</a:t>
            </a:r>
          </a:p>
        </p:txBody>
      </p:sp>
    </p:spTree>
    <p:extLst>
      <p:ext uri="{BB962C8B-B14F-4D97-AF65-F5344CB8AC3E}">
        <p14:creationId xmlns:p14="http://schemas.microsoft.com/office/powerpoint/2010/main" val="3657876642"/>
      </p:ext>
    </p:extLst>
  </p:cSld>
  <p:clrMapOvr>
    <a:masterClrMapping/>
  </p:clrMapOvr>
  <p:transition advClick="0" advTm="25000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484784"/>
            <a:ext cx="11424592" cy="52629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1600" b="1" dirty="0">
                <a:solidFill>
                  <a:srgbClr val="071EF0"/>
                </a:solidFill>
                <a:latin typeface="JetBrains Mono" pitchFamily="2" charset="0"/>
              </a:rPr>
              <a:t>birthdate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date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接收日期字符串为参数，依次检验每一个合法日期是否符合题目要求，以规定格式返回符合条件的日期。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while True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date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date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从当前日期向前逐日判定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date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整型转字符串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13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continue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忽略月份超过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12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的数字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'01'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'03'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'05'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'07'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'08'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'10'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'12'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31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continue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以上月份，忽略超过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31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的日期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'04'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'06'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'09'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'11'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30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continue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以上月份，忽略超过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30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的日期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'02'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-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continue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2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月忽略超过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19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的日期，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20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以后有重复数字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字符串转集合，判断无重复数字是否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8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str_day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找到第一个满足条件的日期中止循环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19870625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today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())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输入当前日期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输出出生日期是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1987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06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25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birthday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F76707"/>
                </a:solidFill>
                <a:latin typeface="JetBrains Mono" pitchFamily="2" charset="0"/>
              </a:rPr>
              <a:t>birthdate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today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出生日期是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birthday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birthday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birthday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集合去重应用</a:t>
            </a:r>
          </a:p>
        </p:txBody>
      </p:sp>
    </p:spTree>
    <p:extLst>
      <p:ext uri="{BB962C8B-B14F-4D97-AF65-F5344CB8AC3E}">
        <p14:creationId xmlns:p14="http://schemas.microsoft.com/office/powerpoint/2010/main" val="1556263977"/>
      </p:ext>
    </p:extLst>
  </p:cSld>
  <p:clrMapOvr>
    <a:masterClrMapping/>
  </p:clrMapOvr>
  <p:transition advClick="0" advTm="25000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484784"/>
            <a:ext cx="10945216" cy="470898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datetime</a:t>
            </a:r>
            <a:b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birthdate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接收一个表示日期的字符串为参数，利用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datetime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库中的方法依次向前检验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每一天的日期是否符合要求，以规定格式返回符合条件的日期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while True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datetime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timedelta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days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今天起依次减一天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str_day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strftime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'%Y%m%d'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格式化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20190701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判断无重复数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8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str_day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6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today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datetime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datetime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now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获取今天日期形如：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2020-09-04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出生日期是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birthdate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today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出生日期是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1987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06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月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25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集合去重应用</a:t>
            </a:r>
          </a:p>
        </p:txBody>
      </p:sp>
    </p:spTree>
    <p:extLst>
      <p:ext uri="{BB962C8B-B14F-4D97-AF65-F5344CB8AC3E}">
        <p14:creationId xmlns:p14="http://schemas.microsoft.com/office/powerpoint/2010/main" val="3164525642"/>
      </p:ext>
    </p:extLst>
  </p:cSld>
  <p:clrMapOvr>
    <a:masterClrMapping/>
  </p:clrMapOvr>
  <p:transition advClick="0" advTm="25000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集合操作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2836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add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remove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discard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34822399"/>
      </p:ext>
    </p:extLst>
  </p:cSld>
  <p:clrMapOvr>
    <a:masterClrMapping/>
  </p:clrMapOvr>
  <p:transition advClick="0" advTm="25000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集合添加元素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59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add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293443"/>
            <a:ext cx="45127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向集合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中添加一个元素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B3259B9C-B7FB-4047-A99C-8C2E9420E2F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5700" y="4221088"/>
            <a:ext cx="4076190" cy="17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8F7CDA-B4FA-49FB-BD8E-27918A3140B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79976" y="4221088"/>
            <a:ext cx="4323809" cy="217142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767408" y="2955029"/>
            <a:ext cx="4512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965718A2-79A6-489E-989D-211F83DED91F}"/>
              </a:ext>
            </a:extLst>
          </p:cNvPr>
          <p:cNvSpPr/>
          <p:nvPr/>
        </p:nvSpPr>
        <p:spPr>
          <a:xfrm>
            <a:off x="767408" y="3559502"/>
            <a:ext cx="4512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add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'1000'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3038626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集合删除元素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17145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remove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discard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697579"/>
            <a:ext cx="590465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删除集合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中的一个指定元素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839416" y="4091265"/>
            <a:ext cx="4512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remove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1D58119-52B8-4466-9710-DF5525DF5A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6040" y="4005064"/>
            <a:ext cx="4561905" cy="172381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86C9958-CDC6-4EC5-8939-FDEE2C9887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1899175"/>
            <a:ext cx="4066667" cy="1780952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D7F5D65-75F3-46DF-BC7F-85292059869E}"/>
              </a:ext>
            </a:extLst>
          </p:cNvPr>
          <p:cNvSpPr/>
          <p:nvPr/>
        </p:nvSpPr>
        <p:spPr>
          <a:xfrm>
            <a:off x="839416" y="3453634"/>
            <a:ext cx="4512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1254112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集合删除元素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11565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remove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discard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697579"/>
            <a:ext cx="590465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删除集合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中的一个指定元素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当元素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x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在集合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中不存在时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s.remove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(x)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会触发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s.discard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(x)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不会触发异常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767408" y="4535038"/>
            <a:ext cx="727280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'A'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remove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</a:t>
            </a:r>
            <a:r>
              <a:rPr lang="zh-CN" altLang="en-US" sz="2800" dirty="0">
                <a:solidFill>
                  <a:srgbClr val="5E8759"/>
                </a:solidFill>
                <a:latin typeface="JetBrains Mono" pitchFamily="2" charset="0"/>
              </a:rPr>
              <a:t>’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若集合中存在元素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A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，删除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'A'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，避免异常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92280372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集合删除元素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59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181393"/>
            <a:ext cx="4968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从集合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中随机移除一个元素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返回值是被移除的元素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767408" y="3641763"/>
            <a:ext cx="421354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7373AD1-B296-4F8D-830F-959CD150891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31519" y="1429988"/>
            <a:ext cx="3985349" cy="1502809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15C4803D-50A7-4416-8491-94402AEA68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1519" y="2932797"/>
            <a:ext cx="3960440" cy="1486203"/>
          </a:xfrm>
          <a:prstGeom prst="rect">
            <a:avLst/>
          </a:prstGeom>
        </p:spPr>
      </p:pic>
      <p:sp>
        <p:nvSpPr>
          <p:cNvPr id="16" name="矩形 15">
            <a:extLst>
              <a:ext uri="{FF2B5EF4-FFF2-40B4-BE49-F238E27FC236}">
                <a16:creationId xmlns:a16="http://schemas.microsoft.com/office/drawing/2014/main" id="{F1EC303B-A68A-47D1-ADE4-564083F3DFC4}"/>
              </a:ext>
            </a:extLst>
          </p:cNvPr>
          <p:cNvSpPr/>
          <p:nvPr/>
        </p:nvSpPr>
        <p:spPr>
          <a:xfrm>
            <a:off x="776046" y="4659589"/>
            <a:ext cx="496855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s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是空集合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4F4849AF-B6C3-447A-9822-1F366FD6C1EB}"/>
              </a:ext>
            </a:extLst>
          </p:cNvPr>
          <p:cNvSpPr/>
          <p:nvPr/>
        </p:nvSpPr>
        <p:spPr>
          <a:xfrm>
            <a:off x="776046" y="5692606"/>
            <a:ext cx="565308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r>
              <a:rPr lang="zh-CN" altLang="zh-CN" sz="2800" dirty="0">
                <a:solidFill>
                  <a:srgbClr val="F772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'pop from an empty set'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5EE27766-DCAC-4EEE-9845-9E3D35F9710A}"/>
              </a:ext>
            </a:extLst>
          </p:cNvPr>
          <p:cNvSpPr/>
          <p:nvPr/>
        </p:nvSpPr>
        <p:spPr>
          <a:xfrm>
            <a:off x="732687" y="4153326"/>
            <a:ext cx="5132174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如果集合为空则会触发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08785DF7-83FD-4992-8996-3B06118673E2}"/>
              </a:ext>
            </a:extLst>
          </p:cNvPr>
          <p:cNvSpPr/>
          <p:nvPr/>
        </p:nvSpPr>
        <p:spPr>
          <a:xfrm>
            <a:off x="767408" y="3137266"/>
            <a:ext cx="451277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65696463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16" grpId="0"/>
      <p:bldP spid="18" grpId="0"/>
      <p:bldP spid="19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5616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保存在大括号中的不可变数据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（数值，字符串，元组等）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不重复，可消除重复元素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元素无固定顺序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不支持索引和切片等序列操作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378464"/>
            <a:ext cx="79175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3.14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'hello'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242E18-61AF-492E-9967-9D754A06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88" y="1273115"/>
            <a:ext cx="4780952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7715976"/>
      </p:ext>
    </p:extLst>
  </p:cSld>
  <p:clrMapOvr>
    <a:masterClrMapping/>
  </p:clrMapOvr>
  <p:transition advClick="0" advTm="25000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集合删除元素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5963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lnSpc>
                <a:spcPct val="130000"/>
              </a:lnSpc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269606"/>
            <a:ext cx="37444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删除集合的所有元素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保留空集合对象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767408" y="333143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广州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0878A3-D5F1-4A73-9039-DBBC4D54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1" y="1509427"/>
            <a:ext cx="4123809" cy="1714286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4C49593D-C113-408E-841C-541B32ABC7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73288" y="4142450"/>
            <a:ext cx="3485714" cy="1371429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4F426EA-E755-4E78-AFDD-F44490996C9C}"/>
              </a:ext>
            </a:extLst>
          </p:cNvPr>
          <p:cNvSpPr/>
          <p:nvPr/>
        </p:nvSpPr>
        <p:spPr>
          <a:xfrm>
            <a:off x="767408" y="388084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7391152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472DFA9A-AEB3-4B0B-99AF-2878F61F12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删除集合对象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B82BFEB-7F78-46E7-8A1D-102E7D97F7EA}"/>
              </a:ext>
            </a:extLst>
          </p:cNvPr>
          <p:cNvSpPr/>
          <p:nvPr/>
        </p:nvSpPr>
        <p:spPr>
          <a:xfrm>
            <a:off x="767408" y="1565503"/>
            <a:ext cx="36004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en-US" sz="2800" b="1" dirty="0">
                <a:solidFill>
                  <a:srgbClr val="EF8354"/>
                </a:solidFill>
                <a:latin typeface="JetBrains Mono" pitchFamily="2" charset="0"/>
              </a:rPr>
              <a:t>集合名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C76F94B7-D979-498E-BE90-72C126B320D0}"/>
              </a:ext>
            </a:extLst>
          </p:cNvPr>
          <p:cNvSpPr/>
          <p:nvPr/>
        </p:nvSpPr>
        <p:spPr>
          <a:xfrm>
            <a:off x="767408" y="2269606"/>
            <a:ext cx="264687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删除集合对象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C885404A-FE72-479D-AF20-090556ACD61D}"/>
              </a:ext>
            </a:extLst>
          </p:cNvPr>
          <p:cNvSpPr/>
          <p:nvPr/>
        </p:nvSpPr>
        <p:spPr>
          <a:xfrm>
            <a:off x="767408" y="3331434"/>
            <a:ext cx="792088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广州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B90878A3-D5F1-4A73-9039-DBBC4D5437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38881" y="1509427"/>
            <a:ext cx="4123809" cy="1714286"/>
          </a:xfrm>
          <a:prstGeom prst="rect">
            <a:avLst/>
          </a:prstGeom>
        </p:spPr>
      </p:pic>
      <p:sp>
        <p:nvSpPr>
          <p:cNvPr id="14" name="矩形 13">
            <a:extLst>
              <a:ext uri="{FF2B5EF4-FFF2-40B4-BE49-F238E27FC236}">
                <a16:creationId xmlns:a16="http://schemas.microsoft.com/office/drawing/2014/main" id="{84F426EA-E755-4E78-AFDD-F44490996C9C}"/>
              </a:ext>
            </a:extLst>
          </p:cNvPr>
          <p:cNvSpPr/>
          <p:nvPr/>
        </p:nvSpPr>
        <p:spPr>
          <a:xfrm>
            <a:off x="767408" y="3880840"/>
            <a:ext cx="28803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72E1BC15-DF39-4136-86D5-C95393C0F7D6}"/>
              </a:ext>
            </a:extLst>
          </p:cNvPr>
          <p:cNvSpPr/>
          <p:nvPr/>
        </p:nvSpPr>
        <p:spPr>
          <a:xfrm>
            <a:off x="767408" y="4621708"/>
            <a:ext cx="81369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F0000"/>
                </a:solidFill>
                <a:latin typeface="JetBrains Mono" pitchFamily="2" charset="0"/>
              </a:rPr>
              <a:t>NameError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'city'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is not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defined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09801156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/>
      <p:bldP spid="18" grpId="0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2866917" y="1700810"/>
            <a:ext cx="6670417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集合关系与运算</a:t>
            </a:r>
            <a:endParaRPr lang="en-US" altLang="zh-CN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062667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1">
            <a:extLst>
              <a:ext uri="{FF2B5EF4-FFF2-40B4-BE49-F238E27FC236}">
                <a16:creationId xmlns:a16="http://schemas.microsoft.com/office/drawing/2014/main" id="{4DAEDC62-0CD9-420B-A6E8-0B05AA0C9EFD}"/>
              </a:ext>
            </a:extLst>
          </p:cNvPr>
          <p:cNvSpPr>
            <a:spLocks noChangeArrowheads="1"/>
          </p:cNvSpPr>
          <p:nvPr/>
        </p:nvSpPr>
        <p:spPr bwMode="auto">
          <a:xfrm>
            <a:off x="3887484" y="1565503"/>
            <a:ext cx="4512774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判断数据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x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是否在集合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rgbClr val="FF0000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成员关系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093F4E0-DAB2-44C4-ADD8-4EEDE70281A5}"/>
              </a:ext>
            </a:extLst>
          </p:cNvPr>
          <p:cNvSpPr/>
          <p:nvPr/>
        </p:nvSpPr>
        <p:spPr>
          <a:xfrm>
            <a:off x="767408" y="2133475"/>
            <a:ext cx="1116124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citys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天津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autonomous_region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内蒙古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广西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西藏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宁夏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新疆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special_administrative_region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香港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澳门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citys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是直辖市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autonomous_region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是自治区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elif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special_administrative_region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是特别行政区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4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是一般省份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02433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en-US" altLang="zh-CN" sz="2800" b="1" dirty="0">
                <a:solidFill>
                  <a:srgbClr val="EF8354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not</a:t>
            </a:r>
            <a:r>
              <a:rPr lang="en-US" altLang="zh-CN" sz="2800" b="1" dirty="0">
                <a:solidFill>
                  <a:srgbClr val="EF8354"/>
                </a:solidFill>
                <a:latin typeface="JetBrains Mono" pitchFamily="2" charset="0"/>
              </a:rPr>
              <a:t>)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 in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618743703"/>
      </p:ext>
    </p:extLst>
  </p:cSld>
  <p:clrMapOvr>
    <a:masterClrMapping/>
  </p:clrMapOvr>
  <p:transition advClick="0" advTm="25000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issubset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580B76A9-9D44-4C82-9A52-F9B158383AB6}"/>
              </a:ext>
            </a:extLst>
          </p:cNvPr>
          <p:cNvSpPr/>
          <p:nvPr/>
        </p:nvSpPr>
        <p:spPr>
          <a:xfrm>
            <a:off x="2063552" y="2117033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09BF1FA4-A1CC-4C83-8994-D0157ED29F36}"/>
              </a:ext>
            </a:extLst>
          </p:cNvPr>
          <p:cNvSpPr/>
          <p:nvPr/>
        </p:nvSpPr>
        <p:spPr>
          <a:xfrm>
            <a:off x="2024028" y="3573596"/>
            <a:ext cx="180020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b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226FC805-F374-4203-AF27-E7B71B018E70}"/>
              </a:ext>
            </a:extLst>
          </p:cNvPr>
          <p:cNvSpPr/>
          <p:nvPr/>
        </p:nvSpPr>
        <p:spPr>
          <a:xfrm>
            <a:off x="2024028" y="5140226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93C25CD9-E45A-40FD-932D-F47268CC1E10}"/>
              </a:ext>
            </a:extLst>
          </p:cNvPr>
          <p:cNvSpPr/>
          <p:nvPr/>
        </p:nvSpPr>
        <p:spPr>
          <a:xfrm>
            <a:off x="767408" y="309060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issuperset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6870D2A0-0B71-4CB8-9243-6D5498A3E75C}"/>
              </a:ext>
            </a:extLst>
          </p:cNvPr>
          <p:cNvSpPr/>
          <p:nvPr/>
        </p:nvSpPr>
        <p:spPr>
          <a:xfrm>
            <a:off x="685337" y="4573870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isdisjoint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79419818"/>
      </p:ext>
    </p:extLst>
  </p:cSld>
  <p:clrMapOvr>
    <a:masterClrMapping/>
  </p:clrMapOvr>
  <p:transition advClick="0" advTm="25000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issubset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E28E7-708B-4D48-91F0-7E54851EAD34}"/>
              </a:ext>
            </a:extLst>
          </p:cNvPr>
          <p:cNvSpPr/>
          <p:nvPr/>
        </p:nvSpPr>
        <p:spPr>
          <a:xfrm>
            <a:off x="767408" y="2886616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子集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DD42-4B95-4544-8A5E-DD694680EC69}"/>
              </a:ext>
            </a:extLst>
          </p:cNvPr>
          <p:cNvSpPr/>
          <p:nvPr/>
        </p:nvSpPr>
        <p:spPr>
          <a:xfrm>
            <a:off x="765085" y="2257708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C14BD-DFD2-43A2-A937-99E60F2FF366}"/>
              </a:ext>
            </a:extLst>
          </p:cNvPr>
          <p:cNvSpPr/>
          <p:nvPr/>
        </p:nvSpPr>
        <p:spPr>
          <a:xfrm>
            <a:off x="758988" y="4129916"/>
            <a:ext cx="5769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真子集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6448E-5F33-4CAD-9FB7-FA3536F1B648}"/>
              </a:ext>
            </a:extLst>
          </p:cNvPr>
          <p:cNvSpPr/>
          <p:nvPr/>
        </p:nvSpPr>
        <p:spPr>
          <a:xfrm>
            <a:off x="765085" y="348184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3763456"/>
      </p:ext>
    </p:extLst>
  </p:cSld>
  <p:clrMapOvr>
    <a:masterClrMapping/>
  </p:clrMapOvr>
  <p:transition advClick="0" advTm="25000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issubset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E28E7-708B-4D48-91F0-7E54851EAD34}"/>
              </a:ext>
            </a:extLst>
          </p:cNvPr>
          <p:cNvSpPr/>
          <p:nvPr/>
        </p:nvSpPr>
        <p:spPr>
          <a:xfrm>
            <a:off x="758988" y="2174590"/>
            <a:ext cx="605709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位二进制数，若其中字符都是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'0'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'1'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，且长度为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，则合法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DD42-4B95-4544-8A5E-DD694680EC69}"/>
              </a:ext>
            </a:extLst>
          </p:cNvPr>
          <p:cNvSpPr/>
          <p:nvPr/>
        </p:nvSpPr>
        <p:spPr>
          <a:xfrm>
            <a:off x="3935760" y="1582907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F0DE64FE-FAF7-4493-8E6E-DC279229A1F4}"/>
              </a:ext>
            </a:extLst>
          </p:cNvPr>
          <p:cNvSpPr/>
          <p:nvPr/>
        </p:nvSpPr>
        <p:spPr>
          <a:xfrm>
            <a:off x="767408" y="3429000"/>
            <a:ext cx="1116124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32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&lt;=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'0'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ip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地址合法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06391085"/>
      </p:ext>
    </p:extLst>
  </p:cSld>
  <p:clrMapOvr>
    <a:masterClrMapping/>
  </p:clrMapOvr>
  <p:transition advClick="0" advTm="25000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issuperset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E28E7-708B-4D48-91F0-7E54851EAD34}"/>
              </a:ext>
            </a:extLst>
          </p:cNvPr>
          <p:cNvSpPr/>
          <p:nvPr/>
        </p:nvSpPr>
        <p:spPr>
          <a:xfrm>
            <a:off x="767408" y="2886616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en-US" sz="2800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超集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DD42-4B95-4544-8A5E-DD694680EC69}"/>
              </a:ext>
            </a:extLst>
          </p:cNvPr>
          <p:cNvSpPr/>
          <p:nvPr/>
        </p:nvSpPr>
        <p:spPr>
          <a:xfrm>
            <a:off x="765085" y="2257708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&gt;=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E0AC14BD-DFD2-43A2-A937-99E60F2FF366}"/>
              </a:ext>
            </a:extLst>
          </p:cNvPr>
          <p:cNvSpPr/>
          <p:nvPr/>
        </p:nvSpPr>
        <p:spPr>
          <a:xfrm>
            <a:off x="758988" y="4129916"/>
            <a:ext cx="576906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真包含集合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  <a:endParaRPr lang="en-US" altLang="zh-CN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30D6448E-5F33-4CAD-9FB7-FA3536F1B648}"/>
              </a:ext>
            </a:extLst>
          </p:cNvPr>
          <p:cNvSpPr/>
          <p:nvPr/>
        </p:nvSpPr>
        <p:spPr>
          <a:xfrm>
            <a:off x="765085" y="3481844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7ED1FE-D77D-4F39-ACDC-335CD3FD8700}"/>
              </a:ext>
            </a:extLst>
          </p:cNvPr>
          <p:cNvSpPr/>
          <p:nvPr/>
        </p:nvSpPr>
        <p:spPr>
          <a:xfrm>
            <a:off x="758988" y="4741405"/>
            <a:ext cx="11241668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32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'0'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 &gt;=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输入的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ip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地址合法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45979977"/>
      </p:ext>
    </p:extLst>
  </p:cSld>
  <p:clrMapOvr>
    <a:masterClrMapping/>
  </p:clrMapOvr>
  <p:transition advClick="0" advTm="25000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3977A99-AE4B-49E0-8047-DA73B2346DE0}"/>
              </a:ext>
            </a:extLst>
          </p:cNvPr>
          <p:cNvSpPr/>
          <p:nvPr/>
        </p:nvSpPr>
        <p:spPr>
          <a:xfrm>
            <a:off x="767408" y="1587879"/>
            <a:ext cx="381642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isdisjoint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A2DE28E7-708B-4D48-91F0-7E54851EAD34}"/>
              </a:ext>
            </a:extLst>
          </p:cNvPr>
          <p:cNvSpPr/>
          <p:nvPr/>
        </p:nvSpPr>
        <p:spPr>
          <a:xfrm>
            <a:off x="769695" y="2091936"/>
            <a:ext cx="576064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是否无共同元素，是返回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0839605E-9578-47E6-9294-E9F9F389604A}"/>
              </a:ext>
            </a:extLst>
          </p:cNvPr>
          <p:cNvSpPr/>
          <p:nvPr/>
        </p:nvSpPr>
        <p:spPr>
          <a:xfrm>
            <a:off x="767408" y="2780928"/>
            <a:ext cx="5328592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'life'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isdisjoint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  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True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90927024"/>
      </p:ext>
    </p:extLst>
  </p:cSld>
  <p:clrMapOvr>
    <a:masterClrMapping/>
  </p:clrMapOvr>
  <p:transition advClick="0" advTm="25000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集合关系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25DDD42-4B95-4544-8A5E-DD694680EC69}"/>
              </a:ext>
            </a:extLst>
          </p:cNvPr>
          <p:cNvSpPr/>
          <p:nvPr/>
        </p:nvSpPr>
        <p:spPr>
          <a:xfrm>
            <a:off x="756665" y="1587879"/>
            <a:ext cx="180020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8D7ED1FE-D77D-4F39-ACDC-335CD3FD8700}"/>
              </a:ext>
            </a:extLst>
          </p:cNvPr>
          <p:cNvSpPr/>
          <p:nvPr/>
        </p:nvSpPr>
        <p:spPr>
          <a:xfrm>
            <a:off x="765086" y="2797006"/>
            <a:ext cx="627311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'posh'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True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2A5935CF-0CCD-487E-BB27-2DFADD6B04DA}"/>
              </a:ext>
            </a:extLst>
          </p:cNvPr>
          <p:cNvSpPr/>
          <p:nvPr/>
        </p:nvSpPr>
        <p:spPr>
          <a:xfrm>
            <a:off x="765086" y="2151569"/>
            <a:ext cx="662894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是否和集合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相等，是返回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True</a:t>
            </a:r>
          </a:p>
        </p:txBody>
      </p:sp>
    </p:spTree>
    <p:extLst>
      <p:ext uri="{BB962C8B-B14F-4D97-AF65-F5344CB8AC3E}">
        <p14:creationId xmlns:p14="http://schemas.microsoft.com/office/powerpoint/2010/main" val="3840318284"/>
      </p:ext>
    </p:extLst>
  </p:cSld>
  <p:clrMapOvr>
    <a:masterClrMapping/>
  </p:clrMapOvr>
  <p:transition advClick="0" advTm="25000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5616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保存在大括号中的不可变数据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（数值，字符串，元组等）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不重复，可消除重复元素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元素无固定顺序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不支持索引和切片等序列操作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378464"/>
            <a:ext cx="10495181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3.14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'hello'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8C5A791-B0C9-4F83-9744-34450F43B2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3952" y="1273115"/>
            <a:ext cx="6314286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864250"/>
      </p:ext>
    </p:extLst>
  </p:cSld>
  <p:clrMapOvr>
    <a:masterClrMapping/>
  </p:clrMapOvr>
  <p:transition advClick="0" advTm="25000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89116" y="5085184"/>
            <a:ext cx="8496944" cy="4154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32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&lt;= {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'0'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'1'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}: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4371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地址转十进制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地址是由四个字节（每个字节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个位）的二进制数组成。请将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位二进制数表示的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地址转换为十进制格式表示的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地址输出。十进制格式的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地址由用“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分隔开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4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个十进制数组成。如果输入的数字不足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位或超过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位或输入的数字中有非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的数字时输出“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 error!”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67408" y="3356992"/>
            <a:ext cx="10779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输入的字符串未必符合法，可能位数不是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，也可能包含其他字符，这里可以利用集合关系方便的判定输入中是否包括非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'0'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'1'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的字符。</a:t>
            </a: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合法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set(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ip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的结果只能是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{'0'}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{'1'}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 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{'0','1'}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中的一个，且字符串长度应等于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32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577010359"/>
      </p:ext>
    </p:extLst>
  </p:cSld>
  <p:clrMapOvr>
    <a:masterClrMapping/>
  </p:clrMapOvr>
  <p:transition advClick="0" advTm="25000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80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check_ip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接受由二进制数表示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的字符串，判定是否为合法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当其合法时返回其对应的十进制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，否则返回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'data error!</a:t>
            </a:r>
            <a:r>
              <a:rPr lang="zh-CN" altLang="en-US" sz="2000" dirty="0">
                <a:solidFill>
                  <a:srgbClr val="ABA6BF"/>
                </a:solidFill>
                <a:latin typeface="JetBrains Mono" pitchFamily="2" charset="0"/>
              </a:rPr>
              <a:t>’</a:t>
            </a:r>
            <a:endParaRPr lang="en-US" altLang="zh-CN" sz="2000" dirty="0">
              <a:solidFill>
                <a:srgbClr val="ABA6BF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32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and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&lt;= {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'0'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'1'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}: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[]</a:t>
            </a:r>
            <a:b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4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append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str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ip_bin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*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8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ip_dec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'.'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join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ip_dec  </a:t>
            </a:r>
            <a:r>
              <a:rPr lang="en-US" altLang="zh-CN" sz="2000" dirty="0">
                <a:solidFill>
                  <a:srgbClr val="2D3142"/>
                </a:solidFill>
                <a:latin typeface="JetBrains Mono" pitchFamily="2" charset="0"/>
              </a:rPr>
              <a:t>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输入合法时返回其对应的十进制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'data error!'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输入不合法时返回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'data error!'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en-US" altLang="zh-CN" sz="2000" dirty="0">
                <a:solidFill>
                  <a:srgbClr val="E70C0C"/>
                </a:solidFill>
                <a:latin typeface="JetBrains Mono" pitchFamily="2" charset="0"/>
              </a:rPr>
              <a:t>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输入二进制的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地址字符串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check_ip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调用函数判定并完成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IP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转换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43717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二进制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IP 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地址转十进制</a:t>
            </a:r>
          </a:p>
        </p:txBody>
      </p:sp>
    </p:spTree>
    <p:extLst>
      <p:ext uri="{BB962C8B-B14F-4D97-AF65-F5344CB8AC3E}">
        <p14:creationId xmlns:p14="http://schemas.microsoft.com/office/powerpoint/2010/main" val="2113035352"/>
      </p:ext>
    </p:extLst>
  </p:cSld>
  <p:clrMapOvr>
    <a:masterClrMapping/>
  </p:clrMapOvr>
  <p:transition advClick="0" advTm="25000"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集合的运算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551384" y="2348880"/>
            <a:ext cx="1080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8194" name="Picture 2" descr="图 7.3 集合操作.png">
            <a:extLst>
              <a:ext uri="{FF2B5EF4-FFF2-40B4-BE49-F238E27FC236}">
                <a16:creationId xmlns:a16="http://schemas.microsoft.com/office/drawing/2014/main" id="{4399F440-F585-409A-A044-317E77160A1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15480" y="1565503"/>
            <a:ext cx="5495096" cy="4402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矩形 7">
            <a:extLst>
              <a:ext uri="{FF2B5EF4-FFF2-40B4-BE49-F238E27FC236}">
                <a16:creationId xmlns:a16="http://schemas.microsoft.com/office/drawing/2014/main" id="{004B5E08-5A5E-4E88-968B-9470E47E2B41}"/>
              </a:ext>
            </a:extLst>
          </p:cNvPr>
          <p:cNvSpPr/>
          <p:nvPr/>
        </p:nvSpPr>
        <p:spPr>
          <a:xfrm>
            <a:off x="6667295" y="4509120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1CEE226F-3D8D-4D97-961C-9A75E441E620}"/>
              </a:ext>
            </a:extLst>
          </p:cNvPr>
          <p:cNvSpPr/>
          <p:nvPr/>
        </p:nvSpPr>
        <p:spPr>
          <a:xfrm>
            <a:off x="548662" y="4509120"/>
            <a:ext cx="93610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AD19B84-1E16-47D8-BDF9-10441776E96C}"/>
              </a:ext>
            </a:extLst>
          </p:cNvPr>
          <p:cNvSpPr/>
          <p:nvPr/>
        </p:nvSpPr>
        <p:spPr>
          <a:xfrm>
            <a:off x="6667295" y="2204864"/>
            <a:ext cx="93610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对称差集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85951879"/>
      </p:ext>
    </p:extLst>
  </p:cSld>
  <p:clrMapOvr>
    <a:masterClrMapping/>
  </p:clrMapOvr>
  <p:transition advClick="0" advTm="25000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集合的运算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767408" y="1620668"/>
            <a:ext cx="1051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union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         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并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B592A553-D20C-4001-A61B-30075E6A6383}"/>
              </a:ext>
            </a:extLst>
          </p:cNvPr>
          <p:cNvSpPr/>
          <p:nvPr/>
        </p:nvSpPr>
        <p:spPr>
          <a:xfrm>
            <a:off x="767408" y="2205443"/>
            <a:ext cx="1051316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intersection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  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交集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12622721-C39D-4AF5-A2C3-27963DA53302}"/>
              </a:ext>
            </a:extLst>
          </p:cNvPr>
          <p:cNvSpPr/>
          <p:nvPr/>
        </p:nvSpPr>
        <p:spPr>
          <a:xfrm>
            <a:off x="767408" y="2791036"/>
            <a:ext cx="1052634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    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en-US" altLang="zh-CN" sz="2800" dirty="0">
                <a:solidFill>
                  <a:srgbClr val="F77235"/>
                </a:solidFill>
                <a:latin typeface="JetBrains Mono" pitchFamily="2" charset="0"/>
              </a:rPr>
              <a:t>–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差集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48F9795A-3C7F-41F4-BA69-EDC371C0501A}"/>
              </a:ext>
            </a:extLst>
          </p:cNvPr>
          <p:cNvSpPr/>
          <p:nvPr/>
        </p:nvSpPr>
        <p:spPr>
          <a:xfrm>
            <a:off x="767408" y="3375811"/>
            <a:ext cx="1122079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symmetric_difference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^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对称差集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EB2C5D6D-E5AE-46D4-8BCC-E8D038118A7B}"/>
              </a:ext>
            </a:extLst>
          </p:cNvPr>
          <p:cNvSpPr/>
          <p:nvPr/>
        </p:nvSpPr>
        <p:spPr>
          <a:xfrm>
            <a:off x="767408" y="4060229"/>
            <a:ext cx="7007046" cy="138499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返回新集合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运算符方式要求两侧的操作数都是集合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运算方法可以接受任意可迭代对象作为参数</a:t>
            </a:r>
          </a:p>
        </p:txBody>
      </p:sp>
    </p:spTree>
    <p:extLst>
      <p:ext uri="{BB962C8B-B14F-4D97-AF65-F5344CB8AC3E}">
        <p14:creationId xmlns:p14="http://schemas.microsoft.com/office/powerpoint/2010/main" val="2859301407"/>
      </p:ext>
    </p:extLst>
  </p:cSld>
  <p:clrMapOvr>
    <a:masterClrMapping/>
  </p:clrMapOvr>
  <p:transition advClick="0" advTm="25000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集合的运算</a:t>
            </a:r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BBDF0B2C-7F7B-4DB2-B906-B20DCE32A33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61" y="2743118"/>
            <a:ext cx="11148792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JetBrains Mono" pitchFamily="2" charset="0"/>
              </a:rPr>
              <a:t>difference_update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 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E70C0C"/>
              </a:solidFill>
              <a:effectLst/>
              <a:latin typeface="JetBrains Mono" pitchFamily="2" charset="0"/>
            </a:endParaRPr>
          </a:p>
        </p:txBody>
      </p:sp>
      <p:sp>
        <p:nvSpPr>
          <p:cNvPr id="9" name="Rectangle 1">
            <a:extLst>
              <a:ext uri="{FF2B5EF4-FFF2-40B4-BE49-F238E27FC236}">
                <a16:creationId xmlns:a16="http://schemas.microsoft.com/office/drawing/2014/main" id="{7DC58CD6-FA39-48D8-8232-A73680887F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2561" y="1609228"/>
            <a:ext cx="10455824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JetBrains Mono" pitchFamily="2" charset="0"/>
              </a:rPr>
              <a:t>update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) 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                    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 pitchFamily="2" charset="0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JetBrains Mono" pitchFamily="2" charset="0"/>
              </a:rPr>
              <a:t>|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t   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2D3142"/>
              </a:solidFill>
              <a:effectLst/>
              <a:latin typeface="JetBrains Mono" pitchFamily="2" charset="0"/>
            </a:endParaRP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E87C673-F0E1-4B90-8F9D-FC769864AC81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49" y="2176173"/>
            <a:ext cx="10663101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JetBrains Mono" pitchFamily="2" charset="0"/>
              </a:rPr>
              <a:t>intersection_update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)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     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E70C0C"/>
              </a:solidFill>
              <a:effectLst/>
              <a:latin typeface="JetBrains Mono" pitchFamily="2" charset="0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70421258-61A4-4C83-8331-9E7B43520B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4449" y="3310063"/>
            <a:ext cx="11220799" cy="52322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s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.</a:t>
            </a: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F72F07"/>
                </a:solidFill>
                <a:effectLst/>
                <a:latin typeface="JetBrains Mono" pitchFamily="2" charset="0"/>
              </a:rPr>
              <a:t>symmetric_difference_update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JetBrains Mono" pitchFamily="2" charset="0"/>
              </a:rPr>
              <a:t>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)</a:t>
            </a:r>
            <a:r>
              <a:rPr kumimoji="0" lang="en-US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^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endParaRPr kumimoji="0" lang="en-US" altLang="zh-CN" sz="2800" b="0" i="0" u="none" strike="noStrike" cap="none" normalizeH="0" baseline="0" dirty="0">
              <a:ln>
                <a:noFill/>
              </a:ln>
              <a:solidFill>
                <a:srgbClr val="E70C0C"/>
              </a:solidFill>
              <a:effectLst/>
              <a:latin typeface="JetBrains Mono" pitchFamily="2" charset="0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8B213EA8-27FB-4C58-9887-967FFBFA899B}"/>
              </a:ext>
            </a:extLst>
          </p:cNvPr>
          <p:cNvSpPr/>
          <p:nvPr/>
        </p:nvSpPr>
        <p:spPr>
          <a:xfrm>
            <a:off x="775374" y="3954432"/>
            <a:ext cx="7007046" cy="181588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无返回值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直接更新集合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为操作结果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运算符方式要求两侧的操作数都是集合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运算方法可以接受任意可迭代对象作为参数</a:t>
            </a:r>
          </a:p>
        </p:txBody>
      </p:sp>
    </p:spTree>
    <p:extLst>
      <p:ext uri="{BB962C8B-B14F-4D97-AF65-F5344CB8AC3E}">
        <p14:creationId xmlns:p14="http://schemas.microsoft.com/office/powerpoint/2010/main" val="1014913488"/>
      </p:ext>
    </p:extLst>
  </p:cSld>
  <p:clrMapOvr>
    <a:masterClrMapping/>
  </p:clrMapOvr>
  <p:transition advClick="0" advTm="25000"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并集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767408" y="1565503"/>
            <a:ext cx="5904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union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...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07A5D6-5136-488E-8DD4-29F01CEA77F3}"/>
              </a:ext>
            </a:extLst>
          </p:cNvPr>
          <p:cNvSpPr/>
          <p:nvPr/>
        </p:nvSpPr>
        <p:spPr>
          <a:xfrm>
            <a:off x="767408" y="2534186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返回一个新的集合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原集合以及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指定的</a:t>
            </a:r>
            <a:r>
              <a:rPr lang="zh-CN" altLang="en-US" sz="2800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所有集合中的元素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E39FF612-3D39-4A9D-B3AE-108E35A8E8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52184" y="1015552"/>
            <a:ext cx="4021582" cy="5299315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4AE370F5-CA43-4ACC-B694-4F450A4509D4}"/>
              </a:ext>
            </a:extLst>
          </p:cNvPr>
          <p:cNvSpPr/>
          <p:nvPr/>
        </p:nvSpPr>
        <p:spPr>
          <a:xfrm>
            <a:off x="767408" y="3502869"/>
            <a:ext cx="6096000" cy="1815882"/>
          </a:xfrm>
          <a:prstGeom prst="rect">
            <a:avLst/>
          </a:prstGeom>
        </p:spPr>
        <p:txBody>
          <a:bodyPr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'bookshop'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'cheeseshop'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union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2D53143F-52AF-4180-8439-235C5C9EBA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29242" y="4172010"/>
            <a:ext cx="3028571" cy="21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3004095"/>
      </p:ext>
    </p:extLst>
  </p:cSld>
  <p:clrMapOvr>
    <a:masterClrMapping/>
  </p:clrMapOvr>
  <p:transition advClick="0" advTm="25000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29C39240-CC87-4A61-8F9E-F5F6487441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01205" y="984630"/>
            <a:ext cx="3589534" cy="5294152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交集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767408" y="1565503"/>
            <a:ext cx="5904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intersection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...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07A5D6-5136-488E-8DD4-29F01CEA77F3}"/>
              </a:ext>
            </a:extLst>
          </p:cNvPr>
          <p:cNvSpPr/>
          <p:nvPr/>
        </p:nvSpPr>
        <p:spPr>
          <a:xfrm>
            <a:off x="767408" y="2546901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返回一个新的集合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原集合及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others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指定的所有集合中共有元素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370F5-CA43-4ACC-B694-4F450A4509D4}"/>
              </a:ext>
            </a:extLst>
          </p:cNvPr>
          <p:cNvSpPr/>
          <p:nvPr/>
        </p:nvSpPr>
        <p:spPr>
          <a:xfrm>
            <a:off x="767408" y="3501008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'bookshop'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'cheeseshop'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en-US" altLang="zh-CN" sz="2800" b="1" dirty="0">
                <a:solidFill>
                  <a:srgbClr val="F72F07"/>
                </a:solidFill>
                <a:latin typeface="JetBrains Mono" pitchFamily="2" charset="0"/>
              </a:rPr>
              <a:t> intersection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DCFEDB34-BFF4-463A-9C8F-7AAB504FAE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67401" y="4221639"/>
            <a:ext cx="3028571" cy="20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68040970"/>
      </p:ext>
    </p:extLst>
  </p:cSld>
  <p:clrMapOvr>
    <a:masterClrMapping/>
  </p:clrMapOvr>
  <p:transition advClick="0" advTm="25000"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图片 8">
            <a:extLst>
              <a:ext uri="{FF2B5EF4-FFF2-40B4-BE49-F238E27FC236}">
                <a16:creationId xmlns:a16="http://schemas.microsoft.com/office/drawing/2014/main" id="{A4A1D8AD-0852-43D1-A664-A0B8E7DC28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95628" y="1329913"/>
            <a:ext cx="3980725" cy="498495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005403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差集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767408" y="1565503"/>
            <a:ext cx="59046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...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07A5D6-5136-488E-8DD4-29F01CEA77F3}"/>
              </a:ext>
            </a:extLst>
          </p:cNvPr>
          <p:cNvSpPr/>
          <p:nvPr/>
        </p:nvSpPr>
        <p:spPr>
          <a:xfrm>
            <a:off x="767408" y="2546901"/>
            <a:ext cx="70567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返回一个新的集合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原集合中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存在，在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其他集合中不存在的元素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370F5-CA43-4ACC-B694-4F450A4509D4}"/>
              </a:ext>
            </a:extLst>
          </p:cNvPr>
          <p:cNvSpPr/>
          <p:nvPr/>
        </p:nvSpPr>
        <p:spPr>
          <a:xfrm>
            <a:off x="767408" y="3501008"/>
            <a:ext cx="6984776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'bookshop'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'cheeseshop'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F67AC63E-1753-4F01-9287-2DD6BEA2FF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4248200"/>
            <a:ext cx="2980952" cy="20666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34432097"/>
      </p:ext>
    </p:extLst>
  </p:cSld>
  <p:clrMapOvr>
    <a:masterClrMapping/>
  </p:clrMapOvr>
  <p:transition advClick="0" advTm="25000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图片 18">
            <a:extLst>
              <a:ext uri="{FF2B5EF4-FFF2-40B4-BE49-F238E27FC236}">
                <a16:creationId xmlns:a16="http://schemas.microsoft.com/office/drawing/2014/main" id="{BCCB5001-4865-4235-B4D9-C88BC60F55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12224" y="1124744"/>
            <a:ext cx="3532502" cy="5190123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B5D6FE53-26DC-4FAE-B97F-4401AE99A41E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对称差集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1CA15804-4FD6-4FBF-BA0B-5D7316CF6483}"/>
              </a:ext>
            </a:extLst>
          </p:cNvPr>
          <p:cNvSpPr/>
          <p:nvPr/>
        </p:nvSpPr>
        <p:spPr>
          <a:xfrm>
            <a:off x="767408" y="1565503"/>
            <a:ext cx="65527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dirty="0">
                <a:solidFill>
                  <a:srgbClr val="F76707"/>
                </a:solidFill>
                <a:latin typeface="JetBrains Mono" pitchFamily="2" charset="0"/>
              </a:rPr>
              <a:t>symmetric_difference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^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other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C07A5D6-5136-488E-8DD4-29F01CEA77F3}"/>
              </a:ext>
            </a:extLst>
          </p:cNvPr>
          <p:cNvSpPr/>
          <p:nvPr/>
        </p:nvSpPr>
        <p:spPr>
          <a:xfrm>
            <a:off x="767408" y="2546901"/>
            <a:ext cx="640871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元素或属于原集合或属于other 指定的其他集合，但不能同时属于两者</a:t>
            </a:r>
            <a:endParaRPr lang="zh-CN" altLang="en-US" sz="28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E370F5-CA43-4ACC-B694-4F450A4509D4}"/>
              </a:ext>
            </a:extLst>
          </p:cNvPr>
          <p:cNvSpPr/>
          <p:nvPr/>
        </p:nvSpPr>
        <p:spPr>
          <a:xfrm>
            <a:off x="767408" y="3485326"/>
            <a:ext cx="7920880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'bookshop'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'cheeseshop'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symmetric_difference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new_set2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^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6ED7BB2A-457E-4845-AED1-3160365E799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72517" y="4725144"/>
            <a:ext cx="2791382" cy="1955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4596780"/>
      </p:ext>
    </p:extLst>
  </p:cSld>
  <p:clrMapOvr>
    <a:masterClrMapping/>
  </p:clrMapOvr>
  <p:transition advClick="0" advTm="25000"/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手机销售分析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表中第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个工作薄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手机销售上榜品牌及其份额数据（百分数），第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个工作薄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2018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手机销售上榜品牌及其份额数据（百分数）。读取文件中的数据，按销量输出每年销售榜单品牌、两年都上榜的品牌、两年上榜的所有品牌、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新上榜品牌、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2019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新上榜与落榜品牌。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67408" y="3356992"/>
            <a:ext cx="10779491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利用前面学习的用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pandas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库读取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文件中数据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用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tolist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方法转为列表的方法可以获取其中的手机品牌列表，将其转为集合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excel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是要读取数据的文件名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sheet_name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是要读取的工作薄序号，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表示读取第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2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个工作薄，值缺省时读取第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个工作薄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values.tolist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可将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dataframe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类型数据转为列表类型。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636617404"/>
      </p:ext>
    </p:extLst>
  </p:cSld>
  <p:clrMapOvr>
    <a:masterClrMapping/>
  </p:clrMapOvr>
  <p:transition advClick="0" advTm="25000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5616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保存在大括号中的不可变数据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（数值，字符串，元组等）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不重复，可消除重复元素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元素无固定顺序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不支持索引和切片等序列操作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378464"/>
            <a:ext cx="79175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3.14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'hello'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DC242E18-61AF-492E-9967-9D754A061C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95588" y="1273115"/>
            <a:ext cx="4780952" cy="2933333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CBDC7DEF-8571-4121-BE7A-DE3DEB5826D7}"/>
              </a:ext>
            </a:extLst>
          </p:cNvPr>
          <p:cNvSpPr/>
          <p:nvPr/>
        </p:nvSpPr>
        <p:spPr>
          <a:xfrm>
            <a:off x="767408" y="5229200"/>
            <a:ext cx="101531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F0000"/>
                </a:solidFill>
                <a:latin typeface="JetBrains Mono" pitchFamily="2" charset="0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object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is not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subscriptable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95686414"/>
      </p:ext>
    </p:extLst>
  </p:cSld>
  <p:clrMapOvr>
    <a:masterClrMapping/>
  </p:clrMapOvr>
  <p:transition advClick="0" advTm="25000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801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rank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s2019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s2018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两年都上榜的手机品牌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&amp;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s2018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两年上榜的所有品牌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s2018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f'2019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年新上榜品牌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-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s2018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新上榜与落榜品牌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: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^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s2018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data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excel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sale2018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pd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read_excel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excel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sheet_name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读数据进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dataframe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sale2018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sale2018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values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tolist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dataframe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类型转列表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pd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read_excel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excel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).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values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tolist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读数据转列表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set2019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sale2019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} 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集合推导式，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2019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年榜单集合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set2018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sale2018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} 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集合推导式，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2018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年榜单集合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set2019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set2018</a:t>
            </a:r>
            <a:b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excelName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'7.4 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手机销售分析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.xlsx'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定义文件名，方便修改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saleSet2019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saleSet2018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data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excelName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调用函数读数据转格式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rank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saleSet2019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saleSet2018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调用函数运算和输出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手机销售分析</a:t>
            </a:r>
          </a:p>
        </p:txBody>
      </p:sp>
    </p:spTree>
    <p:extLst>
      <p:ext uri="{BB962C8B-B14F-4D97-AF65-F5344CB8AC3E}">
        <p14:creationId xmlns:p14="http://schemas.microsoft.com/office/powerpoint/2010/main" val="2391931008"/>
      </p:ext>
    </p:extLst>
  </p:cSld>
  <p:clrMapOvr>
    <a:masterClrMapping/>
  </p:clrMapOvr>
  <p:transition advClick="0" advTm="25000"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82A8A493-9071-4487-8DEF-3481B6BFA256}"/>
              </a:ext>
            </a:extLst>
          </p:cNvPr>
          <p:cNvSpPr/>
          <p:nvPr/>
        </p:nvSpPr>
        <p:spPr>
          <a:xfrm>
            <a:off x="4256720" y="1700810"/>
            <a:ext cx="3890810" cy="1200329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zh-CN" altLang="en-US" sz="7200" b="1" kern="0" dirty="0">
                <a:ln w="0"/>
                <a:solidFill>
                  <a:srgbClr val="F79649"/>
                </a:solidFill>
                <a:effectLst>
                  <a:reflection blurRad="6350" stA="50000" endA="300" endPos="50000" dist="29997" dir="5400000" sy="-100000" algn="bl" rotWithShape="0"/>
                </a:effectLst>
                <a:latin typeface="Times New Roman" panose="02020603050405020304" pitchFamily="18" charset="0"/>
                <a:ea typeface="方正姚体" panose="02010601030101010101" pitchFamily="2" charset="-122"/>
              </a:rPr>
              <a:t>映射类型</a:t>
            </a:r>
            <a:endParaRPr lang="en-US" altLang="zh-CN" sz="7200" b="1" kern="0" dirty="0">
              <a:ln w="0"/>
              <a:solidFill>
                <a:srgbClr val="F79649"/>
              </a:solidFill>
              <a:effectLst>
                <a:reflection blurRad="6350" stA="50000" endA="300" endPos="50000" dist="29997" dir="5400000" sy="-100000" algn="bl" rotWithShape="0"/>
              </a:effectLst>
              <a:latin typeface="Times New Roman" panose="02020603050405020304" pitchFamily="18" charset="0"/>
              <a:ea typeface="方正姚体" panose="02010601030101010101" pitchFamily="2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5376A029-8E70-4073-A726-9B12C29DF5D9}"/>
              </a:ext>
            </a:extLst>
          </p:cNvPr>
          <p:cNvSpPr/>
          <p:nvPr/>
        </p:nvSpPr>
        <p:spPr>
          <a:xfrm flipV="1">
            <a:off x="1524000" y="3501008"/>
            <a:ext cx="9144000" cy="144016"/>
          </a:xfrm>
          <a:prstGeom prst="rect">
            <a:avLst/>
          </a:prstGeom>
          <a:solidFill>
            <a:srgbClr val="F89649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5161330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999" advClick="0" advTm="25000"/>
    </mc:Choice>
    <mc:Fallback xmlns="">
      <p:transition spd="slow" advClick="0" advTm="25000"/>
    </mc:Fallback>
  </mc:AlternateContent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831224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映射类型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(</a:t>
            </a:r>
            <a:r>
              <a:rPr lang="en-US" altLang="zh-CN" sz="3200" dirty="0" err="1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dict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)</a:t>
            </a:r>
            <a:endParaRPr lang="zh-CN" altLang="en-US" sz="3200" dirty="0">
              <a:solidFill>
                <a:srgbClr val="FF8132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B5513-979B-474C-A037-0B1BA0676FD2}"/>
              </a:ext>
            </a:extLst>
          </p:cNvPr>
          <p:cNvSpPr/>
          <p:nvPr/>
        </p:nvSpPr>
        <p:spPr>
          <a:xfrm>
            <a:off x="767408" y="1700808"/>
            <a:ext cx="10225136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6707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字典是Python内置的唯一映射数据类型</a:t>
            </a:r>
            <a:b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一对大括号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{}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”界定</a:t>
            </a:r>
            <a:endParaRPr lang="en-US" altLang="zh-CN" sz="2800" dirty="0">
              <a:solidFill>
                <a:srgbClr val="5E8759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元素为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表示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和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的映射关系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</a:t>
            </a:r>
            <a:r>
              <a:rPr lang="zh-CN" altLang="zh-CN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"键:值"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</a:t>
            </a:r>
            <a:r>
              <a:rPr lang="zh-CN" altLang="zh-CN" sz="2800" dirty="0">
                <a:solidFill>
                  <a:srgbClr val="E70C0C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43962" y="3803415"/>
            <a:ext cx="85923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键具有唯一性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，不可变数据类型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      字符串、整型、浮点型、元组、</a:t>
            </a: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frozenset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等</a:t>
            </a:r>
            <a:b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值可为任意类型，可重复</a:t>
            </a:r>
            <a:b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按加入顺序存储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不可用序号索引和切片等方法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556F0-1504-4A2E-B783-0EE34454E918}"/>
              </a:ext>
            </a:extLst>
          </p:cNvPr>
          <p:cNvSpPr/>
          <p:nvPr/>
        </p:nvSpPr>
        <p:spPr>
          <a:xfrm>
            <a:off x="767408" y="3182999"/>
            <a:ext cx="906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'name'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张明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'age'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'gender'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31574967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B5513-979B-474C-A037-0B1BA0676FD2}"/>
              </a:ext>
            </a:extLst>
          </p:cNvPr>
          <p:cNvSpPr/>
          <p:nvPr/>
        </p:nvSpPr>
        <p:spPr>
          <a:xfrm>
            <a:off x="767408" y="1700808"/>
            <a:ext cx="74888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空的</a:t>
            </a:r>
            <a:r>
              <a:rPr lang="zh-CN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大括号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“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{}</a:t>
            </a:r>
            <a:r>
              <a:rPr lang="zh-CN" altLang="en-US" sz="2800" dirty="0">
                <a:solidFill>
                  <a:srgbClr val="5E8759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或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函数可创建空字典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556F0-1504-4A2E-B783-0EE34454E918}"/>
              </a:ext>
            </a:extLst>
          </p:cNvPr>
          <p:cNvSpPr/>
          <p:nvPr/>
        </p:nvSpPr>
        <p:spPr>
          <a:xfrm>
            <a:off x="767408" y="2262937"/>
            <a:ext cx="7353295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my_dict1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{}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不包含任何数据的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'{}'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my_dict2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9985E5AF-6892-4911-B225-F41A83D8C5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0474" y="3625768"/>
            <a:ext cx="3609524" cy="18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961144"/>
      </p:ext>
    </p:extLst>
  </p:cSld>
  <p:clrMapOvr>
    <a:masterClrMapping/>
  </p:clrMapOvr>
  <p:transition advClick="0" advTm="25000"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图片 13">
            <a:extLst>
              <a:ext uri="{FF2B5EF4-FFF2-40B4-BE49-F238E27FC236}">
                <a16:creationId xmlns:a16="http://schemas.microsoft.com/office/drawing/2014/main" id="{0E378C64-7915-4F3B-A697-43B0BB5085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263389"/>
            <a:ext cx="4154796" cy="363315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B5513-979B-474C-A037-0B1BA0676FD2}"/>
              </a:ext>
            </a:extLst>
          </p:cNvPr>
          <p:cNvSpPr/>
          <p:nvPr/>
        </p:nvSpPr>
        <p:spPr>
          <a:xfrm>
            <a:off x="767408" y="1700808"/>
            <a:ext cx="388843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函数创建字典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89076" y="2440039"/>
            <a:ext cx="516290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参数中给键名赋值，创建映射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键名此处为变量名，不加引号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556F0-1504-4A2E-B783-0EE34454E918}"/>
              </a:ext>
            </a:extLst>
          </p:cNvPr>
          <p:cNvSpPr/>
          <p:nvPr/>
        </p:nvSpPr>
        <p:spPr>
          <a:xfrm>
            <a:off x="767408" y="3610686"/>
            <a:ext cx="8911414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my_dict3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age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gender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EC03970A-6A70-4A13-A844-1129FB1E48CC}"/>
              </a:ext>
            </a:extLst>
          </p:cNvPr>
          <p:cNvSpPr/>
          <p:nvPr/>
        </p:nvSpPr>
        <p:spPr>
          <a:xfrm>
            <a:off x="767408" y="4266131"/>
            <a:ext cx="859239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通过包含两个元素（键和值）的序列，创建字典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F5465-F463-4E26-A213-609E731F7B64}"/>
              </a:ext>
            </a:extLst>
          </p:cNvPr>
          <p:cNvSpPr/>
          <p:nvPr/>
        </p:nvSpPr>
        <p:spPr>
          <a:xfrm>
            <a:off x="789076" y="5569442"/>
            <a:ext cx="906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'name'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'age'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'gender'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56CF6E5A-4940-4C99-9F63-2A307C5C9CF6}"/>
              </a:ext>
            </a:extLst>
          </p:cNvPr>
          <p:cNvSpPr/>
          <p:nvPr/>
        </p:nvSpPr>
        <p:spPr>
          <a:xfrm>
            <a:off x="767408" y="5014720"/>
            <a:ext cx="111139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my_dict4 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'name'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'age'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'gender'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2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295102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  <p:bldP spid="11" grpId="0"/>
      <p:bldP spid="6" grpId="0"/>
      <p:bldP spid="13" grpId="0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C31B5513-979B-474C-A037-0B1BA0676FD2}"/>
              </a:ext>
            </a:extLst>
          </p:cNvPr>
          <p:cNvSpPr/>
          <p:nvPr/>
        </p:nvSpPr>
        <p:spPr>
          <a:xfrm>
            <a:off x="767408" y="1700808"/>
            <a:ext cx="619268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</a:rPr>
              <a:t>zip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函数结合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函数创建字典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89076" y="2440039"/>
            <a:ext cx="559495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zip()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函数产生包含两个元素的序列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通过字典构造器，创建字典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556F0-1504-4A2E-B783-0EE34454E918}"/>
              </a:ext>
            </a:extLst>
          </p:cNvPr>
          <p:cNvSpPr/>
          <p:nvPr/>
        </p:nvSpPr>
        <p:spPr>
          <a:xfrm>
            <a:off x="767408" y="3610686"/>
            <a:ext cx="11283858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my_dict5 </a:t>
            </a:r>
            <a:r>
              <a:rPr lang="zh-CN" altLang="zh-CN" sz="22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b="1" dirty="0">
                <a:solidFill>
                  <a:srgbClr val="16A80D"/>
                </a:solidFill>
                <a:latin typeface="JetBrains Mono" pitchFamily="2" charset="0"/>
              </a:rPr>
              <a:t>zip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((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'name'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'age'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'gender'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2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22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2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200" dirty="0">
                <a:solidFill>
                  <a:srgbClr val="E70C0C"/>
                </a:solidFill>
                <a:latin typeface="JetBrains Mono" pitchFamily="2" charset="0"/>
              </a:rPr>
              <a:t>)))</a:t>
            </a:r>
            <a:endParaRPr lang="zh-CN" altLang="zh-CN" sz="22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770F5465-F463-4E26-A213-609E731F7B64}"/>
              </a:ext>
            </a:extLst>
          </p:cNvPr>
          <p:cNvSpPr/>
          <p:nvPr/>
        </p:nvSpPr>
        <p:spPr>
          <a:xfrm>
            <a:off x="789076" y="4365104"/>
            <a:ext cx="9065302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'name'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'age'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'gender'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29FA3691-1E6B-4DFC-9B05-A0B16BFD54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76120" y="1367310"/>
            <a:ext cx="4342857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083828"/>
      </p:ext>
    </p:extLst>
  </p:cSld>
  <p:clrMapOvr>
    <a:masterClrMapping/>
  </p:clrMapOvr>
  <p:transition advClick="0" advTm="25000"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581C1773-D8A3-41C3-A67F-F0C18B61C8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802316"/>
            <a:ext cx="4516336" cy="4392488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63343" y="2261857"/>
            <a:ext cx="6120680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根据键的序列创建包含相同值的字典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 err="1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是字典键键序列的值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</a:t>
            </a: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字典元素的共用值</a:t>
            </a:r>
            <a:endParaRPr lang="zh-CN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FD2556F0-1504-4A2E-B783-0EE34454E918}"/>
              </a:ext>
            </a:extLst>
          </p:cNvPr>
          <p:cNvSpPr/>
          <p:nvPr/>
        </p:nvSpPr>
        <p:spPr>
          <a:xfrm>
            <a:off x="767408" y="1669928"/>
            <a:ext cx="705834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fromkeys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en-US" altLang="zh-CN" sz="2800" dirty="0" err="1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value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F415A-FA0A-4C42-B132-7F8F27EB9A2B}"/>
              </a:ext>
            </a:extLst>
          </p:cNvPr>
          <p:cNvSpPr/>
          <p:nvPr/>
        </p:nvSpPr>
        <p:spPr>
          <a:xfrm>
            <a:off x="772272" y="3536968"/>
            <a:ext cx="705347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course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'Java'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D26909-2D68-48E8-A61F-B37EF66DE1E1}"/>
              </a:ext>
            </a:extLst>
          </p:cNvPr>
          <p:cNvSpPr/>
          <p:nvPr/>
        </p:nvSpPr>
        <p:spPr>
          <a:xfrm>
            <a:off x="763343" y="5119894"/>
            <a:ext cx="8957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'Java'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en-US" altLang="zh-CN" sz="2800" dirty="0">
                <a:solidFill>
                  <a:srgbClr val="2D3142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57E92BC2-98DF-4770-9E24-F700EA73D45D}"/>
              </a:ext>
            </a:extLst>
          </p:cNvPr>
          <p:cNvSpPr/>
          <p:nvPr/>
        </p:nvSpPr>
        <p:spPr>
          <a:xfrm>
            <a:off x="772272" y="5643114"/>
            <a:ext cx="769999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'Java'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7591F36A-E29D-4294-B4F4-E5DD3B7CBA3E}"/>
              </a:ext>
            </a:extLst>
          </p:cNvPr>
          <p:cNvSpPr/>
          <p:nvPr/>
        </p:nvSpPr>
        <p:spPr>
          <a:xfrm>
            <a:off x="763343" y="4064462"/>
            <a:ext cx="778092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score1_dict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fromkeys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course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3350E7A7-7393-4663-85FE-7DA7759D78BB}"/>
              </a:ext>
            </a:extLst>
          </p:cNvPr>
          <p:cNvSpPr/>
          <p:nvPr/>
        </p:nvSpPr>
        <p:spPr>
          <a:xfrm>
            <a:off x="772272" y="4597572"/>
            <a:ext cx="8520608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score2_dict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fromkeys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course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60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16504023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" grpId="0"/>
      <p:bldP spid="18" grpId="0"/>
      <p:bldP spid="19" grpId="0"/>
      <p:bldP spid="20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67408" y="1669928"/>
            <a:ext cx="230832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字典推导式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F415A-FA0A-4C42-B132-7F8F27EB9A2B}"/>
              </a:ext>
            </a:extLst>
          </p:cNvPr>
          <p:cNvSpPr/>
          <p:nvPr/>
        </p:nvSpPr>
        <p:spPr>
          <a:xfrm>
            <a:off x="767408" y="2193148"/>
            <a:ext cx="110172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course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98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'Java'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86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66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dic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course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24D26909-2D68-48E8-A61F-B37EF66DE1E1}"/>
              </a:ext>
            </a:extLst>
          </p:cNvPr>
          <p:cNvSpPr/>
          <p:nvPr/>
        </p:nvSpPr>
        <p:spPr>
          <a:xfrm>
            <a:off x="767408" y="3175891"/>
            <a:ext cx="89571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98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'Java'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86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66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25FC98D-EAD1-49B9-8BE5-9967610B9C59}"/>
              </a:ext>
            </a:extLst>
          </p:cNvPr>
          <p:cNvSpPr/>
          <p:nvPr/>
        </p:nvSpPr>
        <p:spPr>
          <a:xfrm>
            <a:off x="767408" y="3699111"/>
            <a:ext cx="8352928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phone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43EB0821-CFD0-405F-B8CB-DE8CA19019E5}"/>
              </a:ext>
            </a:extLst>
          </p:cNvPr>
          <p:cNvSpPr/>
          <p:nvPr/>
        </p:nvSpPr>
        <p:spPr>
          <a:xfrm>
            <a:off x="767408" y="4653218"/>
            <a:ext cx="10369152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zip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phone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name_dict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{'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': '13988887777',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': '13866668888'}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0427837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图片 21">
            <a:extLst>
              <a:ext uri="{FF2B5EF4-FFF2-40B4-BE49-F238E27FC236}">
                <a16:creationId xmlns:a16="http://schemas.microsoft.com/office/drawing/2014/main" id="{7A558249-CD9E-4354-87EB-885DBAD4A7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60096" y="3861048"/>
            <a:ext cx="4276190" cy="2228571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E47090B6-8614-4F5C-822E-6756CBC543A5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字典的创建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798E2382-D19B-40B5-8A8C-E65AC55E9F31}"/>
              </a:ext>
            </a:extLst>
          </p:cNvPr>
          <p:cNvSpPr/>
          <p:nvPr/>
        </p:nvSpPr>
        <p:spPr>
          <a:xfrm>
            <a:off x="767408" y="1669928"/>
            <a:ext cx="5040560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字典中不允许重复的键存在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en-US" sz="2800" dirty="0">
                <a:solidFill>
                  <a:srgbClr val="2D3142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键相同的元素保留最后一个</a:t>
            </a:r>
            <a:endParaRPr lang="en-US" altLang="zh-CN" sz="2800" dirty="0">
              <a:solidFill>
                <a:srgbClr val="2D3142"/>
              </a:solidFill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6E5F415A-FA0A-4C42-B132-7F8F27EB9A2B}"/>
              </a:ext>
            </a:extLst>
          </p:cNvPr>
          <p:cNvSpPr/>
          <p:nvPr/>
        </p:nvSpPr>
        <p:spPr>
          <a:xfrm>
            <a:off x="767408" y="2624035"/>
            <a:ext cx="9649072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59.6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'python'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60.0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name_dict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{'python': 60.0}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1" name="矩形 20">
            <a:extLst>
              <a:ext uri="{FF2B5EF4-FFF2-40B4-BE49-F238E27FC236}">
                <a16:creationId xmlns:a16="http://schemas.microsoft.com/office/drawing/2014/main" id="{EBF48838-75D1-4177-B8A4-75941B5F3B4E}"/>
              </a:ext>
            </a:extLst>
          </p:cNvPr>
          <p:cNvSpPr/>
          <p:nvPr/>
        </p:nvSpPr>
        <p:spPr>
          <a:xfrm>
            <a:off x="767408" y="3717032"/>
            <a:ext cx="669674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1.0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1000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num_dict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{1: 1000}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68258350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741682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字典是一种无序序列类型，通过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访问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" 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DC56B-E0DC-4EA4-A9CB-D36828CF5D92}"/>
              </a:ext>
            </a:extLst>
          </p:cNvPr>
          <p:cNvSpPr/>
          <p:nvPr/>
        </p:nvSpPr>
        <p:spPr>
          <a:xfrm>
            <a:off x="767408" y="2241802"/>
            <a:ext cx="211788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359E9A-0DBD-474B-96B1-194E8B27DA04}"/>
              </a:ext>
            </a:extLst>
          </p:cNvPr>
          <p:cNvSpPr/>
          <p:nvPr/>
        </p:nvSpPr>
        <p:spPr>
          <a:xfrm>
            <a:off x="767408" y="2722458"/>
            <a:ext cx="1065718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长春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长沙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   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输入省名称，输入：吉林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查询该省省会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 </a:t>
            </a:r>
            <a:r>
              <a:rPr lang="en-US" altLang="zh-CN" sz="2800" dirty="0">
                <a:solidFill>
                  <a:srgbClr val="ABA6BF"/>
                </a:solidFill>
                <a:latin typeface="JetBrains Mono" pitchFamily="2" charset="0"/>
              </a:rPr>
              <a:t>          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出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：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长春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07998190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5616624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保存在大括号中的不可变数据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（数值，字符串，元组等）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不重复，可消除重复元素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元素无固定顺序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不支持索引和切片等序列操作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378464"/>
            <a:ext cx="7917552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highlight>
                  <a:srgbClr val="FFFF00"/>
                </a:highlight>
                <a:latin typeface="JetBrains Mono" pitchFamily="2" charset="0"/>
              </a:rPr>
              <a:t>3</a:t>
            </a:r>
            <a:r>
              <a:rPr lang="zh-CN" altLang="zh-CN" sz="2800" dirty="0">
                <a:solidFill>
                  <a:srgbClr val="6AE613"/>
                </a:solidFill>
                <a:highlight>
                  <a:srgbClr val="FFFF00"/>
                </a:highlight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3.14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'hello'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401619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集合（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set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）</a:t>
            </a:r>
          </a:p>
        </p:txBody>
      </p:sp>
      <p:sp>
        <p:nvSpPr>
          <p:cNvPr id="10" name="Rectangle 1">
            <a:extLst>
              <a:ext uri="{FF2B5EF4-FFF2-40B4-BE49-F238E27FC236}">
                <a16:creationId xmlns:a16="http://schemas.microsoft.com/office/drawing/2014/main" id="{FE1DBC46-15A1-4FEF-A650-C839C55B2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7374" y="5164147"/>
            <a:ext cx="7487947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FF0000"/>
                </a:solidFill>
                <a:latin typeface="JetBrains Mono" pitchFamily="2" charset="0"/>
              </a:rPr>
              <a:t>TypeError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unhashable type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list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36687074"/>
      </p:ext>
    </p:extLst>
  </p:cSld>
  <p:clrMapOvr>
    <a:masterClrMapping/>
  </p:clrMapOvr>
  <p:transition advClick="0" advTm="25000"/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359E9A-0DBD-474B-96B1-194E8B27DA04}"/>
              </a:ext>
            </a:extLst>
          </p:cNvPr>
          <p:cNvSpPr/>
          <p:nvPr/>
        </p:nvSpPr>
        <p:spPr>
          <a:xfrm>
            <a:off x="767408" y="1556792"/>
            <a:ext cx="1065718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长春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长沙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en-US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河北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查询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河北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省会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6D2FA0D6-E634-4F09-BDBD-E18D19559971}"/>
              </a:ext>
            </a:extLst>
          </p:cNvPr>
          <p:cNvSpPr/>
          <p:nvPr/>
        </p:nvSpPr>
        <p:spPr>
          <a:xfrm>
            <a:off x="767408" y="2522604"/>
            <a:ext cx="9649072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不存在该索引值，程序会抛出异常：“</a:t>
            </a:r>
            <a:r>
              <a:rPr lang="en-US" altLang="zh-CN" sz="2800" b="1" dirty="0" err="1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'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河北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'”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70555F88-1947-45C5-9D4C-9BC67ACF7E7D}"/>
              </a:ext>
            </a:extLst>
          </p:cNvPr>
          <p:cNvSpPr/>
          <p:nvPr/>
        </p:nvSpPr>
        <p:spPr>
          <a:xfrm>
            <a:off x="767408" y="3702511"/>
            <a:ext cx="11161240" cy="224676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                                  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                              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的省会为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输入错误，查不到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省的数据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1BAEA4E2-0A67-4CE5-9201-99D48D286DEE}"/>
              </a:ext>
            </a:extLst>
          </p:cNvPr>
          <p:cNvSpPr/>
          <p:nvPr/>
        </p:nvSpPr>
        <p:spPr>
          <a:xfrm>
            <a:off x="767408" y="3147481"/>
            <a:ext cx="70567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先用</a:t>
            </a:r>
            <a:r>
              <a:rPr lang="zh-CN" altLang="en-US" sz="2800" dirty="0">
                <a:solidFill>
                  <a:srgbClr val="FF0000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成员测试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判断键是否存在，避免异常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627644750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4" grpId="0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112006"/>
            <a:ext cx="7416824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字典中存在以“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为键的元素时，返回对应的值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否则返回值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B2ADC56B-E0DC-4EA4-A9CB-D36828CF5D92}"/>
              </a:ext>
            </a:extLst>
          </p:cNvPr>
          <p:cNvSpPr/>
          <p:nvPr/>
        </p:nvSpPr>
        <p:spPr>
          <a:xfrm>
            <a:off x="767408" y="1565503"/>
            <a:ext cx="491031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get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default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D9359E9A-0DBD-474B-96B1-194E8B27DA04}"/>
              </a:ext>
            </a:extLst>
          </p:cNvPr>
          <p:cNvSpPr/>
          <p:nvPr/>
        </p:nvSpPr>
        <p:spPr>
          <a:xfrm>
            <a:off x="767408" y="3212976"/>
            <a:ext cx="106571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长春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湖南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长沙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my_dict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get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province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该省数据不存在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7FDB799-DCA5-40CE-B615-2ECED027CD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597971"/>
            <a:ext cx="4100943" cy="1765074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13DD1B78-893A-4CF5-B383-D84933FD625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03912" y="4597971"/>
            <a:ext cx="5040560" cy="1817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01172612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944764"/>
            <a:ext cx="576064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数据顺序与加入字典顺序保持一致</a:t>
            </a:r>
            <a:b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返回值是可迭代数据对象</a:t>
            </a:r>
            <a:b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</a:b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遍历或用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list()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转列表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可作为函数的参数使用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ED723-18D2-4507-9F7C-E3BE0CF90041}"/>
              </a:ext>
            </a:extLst>
          </p:cNvPr>
          <p:cNvSpPr/>
          <p:nvPr/>
        </p:nvSpPr>
        <p:spPr>
          <a:xfrm>
            <a:off x="767408" y="1559769"/>
            <a:ext cx="491031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键值对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93373880"/>
      </p:ext>
    </p:extLst>
  </p:cSld>
  <p:clrMapOvr>
    <a:masterClrMapping/>
  </p:clrMapOvr>
  <p:transition advClick="0" advTm="25000"/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图片 17">
            <a:extLst>
              <a:ext uri="{FF2B5EF4-FFF2-40B4-BE49-F238E27FC236}">
                <a16:creationId xmlns:a16="http://schemas.microsoft.com/office/drawing/2014/main" id="{8910BB9C-5DB2-47D2-A848-4E7A7B04D5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5960" y="2169657"/>
            <a:ext cx="5400000" cy="4285714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3307" y="2687009"/>
            <a:ext cx="41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ED723-18D2-4507-9F7C-E3BE0CF90041}"/>
              </a:ext>
            </a:extLst>
          </p:cNvPr>
          <p:cNvSpPr/>
          <p:nvPr/>
        </p:nvSpPr>
        <p:spPr>
          <a:xfrm>
            <a:off x="771945" y="2165364"/>
            <a:ext cx="418056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键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F19CCD-6907-46C0-ABF0-4D8056728CBC}"/>
              </a:ext>
            </a:extLst>
          </p:cNvPr>
          <p:cNvSpPr/>
          <p:nvPr/>
        </p:nvSpPr>
        <p:spPr>
          <a:xfrm>
            <a:off x="771944" y="4047376"/>
            <a:ext cx="7196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city_lst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list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city_lst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['北京', '重庆', '上海']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747F3-89E3-4E32-AD41-38362B62BA60}"/>
              </a:ext>
            </a:extLst>
          </p:cNvPr>
          <p:cNvSpPr/>
          <p:nvPr/>
        </p:nvSpPr>
        <p:spPr>
          <a:xfrm>
            <a:off x="774269" y="1556792"/>
            <a:ext cx="949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1961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2885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2302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E39CE638-8F9B-4F08-8289-A326B86BF1C8}"/>
              </a:ext>
            </a:extLst>
          </p:cNvPr>
          <p:cNvSpPr/>
          <p:nvPr/>
        </p:nvSpPr>
        <p:spPr>
          <a:xfrm>
            <a:off x="758625" y="5858108"/>
            <a:ext cx="6096000" cy="523220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zh-CN" altLang="zh-CN" sz="2800" dirty="0">
                <a:solidFill>
                  <a:schemeClr val="bg1">
                    <a:lumMod val="50000"/>
                  </a:schemeClr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chemeClr val="bg1">
                    <a:lumMod val="50000"/>
                  </a:schemeClr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dict_keys(['北京', '重庆', '上海'])</a:t>
            </a:r>
          </a:p>
        </p:txBody>
      </p:sp>
    </p:spTree>
    <p:extLst>
      <p:ext uri="{BB962C8B-B14F-4D97-AF65-F5344CB8AC3E}">
        <p14:creationId xmlns:p14="http://schemas.microsoft.com/office/powerpoint/2010/main" val="124429613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9" grpId="0"/>
    </p:bld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图片 10">
            <a:extLst>
              <a:ext uri="{FF2B5EF4-FFF2-40B4-BE49-F238E27FC236}">
                <a16:creationId xmlns:a16="http://schemas.microsoft.com/office/drawing/2014/main" id="{91B70C78-66DE-4CE3-82CA-C528E78505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23367" y="1984729"/>
            <a:ext cx="6123809" cy="3123809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3307" y="2687009"/>
            <a:ext cx="418056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ED723-18D2-4507-9F7C-E3BE0CF90041}"/>
              </a:ext>
            </a:extLst>
          </p:cNvPr>
          <p:cNvSpPr/>
          <p:nvPr/>
        </p:nvSpPr>
        <p:spPr>
          <a:xfrm>
            <a:off x="771944" y="2165364"/>
            <a:ext cx="4751423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值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F19CCD-6907-46C0-ABF0-4D8056728CBC}"/>
              </a:ext>
            </a:extLst>
          </p:cNvPr>
          <p:cNvSpPr/>
          <p:nvPr/>
        </p:nvSpPr>
        <p:spPr>
          <a:xfrm>
            <a:off x="743564" y="4060342"/>
            <a:ext cx="7196264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population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amount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sum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population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population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amount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747F3-89E3-4E32-AD41-38362B62BA60}"/>
              </a:ext>
            </a:extLst>
          </p:cNvPr>
          <p:cNvSpPr/>
          <p:nvPr/>
        </p:nvSpPr>
        <p:spPr>
          <a:xfrm>
            <a:off x="774269" y="1556792"/>
            <a:ext cx="949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1961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2885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2302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3602089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</p:bld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3307" y="2687009"/>
            <a:ext cx="4324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的所有键值对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ED723-18D2-4507-9F7C-E3BE0CF90041}"/>
              </a:ext>
            </a:extLst>
          </p:cNvPr>
          <p:cNvSpPr/>
          <p:nvPr/>
        </p:nvSpPr>
        <p:spPr>
          <a:xfrm>
            <a:off x="771944" y="2165364"/>
            <a:ext cx="4459959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键值对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60F19CCD-6907-46C0-ABF0-4D8056728CBC}"/>
              </a:ext>
            </a:extLst>
          </p:cNvPr>
          <p:cNvSpPr/>
          <p:nvPr/>
        </p:nvSpPr>
        <p:spPr>
          <a:xfrm>
            <a:off x="763307" y="3254820"/>
            <a:ext cx="6628837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 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市人口为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</a:t>
            </a:r>
            <a:r>
              <a:rPr lang="zh-CN" altLang="zh-CN" sz="28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万人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747F3-89E3-4E32-AD41-38362B62BA60}"/>
              </a:ext>
            </a:extLst>
          </p:cNvPr>
          <p:cNvSpPr/>
          <p:nvPr/>
        </p:nvSpPr>
        <p:spPr>
          <a:xfrm>
            <a:off x="774269" y="1556792"/>
            <a:ext cx="949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1961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2885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2302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3CD228C9-7079-4A54-9598-A66BEDFC98C3}"/>
              </a:ext>
            </a:extLst>
          </p:cNvPr>
          <p:cNvSpPr/>
          <p:nvPr/>
        </p:nvSpPr>
        <p:spPr>
          <a:xfrm>
            <a:off x="763307" y="4385037"/>
            <a:ext cx="381642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北京市人口为1961万人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重庆市人口为2885万人</a:t>
            </a:r>
            <a:b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上海市人口为2302万人</a:t>
            </a:r>
          </a:p>
        </p:txBody>
      </p:sp>
    </p:spTree>
    <p:extLst>
      <p:ext uri="{BB962C8B-B14F-4D97-AF65-F5344CB8AC3E}">
        <p14:creationId xmlns:p14="http://schemas.microsoft.com/office/powerpoint/2010/main" val="2568687109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/>
      <p:bldP spid="17" grpId="0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3307" y="2687009"/>
            <a:ext cx="432458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获取字典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的所有键值对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BF6C6274-B7E8-48F3-9833-594EC0614D5E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访问字典数据</a:t>
            </a: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EFCED723-18D2-4507-9F7C-E3BE0CF90041}"/>
              </a:ext>
            </a:extLst>
          </p:cNvPr>
          <p:cNvSpPr/>
          <p:nvPr/>
        </p:nvSpPr>
        <p:spPr>
          <a:xfrm>
            <a:off x="771944" y="2165364"/>
            <a:ext cx="4531967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JetBrains Mono" pitchFamily="2" charset="0"/>
              </a:rPr>
              <a:t>键值对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C18747F3-89E3-4E32-AD41-38362B62BA60}"/>
              </a:ext>
            </a:extLst>
          </p:cNvPr>
          <p:cNvSpPr/>
          <p:nvPr/>
        </p:nvSpPr>
        <p:spPr>
          <a:xfrm>
            <a:off x="774269" y="1556792"/>
            <a:ext cx="9498196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1961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2885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2302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838C5C28-9B65-42D8-96B2-10A3EB0CCFC2}"/>
              </a:ext>
            </a:extLst>
          </p:cNvPr>
          <p:cNvSpPr/>
          <p:nvPr/>
        </p:nvSpPr>
        <p:spPr>
          <a:xfrm>
            <a:off x="763307" y="3429000"/>
            <a:ext cx="10887471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 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']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lambda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[('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1961), ('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上海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2302), ('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重庆</a:t>
            </a: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', 2885)]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18196941"/>
      </p:ext>
    </p:extLst>
  </p:cSld>
  <p:clrMapOvr>
    <a:masterClrMapping/>
  </p:clrMapOvr>
  <p:transition advClick="0" advTm="25000"/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通讯录查询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构建一个字典，存储姓名和对应的电话号码：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': '13988887777', 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': '13866668888'}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利用这个字典开发一个简单的通讯录程序。具备简单的查询、更新、插入、删除等功能。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64754" y="2936285"/>
            <a:ext cx="10779491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本节先实现查询功能的函数，实现输入一个姓名，查询对应的电话号码的功能。后续逐渐加入其他功能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491156307"/>
      </p:ext>
    </p:extLst>
  </p:cSld>
  <p:clrMapOvr>
    <a:masterClrMapping/>
  </p:clrMapOvr>
  <p:transition advClick="0" advTm="25000"/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801200" cy="313932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接收用户名为参数，查询该用户的电话号码。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返回用户名：电话号码。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"""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':'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u_name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不存在时触发异常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通讯录查询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81A9787E-11C5-4F14-862D-94F1AFF93EF8}"/>
              </a:ext>
            </a:extLst>
          </p:cNvPr>
          <p:cNvSpPr/>
          <p:nvPr/>
        </p:nvSpPr>
        <p:spPr>
          <a:xfrm>
            <a:off x="695400" y="4869160"/>
            <a:ext cx="7992888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</a:t>
            </a: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李小明</a:t>
            </a:r>
          </a:p>
          <a:p>
            <a:r>
              <a:rPr lang="zh-CN" altLang="en-US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    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return </a:t>
            </a:r>
            <a:r>
              <a:rPr lang="en-US" altLang="zh-CN" b="1" dirty="0" err="1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u_name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+ ':' + </a:t>
            </a:r>
            <a:r>
              <a:rPr lang="en-US" altLang="zh-CN" b="1" dirty="0" err="1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tel_book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</a:t>
            </a:r>
            <a:r>
              <a:rPr lang="en-US" altLang="zh-CN" b="1" dirty="0" err="1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u_name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] # </a:t>
            </a:r>
            <a:r>
              <a:rPr lang="en-US" altLang="zh-CN" b="1" dirty="0" err="1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u_name</a:t>
            </a:r>
            <a:r>
              <a:rPr lang="zh-CN" altLang="en-US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不存在时触发异常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b="1" dirty="0" err="1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'</a:t>
            </a:r>
            <a:r>
              <a:rPr lang="zh-CN" altLang="en-US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李小明</a:t>
            </a:r>
            <a:r>
              <a:rPr lang="en-US" altLang="zh-CN" b="1" dirty="0">
                <a:solidFill>
                  <a:srgbClr val="F5222D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</a:t>
            </a:r>
            <a:endParaRPr lang="zh-CN" altLang="en-US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346664141"/>
      </p:ext>
    </p:extLst>
  </p:cSld>
  <p:clrMapOvr>
    <a:masterClrMapping/>
  </p:clrMapOvr>
  <p:transition advClick="0" advTm="25000"/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2420888"/>
            <a:ext cx="10801200" cy="39703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接收用户名为参数，查询该用户的电话号码。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返回用户名：电话号码。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用户不存在时返回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联系人不存在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"""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                 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存在性测试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,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避免触发异常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':'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# u_name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不存在时触发异常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不存在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通讯录查询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8A6ED3-E4EA-4795-B95A-23C2B2C09916}"/>
              </a:ext>
            </a:extLst>
          </p:cNvPr>
          <p:cNvSpPr/>
          <p:nvPr/>
        </p:nvSpPr>
        <p:spPr>
          <a:xfrm>
            <a:off x="767408" y="1565503"/>
            <a:ext cx="1036915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采用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[key]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方法获取键对应的值时，本质是把“键”当作字典的索引值来使用的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不存在该索引值，则会提示错误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例如输入“李小明”，程序会抛出异常：“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KeyError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: '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李小明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，同时程序中止运行。</a:t>
            </a:r>
            <a:endParaRPr lang="zh-CN" altLang="en-US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4103498352"/>
      </p:ext>
    </p:extLst>
  </p:cSld>
  <p:clrMapOvr>
    <a:masterClrMapping/>
  </p:clrMapOvr>
  <p:transition advClick="0" advTm="25000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C6B41746-358B-4482-9B09-527708C8B8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20136" y="1556956"/>
            <a:ext cx="4237642" cy="2866397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669674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空集合使用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函数创建和表示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非空集合将逗号分隔的数据放在大括号中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set()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函数可将可迭代对象转为集合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269038"/>
            <a:ext cx="72795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a_set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f_set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'cheeseshop'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集合的创建</a:t>
            </a:r>
          </a:p>
        </p:txBody>
      </p:sp>
    </p:spTree>
    <p:extLst>
      <p:ext uri="{BB962C8B-B14F-4D97-AF65-F5344CB8AC3E}">
        <p14:creationId xmlns:p14="http://schemas.microsoft.com/office/powerpoint/2010/main" val="260774092"/>
      </p:ext>
    </p:extLst>
  </p:cSld>
  <p:clrMapOvr>
    <a:masterClrMapping/>
  </p:clrMapOvr>
  <p:transition advClick="0" advTm="25000"/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2420888"/>
            <a:ext cx="10801200" cy="34163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b="1" dirty="0">
                <a:solidFill>
                  <a:srgbClr val="071EF0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接收用户名为参数，查询该用户的电话号码。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返回  用户名：电话号码。</a:t>
            </a:r>
            <a:b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用户不存在时返回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联系人不存在</a:t>
            </a: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"""</a:t>
            </a:r>
            <a:b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":"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b="1" dirty="0">
                <a:solidFill>
                  <a:srgbClr val="F72F07"/>
                </a:solidFill>
                <a:latin typeface="JetBrains Mono" pitchFamily="2" charset="0"/>
              </a:rPr>
              <a:t>get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联系人不存在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 </a:t>
            </a:r>
            <a:r>
              <a:rPr lang="zh-CN" altLang="zh-CN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F76707"/>
                </a:solidFill>
                <a:latin typeface="JetBrains Mono" pitchFamily="2" charset="0"/>
              </a:rPr>
              <a:t>query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4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通讯录查询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D88A6ED3-E4EA-4795-B95A-23C2B2C09916}"/>
              </a:ext>
            </a:extLst>
          </p:cNvPr>
          <p:cNvSpPr/>
          <p:nvPr/>
        </p:nvSpPr>
        <p:spPr>
          <a:xfrm>
            <a:off x="767408" y="1565503"/>
            <a:ext cx="8784976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可以使用字典的内置方法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dict.get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(k[, default])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来获取数据。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</a:t>
            </a:r>
            <a:r>
              <a:rPr lang="en-US" altLang="zh-CN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中存在以“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k”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为键的元素时，则返回值该键对应的值，否则返回值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en-US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如果没有提供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 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参数，则返回空值</a:t>
            </a:r>
            <a:r>
              <a:rPr lang="en-US" altLang="zh-CN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  <a:r>
              <a:rPr lang="zh-CN" altLang="en-US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。</a:t>
            </a:r>
            <a:endParaRPr lang="zh-CN" altLang="en-US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23719087"/>
      </p:ext>
    </p:extLst>
  </p:cSld>
  <p:clrMapOvr>
    <a:masterClrMapping/>
  </p:clrMapOvr>
  <p:transition advClick="0" advTm="25000"/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655272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在字典中存在时，修改元素值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631779"/>
            <a:ext cx="918713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'13988887777'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E61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'13866668888'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E613"/>
                </a:solidFill>
                <a:effectLst/>
                <a:latin typeface="Arial Unicode MS"/>
                <a:ea typeface="JetBrains Mono"/>
              </a:rPr>
              <a:t>[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E613"/>
                </a:solidFill>
                <a:effectLst/>
                <a:latin typeface="Arial Unicode MS"/>
                <a:ea typeface="JetBrains Mono"/>
              </a:rPr>
              <a:t>]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13988887788'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李明的电话更新为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 '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13988887788'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value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1" name="图片 10">
            <a:extLst>
              <a:ext uri="{FF2B5EF4-FFF2-40B4-BE49-F238E27FC236}">
                <a16:creationId xmlns:a16="http://schemas.microsoft.com/office/drawing/2014/main" id="{50504D8E-80E2-42D3-83B0-4D3A8FE19F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4653136"/>
            <a:ext cx="4723809" cy="160952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20DC56B6-3DEA-40AE-A3D9-91449CCB5F0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681708"/>
            <a:ext cx="4704762" cy="15809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8916957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631779"/>
            <a:ext cx="918713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'13988887777'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E61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'13866668888'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Arial Unicode MS"/>
                <a:ea typeface="JetBrains Mono"/>
              </a:rPr>
              <a:t>tel_book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赵雪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Arial Unicode MS"/>
                <a:ea typeface="JetBrains Mono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Arial Unicode MS"/>
                <a:ea typeface="JetBrains Mono"/>
              </a:rPr>
              <a:t>= </a:t>
            </a:r>
            <a:r>
              <a:rPr lang="zh-CN" altLang="zh-CN" sz="2800" dirty="0">
                <a:solidFill>
                  <a:srgbClr val="5E8759"/>
                </a:solidFill>
                <a:latin typeface="Arial Unicode MS"/>
                <a:ea typeface="JetBrains Mono"/>
              </a:rPr>
              <a:t>'13000112222'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</a:b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ABA6BF"/>
                </a:solidFill>
                <a:effectLst/>
                <a:latin typeface="Arial Unicode MS"/>
                <a:ea typeface="JetBrains Mono"/>
              </a:rPr>
              <a:t>#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新增元素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 '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赵雪</a:t>
            </a:r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': '13000112222'</a:t>
            </a:r>
            <a:endParaRPr lang="en-US" altLang="zh-CN" sz="2800" dirty="0">
              <a:solidFill>
                <a:srgbClr val="ABA6BF"/>
              </a:solidFill>
              <a:latin typeface="Arial Unicode MS"/>
              <a:ea typeface="JetBrains Mono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1" i="0" u="none" strike="noStrike" cap="none" normalizeH="0" baseline="0" dirty="0">
                <a:ln>
                  <a:noFill/>
                </a:ln>
                <a:solidFill>
                  <a:srgbClr val="16A80D"/>
                </a:solidFill>
                <a:effectLst/>
                <a:latin typeface="Arial Unicode MS"/>
                <a:ea typeface="JetBrains Mono"/>
              </a:rPr>
              <a:t>print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(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E70C0C"/>
                </a:solidFill>
                <a:effectLst/>
                <a:latin typeface="Arial Unicode MS"/>
                <a:ea typeface="JetBrains Mono"/>
              </a:rPr>
              <a:t>)</a:t>
            </a:r>
            <a:endParaRPr kumimoji="0" lang="zh-CN" altLang="zh-CN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8" y="2085402"/>
            <a:ext cx="6984776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在字典中不存在时，新增一个元素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value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4470818"/>
            <a:ext cx="4742857" cy="1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487BE374-09BA-420E-912C-1F47B18E18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51984" y="4013676"/>
            <a:ext cx="4733333" cy="20285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07328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6" y="2999358"/>
            <a:ext cx="9353843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2D3142"/>
                </a:solidFill>
                <a:effectLst/>
                <a:latin typeface="Arial Unicode MS"/>
                <a:ea typeface="JetBrains Mono"/>
              </a:rPr>
              <a:t>tel_book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= {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'13988887777'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6AE613"/>
                </a:solidFill>
                <a:effectLst/>
                <a:latin typeface="Arial Unicode MS"/>
                <a:ea typeface="JetBrains Mono"/>
              </a:rPr>
              <a:t>,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: 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5E8759"/>
                </a:solidFill>
                <a:effectLst/>
                <a:latin typeface="Arial Unicode MS"/>
                <a:ea typeface="JetBrains Mono"/>
              </a:rPr>
              <a:t>'13866668888'</a:t>
            </a:r>
            <a: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  <a:t>}</a:t>
            </a:r>
            <a:br>
              <a:rPr kumimoji="0" lang="zh-CN" altLang="zh-CN" sz="2800" b="0" i="0" u="none" strike="noStrike" cap="none" normalizeH="0" baseline="0" dirty="0">
                <a:ln>
                  <a:noFill/>
                </a:ln>
                <a:solidFill>
                  <a:srgbClr val="F77235"/>
                </a:solidFill>
                <a:effectLst/>
                <a:latin typeface="Arial Unicode MS"/>
                <a:ea typeface="JetBrains Mono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update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'13866668877'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endParaRPr lang="en-US" altLang="zh-CN" sz="2800" dirty="0">
              <a:solidFill>
                <a:srgbClr val="2D3142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update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王晶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'13244441111'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28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10225137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k2…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存在时，将对应的值修改为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v2…</a:t>
            </a: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k2…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不存在时， 将对应的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k1: v1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、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k2: v2…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键值对加入字典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update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k1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k2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v2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…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9DD2A341-F84B-4D6C-BEFE-B2D6DB0B09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4621741"/>
            <a:ext cx="4714286" cy="2047619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02BB2D47-D701-45AA-A3ED-A1A9C3578F5D}"/>
              </a:ext>
            </a:extLst>
          </p:cNvPr>
          <p:cNvSpPr/>
          <p:nvPr/>
        </p:nvSpPr>
        <p:spPr>
          <a:xfrm>
            <a:off x="839416" y="4384353"/>
            <a:ext cx="4793300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zh-CN" sz="2800" dirty="0">
                <a:solidFill>
                  <a:srgbClr val="ABA6BF"/>
                </a:solidFill>
                <a:latin typeface="Arial Unicode MS"/>
                <a:ea typeface="JetBrains Mono"/>
              </a:rPr>
              <a:t># </a:t>
            </a:r>
            <a:r>
              <a:rPr lang="zh-CN" altLang="en-US" sz="2800" dirty="0">
                <a:solidFill>
                  <a:srgbClr val="ABA6BF"/>
                </a:solidFill>
                <a:latin typeface="Arial Unicode MS"/>
                <a:ea typeface="JetBrains Mono"/>
              </a:rPr>
              <a:t>修改</a:t>
            </a:r>
            <a:r>
              <a:rPr lang="zh-CN" altLang="zh-CN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en-US" sz="28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值，增加王晶元素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667063724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0" grpId="0"/>
    </p:bld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DBFCA8-FF96-4FA0-BA10-CA1C3146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87" y="3429000"/>
            <a:ext cx="4268601" cy="3275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6" y="2591385"/>
            <a:ext cx="10633039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刘飞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'13344556655'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程钱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'13111223214'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update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8568953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把另一个字典中的键值对一次性全部加到当前字典中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405110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update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en-US" altLang="zh-CN" sz="2800" b="1" dirty="0">
                <a:solidFill>
                  <a:srgbClr val="16A80D"/>
                </a:solidFill>
                <a:latin typeface="JetBrains Mono" pitchFamily="2" charset="0"/>
              </a:rPr>
              <a:t>2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130137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图片 11">
            <a:extLst>
              <a:ext uri="{FF2B5EF4-FFF2-40B4-BE49-F238E27FC236}">
                <a16:creationId xmlns:a16="http://schemas.microsoft.com/office/drawing/2014/main" id="{A170A017-0485-40BF-8EDE-E9E874EEF18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34994" y="4509121"/>
            <a:ext cx="4209478" cy="21602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3356992"/>
            <a:ext cx="10448694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setdefault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13988887777</a:t>
            </a:r>
            <a:b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setdefault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刘飞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'13344556655'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setdefault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程钱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1988840"/>
            <a:ext cx="7920881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存在键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时，返回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对应的值；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不存在时，在字典中增加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key: value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键值对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value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缺省时，默认设其值为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None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641393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setdefault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value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924469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8155" y="2568103"/>
            <a:ext cx="10633039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刘飞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'13344556655'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程钱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'13111223214'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|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 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17E2F37-1AF8-4FDC-89A6-B0FA3D895298}"/>
              </a:ext>
            </a:extLst>
          </p:cNvPr>
          <p:cNvSpPr/>
          <p:nvPr/>
        </p:nvSpPr>
        <p:spPr>
          <a:xfrm>
            <a:off x="767408" y="1567356"/>
            <a:ext cx="3557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字典合并运算符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  <a:t>"|"</a:t>
            </a:r>
            <a:b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字典更新运算符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  <a:t>"|="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99025FF1-5C45-4967-B145-7BA0A29E50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9417" y="4023336"/>
            <a:ext cx="4268602" cy="2597916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7B5C6AEC-666F-4466-A69D-0DFC892930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35960" y="4023336"/>
            <a:ext cx="5091917" cy="25979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0434007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图片 3">
            <a:extLst>
              <a:ext uri="{FF2B5EF4-FFF2-40B4-BE49-F238E27FC236}">
                <a16:creationId xmlns:a16="http://schemas.microsoft.com/office/drawing/2014/main" id="{DFDBFCA8-FF96-4FA0-BA10-CA1C3146EE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19887" y="3429000"/>
            <a:ext cx="4268601" cy="327512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6" y="2591385"/>
            <a:ext cx="10633039" cy="156966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刘飞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'13344556655'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程钱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'13111223214'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|=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tel_book2 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修改字典数据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sp>
        <p:nvSpPr>
          <p:cNvPr id="12" name="矩形 11">
            <a:extLst>
              <a:ext uri="{FF2B5EF4-FFF2-40B4-BE49-F238E27FC236}">
                <a16:creationId xmlns:a16="http://schemas.microsoft.com/office/drawing/2014/main" id="{F17E2F37-1AF8-4FDC-89A6-B0FA3D895298}"/>
              </a:ext>
            </a:extLst>
          </p:cNvPr>
          <p:cNvSpPr/>
          <p:nvPr/>
        </p:nvSpPr>
        <p:spPr>
          <a:xfrm>
            <a:off x="767408" y="1567356"/>
            <a:ext cx="3557384" cy="95410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字典合并运算符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  <a:t>"|"</a:t>
            </a:r>
            <a:b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zh-CN" altLang="zh-CN" sz="28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字典更新运算符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  <a:ea typeface="宋体" panose="02010600030101010101" pitchFamily="2" charset="-122"/>
              </a:rPr>
              <a:t>"|="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304769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5339923" cy="224676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default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popitem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89601531"/>
      </p:ext>
    </p:extLst>
  </p:cSld>
  <p:clrMapOvr>
    <a:masterClrMapping/>
  </p:clrMapOvr>
  <p:transition advClick="0" advTm="25000"/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" y="3470397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del_key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删除的联系人的电话是：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del_key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10009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返回字典中键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对应的值，并将键为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的键值对元素删除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中不存在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时返回预设的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若未提供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值，会触发“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KeyValue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5339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default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ADFDBA2-ED5E-41DC-9A82-5F35961F49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87153" y="5117852"/>
            <a:ext cx="5493423" cy="1551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5385555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9145016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集合可以赋值给另一个变量，两个变量指向相同的内存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一个集合元素发生变化，另一个集合同时也会发生变化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269038"/>
            <a:ext cx="72795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new_city_set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</a:t>
            </a:r>
            <a:b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add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集合的赋值</a:t>
            </a:r>
          </a:p>
        </p:txBody>
      </p:sp>
      <p:pic>
        <p:nvPicPr>
          <p:cNvPr id="10" name="图片 9">
            <a:extLst>
              <a:ext uri="{FF2B5EF4-FFF2-40B4-BE49-F238E27FC236}">
                <a16:creationId xmlns:a16="http://schemas.microsoft.com/office/drawing/2014/main" id="{C3858977-E0A8-4532-98C4-8DFE7D5384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424" y="4654033"/>
            <a:ext cx="5380952" cy="164761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D0688A1-BE4F-4228-B63A-6EEEF605D4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18308" y="4558795"/>
            <a:ext cx="4552381" cy="17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68373061"/>
      </p:ext>
    </p:extLst>
  </p:cSld>
  <p:clrMapOvr>
    <a:masterClrMapping/>
  </p:clrMapOvr>
  <p:transition advClick="0" advTm="25000"/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" y="3470397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del_key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用户不存在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删除的联系人的电话是：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del_key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10009113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返回字典中键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对应的值，并将键为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的键值对元素删除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中不存在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时返回预设的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若未提供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default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值，会触发“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KeyValue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”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异常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5339923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default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33921F04-57CC-4A42-993C-A310FA0081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963" y="5094320"/>
            <a:ext cx="5495460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406606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42473" y="3470397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delitem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popitem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</a:t>
            </a:r>
            <a:endParaRPr lang="en-US" altLang="zh-CN" sz="2400" dirty="0">
              <a:solidFill>
                <a:srgbClr val="E70C0C"/>
              </a:solidFill>
              <a:latin typeface="JetBrains Mono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删除的联系人是：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delitem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9577065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从字典中移除并返回一个元组形式的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值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对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键值对会按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LIFO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Last In, First Out,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后进先出）顺序被返回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即每次执行删除位于字典末尾的键值对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3191899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popitem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1AB730E9-17D4-402C-9D5E-7E17AB7ABF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56040" y="4448112"/>
            <a:ext cx="4442496" cy="2221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98559822"/>
      </p:ext>
    </p:extLst>
  </p:cSld>
  <p:clrMapOvr>
    <a:masterClrMapping/>
  </p:clrMapOvr>
  <p:transition advClick="0" advTm="25000"/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3116454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清空字典中的所有数据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{}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9577065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清空字典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中所有数据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保留空字典对象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276229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clear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4" name="图片 3">
            <a:extLst>
              <a:ext uri="{FF2B5EF4-FFF2-40B4-BE49-F238E27FC236}">
                <a16:creationId xmlns:a16="http://schemas.microsoft.com/office/drawing/2014/main" id="{C3399267-9AA4-4BF4-995B-8480652D115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28048" y="5097931"/>
            <a:ext cx="3912751" cy="1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24938"/>
      </p:ext>
    </p:extLst>
  </p:cSld>
  <p:clrMapOvr>
    <a:masterClrMapping/>
  </p:clrMapOvr>
  <p:transition advClick="0" advTm="25000"/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3116454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  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删除键为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的键值对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66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将字典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中键为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的键值对元素删除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297709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en-US" altLang="zh-CN" sz="2800" dirty="0">
                <a:solidFill>
                  <a:srgbClr val="E70C0C"/>
                </a:solidFill>
                <a:latin typeface="JetBrains Mono" pitchFamily="2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E901FADA-7B1D-44A2-B830-C5A5AB87D3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8613" y="5364598"/>
            <a:ext cx="4685714" cy="13047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82796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0528" y="2806606"/>
            <a:ext cx="10448694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   </a:t>
            </a:r>
            <a:r>
              <a:rPr lang="en-US" altLang="zh-CN" sz="2400" dirty="0">
                <a:solidFill>
                  <a:srgbClr val="2D3142"/>
                </a:solidFill>
                <a:latin typeface="JetBrains Mono" pitchFamily="2" charset="0"/>
              </a:rPr>
              <a:t> 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删除名为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的字典对象</a:t>
            </a:r>
            <a:b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 # 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触发</a:t>
            </a:r>
            <a:r>
              <a:rPr lang="zh-CN" altLang="zh-CN" sz="2400" dirty="0">
                <a:solidFill>
                  <a:srgbClr val="ABA6BF"/>
                </a:solidFill>
                <a:latin typeface="JetBrains Mono" pitchFamily="2" charset="0"/>
              </a:rPr>
              <a:t>NameError</a:t>
            </a:r>
            <a:r>
              <a:rPr lang="zh-CN" altLang="zh-CN" sz="24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异常</a:t>
            </a:r>
            <a:endParaRPr lang="zh-CN" altLang="zh-CN" sz="24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264687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删除字典数据</a:t>
            </a: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C5B3A423-4138-46AA-9FBC-CDB6DD63F79E}"/>
              </a:ext>
            </a:extLst>
          </p:cNvPr>
          <p:cNvSpPr/>
          <p:nvPr/>
        </p:nvSpPr>
        <p:spPr>
          <a:xfrm>
            <a:off x="767407" y="2085402"/>
            <a:ext cx="6624737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将字典对象</a:t>
            </a:r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dict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删除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D8FCA80C-4671-46A0-846C-96A63D324A58}"/>
              </a:ext>
            </a:extLst>
          </p:cNvPr>
          <p:cNvSpPr/>
          <p:nvPr/>
        </p:nvSpPr>
        <p:spPr>
          <a:xfrm>
            <a:off x="767408" y="1567356"/>
            <a:ext cx="1903085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del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842AD9E9-4CFC-4158-A068-BEAC6DD7FA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698" y="5097931"/>
            <a:ext cx="4742857" cy="1571429"/>
          </a:xfrm>
          <a:prstGeom prst="rect">
            <a:avLst/>
          </a:prstGeom>
        </p:spPr>
      </p:pic>
      <p:sp>
        <p:nvSpPr>
          <p:cNvPr id="18" name="Rectangle 1">
            <a:extLst>
              <a:ext uri="{FF2B5EF4-FFF2-40B4-BE49-F238E27FC236}">
                <a16:creationId xmlns:a16="http://schemas.microsoft.com/office/drawing/2014/main" id="{D1BF203A-3943-47A9-A168-0B65574C7A1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7" y="4249379"/>
            <a:ext cx="7742825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FF0000"/>
                </a:solidFill>
                <a:latin typeface="JetBrains Mono" pitchFamily="2" charset="0"/>
              </a:rPr>
              <a:t>NameError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name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'tel_book' 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is not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defined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9505242"/>
      </p:ext>
    </p:extLst>
  </p:cSld>
  <p:clrMapOvr>
    <a:masterClrMapping/>
  </p:clrMapOvr>
  <p:transition advClick="0" advTm="25000"/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通讯录修改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构建一个字典，存储姓名和对应的电话号码：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{'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李明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': '13988887777', 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张宏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': '13866668888'}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利用这个字典开发一个简单的通讯录程序。具备简单的查询、更新、插入、删除等功能。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64754" y="2936285"/>
            <a:ext cx="1094787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输入一个姓名和电话号码，如果姓名在字典中不存在，输入字母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'N'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新增一条记录；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如果姓名已经存在，输入字母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'Y'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修改电话号码； 输入其他字符时放弃修改。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772560118"/>
      </p:ext>
    </p:extLst>
  </p:cSld>
  <p:clrMapOvr>
    <a:masterClrMapping/>
  </p:clrMapOvr>
  <p:transition advClick="0" advTm="25000"/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80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1600" b="1" dirty="0">
                <a:solidFill>
                  <a:srgbClr val="071EF0"/>
                </a:solidFill>
                <a:latin typeface="JetBrains Mono" pitchFamily="2" charset="0"/>
              </a:rPr>
              <a:t>modify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姓名已存在，输入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"Y"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修改，其他字符退出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'Y'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           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接受一个输入，若为字符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“Y”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    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再输入一个电话号码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修改键对应的值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成功修改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电话为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姓名不存在，输入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"N"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新增一条记录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其他字符退出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'N'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           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接受一个输入，若为字符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“N”</a:t>
            </a:r>
            <a:b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       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再输入一个电话号码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tel_book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  </a:t>
            </a:r>
            <a:r>
              <a:rPr lang="zh-CN" altLang="zh-CN" sz="16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新增一个元素</a:t>
            </a:r>
            <a:b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16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f'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成功插入新记录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,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user_name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: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{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phone_number</a:t>
            </a:r>
            <a:r>
              <a:rPr lang="zh-CN" altLang="zh-CN" sz="1600" dirty="0">
                <a:solidFill>
                  <a:srgbClr val="EA7E25"/>
                </a:solidFill>
                <a:latin typeface="JetBrains Mono" pitchFamily="2" charset="0"/>
              </a:rPr>
              <a:t>}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放弃修改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b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</a:br>
            <a:b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16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tel_book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李明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'13988887777'</a:t>
            </a:r>
            <a:r>
              <a:rPr lang="zh-CN" altLang="zh-CN" sz="16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张宏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1600" dirty="0">
                <a:solidFill>
                  <a:srgbClr val="5E8759"/>
                </a:solidFill>
                <a:latin typeface="JetBrains Mono" pitchFamily="2" charset="0"/>
              </a:rPr>
              <a:t>'13866668888'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u_name </a:t>
            </a:r>
            <a:r>
              <a:rPr lang="zh-CN" altLang="zh-CN" sz="16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16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F76707"/>
                </a:solidFill>
                <a:latin typeface="JetBrains Mono" pitchFamily="2" charset="0"/>
              </a:rPr>
              <a:t>modify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1600" dirty="0">
                <a:solidFill>
                  <a:srgbClr val="2D3142"/>
                </a:solidFill>
                <a:latin typeface="JetBrains Mono" pitchFamily="2" charset="0"/>
              </a:rPr>
              <a:t>u_name</a:t>
            </a:r>
            <a:r>
              <a:rPr lang="zh-CN" altLang="zh-CN" sz="16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endParaRPr lang="zh-CN" altLang="zh-CN" sz="12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通讯录修改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DD4749C-93C9-4D9F-AE09-28705C57A1D2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43934"/>
            <a:ext cx="184731" cy="3693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zh-CN" altLang="zh-CN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32761323"/>
      </p:ext>
    </p:extLst>
  </p:cSld>
  <p:clrMapOvr>
    <a:masterClrMapping/>
  </p:clrMapOvr>
  <p:transition advClick="0" advTm="25000"/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7200800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字典无序，可对字典键、值或键值对排序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返回值为列表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iterable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可为字典名或字典的视图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474762"/>
            <a:ext cx="2977097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 </a:t>
            </a:r>
            <a:endParaRPr lang="en-US" altLang="zh-CN" sz="2800" b="1" dirty="0">
              <a:solidFill>
                <a:srgbClr val="16A80D"/>
              </a:solidFill>
              <a:latin typeface="JetBrains Mono" pitchFamily="2" charset="0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963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808467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8568952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字典名或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为参数可返回键的排序列表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9643" y="2708920"/>
            <a:ext cx="11354390" cy="224676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sort_info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sort_key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keys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sort_key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sort_info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963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4577A312-EE02-4513-98AE-FB1815ADFBA4}"/>
              </a:ext>
            </a:extLst>
          </p:cNvPr>
          <p:cNvSpPr/>
          <p:nvPr/>
        </p:nvSpPr>
        <p:spPr>
          <a:xfrm>
            <a:off x="739642" y="5157192"/>
            <a:ext cx="6508485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DCDFBBAA-2B83-45A4-A2C6-3228B018B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10103" y="3233993"/>
            <a:ext cx="4092137" cy="3404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9286592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9" grpId="0"/>
    </p:bld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79928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为参数可返回值的排序列表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676268"/>
            <a:ext cx="11354390" cy="1815882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sort_value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values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sort_value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endParaRPr lang="en-US" altLang="zh-CN" sz="2800" dirty="0">
              <a:solidFill>
                <a:srgbClr val="E70C0C"/>
              </a:solidFill>
              <a:latin typeface="JetBrains Mono" pitchFamily="2" charset="0"/>
            </a:endParaRP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JetBrains Mono" pitchFamily="2" charset="0"/>
              </a:rPr>
              <a:t># [18, 20, 21, 23]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963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pic>
        <p:nvPicPr>
          <p:cNvPr id="13" name="图片 12">
            <a:extLst>
              <a:ext uri="{FF2B5EF4-FFF2-40B4-BE49-F238E27FC236}">
                <a16:creationId xmlns:a16="http://schemas.microsoft.com/office/drawing/2014/main" id="{F9231525-E205-4716-A692-045423E55C5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76944" y="3592756"/>
            <a:ext cx="3811607" cy="29325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1778482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>
            <a:extLst>
              <a:ext uri="{FF2B5EF4-FFF2-40B4-BE49-F238E27FC236}">
                <a16:creationId xmlns:a16="http://schemas.microsoft.com/office/drawing/2014/main" id="{700B683A-9502-41F9-A772-4470D9B117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65694" y="4126939"/>
            <a:ext cx="5045301" cy="2594726"/>
          </a:xfrm>
          <a:prstGeom prst="rect">
            <a:avLst/>
          </a:prstGeom>
        </p:spPr>
      </p:pic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8856984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copy()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方法创建一个与原集合内容一致的不同集合对象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复制的集合与原集合是独立的对象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其中一个集合的改变不会影响到另一个集合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269038"/>
            <a:ext cx="7279557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吉林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武汉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new_city_set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copy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city_set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add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深圳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2236510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集合的复制</a:t>
            </a:r>
          </a:p>
        </p:txBody>
      </p:sp>
      <p:pic>
        <p:nvPicPr>
          <p:cNvPr id="12" name="图片 11">
            <a:extLst>
              <a:ext uri="{FF2B5EF4-FFF2-40B4-BE49-F238E27FC236}">
                <a16:creationId xmlns:a16="http://schemas.microsoft.com/office/drawing/2014/main" id="{7F0A439F-96E5-490A-9897-F73752938A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9416" y="4654033"/>
            <a:ext cx="4850321" cy="20676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3112844"/>
      </p:ext>
    </p:extLst>
  </p:cSld>
  <p:clrMapOvr>
    <a:masterClrMapping/>
  </p:clrMapOvr>
  <p:transition advClick="0" advTm="25000"/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8568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为参数可对列表元素进行排序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默认根据键值排序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3407661"/>
            <a:ext cx="11354390" cy="138499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21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18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23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20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sort_item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())</a:t>
            </a:r>
            <a:b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sort_item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963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FD95F3B-99D6-4135-AD75-828943E6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4922004"/>
            <a:ext cx="7725385" cy="523220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ABA6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[('Ana', 20), ('Bob', 18), ('Jack', 23), ('Tom', 21)]</a:t>
            </a:r>
            <a:endParaRPr lang="zh-CN" altLang="zh-CN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102694801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</p:bld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2085402"/>
            <a:ext cx="8568952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dict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8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为参数可对列表元素进行排序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key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参数结合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lambda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表达式可根据值排序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E11E262E-CCE1-4260-A59D-BE7E2D81AEC9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2241" y="3039509"/>
            <a:ext cx="10692351" cy="1200329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info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{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'Tom'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'Bob'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18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'Jack'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23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5E8759"/>
                </a:solidFill>
                <a:latin typeface="JetBrains Mono" pitchFamily="2" charset="0"/>
              </a:rPr>
              <a:t>'Ana'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20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}</a:t>
            </a:r>
            <a:b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sort_age 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info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4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400" b="1" dirty="0">
                <a:solidFill>
                  <a:srgbClr val="EF8354"/>
                </a:solidFill>
                <a:latin typeface="JetBrains Mono" pitchFamily="2" charset="0"/>
              </a:rPr>
              <a:t>lambda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item</a:t>
            </a:r>
            <a:r>
              <a:rPr lang="zh-CN" altLang="zh-CN" sz="24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item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4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</a:rPr>
              <a:t>sort_age</a:t>
            </a:r>
            <a:r>
              <a:rPr lang="zh-CN" altLang="zh-CN" sz="24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2AD38BAA-874C-43D4-953D-ABD9CA44D05C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字典排序</a:t>
            </a: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D5A2330B-E0BC-41DE-AB9D-B66DE087AB52}"/>
              </a:ext>
            </a:extLst>
          </p:cNvPr>
          <p:cNvSpPr/>
          <p:nvPr/>
        </p:nvSpPr>
        <p:spPr>
          <a:xfrm>
            <a:off x="767408" y="1567356"/>
            <a:ext cx="9635971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iterable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*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None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800" b="1" dirty="0">
                <a:solidFill>
                  <a:srgbClr val="EF8354"/>
                </a:solidFill>
                <a:latin typeface="JetBrains Mono" pitchFamily="2" charset="0"/>
              </a:rPr>
              <a:t>False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13" name="Rectangle 1">
            <a:extLst>
              <a:ext uri="{FF2B5EF4-FFF2-40B4-BE49-F238E27FC236}">
                <a16:creationId xmlns:a16="http://schemas.microsoft.com/office/drawing/2014/main" id="{3FD95F3B-99D6-4135-AD75-828943E62E0F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99207" y="3907446"/>
            <a:ext cx="6646756" cy="461665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400" dirty="0">
                <a:solidFill>
                  <a:srgbClr val="ABA6BF"/>
                </a:solidFill>
                <a:latin typeface="微软雅黑 Light" panose="020B0502040204020203" pitchFamily="34" charset="-122"/>
                <a:ea typeface="微软雅黑 Light" panose="020B0502040204020203" pitchFamily="34" charset="-122"/>
              </a:rPr>
              <a:t># [('Bob', 18), ('Ana', 20), ('Tom', 21), ('Jack', 23)]</a:t>
            </a:r>
            <a:endParaRPr lang="zh-CN" altLang="zh-CN" sz="16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4A2229E4-F9D7-4563-BCC8-122FFCAA022D}"/>
              </a:ext>
            </a:extLst>
          </p:cNvPr>
          <p:cNvSpPr/>
          <p:nvPr/>
        </p:nvSpPr>
        <p:spPr>
          <a:xfrm>
            <a:off x="732241" y="4513515"/>
            <a:ext cx="763284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8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info.items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将字典转换为可迭代对象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[('Tom', 21), ('Bob', 18), ('Jack', 23), ('Ana', 20)]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item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 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items() 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中的元组，如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('Tom', 21)</a:t>
            </a:r>
          </a:p>
          <a:p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item[1]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：元组中序号为</a:t>
            </a:r>
            <a:r>
              <a:rPr lang="en-US" altLang="zh-CN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</a:t>
            </a: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的元素，对应字典的值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308205348"/>
      </p:ext>
    </p:extLst>
  </p:cSld>
  <p:clrMapOvr>
    <a:masterClrMapping/>
  </p:clrMapOvr>
  <p:transition advClick="0" advTm="25000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3" grpId="0"/>
      <p:bldP spid="12" grpId="0"/>
    </p:bld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查询首都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文件“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7.7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国家与首都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.csv”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保存了世界上大部分国家和地区的名称和首都信息，每行一个国家，国家名和首都名之间用英文逗号分隔。请读取文件内容，并构造合适的数据类型存储这些数据，编写程序完成查询功能。接收用户输入的国家或地区的名称，输出对应的首都或行政中心名称，当输入错误时输出“输入错误”。要求程序可以重复接收用户输入，直接输入回车时退出程序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67408" y="3631089"/>
            <a:ext cx="6624736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这个问题可以用列表实现，也可以用字典实现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字典可以根据键值进行索引，效率远高于列表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建议使用字典数据类型存储数据，以国家名为键，以首都名为值进行存储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CE79569B-5006-48CE-816A-402A537EA25C}"/>
              </a:ext>
            </a:extLst>
          </p:cNvPr>
          <p:cNvSpPr/>
          <p:nvPr/>
        </p:nvSpPr>
        <p:spPr>
          <a:xfrm>
            <a:off x="8472264" y="4075038"/>
            <a:ext cx="2304256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中国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北京</a:t>
            </a:r>
            <a:b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韩国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汉城</a:t>
            </a:r>
            <a:b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朝鲜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平壤</a:t>
            </a:r>
            <a:b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日本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东京</a:t>
            </a:r>
            <a:b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JetBrains Mono" pitchFamily="2" charset="0"/>
                <a:ea typeface="宋体" panose="02010600030101010101" pitchFamily="2" charset="-122"/>
              </a:rPr>
              <a:t>…</a:t>
            </a:r>
            <a:br>
              <a:rPr lang="zh-CN" altLang="zh-CN" sz="2400" dirty="0">
                <a:solidFill>
                  <a:srgbClr val="2D3142"/>
                </a:solidFill>
                <a:latin typeface="JetBrains Mono" pitchFamily="2" charset="0"/>
                <a:ea typeface="宋体" panose="02010600030101010101" pitchFamily="2" charset="-122"/>
              </a:rPr>
            </a:b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新西兰</a:t>
            </a:r>
            <a:r>
              <a:rPr lang="zh-CN" altLang="zh-CN" sz="2400" dirty="0">
                <a:solidFill>
                  <a:srgbClr val="6AE613"/>
                </a:solidFill>
                <a:latin typeface="JetBrains Mono" pitchFamily="2" charset="0"/>
                <a:ea typeface="宋体" panose="02010600030101010101" pitchFamily="2" charset="-122"/>
              </a:rPr>
              <a:t>,</a:t>
            </a:r>
            <a:r>
              <a:rPr lang="zh-CN" altLang="zh-CN" sz="2400" dirty="0">
                <a:solidFill>
                  <a:srgbClr val="2D3142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惠灵顿</a:t>
            </a:r>
            <a:endParaRPr lang="zh-CN" altLang="zh-CN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80818732"/>
      </p:ext>
    </p:extLst>
  </p:cSld>
  <p:clrMapOvr>
    <a:masterClrMapping/>
  </p:clrMapOvr>
  <p:transition advClick="0" advTm="25000"/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5851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countries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filename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接收文件名为参数，读取这个文件中的数据，根据逗号将国家名与首都切分开，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创建键为国家名，值为首都的字典，返回这个字典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JetBrains Mono" pitchFamily="2" charset="0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capitals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{}  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创建空字典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with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open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filename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'r'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encoding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'utf-8'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as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x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逐行遍历文件，字符串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line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strip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split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','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切分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x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为列表，国家名，首都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capitals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line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]]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line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加入新元素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,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国家名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: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首都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capitals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返回创建的字典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3911648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查询首都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构建字典</a:t>
            </a:r>
          </a:p>
        </p:txBody>
      </p:sp>
    </p:spTree>
    <p:extLst>
      <p:ext uri="{BB962C8B-B14F-4D97-AF65-F5344CB8AC3E}">
        <p14:creationId xmlns:p14="http://schemas.microsoft.com/office/powerpoint/2010/main" val="3757418417"/>
      </p:ext>
    </p:extLst>
  </p:cSld>
  <p:clrMapOvr>
    <a:masterClrMapping/>
  </p:clrMapOvr>
  <p:transition advClick="0" advTm="25000"/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801200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query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接受用户输入的国家名，查询并返回该国家的首都；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当国家名不存在时，输出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';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当输入为空时，结束程序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while True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构建无限循环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country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input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输入要查询的国家名称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country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当输入回车（输入为空）时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break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终止循环，结束程序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else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输出首都，国家名不存在时，输出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'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   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capital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get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country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输入错误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'7.7 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国家与首都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.csv'</a:t>
            </a:r>
            <a:b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capital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countries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调用函数读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file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文件获得字典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query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调用查询首都函数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309091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查询首都</a:t>
            </a:r>
            <a:r>
              <a:rPr lang="en-US" altLang="zh-CN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—</a:t>
            </a:r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查询</a:t>
            </a:r>
          </a:p>
        </p:txBody>
      </p:sp>
    </p:spTree>
    <p:extLst>
      <p:ext uri="{BB962C8B-B14F-4D97-AF65-F5344CB8AC3E}">
        <p14:creationId xmlns:p14="http://schemas.microsoft.com/office/powerpoint/2010/main" val="4174061121"/>
      </p:ext>
    </p:extLst>
  </p:cSld>
  <p:clrMapOvr>
    <a:masterClrMapping/>
  </p:clrMapOvr>
  <p:transition advClick="0" advTm="25000"/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词频统计</a:t>
            </a:r>
          </a:p>
        </p:txBody>
      </p:sp>
      <p:sp>
        <p:nvSpPr>
          <p:cNvPr id="2" name="矩形 1">
            <a:extLst>
              <a:ext uri="{FF2B5EF4-FFF2-40B4-BE49-F238E27FC236}">
                <a16:creationId xmlns:a16="http://schemas.microsoft.com/office/drawing/2014/main" id="{06C40E92-9119-496D-AAE2-ED1D8B4EC4B4}"/>
              </a:ext>
            </a:extLst>
          </p:cNvPr>
          <p:cNvSpPr/>
          <p:nvPr/>
        </p:nvSpPr>
        <p:spPr>
          <a:xfrm>
            <a:off x="789116" y="1628800"/>
            <a:ext cx="10779491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统计“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7.8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宋词三百首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.txt”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中出现次数最多的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个词和每个词出现的次数。词和词出现的次数正好可以用字典中的键值对表示，遍历“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7.8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宋词三百首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.txt”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，以每个词为键，以该词出现的次数为值，构成一个词典。对词典进行降序排序，输出前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10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个元素。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0F0925E0-F468-486E-8986-192182697C39}"/>
              </a:ext>
            </a:extLst>
          </p:cNvPr>
          <p:cNvSpPr/>
          <p:nvPr/>
        </p:nvSpPr>
        <p:spPr>
          <a:xfrm>
            <a:off x="789116" y="3272369"/>
            <a:ext cx="1051316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中文的文章与英文不同，英文每个单词间自然以空格进行分隔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而中文中以句子为分隔的，各词之间无分隔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所以要先将一个句子切分成多个单词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分词这项工作可以利用一个第三方库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jieba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库中</a:t>
            </a:r>
            <a:r>
              <a:rPr lang="en-US" altLang="zh-CN" sz="2400" dirty="0" err="1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lcut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(txt)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函数来完成</a:t>
            </a:r>
            <a:endParaRPr lang="en-US" altLang="zh-CN" sz="24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  <a:p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参数</a:t>
            </a:r>
            <a:r>
              <a:rPr lang="en-US" altLang="zh-CN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txt </a:t>
            </a:r>
            <a:r>
              <a:rPr lang="zh-CN" altLang="en-US" sz="24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为一个中文字符串</a:t>
            </a:r>
            <a:endParaRPr lang="zh-CN" altLang="en-US" sz="2400" dirty="0">
              <a:effectLst/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89442448-A4ED-4C63-8BCA-FCAD97EEADF7}"/>
              </a:ext>
            </a:extLst>
          </p:cNvPr>
          <p:cNvSpPr/>
          <p:nvPr/>
        </p:nvSpPr>
        <p:spPr>
          <a:xfrm>
            <a:off x="789116" y="5539262"/>
            <a:ext cx="3836307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pip install jieba</a:t>
            </a:r>
            <a:endParaRPr lang="zh-CN" altLang="zh-CN" sz="2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32554980"/>
      </p:ext>
    </p:extLst>
  </p:cSld>
  <p:clrMapOvr>
    <a:masterClrMapping/>
  </p:clrMapOvr>
  <p:transition advClick="0" advTm="25000"/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585176" cy="317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import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jieba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jieba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是中文分词库，将中文句子切分成词。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file_string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接受文件名为参数，读取文件中的数据成一个字符串，返回这个字符串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''                   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创建空字符串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with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open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"r"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encoding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'utf-8'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as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创建文件对象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line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data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遍历文件对象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line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strip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拼接成字符串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                    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返回字符串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词频统计</a:t>
            </a:r>
          </a:p>
        </p:txBody>
      </p:sp>
    </p:spTree>
    <p:extLst>
      <p:ext uri="{BB962C8B-B14F-4D97-AF65-F5344CB8AC3E}">
        <p14:creationId xmlns:p14="http://schemas.microsoft.com/office/powerpoint/2010/main" val="1163795255"/>
      </p:ext>
    </p:extLst>
  </p:cSld>
  <p:clrMapOvr>
    <a:masterClrMapping/>
  </p:clrMapOvr>
  <p:transition advClick="0" advTm="25000"/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1233248" cy="501675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cut_txt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利用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jieba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txt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进行切分，返回元素为中文词的列表。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word_list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jieba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cut_for_search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将字符串切分成词的列表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word_list</a:t>
            </a:r>
            <a:b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text_analysis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word_list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72737A"/>
                </a:solidFill>
                <a:latin typeface="JetBrains Mono" pitchFamily="2" charset="0"/>
              </a:rPr>
              <a:t>txt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接受一个字符串为参数，利用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jieba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对字符串进行分词，统计分析这个字符串中每个词出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现的次数，以每个词为键，以该词出现的次数为值构建字典，按词出现的次数排序，返回降序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排序的词频列表</a:t>
            </a:r>
            <a:endParaRPr lang="en-US" altLang="zh-CN" sz="2000" dirty="0">
              <a:solidFill>
                <a:srgbClr val="ABA6BF"/>
              </a:solidFill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"""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counts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{}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创建一个空字典，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counts = dict()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word_list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遍历切分好的词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len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&gt;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跳过一个字的词不统计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counts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get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0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+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当前词为键，值加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1,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初值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0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items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sorted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items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()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key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lambda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x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reverse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True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return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items      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返回降序排序的词频列表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词频统计</a:t>
            </a:r>
          </a:p>
        </p:txBody>
      </p:sp>
    </p:spTree>
    <p:extLst>
      <p:ext uri="{BB962C8B-B14F-4D97-AF65-F5344CB8AC3E}">
        <p14:creationId xmlns:p14="http://schemas.microsoft.com/office/powerpoint/2010/main" val="2607506514"/>
      </p:ext>
    </p:extLst>
  </p:cSld>
  <p:clrMapOvr>
    <a:masterClrMapping/>
  </p:clrMapOvr>
  <p:transition advClick="0" advTm="25000"/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矩形 4">
            <a:extLst>
              <a:ext uri="{FF2B5EF4-FFF2-40B4-BE49-F238E27FC236}">
                <a16:creationId xmlns:a16="http://schemas.microsoft.com/office/drawing/2014/main" id="{8087F984-A037-4256-A7F4-2F98B85601FD}"/>
              </a:ext>
            </a:extLst>
          </p:cNvPr>
          <p:cNvSpPr/>
          <p:nvPr/>
        </p:nvSpPr>
        <p:spPr>
          <a:xfrm>
            <a:off x="767408" y="1565503"/>
            <a:ext cx="10441160" cy="40934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def </a:t>
            </a:r>
            <a:r>
              <a:rPr lang="zh-CN" altLang="zh-CN" sz="2000" b="1" dirty="0">
                <a:solidFill>
                  <a:srgbClr val="071EF0"/>
                </a:solidFill>
                <a:latin typeface="JetBrains Mono" pitchFamily="2" charset="0"/>
              </a:rPr>
              <a:t>print_words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items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for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 </a:t>
            </a: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in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range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n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      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输出前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10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个元素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items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i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]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将元组中值赋给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和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count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       </a:t>
            </a:r>
            <a:r>
              <a:rPr lang="zh-CN" altLang="zh-CN" sz="2000" b="1" dirty="0">
                <a:solidFill>
                  <a:srgbClr val="16A80D"/>
                </a:solidFill>
                <a:latin typeface="JetBrains Mono" pitchFamily="2" charset="0"/>
              </a:rPr>
              <a:t>print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"{0:&lt;4}{1:&gt;4}"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.</a:t>
            </a:r>
            <a:r>
              <a:rPr lang="zh-CN" altLang="zh-CN" sz="2000" b="1" dirty="0">
                <a:solidFill>
                  <a:srgbClr val="F72F07"/>
                </a:solidFill>
                <a:latin typeface="JetBrains Mono" pitchFamily="2" charset="0"/>
              </a:rPr>
              <a:t>format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count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词语左对齐宽度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；数量右对齐宽度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4</a:t>
            </a: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b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</a:br>
            <a:r>
              <a:rPr lang="zh-CN" altLang="zh-CN" sz="2000" b="1" dirty="0">
                <a:solidFill>
                  <a:srgbClr val="EF8354"/>
                </a:solidFill>
                <a:latin typeface="JetBrains Mono" pitchFamily="2" charset="0"/>
              </a:rPr>
              <a:t>if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__name__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'__main__'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:</a:t>
            </a:r>
            <a:b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filename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"7.8 </a:t>
            </a:r>
            <a:r>
              <a:rPr lang="zh-CN" altLang="zh-CN" sz="2000" dirty="0">
                <a:solidFill>
                  <a:srgbClr val="5E8759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宋词三百首</a:t>
            </a:r>
            <a:r>
              <a:rPr lang="zh-CN" altLang="zh-CN" sz="2000" dirty="0">
                <a:solidFill>
                  <a:srgbClr val="5E8759"/>
                </a:solidFill>
                <a:latin typeface="JetBrains Mono" pitchFamily="2" charset="0"/>
              </a:rPr>
              <a:t>.txt"  </a:t>
            </a:r>
            <a:r>
              <a:rPr lang="en-US" altLang="zh-CN" sz="2000" dirty="0">
                <a:solidFill>
                  <a:srgbClr val="5E8759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文件名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text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file_string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filename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    </a:t>
            </a:r>
            <a:r>
              <a:rPr lang="en-US" altLang="zh-CN" sz="2000" dirty="0">
                <a:solidFill>
                  <a:srgbClr val="E70C0C"/>
                </a:solidFill>
                <a:latin typeface="JetBrains Mono" pitchFamily="2" charset="0"/>
              </a:rPr>
              <a:t>  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调用读文件函数，返回字符串类型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words_lst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cut_txt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b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</a:b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   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ls </a:t>
            </a:r>
            <a:r>
              <a:rPr lang="zh-CN" altLang="zh-CN" sz="20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text_analysis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words_lst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text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 </a:t>
            </a:r>
            <a:r>
              <a:rPr lang="zh-CN" altLang="zh-CN" sz="2000" dirty="0">
                <a:solidFill>
                  <a:srgbClr val="ABA6BF"/>
                </a:solidFill>
                <a:latin typeface="JetBrains Mono" pitchFamily="2" charset="0"/>
              </a:rPr>
              <a:t># </a:t>
            </a: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调用统计分析函数统计词频</a:t>
            </a:r>
            <a:b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</a:br>
            <a:r>
              <a:rPr lang="zh-CN" altLang="zh-CN" sz="2000" dirty="0">
                <a:solidFill>
                  <a:srgbClr val="ABA6BF"/>
                </a:solidFill>
                <a:latin typeface="宋体" panose="02010600030101010101" pitchFamily="2" charset="-122"/>
                <a:ea typeface="宋体" panose="02010600030101010101" pitchFamily="2" charset="-122"/>
              </a:rPr>
              <a:t>    </a:t>
            </a:r>
            <a:r>
              <a:rPr lang="zh-CN" altLang="zh-CN" sz="2000" dirty="0">
                <a:solidFill>
                  <a:srgbClr val="F76707"/>
                </a:solidFill>
                <a:latin typeface="JetBrains Mono" pitchFamily="2" charset="0"/>
              </a:rPr>
              <a:t>print_words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ls</a:t>
            </a:r>
            <a:r>
              <a:rPr lang="zh-CN" altLang="zh-CN" sz="20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000" dirty="0">
                <a:solidFill>
                  <a:srgbClr val="2D3142"/>
                </a:solidFill>
                <a:latin typeface="JetBrains Mono" pitchFamily="2" charset="0"/>
              </a:rPr>
              <a:t>10</a:t>
            </a:r>
            <a:r>
              <a:rPr lang="zh-CN" altLang="zh-CN" sz="20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sz="1600" dirty="0">
              <a:latin typeface="Arial" panose="020B0604020202020204" pitchFamily="34" charset="0"/>
            </a:endParaRPr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15BA1815-6329-49D0-B722-D43C227A7DCD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词频统计</a:t>
            </a:r>
          </a:p>
        </p:txBody>
      </p:sp>
    </p:spTree>
    <p:extLst>
      <p:ext uri="{BB962C8B-B14F-4D97-AF65-F5344CB8AC3E}">
        <p14:creationId xmlns:p14="http://schemas.microsoft.com/office/powerpoint/2010/main" val="849506821"/>
      </p:ext>
    </p:extLst>
  </p:cSld>
  <p:clrMapOvr>
    <a:masterClrMapping/>
  </p:clrMapOvr>
  <p:transition advClick="0" advTm="25000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矩形 5">
            <a:extLst>
              <a:ext uri="{FF2B5EF4-FFF2-40B4-BE49-F238E27FC236}">
                <a16:creationId xmlns:a16="http://schemas.microsoft.com/office/drawing/2014/main" id="{C0E0AA73-D0DC-484C-B27C-711B17BBFA2D}"/>
              </a:ext>
            </a:extLst>
          </p:cNvPr>
          <p:cNvSpPr/>
          <p:nvPr/>
        </p:nvSpPr>
        <p:spPr>
          <a:xfrm>
            <a:off x="767408" y="1700808"/>
            <a:ext cx="8856984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spcBef>
                <a:spcPts val="0"/>
              </a:spcBef>
            </a:pPr>
            <a:r>
              <a:rPr lang="zh-CN" altLang="en-US" sz="2800" dirty="0">
                <a:latin typeface="微软雅黑 Light" panose="020B0502040204020203" pitchFamily="34" charset="-122"/>
                <a:ea typeface="微软雅黑 Light" panose="020B0502040204020203" pitchFamily="34" charset="-122"/>
              </a:rPr>
              <a:t>集合中数据不重复</a:t>
            </a:r>
            <a:endParaRPr lang="en-US" altLang="zh-CN" sz="2800" dirty="0">
              <a:latin typeface="微软雅黑 Light" panose="020B0502040204020203" pitchFamily="34" charset="-122"/>
              <a:ea typeface="微软雅黑 Light" panose="020B0502040204020203" pitchFamily="34" charset="-122"/>
            </a:endParaRP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0BE615C-D44D-49C9-8F65-3CBD201ADC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7408" y="2355141"/>
            <a:ext cx="7273145" cy="954107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scores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[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70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88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80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, 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96</a:t>
            </a:r>
            <a: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  <a:t>]</a:t>
            </a:r>
            <a:br>
              <a:rPr lang="zh-CN" altLang="zh-CN" sz="2800" dirty="0">
                <a:solidFill>
                  <a:srgbClr val="6AE613"/>
                </a:solidFill>
                <a:latin typeface="JetBrains Mono" pitchFamily="2" charset="0"/>
              </a:rPr>
            </a:b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scores_set </a:t>
            </a:r>
            <a:r>
              <a:rPr lang="zh-CN" altLang="zh-CN" sz="2800" dirty="0">
                <a:solidFill>
                  <a:srgbClr val="F77235"/>
                </a:solidFill>
                <a:latin typeface="JetBrains Mono" pitchFamily="2" charset="0"/>
              </a:rPr>
              <a:t>= </a:t>
            </a:r>
            <a:r>
              <a:rPr lang="zh-CN" altLang="zh-CN" sz="2800" b="1" dirty="0">
                <a:solidFill>
                  <a:srgbClr val="16A80D"/>
                </a:solidFill>
                <a:latin typeface="JetBrains Mono" pitchFamily="2" charset="0"/>
              </a:rPr>
              <a:t>set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(</a:t>
            </a:r>
            <a:r>
              <a:rPr lang="zh-CN" altLang="zh-CN" sz="2800" dirty="0">
                <a:solidFill>
                  <a:srgbClr val="2D3142"/>
                </a:solidFill>
                <a:latin typeface="JetBrains Mono" pitchFamily="2" charset="0"/>
              </a:rPr>
              <a:t>scores</a:t>
            </a:r>
            <a:r>
              <a:rPr lang="zh-CN" altLang="zh-CN" sz="2800" dirty="0">
                <a:solidFill>
                  <a:srgbClr val="E70C0C"/>
                </a:solidFill>
                <a:latin typeface="JetBrains Mono" pitchFamily="2" charset="0"/>
              </a:rPr>
              <a:t>)</a:t>
            </a:r>
            <a:endParaRPr lang="zh-CN" altLang="zh-CN" dirty="0">
              <a:latin typeface="Arial" panose="020B0604020202020204" pitchFamily="34" charset="0"/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062A35C0-3B60-4350-A8E7-86D49B291E54}"/>
              </a:ext>
            </a:extLst>
          </p:cNvPr>
          <p:cNvSpPr/>
          <p:nvPr/>
        </p:nvSpPr>
        <p:spPr>
          <a:xfrm>
            <a:off x="767408" y="980728"/>
            <a:ext cx="1826141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3200" dirty="0">
                <a:solidFill>
                  <a:srgbClr val="FF8132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集合去重</a:t>
            </a:r>
          </a:p>
        </p:txBody>
      </p:sp>
      <p:pic>
        <p:nvPicPr>
          <p:cNvPr id="16" name="图片 15">
            <a:extLst>
              <a:ext uri="{FF2B5EF4-FFF2-40B4-BE49-F238E27FC236}">
                <a16:creationId xmlns:a16="http://schemas.microsoft.com/office/drawing/2014/main" id="{58E9895B-B63A-44B9-AF33-4C5879AFF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7408" y="3444843"/>
            <a:ext cx="5971429" cy="29333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6189558"/>
      </p:ext>
    </p:extLst>
  </p:cSld>
  <p:clrMapOvr>
    <a:masterClrMapping/>
  </p:clrMapOvr>
  <p:transition advClick="0" advTm="25000"/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49489</TotalTime>
  <Words>4371</Words>
  <Application>Microsoft Office PowerPoint</Application>
  <PresentationFormat>宽屏</PresentationFormat>
  <Paragraphs>461</Paragraphs>
  <Slides>88</Slides>
  <Notes>0</Notes>
  <HiddenSlides>0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88</vt:i4>
      </vt:variant>
      <vt:variant>
        <vt:lpstr>自定义放映</vt:lpstr>
      </vt:variant>
      <vt:variant>
        <vt:i4>1</vt:i4>
      </vt:variant>
    </vt:vector>
  </HeadingPairs>
  <TitlesOfParts>
    <vt:vector size="101" baseType="lpstr">
      <vt:lpstr>Andale mono</vt:lpstr>
      <vt:lpstr>Arial Unicode MS</vt:lpstr>
      <vt:lpstr>等线</vt:lpstr>
      <vt:lpstr>等线 Light</vt:lpstr>
      <vt:lpstr>方正姚体</vt:lpstr>
      <vt:lpstr>宋体</vt:lpstr>
      <vt:lpstr>微软雅黑</vt:lpstr>
      <vt:lpstr>微软雅黑 Light</vt:lpstr>
      <vt:lpstr>Arial</vt:lpstr>
      <vt:lpstr>JetBrains Mono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自定义放映 1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武汉理工大学博士学位论文答辩</dc:title>
  <dc:creator>zhaogh</dc:creator>
  <cp:lastModifiedBy>赵广辉</cp:lastModifiedBy>
  <cp:revision>1267</cp:revision>
  <dcterms:created xsi:type="dcterms:W3CDTF">2007-08-02T05:50:15Z</dcterms:created>
  <dcterms:modified xsi:type="dcterms:W3CDTF">2021-08-11T15:24:41Z</dcterms:modified>
</cp:coreProperties>
</file>