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4">
  <p:sldMasterIdLst>
    <p:sldMasterId id="2147483648" r:id="rId1"/>
  </p:sldMasterIdLst>
  <p:notesMasterIdLst>
    <p:notesMasterId r:id="rId74"/>
  </p:notesMasterIdLst>
  <p:handoutMasterIdLst>
    <p:handoutMasterId r:id="rId75"/>
  </p:handoutMasterIdLst>
  <p:sldIdLst>
    <p:sldId id="1116" r:id="rId2"/>
    <p:sldId id="1363" r:id="rId3"/>
    <p:sldId id="1382" r:id="rId4"/>
    <p:sldId id="1383" r:id="rId5"/>
    <p:sldId id="1384" r:id="rId6"/>
    <p:sldId id="1389" r:id="rId7"/>
    <p:sldId id="1390" r:id="rId8"/>
    <p:sldId id="1391" r:id="rId9"/>
    <p:sldId id="1392" r:id="rId10"/>
    <p:sldId id="1393" r:id="rId11"/>
    <p:sldId id="1394" r:id="rId12"/>
    <p:sldId id="1395" r:id="rId13"/>
    <p:sldId id="1396" r:id="rId14"/>
    <p:sldId id="1397" r:id="rId15"/>
    <p:sldId id="1398" r:id="rId16"/>
    <p:sldId id="1399" r:id="rId17"/>
    <p:sldId id="1400" r:id="rId18"/>
    <p:sldId id="1401" r:id="rId19"/>
    <p:sldId id="1402" r:id="rId20"/>
    <p:sldId id="1403" r:id="rId21"/>
    <p:sldId id="1404" r:id="rId22"/>
    <p:sldId id="1405" r:id="rId23"/>
    <p:sldId id="1377" r:id="rId24"/>
    <p:sldId id="1406" r:id="rId25"/>
    <p:sldId id="1378" r:id="rId26"/>
    <p:sldId id="1379" r:id="rId27"/>
    <p:sldId id="1380" r:id="rId28"/>
    <p:sldId id="1381" r:id="rId29"/>
    <p:sldId id="1407" r:id="rId30"/>
    <p:sldId id="1408" r:id="rId31"/>
    <p:sldId id="1409" r:id="rId32"/>
    <p:sldId id="1410" r:id="rId33"/>
    <p:sldId id="1411" r:id="rId34"/>
    <p:sldId id="1364" r:id="rId35"/>
    <p:sldId id="1412" r:id="rId36"/>
    <p:sldId id="1413" r:id="rId37"/>
    <p:sldId id="1414" r:id="rId38"/>
    <p:sldId id="1459" r:id="rId39"/>
    <p:sldId id="1460" r:id="rId40"/>
    <p:sldId id="1461" r:id="rId41"/>
    <p:sldId id="1462" r:id="rId42"/>
    <p:sldId id="1463" r:id="rId43"/>
    <p:sldId id="1465" r:id="rId44"/>
    <p:sldId id="1464" r:id="rId45"/>
    <p:sldId id="1467" r:id="rId46"/>
    <p:sldId id="1468" r:id="rId47"/>
    <p:sldId id="1466" r:id="rId48"/>
    <p:sldId id="1415" r:id="rId49"/>
    <p:sldId id="1416" r:id="rId50"/>
    <p:sldId id="1417" r:id="rId51"/>
    <p:sldId id="1418" r:id="rId52"/>
    <p:sldId id="1419" r:id="rId53"/>
    <p:sldId id="1420" r:id="rId54"/>
    <p:sldId id="1421" r:id="rId55"/>
    <p:sldId id="1469" r:id="rId56"/>
    <p:sldId id="1470" r:id="rId57"/>
    <p:sldId id="1471" r:id="rId58"/>
    <p:sldId id="1472" r:id="rId59"/>
    <p:sldId id="1474" r:id="rId60"/>
    <p:sldId id="1475" r:id="rId61"/>
    <p:sldId id="1422" r:id="rId62"/>
    <p:sldId id="1423" r:id="rId63"/>
    <p:sldId id="1424" r:id="rId64"/>
    <p:sldId id="1425" r:id="rId65"/>
    <p:sldId id="1426" r:id="rId66"/>
    <p:sldId id="1427" r:id="rId67"/>
    <p:sldId id="1428" r:id="rId68"/>
    <p:sldId id="1429" r:id="rId69"/>
    <p:sldId id="1430" r:id="rId70"/>
    <p:sldId id="1476" r:id="rId71"/>
    <p:sldId id="1477" r:id="rId72"/>
    <p:sldId id="1478" r:id="rId73"/>
  </p:sldIdLst>
  <p:sldSz cx="12192000" cy="6858000"/>
  <p:notesSz cx="6858000" cy="9144000"/>
  <p:custShowLst>
    <p:custShow name="自定义放映 1" id="0">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0D88C44-9591-4284-ABFA-9FB14689EB5F}">
          <p14:sldIdLst>
            <p14:sldId id="1116"/>
            <p14:sldId id="1363"/>
            <p14:sldId id="1382"/>
            <p14:sldId id="1383"/>
            <p14:sldId id="1384"/>
          </p14:sldIdLst>
        </p14:section>
        <p14:section name="默认节" id="{5DBF0CFA-A5CB-483E-8716-D54904B1D297}">
          <p14:sldIdLst>
            <p14:sldId id="1389"/>
            <p14:sldId id="1390"/>
            <p14:sldId id="1391"/>
            <p14:sldId id="1392"/>
            <p14:sldId id="1393"/>
            <p14:sldId id="1394"/>
            <p14:sldId id="1395"/>
            <p14:sldId id="1396"/>
            <p14:sldId id="1397"/>
            <p14:sldId id="1398"/>
            <p14:sldId id="1399"/>
            <p14:sldId id="1400"/>
            <p14:sldId id="1401"/>
            <p14:sldId id="1402"/>
            <p14:sldId id="1403"/>
            <p14:sldId id="1404"/>
          </p14:sldIdLst>
        </p14:section>
        <p14:section name="默认节" id="{7CE3403D-17CC-4A9E-AC79-711574CAC933}">
          <p14:sldIdLst>
            <p14:sldId id="1405"/>
            <p14:sldId id="1377"/>
            <p14:sldId id="1406"/>
            <p14:sldId id="1378"/>
            <p14:sldId id="1379"/>
            <p14:sldId id="1380"/>
            <p14:sldId id="1381"/>
            <p14:sldId id="1407"/>
            <p14:sldId id="1408"/>
          </p14:sldIdLst>
        </p14:section>
        <p14:section name="默认节" id="{6F1AB6D8-67C1-43E7-8856-AE19B37197DC}">
          <p14:sldIdLst>
            <p14:sldId id="1409"/>
            <p14:sldId id="1410"/>
            <p14:sldId id="1411"/>
            <p14:sldId id="1364"/>
            <p14:sldId id="1412"/>
            <p14:sldId id="1413"/>
            <p14:sldId id="1414"/>
            <p14:sldId id="1459"/>
            <p14:sldId id="1460"/>
            <p14:sldId id="1461"/>
            <p14:sldId id="1462"/>
            <p14:sldId id="1463"/>
            <p14:sldId id="1465"/>
            <p14:sldId id="1464"/>
            <p14:sldId id="1467"/>
            <p14:sldId id="1468"/>
            <p14:sldId id="1466"/>
            <p14:sldId id="1415"/>
            <p14:sldId id="1416"/>
            <p14:sldId id="1417"/>
            <p14:sldId id="1418"/>
            <p14:sldId id="1419"/>
            <p14:sldId id="1420"/>
            <p14:sldId id="1421"/>
            <p14:sldId id="1469"/>
            <p14:sldId id="1470"/>
            <p14:sldId id="1471"/>
            <p14:sldId id="1472"/>
            <p14:sldId id="1474"/>
            <p14:sldId id="1475"/>
          </p14:sldIdLst>
        </p14:section>
        <p14:section name="默认节" id="{76DB5631-1B97-40B6-B6C9-CC48FA76F3C4}">
          <p14:sldIdLst>
            <p14:sldId id="1422"/>
            <p14:sldId id="1423"/>
            <p14:sldId id="1424"/>
            <p14:sldId id="1425"/>
            <p14:sldId id="1426"/>
            <p14:sldId id="1427"/>
            <p14:sldId id="1428"/>
            <p14:sldId id="1429"/>
            <p14:sldId id="1430"/>
            <p14:sldId id="1476"/>
            <p14:sldId id="1477"/>
            <p14:sldId id="1478"/>
          </p14:sldIdLst>
        </p14:section>
        <p14:section name="默认节" id="{7BDC4353-05A1-4178-AB2E-827703449658}">
          <p14:sldIdLst/>
        </p14:section>
        <p14:section name="默认节" id="{CCA93881-CD8A-41D8-BA1C-6E4AA3115BAE}">
          <p14:sldIdLst/>
        </p14:section>
      </p14:sectionLst>
    </p:ext>
    <p:ext uri="{EFAFB233-063F-42B5-8137-9DF3F51BA10A}">
      <p15:sldGuideLst xmlns:p15="http://schemas.microsoft.com/office/powerpoint/2012/main">
        <p15:guide id="1" orient="horz" pos="2159">
          <p15:clr>
            <a:srgbClr val="A4A3A4"/>
          </p15:clr>
        </p15:guide>
        <p15:guide id="2" pos="3840">
          <p15:clr>
            <a:srgbClr val="A4A3A4"/>
          </p15:clr>
        </p15:guide>
      </p15:sldGuideLst>
    </p:ext>
    <p:ext uri="{2D200454-40CA-4A62-9FC3-DE9A4176ACB9}">
      <p15:notesGuideLst xmlns:p15="http://schemas.microsoft.com/office/powerpoint/2012/main">
        <p15:guide id="1" orient="horz" pos="2879">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8404"/>
    <a:srgbClr val="FFFFB5"/>
    <a:srgbClr val="FFFFBA"/>
    <a:srgbClr val="000066"/>
    <a:srgbClr val="F0A741"/>
    <a:srgbClr val="EDA23D"/>
    <a:srgbClr val="FF8132"/>
    <a:srgbClr val="EDA03B"/>
    <a:srgbClr val="FFFDDF"/>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7436" autoAdjust="0"/>
  </p:normalViewPr>
  <p:slideViewPr>
    <p:cSldViewPr>
      <p:cViewPr varScale="1">
        <p:scale>
          <a:sx n="114" d="100"/>
          <a:sy n="114" d="100"/>
        </p:scale>
        <p:origin x="240" y="96"/>
      </p:cViewPr>
      <p:guideLst>
        <p:guide orient="horz" pos="2159"/>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886"/>
    </p:cViewPr>
  </p:sorterViewPr>
  <p:notesViewPr>
    <p:cSldViewPr>
      <p:cViewPr>
        <p:scale>
          <a:sx n="125" d="100"/>
          <a:sy n="125" d="100"/>
        </p:scale>
        <p:origin x="-638" y="1872"/>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37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37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37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b="0">
                <a:latin typeface="Arial" panose="020B0604020202020204" pitchFamily="34" charset="0"/>
                <a:ea typeface="宋体" panose="02010600030101010101" pitchFamily="2" charset="-122"/>
              </a:defRPr>
            </a:lvl1pPr>
          </a:lstStyle>
          <a:p>
            <a:pPr>
              <a:defRPr/>
            </a:pPr>
            <a:fld id="{A3A467F8-9C48-4363-9DAD-D09F8BD51806}" type="slidenum">
              <a:rPr lang="en-US" altLang="zh-CN"/>
              <a:t>‹#›</a:t>
            </a:fld>
            <a:endParaRPr lang="en-US" altLang="zh-CN"/>
          </a:p>
        </p:txBody>
      </p:sp>
    </p:spTree>
    <p:extLst>
      <p:ext uri="{BB962C8B-B14F-4D97-AF65-F5344CB8AC3E}">
        <p14:creationId xmlns:p14="http://schemas.microsoft.com/office/powerpoint/2010/main" val="780425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Arial" panose="020B0604020202020204" pitchFamily="34" charset="0"/>
                <a:ea typeface="宋体" panose="02010600030101010101" pitchFamily="2" charset="-122"/>
              </a:defRPr>
            </a:lvl1pPr>
          </a:lstStyle>
          <a:p>
            <a:pPr>
              <a:defRPr/>
            </a:pPr>
            <a:endParaRPr lang="en-US" altLang="zh-CN"/>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200" b="0">
                <a:latin typeface="Arial" panose="020B0604020202020204" pitchFamily="34" charset="0"/>
                <a:ea typeface="宋体" panose="02010600030101010101" pitchFamily="2" charset="-122"/>
              </a:defRPr>
            </a:lvl1pPr>
          </a:lstStyle>
          <a:p>
            <a:pPr>
              <a:defRPr/>
            </a:pPr>
            <a:fld id="{8623618D-22B9-4D52-942F-EA700A8AE6D5}" type="slidenum">
              <a:rPr lang="en-US" altLang="zh-CN"/>
              <a:t>‹#›</a:t>
            </a:fld>
            <a:endParaRPr lang="en-US" altLang="zh-CN"/>
          </a:p>
        </p:txBody>
      </p:sp>
    </p:spTree>
    <p:extLst>
      <p:ext uri="{BB962C8B-B14F-4D97-AF65-F5344CB8AC3E}">
        <p14:creationId xmlns:p14="http://schemas.microsoft.com/office/powerpoint/2010/main" val="564723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B76B5D1-473A-4F12-A693-EFC4F9862B66}"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EFB71A2-E1DD-4827-A0FA-A5D4EBA945A5}"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76B5D1-473A-4F12-A693-EFC4F9862B66}" type="datetimeFigureOut">
              <a:rPr lang="zh-CN" altLang="en-US" smtClean="0"/>
              <a:t>2024/3/19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FB71A2-E1DD-4827-A0FA-A5D4EBA945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6B5D1-473A-4F12-A693-EFC4F9862B66}" type="datetimeFigureOut">
              <a:rPr lang="zh-CN" altLang="en-US" smtClean="0"/>
              <a:t>2024/3/19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B71A2-E1DD-4827-A0FA-A5D4EBA945A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56724" y="1700810"/>
            <a:ext cx="3890809"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文件概述</a:t>
            </a:r>
          </a:p>
        </p:txBody>
      </p:sp>
      <p:sp>
        <p:nvSpPr>
          <p:cNvPr id="9" name="矩形 8"/>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59134" y="3758526"/>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'w'</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1" y="2150278"/>
            <a:ext cx="7488834" cy="1384995"/>
          </a:xfrm>
          <a:prstGeom prst="rect">
            <a:avLst/>
          </a:prstGeom>
        </p:spPr>
        <p:txBody>
          <a:bodyPr wrap="square">
            <a:spAutoFit/>
          </a:bodyPr>
          <a:lstStyle/>
          <a:p>
            <a:r>
              <a:rPr lang="zh-CN" altLang="zh-CN" sz="2800" dirty="0">
                <a:solidFill>
                  <a:srgbClr val="5E8759"/>
                </a:solidFill>
                <a:latin typeface="JetBrains Mono" pitchFamily="2" charset="0"/>
              </a:rPr>
              <a:t>'w'</a:t>
            </a:r>
            <a:r>
              <a:rPr lang="zh-CN" altLang="en-US" sz="2800" dirty="0"/>
              <a:t>以写数据模式打开文件</a:t>
            </a:r>
            <a:endParaRPr lang="en-US" altLang="zh-CN" sz="2800" dirty="0"/>
          </a:p>
          <a:p>
            <a:r>
              <a:rPr lang="zh-CN" altLang="en-US" sz="2800" dirty="0"/>
              <a:t>若文件已存在，先清除该文件中所有内容</a:t>
            </a:r>
            <a:endParaRPr lang="en-US" altLang="zh-CN" sz="2800" dirty="0"/>
          </a:p>
          <a:p>
            <a:r>
              <a:rPr lang="zh-CN" altLang="en-US" sz="2800" dirty="0"/>
              <a:t>若文件不存在，先创建该文件再打开</a:t>
            </a:r>
          </a:p>
        </p:txBody>
      </p:sp>
    </p:spTree>
    <p:extLst>
      <p:ext uri="{BB962C8B-B14F-4D97-AF65-F5344CB8AC3E}">
        <p14:creationId xmlns:p14="http://schemas.microsoft.com/office/powerpoint/2010/main" val="399702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59134" y="3758526"/>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1" y="2150278"/>
            <a:ext cx="7488834" cy="1384995"/>
          </a:xfrm>
          <a:prstGeom prst="rect">
            <a:avLst/>
          </a:prstGeom>
        </p:spPr>
        <p:txBody>
          <a:bodyPr wrap="square">
            <a:spAutoFit/>
          </a:bodyPr>
          <a:lstStyle/>
          <a:p>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a</a:t>
            </a:r>
            <a:r>
              <a:rPr lang="zh-CN" altLang="zh-CN" sz="2800" dirty="0">
                <a:solidFill>
                  <a:srgbClr val="5E8759"/>
                </a:solidFill>
                <a:latin typeface="JetBrains Mono" pitchFamily="2" charset="0"/>
              </a:rPr>
              <a:t>'</a:t>
            </a:r>
            <a:r>
              <a:rPr lang="zh-CN" altLang="en-US" sz="2800" dirty="0"/>
              <a:t>以追加写数据模式打开文件</a:t>
            </a:r>
            <a:endParaRPr lang="en-US" altLang="zh-CN" sz="2800" dirty="0"/>
          </a:p>
          <a:p>
            <a:r>
              <a:rPr lang="zh-CN" altLang="en-US" sz="2800" dirty="0"/>
              <a:t>若文件已存在，新数据追加在现有数据之后</a:t>
            </a:r>
            <a:endParaRPr lang="en-US" altLang="zh-CN" sz="2800" dirty="0"/>
          </a:p>
          <a:p>
            <a:r>
              <a:rPr lang="zh-CN" altLang="en-US" sz="2800" dirty="0"/>
              <a:t>若文件不存在，先创建文件后在打开</a:t>
            </a:r>
          </a:p>
        </p:txBody>
      </p:sp>
    </p:spTree>
    <p:extLst>
      <p:ext uri="{BB962C8B-B14F-4D97-AF65-F5344CB8AC3E}">
        <p14:creationId xmlns:p14="http://schemas.microsoft.com/office/powerpoint/2010/main" val="174479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59134" y="3758526"/>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x</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1" y="2150278"/>
            <a:ext cx="7488834" cy="1384995"/>
          </a:xfrm>
          <a:prstGeom prst="rect">
            <a:avLst/>
          </a:prstGeom>
        </p:spPr>
        <p:txBody>
          <a:bodyPr wrap="square">
            <a:spAutoFit/>
          </a:bodyPr>
          <a:lstStyle/>
          <a:p>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x</a:t>
            </a:r>
            <a:r>
              <a:rPr lang="zh-CN" altLang="zh-CN" sz="2800" dirty="0">
                <a:solidFill>
                  <a:srgbClr val="5E8759"/>
                </a:solidFill>
                <a:latin typeface="JetBrains Mono" pitchFamily="2" charset="0"/>
              </a:rPr>
              <a:t>'</a:t>
            </a:r>
            <a:r>
              <a:rPr lang="zh-CN" altLang="en-US" sz="2800" dirty="0"/>
              <a:t>以创建文件写数据模式打开文件</a:t>
            </a:r>
            <a:endParaRPr lang="en-US" altLang="zh-CN" sz="2800" dirty="0"/>
          </a:p>
          <a:p>
            <a:r>
              <a:rPr lang="zh-CN" altLang="en-US" sz="2800" dirty="0"/>
              <a:t>若文件已存在，打开失败</a:t>
            </a:r>
            <a:endParaRPr lang="en-US" altLang="zh-CN" sz="2800" dirty="0"/>
          </a:p>
          <a:p>
            <a:r>
              <a:rPr lang="zh-CN" altLang="en-US" sz="2800" dirty="0"/>
              <a:t>避免误操作覆盖现有文件</a:t>
            </a:r>
          </a:p>
        </p:txBody>
      </p:sp>
    </p:spTree>
    <p:extLst>
      <p:ext uri="{BB962C8B-B14F-4D97-AF65-F5344CB8AC3E}">
        <p14:creationId xmlns:p14="http://schemas.microsoft.com/office/powerpoint/2010/main" val="23456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67406" y="2763751"/>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rt</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1" y="2150278"/>
            <a:ext cx="7488834" cy="523220"/>
          </a:xfrm>
          <a:prstGeom prst="rect">
            <a:avLst/>
          </a:prstGeom>
        </p:spPr>
        <p:txBody>
          <a:bodyPr wrap="square">
            <a:spAutoFit/>
          </a:bodyPr>
          <a:lstStyle/>
          <a:p>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t</a:t>
            </a:r>
            <a:r>
              <a:rPr lang="zh-CN" altLang="zh-CN" sz="2800" dirty="0">
                <a:solidFill>
                  <a:srgbClr val="5E8759"/>
                </a:solidFill>
                <a:latin typeface="JetBrains Mono" pitchFamily="2" charset="0"/>
              </a:rPr>
              <a:t>'</a:t>
            </a:r>
            <a:r>
              <a:rPr lang="zh-CN" altLang="en-US" sz="2800" dirty="0"/>
              <a:t>以文本模式打开文件处理数据（默认模式）</a:t>
            </a:r>
          </a:p>
        </p:txBody>
      </p:sp>
      <p:sp>
        <p:nvSpPr>
          <p:cNvPr id="11" name="矩形 10">
            <a:extLst>
              <a:ext uri="{FF2B5EF4-FFF2-40B4-BE49-F238E27FC236}">
                <a16:creationId xmlns:a16="http://schemas.microsoft.com/office/drawing/2014/main" id="{6BB026A0-A673-4927-ACE5-692DC726D316}"/>
              </a:ext>
            </a:extLst>
          </p:cNvPr>
          <p:cNvSpPr/>
          <p:nvPr/>
        </p:nvSpPr>
        <p:spPr>
          <a:xfrm>
            <a:off x="769184" y="4130564"/>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err="1">
                <a:solidFill>
                  <a:srgbClr val="5E8759"/>
                </a:solidFill>
                <a:latin typeface="JetBrains Mono" pitchFamily="2" charset="0"/>
              </a:rPr>
              <a:t>rb</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2" name="矩形 11">
            <a:extLst>
              <a:ext uri="{FF2B5EF4-FFF2-40B4-BE49-F238E27FC236}">
                <a16:creationId xmlns:a16="http://schemas.microsoft.com/office/drawing/2014/main" id="{6AD6317D-992F-4758-A0DE-89E3713CD65F}"/>
              </a:ext>
            </a:extLst>
          </p:cNvPr>
          <p:cNvSpPr/>
          <p:nvPr/>
        </p:nvSpPr>
        <p:spPr>
          <a:xfrm>
            <a:off x="746549" y="3517091"/>
            <a:ext cx="7488834" cy="523220"/>
          </a:xfrm>
          <a:prstGeom prst="rect">
            <a:avLst/>
          </a:prstGeom>
        </p:spPr>
        <p:txBody>
          <a:bodyPr wrap="square">
            <a:spAutoFit/>
          </a:bodyPr>
          <a:lstStyle/>
          <a:p>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b</a:t>
            </a:r>
            <a:r>
              <a:rPr lang="zh-CN" altLang="zh-CN" sz="2800" dirty="0">
                <a:solidFill>
                  <a:srgbClr val="5E8759"/>
                </a:solidFill>
                <a:latin typeface="JetBrains Mono" pitchFamily="2" charset="0"/>
              </a:rPr>
              <a:t>'</a:t>
            </a:r>
            <a:r>
              <a:rPr lang="zh-CN" altLang="en-US" sz="2800" dirty="0"/>
              <a:t>以二进制模式打开文件处理数据</a:t>
            </a:r>
          </a:p>
        </p:txBody>
      </p:sp>
    </p:spTree>
    <p:extLst>
      <p:ext uri="{BB962C8B-B14F-4D97-AF65-F5344CB8AC3E}">
        <p14:creationId xmlns:p14="http://schemas.microsoft.com/office/powerpoint/2010/main" val="42398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44771" y="4027715"/>
            <a:ext cx="597666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r+</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1" y="2150278"/>
            <a:ext cx="7725386" cy="954107"/>
          </a:xfrm>
          <a:prstGeom prst="rect">
            <a:avLst/>
          </a:prstGeom>
        </p:spPr>
        <p:txBody>
          <a:bodyPr wrap="square">
            <a:spAutoFit/>
          </a:bodyPr>
          <a:lstStyle/>
          <a:p>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a:t>
            </a:r>
            <a:r>
              <a:rPr lang="zh-CN" altLang="zh-CN" sz="2800" dirty="0">
                <a:solidFill>
                  <a:srgbClr val="5E8759"/>
                </a:solidFill>
                <a:latin typeface="JetBrains Mono" pitchFamily="2" charset="0"/>
              </a:rPr>
              <a:t>'</a:t>
            </a:r>
            <a:r>
              <a:rPr lang="zh-CN" altLang="en-US" sz="2800" dirty="0"/>
              <a:t>打开文件并允许更新</a:t>
            </a:r>
            <a:endParaRPr lang="en-US" altLang="zh-CN" sz="2800" dirty="0"/>
          </a:p>
          <a:p>
            <a:r>
              <a:rPr lang="zh-CN" altLang="en-US" sz="2800" dirty="0"/>
              <a:t>相当于增加读或写模式</a:t>
            </a:r>
            <a:endParaRPr lang="en-US" altLang="zh-CN" sz="2800" dirty="0"/>
          </a:p>
        </p:txBody>
      </p:sp>
      <p:sp>
        <p:nvSpPr>
          <p:cNvPr id="11" name="矩形 10">
            <a:extLst>
              <a:ext uri="{FF2B5EF4-FFF2-40B4-BE49-F238E27FC236}">
                <a16:creationId xmlns:a16="http://schemas.microsoft.com/office/drawing/2014/main" id="{6BB026A0-A673-4927-ACE5-692DC726D316}"/>
              </a:ext>
            </a:extLst>
          </p:cNvPr>
          <p:cNvSpPr/>
          <p:nvPr/>
        </p:nvSpPr>
        <p:spPr>
          <a:xfrm>
            <a:off x="722136" y="4593603"/>
            <a:ext cx="597666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w+</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3" name="矩形 12">
            <a:extLst>
              <a:ext uri="{FF2B5EF4-FFF2-40B4-BE49-F238E27FC236}">
                <a16:creationId xmlns:a16="http://schemas.microsoft.com/office/drawing/2014/main" id="{25E40786-5E94-4CEB-81FD-2A499430CE47}"/>
              </a:ext>
            </a:extLst>
          </p:cNvPr>
          <p:cNvSpPr/>
          <p:nvPr/>
        </p:nvSpPr>
        <p:spPr>
          <a:xfrm>
            <a:off x="744771" y="5164324"/>
            <a:ext cx="597666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a+</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5" name="矩形 14">
            <a:extLst>
              <a:ext uri="{FF2B5EF4-FFF2-40B4-BE49-F238E27FC236}">
                <a16:creationId xmlns:a16="http://schemas.microsoft.com/office/drawing/2014/main" id="{A1A2DA20-9336-4C84-8364-FFC0B9521B90}"/>
              </a:ext>
            </a:extLst>
          </p:cNvPr>
          <p:cNvSpPr/>
          <p:nvPr/>
        </p:nvSpPr>
        <p:spPr>
          <a:xfrm>
            <a:off x="767406" y="3067974"/>
            <a:ext cx="7725386" cy="954107"/>
          </a:xfrm>
          <a:prstGeom prst="rect">
            <a:avLst/>
          </a:prstGeom>
        </p:spPr>
        <p:txBody>
          <a:bodyPr wrap="square">
            <a:spAutoFit/>
          </a:bodyPr>
          <a:lstStyle/>
          <a:p>
            <a:r>
              <a:rPr lang="zh-CN" altLang="en-US" sz="2800" dirty="0"/>
              <a:t>与 </a:t>
            </a:r>
            <a:r>
              <a:rPr lang="en-US" altLang="zh-CN" sz="2800" dirty="0"/>
              <a:t>'r'</a:t>
            </a:r>
            <a:r>
              <a:rPr lang="zh-CN" altLang="en-US" sz="2800" dirty="0"/>
              <a:t>、</a:t>
            </a:r>
            <a:r>
              <a:rPr lang="en-US" altLang="zh-CN" sz="2800" dirty="0"/>
              <a:t>'w' </a:t>
            </a:r>
            <a:r>
              <a:rPr lang="zh-CN" altLang="en-US" sz="2800" dirty="0"/>
              <a:t>或 </a:t>
            </a:r>
            <a:r>
              <a:rPr lang="en-US" altLang="zh-CN" sz="2800" dirty="0"/>
              <a:t>'a'   </a:t>
            </a:r>
            <a:r>
              <a:rPr lang="zh-CN" altLang="en-US" sz="2800" dirty="0"/>
              <a:t>组合使用</a:t>
            </a:r>
            <a:endParaRPr lang="en-US" altLang="zh-CN" sz="2800" dirty="0"/>
          </a:p>
          <a:p>
            <a:r>
              <a:rPr lang="en-US" altLang="zh-CN" sz="2800" dirty="0"/>
              <a:t>'r+'</a:t>
            </a:r>
            <a:r>
              <a:rPr lang="zh-CN" altLang="en-US" sz="2800" dirty="0"/>
              <a:t>可读可写、</a:t>
            </a:r>
            <a:r>
              <a:rPr lang="en-US" altLang="zh-CN" sz="2800" dirty="0"/>
              <a:t>'w+'</a:t>
            </a:r>
            <a:r>
              <a:rPr lang="zh-CN" altLang="en-US" sz="2800" dirty="0"/>
              <a:t>可写可读、</a:t>
            </a:r>
            <a:r>
              <a:rPr lang="en-US" altLang="zh-CN" sz="2800" dirty="0"/>
              <a:t>'a+'</a:t>
            </a:r>
            <a:r>
              <a:rPr lang="zh-CN" altLang="en-US" sz="2800" dirty="0"/>
              <a:t>可追加写可读</a:t>
            </a:r>
          </a:p>
        </p:txBody>
      </p:sp>
    </p:spTree>
    <p:extLst>
      <p:ext uri="{BB962C8B-B14F-4D97-AF65-F5344CB8AC3E}">
        <p14:creationId xmlns:p14="http://schemas.microsoft.com/office/powerpoint/2010/main" val="15826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44771" y="4005064"/>
            <a:ext cx="597666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0" y="2150278"/>
            <a:ext cx="8519581" cy="523220"/>
          </a:xfrm>
          <a:prstGeom prst="rect">
            <a:avLst/>
          </a:prstGeom>
        </p:spPr>
        <p:txBody>
          <a:bodyPr wrap="square">
            <a:spAutoFit/>
          </a:bodyPr>
          <a:lstStyle/>
          <a:p>
            <a:r>
              <a:rPr lang="en-US" altLang="zh-CN" sz="2800" dirty="0"/>
              <a:t>encoding </a:t>
            </a:r>
            <a:r>
              <a:rPr lang="zh-CN" altLang="en-US" sz="2800" dirty="0"/>
              <a:t>可选参数，指明文本文件采用何种字符编码</a:t>
            </a:r>
            <a:endParaRPr lang="en-US" altLang="zh-CN" sz="2800" dirty="0"/>
          </a:p>
        </p:txBody>
      </p:sp>
      <p:sp>
        <p:nvSpPr>
          <p:cNvPr id="11" name="矩形 10">
            <a:extLst>
              <a:ext uri="{FF2B5EF4-FFF2-40B4-BE49-F238E27FC236}">
                <a16:creationId xmlns:a16="http://schemas.microsoft.com/office/drawing/2014/main" id="{6BB026A0-A673-4927-ACE5-692DC726D316}"/>
              </a:ext>
            </a:extLst>
          </p:cNvPr>
          <p:cNvSpPr/>
          <p:nvPr/>
        </p:nvSpPr>
        <p:spPr>
          <a:xfrm>
            <a:off x="722136" y="4570952"/>
            <a:ext cx="947832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'utf-8'</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3" name="矩形 12">
            <a:extLst>
              <a:ext uri="{FF2B5EF4-FFF2-40B4-BE49-F238E27FC236}">
                <a16:creationId xmlns:a16="http://schemas.microsoft.com/office/drawing/2014/main" id="{25E40786-5E94-4CEB-81FD-2A499430CE47}"/>
              </a:ext>
            </a:extLst>
          </p:cNvPr>
          <p:cNvSpPr/>
          <p:nvPr/>
        </p:nvSpPr>
        <p:spPr>
          <a:xfrm>
            <a:off x="744771" y="5141673"/>
            <a:ext cx="9478320"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'GBK'</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4" name="矩形 13">
            <a:extLst>
              <a:ext uri="{FF2B5EF4-FFF2-40B4-BE49-F238E27FC236}">
                <a16:creationId xmlns:a16="http://schemas.microsoft.com/office/drawing/2014/main" id="{F93F61FB-55F3-4D5E-8834-CA87178A8D26}"/>
              </a:ext>
            </a:extLst>
          </p:cNvPr>
          <p:cNvSpPr/>
          <p:nvPr/>
        </p:nvSpPr>
        <p:spPr>
          <a:xfrm>
            <a:off x="722136" y="5664893"/>
            <a:ext cx="6085320" cy="523220"/>
          </a:xfrm>
          <a:prstGeom prst="rect">
            <a:avLst/>
          </a:prstGeom>
        </p:spPr>
        <p:txBody>
          <a:bodyPr wrap="none">
            <a:spAutoFit/>
          </a:bodyPr>
          <a:lstStyle/>
          <a:p>
            <a:r>
              <a:rPr lang="zh-CN" altLang="en-US" sz="2800" dirty="0"/>
              <a:t>编码错误提示：</a:t>
            </a:r>
            <a:r>
              <a:rPr lang="en-US" altLang="zh-CN" sz="2800" b="1" dirty="0" err="1">
                <a:solidFill>
                  <a:srgbClr val="F5222D"/>
                </a:solidFill>
              </a:rPr>
              <a:t>UnicodeDecodeError</a:t>
            </a:r>
            <a:endParaRPr lang="en-US" altLang="zh-CN" sz="2800" dirty="0"/>
          </a:p>
        </p:txBody>
      </p:sp>
      <p:sp>
        <p:nvSpPr>
          <p:cNvPr id="16" name="矩形 15">
            <a:extLst>
              <a:ext uri="{FF2B5EF4-FFF2-40B4-BE49-F238E27FC236}">
                <a16:creationId xmlns:a16="http://schemas.microsoft.com/office/drawing/2014/main" id="{6AF46208-ADD2-442D-8310-9CC56CE4F3EE}"/>
              </a:ext>
            </a:extLst>
          </p:cNvPr>
          <p:cNvSpPr/>
          <p:nvPr/>
        </p:nvSpPr>
        <p:spPr>
          <a:xfrm>
            <a:off x="744770" y="2598137"/>
            <a:ext cx="8519581" cy="1384995"/>
          </a:xfrm>
          <a:prstGeom prst="rect">
            <a:avLst/>
          </a:prstGeom>
        </p:spPr>
        <p:txBody>
          <a:bodyPr wrap="square">
            <a:spAutoFit/>
          </a:bodyPr>
          <a:lstStyle/>
          <a:p>
            <a:r>
              <a:rPr lang="zh-CN" altLang="en-US" sz="2800" dirty="0"/>
              <a:t>中文</a:t>
            </a:r>
            <a:r>
              <a:rPr lang="en-US" altLang="zh-CN" sz="2800" dirty="0"/>
              <a:t>windows10 </a:t>
            </a:r>
            <a:r>
              <a:rPr lang="zh-CN" altLang="en-US" sz="2800" dirty="0"/>
              <a:t>一般默认</a:t>
            </a:r>
            <a:r>
              <a:rPr lang="en-US" altLang="zh-CN" sz="2800" dirty="0"/>
              <a:t>GBK </a:t>
            </a:r>
            <a:r>
              <a:rPr lang="zh-CN" altLang="en-US" sz="2800" dirty="0"/>
              <a:t>编码</a:t>
            </a:r>
            <a:endParaRPr lang="en-US" altLang="zh-CN" sz="2800" dirty="0"/>
          </a:p>
          <a:p>
            <a:r>
              <a:rPr lang="en-US" altLang="zh-CN" sz="2800" dirty="0"/>
              <a:t>Mac </a:t>
            </a:r>
            <a:r>
              <a:rPr lang="zh-CN" altLang="en-US" sz="2800" dirty="0"/>
              <a:t>和</a:t>
            </a:r>
            <a:r>
              <a:rPr lang="en-US" altLang="zh-CN" sz="2800" dirty="0"/>
              <a:t>Linux</a:t>
            </a:r>
            <a:r>
              <a:rPr lang="zh-CN" altLang="en-US" sz="2800" dirty="0"/>
              <a:t>等一般默认编码为</a:t>
            </a:r>
            <a:r>
              <a:rPr lang="en-US" altLang="zh-CN" sz="2800" dirty="0"/>
              <a:t>UTF-8 </a:t>
            </a:r>
            <a:r>
              <a:rPr lang="zh-CN" altLang="en-US" sz="2800" dirty="0"/>
              <a:t>编码</a:t>
            </a:r>
            <a:endParaRPr lang="en-US" altLang="zh-CN" sz="2800" dirty="0"/>
          </a:p>
          <a:p>
            <a:r>
              <a:rPr lang="zh-CN" altLang="en-US" sz="2800" dirty="0"/>
              <a:t>纯英文文件，可以省略此参数</a:t>
            </a:r>
          </a:p>
        </p:txBody>
      </p:sp>
    </p:spTree>
    <p:extLst>
      <p:ext uri="{BB962C8B-B14F-4D97-AF65-F5344CB8AC3E}">
        <p14:creationId xmlns:p14="http://schemas.microsoft.com/office/powerpoint/2010/main" val="372080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文件的遍历</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0" y="2150278"/>
            <a:ext cx="8519581" cy="1815882"/>
          </a:xfrm>
          <a:prstGeom prst="rect">
            <a:avLst/>
          </a:prstGeom>
        </p:spPr>
        <p:txBody>
          <a:bodyPr wrap="square">
            <a:spAutoFit/>
          </a:bodyPr>
          <a:lstStyle/>
          <a:p>
            <a:r>
              <a:rPr lang="zh-CN" altLang="en-US" sz="2800" dirty="0"/>
              <a:t>返回一个可遍历的文件对象</a:t>
            </a:r>
            <a:endParaRPr lang="en-US" altLang="zh-CN" sz="2800" dirty="0"/>
          </a:p>
          <a:p>
            <a:r>
              <a:rPr lang="zh-CN" altLang="en-US" sz="2800" dirty="0"/>
              <a:t>可以遍历访问文件中的数据</a:t>
            </a:r>
            <a:endParaRPr lang="en-US" altLang="zh-CN" sz="2800" dirty="0"/>
          </a:p>
          <a:p>
            <a:r>
              <a:rPr lang="zh-CN" altLang="en-US" sz="2800" dirty="0"/>
              <a:t>每个循环获得文件中的一行数据</a:t>
            </a:r>
            <a:endParaRPr lang="en-US" altLang="zh-CN" sz="2800" dirty="0"/>
          </a:p>
          <a:p>
            <a:r>
              <a:rPr lang="zh-CN" altLang="en-US" sz="2800" dirty="0"/>
              <a:t>行末有一个换行符</a:t>
            </a:r>
            <a:r>
              <a:rPr lang="en-US" altLang="zh-CN" sz="2800" dirty="0"/>
              <a:t>'\n'</a:t>
            </a:r>
            <a:endParaRPr lang="zh-CN" altLang="en-US" sz="2800" dirty="0"/>
          </a:p>
        </p:txBody>
      </p:sp>
      <p:sp>
        <p:nvSpPr>
          <p:cNvPr id="11" name="矩形 10">
            <a:extLst>
              <a:ext uri="{FF2B5EF4-FFF2-40B4-BE49-F238E27FC236}">
                <a16:creationId xmlns:a16="http://schemas.microsoft.com/office/drawing/2014/main" id="{6BB026A0-A673-4927-ACE5-692DC726D316}"/>
              </a:ext>
            </a:extLst>
          </p:cNvPr>
          <p:cNvSpPr/>
          <p:nvPr/>
        </p:nvSpPr>
        <p:spPr>
          <a:xfrm>
            <a:off x="695400" y="4027715"/>
            <a:ext cx="9865096"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静夜思</a:t>
            </a:r>
            <a:r>
              <a:rPr lang="zh-CN" altLang="zh-CN" sz="2800" dirty="0">
                <a:solidFill>
                  <a:srgbClr val="5E8759"/>
                </a:solidFill>
                <a:latin typeface="JetBrains Mono" pitchFamily="2" charset="0"/>
              </a:rPr>
              <a:t>.txt'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'utf-8'</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299BFAB6-F54B-42CA-811D-8789F431E9B6}"/>
              </a:ext>
            </a:extLst>
          </p:cNvPr>
          <p:cNvSpPr/>
          <p:nvPr/>
        </p:nvSpPr>
        <p:spPr>
          <a:xfrm>
            <a:off x="5882156" y="4549676"/>
            <a:ext cx="3106013" cy="2308324"/>
          </a:xfrm>
          <a:prstGeom prst="rect">
            <a:avLst/>
          </a:prstGeom>
        </p:spPr>
        <p:txBody>
          <a:bodyPr wrap="square">
            <a:spAutoFit/>
          </a:bodyPr>
          <a:lstStyle/>
          <a:p>
            <a:r>
              <a:rPr lang="zh-CN" altLang="en-US" dirty="0"/>
              <a:t>静夜思</a:t>
            </a:r>
          </a:p>
          <a:p>
            <a:endParaRPr lang="zh-CN" altLang="en-US" dirty="0"/>
          </a:p>
          <a:p>
            <a:r>
              <a:rPr lang="zh-CN" altLang="en-US" dirty="0"/>
              <a:t>李白</a:t>
            </a:r>
          </a:p>
          <a:p>
            <a:endParaRPr lang="zh-CN" altLang="en-US" dirty="0"/>
          </a:p>
          <a:p>
            <a:r>
              <a:rPr lang="zh-CN" altLang="en-US" dirty="0"/>
              <a:t>床前明月光，疑是地上霜。</a:t>
            </a:r>
          </a:p>
          <a:p>
            <a:endParaRPr lang="zh-CN" altLang="en-US" dirty="0"/>
          </a:p>
          <a:p>
            <a:r>
              <a:rPr lang="zh-CN" altLang="en-US" dirty="0"/>
              <a:t>举头望明月，低头思故乡。</a:t>
            </a:r>
          </a:p>
          <a:p>
            <a:endParaRPr lang="zh-CN" altLang="en-US" dirty="0"/>
          </a:p>
        </p:txBody>
      </p:sp>
      <p:sp>
        <p:nvSpPr>
          <p:cNvPr id="16" name="矩形 15">
            <a:extLst>
              <a:ext uri="{FF2B5EF4-FFF2-40B4-BE49-F238E27FC236}">
                <a16:creationId xmlns:a16="http://schemas.microsoft.com/office/drawing/2014/main" id="{BCD90CBF-D74F-412C-AC63-299FBCCF7D04}"/>
              </a:ext>
            </a:extLst>
          </p:cNvPr>
          <p:cNvSpPr/>
          <p:nvPr/>
        </p:nvSpPr>
        <p:spPr>
          <a:xfrm>
            <a:off x="695400" y="4457660"/>
            <a:ext cx="3672408" cy="954107"/>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line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f</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line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274575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文件的遍历</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0" y="2150278"/>
            <a:ext cx="8519581" cy="1815882"/>
          </a:xfrm>
          <a:prstGeom prst="rect">
            <a:avLst/>
          </a:prstGeom>
        </p:spPr>
        <p:txBody>
          <a:bodyPr wrap="square">
            <a:spAutoFit/>
          </a:bodyPr>
          <a:lstStyle/>
          <a:p>
            <a:r>
              <a:rPr lang="zh-CN" altLang="en-US" sz="2800" dirty="0"/>
              <a:t>返回一个可遍历的文件对象</a:t>
            </a:r>
            <a:endParaRPr lang="en-US" altLang="zh-CN" sz="2800" dirty="0"/>
          </a:p>
          <a:p>
            <a:r>
              <a:rPr lang="zh-CN" altLang="en-US" sz="2800" dirty="0"/>
              <a:t>可以遍历访问文件中的数据</a:t>
            </a:r>
            <a:endParaRPr lang="en-US" altLang="zh-CN" sz="2800" dirty="0"/>
          </a:p>
          <a:p>
            <a:r>
              <a:rPr lang="zh-CN" altLang="en-US" sz="2800" dirty="0"/>
              <a:t>每个循环获得文件中的一行数据</a:t>
            </a:r>
            <a:endParaRPr lang="en-US" altLang="zh-CN" sz="2800" dirty="0"/>
          </a:p>
          <a:p>
            <a:r>
              <a:rPr lang="zh-CN" altLang="en-US" sz="2800" dirty="0"/>
              <a:t>行末有一个换行符</a:t>
            </a:r>
            <a:r>
              <a:rPr lang="en-US" altLang="zh-CN" sz="2800" dirty="0"/>
              <a:t>'\n'</a:t>
            </a:r>
            <a:endParaRPr lang="zh-CN" altLang="en-US" sz="2800" dirty="0"/>
          </a:p>
        </p:txBody>
      </p:sp>
      <p:sp>
        <p:nvSpPr>
          <p:cNvPr id="11" name="矩形 10">
            <a:extLst>
              <a:ext uri="{FF2B5EF4-FFF2-40B4-BE49-F238E27FC236}">
                <a16:creationId xmlns:a16="http://schemas.microsoft.com/office/drawing/2014/main" id="{6BB026A0-A673-4927-ACE5-692DC726D316}"/>
              </a:ext>
            </a:extLst>
          </p:cNvPr>
          <p:cNvSpPr/>
          <p:nvPr/>
        </p:nvSpPr>
        <p:spPr>
          <a:xfrm>
            <a:off x="695400" y="4027715"/>
            <a:ext cx="9865096" cy="1384995"/>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静夜思</a:t>
            </a:r>
            <a:r>
              <a:rPr lang="zh-CN" altLang="zh-CN" sz="2800" dirty="0">
                <a:solidFill>
                  <a:srgbClr val="5E8759"/>
                </a:solidFill>
                <a:latin typeface="JetBrains Mono" pitchFamily="2" charset="0"/>
              </a:rPr>
              <a:t>.txt'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'utf-8'</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line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f</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line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strip</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299BFAB6-F54B-42CA-811D-8789F431E9B6}"/>
              </a:ext>
            </a:extLst>
          </p:cNvPr>
          <p:cNvSpPr/>
          <p:nvPr/>
        </p:nvSpPr>
        <p:spPr>
          <a:xfrm>
            <a:off x="5879976" y="4692332"/>
            <a:ext cx="3888432" cy="1569660"/>
          </a:xfrm>
          <a:prstGeom prst="rect">
            <a:avLst/>
          </a:prstGeom>
        </p:spPr>
        <p:txBody>
          <a:bodyPr wrap="square">
            <a:spAutoFit/>
          </a:bodyPr>
          <a:lstStyle/>
          <a:p>
            <a:r>
              <a:rPr lang="zh-CN" altLang="en-US" sz="2400" dirty="0"/>
              <a:t>静夜思</a:t>
            </a:r>
          </a:p>
          <a:p>
            <a:r>
              <a:rPr lang="zh-CN" altLang="en-US" sz="2400" dirty="0"/>
              <a:t>李白</a:t>
            </a:r>
          </a:p>
          <a:p>
            <a:r>
              <a:rPr lang="zh-CN" altLang="en-US" sz="2400" dirty="0"/>
              <a:t>床前明月光，疑是地上霜。</a:t>
            </a:r>
          </a:p>
          <a:p>
            <a:r>
              <a:rPr lang="zh-CN" altLang="en-US" sz="2400" dirty="0"/>
              <a:t>举头望明月，低头思故乡。</a:t>
            </a:r>
          </a:p>
        </p:txBody>
      </p:sp>
    </p:spTree>
    <p:extLst>
      <p:ext uri="{BB962C8B-B14F-4D97-AF65-F5344CB8AC3E}">
        <p14:creationId xmlns:p14="http://schemas.microsoft.com/office/powerpoint/2010/main" val="340495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文件的关闭</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211788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close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0" y="2150278"/>
            <a:ext cx="8519581" cy="1384995"/>
          </a:xfrm>
          <a:prstGeom prst="rect">
            <a:avLst/>
          </a:prstGeom>
        </p:spPr>
        <p:txBody>
          <a:bodyPr wrap="square">
            <a:spAutoFit/>
          </a:bodyPr>
          <a:lstStyle/>
          <a:p>
            <a:r>
              <a:rPr lang="zh-CN" altLang="en-US" sz="2800" dirty="0"/>
              <a:t>文件使用完毕必须关闭文件对象</a:t>
            </a:r>
            <a:endParaRPr lang="en-US" altLang="zh-CN" sz="2800" dirty="0"/>
          </a:p>
          <a:p>
            <a:r>
              <a:rPr lang="zh-CN" altLang="en-US" sz="2800" dirty="0"/>
              <a:t>以确保对文件中数据的所有改变都写回到文件中</a:t>
            </a:r>
            <a:endParaRPr lang="en-US" altLang="zh-CN" sz="2800" dirty="0"/>
          </a:p>
          <a:p>
            <a:r>
              <a:rPr lang="zh-CN" altLang="en-US" sz="2800" dirty="0"/>
              <a:t>释放文件的读写权限，使其他程序可以操作该文件</a:t>
            </a:r>
          </a:p>
        </p:txBody>
      </p:sp>
      <p:sp>
        <p:nvSpPr>
          <p:cNvPr id="11" name="矩形 10">
            <a:extLst>
              <a:ext uri="{FF2B5EF4-FFF2-40B4-BE49-F238E27FC236}">
                <a16:creationId xmlns:a16="http://schemas.microsoft.com/office/drawing/2014/main" id="{6BB026A0-A673-4927-ACE5-692DC726D316}"/>
              </a:ext>
            </a:extLst>
          </p:cNvPr>
          <p:cNvSpPr/>
          <p:nvPr/>
        </p:nvSpPr>
        <p:spPr>
          <a:xfrm>
            <a:off x="695400" y="4027715"/>
            <a:ext cx="9865096" cy="1815882"/>
          </a:xfrm>
          <a:prstGeom prst="rect">
            <a:avLst/>
          </a:prstGeom>
        </p:spPr>
        <p:txBody>
          <a:bodyPr wrap="square">
            <a:spAutoFit/>
          </a:bodyPr>
          <a:lstStyle/>
          <a:p>
            <a:pPr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静夜思</a:t>
            </a:r>
            <a:r>
              <a:rPr lang="zh-CN" altLang="zh-CN" sz="2800" dirty="0">
                <a:solidFill>
                  <a:srgbClr val="5E8759"/>
                </a:solidFill>
                <a:latin typeface="JetBrains Mono" pitchFamily="2" charset="0"/>
              </a:rPr>
              <a:t>.txt'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'utf-8'</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line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f</a:t>
            </a:r>
            <a:r>
              <a:rPr lang="zh-CN" altLang="zh-CN" sz="2800" dirty="0">
                <a:solidFill>
                  <a:srgbClr val="F77235"/>
                </a:solidFill>
                <a:latin typeface="JetBrains Mono" pitchFamily="2" charset="0"/>
              </a:rPr>
              <a:t>:</a:t>
            </a:r>
            <a:br>
              <a:rPr lang="zh-CN" altLang="zh-CN" sz="2800" dirty="0">
                <a:solidFill>
                  <a:srgbClr val="F77235"/>
                </a:solidFill>
                <a:latin typeface="JetBrains Mono" pitchFamily="2" charset="0"/>
              </a:rPr>
            </a:b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line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strip</a:t>
            </a:r>
            <a:r>
              <a:rPr lang="zh-CN" altLang="zh-CN" sz="2800" dirty="0">
                <a:solidFill>
                  <a:srgbClr val="E70C0C"/>
                </a:solidFill>
                <a:latin typeface="JetBrains Mono" pitchFamily="2" charset="0"/>
              </a:rPr>
              <a:t>())</a:t>
            </a:r>
            <a:endParaRPr lang="en-US" altLang="zh-CN" sz="2800" dirty="0">
              <a:solidFill>
                <a:srgbClr val="E70C0C"/>
              </a:solidFill>
              <a:latin typeface="JetBrains Mono" pitchFamily="2" charset="0"/>
            </a:endParaRPr>
          </a:p>
          <a:p>
            <a:pPr eaLnBrk="0" fontAlgn="base" hangingPunct="0">
              <a:spcBef>
                <a:spcPct val="0"/>
              </a:spcBef>
              <a:spcAft>
                <a:spcPct val="0"/>
              </a:spcAft>
            </a:pPr>
            <a:r>
              <a:rPr lang="zh-CN" altLang="zh-CN" sz="2800" dirty="0">
                <a:solidFill>
                  <a:srgbClr val="2D3142"/>
                </a:solidFill>
                <a:latin typeface="JetBrains Mono" pitchFamily="2" charset="0"/>
              </a:rPr>
              <a:t>f</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close</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Tree>
    <p:extLst>
      <p:ext uri="{BB962C8B-B14F-4D97-AF65-F5344CB8AC3E}">
        <p14:creationId xmlns:p14="http://schemas.microsoft.com/office/powerpoint/2010/main" val="178312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文件的关闭</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2117887" cy="523220"/>
          </a:xfrm>
          <a:prstGeom prst="rect">
            <a:avLst/>
          </a:prstGeom>
        </p:spPr>
        <p:txBody>
          <a:bodyPr wrap="non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close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44770" y="2150278"/>
            <a:ext cx="8519581" cy="954107"/>
          </a:xfrm>
          <a:prstGeom prst="rect">
            <a:avLst/>
          </a:prstGeom>
        </p:spPr>
        <p:txBody>
          <a:bodyPr wrap="square">
            <a:spAutoFit/>
          </a:bodyPr>
          <a:lstStyle/>
          <a:p>
            <a:r>
              <a:rPr lang="zh-CN" altLang="en-US" sz="2800" dirty="0"/>
              <a:t>忘记关闭文件或程序在执行</a:t>
            </a:r>
            <a:r>
              <a:rPr lang="en-US" altLang="zh-CN" sz="2800" dirty="0" err="1"/>
              <a:t>f.close</a:t>
            </a:r>
            <a:r>
              <a:rPr lang="en-US" altLang="zh-CN" sz="2800" dirty="0"/>
              <a:t>()</a:t>
            </a:r>
            <a:r>
              <a:rPr lang="zh-CN" altLang="en-US" sz="2800" dirty="0"/>
              <a:t>语句之前遇到错误，导致文件不能正常关闭</a:t>
            </a:r>
          </a:p>
        </p:txBody>
      </p:sp>
      <p:sp>
        <p:nvSpPr>
          <p:cNvPr id="11" name="矩形 10">
            <a:extLst>
              <a:ext uri="{FF2B5EF4-FFF2-40B4-BE49-F238E27FC236}">
                <a16:creationId xmlns:a16="http://schemas.microsoft.com/office/drawing/2014/main" id="{6BB026A0-A673-4927-ACE5-692DC726D316}"/>
              </a:ext>
            </a:extLst>
          </p:cNvPr>
          <p:cNvSpPr/>
          <p:nvPr/>
        </p:nvSpPr>
        <p:spPr>
          <a:xfrm>
            <a:off x="744770" y="3104385"/>
            <a:ext cx="9865096" cy="2246769"/>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静夜思</a:t>
            </a:r>
            <a:r>
              <a:rPr lang="zh-CN" altLang="zh-CN" sz="2800" dirty="0">
                <a:solidFill>
                  <a:srgbClr val="5E8759"/>
                </a:solidFill>
                <a:latin typeface="JetBrains Mono" pitchFamily="2" charset="0"/>
              </a:rPr>
              <a:t>.txt'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'utf-8'</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EF8354"/>
                </a:solidFill>
                <a:latin typeface="JetBrains Mono" pitchFamily="2" charset="0"/>
              </a:rPr>
              <a:t>for </a:t>
            </a:r>
            <a:r>
              <a:rPr lang="zh-CN" altLang="zh-CN" sz="2800" dirty="0">
                <a:solidFill>
                  <a:srgbClr val="2D3142"/>
                </a:solidFill>
                <a:latin typeface="JetBrains Mono" pitchFamily="2" charset="0"/>
              </a:rPr>
              <a:t>line </a:t>
            </a:r>
            <a:r>
              <a:rPr lang="zh-CN" altLang="zh-CN" sz="2800" b="1" dirty="0">
                <a:solidFill>
                  <a:srgbClr val="EF8354"/>
                </a:solidFill>
                <a:latin typeface="JetBrains Mono" pitchFamily="2" charset="0"/>
              </a:rPr>
              <a:t>in </a:t>
            </a:r>
            <a:r>
              <a:rPr lang="zh-CN" altLang="zh-CN" sz="2800" dirty="0">
                <a:solidFill>
                  <a:srgbClr val="2D3142"/>
                </a:solidFill>
                <a:latin typeface="JetBrains Mono" pitchFamily="2" charset="0"/>
              </a:rPr>
              <a:t>f</a:t>
            </a:r>
            <a:r>
              <a:rPr lang="zh-CN" altLang="zh-CN" sz="2800" dirty="0">
                <a:solidFill>
                  <a:srgbClr val="F77235"/>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ABA6BF"/>
                </a:solidFill>
                <a:latin typeface="宋体" panose="02010600030101010101" pitchFamily="2" charset="-122"/>
                <a:ea typeface="宋体" panose="02010600030101010101" pitchFamily="2" charset="-122"/>
              </a:rPr>
              <a:t>    </a:t>
            </a: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line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strip</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f</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write</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zh-CN" altLang="zh-CN" sz="2800" dirty="0">
                <a:solidFill>
                  <a:srgbClr val="5E8759"/>
                </a:solidFill>
                <a:latin typeface="宋体" panose="02010600030101010101" pitchFamily="2" charset="-122"/>
                <a:ea typeface="宋体" panose="02010600030101010101" pitchFamily="2" charset="-122"/>
              </a:rPr>
              <a:t>杜甫</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无写权限，操作将失败</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f</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close</a:t>
            </a:r>
            <a:r>
              <a:rPr lang="zh-CN" altLang="zh-CN" sz="2800" dirty="0">
                <a:solidFill>
                  <a:srgbClr val="E70C0C"/>
                </a:solidFill>
                <a:latin typeface="JetBrains Mono" pitchFamily="2" charset="0"/>
              </a:rPr>
              <a:t>() </a:t>
            </a:r>
            <a:r>
              <a:rPr lang="en-US" altLang="zh-CN" sz="2800" dirty="0">
                <a:solidFill>
                  <a:srgbClr val="E70C0C"/>
                </a:solidFill>
                <a:latin typeface="JetBrains Mono" pitchFamily="2" charset="0"/>
              </a:rPr>
              <a:t>     </a:t>
            </a: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程序未关闭时，文件一直处于打开状态</a:t>
            </a:r>
            <a:endParaRPr lang="zh-CN" altLang="zh-CN" dirty="0">
              <a:latin typeface="Arial" panose="020B0604020202020204" pitchFamily="34" charset="0"/>
            </a:endParaRPr>
          </a:p>
        </p:txBody>
      </p:sp>
    </p:spTree>
    <p:extLst>
      <p:ext uri="{BB962C8B-B14F-4D97-AF65-F5344CB8AC3E}">
        <p14:creationId xmlns:p14="http://schemas.microsoft.com/office/powerpoint/2010/main" val="324351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772816"/>
            <a:ext cx="5983784"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为了长期保存、重复使用</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p:cNvSpPr/>
          <p:nvPr/>
        </p:nvSpPr>
        <p:spPr>
          <a:xfrm>
            <a:off x="767408" y="2449308"/>
            <a:ext cx="3960440"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以文本或二进制形式</a:t>
            </a:r>
            <a:endParaRPr lang="en-US" altLang="zh-CN" sz="2800" dirty="0">
              <a:latin typeface="微软雅黑 Light" panose="020B0502040204020203" pitchFamily="34" charset="-122"/>
              <a:ea typeface="微软雅黑 Light" panose="020B0502040204020203" pitchFamily="34" charset="-122"/>
            </a:endParaRPr>
          </a:p>
        </p:txBody>
      </p:sp>
      <p:sp>
        <p:nvSpPr>
          <p:cNvPr id="6" name="矩形 5"/>
          <p:cNvSpPr/>
          <p:nvPr/>
        </p:nvSpPr>
        <p:spPr>
          <a:xfrm>
            <a:off x="767408" y="3177545"/>
            <a:ext cx="6264696" cy="60670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存放于外部存储器中的数据保存形式</a:t>
            </a:r>
            <a:endParaRPr lang="en-US" altLang="zh-CN" sz="28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1005403"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3375872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文件的关闭</a:t>
            </a:r>
          </a:p>
        </p:txBody>
      </p:sp>
      <p:sp>
        <p:nvSpPr>
          <p:cNvPr id="10" name="矩形 9">
            <a:extLst>
              <a:ext uri="{FF2B5EF4-FFF2-40B4-BE49-F238E27FC236}">
                <a16:creationId xmlns:a16="http://schemas.microsoft.com/office/drawing/2014/main" id="{17371712-B892-4994-974C-B72E081E0696}"/>
              </a:ext>
            </a:extLst>
          </p:cNvPr>
          <p:cNvSpPr/>
          <p:nvPr/>
        </p:nvSpPr>
        <p:spPr>
          <a:xfrm>
            <a:off x="777907" y="1550114"/>
            <a:ext cx="2005725" cy="523220"/>
          </a:xfrm>
          <a:prstGeom prst="rect">
            <a:avLst/>
          </a:prstGeom>
        </p:spPr>
        <p:txBody>
          <a:bodyPr wrap="square">
            <a:spAutoFit/>
          </a:bodyPr>
          <a:lstStyle/>
          <a:p>
            <a:r>
              <a:rPr lang="zh-CN" altLang="en-US" sz="2800" dirty="0"/>
              <a:t>异常处理</a:t>
            </a:r>
          </a:p>
        </p:txBody>
      </p:sp>
      <p:sp>
        <p:nvSpPr>
          <p:cNvPr id="11" name="矩形 10">
            <a:extLst>
              <a:ext uri="{FF2B5EF4-FFF2-40B4-BE49-F238E27FC236}">
                <a16:creationId xmlns:a16="http://schemas.microsoft.com/office/drawing/2014/main" id="{6BB026A0-A673-4927-ACE5-692DC726D316}"/>
              </a:ext>
            </a:extLst>
          </p:cNvPr>
          <p:cNvSpPr/>
          <p:nvPr/>
        </p:nvSpPr>
        <p:spPr>
          <a:xfrm>
            <a:off x="767408" y="1988840"/>
            <a:ext cx="9865096" cy="4154984"/>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io</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b="1" dirty="0">
                <a:solidFill>
                  <a:srgbClr val="EF8354"/>
                </a:solidFill>
                <a:latin typeface="JetBrains Mono" pitchFamily="2" charset="0"/>
              </a:rPr>
              <a:t>try</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 </a:t>
            </a: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'8.1 </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a:t>
            </a:r>
            <a:br>
              <a:rPr lang="zh-CN" altLang="zh-CN" sz="2400" dirty="0">
                <a:solidFill>
                  <a:srgbClr val="E70C0C"/>
                </a:solidFill>
                <a:latin typeface="JetBrains Mono" pitchFamily="2" charset="0"/>
              </a:rPr>
            </a:b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line </a:t>
            </a:r>
            <a:r>
              <a:rPr lang="zh-CN" altLang="zh-CN" sz="2400" b="1" dirty="0">
                <a:solidFill>
                  <a:srgbClr val="EF8354"/>
                </a:solidFill>
                <a:latin typeface="JetBrains Mono" pitchFamily="2" charset="0"/>
              </a:rPr>
              <a:t>in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  </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line</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strip</a:t>
            </a:r>
            <a:r>
              <a:rPr lang="zh-CN" altLang="zh-CN" sz="2400" dirty="0">
                <a:solidFill>
                  <a:srgbClr val="E70C0C"/>
                </a:solidFill>
                <a:latin typeface="JetBrains Mono" pitchFamily="2" charset="0"/>
              </a:rPr>
              <a:t>()) </a:t>
            </a:r>
            <a:br>
              <a:rPr lang="zh-CN" altLang="zh-CN" sz="2400" dirty="0">
                <a:solidFill>
                  <a:srgbClr val="E70C0C"/>
                </a:solidFill>
                <a:latin typeface="JetBrains Mono" pitchFamily="2" charset="0"/>
              </a:rPr>
            </a:br>
            <a:r>
              <a:rPr lang="zh-CN" altLang="zh-CN" sz="2400" dirty="0">
                <a:solidFill>
                  <a:srgbClr val="E70C0C"/>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write</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杜甫</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        </a:t>
            </a:r>
            <a:br>
              <a:rPr lang="zh-CN" altLang="zh-CN" sz="2400" dirty="0">
                <a:solidFill>
                  <a:srgbClr val="E70C0C"/>
                </a:solidFill>
                <a:latin typeface="JetBrains Mono" pitchFamily="2" charset="0"/>
              </a:rPr>
            </a:br>
            <a:r>
              <a:rPr lang="zh-CN" altLang="zh-CN" sz="2400" b="1" dirty="0">
                <a:solidFill>
                  <a:srgbClr val="EF8354"/>
                </a:solidFill>
                <a:latin typeface="JetBrains Mono" pitchFamily="2" charset="0"/>
              </a:rPr>
              <a:t>except </a:t>
            </a:r>
            <a:r>
              <a:rPr lang="zh-CN" altLang="zh-CN" sz="2400" dirty="0">
                <a:solidFill>
                  <a:srgbClr val="2D3142"/>
                </a:solidFill>
                <a:latin typeface="JetBrains Mono" pitchFamily="2" charset="0"/>
              </a:rPr>
              <a:t>io</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UnsupportedOperation</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缺少写权限</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a:t>
            </a:r>
            <a:br>
              <a:rPr lang="zh-CN" altLang="zh-CN" sz="2400" dirty="0">
                <a:solidFill>
                  <a:srgbClr val="E70C0C"/>
                </a:solidFill>
                <a:latin typeface="JetBrains Mono" pitchFamily="2" charset="0"/>
              </a:rPr>
            </a:br>
            <a:r>
              <a:rPr lang="zh-CN" altLang="zh-CN" sz="2400" b="1" dirty="0">
                <a:solidFill>
                  <a:srgbClr val="EF8354"/>
                </a:solidFill>
                <a:latin typeface="JetBrains Mono" pitchFamily="2" charset="0"/>
              </a:rPr>
              <a:t>finally</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close</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无论是否异常语句都会执行</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204370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文件的关闭</a:t>
            </a:r>
          </a:p>
        </p:txBody>
      </p:sp>
      <p:sp>
        <p:nvSpPr>
          <p:cNvPr id="10" name="矩形 9">
            <a:extLst>
              <a:ext uri="{FF2B5EF4-FFF2-40B4-BE49-F238E27FC236}">
                <a16:creationId xmlns:a16="http://schemas.microsoft.com/office/drawing/2014/main" id="{17371712-B892-4994-974C-B72E081E0696}"/>
              </a:ext>
            </a:extLst>
          </p:cNvPr>
          <p:cNvSpPr/>
          <p:nvPr/>
        </p:nvSpPr>
        <p:spPr>
          <a:xfrm>
            <a:off x="777907" y="1550114"/>
            <a:ext cx="8414437" cy="1815882"/>
          </a:xfrm>
          <a:prstGeom prst="rect">
            <a:avLst/>
          </a:prstGeom>
        </p:spPr>
        <p:txBody>
          <a:bodyPr wrap="square">
            <a:spAutoFit/>
          </a:bodyPr>
          <a:lstStyle/>
          <a:p>
            <a:r>
              <a:rPr lang="zh-CN" altLang="en-US" sz="2800" dirty="0"/>
              <a:t>上下文管理器</a:t>
            </a:r>
            <a:endParaRPr lang="en-US" altLang="zh-CN" sz="2800" dirty="0"/>
          </a:p>
          <a:p>
            <a:r>
              <a:rPr lang="zh-CN" altLang="en-US" sz="2800" dirty="0"/>
              <a:t>文件打开操作置于 “</a:t>
            </a:r>
            <a:r>
              <a:rPr lang="en-US" altLang="zh-CN" sz="2800" dirty="0"/>
              <a:t>with … as”</a:t>
            </a:r>
            <a:r>
              <a:rPr lang="zh-CN" altLang="en-US" sz="2800" dirty="0"/>
              <a:t>管理的上下文管理器中</a:t>
            </a:r>
            <a:endParaRPr lang="en-US" altLang="zh-CN" sz="2800" dirty="0"/>
          </a:p>
          <a:p>
            <a:r>
              <a:rPr lang="zh-CN" altLang="en-US" sz="2800" dirty="0"/>
              <a:t>不需要用</a:t>
            </a:r>
            <a:r>
              <a:rPr lang="en-US" altLang="zh-CN" sz="2800" dirty="0" err="1"/>
              <a:t>f.close</a:t>
            </a:r>
            <a:r>
              <a:rPr lang="en-US" altLang="zh-CN" sz="2800" dirty="0"/>
              <a:t>()</a:t>
            </a:r>
            <a:r>
              <a:rPr lang="zh-CN" altLang="en-US" sz="2800" dirty="0"/>
              <a:t>显式的关闭文件</a:t>
            </a:r>
            <a:endParaRPr lang="en-US" altLang="zh-CN" sz="2800" dirty="0"/>
          </a:p>
          <a:p>
            <a:r>
              <a:rPr lang="zh-CN" altLang="en-US" sz="2800" dirty="0"/>
              <a:t>离开缩进代码范围，自动关闭文件对象</a:t>
            </a:r>
          </a:p>
        </p:txBody>
      </p:sp>
      <p:sp>
        <p:nvSpPr>
          <p:cNvPr id="11" name="矩形 10">
            <a:extLst>
              <a:ext uri="{FF2B5EF4-FFF2-40B4-BE49-F238E27FC236}">
                <a16:creationId xmlns:a16="http://schemas.microsoft.com/office/drawing/2014/main" id="{6BB026A0-A673-4927-ACE5-692DC726D316}"/>
              </a:ext>
            </a:extLst>
          </p:cNvPr>
          <p:cNvSpPr/>
          <p:nvPr/>
        </p:nvSpPr>
        <p:spPr>
          <a:xfrm>
            <a:off x="789739" y="3427854"/>
            <a:ext cx="9626741" cy="1938992"/>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line </a:t>
            </a:r>
            <a:r>
              <a:rPr lang="zh-CN" altLang="zh-CN" sz="2400" b="1" dirty="0">
                <a:solidFill>
                  <a:srgbClr val="EF8354"/>
                </a:solidFill>
                <a:latin typeface="JetBrains Mono" pitchFamily="2" charset="0"/>
              </a:rPr>
              <a:t>in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 </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line</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strip</a:t>
            </a:r>
            <a:r>
              <a:rPr lang="zh-CN" altLang="zh-CN" sz="2400" dirty="0">
                <a:solidFill>
                  <a:srgbClr val="E70C0C"/>
                </a:solidFill>
                <a:latin typeface="JetBrains Mono" pitchFamily="2" charset="0"/>
              </a:rPr>
              <a:t>()) </a:t>
            </a:r>
            <a:br>
              <a:rPr lang="zh-CN" altLang="zh-CN" sz="2400" dirty="0">
                <a:solidFill>
                  <a:srgbClr val="E70C0C"/>
                </a:solidFill>
                <a:latin typeface="JetBrains Mono" pitchFamily="2" charset="0"/>
              </a:rPr>
            </a:br>
            <a:r>
              <a:rPr lang="zh-CN" altLang="zh-CN" sz="2400" dirty="0">
                <a:solidFill>
                  <a:srgbClr val="E70C0C"/>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closed</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False,</a:t>
            </a:r>
            <a:r>
              <a:rPr lang="zh-CN" altLang="en-US" sz="2400" dirty="0">
                <a:solidFill>
                  <a:srgbClr val="ABA6BF"/>
                </a:solidFill>
                <a:latin typeface="JetBrains Mono" pitchFamily="2" charset="0"/>
              </a:rPr>
              <a:t>缩进中</a:t>
            </a:r>
            <a:r>
              <a:rPr lang="zh-CN" altLang="zh-CN" sz="2400" dirty="0">
                <a:solidFill>
                  <a:srgbClr val="ABA6BF"/>
                </a:solidFill>
                <a:latin typeface="宋体" panose="02010600030101010101" pitchFamily="2" charset="-122"/>
                <a:ea typeface="宋体" panose="02010600030101010101" pitchFamily="2" charset="-122"/>
              </a:rPr>
              <a:t>打开状态</a:t>
            </a: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closed</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True</a:t>
            </a:r>
            <a:r>
              <a:rPr lang="zh-CN" altLang="zh-CN" sz="2400" dirty="0">
                <a:solidFill>
                  <a:srgbClr val="ABA6BF"/>
                </a:solidFill>
                <a:latin typeface="宋体" panose="02010600030101010101" pitchFamily="2" charset="-122"/>
                <a:ea typeface="宋体" panose="02010600030101010101" pitchFamily="2" charset="-122"/>
              </a:rPr>
              <a:t>，关闭状态</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317611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0673" y="1700810"/>
            <a:ext cx="7362913"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文件的读 写 操 作</a:t>
            </a:r>
          </a:p>
        </p:txBody>
      </p:sp>
      <p:sp>
        <p:nvSpPr>
          <p:cNvPr id="9" name="矩形 8"/>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844824"/>
            <a:ext cx="4032448" cy="2836995"/>
          </a:xfrm>
          <a:prstGeom prst="rect">
            <a:avLst/>
          </a:prstGeom>
        </p:spPr>
        <p:txBody>
          <a:bodyPr wrap="square">
            <a:spAutoFit/>
          </a:bodyPr>
          <a:lstStyle/>
          <a:p>
            <a:pPr lvl="0" eaLnBrk="0" fontAlgn="base" hangingPunct="0">
              <a:lnSpc>
                <a:spcPct val="130000"/>
              </a:lnSpc>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read</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readline</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readlines</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seek</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tell</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文件的读取操作</a:t>
            </a:r>
          </a:p>
        </p:txBody>
      </p:sp>
    </p:spTree>
    <p:extLst>
      <p:ext uri="{BB962C8B-B14F-4D97-AF65-F5344CB8AC3E}">
        <p14:creationId xmlns:p14="http://schemas.microsoft.com/office/powerpoint/2010/main" val="152625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seek</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offset</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文件的读取操作</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7263561" cy="1384995"/>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用于移动文件指针到指定的位置</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当指针移动到文件结尾后，读不到数据</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可使用</a:t>
            </a:r>
            <a:r>
              <a:rPr lang="en-US" altLang="zh-CN" sz="2800" dirty="0">
                <a:latin typeface="微软雅黑 Light" panose="020B0502040204020203" pitchFamily="34" charset="-122"/>
                <a:ea typeface="微软雅黑 Light" panose="020B0502040204020203" pitchFamily="34" charset="-122"/>
              </a:rPr>
              <a:t>seek(0) </a:t>
            </a:r>
            <a:r>
              <a:rPr lang="zh-CN" altLang="en-US" sz="2800" dirty="0">
                <a:latin typeface="微软雅黑 Light" panose="020B0502040204020203" pitchFamily="34" charset="-122"/>
                <a:ea typeface="微软雅黑 Light" panose="020B0502040204020203" pitchFamily="34" charset="-122"/>
              </a:rPr>
              <a:t>将文件读取指针移动到起始处</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469816"/>
            <a:ext cx="10153128" cy="2308324"/>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  </a:t>
            </a:r>
            <a:r>
              <a:rPr lang="en-US"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输出全部数据</a:t>
            </a:r>
            <a:r>
              <a:rPr lang="zh-CN" altLang="en-US" sz="2400" dirty="0">
                <a:solidFill>
                  <a:srgbClr val="ABA6BF"/>
                </a:solidFill>
                <a:latin typeface="宋体" panose="02010600030101010101" pitchFamily="2" charset="-122"/>
                <a:ea typeface="宋体" panose="02010600030101010101" pitchFamily="2" charset="-122"/>
              </a:rPr>
              <a:t>，指针移到末尾</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b="1" dirty="0">
                <a:solidFill>
                  <a:srgbClr val="16A80D"/>
                </a:solidFill>
                <a:latin typeface="JetBrains Mono" pitchFamily="2" charset="0"/>
              </a:rPr>
              <a:t>list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文件对象转列表输出，空列表</a:t>
            </a:r>
            <a:r>
              <a:rPr lang="zh-CN" altLang="zh-CN" sz="2400" dirty="0">
                <a:solidFill>
                  <a:srgbClr val="ABA6BF"/>
                </a:solidFill>
                <a:latin typeface="JetBrains Mono" pitchFamily="2" charset="0"/>
              </a:rPr>
              <a:t>[]</a:t>
            </a:r>
            <a:br>
              <a:rPr lang="zh-CN" altLang="zh-CN" sz="2400" dirty="0">
                <a:solidFill>
                  <a:srgbClr val="ABA6BF"/>
                </a:solidFill>
                <a:latin typeface="JetBrains Mono" pitchFamily="2" charset="0"/>
              </a:rPr>
            </a:br>
            <a:r>
              <a:rPr lang="zh-CN" altLang="zh-CN" sz="2400" dirty="0">
                <a:solidFill>
                  <a:srgbClr val="ABA6BF"/>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seek</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0</a:t>
            </a:r>
            <a:r>
              <a:rPr lang="zh-CN" altLang="zh-CN" sz="2400" dirty="0">
                <a:solidFill>
                  <a:srgbClr val="E70C0C"/>
                </a:solidFill>
                <a:latin typeface="JetBrains Mono" pitchFamily="2" charset="0"/>
              </a:rPr>
              <a:t>)   </a:t>
            </a:r>
            <a:r>
              <a:rPr lang="en-US"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指针移到开始处</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b="1" dirty="0">
                <a:solidFill>
                  <a:srgbClr val="16A80D"/>
                </a:solidFill>
                <a:latin typeface="JetBrains Mono" pitchFamily="2" charset="0"/>
              </a:rPr>
              <a:t>list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静夜思</a:t>
            </a:r>
            <a:r>
              <a:rPr lang="zh-CN" altLang="zh-CN" sz="2400" dirty="0">
                <a:solidFill>
                  <a:srgbClr val="ABA6BF"/>
                </a:solidFill>
                <a:latin typeface="JetBrains Mono" pitchFamily="2" charset="0"/>
              </a:rPr>
              <a:t>\n', '</a:t>
            </a:r>
            <a:r>
              <a:rPr lang="zh-CN" altLang="zh-CN" sz="2400" dirty="0">
                <a:solidFill>
                  <a:srgbClr val="ABA6BF"/>
                </a:solidFill>
                <a:latin typeface="宋体" panose="02010600030101010101" pitchFamily="2" charset="-122"/>
                <a:ea typeface="宋体" panose="02010600030101010101" pitchFamily="2" charset="-122"/>
              </a:rPr>
              <a:t>李白</a:t>
            </a:r>
            <a:r>
              <a:rPr lang="zh-CN" altLang="zh-CN" sz="2400" dirty="0">
                <a:solidFill>
                  <a:srgbClr val="ABA6BF"/>
                </a:solidFill>
                <a:latin typeface="JetBrains Mono" pitchFamily="2" charset="0"/>
              </a:rPr>
              <a:t>\n', '</a:t>
            </a:r>
            <a:r>
              <a:rPr lang="zh-CN" altLang="zh-CN" sz="2400" dirty="0">
                <a:solidFill>
                  <a:srgbClr val="ABA6BF"/>
                </a:solidFill>
                <a:latin typeface="宋体" panose="02010600030101010101" pitchFamily="2" charset="-122"/>
                <a:ea typeface="宋体" panose="02010600030101010101" pitchFamily="2" charset="-122"/>
              </a:rPr>
              <a:t>床前明月光，疑是地上霜。</a:t>
            </a:r>
            <a:r>
              <a:rPr lang="zh-CN" altLang="zh-CN" sz="2400" dirty="0">
                <a:solidFill>
                  <a:srgbClr val="ABA6BF"/>
                </a:solidFill>
                <a:latin typeface="JetBrains Mono" pitchFamily="2" charset="0"/>
              </a:rPr>
              <a:t>\n', '</a:t>
            </a:r>
            <a:r>
              <a:rPr lang="zh-CN" altLang="zh-CN" sz="2400" dirty="0">
                <a:solidFill>
                  <a:srgbClr val="ABA6BF"/>
                </a:solidFill>
                <a:latin typeface="宋体" panose="02010600030101010101" pitchFamily="2" charset="-122"/>
                <a:ea typeface="宋体" panose="02010600030101010101" pitchFamily="2" charset="-122"/>
              </a:rPr>
              <a:t>举头望明月，低头思故乡。</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256747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read</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size</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文件的读取操作</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从文本文件中读取并返回最多</a:t>
            </a:r>
            <a:r>
              <a:rPr lang="en-US" altLang="zh-CN" sz="2800" dirty="0">
                <a:latin typeface="微软雅黑 Light" panose="020B0502040204020203" pitchFamily="34" charset="-122"/>
                <a:ea typeface="微软雅黑 Light" panose="020B0502040204020203" pitchFamily="34" charset="-122"/>
              </a:rPr>
              <a:t>size </a:t>
            </a:r>
            <a:r>
              <a:rPr lang="zh-CN" altLang="en-US" sz="2800" dirty="0">
                <a:latin typeface="微软雅黑 Light" panose="020B0502040204020203" pitchFamily="34" charset="-122"/>
                <a:ea typeface="微软雅黑 Light" panose="020B0502040204020203" pitchFamily="34" charset="-122"/>
              </a:rPr>
              <a:t>个字符</a:t>
            </a:r>
            <a:endParaRPr lang="en-US" altLang="zh-CN" sz="28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805130"/>
            <a:ext cx="10297144"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txt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17</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读前</a:t>
            </a:r>
            <a:r>
              <a:rPr lang="zh-CN" altLang="zh-CN" sz="2400" dirty="0">
                <a:solidFill>
                  <a:srgbClr val="ABA6BF"/>
                </a:solidFill>
                <a:latin typeface="JetBrains Mono" pitchFamily="2" charset="0"/>
              </a:rPr>
              <a:t>17</a:t>
            </a:r>
            <a:r>
              <a:rPr lang="zh-CN" altLang="zh-CN" sz="2400" dirty="0">
                <a:solidFill>
                  <a:srgbClr val="ABA6BF"/>
                </a:solidFill>
                <a:latin typeface="宋体" panose="02010600030101010101" pitchFamily="2" charset="-122"/>
                <a:ea typeface="宋体" panose="02010600030101010101" pitchFamily="2" charset="-122"/>
              </a:rPr>
              <a:t>个字符</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txt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静夜思</a:t>
            </a:r>
            <a:r>
              <a:rPr lang="zh-CN" altLang="zh-CN" sz="2400" dirty="0">
                <a:solidFill>
                  <a:srgbClr val="ABA6BF"/>
                </a:solidFill>
                <a:latin typeface="JetBrains Mono" pitchFamily="2" charset="0"/>
              </a:rPr>
              <a:t>\n</a:t>
            </a:r>
            <a:r>
              <a:rPr lang="zh-CN" altLang="zh-CN" sz="2400" dirty="0">
                <a:solidFill>
                  <a:srgbClr val="ABA6BF"/>
                </a:solidFill>
                <a:latin typeface="宋体" panose="02010600030101010101" pitchFamily="2" charset="-122"/>
                <a:ea typeface="宋体" panose="02010600030101010101" pitchFamily="2" charset="-122"/>
              </a:rPr>
              <a:t>床前明月光，疑是地上霜。</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13" name="矩形 12">
            <a:extLst>
              <a:ext uri="{FF2B5EF4-FFF2-40B4-BE49-F238E27FC236}">
                <a16:creationId xmlns:a16="http://schemas.microsoft.com/office/drawing/2014/main" id="{A85D6A72-9EE8-4C6C-BAA4-AFEC0F5067B6}"/>
              </a:ext>
            </a:extLst>
          </p:cNvPr>
          <p:cNvSpPr/>
          <p:nvPr/>
        </p:nvSpPr>
        <p:spPr>
          <a:xfrm>
            <a:off x="767408" y="2617748"/>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当</a:t>
            </a:r>
            <a:r>
              <a:rPr lang="en-US" altLang="zh-CN" sz="2800" dirty="0">
                <a:latin typeface="微软雅黑 Light" panose="020B0502040204020203" pitchFamily="34" charset="-122"/>
                <a:ea typeface="微软雅黑 Light" panose="020B0502040204020203" pitchFamily="34" charset="-122"/>
              </a:rPr>
              <a:t>size </a:t>
            </a:r>
            <a:r>
              <a:rPr lang="zh-CN" altLang="en-US" sz="2800" dirty="0">
                <a:latin typeface="微软雅黑 Light" panose="020B0502040204020203" pitchFamily="34" charset="-122"/>
                <a:ea typeface="微软雅黑 Light" panose="020B0502040204020203" pitchFamily="34" charset="-122"/>
              </a:rPr>
              <a:t>为负值或值是</a:t>
            </a:r>
            <a:r>
              <a:rPr lang="en-US" altLang="zh-CN" sz="2800" dirty="0">
                <a:latin typeface="微软雅黑 Light" panose="020B0502040204020203" pitchFamily="34" charset="-122"/>
                <a:ea typeface="微软雅黑 Light" panose="020B0502040204020203" pitchFamily="34" charset="-122"/>
              </a:rPr>
              <a:t>None </a:t>
            </a:r>
            <a:r>
              <a:rPr lang="zh-CN" altLang="en-US" sz="2800" dirty="0">
                <a:latin typeface="微软雅黑 Light" panose="020B0502040204020203" pitchFamily="34" charset="-122"/>
                <a:ea typeface="微软雅黑 Light" panose="020B0502040204020203" pitchFamily="34" charset="-122"/>
              </a:rPr>
              <a:t>时，从当前位置读到结尾</a:t>
            </a:r>
            <a:endParaRPr lang="en-US" altLang="zh-CN" sz="2800" dirty="0">
              <a:latin typeface="微软雅黑 Light" panose="020B0502040204020203" pitchFamily="34" charset="-122"/>
              <a:ea typeface="微软雅黑 Light" panose="020B0502040204020203" pitchFamily="34" charset="-122"/>
            </a:endParaRPr>
          </a:p>
        </p:txBody>
      </p:sp>
      <p:sp>
        <p:nvSpPr>
          <p:cNvPr id="14" name="矩形 13">
            <a:extLst>
              <a:ext uri="{FF2B5EF4-FFF2-40B4-BE49-F238E27FC236}">
                <a16:creationId xmlns:a16="http://schemas.microsoft.com/office/drawing/2014/main" id="{1910315E-DB2A-44F5-B6A5-023AA4922AF9}"/>
              </a:ext>
            </a:extLst>
          </p:cNvPr>
          <p:cNvSpPr/>
          <p:nvPr/>
        </p:nvSpPr>
        <p:spPr>
          <a:xfrm>
            <a:off x="754869" y="3169086"/>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若文件大于可用内存，可以反复调用</a:t>
            </a:r>
            <a:r>
              <a:rPr lang="en-US" altLang="zh-CN" sz="2800" dirty="0">
                <a:latin typeface="微软雅黑 Light" panose="020B0502040204020203" pitchFamily="34" charset="-122"/>
                <a:ea typeface="微软雅黑 Light" panose="020B0502040204020203" pitchFamily="34" charset="-122"/>
              </a:rPr>
              <a:t>read(size) </a:t>
            </a:r>
            <a:r>
              <a:rPr lang="zh-CN" altLang="en-US" sz="2800" dirty="0">
                <a:latin typeface="微软雅黑 Light" panose="020B0502040204020203" pitchFamily="34" charset="-122"/>
                <a:ea typeface="微软雅黑 Light" panose="020B0502040204020203" pitchFamily="34" charset="-122"/>
              </a:rPr>
              <a:t>方法读取</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D98A7FA5-0576-4322-992B-D920849D1F15}"/>
              </a:ext>
            </a:extLst>
          </p:cNvPr>
          <p:cNvSpPr/>
          <p:nvPr/>
        </p:nvSpPr>
        <p:spPr>
          <a:xfrm>
            <a:off x="754869" y="5046275"/>
            <a:ext cx="10297144" cy="830997"/>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txt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读取文件中的全部剩余数据</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txt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举头望明月，低头思故乡。</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2" name="Rectangle 1">
            <a:extLst>
              <a:ext uri="{FF2B5EF4-FFF2-40B4-BE49-F238E27FC236}">
                <a16:creationId xmlns:a16="http://schemas.microsoft.com/office/drawing/2014/main" id="{05221F5A-052D-497B-92D4-A3223429CB6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CD15D655-8D41-4D7E-A2AC-8DD841907E9A}"/>
              </a:ext>
            </a:extLst>
          </p:cNvPr>
          <p:cNvSpPr/>
          <p:nvPr/>
        </p:nvSpPr>
        <p:spPr>
          <a:xfrm>
            <a:off x="8040216" y="1636765"/>
            <a:ext cx="3384376" cy="923330"/>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highlight>
                  <a:srgbClr val="FFFF00"/>
                </a:highlight>
                <a:latin typeface="宋体" panose="02010600030101010101" pitchFamily="2" charset="-122"/>
                <a:ea typeface="宋体" panose="02010600030101010101" pitchFamily="2" charset="-122"/>
              </a:rPr>
              <a:t>静夜思</a:t>
            </a:r>
            <a:r>
              <a:rPr lang="zh-CN" altLang="zh-CN" dirty="0">
                <a:solidFill>
                  <a:srgbClr val="2D3142"/>
                </a:solidFill>
                <a:highlight>
                  <a:srgbClr val="FFFF00"/>
                </a:highlight>
                <a:latin typeface="JetBrains Mono" pitchFamily="2" charset="0"/>
                <a:ea typeface="宋体" panose="02010600030101010101" pitchFamily="2" charset="-122"/>
              </a:rPr>
              <a:t>\n</a:t>
            </a:r>
            <a:br>
              <a:rPr lang="zh-CN" altLang="zh-CN" dirty="0">
                <a:solidFill>
                  <a:srgbClr val="2D3142"/>
                </a:solidFill>
                <a:highlight>
                  <a:srgbClr val="FFFF00"/>
                </a:highlight>
                <a:latin typeface="JetBrains Mono" pitchFamily="2" charset="0"/>
                <a:ea typeface="宋体" panose="02010600030101010101" pitchFamily="2" charset="-122"/>
              </a:rPr>
            </a:br>
            <a:r>
              <a:rPr lang="zh-CN" altLang="zh-CN" dirty="0">
                <a:solidFill>
                  <a:srgbClr val="2D3142"/>
                </a:solidFill>
                <a:highlight>
                  <a:srgbClr val="FFFF00"/>
                </a:highlight>
                <a:latin typeface="宋体" panose="02010600030101010101" pitchFamily="2" charset="-122"/>
                <a:ea typeface="宋体" panose="02010600030101010101" pitchFamily="2" charset="-122"/>
              </a:rPr>
              <a:t>床前明月光，疑似地上霜。</a:t>
            </a:r>
            <a:r>
              <a:rPr lang="zh-CN" altLang="zh-CN" dirty="0">
                <a:solidFill>
                  <a:srgbClr val="2D3142"/>
                </a:solidFill>
                <a:highlight>
                  <a:srgbClr val="FFFF00"/>
                </a:highlight>
                <a:latin typeface="JetBrains Mono" pitchFamily="2" charset="0"/>
                <a:ea typeface="宋体" panose="02010600030101010101" pitchFamily="2" charset="-122"/>
              </a:rPr>
              <a:t>\n</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highlight>
                  <a:srgbClr val="00FF00"/>
                </a:highlight>
                <a:latin typeface="宋体" panose="02010600030101010101" pitchFamily="2" charset="-122"/>
                <a:ea typeface="宋体" panose="02010600030101010101" pitchFamily="2" charset="-122"/>
              </a:rPr>
              <a:t>举头望明月，低头思故乡。</a:t>
            </a:r>
            <a:r>
              <a:rPr lang="zh-CN" altLang="zh-CN" dirty="0">
                <a:solidFill>
                  <a:srgbClr val="2D3142"/>
                </a:solidFill>
                <a:highlight>
                  <a:srgbClr val="00FF00"/>
                </a:highlight>
                <a:latin typeface="JetBrains Mono" pitchFamily="2" charset="0"/>
                <a:ea typeface="宋体" panose="02010600030101010101" pitchFamily="2" charset="-122"/>
              </a:rPr>
              <a:t>\n</a:t>
            </a:r>
            <a:endParaRPr lang="zh-CN" altLang="zh-CN" sz="1200" dirty="0">
              <a:highlight>
                <a:srgbClr val="00FF00"/>
              </a:highlight>
              <a:latin typeface="Arial" panose="020B0604020202020204" pitchFamily="34" charset="0"/>
            </a:endParaRPr>
          </a:p>
        </p:txBody>
      </p:sp>
    </p:spTree>
    <p:extLst>
      <p:ext uri="{BB962C8B-B14F-4D97-AF65-F5344CB8AC3E}">
        <p14:creationId xmlns:p14="http://schemas.microsoft.com/office/powerpoint/2010/main" val="78859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en-US" altLang="zh-CN" sz="2800" b="1" dirty="0" err="1">
                <a:solidFill>
                  <a:srgbClr val="F72F07"/>
                </a:solidFill>
                <a:latin typeface="JetBrains Mono" pitchFamily="2" charset="0"/>
              </a:rPr>
              <a:t>readline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size</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文件的读取操作</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每次只读取一行数据，文件指针移动到下一行开始</a:t>
            </a:r>
            <a:endParaRPr lang="en-US" altLang="zh-CN" sz="28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140968"/>
            <a:ext cx="10297144"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txt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读一行字符</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txt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静夜思</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13" name="矩形 12">
            <a:extLst>
              <a:ext uri="{FF2B5EF4-FFF2-40B4-BE49-F238E27FC236}">
                <a16:creationId xmlns:a16="http://schemas.microsoft.com/office/drawing/2014/main" id="{A85D6A72-9EE8-4C6C-BAA4-AFEC0F5067B6}"/>
              </a:ext>
            </a:extLst>
          </p:cNvPr>
          <p:cNvSpPr/>
          <p:nvPr/>
        </p:nvSpPr>
        <p:spPr>
          <a:xfrm>
            <a:off x="767408" y="2617748"/>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如果指定了</a:t>
            </a:r>
            <a:r>
              <a:rPr lang="en-US" altLang="zh-CN" sz="2800" dirty="0">
                <a:latin typeface="微软雅黑 Light" panose="020B0502040204020203" pitchFamily="34" charset="-122"/>
                <a:ea typeface="微软雅黑 Light" panose="020B0502040204020203" pitchFamily="34" charset="-122"/>
              </a:rPr>
              <a:t>size </a:t>
            </a:r>
            <a:r>
              <a:rPr lang="zh-CN" altLang="en-US" sz="2800" dirty="0">
                <a:latin typeface="微软雅黑 Light" panose="020B0502040204020203" pitchFamily="34" charset="-122"/>
                <a:ea typeface="微软雅黑 Light" panose="020B0502040204020203" pitchFamily="34" charset="-122"/>
              </a:rPr>
              <a:t>，将在当前行读取最多</a:t>
            </a:r>
            <a:r>
              <a:rPr lang="en-US" altLang="zh-CN" sz="2800" dirty="0">
                <a:latin typeface="微软雅黑 Light" panose="020B0502040204020203" pitchFamily="34" charset="-122"/>
                <a:ea typeface="微软雅黑 Light" panose="020B0502040204020203" pitchFamily="34" charset="-122"/>
              </a:rPr>
              <a:t>size </a:t>
            </a:r>
            <a:r>
              <a:rPr lang="zh-CN" altLang="en-US" sz="2800" dirty="0">
                <a:latin typeface="微软雅黑 Light" panose="020B0502040204020203" pitchFamily="34" charset="-122"/>
                <a:ea typeface="微软雅黑 Light" panose="020B0502040204020203" pitchFamily="34" charset="-122"/>
              </a:rPr>
              <a:t>个字符</a:t>
            </a:r>
            <a:endParaRPr lang="en-US" altLang="zh-CN" sz="2800" dirty="0">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D98A7FA5-0576-4322-992B-D920849D1F15}"/>
              </a:ext>
            </a:extLst>
          </p:cNvPr>
          <p:cNvSpPr/>
          <p:nvPr/>
        </p:nvSpPr>
        <p:spPr>
          <a:xfrm>
            <a:off x="617122" y="4341297"/>
            <a:ext cx="10957756" cy="461665"/>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5</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a:t>
            </a:r>
            <a:r>
              <a:rPr lang="zh-CN" altLang="zh-CN" sz="2400" dirty="0">
                <a:solidFill>
                  <a:srgbClr val="ABA6BF"/>
                </a:solidFill>
                <a:latin typeface="JetBrains Mono" pitchFamily="2" charset="0"/>
              </a:rPr>
              <a:t>5</a:t>
            </a:r>
            <a:r>
              <a:rPr lang="zh-CN" altLang="zh-CN" sz="2400" dirty="0">
                <a:solidFill>
                  <a:srgbClr val="ABA6BF"/>
                </a:solidFill>
                <a:latin typeface="宋体" panose="02010600030101010101" pitchFamily="2" charset="-122"/>
                <a:ea typeface="宋体" panose="02010600030101010101" pitchFamily="2" charset="-122"/>
              </a:rPr>
              <a:t>个字符，</a:t>
            </a:r>
            <a:r>
              <a:rPr lang="zh-CN" altLang="zh-CN" sz="2400" dirty="0">
                <a:solidFill>
                  <a:srgbClr val="ABA6BF"/>
                </a:solidFill>
                <a:latin typeface="JetBrains Mono" pitchFamily="2" charset="0"/>
              </a:rPr>
              <a:t>'</a:t>
            </a:r>
            <a:r>
              <a:rPr lang="zh-CN" altLang="zh-CN" sz="2400" dirty="0">
                <a:solidFill>
                  <a:srgbClr val="ABA6BF"/>
                </a:solidFill>
                <a:latin typeface="宋体" panose="02010600030101010101" pitchFamily="2" charset="-122"/>
                <a:ea typeface="宋体" panose="02010600030101010101" pitchFamily="2" charset="-122"/>
              </a:rPr>
              <a:t>床前明月光</a:t>
            </a:r>
            <a:r>
              <a:rPr lang="zh-CN" altLang="zh-CN" sz="2400" dirty="0">
                <a:solidFill>
                  <a:srgbClr val="ABA6BF"/>
                </a:solidFill>
                <a:latin typeface="JetBrains Mono" pitchFamily="2" charset="0"/>
              </a:rPr>
              <a:t>'</a:t>
            </a:r>
            <a:endParaRPr lang="zh-CN" altLang="zh-CN" sz="2400" dirty="0">
              <a:latin typeface="Arial" panose="020B0604020202020204" pitchFamily="34" charset="0"/>
            </a:endParaRPr>
          </a:p>
        </p:txBody>
      </p:sp>
      <p:sp>
        <p:nvSpPr>
          <p:cNvPr id="16" name="矩形 15">
            <a:extLst>
              <a:ext uri="{FF2B5EF4-FFF2-40B4-BE49-F238E27FC236}">
                <a16:creationId xmlns:a16="http://schemas.microsoft.com/office/drawing/2014/main" id="{3DB5D2C7-3688-455C-9E10-9FD6C0A4FC00}"/>
              </a:ext>
            </a:extLst>
          </p:cNvPr>
          <p:cNvSpPr/>
          <p:nvPr/>
        </p:nvSpPr>
        <p:spPr>
          <a:xfrm>
            <a:off x="584746" y="5383835"/>
            <a:ext cx="10957756" cy="461665"/>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读一行，</a:t>
            </a:r>
            <a:r>
              <a:rPr lang="zh-CN" altLang="zh-CN" sz="2400" dirty="0">
                <a:solidFill>
                  <a:srgbClr val="ABA6BF"/>
                </a:solidFill>
                <a:latin typeface="JetBrains Mono" pitchFamily="2" charset="0"/>
              </a:rPr>
              <a:t>'</a:t>
            </a:r>
            <a:r>
              <a:rPr lang="zh-CN" altLang="zh-CN" sz="2400" dirty="0">
                <a:solidFill>
                  <a:srgbClr val="ABA6BF"/>
                </a:solidFill>
                <a:latin typeface="宋体" panose="02010600030101010101" pitchFamily="2" charset="-122"/>
                <a:ea typeface="宋体" panose="02010600030101010101" pitchFamily="2" charset="-122"/>
              </a:rPr>
              <a:t>举头望明月，低头思故乡。</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17" name="矩形 16">
            <a:extLst>
              <a:ext uri="{FF2B5EF4-FFF2-40B4-BE49-F238E27FC236}">
                <a16:creationId xmlns:a16="http://schemas.microsoft.com/office/drawing/2014/main" id="{10AC732A-0144-4CB2-87D5-20AAB5B51DC2}"/>
              </a:ext>
            </a:extLst>
          </p:cNvPr>
          <p:cNvSpPr/>
          <p:nvPr/>
        </p:nvSpPr>
        <p:spPr>
          <a:xfrm>
            <a:off x="584746" y="4874224"/>
            <a:ext cx="9831734" cy="461665"/>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10</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读到行末，</a:t>
            </a:r>
            <a:r>
              <a:rPr lang="zh-CN" altLang="zh-CN" sz="2400" dirty="0">
                <a:solidFill>
                  <a:srgbClr val="ABA6BF"/>
                </a:solidFill>
                <a:latin typeface="JetBrains Mono" pitchFamily="2" charset="0"/>
              </a:rPr>
              <a:t>'</a:t>
            </a:r>
            <a:r>
              <a:rPr lang="zh-CN" altLang="zh-CN" sz="2400" dirty="0">
                <a:solidFill>
                  <a:srgbClr val="ABA6BF"/>
                </a:solidFill>
                <a:latin typeface="宋体" panose="02010600030101010101" pitchFamily="2" charset="-122"/>
                <a:ea typeface="宋体" panose="02010600030101010101" pitchFamily="2" charset="-122"/>
              </a:rPr>
              <a:t>，疑是地上霜。</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11" name="矩形 10">
            <a:extLst>
              <a:ext uri="{FF2B5EF4-FFF2-40B4-BE49-F238E27FC236}">
                <a16:creationId xmlns:a16="http://schemas.microsoft.com/office/drawing/2014/main" id="{1AB60925-40E8-4AC6-A115-D7DF0ABF53AF}"/>
              </a:ext>
            </a:extLst>
          </p:cNvPr>
          <p:cNvSpPr/>
          <p:nvPr/>
        </p:nvSpPr>
        <p:spPr>
          <a:xfrm>
            <a:off x="8040216" y="1636765"/>
            <a:ext cx="3384376" cy="923330"/>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highlight>
                  <a:srgbClr val="FFFF00"/>
                </a:highlight>
                <a:latin typeface="宋体" panose="02010600030101010101" pitchFamily="2" charset="-122"/>
                <a:ea typeface="宋体" panose="02010600030101010101" pitchFamily="2" charset="-122"/>
              </a:rPr>
              <a:t>静夜思</a:t>
            </a:r>
            <a:r>
              <a:rPr lang="zh-CN" altLang="zh-CN" dirty="0">
                <a:solidFill>
                  <a:srgbClr val="2D3142"/>
                </a:solidFill>
                <a:highlight>
                  <a:srgbClr val="FFFF00"/>
                </a:highlight>
                <a:latin typeface="JetBrains Mono" pitchFamily="2" charset="0"/>
                <a:ea typeface="宋体" panose="02010600030101010101" pitchFamily="2" charset="-122"/>
              </a:rPr>
              <a:t>\n</a:t>
            </a:r>
            <a:br>
              <a:rPr lang="zh-CN" altLang="zh-CN" dirty="0">
                <a:solidFill>
                  <a:srgbClr val="2D3142"/>
                </a:solidFill>
                <a:highlight>
                  <a:srgbClr val="FFFF00"/>
                </a:highlight>
                <a:latin typeface="JetBrains Mono" pitchFamily="2" charset="0"/>
                <a:ea typeface="宋体" panose="02010600030101010101" pitchFamily="2" charset="-122"/>
              </a:rPr>
            </a:br>
            <a:r>
              <a:rPr lang="zh-CN" altLang="zh-CN" dirty="0">
                <a:solidFill>
                  <a:srgbClr val="2D3142"/>
                </a:solidFill>
                <a:highlight>
                  <a:srgbClr val="00FFFF"/>
                </a:highlight>
                <a:latin typeface="宋体" panose="02010600030101010101" pitchFamily="2" charset="-122"/>
                <a:ea typeface="宋体" panose="02010600030101010101" pitchFamily="2" charset="-122"/>
              </a:rPr>
              <a:t>床前明月光</a:t>
            </a:r>
            <a:r>
              <a:rPr lang="zh-CN" altLang="zh-CN" dirty="0">
                <a:solidFill>
                  <a:srgbClr val="2D3142"/>
                </a:solidFill>
                <a:highlight>
                  <a:srgbClr val="FC8404"/>
                </a:highlight>
                <a:latin typeface="宋体" panose="02010600030101010101" pitchFamily="2" charset="-122"/>
                <a:ea typeface="宋体" panose="02010600030101010101" pitchFamily="2" charset="-122"/>
              </a:rPr>
              <a:t>，疑似地上霜。</a:t>
            </a:r>
            <a:r>
              <a:rPr lang="zh-CN" altLang="zh-CN" dirty="0">
                <a:solidFill>
                  <a:srgbClr val="2D3142"/>
                </a:solidFill>
                <a:highlight>
                  <a:srgbClr val="FC8404"/>
                </a:highlight>
                <a:latin typeface="JetBrains Mono" pitchFamily="2" charset="0"/>
                <a:ea typeface="宋体" panose="02010600030101010101" pitchFamily="2" charset="-122"/>
              </a:rPr>
              <a:t>\n</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highlight>
                  <a:srgbClr val="00FF00"/>
                </a:highlight>
                <a:latin typeface="宋体" panose="02010600030101010101" pitchFamily="2" charset="-122"/>
                <a:ea typeface="宋体" panose="02010600030101010101" pitchFamily="2" charset="-122"/>
              </a:rPr>
              <a:t>举头望明月，低头思故乡。</a:t>
            </a:r>
            <a:r>
              <a:rPr lang="zh-CN" altLang="zh-CN" dirty="0">
                <a:solidFill>
                  <a:srgbClr val="2D3142"/>
                </a:solidFill>
                <a:highlight>
                  <a:srgbClr val="00FF00"/>
                </a:highlight>
                <a:latin typeface="JetBrains Mono" pitchFamily="2" charset="0"/>
                <a:ea typeface="宋体" panose="02010600030101010101" pitchFamily="2" charset="-122"/>
              </a:rPr>
              <a:t>\n</a:t>
            </a:r>
            <a:endParaRPr lang="zh-CN" altLang="zh-CN" sz="1200" dirty="0">
              <a:highlight>
                <a:srgbClr val="00FF00"/>
              </a:highlight>
              <a:latin typeface="Arial" panose="020B0604020202020204" pitchFamily="34" charset="0"/>
            </a:endParaRPr>
          </a:p>
        </p:txBody>
      </p:sp>
    </p:spTree>
    <p:extLst>
      <p:ext uri="{BB962C8B-B14F-4D97-AF65-F5344CB8AC3E}">
        <p14:creationId xmlns:p14="http://schemas.microsoft.com/office/powerpoint/2010/main" val="331483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16"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en-US" altLang="zh-CN" sz="2800" b="1" dirty="0" err="1">
                <a:solidFill>
                  <a:srgbClr val="F72F07"/>
                </a:solidFill>
                <a:latin typeface="JetBrains Mono" pitchFamily="2" charset="0"/>
              </a:rPr>
              <a:t>readlines</a:t>
            </a:r>
            <a:r>
              <a:rPr lang="zh-CN" altLang="zh-CN" sz="2800" dirty="0">
                <a:solidFill>
                  <a:srgbClr val="E70C0C"/>
                </a:solidFill>
                <a:latin typeface="JetBrains Mono" pitchFamily="2" charset="0"/>
              </a:rPr>
              <a:t>(</a:t>
            </a:r>
            <a:r>
              <a:rPr lang="en-US" altLang="zh-CN" sz="2800" dirty="0">
                <a:solidFill>
                  <a:srgbClr val="2D3142"/>
                </a:solidFill>
                <a:latin typeface="JetBrains Mono" pitchFamily="2" charset="0"/>
              </a:rPr>
              <a:t>hint</a:t>
            </a:r>
            <a:r>
              <a:rPr lang="zh-CN" altLang="zh-CN" sz="2800" dirty="0">
                <a:solidFill>
                  <a:srgbClr val="F77235"/>
                </a:solidFill>
                <a:latin typeface="JetBrains Mono" pitchFamily="2" charset="0"/>
              </a:rPr>
              <a:t>=-</a:t>
            </a:r>
            <a:r>
              <a:rPr lang="zh-CN" altLang="zh-CN" sz="2800" dirty="0">
                <a:solidFill>
                  <a:srgbClr val="2D3142"/>
                </a:solidFill>
                <a:latin typeface="JetBrains Mono" pitchFamily="2" charset="0"/>
              </a:rPr>
              <a:t>1</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文件的读取操作</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读取文件中所有数据，指针移动到文件结尾处</a:t>
            </a:r>
            <a:endParaRPr lang="en-US" altLang="zh-CN" sz="28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140968"/>
            <a:ext cx="10441160"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dirty="0">
                <a:solidFill>
                  <a:srgbClr val="2D3142"/>
                </a:solidFill>
                <a:latin typeface="JetBrains Mono" pitchFamily="2" charset="0"/>
              </a:rPr>
              <a:t>txt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readlines</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读取所有行</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txt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静夜思</a:t>
            </a:r>
            <a:r>
              <a:rPr lang="zh-CN" altLang="zh-CN" sz="2400" dirty="0">
                <a:solidFill>
                  <a:srgbClr val="ABA6BF"/>
                </a:solidFill>
                <a:latin typeface="JetBrains Mono" pitchFamily="2" charset="0"/>
              </a:rPr>
              <a:t>\n', '</a:t>
            </a:r>
            <a:r>
              <a:rPr lang="zh-CN" altLang="zh-CN" sz="2400" dirty="0">
                <a:solidFill>
                  <a:srgbClr val="ABA6BF"/>
                </a:solidFill>
                <a:latin typeface="宋体" panose="02010600030101010101" pitchFamily="2" charset="-122"/>
                <a:ea typeface="宋体" panose="02010600030101010101" pitchFamily="2" charset="-122"/>
              </a:rPr>
              <a:t>床前明月光，</a:t>
            </a:r>
            <a:r>
              <a:rPr lang="en-US" altLang="zh-CN" sz="2400" dirty="0">
                <a:solidFill>
                  <a:srgbClr val="ABA6BF"/>
                </a:solidFill>
                <a:latin typeface="宋体" panose="02010600030101010101" pitchFamily="2" charset="-122"/>
                <a:ea typeface="宋体" panose="02010600030101010101" pitchFamily="2" charset="-122"/>
              </a:rPr>
              <a:t>…</a:t>
            </a:r>
            <a:r>
              <a:rPr lang="zh-CN" altLang="zh-CN" sz="2400" dirty="0">
                <a:solidFill>
                  <a:srgbClr val="ABA6BF"/>
                </a:solidFill>
                <a:latin typeface="宋体" panose="02010600030101010101" pitchFamily="2" charset="-122"/>
                <a:ea typeface="宋体" panose="02010600030101010101" pitchFamily="2" charset="-122"/>
              </a:rPr>
              <a:t>低头思故乡。</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13" name="矩形 12">
            <a:extLst>
              <a:ext uri="{FF2B5EF4-FFF2-40B4-BE49-F238E27FC236}">
                <a16:creationId xmlns:a16="http://schemas.microsoft.com/office/drawing/2014/main" id="{A85D6A72-9EE8-4C6C-BAA4-AFEC0F5067B6}"/>
              </a:ext>
            </a:extLst>
          </p:cNvPr>
          <p:cNvSpPr/>
          <p:nvPr/>
        </p:nvSpPr>
        <p:spPr>
          <a:xfrm>
            <a:off x="767408" y="2617748"/>
            <a:ext cx="748883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可以指定</a:t>
            </a:r>
            <a:r>
              <a:rPr lang="en-US" altLang="zh-CN" sz="2800" dirty="0">
                <a:latin typeface="微软雅黑 Light" panose="020B0502040204020203" pitchFamily="34" charset="-122"/>
                <a:ea typeface="微软雅黑 Light" panose="020B0502040204020203" pitchFamily="34" charset="-122"/>
              </a:rPr>
              <a:t>hint </a:t>
            </a:r>
            <a:r>
              <a:rPr lang="zh-CN" altLang="en-US" sz="2800" dirty="0">
                <a:latin typeface="微软雅黑 Light" panose="020B0502040204020203" pitchFamily="34" charset="-122"/>
                <a:ea typeface="微软雅黑 Light" panose="020B0502040204020203" pitchFamily="34" charset="-122"/>
              </a:rPr>
              <a:t>来读取的直到指定字符所在的行</a:t>
            </a:r>
            <a:endParaRPr lang="en-US" altLang="zh-CN" sz="2800" dirty="0">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D98A7FA5-0576-4322-992B-D920849D1F15}"/>
              </a:ext>
            </a:extLst>
          </p:cNvPr>
          <p:cNvSpPr/>
          <p:nvPr/>
        </p:nvSpPr>
        <p:spPr>
          <a:xfrm>
            <a:off x="1343472" y="4275199"/>
            <a:ext cx="10441160" cy="1200329"/>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seek</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0</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移动指针到文件起始位置</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2D3142"/>
                </a:solidFill>
                <a:latin typeface="JetBrains Mono" pitchFamily="2" charset="0"/>
              </a:rPr>
              <a:t>txt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readlines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6</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从当前位置读取到第</a:t>
            </a:r>
            <a:r>
              <a:rPr lang="zh-CN" altLang="zh-CN" sz="2400" dirty="0">
                <a:solidFill>
                  <a:srgbClr val="ABA6BF"/>
                </a:solidFill>
                <a:latin typeface="JetBrains Mono" pitchFamily="2" charset="0"/>
              </a:rPr>
              <a:t> 6 </a:t>
            </a:r>
            <a:r>
              <a:rPr lang="zh-CN" altLang="zh-CN" sz="2400" dirty="0">
                <a:solidFill>
                  <a:srgbClr val="ABA6BF"/>
                </a:solidFill>
                <a:latin typeface="宋体" panose="02010600030101010101" pitchFamily="2" charset="-122"/>
                <a:ea typeface="宋体" panose="02010600030101010101" pitchFamily="2" charset="-122"/>
              </a:rPr>
              <a:t>个字符所在行结束</a:t>
            </a: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txt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静夜思</a:t>
            </a:r>
            <a:r>
              <a:rPr lang="zh-CN" altLang="zh-CN" sz="2400" dirty="0">
                <a:solidFill>
                  <a:srgbClr val="ABA6BF"/>
                </a:solidFill>
                <a:latin typeface="JetBrains Mono" pitchFamily="2" charset="0"/>
              </a:rPr>
              <a:t>\n', '</a:t>
            </a:r>
            <a:r>
              <a:rPr lang="zh-CN" altLang="zh-CN" sz="2400" dirty="0">
                <a:solidFill>
                  <a:srgbClr val="ABA6BF"/>
                </a:solidFill>
                <a:latin typeface="宋体" panose="02010600030101010101" pitchFamily="2" charset="-122"/>
                <a:ea typeface="宋体" panose="02010600030101010101" pitchFamily="2" charset="-122"/>
              </a:rPr>
              <a:t>床前明月光，疑是地上霜。</a:t>
            </a:r>
            <a:r>
              <a:rPr lang="zh-CN" altLang="zh-CN" sz="2400" dirty="0">
                <a:solidFill>
                  <a:srgbClr val="ABA6BF"/>
                </a:solidFill>
                <a:latin typeface="JetBrains Mono" pitchFamily="2" charset="0"/>
              </a:rPr>
              <a:t>\n']</a:t>
            </a:r>
            <a:endParaRPr lang="zh-CN" altLang="zh-CN" sz="2400" dirty="0">
              <a:latin typeface="Arial" panose="020B0604020202020204" pitchFamily="34" charset="0"/>
            </a:endParaRPr>
          </a:p>
        </p:txBody>
      </p:sp>
      <p:sp>
        <p:nvSpPr>
          <p:cNvPr id="9" name="矩形 8">
            <a:extLst>
              <a:ext uri="{FF2B5EF4-FFF2-40B4-BE49-F238E27FC236}">
                <a16:creationId xmlns:a16="http://schemas.microsoft.com/office/drawing/2014/main" id="{6A16BE85-8A7B-4390-9E32-6155E663115A}"/>
              </a:ext>
            </a:extLst>
          </p:cNvPr>
          <p:cNvSpPr/>
          <p:nvPr/>
        </p:nvSpPr>
        <p:spPr>
          <a:xfrm>
            <a:off x="8040216" y="1636765"/>
            <a:ext cx="3384376" cy="923330"/>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highlight>
                  <a:srgbClr val="FFFF00"/>
                </a:highlight>
                <a:latin typeface="宋体" panose="02010600030101010101" pitchFamily="2" charset="-122"/>
                <a:ea typeface="宋体" panose="02010600030101010101" pitchFamily="2" charset="-122"/>
              </a:rPr>
              <a:t>静夜思</a:t>
            </a:r>
            <a:r>
              <a:rPr lang="zh-CN" altLang="zh-CN" dirty="0">
                <a:solidFill>
                  <a:srgbClr val="2D3142"/>
                </a:solidFill>
                <a:highlight>
                  <a:srgbClr val="FFFF00"/>
                </a:highlight>
                <a:latin typeface="JetBrains Mono" pitchFamily="2" charset="0"/>
                <a:ea typeface="宋体" panose="02010600030101010101" pitchFamily="2" charset="-122"/>
              </a:rPr>
              <a:t>\n</a:t>
            </a:r>
            <a:br>
              <a:rPr lang="zh-CN" altLang="zh-CN" dirty="0">
                <a:solidFill>
                  <a:srgbClr val="2D3142"/>
                </a:solidFill>
                <a:highlight>
                  <a:srgbClr val="FFFF00"/>
                </a:highlight>
                <a:latin typeface="JetBrains Mono" pitchFamily="2" charset="0"/>
                <a:ea typeface="宋体" panose="02010600030101010101" pitchFamily="2" charset="-122"/>
              </a:rPr>
            </a:br>
            <a:r>
              <a:rPr lang="zh-CN" altLang="zh-CN" dirty="0">
                <a:solidFill>
                  <a:srgbClr val="2D3142"/>
                </a:solidFill>
                <a:highlight>
                  <a:srgbClr val="FFFF00"/>
                </a:highlight>
                <a:latin typeface="宋体" panose="02010600030101010101" pitchFamily="2" charset="-122"/>
                <a:ea typeface="宋体" panose="02010600030101010101" pitchFamily="2" charset="-122"/>
              </a:rPr>
              <a:t>床</a:t>
            </a:r>
            <a:r>
              <a:rPr lang="zh-CN" altLang="zh-CN" b="1" dirty="0">
                <a:solidFill>
                  <a:srgbClr val="FF0000"/>
                </a:solidFill>
                <a:highlight>
                  <a:srgbClr val="FFFF00"/>
                </a:highlight>
                <a:latin typeface="宋体" panose="02010600030101010101" pitchFamily="2" charset="-122"/>
                <a:ea typeface="宋体" panose="02010600030101010101" pitchFamily="2" charset="-122"/>
              </a:rPr>
              <a:t>前</a:t>
            </a:r>
            <a:r>
              <a:rPr lang="zh-CN" altLang="zh-CN" dirty="0">
                <a:solidFill>
                  <a:srgbClr val="2D3142"/>
                </a:solidFill>
                <a:highlight>
                  <a:srgbClr val="FFFF00"/>
                </a:highlight>
                <a:latin typeface="宋体" panose="02010600030101010101" pitchFamily="2" charset="-122"/>
                <a:ea typeface="宋体" panose="02010600030101010101" pitchFamily="2" charset="-122"/>
              </a:rPr>
              <a:t>明月光，疑似地上霜。</a:t>
            </a:r>
            <a:r>
              <a:rPr lang="zh-CN" altLang="zh-CN" dirty="0">
                <a:solidFill>
                  <a:srgbClr val="2D3142"/>
                </a:solidFill>
                <a:highlight>
                  <a:srgbClr val="FFFF00"/>
                </a:highlight>
                <a:latin typeface="JetBrains Mono" pitchFamily="2" charset="0"/>
                <a:ea typeface="宋体" panose="02010600030101010101" pitchFamily="2" charset="-122"/>
              </a:rPr>
              <a:t>\n</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举头望明月，低头思故乡。</a:t>
            </a:r>
            <a:r>
              <a:rPr lang="zh-CN" altLang="zh-CN" dirty="0">
                <a:solidFill>
                  <a:srgbClr val="2D3142"/>
                </a:solidFill>
                <a:latin typeface="JetBrains Mono" pitchFamily="2" charset="0"/>
                <a:ea typeface="宋体" panose="02010600030101010101" pitchFamily="2" charset="-122"/>
              </a:rPr>
              <a:t>\n</a:t>
            </a:r>
            <a:endParaRPr lang="zh-CN" altLang="zh-CN" sz="1200" dirty="0">
              <a:latin typeface="Arial" panose="020B0604020202020204" pitchFamily="34" charset="0"/>
            </a:endParaRPr>
          </a:p>
        </p:txBody>
      </p:sp>
    </p:spTree>
    <p:extLst>
      <p:ext uri="{BB962C8B-B14F-4D97-AF65-F5344CB8AC3E}">
        <p14:creationId xmlns:p14="http://schemas.microsoft.com/office/powerpoint/2010/main" val="10122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write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b</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文件写入方法</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将给定的字符串或字节流对象写入文件</a:t>
            </a:r>
            <a:endParaRPr lang="en-US" altLang="zh-CN" sz="28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202457"/>
            <a:ext cx="10585176"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highlight>
                  <a:srgbClr val="FFFF00"/>
                </a:highlight>
                <a:latin typeface="JetBrains Mono" pitchFamily="2" charset="0"/>
              </a:rPr>
              <a:t>a</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write</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poem_str</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将字符串</a:t>
            </a:r>
            <a:r>
              <a:rPr lang="en-US" altLang="zh-CN" sz="2400" dirty="0" err="1">
                <a:solidFill>
                  <a:srgbClr val="ABA6BF"/>
                </a:solidFill>
                <a:latin typeface="JetBrains Mono" pitchFamily="2" charset="0"/>
              </a:rPr>
              <a:t>poem_str</a:t>
            </a:r>
            <a:r>
              <a:rPr lang="zh-CN" altLang="zh-CN" sz="2400" dirty="0">
                <a:solidFill>
                  <a:srgbClr val="ABA6BF"/>
                </a:solidFill>
                <a:latin typeface="宋体" panose="02010600030101010101" pitchFamily="2" charset="-122"/>
                <a:ea typeface="宋体" panose="02010600030101010101" pitchFamily="2" charset="-122"/>
              </a:rPr>
              <a:t>写入文件，附加到后面</a:t>
            </a:r>
            <a:endParaRPr lang="zh-CN" altLang="zh-CN" sz="2400" dirty="0">
              <a:latin typeface="Arial" panose="020B0604020202020204" pitchFamily="34" charset="0"/>
            </a:endParaRPr>
          </a:p>
        </p:txBody>
      </p:sp>
      <p:sp>
        <p:nvSpPr>
          <p:cNvPr id="15" name="矩形 14">
            <a:extLst>
              <a:ext uri="{FF2B5EF4-FFF2-40B4-BE49-F238E27FC236}">
                <a16:creationId xmlns:a16="http://schemas.microsoft.com/office/drawing/2014/main" id="{D98A7FA5-0576-4322-992B-D920849D1F15}"/>
              </a:ext>
            </a:extLst>
          </p:cNvPr>
          <p:cNvSpPr/>
          <p:nvPr/>
        </p:nvSpPr>
        <p:spPr>
          <a:xfrm>
            <a:off x="780284" y="4153490"/>
            <a:ext cx="10441160"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a:t>
            </a:r>
            <a:r>
              <a:rPr lang="zh-CN" altLang="zh-CN" sz="2400" dirty="0">
                <a:solidFill>
                  <a:srgbClr val="E70C0C"/>
                </a:solidFill>
                <a:latin typeface="JetBrains Mono" pitchFamily="2" charset="0"/>
              </a:rPr>
              <a:t>())</a:t>
            </a:r>
            <a:endParaRPr lang="zh-CN" altLang="zh-CN" sz="2400" dirty="0">
              <a:latin typeface="Arial" panose="020B0604020202020204" pitchFamily="34" charset="0"/>
            </a:endParaRPr>
          </a:p>
        </p:txBody>
      </p:sp>
      <p:sp>
        <p:nvSpPr>
          <p:cNvPr id="18" name="矩形 17">
            <a:extLst>
              <a:ext uri="{FF2B5EF4-FFF2-40B4-BE49-F238E27FC236}">
                <a16:creationId xmlns:a16="http://schemas.microsoft.com/office/drawing/2014/main" id="{37655FE5-5BC8-4F35-B7CC-29FA412B83FA}"/>
              </a:ext>
            </a:extLst>
          </p:cNvPr>
          <p:cNvSpPr/>
          <p:nvPr/>
        </p:nvSpPr>
        <p:spPr>
          <a:xfrm>
            <a:off x="777018" y="2685970"/>
            <a:ext cx="11151630" cy="415498"/>
          </a:xfrm>
          <a:prstGeom prst="rect">
            <a:avLst/>
          </a:prstGeom>
        </p:spPr>
        <p:txBody>
          <a:bodyPr wrap="square">
            <a:spAutoFit/>
          </a:bodyPr>
          <a:lstStyle/>
          <a:p>
            <a:pPr lvl="0" eaLnBrk="0" fontAlgn="base" hangingPunct="0">
              <a:spcBef>
                <a:spcPct val="0"/>
              </a:spcBef>
              <a:spcAft>
                <a:spcPct val="0"/>
              </a:spcAft>
            </a:pPr>
            <a:r>
              <a:rPr lang="zh-CN" altLang="zh-CN" sz="2100" dirty="0">
                <a:solidFill>
                  <a:srgbClr val="2D3142"/>
                </a:solidFill>
                <a:latin typeface="JetBrains Mono" pitchFamily="2" charset="0"/>
              </a:rPr>
              <a:t>poem_str </a:t>
            </a:r>
            <a:r>
              <a:rPr lang="zh-CN" altLang="zh-CN" sz="2100" dirty="0">
                <a:solidFill>
                  <a:srgbClr val="F77235"/>
                </a:solidFill>
                <a:latin typeface="JetBrains Mono" pitchFamily="2" charset="0"/>
              </a:rPr>
              <a:t>= </a:t>
            </a:r>
            <a:r>
              <a:rPr lang="zh-CN" altLang="zh-CN" sz="2100" dirty="0">
                <a:solidFill>
                  <a:srgbClr val="5E8759"/>
                </a:solidFill>
                <a:latin typeface="JetBrains Mono" pitchFamily="2" charset="0"/>
              </a:rPr>
              <a:t>'</a:t>
            </a:r>
            <a:r>
              <a:rPr lang="zh-CN" altLang="zh-CN" sz="2100" dirty="0">
                <a:solidFill>
                  <a:srgbClr val="5E8759"/>
                </a:solidFill>
                <a:latin typeface="宋体" panose="02010600030101010101" pitchFamily="2" charset="-122"/>
                <a:ea typeface="宋体" panose="02010600030101010101" pitchFamily="2" charset="-122"/>
              </a:rPr>
              <a:t>独坐敬亭山</a:t>
            </a:r>
            <a:r>
              <a:rPr lang="zh-CN" altLang="zh-CN" sz="2100" dirty="0">
                <a:solidFill>
                  <a:srgbClr val="2D3142"/>
                </a:solidFill>
                <a:latin typeface="JetBrains Mono" pitchFamily="2" charset="0"/>
              </a:rPr>
              <a:t>\n</a:t>
            </a:r>
            <a:r>
              <a:rPr lang="zh-CN" altLang="zh-CN" sz="2100" dirty="0">
                <a:solidFill>
                  <a:srgbClr val="5E8759"/>
                </a:solidFill>
                <a:latin typeface="宋体" panose="02010600030101010101" pitchFamily="2" charset="-122"/>
                <a:ea typeface="宋体" panose="02010600030101010101" pitchFamily="2" charset="-122"/>
              </a:rPr>
              <a:t>众鸟高飞尽，孤云独去闲。</a:t>
            </a:r>
            <a:r>
              <a:rPr lang="zh-CN" altLang="zh-CN" sz="2100" dirty="0">
                <a:solidFill>
                  <a:srgbClr val="2D3142"/>
                </a:solidFill>
                <a:latin typeface="JetBrains Mono" pitchFamily="2" charset="0"/>
              </a:rPr>
              <a:t>\n</a:t>
            </a:r>
            <a:r>
              <a:rPr lang="zh-CN" altLang="zh-CN" sz="2100" dirty="0">
                <a:solidFill>
                  <a:srgbClr val="5E8759"/>
                </a:solidFill>
                <a:latin typeface="宋体" panose="02010600030101010101" pitchFamily="2" charset="-122"/>
                <a:ea typeface="宋体" panose="02010600030101010101" pitchFamily="2" charset="-122"/>
              </a:rPr>
              <a:t>相看两不厌，只有敬亭山。</a:t>
            </a:r>
            <a:r>
              <a:rPr lang="zh-CN" altLang="zh-CN" sz="2100" dirty="0">
                <a:solidFill>
                  <a:srgbClr val="2D3142"/>
                </a:solidFill>
                <a:latin typeface="JetBrains Mono" pitchFamily="2" charset="0"/>
              </a:rPr>
              <a:t>\n</a:t>
            </a:r>
            <a:r>
              <a:rPr lang="zh-CN" altLang="zh-CN" sz="2100" dirty="0">
                <a:solidFill>
                  <a:srgbClr val="5E8759"/>
                </a:solidFill>
                <a:latin typeface="JetBrains Mono" pitchFamily="2" charset="0"/>
              </a:rPr>
              <a:t>'</a:t>
            </a:r>
            <a:endParaRPr lang="zh-CN" altLang="zh-CN" sz="2100" dirty="0">
              <a:latin typeface="Arial" panose="020B0604020202020204" pitchFamily="34" charset="0"/>
            </a:endParaRPr>
          </a:p>
        </p:txBody>
      </p:sp>
      <p:sp>
        <p:nvSpPr>
          <p:cNvPr id="19" name="矩形 18">
            <a:extLst>
              <a:ext uri="{FF2B5EF4-FFF2-40B4-BE49-F238E27FC236}">
                <a16:creationId xmlns:a16="http://schemas.microsoft.com/office/drawing/2014/main" id="{33BDAF24-898F-4B18-8F75-8866F7AD50D0}"/>
              </a:ext>
            </a:extLst>
          </p:cNvPr>
          <p:cNvSpPr/>
          <p:nvPr/>
        </p:nvSpPr>
        <p:spPr>
          <a:xfrm>
            <a:off x="4871864" y="4687920"/>
            <a:ext cx="3312368" cy="1938992"/>
          </a:xfrm>
          <a:prstGeom prst="rect">
            <a:avLst/>
          </a:prstGeom>
        </p:spPr>
        <p:txBody>
          <a:bodyPr wrap="square">
            <a:spAutoFit/>
          </a:bodyPr>
          <a:lstStyle/>
          <a:p>
            <a:r>
              <a:rPr lang="zh-CN" altLang="en-US" sz="2000" dirty="0"/>
              <a:t>静夜思</a:t>
            </a:r>
          </a:p>
          <a:p>
            <a:r>
              <a:rPr lang="zh-CN" altLang="en-US" sz="2000" dirty="0"/>
              <a:t>床前明月光，疑是地上霜。</a:t>
            </a:r>
          </a:p>
          <a:p>
            <a:r>
              <a:rPr lang="zh-CN" altLang="en-US" sz="2000" dirty="0"/>
              <a:t>举头望明月，低头思故乡。</a:t>
            </a:r>
          </a:p>
          <a:p>
            <a:r>
              <a:rPr lang="zh-CN" altLang="en-US" sz="2000" dirty="0"/>
              <a:t>独坐敬亭山</a:t>
            </a:r>
          </a:p>
          <a:p>
            <a:r>
              <a:rPr lang="zh-CN" altLang="en-US" sz="2000" dirty="0"/>
              <a:t>众鸟高飞尽，孤云独去闲。</a:t>
            </a:r>
          </a:p>
          <a:p>
            <a:r>
              <a:rPr lang="zh-CN" altLang="en-US" sz="2000" dirty="0"/>
              <a:t>相看两不厌，只有敬亭山。</a:t>
            </a:r>
          </a:p>
        </p:txBody>
      </p:sp>
    </p:spTree>
    <p:extLst>
      <p:ext uri="{BB962C8B-B14F-4D97-AF65-F5344CB8AC3E}">
        <p14:creationId xmlns:p14="http://schemas.microsoft.com/office/powerpoint/2010/main" val="5327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write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b</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文件写入方法</a:t>
            </a:r>
          </a:p>
        </p:txBody>
      </p:sp>
      <p:sp>
        <p:nvSpPr>
          <p:cNvPr id="10" name="矩形 9">
            <a:extLst>
              <a:ext uri="{FF2B5EF4-FFF2-40B4-BE49-F238E27FC236}">
                <a16:creationId xmlns:a16="http://schemas.microsoft.com/office/drawing/2014/main" id="{042325B7-0F06-4CEB-9B85-1368CC24A354}"/>
              </a:ext>
            </a:extLst>
          </p:cNvPr>
          <p:cNvSpPr/>
          <p:nvPr/>
        </p:nvSpPr>
        <p:spPr>
          <a:xfrm>
            <a:off x="767408" y="2084821"/>
            <a:ext cx="900100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将给定的字符串或字节流对象写入文件</a:t>
            </a:r>
            <a:endParaRPr lang="en-US" altLang="zh-CN" sz="2800" dirty="0">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69A5D0C3-4ADF-4823-B034-8F64D0BE3248}"/>
              </a:ext>
            </a:extLst>
          </p:cNvPr>
          <p:cNvSpPr/>
          <p:nvPr/>
        </p:nvSpPr>
        <p:spPr>
          <a:xfrm>
            <a:off x="767408" y="3202457"/>
            <a:ext cx="10644308"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a:t>
            </a:r>
            <a:r>
              <a:rPr lang="en-US" altLang="zh-CN" sz="2400" dirty="0">
                <a:solidFill>
                  <a:srgbClr val="5E8759"/>
                </a:solidFill>
                <a:highlight>
                  <a:srgbClr val="FFFF00"/>
                </a:highlight>
                <a:latin typeface="JetBrains Mono" pitchFamily="2" charset="0"/>
              </a:rPr>
              <a:t>w</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write</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poem_str</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将字符串</a:t>
            </a:r>
            <a:r>
              <a:rPr lang="en-US" altLang="zh-CN" sz="2400" dirty="0" err="1">
                <a:solidFill>
                  <a:srgbClr val="ABA6BF"/>
                </a:solidFill>
                <a:latin typeface="JetBrains Mono" pitchFamily="2" charset="0"/>
              </a:rPr>
              <a:t>poem_str</a:t>
            </a:r>
            <a:r>
              <a:rPr lang="zh-CN" altLang="zh-CN" sz="2400" dirty="0">
                <a:solidFill>
                  <a:srgbClr val="ABA6BF"/>
                </a:solidFill>
                <a:latin typeface="宋体" panose="02010600030101010101" pitchFamily="2" charset="-122"/>
                <a:ea typeface="宋体" panose="02010600030101010101" pitchFamily="2" charset="-122"/>
              </a:rPr>
              <a:t>写入文件，附加到后面</a:t>
            </a:r>
            <a:endParaRPr lang="zh-CN" altLang="zh-CN" sz="2400" dirty="0">
              <a:latin typeface="Arial" panose="020B0604020202020204" pitchFamily="34" charset="0"/>
            </a:endParaRPr>
          </a:p>
        </p:txBody>
      </p:sp>
      <p:sp>
        <p:nvSpPr>
          <p:cNvPr id="15" name="矩形 14">
            <a:extLst>
              <a:ext uri="{FF2B5EF4-FFF2-40B4-BE49-F238E27FC236}">
                <a16:creationId xmlns:a16="http://schemas.microsoft.com/office/drawing/2014/main" id="{D98A7FA5-0576-4322-992B-D920849D1F15}"/>
              </a:ext>
            </a:extLst>
          </p:cNvPr>
          <p:cNvSpPr/>
          <p:nvPr/>
        </p:nvSpPr>
        <p:spPr>
          <a:xfrm>
            <a:off x="780284" y="4153490"/>
            <a:ext cx="10441160"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a:t>
            </a:r>
            <a:r>
              <a:rPr lang="zh-CN" altLang="zh-CN" sz="2400" dirty="0">
                <a:solidFill>
                  <a:srgbClr val="E70C0C"/>
                </a:solidFill>
                <a:latin typeface="JetBrains Mono" pitchFamily="2" charset="0"/>
              </a:rPr>
              <a:t>())</a:t>
            </a:r>
            <a:endParaRPr lang="zh-CN" altLang="zh-CN" sz="2400" dirty="0">
              <a:latin typeface="Arial" panose="020B0604020202020204" pitchFamily="34" charset="0"/>
            </a:endParaRPr>
          </a:p>
        </p:txBody>
      </p:sp>
      <p:sp>
        <p:nvSpPr>
          <p:cNvPr id="18" name="矩形 17">
            <a:extLst>
              <a:ext uri="{FF2B5EF4-FFF2-40B4-BE49-F238E27FC236}">
                <a16:creationId xmlns:a16="http://schemas.microsoft.com/office/drawing/2014/main" id="{37655FE5-5BC8-4F35-B7CC-29FA412B83FA}"/>
              </a:ext>
            </a:extLst>
          </p:cNvPr>
          <p:cNvSpPr/>
          <p:nvPr/>
        </p:nvSpPr>
        <p:spPr>
          <a:xfrm>
            <a:off x="777018" y="2685970"/>
            <a:ext cx="11151630" cy="415498"/>
          </a:xfrm>
          <a:prstGeom prst="rect">
            <a:avLst/>
          </a:prstGeom>
        </p:spPr>
        <p:txBody>
          <a:bodyPr wrap="square">
            <a:spAutoFit/>
          </a:bodyPr>
          <a:lstStyle/>
          <a:p>
            <a:pPr lvl="0" eaLnBrk="0" fontAlgn="base" hangingPunct="0">
              <a:spcBef>
                <a:spcPct val="0"/>
              </a:spcBef>
              <a:spcAft>
                <a:spcPct val="0"/>
              </a:spcAft>
            </a:pPr>
            <a:r>
              <a:rPr lang="zh-CN" altLang="zh-CN" sz="2100" dirty="0">
                <a:solidFill>
                  <a:srgbClr val="2D3142"/>
                </a:solidFill>
                <a:latin typeface="JetBrains Mono" pitchFamily="2" charset="0"/>
              </a:rPr>
              <a:t>poem_str </a:t>
            </a:r>
            <a:r>
              <a:rPr lang="zh-CN" altLang="zh-CN" sz="2100" dirty="0">
                <a:solidFill>
                  <a:srgbClr val="F77235"/>
                </a:solidFill>
                <a:latin typeface="JetBrains Mono" pitchFamily="2" charset="0"/>
              </a:rPr>
              <a:t>= </a:t>
            </a:r>
            <a:r>
              <a:rPr lang="zh-CN" altLang="zh-CN" sz="2100" dirty="0">
                <a:solidFill>
                  <a:srgbClr val="5E8759"/>
                </a:solidFill>
                <a:latin typeface="JetBrains Mono" pitchFamily="2" charset="0"/>
              </a:rPr>
              <a:t>'</a:t>
            </a:r>
            <a:r>
              <a:rPr lang="zh-CN" altLang="zh-CN" sz="2100" dirty="0">
                <a:solidFill>
                  <a:srgbClr val="5E8759"/>
                </a:solidFill>
                <a:latin typeface="宋体" panose="02010600030101010101" pitchFamily="2" charset="-122"/>
                <a:ea typeface="宋体" panose="02010600030101010101" pitchFamily="2" charset="-122"/>
              </a:rPr>
              <a:t>独坐敬亭山</a:t>
            </a:r>
            <a:r>
              <a:rPr lang="zh-CN" altLang="zh-CN" sz="2100" dirty="0">
                <a:solidFill>
                  <a:srgbClr val="2D3142"/>
                </a:solidFill>
                <a:latin typeface="JetBrains Mono" pitchFamily="2" charset="0"/>
              </a:rPr>
              <a:t>\n</a:t>
            </a:r>
            <a:r>
              <a:rPr lang="zh-CN" altLang="zh-CN" sz="2100" dirty="0">
                <a:solidFill>
                  <a:srgbClr val="5E8759"/>
                </a:solidFill>
                <a:latin typeface="宋体" panose="02010600030101010101" pitchFamily="2" charset="-122"/>
                <a:ea typeface="宋体" panose="02010600030101010101" pitchFamily="2" charset="-122"/>
              </a:rPr>
              <a:t>众鸟高飞尽，孤云独去闲。</a:t>
            </a:r>
            <a:r>
              <a:rPr lang="zh-CN" altLang="zh-CN" sz="2100" dirty="0">
                <a:solidFill>
                  <a:srgbClr val="2D3142"/>
                </a:solidFill>
                <a:latin typeface="JetBrains Mono" pitchFamily="2" charset="0"/>
              </a:rPr>
              <a:t>\n</a:t>
            </a:r>
            <a:r>
              <a:rPr lang="zh-CN" altLang="zh-CN" sz="2100" dirty="0">
                <a:solidFill>
                  <a:srgbClr val="5E8759"/>
                </a:solidFill>
                <a:latin typeface="宋体" panose="02010600030101010101" pitchFamily="2" charset="-122"/>
                <a:ea typeface="宋体" panose="02010600030101010101" pitchFamily="2" charset="-122"/>
              </a:rPr>
              <a:t>相看两不厌，只有敬亭山。</a:t>
            </a:r>
            <a:r>
              <a:rPr lang="zh-CN" altLang="zh-CN" sz="2100" dirty="0">
                <a:solidFill>
                  <a:srgbClr val="2D3142"/>
                </a:solidFill>
                <a:latin typeface="JetBrains Mono" pitchFamily="2" charset="0"/>
              </a:rPr>
              <a:t>\n</a:t>
            </a:r>
            <a:r>
              <a:rPr lang="zh-CN" altLang="zh-CN" sz="2100" dirty="0">
                <a:solidFill>
                  <a:srgbClr val="5E8759"/>
                </a:solidFill>
                <a:latin typeface="JetBrains Mono" pitchFamily="2" charset="0"/>
              </a:rPr>
              <a:t>'</a:t>
            </a:r>
            <a:endParaRPr lang="zh-CN" altLang="zh-CN" sz="2100" dirty="0">
              <a:latin typeface="Arial" panose="020B0604020202020204" pitchFamily="34" charset="0"/>
            </a:endParaRPr>
          </a:p>
        </p:txBody>
      </p:sp>
      <p:sp>
        <p:nvSpPr>
          <p:cNvPr id="19" name="矩形 18">
            <a:extLst>
              <a:ext uri="{FF2B5EF4-FFF2-40B4-BE49-F238E27FC236}">
                <a16:creationId xmlns:a16="http://schemas.microsoft.com/office/drawing/2014/main" id="{33BDAF24-898F-4B18-8F75-8866F7AD50D0}"/>
              </a:ext>
            </a:extLst>
          </p:cNvPr>
          <p:cNvSpPr/>
          <p:nvPr/>
        </p:nvSpPr>
        <p:spPr>
          <a:xfrm>
            <a:off x="4871864" y="4687920"/>
            <a:ext cx="3312368" cy="1015663"/>
          </a:xfrm>
          <a:prstGeom prst="rect">
            <a:avLst/>
          </a:prstGeom>
        </p:spPr>
        <p:txBody>
          <a:bodyPr wrap="square">
            <a:spAutoFit/>
          </a:bodyPr>
          <a:lstStyle/>
          <a:p>
            <a:r>
              <a:rPr lang="zh-CN" altLang="en-US" sz="2000" dirty="0"/>
              <a:t>独坐敬亭山</a:t>
            </a:r>
          </a:p>
          <a:p>
            <a:r>
              <a:rPr lang="zh-CN" altLang="en-US" sz="2000" dirty="0"/>
              <a:t>众鸟高飞尽，孤云独去闲。</a:t>
            </a:r>
          </a:p>
          <a:p>
            <a:r>
              <a:rPr lang="zh-CN" altLang="en-US" sz="2000" dirty="0"/>
              <a:t>相看两不厌，只有敬亭山。</a:t>
            </a:r>
          </a:p>
        </p:txBody>
      </p:sp>
    </p:spTree>
    <p:extLst>
      <p:ext uri="{BB962C8B-B14F-4D97-AF65-F5344CB8AC3E}">
        <p14:creationId xmlns:p14="http://schemas.microsoft.com/office/powerpoint/2010/main" val="121612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71164"/>
            <a:ext cx="5983784"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数据以二进制的形式存储</a:t>
            </a:r>
          </a:p>
          <a:p>
            <a:pPr>
              <a:lnSpc>
                <a:spcPct val="130000"/>
              </a:lnSpc>
            </a:pPr>
            <a:r>
              <a:rPr lang="zh-CN" altLang="en-US" sz="2800" dirty="0">
                <a:latin typeface="微软雅黑 Light" panose="020B0502040204020203" pitchFamily="34" charset="-122"/>
                <a:ea typeface="微软雅黑 Light" panose="020B0502040204020203" pitchFamily="34" charset="-122"/>
              </a:rPr>
              <a:t>需要特定的应用软件打开和运行</a:t>
            </a: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二进制文件</a:t>
            </a:r>
          </a:p>
        </p:txBody>
      </p:sp>
      <p:pic>
        <p:nvPicPr>
          <p:cNvPr id="8" name="Picture 2" descr="https://gimg2.baidu.com/image_search/src=http%3A%2F%2Fhbimg.b0.upaiyun.com%2Fdd31fd0036c553037722f0af6523e13b73d3f54a5615f9-RJWNmT_fw658&amp;refer=http%3A%2F%2Fhbimg.b0.upaiyun.com&amp;app=2002&amp;size=f9999,10000&amp;q=a80&amp;n=0&amp;g=0n&amp;fmt=jpeg?sec=1622597260&amp;t=4c15702baa9dc737a117a834e35f8dbe">
            <a:extLst>
              <a:ext uri="{FF2B5EF4-FFF2-40B4-BE49-F238E27FC236}">
                <a16:creationId xmlns:a16="http://schemas.microsoft.com/office/drawing/2014/main" id="{26497FAF-A03D-49E7-8907-5982639484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6491" y="3886878"/>
            <a:ext cx="1796255" cy="119841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9CCA9182-80A9-42B1-90A8-273796F4DA64}"/>
              </a:ext>
            </a:extLst>
          </p:cNvPr>
          <p:cNvPicPr>
            <a:picLocks noChangeAspect="1"/>
          </p:cNvPicPr>
          <p:nvPr/>
        </p:nvPicPr>
        <p:blipFill>
          <a:blip r:embed="rId3"/>
          <a:stretch>
            <a:fillRect/>
          </a:stretch>
        </p:blipFill>
        <p:spPr>
          <a:xfrm>
            <a:off x="836491" y="5157192"/>
            <a:ext cx="1759720" cy="1175386"/>
          </a:xfrm>
          <a:prstGeom prst="rect">
            <a:avLst/>
          </a:prstGeom>
        </p:spPr>
      </p:pic>
      <p:pic>
        <p:nvPicPr>
          <p:cNvPr id="10" name="图片 9">
            <a:extLst>
              <a:ext uri="{FF2B5EF4-FFF2-40B4-BE49-F238E27FC236}">
                <a16:creationId xmlns:a16="http://schemas.microsoft.com/office/drawing/2014/main" id="{F8683D30-505B-4F4C-8781-52000EB10256}"/>
              </a:ext>
            </a:extLst>
          </p:cNvPr>
          <p:cNvPicPr>
            <a:picLocks noChangeAspect="1"/>
          </p:cNvPicPr>
          <p:nvPr/>
        </p:nvPicPr>
        <p:blipFill>
          <a:blip r:embed="rId4"/>
          <a:stretch>
            <a:fillRect/>
          </a:stretch>
        </p:blipFill>
        <p:spPr>
          <a:xfrm>
            <a:off x="3397590" y="3886878"/>
            <a:ext cx="1131249" cy="1222971"/>
          </a:xfrm>
          <a:prstGeom prst="rect">
            <a:avLst/>
          </a:prstGeom>
        </p:spPr>
      </p:pic>
      <p:pic>
        <p:nvPicPr>
          <p:cNvPr id="11" name="图片 10">
            <a:extLst>
              <a:ext uri="{FF2B5EF4-FFF2-40B4-BE49-F238E27FC236}">
                <a16:creationId xmlns:a16="http://schemas.microsoft.com/office/drawing/2014/main" id="{1ADD342A-E2A6-4751-80D5-6927FE0AB0BE}"/>
              </a:ext>
            </a:extLst>
          </p:cNvPr>
          <p:cNvPicPr>
            <a:picLocks noChangeAspect="1"/>
          </p:cNvPicPr>
          <p:nvPr/>
        </p:nvPicPr>
        <p:blipFill>
          <a:blip r:embed="rId5"/>
          <a:stretch>
            <a:fillRect/>
          </a:stretch>
        </p:blipFill>
        <p:spPr>
          <a:xfrm>
            <a:off x="3397590" y="5193125"/>
            <a:ext cx="1186242" cy="1235297"/>
          </a:xfrm>
          <a:prstGeom prst="rect">
            <a:avLst/>
          </a:prstGeom>
        </p:spPr>
      </p:pic>
      <p:sp>
        <p:nvSpPr>
          <p:cNvPr id="12" name="矩形 11">
            <a:extLst>
              <a:ext uri="{FF2B5EF4-FFF2-40B4-BE49-F238E27FC236}">
                <a16:creationId xmlns:a16="http://schemas.microsoft.com/office/drawing/2014/main" id="{102CA710-DECB-4441-B15B-287CCC877630}"/>
              </a:ext>
            </a:extLst>
          </p:cNvPr>
          <p:cNvSpPr/>
          <p:nvPr/>
        </p:nvSpPr>
        <p:spPr>
          <a:xfrm>
            <a:off x="767408" y="2642707"/>
            <a:ext cx="5983784"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图片文件</a:t>
            </a:r>
            <a:r>
              <a:rPr lang="en-US" altLang="zh-CN" sz="2800" dirty="0">
                <a:latin typeface="微软雅黑 Light" panose="020B0502040204020203" pitchFamily="34" charset="-122"/>
                <a:ea typeface="微软雅黑 Light" panose="020B0502040204020203" pitchFamily="34" charset="-122"/>
              </a:rPr>
              <a:t>(jpeg)</a:t>
            </a:r>
            <a:r>
              <a:rPr lang="zh-CN" altLang="en-US" sz="2800" dirty="0">
                <a:latin typeface="微软雅黑 Light" panose="020B0502040204020203" pitchFamily="34" charset="-122"/>
                <a:ea typeface="微软雅黑 Light" panose="020B0502040204020203" pitchFamily="34" charset="-122"/>
              </a:rPr>
              <a:t>、视频文件</a:t>
            </a:r>
            <a:r>
              <a:rPr lang="en-US" altLang="zh-CN" sz="2800" dirty="0">
                <a:latin typeface="微软雅黑 Light" panose="020B0502040204020203" pitchFamily="34" charset="-122"/>
                <a:ea typeface="微软雅黑 Light" panose="020B0502040204020203" pitchFamily="34" charset="-122"/>
              </a:rPr>
              <a:t>(mpeg)</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Windows</a:t>
            </a:r>
            <a:r>
              <a:rPr lang="zh-CN" altLang="en-US" sz="2800" dirty="0">
                <a:latin typeface="微软雅黑 Light" panose="020B0502040204020203" pitchFamily="34" charset="-122"/>
                <a:ea typeface="微软雅黑 Light" panose="020B0502040204020203" pitchFamily="34" charset="-122"/>
              </a:rPr>
              <a:t>下的可执行文件</a:t>
            </a:r>
            <a:r>
              <a:rPr lang="en-US" altLang="zh-CN" sz="2800" dirty="0">
                <a:latin typeface="微软雅黑 Light" panose="020B0502040204020203" pitchFamily="34" charset="-122"/>
                <a:ea typeface="微软雅黑 Light" panose="020B0502040204020203" pitchFamily="34" charset="-122"/>
              </a:rPr>
              <a:t>(exe)</a:t>
            </a:r>
          </a:p>
        </p:txBody>
      </p:sp>
    </p:spTree>
    <p:extLst>
      <p:ext uri="{BB962C8B-B14F-4D97-AF65-F5344CB8AC3E}">
        <p14:creationId xmlns:p14="http://schemas.microsoft.com/office/powerpoint/2010/main" val="373621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9C82E50-C18B-4708-9A50-8DFA22513762}"/>
              </a:ext>
            </a:extLst>
          </p:cNvPr>
          <p:cNvSpPr/>
          <p:nvPr/>
        </p:nvSpPr>
        <p:spPr>
          <a:xfrm>
            <a:off x="767408" y="1565503"/>
            <a:ext cx="7632848"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file</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writelines</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lines</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8" name="矩形 7">
            <a:extLst>
              <a:ext uri="{FF2B5EF4-FFF2-40B4-BE49-F238E27FC236}">
                <a16:creationId xmlns:a16="http://schemas.microsoft.com/office/drawing/2014/main" id="{11E47F6C-07E4-4A34-A2F0-84B230D7B8F9}"/>
              </a:ext>
            </a:extLst>
          </p:cNvPr>
          <p:cNvSpPr/>
          <p:nvPr/>
        </p:nvSpPr>
        <p:spPr>
          <a:xfrm>
            <a:off x="767408" y="980728"/>
            <a:ext cx="2646878"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文件写入方法</a:t>
            </a:r>
          </a:p>
        </p:txBody>
      </p:sp>
      <p:sp>
        <p:nvSpPr>
          <p:cNvPr id="12" name="矩形 11">
            <a:extLst>
              <a:ext uri="{FF2B5EF4-FFF2-40B4-BE49-F238E27FC236}">
                <a16:creationId xmlns:a16="http://schemas.microsoft.com/office/drawing/2014/main" id="{69A5D0C3-4ADF-4823-B034-8F64D0BE3248}"/>
              </a:ext>
            </a:extLst>
          </p:cNvPr>
          <p:cNvSpPr/>
          <p:nvPr/>
        </p:nvSpPr>
        <p:spPr>
          <a:xfrm>
            <a:off x="736501" y="2929838"/>
            <a:ext cx="10441160" cy="830997"/>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2D3142"/>
                </a:solidFill>
                <a:latin typeface="JetBrains Mono" pitchFamily="2" charset="0"/>
              </a:rPr>
              <a:t>poem_lst </a:t>
            </a:r>
            <a:r>
              <a:rPr lang="zh-CN" altLang="zh-CN" sz="2400" dirty="0">
                <a:solidFill>
                  <a:srgbClr val="F77235"/>
                </a:solidFill>
                <a:latin typeface="JetBrains Mono" pitchFamily="2" charset="0"/>
              </a:rPr>
              <a:t>= </a:t>
            </a:r>
            <a:r>
              <a:rPr lang="zh-CN" altLang="zh-CN" sz="2400" dirty="0">
                <a:solidFill>
                  <a:srgbClr val="6AE613"/>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江雪</a:t>
            </a:r>
            <a:r>
              <a:rPr lang="zh-CN" altLang="zh-CN" sz="2400" dirty="0">
                <a:solidFill>
                  <a:srgbClr val="2D3142"/>
                </a:solidFill>
                <a:latin typeface="JetBrains Mono" pitchFamily="2" charset="0"/>
              </a:rPr>
              <a:t>\n</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千山鸟飞绝，万径人踪灭。</a:t>
            </a:r>
            <a:r>
              <a:rPr lang="zh-CN" altLang="zh-CN" sz="2400" dirty="0">
                <a:solidFill>
                  <a:srgbClr val="2D3142"/>
                </a:solidFill>
                <a:latin typeface="JetBrains Mono" pitchFamily="2" charset="0"/>
              </a:rPr>
              <a:t>\n</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孤舟蓑笠翁，独钓寒江雪。</a:t>
            </a:r>
            <a:r>
              <a:rPr lang="zh-CN" altLang="zh-CN" sz="2400" dirty="0">
                <a:solidFill>
                  <a:srgbClr val="2D3142"/>
                </a:solidFill>
                <a:latin typeface="JetBrains Mono" pitchFamily="2" charset="0"/>
              </a:rPr>
              <a:t>\n</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endParaRPr lang="zh-CN" altLang="zh-CN" sz="2400" dirty="0">
              <a:latin typeface="Arial" panose="020B0604020202020204" pitchFamily="34" charset="0"/>
            </a:endParaRPr>
          </a:p>
        </p:txBody>
      </p:sp>
      <p:sp>
        <p:nvSpPr>
          <p:cNvPr id="13" name="矩形 12">
            <a:extLst>
              <a:ext uri="{FF2B5EF4-FFF2-40B4-BE49-F238E27FC236}">
                <a16:creationId xmlns:a16="http://schemas.microsoft.com/office/drawing/2014/main" id="{A85D6A72-9EE8-4C6C-BAA4-AFEC0F5067B6}"/>
              </a:ext>
            </a:extLst>
          </p:cNvPr>
          <p:cNvSpPr/>
          <p:nvPr/>
        </p:nvSpPr>
        <p:spPr>
          <a:xfrm>
            <a:off x="767408" y="2242611"/>
            <a:ext cx="7488832"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将一个元素全为字符串的列表写入文件</a:t>
            </a:r>
            <a:endParaRPr lang="en-US" altLang="zh-CN" sz="2800" dirty="0">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D094549D-EAC1-43B5-B59B-01862F7F67C1}"/>
              </a:ext>
            </a:extLst>
          </p:cNvPr>
          <p:cNvSpPr/>
          <p:nvPr/>
        </p:nvSpPr>
        <p:spPr>
          <a:xfrm>
            <a:off x="767408" y="4710628"/>
            <a:ext cx="10441160"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read</a:t>
            </a:r>
            <a:r>
              <a:rPr lang="zh-CN" altLang="zh-CN" sz="2400" dirty="0">
                <a:solidFill>
                  <a:srgbClr val="E70C0C"/>
                </a:solidFill>
                <a:latin typeface="JetBrains Mono" pitchFamily="2" charset="0"/>
              </a:rPr>
              <a:t>())</a:t>
            </a:r>
            <a:endParaRPr lang="zh-CN" altLang="zh-CN" sz="2400" dirty="0">
              <a:latin typeface="Arial" panose="020B0604020202020204" pitchFamily="34" charset="0"/>
            </a:endParaRPr>
          </a:p>
        </p:txBody>
      </p:sp>
      <p:sp>
        <p:nvSpPr>
          <p:cNvPr id="19" name="矩形 18">
            <a:extLst>
              <a:ext uri="{FF2B5EF4-FFF2-40B4-BE49-F238E27FC236}">
                <a16:creationId xmlns:a16="http://schemas.microsoft.com/office/drawing/2014/main" id="{FC33F9E0-9899-446F-9B86-6EAEAA5D42DC}"/>
              </a:ext>
            </a:extLst>
          </p:cNvPr>
          <p:cNvSpPr/>
          <p:nvPr/>
        </p:nvSpPr>
        <p:spPr>
          <a:xfrm>
            <a:off x="767408" y="3820233"/>
            <a:ext cx="10441160" cy="830997"/>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静夜思</a:t>
            </a:r>
            <a:r>
              <a:rPr lang="zh-CN" altLang="zh-CN" sz="2400" dirty="0">
                <a:solidFill>
                  <a:srgbClr val="5E8759"/>
                </a:solidFill>
                <a:latin typeface="JetBrains Mono" pitchFamily="2" charset="0"/>
              </a:rPr>
              <a:t>.txt'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'w'</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writelines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poem_lst</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将列表写入文件</a:t>
            </a:r>
            <a:endParaRPr lang="zh-CN" altLang="zh-CN" sz="2400" dirty="0">
              <a:latin typeface="Arial" panose="020B0604020202020204" pitchFamily="34" charset="0"/>
            </a:endParaRPr>
          </a:p>
        </p:txBody>
      </p:sp>
      <p:sp>
        <p:nvSpPr>
          <p:cNvPr id="20" name="矩形 19">
            <a:extLst>
              <a:ext uri="{FF2B5EF4-FFF2-40B4-BE49-F238E27FC236}">
                <a16:creationId xmlns:a16="http://schemas.microsoft.com/office/drawing/2014/main" id="{97522020-F8FC-45C1-A2A0-1356EE69CC93}"/>
              </a:ext>
            </a:extLst>
          </p:cNvPr>
          <p:cNvSpPr/>
          <p:nvPr/>
        </p:nvSpPr>
        <p:spPr>
          <a:xfrm>
            <a:off x="4871864" y="5292497"/>
            <a:ext cx="3528392" cy="1015663"/>
          </a:xfrm>
          <a:prstGeom prst="rect">
            <a:avLst/>
          </a:prstGeom>
        </p:spPr>
        <p:txBody>
          <a:bodyPr wrap="square">
            <a:spAutoFit/>
          </a:bodyPr>
          <a:lstStyle/>
          <a:p>
            <a:r>
              <a:rPr lang="zh-CN" altLang="en-US" sz="2000" dirty="0"/>
              <a:t>江雪</a:t>
            </a:r>
          </a:p>
          <a:p>
            <a:r>
              <a:rPr lang="zh-CN" altLang="en-US" sz="2000" dirty="0"/>
              <a:t>千山鸟飞绝，万径人踪灭。</a:t>
            </a:r>
          </a:p>
          <a:p>
            <a:r>
              <a:rPr lang="zh-CN" altLang="en-US" sz="2000" dirty="0"/>
              <a:t>孤舟蓑笠翁，独钓寒江雪。</a:t>
            </a:r>
          </a:p>
        </p:txBody>
      </p:sp>
    </p:spTree>
    <p:extLst>
      <p:ext uri="{BB962C8B-B14F-4D97-AF65-F5344CB8AC3E}">
        <p14:creationId xmlns:p14="http://schemas.microsoft.com/office/powerpoint/2010/main" val="28926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1437" y="1700810"/>
            <a:ext cx="7401385" cy="1200329"/>
          </a:xfrm>
          <a:prstGeom prst="rect">
            <a:avLst/>
          </a:prstGeom>
          <a:noFill/>
        </p:spPr>
        <p:txBody>
          <a:bodyPr wrap="none" lIns="91440" tIns="45720" rIns="91440" bIns="45720">
            <a:spAutoFit/>
          </a:bodyPr>
          <a:lstStyle/>
          <a:p>
            <a:pPr algn="ctr"/>
            <a:r>
              <a:rPr lang="en-US" altLang="zh-CN"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CSV</a:t>
            </a: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与</a:t>
            </a:r>
            <a:r>
              <a:rPr lang="en-US" altLang="zh-CN"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JSON </a:t>
            </a: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文件</a:t>
            </a:r>
          </a:p>
        </p:txBody>
      </p:sp>
      <p:sp>
        <p:nvSpPr>
          <p:cNvPr id="9" name="矩形 8"/>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616112"/>
            <a:ext cx="6912768"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逗号分隔值，以纯文本形式存储表格数据</a:t>
            </a:r>
          </a:p>
        </p:txBody>
      </p:sp>
      <p:sp>
        <p:nvSpPr>
          <p:cNvPr id="6" name="矩形 5"/>
          <p:cNvSpPr/>
          <p:nvPr/>
        </p:nvSpPr>
        <p:spPr>
          <a:xfrm>
            <a:off x="764869" y="2243630"/>
            <a:ext cx="8211451"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由任意数目的记录组成 ，记录间以换行符分隔</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每条记录由字段组成，字段间用逗号或制表符分隔</a:t>
            </a:r>
          </a:p>
        </p:txBody>
      </p:sp>
      <p:sp>
        <p:nvSpPr>
          <p:cNvPr id="7" name="矩形 6"/>
          <p:cNvSpPr/>
          <p:nvPr/>
        </p:nvSpPr>
        <p:spPr>
          <a:xfrm>
            <a:off x="764869" y="3548163"/>
            <a:ext cx="5187115"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每条记录都有同样的字段序列</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如有列名，位于文件第一行</a:t>
            </a:r>
          </a:p>
        </p:txBody>
      </p:sp>
      <p:sp>
        <p:nvSpPr>
          <p:cNvPr id="8" name="矩形 7"/>
          <p:cNvSpPr/>
          <p:nvPr/>
        </p:nvSpPr>
        <p:spPr>
          <a:xfrm>
            <a:off x="764869" y="4852696"/>
            <a:ext cx="4899083"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每条记录数据不跨行，无空行</a:t>
            </a:r>
          </a:p>
        </p:txBody>
      </p:sp>
      <p:sp>
        <p:nvSpPr>
          <p:cNvPr id="9" name="矩形 8">
            <a:extLst>
              <a:ext uri="{FF2B5EF4-FFF2-40B4-BE49-F238E27FC236}">
                <a16:creationId xmlns:a16="http://schemas.microsoft.com/office/drawing/2014/main" id="{EECFAB20-2241-43BE-A320-4701B24ACB86}"/>
              </a:ext>
            </a:extLst>
          </p:cNvPr>
          <p:cNvSpPr/>
          <p:nvPr/>
        </p:nvSpPr>
        <p:spPr>
          <a:xfrm>
            <a:off x="767408" y="980728"/>
            <a:ext cx="2614818"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格式文件</a:t>
            </a:r>
          </a:p>
        </p:txBody>
      </p:sp>
    </p:spTree>
    <p:extLst>
      <p:ext uri="{BB962C8B-B14F-4D97-AF65-F5344CB8AC3E}">
        <p14:creationId xmlns:p14="http://schemas.microsoft.com/office/powerpoint/2010/main" val="314785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ECFAB20-2241-43BE-A320-4701B24ACB86}"/>
              </a:ext>
            </a:extLst>
          </p:cNvPr>
          <p:cNvSpPr/>
          <p:nvPr/>
        </p:nvSpPr>
        <p:spPr>
          <a:xfrm>
            <a:off x="767408" y="980728"/>
            <a:ext cx="2614818"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格式文件</a:t>
            </a:r>
          </a:p>
        </p:txBody>
      </p:sp>
      <p:graphicFrame>
        <p:nvGraphicFramePr>
          <p:cNvPr id="2" name="表格 1">
            <a:extLst>
              <a:ext uri="{FF2B5EF4-FFF2-40B4-BE49-F238E27FC236}">
                <a16:creationId xmlns:a16="http://schemas.microsoft.com/office/drawing/2014/main" id="{2ECEC7D4-E717-4F11-B7D6-52ACA34E176F}"/>
              </a:ext>
            </a:extLst>
          </p:cNvPr>
          <p:cNvGraphicFramePr>
            <a:graphicFrameLocks noGrp="1"/>
          </p:cNvGraphicFramePr>
          <p:nvPr/>
        </p:nvGraphicFramePr>
        <p:xfrm>
          <a:off x="767408" y="1565503"/>
          <a:ext cx="9937104" cy="2377440"/>
        </p:xfrm>
        <a:graphic>
          <a:graphicData uri="http://schemas.openxmlformats.org/drawingml/2006/table">
            <a:tbl>
              <a:tblPr/>
              <a:tblGrid>
                <a:gridCol w="912742">
                  <a:extLst>
                    <a:ext uri="{9D8B030D-6E8A-4147-A177-3AD203B41FA5}">
                      <a16:colId xmlns:a16="http://schemas.microsoft.com/office/drawing/2014/main" val="493752057"/>
                    </a:ext>
                  </a:extLst>
                </a:gridCol>
                <a:gridCol w="1059958">
                  <a:extLst>
                    <a:ext uri="{9D8B030D-6E8A-4147-A177-3AD203B41FA5}">
                      <a16:colId xmlns:a16="http://schemas.microsoft.com/office/drawing/2014/main" val="1809949687"/>
                    </a:ext>
                  </a:extLst>
                </a:gridCol>
                <a:gridCol w="3238759">
                  <a:extLst>
                    <a:ext uri="{9D8B030D-6E8A-4147-A177-3AD203B41FA5}">
                      <a16:colId xmlns:a16="http://schemas.microsoft.com/office/drawing/2014/main" val="4175992271"/>
                    </a:ext>
                  </a:extLst>
                </a:gridCol>
                <a:gridCol w="3533192">
                  <a:extLst>
                    <a:ext uri="{9D8B030D-6E8A-4147-A177-3AD203B41FA5}">
                      <a16:colId xmlns:a16="http://schemas.microsoft.com/office/drawing/2014/main" val="1811710353"/>
                    </a:ext>
                  </a:extLst>
                </a:gridCol>
                <a:gridCol w="1192453">
                  <a:extLst>
                    <a:ext uri="{9D8B030D-6E8A-4147-A177-3AD203B41FA5}">
                      <a16:colId xmlns:a16="http://schemas.microsoft.com/office/drawing/2014/main" val="213763731"/>
                    </a:ext>
                  </a:extLst>
                </a:gridCol>
              </a:tblGrid>
              <a:tr h="222108">
                <a:tc>
                  <a:txBody>
                    <a:bodyPr/>
                    <a:lstStyle/>
                    <a:p>
                      <a:pPr marL="0" marR="0">
                        <a:spcBef>
                          <a:spcPts val="0"/>
                        </a:spcBef>
                        <a:spcAft>
                          <a:spcPts val="0"/>
                        </a:spcAft>
                      </a:pPr>
                      <a:r>
                        <a:rPr lang="zh-CN" altLang="en-US">
                          <a:effectLst/>
                        </a:rPr>
                        <a:t>年</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a:effectLst/>
                        </a:rPr>
                        <a:t>制造商</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a:effectLst/>
                        </a:rPr>
                        <a:t>型号</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a:effectLst/>
                        </a:rPr>
                        <a:t>说明</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a:effectLst/>
                        </a:rPr>
                        <a:t>价值</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52531742"/>
                  </a:ext>
                </a:extLst>
              </a:tr>
              <a:tr h="222108">
                <a:tc>
                  <a:txBody>
                    <a:bodyPr/>
                    <a:lstStyle/>
                    <a:p>
                      <a:pPr marL="0" marR="0">
                        <a:spcBef>
                          <a:spcPts val="0"/>
                        </a:spcBef>
                        <a:spcAft>
                          <a:spcPts val="0"/>
                        </a:spcAft>
                      </a:pPr>
                      <a:r>
                        <a:rPr lang="en-US" altLang="zh-CN">
                          <a:effectLst/>
                        </a:rPr>
                        <a:t>1997</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Ford</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E350</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ac, abs, moon</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a:effectLst/>
                        </a:rPr>
                        <a:t>3000.00</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46570226"/>
                  </a:ext>
                </a:extLst>
              </a:tr>
              <a:tr h="0">
                <a:tc>
                  <a:txBody>
                    <a:bodyPr/>
                    <a:lstStyle/>
                    <a:p>
                      <a:pPr marL="0" marR="0">
                        <a:spcBef>
                          <a:spcPts val="0"/>
                        </a:spcBef>
                        <a:spcAft>
                          <a:spcPts val="0"/>
                        </a:spcAft>
                      </a:pPr>
                      <a:r>
                        <a:rPr lang="en-US" altLang="zh-CN">
                          <a:effectLst/>
                        </a:rPr>
                        <a:t>1999</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Chevy</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dirty="0">
                          <a:effectLst/>
                        </a:rPr>
                        <a:t>Venture "Extended Edition"</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dirty="0">
                          <a:effectLst/>
                        </a:rPr>
                        <a:t>　　</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a:effectLst/>
                        </a:rPr>
                        <a:t>4900.00</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80585724"/>
                  </a:ext>
                </a:extLst>
              </a:tr>
              <a:tr h="555269">
                <a:tc>
                  <a:txBody>
                    <a:bodyPr/>
                    <a:lstStyle/>
                    <a:p>
                      <a:pPr marL="0" marR="0">
                        <a:spcBef>
                          <a:spcPts val="0"/>
                        </a:spcBef>
                        <a:spcAft>
                          <a:spcPts val="0"/>
                        </a:spcAft>
                      </a:pPr>
                      <a:r>
                        <a:rPr lang="en-US" altLang="zh-CN">
                          <a:effectLst/>
                        </a:rPr>
                        <a:t>1999</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Chevy</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Venture "Extended Edition, Very Large"</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dirty="0">
                          <a:effectLst/>
                        </a:rPr>
                        <a:t>　　</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a:effectLst/>
                        </a:rPr>
                        <a:t>5000.00</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22080802"/>
                  </a:ext>
                </a:extLst>
              </a:tr>
              <a:tr h="388688">
                <a:tc>
                  <a:txBody>
                    <a:bodyPr/>
                    <a:lstStyle/>
                    <a:p>
                      <a:pPr marL="0" marR="0">
                        <a:spcBef>
                          <a:spcPts val="0"/>
                        </a:spcBef>
                        <a:spcAft>
                          <a:spcPts val="0"/>
                        </a:spcAft>
                      </a:pPr>
                      <a:r>
                        <a:rPr lang="en-US" altLang="zh-CN">
                          <a:effectLst/>
                        </a:rPr>
                        <a:t>1996</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Jeep</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dirty="0">
                          <a:effectLst/>
                        </a:rPr>
                        <a:t>Grand Cherokee</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effectLst/>
                        </a:rPr>
                        <a:t>MUST SELL!</a:t>
                      </a:r>
                      <a:br>
                        <a:rPr lang="en-US">
                          <a:effectLst/>
                        </a:rPr>
                      </a:br>
                      <a:r>
                        <a:rPr lang="en-US">
                          <a:effectLst/>
                        </a:rPr>
                        <a:t>　　air, moon roof, loaded</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dirty="0">
                          <a:effectLst/>
                        </a:rPr>
                        <a:t>4799.00</a:t>
                      </a:r>
                    </a:p>
                  </a:txBody>
                  <a:tcPr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0152309"/>
                  </a:ext>
                </a:extLst>
              </a:tr>
            </a:tbl>
          </a:graphicData>
        </a:graphic>
      </p:graphicFrame>
      <p:sp>
        <p:nvSpPr>
          <p:cNvPr id="5" name="矩形 4">
            <a:extLst>
              <a:ext uri="{FF2B5EF4-FFF2-40B4-BE49-F238E27FC236}">
                <a16:creationId xmlns:a16="http://schemas.microsoft.com/office/drawing/2014/main" id="{73E7761A-A42F-4396-AA72-FEC81F26E6B9}"/>
              </a:ext>
            </a:extLst>
          </p:cNvPr>
          <p:cNvSpPr/>
          <p:nvPr/>
        </p:nvSpPr>
        <p:spPr>
          <a:xfrm>
            <a:off x="735174" y="4138335"/>
            <a:ext cx="10185361" cy="1477328"/>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latin typeface="宋体" panose="02010600030101010101" pitchFamily="2" charset="-122"/>
                <a:ea typeface="宋体" panose="02010600030101010101" pitchFamily="2" charset="-122"/>
              </a:rPr>
              <a:t>年，制造商，型号，说明，价值</a:t>
            </a:r>
            <a:br>
              <a:rPr lang="zh-CN" altLang="zh-CN" dirty="0">
                <a:solidFill>
                  <a:srgbClr val="2D3142"/>
                </a:solidFill>
                <a:latin typeface="宋体" panose="02010600030101010101" pitchFamily="2" charset="-122"/>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1997</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Ford</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E350</a:t>
            </a:r>
            <a:r>
              <a:rPr lang="zh-CN" altLang="zh-CN" dirty="0">
                <a:solidFill>
                  <a:srgbClr val="6AE613"/>
                </a:solidFill>
                <a:highlight>
                  <a:srgbClr val="FFFF00"/>
                </a:highlight>
                <a:latin typeface="JetBrains Mono" pitchFamily="2" charset="0"/>
                <a:ea typeface="宋体" panose="02010600030101010101" pitchFamily="2" charset="-122"/>
              </a:rPr>
              <a:t>,</a:t>
            </a:r>
            <a:r>
              <a:rPr lang="zh-CN" altLang="zh-CN" dirty="0">
                <a:solidFill>
                  <a:srgbClr val="5E8759"/>
                </a:solidFill>
                <a:highlight>
                  <a:srgbClr val="FFFF00"/>
                </a:highlight>
                <a:latin typeface="JetBrains Mono" pitchFamily="2" charset="0"/>
                <a:ea typeface="宋体" panose="02010600030101010101" pitchFamily="2" charset="-122"/>
              </a:rPr>
              <a:t>"ac, abs, moon"</a:t>
            </a:r>
            <a:r>
              <a:rPr lang="zh-CN" altLang="zh-CN" dirty="0">
                <a:solidFill>
                  <a:srgbClr val="6AE613"/>
                </a:solidFill>
                <a:highlight>
                  <a:srgbClr val="FFFF00"/>
                </a:highlight>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3000.00</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1999</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Chevy</a:t>
            </a:r>
            <a:r>
              <a:rPr lang="zh-CN" altLang="zh-CN" dirty="0">
                <a:solidFill>
                  <a:srgbClr val="6AE613"/>
                </a:solidFill>
                <a:latin typeface="JetBrains Mono" pitchFamily="2" charset="0"/>
                <a:ea typeface="宋体" panose="02010600030101010101" pitchFamily="2" charset="-122"/>
              </a:rPr>
              <a:t>,</a:t>
            </a:r>
            <a:r>
              <a:rPr lang="zh-CN" altLang="zh-CN" dirty="0">
                <a:solidFill>
                  <a:srgbClr val="5E8759"/>
                </a:solidFill>
                <a:latin typeface="JetBrains Mono" pitchFamily="2" charset="0"/>
                <a:ea typeface="宋体" panose="02010600030101010101" pitchFamily="2" charset="-122"/>
              </a:rPr>
              <a:t>"Venture </a:t>
            </a:r>
            <a:r>
              <a:rPr lang="zh-CN" altLang="zh-CN" dirty="0">
                <a:solidFill>
                  <a:srgbClr val="5E8759"/>
                </a:solidFill>
                <a:highlight>
                  <a:srgbClr val="FFFF00"/>
                </a:highlight>
                <a:latin typeface="JetBrains Mono" pitchFamily="2" charset="0"/>
                <a:ea typeface="宋体" panose="02010600030101010101" pitchFamily="2" charset="-122"/>
              </a:rPr>
              <a:t>""</a:t>
            </a:r>
            <a:r>
              <a:rPr lang="zh-CN" altLang="zh-CN" dirty="0">
                <a:solidFill>
                  <a:srgbClr val="5E8759"/>
                </a:solidFill>
                <a:latin typeface="JetBrains Mono" pitchFamily="2" charset="0"/>
                <a:ea typeface="宋体" panose="02010600030101010101" pitchFamily="2" charset="-122"/>
              </a:rPr>
              <a:t>Extended Edition"""</a:t>
            </a:r>
            <a:r>
              <a:rPr lang="zh-CN" altLang="zh-CN" dirty="0">
                <a:solidFill>
                  <a:srgbClr val="6AE613"/>
                </a:solidFill>
                <a:latin typeface="JetBrains Mono" pitchFamily="2" charset="0"/>
                <a:ea typeface="宋体" panose="02010600030101010101" pitchFamily="2" charset="-122"/>
              </a:rPr>
              <a:t>,</a:t>
            </a:r>
            <a:r>
              <a:rPr lang="zh-CN" altLang="zh-CN" dirty="0">
                <a:solidFill>
                  <a:srgbClr val="5E8759"/>
                </a:solidFill>
                <a:latin typeface="JetBrains Mono" pitchFamily="2" charset="0"/>
                <a:ea typeface="宋体" panose="02010600030101010101" pitchFamily="2" charset="-122"/>
              </a:rPr>
              <a:t>""</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4900.00</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1999</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Chevy</a:t>
            </a:r>
            <a:r>
              <a:rPr lang="zh-CN" altLang="zh-CN" dirty="0">
                <a:solidFill>
                  <a:srgbClr val="6AE613"/>
                </a:solidFill>
                <a:latin typeface="JetBrains Mono" pitchFamily="2" charset="0"/>
                <a:ea typeface="宋体" panose="02010600030101010101" pitchFamily="2" charset="-122"/>
              </a:rPr>
              <a:t>,</a:t>
            </a:r>
            <a:r>
              <a:rPr lang="zh-CN" altLang="zh-CN" dirty="0">
                <a:solidFill>
                  <a:srgbClr val="5E8759"/>
                </a:solidFill>
                <a:latin typeface="JetBrains Mono" pitchFamily="2" charset="0"/>
                <a:ea typeface="宋体" panose="02010600030101010101" pitchFamily="2" charset="-122"/>
              </a:rPr>
              <a:t>"Venture ""Extended Edition, Very Large"""</a:t>
            </a:r>
            <a:r>
              <a:rPr lang="zh-CN" altLang="zh-CN" dirty="0">
                <a:solidFill>
                  <a:srgbClr val="6AE613"/>
                </a:solidFill>
                <a:latin typeface="JetBrains Mono" pitchFamily="2" charset="0"/>
                <a:ea typeface="宋体" panose="02010600030101010101" pitchFamily="2" charset="-122"/>
              </a:rPr>
              <a:t>,</a:t>
            </a:r>
            <a:r>
              <a:rPr lang="zh-CN" altLang="zh-CN" dirty="0">
                <a:solidFill>
                  <a:srgbClr val="5E8759"/>
                </a:solidFill>
                <a:highlight>
                  <a:srgbClr val="FFFF00"/>
                </a:highlight>
                <a:latin typeface="JetBrains Mono" pitchFamily="2" charset="0"/>
                <a:ea typeface="宋体" panose="02010600030101010101" pitchFamily="2" charset="-122"/>
              </a:rPr>
              <a:t>""</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5000.00</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JetBrains Mono" pitchFamily="2" charset="0"/>
                <a:ea typeface="宋体" panose="02010600030101010101" pitchFamily="2" charset="-122"/>
              </a:rPr>
              <a:t>1996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Jeep</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Grand Cherokee</a:t>
            </a:r>
            <a:r>
              <a:rPr lang="zh-CN" altLang="zh-CN" dirty="0">
                <a:solidFill>
                  <a:srgbClr val="6AE613"/>
                </a:solidFill>
                <a:latin typeface="JetBrains Mono" pitchFamily="2" charset="0"/>
                <a:ea typeface="宋体" panose="02010600030101010101" pitchFamily="2" charset="-122"/>
              </a:rPr>
              <a:t>,</a:t>
            </a:r>
            <a:r>
              <a:rPr lang="zh-CN" altLang="zh-CN" dirty="0">
                <a:solidFill>
                  <a:srgbClr val="5E8759"/>
                </a:solidFill>
                <a:latin typeface="JetBrains Mono" pitchFamily="2" charset="0"/>
                <a:ea typeface="宋体" panose="02010600030101010101" pitchFamily="2" charset="-122"/>
              </a:rPr>
              <a:t>"MUST SELL! </a:t>
            </a:r>
            <a:r>
              <a:rPr lang="zh-CN" altLang="zh-CN" dirty="0">
                <a:solidFill>
                  <a:srgbClr val="2D3142"/>
                </a:solidFill>
                <a:highlight>
                  <a:srgbClr val="FFFF00"/>
                </a:highlight>
                <a:latin typeface="JetBrains Mono" pitchFamily="2" charset="0"/>
                <a:ea typeface="宋体" panose="02010600030101010101" pitchFamily="2" charset="-122"/>
              </a:rPr>
              <a:t>\n</a:t>
            </a:r>
            <a:r>
              <a:rPr lang="zh-CN" altLang="zh-CN" dirty="0">
                <a:solidFill>
                  <a:srgbClr val="5E8759"/>
                </a:solidFill>
                <a:latin typeface="JetBrains Mono" pitchFamily="2" charset="0"/>
                <a:ea typeface="宋体" panose="02010600030101010101" pitchFamily="2" charset="-122"/>
              </a:rPr>
              <a:t>air, moon roof, loaded"</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4799.00</a:t>
            </a:r>
            <a:endParaRPr lang="zh-CN" altLang="zh-CN" dirty="0">
              <a:latin typeface="Arial" panose="020B0604020202020204" pitchFamily="34" charset="0"/>
            </a:endParaRPr>
          </a:p>
        </p:txBody>
      </p:sp>
    </p:spTree>
    <p:extLst>
      <p:ext uri="{BB962C8B-B14F-4D97-AF65-F5344CB8AC3E}">
        <p14:creationId xmlns:p14="http://schemas.microsoft.com/office/powerpoint/2010/main" val="239684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8496944" cy="1160895"/>
          </a:xfrm>
          <a:prstGeom prst="rect">
            <a:avLst/>
          </a:prstGeom>
        </p:spPr>
        <p:txBody>
          <a:bodyPr wrap="square">
            <a:spAutoFit/>
          </a:bodyPr>
          <a:lstStyle/>
          <a:p>
            <a:pPr>
              <a:lnSpc>
                <a:spcPct val="130000"/>
              </a:lnSpc>
            </a:pPr>
            <a:r>
              <a:rPr lang="en-US" altLang="zh-CN" sz="2800" dirty="0">
                <a:latin typeface="微软雅黑 Light" panose="020B0502040204020203" pitchFamily="34" charset="-122"/>
                <a:ea typeface="微软雅黑 Light" panose="020B0502040204020203" pitchFamily="34" charset="-122"/>
              </a:rPr>
              <a:t>CSV</a:t>
            </a:r>
            <a:r>
              <a:rPr lang="zh-CN" altLang="en-US" sz="2800" dirty="0">
                <a:latin typeface="微软雅黑 Light" panose="020B0502040204020203" pitchFamily="34" charset="-122"/>
                <a:ea typeface="微软雅黑 Light" panose="020B0502040204020203" pitchFamily="34" charset="-122"/>
              </a:rPr>
              <a:t>文件中的数据基本上都是行和列构成的二维数据</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可以使用二维列表的方法对其进行处理</a:t>
            </a:r>
          </a:p>
        </p:txBody>
      </p:sp>
      <p:sp>
        <p:nvSpPr>
          <p:cNvPr id="7" name="矩形 6"/>
          <p:cNvSpPr/>
          <p:nvPr/>
        </p:nvSpPr>
        <p:spPr>
          <a:xfrm>
            <a:off x="767408" y="2824391"/>
            <a:ext cx="3744416" cy="600742"/>
          </a:xfrm>
          <a:prstGeom prst="rect">
            <a:avLst/>
          </a:prstGeom>
        </p:spPr>
        <p:txBody>
          <a:bodyPr wrap="square">
            <a:spAutoFit/>
          </a:bodyPr>
          <a:lstStyle/>
          <a:p>
            <a:pPr>
              <a:lnSpc>
                <a:spcPct val="130000"/>
              </a:lnSpc>
            </a:pPr>
            <a:r>
              <a:rPr lang="en-US" altLang="zh-CN" sz="2800" dirty="0">
                <a:latin typeface="微软雅黑 Light" panose="020B0502040204020203" pitchFamily="34" charset="-122"/>
                <a:ea typeface="微软雅黑 Light" panose="020B0502040204020203" pitchFamily="34" charset="-122"/>
              </a:rPr>
              <a:t>CSV</a:t>
            </a:r>
            <a:r>
              <a:rPr lang="zh-CN" altLang="en-US" sz="2800" dirty="0">
                <a:latin typeface="微软雅黑 Light" panose="020B0502040204020203" pitchFamily="34" charset="-122"/>
                <a:ea typeface="微软雅黑 Light" panose="020B0502040204020203" pitchFamily="34" charset="-122"/>
              </a:rPr>
              <a:t>文件“</a:t>
            </a:r>
            <a:r>
              <a:rPr lang="en-US" altLang="zh-CN" sz="2800" dirty="0">
                <a:latin typeface="微软雅黑 Light" panose="020B0502040204020203" pitchFamily="34" charset="-122"/>
                <a:ea typeface="微软雅黑 Light" panose="020B0502040204020203" pitchFamily="34" charset="-122"/>
              </a:rPr>
              <a:t>score.csv</a:t>
            </a:r>
            <a:r>
              <a:rPr lang="zh-CN" altLang="en-US" sz="2800" dirty="0">
                <a:latin typeface="微软雅黑 Light" panose="020B0502040204020203" pitchFamily="34" charset="-122"/>
                <a:ea typeface="微软雅黑 Light" panose="020B0502040204020203" pitchFamily="34" charset="-122"/>
              </a:rPr>
              <a:t>” ：</a:t>
            </a:r>
          </a:p>
        </p:txBody>
      </p:sp>
      <p:sp>
        <p:nvSpPr>
          <p:cNvPr id="8" name="矩形 7"/>
          <p:cNvSpPr/>
          <p:nvPr/>
        </p:nvSpPr>
        <p:spPr>
          <a:xfrm>
            <a:off x="767408" y="3523126"/>
            <a:ext cx="4176464" cy="2677656"/>
          </a:xfrm>
          <a:prstGeom prst="rect">
            <a:avLst/>
          </a:prstGeom>
          <a:noFill/>
        </p:spPr>
        <p:txBody>
          <a:bodyPr wrap="square">
            <a:spAutoFit/>
          </a:bodyPr>
          <a:lstStyle/>
          <a:p>
            <a:pPr lvl="0" eaLnBrk="0" fontAlgn="base" hangingPunct="0">
              <a:spcBef>
                <a:spcPct val="0"/>
              </a:spcBef>
              <a:spcAft>
                <a:spcPct val="0"/>
              </a:spcAft>
            </a:pPr>
            <a:r>
              <a:rPr lang="zh-CN" altLang="zh-CN" sz="2400" dirty="0">
                <a:solidFill>
                  <a:srgbClr val="2D3142"/>
                </a:solidFill>
                <a:latin typeface="宋体" panose="02010600030101010101" pitchFamily="2" charset="-122"/>
                <a:ea typeface="宋体" panose="02010600030101010101" pitchFamily="2" charset="-122"/>
              </a:rPr>
              <a:t>姓名</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C</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Java</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Python</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C</a:t>
            </a:r>
            <a:r>
              <a:rPr lang="zh-CN" altLang="zh-CN" sz="2400" dirty="0">
                <a:solidFill>
                  <a:srgbClr val="ABA6BF"/>
                </a:solidFill>
                <a:latin typeface="JetBrains Mono" pitchFamily="2" charset="0"/>
                <a:ea typeface="宋体" panose="02010600030101010101" pitchFamily="2" charset="-122"/>
              </a:rPr>
              <a:t>#</a:t>
            </a:r>
            <a:br>
              <a:rPr lang="zh-CN" altLang="zh-CN" sz="2400" dirty="0">
                <a:solidFill>
                  <a:srgbClr val="ABA6BF"/>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罗明</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63</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朱佳</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93</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85</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李思</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93</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郑君</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88</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98</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90</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王雪</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99</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91</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88</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李立</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82</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100</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77</a:t>
            </a:r>
            <a:endParaRPr lang="zh-CN" altLang="zh-CN" sz="2400" dirty="0">
              <a:latin typeface="Arial" panose="020B0604020202020204" pitchFamily="34" charset="0"/>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22044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273637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67408" y="3933056"/>
            <a:ext cx="3528392" cy="2246769"/>
          </a:xfrm>
          <a:prstGeom prst="rect">
            <a:avLst/>
          </a:prstGeom>
          <a:noFill/>
        </p:spPr>
        <p:txBody>
          <a:bodyPr wrap="square">
            <a:spAutoFit/>
          </a:bodyPr>
          <a:lstStyle/>
          <a:p>
            <a:pPr lvl="0" eaLnBrk="0" fontAlgn="base" hangingPunct="0">
              <a:spcBef>
                <a:spcPct val="0"/>
              </a:spcBef>
              <a:spcAft>
                <a:spcPct val="0"/>
              </a:spcAft>
            </a:pPr>
            <a:r>
              <a:rPr lang="zh-CN" altLang="zh-CN" sz="2000" dirty="0">
                <a:solidFill>
                  <a:srgbClr val="2D3142"/>
                </a:solidFill>
                <a:latin typeface="宋体" panose="02010600030101010101" pitchFamily="2" charset="-122"/>
                <a:ea typeface="宋体" panose="02010600030101010101" pitchFamily="2" charset="-122"/>
              </a:rPr>
              <a:t>姓名</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C</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Java</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Python</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C</a:t>
            </a:r>
            <a:r>
              <a:rPr lang="zh-CN" altLang="zh-CN" sz="2000" dirty="0">
                <a:solidFill>
                  <a:srgbClr val="ABA6BF"/>
                </a:solidFill>
                <a:latin typeface="JetBrains Mono" pitchFamily="2" charset="0"/>
                <a:ea typeface="宋体" panose="02010600030101010101" pitchFamily="2" charset="-122"/>
              </a:rPr>
              <a:t>#</a:t>
            </a:r>
            <a:br>
              <a:rPr lang="zh-CN" altLang="zh-CN" sz="2000" dirty="0">
                <a:solidFill>
                  <a:srgbClr val="ABA6BF"/>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罗明</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95</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85</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63</a:t>
            </a:r>
            <a:br>
              <a:rPr lang="zh-CN" altLang="zh-CN" sz="2000" dirty="0">
                <a:solidFill>
                  <a:srgbClr val="2D3142"/>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朱佳</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75</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93</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66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85</a:t>
            </a:r>
            <a:br>
              <a:rPr lang="zh-CN" altLang="zh-CN" sz="2000" dirty="0">
                <a:solidFill>
                  <a:srgbClr val="2D3142"/>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李思</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76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93</a:t>
            </a:r>
            <a:br>
              <a:rPr lang="zh-CN" altLang="zh-CN" sz="2000" dirty="0">
                <a:solidFill>
                  <a:srgbClr val="2D3142"/>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郑君</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88</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98</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76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90</a:t>
            </a:r>
            <a:br>
              <a:rPr lang="zh-CN" altLang="zh-CN" sz="2000" dirty="0">
                <a:solidFill>
                  <a:srgbClr val="2D3142"/>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王雪</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99</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91</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88</a:t>
            </a:r>
            <a:br>
              <a:rPr lang="zh-CN" altLang="zh-CN" sz="2000" dirty="0">
                <a:solidFill>
                  <a:srgbClr val="2D3142"/>
                </a:solidFill>
                <a:latin typeface="JetBrains Mono" pitchFamily="2" charset="0"/>
                <a:ea typeface="宋体" panose="02010600030101010101" pitchFamily="2" charset="-122"/>
              </a:rPr>
            </a:br>
            <a:r>
              <a:rPr lang="zh-CN" altLang="zh-CN" sz="2000" dirty="0">
                <a:solidFill>
                  <a:srgbClr val="2D3142"/>
                </a:solidFill>
                <a:latin typeface="宋体" panose="02010600030101010101" pitchFamily="2" charset="-122"/>
                <a:ea typeface="宋体" panose="02010600030101010101" pitchFamily="2" charset="-122"/>
              </a:rPr>
              <a:t>李立</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82</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66</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100</a:t>
            </a:r>
            <a:r>
              <a:rPr lang="zh-CN" altLang="zh-CN" sz="2000" dirty="0">
                <a:solidFill>
                  <a:srgbClr val="6AE613"/>
                </a:solidFill>
                <a:latin typeface="JetBrains Mono" pitchFamily="2" charset="0"/>
                <a:ea typeface="宋体" panose="02010600030101010101" pitchFamily="2" charset="-122"/>
              </a:rPr>
              <a:t>,</a:t>
            </a:r>
            <a:r>
              <a:rPr lang="zh-CN" altLang="zh-CN" sz="2000" dirty="0">
                <a:solidFill>
                  <a:srgbClr val="2D3142"/>
                </a:solidFill>
                <a:latin typeface="JetBrains Mono" pitchFamily="2" charset="0"/>
                <a:ea typeface="宋体" panose="02010600030101010101" pitchFamily="2" charset="-122"/>
              </a:rPr>
              <a:t>77</a:t>
            </a:r>
            <a:endParaRPr lang="zh-CN" altLang="zh-CN" sz="2000" dirty="0">
              <a:latin typeface="Arial" panose="020B0604020202020204" pitchFamily="34" charset="0"/>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22044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a:t>
            </a:r>
          </a:p>
        </p:txBody>
      </p:sp>
      <p:sp>
        <p:nvSpPr>
          <p:cNvPr id="5" name="矩形 4">
            <a:extLst>
              <a:ext uri="{FF2B5EF4-FFF2-40B4-BE49-F238E27FC236}">
                <a16:creationId xmlns:a16="http://schemas.microsoft.com/office/drawing/2014/main" id="{E56A7A23-DBF9-4A13-A93F-E0237F223FEC}"/>
              </a:ext>
            </a:extLst>
          </p:cNvPr>
          <p:cNvSpPr/>
          <p:nvPr/>
        </p:nvSpPr>
        <p:spPr>
          <a:xfrm>
            <a:off x="767408" y="1525122"/>
            <a:ext cx="10945216" cy="1938992"/>
          </a:xfrm>
          <a:prstGeom prst="rect">
            <a:avLst/>
          </a:prstGeom>
        </p:spPr>
        <p:txBody>
          <a:bodyPr wrap="square">
            <a:spAutoFit/>
          </a:bodyPr>
          <a:lstStyle/>
          <a:p>
            <a:pPr lvl="0" eaLnBrk="0" fontAlgn="base" hangingPunct="0">
              <a:spcBef>
                <a:spcPct val="0"/>
              </a:spcBef>
              <a:spcAft>
                <a:spcPct val="0"/>
              </a:spcAft>
            </a:pPr>
            <a:r>
              <a:rPr lang="zh-CN" altLang="zh-CN" sz="2300" b="1" dirty="0">
                <a:solidFill>
                  <a:srgbClr val="EF8354"/>
                </a:solidFill>
                <a:latin typeface="JetBrains Mono" pitchFamily="2" charset="0"/>
              </a:rPr>
              <a:t>with </a:t>
            </a:r>
            <a:r>
              <a:rPr lang="zh-CN" altLang="zh-CN" sz="2300" b="1" dirty="0">
                <a:solidFill>
                  <a:srgbClr val="16A80D"/>
                </a:solidFill>
                <a:latin typeface="JetBrains Mono" pitchFamily="2" charset="0"/>
              </a:rPr>
              <a:t>open</a:t>
            </a:r>
            <a:r>
              <a:rPr lang="zh-CN" altLang="zh-CN" sz="2300" dirty="0">
                <a:solidFill>
                  <a:srgbClr val="E70C0C"/>
                </a:solidFill>
                <a:latin typeface="JetBrains Mono" pitchFamily="2" charset="0"/>
              </a:rPr>
              <a:t>(</a:t>
            </a:r>
            <a:r>
              <a:rPr lang="zh-CN" altLang="zh-CN" sz="2300" dirty="0">
                <a:solidFill>
                  <a:srgbClr val="5E8759"/>
                </a:solidFill>
                <a:latin typeface="JetBrains Mono" pitchFamily="2" charset="0"/>
              </a:rPr>
              <a:t>'8.2 score.csv'</a:t>
            </a:r>
            <a:r>
              <a:rPr lang="zh-CN" altLang="zh-CN" sz="2300" dirty="0">
                <a:solidFill>
                  <a:srgbClr val="6AE613"/>
                </a:solidFill>
                <a:latin typeface="JetBrains Mono" pitchFamily="2" charset="0"/>
              </a:rPr>
              <a:t>, </a:t>
            </a:r>
            <a:r>
              <a:rPr lang="zh-CN" altLang="zh-CN" sz="2300" dirty="0">
                <a:solidFill>
                  <a:srgbClr val="5E8759"/>
                </a:solidFill>
                <a:latin typeface="JetBrains Mono" pitchFamily="2" charset="0"/>
              </a:rPr>
              <a:t>'r'</a:t>
            </a:r>
            <a:r>
              <a:rPr lang="zh-CN" altLang="zh-CN" sz="2300" dirty="0">
                <a:solidFill>
                  <a:srgbClr val="6AE613"/>
                </a:solidFill>
                <a:latin typeface="JetBrains Mono" pitchFamily="2" charset="0"/>
              </a:rPr>
              <a:t>, </a:t>
            </a:r>
            <a:r>
              <a:rPr lang="zh-CN" altLang="zh-CN" sz="2300" dirty="0">
                <a:solidFill>
                  <a:srgbClr val="2D3142"/>
                </a:solidFill>
                <a:latin typeface="JetBrains Mono" pitchFamily="2" charset="0"/>
              </a:rPr>
              <a:t>encoding</a:t>
            </a:r>
            <a:r>
              <a:rPr lang="zh-CN" altLang="zh-CN" sz="2300" dirty="0">
                <a:solidFill>
                  <a:srgbClr val="F77235"/>
                </a:solidFill>
                <a:latin typeface="JetBrains Mono" pitchFamily="2" charset="0"/>
              </a:rPr>
              <a:t>=</a:t>
            </a:r>
            <a:r>
              <a:rPr lang="zh-CN" altLang="zh-CN" sz="2300" dirty="0">
                <a:solidFill>
                  <a:srgbClr val="5E8759"/>
                </a:solidFill>
                <a:latin typeface="JetBrains Mono" pitchFamily="2" charset="0"/>
              </a:rPr>
              <a:t>'utf-8'</a:t>
            </a:r>
            <a:r>
              <a:rPr lang="zh-CN" altLang="zh-CN" sz="2300" dirty="0">
                <a:solidFill>
                  <a:srgbClr val="E70C0C"/>
                </a:solidFill>
                <a:latin typeface="JetBrains Mono" pitchFamily="2" charset="0"/>
              </a:rPr>
              <a:t>) </a:t>
            </a:r>
            <a:r>
              <a:rPr lang="zh-CN" altLang="zh-CN" sz="2300" b="1" dirty="0">
                <a:solidFill>
                  <a:srgbClr val="EF8354"/>
                </a:solidFill>
                <a:latin typeface="JetBrains Mono" pitchFamily="2" charset="0"/>
              </a:rPr>
              <a:t>as </a:t>
            </a:r>
            <a:r>
              <a:rPr lang="zh-CN" altLang="zh-CN" sz="2300" dirty="0">
                <a:solidFill>
                  <a:srgbClr val="2D3142"/>
                </a:solidFill>
                <a:latin typeface="JetBrains Mono" pitchFamily="2" charset="0"/>
              </a:rPr>
              <a:t>csv_obj</a:t>
            </a:r>
            <a:r>
              <a:rPr lang="zh-CN" altLang="zh-CN" sz="23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data_lst </a:t>
            </a:r>
            <a:r>
              <a:rPr lang="zh-CN" altLang="zh-CN" sz="2400" dirty="0">
                <a:solidFill>
                  <a:srgbClr val="F77235"/>
                </a:solidFill>
                <a:latin typeface="JetBrains Mono" pitchFamily="2" charset="0"/>
              </a:rPr>
              <a:t>= </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line </a:t>
            </a:r>
            <a:r>
              <a:rPr lang="zh-CN" altLang="zh-CN" sz="2400" b="1" dirty="0">
                <a:solidFill>
                  <a:srgbClr val="EF8354"/>
                </a:solidFill>
                <a:latin typeface="JetBrains Mono" pitchFamily="2" charset="0"/>
              </a:rPr>
              <a:t>in </a:t>
            </a:r>
            <a:r>
              <a:rPr lang="zh-CN" altLang="zh-CN" sz="2400" dirty="0">
                <a:solidFill>
                  <a:srgbClr val="2D3142"/>
                </a:solidFill>
                <a:latin typeface="JetBrains Mono" pitchFamily="2" charset="0"/>
              </a:rPr>
              <a:t>csv_obj</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data_lst</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append</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line</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strip</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split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a:t>
            </a:r>
            <a:br>
              <a:rPr lang="zh-CN" altLang="zh-CN" sz="2400" dirty="0">
                <a:solidFill>
                  <a:srgbClr val="E70C0C"/>
                </a:solidFill>
                <a:latin typeface="JetBrains Mono" pitchFamily="2" charset="0"/>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data_lst</a:t>
            </a:r>
            <a:r>
              <a:rPr lang="zh-CN" altLang="zh-CN" sz="2400" dirty="0">
                <a:solidFill>
                  <a:srgbClr val="E70C0C"/>
                </a:solidFill>
                <a:latin typeface="JetBrains Mono" pitchFamily="2" charset="0"/>
              </a:rPr>
              <a:t>)</a:t>
            </a:r>
            <a:endParaRPr lang="zh-CN" altLang="zh-CN" sz="2400" dirty="0">
              <a:latin typeface="Arial" panose="020B0604020202020204" pitchFamily="34" charset="0"/>
            </a:endParaRPr>
          </a:p>
        </p:txBody>
      </p:sp>
      <p:sp>
        <p:nvSpPr>
          <p:cNvPr id="9" name="矩形 8">
            <a:extLst>
              <a:ext uri="{FF2B5EF4-FFF2-40B4-BE49-F238E27FC236}">
                <a16:creationId xmlns:a16="http://schemas.microsoft.com/office/drawing/2014/main" id="{18393C6B-7C80-488A-9D6A-4EDC3C8609DE}"/>
              </a:ext>
            </a:extLst>
          </p:cNvPr>
          <p:cNvSpPr/>
          <p:nvPr/>
        </p:nvSpPr>
        <p:spPr>
          <a:xfrm>
            <a:off x="4151784" y="3933056"/>
            <a:ext cx="6096000" cy="2246769"/>
          </a:xfrm>
          <a:prstGeom prst="rect">
            <a:avLst/>
          </a:prstGeom>
        </p:spPr>
        <p:txBody>
          <a:bodyPr>
            <a:spAutoFit/>
          </a:bodyPr>
          <a:lstStyle/>
          <a:p>
            <a:pPr lvl="0" eaLnBrk="0" fontAlgn="base" hangingPunct="0">
              <a:spcBef>
                <a:spcPct val="0"/>
              </a:spcBef>
              <a:spcAft>
                <a:spcPct val="0"/>
              </a:spcAft>
            </a:pPr>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姓名</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'Java'</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'Python'</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罗明</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'95'</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'85'</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'63'</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朱佳</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'75'</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'93'</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'85'</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李思</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'76'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'93'</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郑君</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'88'</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'98'</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'76'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'90'</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王雪</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'99'</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'91'</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'88'</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李立</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'82'</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'100'</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'77'</a:t>
            </a:r>
            <a:r>
              <a:rPr lang="zh-CN" altLang="zh-CN" sz="2000" dirty="0">
                <a:solidFill>
                  <a:srgbClr val="6AE613"/>
                </a:solidFill>
                <a:latin typeface="JetBrains Mono" pitchFamily="2" charset="0"/>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356710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2044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a:t>
            </a:r>
          </a:p>
        </p:txBody>
      </p:sp>
      <p:sp>
        <p:nvSpPr>
          <p:cNvPr id="5" name="矩形 4">
            <a:extLst>
              <a:ext uri="{FF2B5EF4-FFF2-40B4-BE49-F238E27FC236}">
                <a16:creationId xmlns:a16="http://schemas.microsoft.com/office/drawing/2014/main" id="{E56A7A23-DBF9-4A13-A93F-E0237F223FEC}"/>
              </a:ext>
            </a:extLst>
          </p:cNvPr>
          <p:cNvSpPr/>
          <p:nvPr/>
        </p:nvSpPr>
        <p:spPr>
          <a:xfrm>
            <a:off x="771568" y="1700808"/>
            <a:ext cx="10225136" cy="2246769"/>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格式文件名为参数，根据逗号将每行切分为一个列表。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每行数据做为二维列表的一个元素，返回二维列表。</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endParaRPr lang="en-US" altLang="zh-CN" sz="2000" dirty="0">
              <a:solidFill>
                <a:srgbClr val="ABA6BF"/>
              </a:solidFill>
              <a:latin typeface="JetBrains Mono" pitchFamily="2" charset="0"/>
            </a:endParaRPr>
          </a:p>
          <a:p>
            <a:pPr lvl="0" eaLnBrk="0" fontAlgn="base" hangingPunct="0">
              <a:spcBef>
                <a:spcPct val="0"/>
              </a:spcBef>
              <a:spcAft>
                <a:spcPct val="0"/>
              </a:spcAft>
            </a:pP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data_lst</a:t>
            </a:r>
            <a:endParaRPr lang="zh-CN" altLang="zh-CN" sz="2000" dirty="0">
              <a:latin typeface="Arial" panose="020B0604020202020204" pitchFamily="34" charset="0"/>
            </a:endParaRPr>
          </a:p>
        </p:txBody>
      </p:sp>
      <p:sp>
        <p:nvSpPr>
          <p:cNvPr id="8" name="矩形 7">
            <a:extLst>
              <a:ext uri="{FF2B5EF4-FFF2-40B4-BE49-F238E27FC236}">
                <a16:creationId xmlns:a16="http://schemas.microsoft.com/office/drawing/2014/main" id="{7608A4D4-267A-47E5-832F-232BAE84CFB7}"/>
              </a:ext>
            </a:extLst>
          </p:cNvPr>
          <p:cNvSpPr/>
          <p:nvPr/>
        </p:nvSpPr>
        <p:spPr>
          <a:xfrm>
            <a:off x="767408" y="4797152"/>
            <a:ext cx="10225136" cy="1323439"/>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'8.2 score.csv'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定义文件名变量，方便程序扩展和修改</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读文件转为二维列表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en-US"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输出列表</a:t>
            </a:r>
            <a:endParaRPr lang="zh-CN" altLang="zh-CN" sz="2000" dirty="0">
              <a:latin typeface="Arial" panose="020B0604020202020204" pitchFamily="34" charset="0"/>
            </a:endParaRPr>
          </a:p>
        </p:txBody>
      </p:sp>
      <p:sp>
        <p:nvSpPr>
          <p:cNvPr id="6" name="矩形 5">
            <a:extLst>
              <a:ext uri="{FF2B5EF4-FFF2-40B4-BE49-F238E27FC236}">
                <a16:creationId xmlns:a16="http://schemas.microsoft.com/office/drawing/2014/main" id="{130F11FB-CAAA-4AB5-8F79-4125619FC568}"/>
              </a:ext>
            </a:extLst>
          </p:cNvPr>
          <p:cNvSpPr/>
          <p:nvPr/>
        </p:nvSpPr>
        <p:spPr>
          <a:xfrm>
            <a:off x="767408" y="2817915"/>
            <a:ext cx="10225136" cy="707886"/>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csv_obj</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line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strip</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split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line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csv_obj</a:t>
            </a:r>
            <a:r>
              <a:rPr lang="zh-CN" altLang="zh-CN" sz="2000" dirty="0">
                <a:solidFill>
                  <a:srgbClr val="6AE613"/>
                </a:solidFill>
                <a:latin typeface="JetBrains Mono" pitchFamily="2" charset="0"/>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254212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20445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写</a:t>
            </a:r>
            <a:r>
              <a:rPr lang="en-US" altLang="zh-CN" sz="3200" dirty="0">
                <a:solidFill>
                  <a:srgbClr val="FF8132"/>
                </a:solidFill>
                <a:latin typeface="微软雅黑" panose="020B0503020204020204" pitchFamily="34" charset="-122"/>
                <a:ea typeface="微软雅黑" panose="020B0503020204020204" pitchFamily="34" charset="-122"/>
              </a:rPr>
              <a:t>CSV</a:t>
            </a:r>
            <a:r>
              <a:rPr lang="zh-CN" altLang="en-US" sz="3200" dirty="0">
                <a:solidFill>
                  <a:srgbClr val="FF8132"/>
                </a:solidFill>
                <a:latin typeface="微软雅黑" panose="020B0503020204020204" pitchFamily="34" charset="-122"/>
                <a:ea typeface="微软雅黑" panose="020B0503020204020204" pitchFamily="34" charset="-122"/>
              </a:rPr>
              <a:t>文件</a:t>
            </a:r>
          </a:p>
        </p:txBody>
      </p:sp>
      <p:sp>
        <p:nvSpPr>
          <p:cNvPr id="5" name="矩形 4">
            <a:extLst>
              <a:ext uri="{FF2B5EF4-FFF2-40B4-BE49-F238E27FC236}">
                <a16:creationId xmlns:a16="http://schemas.microsoft.com/office/drawing/2014/main" id="{E56A7A23-DBF9-4A13-A93F-E0237F223FEC}"/>
              </a:ext>
            </a:extLst>
          </p:cNvPr>
          <p:cNvSpPr/>
          <p:nvPr/>
        </p:nvSpPr>
        <p:spPr>
          <a:xfrm>
            <a:off x="771568" y="1700808"/>
            <a:ext cx="10225136" cy="1877437"/>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write_file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new_file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接收一个二维列表和一个表示文件名的字符串为参数，</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宋体" panose="02010600030101010101" pitchFamily="2" charset="-122"/>
                <a:ea typeface="宋体" panose="02010600030101010101" pitchFamily="2" charset="-122"/>
              </a:rPr>
              <a:t>将二维列表中的列表元素中的数据拼接在一起写入文件中，</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宋体" panose="02010600030101010101" pitchFamily="2" charset="-122"/>
                <a:ea typeface="宋体" panose="02010600030101010101" pitchFamily="2" charset="-122"/>
              </a:rPr>
              <a:t>每写入一组数据加一个换行符。</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JetBrains Mono" pitchFamily="2" charset="0"/>
              </a:rPr>
              <a:t>    </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endParaRPr lang="zh-CN" altLang="zh-CN" sz="1600" dirty="0">
              <a:latin typeface="Arial" panose="020B0604020202020204" pitchFamily="34" charset="0"/>
            </a:endParaRPr>
          </a:p>
        </p:txBody>
      </p:sp>
      <p:sp>
        <p:nvSpPr>
          <p:cNvPr id="8" name="矩形 7">
            <a:extLst>
              <a:ext uri="{FF2B5EF4-FFF2-40B4-BE49-F238E27FC236}">
                <a16:creationId xmlns:a16="http://schemas.microsoft.com/office/drawing/2014/main" id="{7608A4D4-267A-47E5-832F-232BAE84CFB7}"/>
              </a:ext>
            </a:extLst>
          </p:cNvPr>
          <p:cNvSpPr/>
          <p:nvPr/>
        </p:nvSpPr>
        <p:spPr>
          <a:xfrm>
            <a:off x="767408" y="4797152"/>
            <a:ext cx="10441160" cy="1323439"/>
          </a:xfrm>
          <a:prstGeom prst="rect">
            <a:avLst/>
          </a:prstGeom>
        </p:spPr>
        <p:txBody>
          <a:bodyPr wrap="square">
            <a:spAutoFit/>
          </a:bodyPr>
          <a:lstStyle/>
          <a:p>
            <a:pPr eaLnBrk="0" fontAlgn="base" hangingPunct="0">
              <a:spcBef>
                <a:spcPct val="0"/>
              </a:spcBef>
              <a:spcAft>
                <a:spcPct val="0"/>
              </a:spcAft>
            </a:pP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姓名</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a:t>
            </a:r>
            <a:r>
              <a:rPr lang="zh-CN" altLang="zh-CN" sz="2000" dirty="0">
                <a:solidFill>
                  <a:srgbClr val="6AE613"/>
                </a:solidFill>
                <a:latin typeface="JetBrains Mono" pitchFamily="2" charset="0"/>
              </a:rPr>
              <a:t>, </a:t>
            </a:r>
            <a:r>
              <a:rPr lang="en-US"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en-US" altLang="zh-CN" sz="2000" dirty="0">
                <a:solidFill>
                  <a:srgbClr val="6AE613"/>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李立</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'82'</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'66'</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'100'</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'77’</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en-US" altLang="zh-CN" sz="2000" dirty="0">
                <a:solidFill>
                  <a:srgbClr val="6AE613"/>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'score_new.csv’</a:t>
            </a:r>
            <a:br>
              <a:rPr lang="zh-CN" altLang="zh-CN" sz="2000" dirty="0">
                <a:solidFill>
                  <a:srgbClr val="ABA6BF"/>
                </a:solidFill>
                <a:latin typeface="宋体" panose="02010600030101010101" pitchFamily="2" charset="-122"/>
                <a:ea typeface="宋体" panose="02010600030101010101" pitchFamily="2" charset="-122"/>
              </a:rPr>
            </a:b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F76707"/>
                </a:solidFill>
                <a:latin typeface="JetBrains Mono" pitchFamily="2" charset="0"/>
              </a:rPr>
              <a:t>write_file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a:t>
            </a:r>
            <a:endParaRPr lang="zh-CN" altLang="zh-CN" sz="1600" dirty="0">
              <a:latin typeface="Arial" panose="020B0604020202020204" pitchFamily="34" charset="0"/>
            </a:endParaRPr>
          </a:p>
        </p:txBody>
      </p:sp>
      <p:sp>
        <p:nvSpPr>
          <p:cNvPr id="6" name="矩形 5">
            <a:extLst>
              <a:ext uri="{FF2B5EF4-FFF2-40B4-BE49-F238E27FC236}">
                <a16:creationId xmlns:a16="http://schemas.microsoft.com/office/drawing/2014/main" id="{130F11FB-CAAA-4AB5-8F79-4125619FC568}"/>
              </a:ext>
            </a:extLst>
          </p:cNvPr>
          <p:cNvSpPr/>
          <p:nvPr/>
        </p:nvSpPr>
        <p:spPr>
          <a:xfrm>
            <a:off x="1343472" y="3205718"/>
            <a:ext cx="10225136" cy="1015663"/>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new_file</a:t>
            </a:r>
            <a:r>
              <a:rPr lang="zh-CN" altLang="zh-CN" sz="2000" dirty="0">
                <a:solidFill>
                  <a:srgbClr val="6AE613"/>
                </a:solidFill>
                <a:latin typeface="JetBrains Mono" pitchFamily="2" charset="0"/>
              </a:rPr>
              <a:t>, </a:t>
            </a:r>
            <a:r>
              <a:rPr lang="zh-CN" altLang="zh-CN" sz="2000" dirty="0">
                <a:solidFill>
                  <a:srgbClr val="5E8759"/>
                </a:solidFill>
                <a:highlight>
                  <a:srgbClr val="FFFF00"/>
                </a:highlight>
                <a:latin typeface="JetBrains Mono" pitchFamily="2" charset="0"/>
              </a:rPr>
              <a:t>'w'</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file</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写模式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ls</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writelines</a:t>
            </a:r>
            <a:r>
              <a:rPr lang="zh-CN" altLang="zh-CN" sz="2000" dirty="0">
                <a:solidFill>
                  <a:srgbClr val="E70C0C"/>
                </a:solidFill>
                <a:latin typeface="JetBrains Mono" pitchFamily="2" charset="0"/>
              </a:rPr>
              <a:t>(</a:t>
            </a:r>
            <a:r>
              <a:rPr lang="zh-CN" altLang="zh-CN" sz="2000" dirty="0">
                <a:solidFill>
                  <a:srgbClr val="5E8759"/>
                </a:solidFill>
                <a:highlight>
                  <a:srgbClr val="FFFF00"/>
                </a:highlight>
                <a:latin typeface="JetBrains Mono" pitchFamily="2" charset="0"/>
              </a:rPr>
              <a: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join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E70C0C"/>
                </a:solidFill>
                <a:latin typeface="JetBrains Mono" pitchFamily="2" charset="0"/>
              </a:rPr>
              <a:t>) </a:t>
            </a:r>
            <a:r>
              <a:rPr lang="zh-CN" altLang="zh-CN" sz="2000" dirty="0">
                <a:solidFill>
                  <a:srgbClr val="F77235"/>
                </a:solidFill>
                <a:highlight>
                  <a:srgbClr val="FFFF00"/>
                </a:highlight>
                <a:latin typeface="JetBrains Mono" pitchFamily="2" charset="0"/>
              </a:rPr>
              <a:t>+ </a:t>
            </a:r>
            <a:r>
              <a:rPr lang="zh-CN" altLang="zh-CN" sz="2000" dirty="0">
                <a:solidFill>
                  <a:srgbClr val="5E8759"/>
                </a:solidFill>
                <a:highlight>
                  <a:srgbClr val="FFFF00"/>
                </a:highlight>
                <a:latin typeface="JetBrains Mono" pitchFamily="2" charset="0"/>
              </a:rPr>
              <a:t>'</a:t>
            </a:r>
            <a:r>
              <a:rPr lang="zh-CN" altLang="zh-CN" sz="2000" dirty="0">
                <a:solidFill>
                  <a:srgbClr val="2D3142"/>
                </a:solidFill>
                <a:highlight>
                  <a:srgbClr val="FFFF00"/>
                </a:highlight>
                <a:latin typeface="JetBrains Mono" pitchFamily="2" charset="0"/>
              </a:rPr>
              <a:t>\n</a:t>
            </a:r>
            <a:r>
              <a:rPr lang="zh-CN" altLang="zh-CN" sz="2000" dirty="0">
                <a:solidFill>
                  <a:srgbClr val="5E8759"/>
                </a:solidFill>
                <a:highlight>
                  <a:srgbClr val="FFFF00"/>
                </a:highlight>
                <a:latin typeface="JetBrains Mono" pitchFamily="2" charset="0"/>
              </a:rPr>
              <a:t>'</a:t>
            </a:r>
            <a:r>
              <a:rPr lang="zh-CN" altLang="zh-CN" sz="20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2" name="Rectangle 1">
            <a:extLst>
              <a:ext uri="{FF2B5EF4-FFF2-40B4-BE49-F238E27FC236}">
                <a16:creationId xmlns:a16="http://schemas.microsoft.com/office/drawing/2014/main" id="{488BD343-B23C-4570-867F-BDAFDDF4B25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43FC7E6-A1D0-4745-AA2F-EECFF5EB982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1568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513168" cy="228120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有一个存放学生课程成绩的文件“</a:t>
            </a:r>
            <a:r>
              <a:rPr lang="en-US" altLang="zh-CN" sz="2800" dirty="0">
                <a:latin typeface="微软雅黑 Light" panose="020B0502040204020203" pitchFamily="34" charset="-122"/>
                <a:ea typeface="微软雅黑 Light" panose="020B0502040204020203" pitchFamily="34" charset="-122"/>
              </a:rPr>
              <a:t>8.2 score.csv”</a:t>
            </a:r>
            <a:r>
              <a:rPr lang="zh-CN" altLang="en-US" sz="2800" dirty="0">
                <a:latin typeface="微软雅黑 Light" panose="020B0502040204020203" pitchFamily="34" charset="-122"/>
                <a:ea typeface="微软雅黑 Light" panose="020B0502040204020203" pitchFamily="34" charset="-122"/>
              </a:rPr>
              <a:t>，存有</a:t>
            </a:r>
            <a:r>
              <a:rPr lang="en-US" altLang="zh-CN" sz="2800" dirty="0">
                <a:latin typeface="微软雅黑 Light" panose="020B0502040204020203" pitchFamily="34" charset="-122"/>
                <a:ea typeface="微软雅黑 Light" panose="020B0502040204020203" pitchFamily="34" charset="-122"/>
              </a:rPr>
              <a:t>6 </a:t>
            </a:r>
            <a:r>
              <a:rPr lang="zh-CN" altLang="en-US" sz="2800" dirty="0">
                <a:latin typeface="微软雅黑 Light" panose="020B0502040204020203" pitchFamily="34" charset="-122"/>
                <a:ea typeface="微软雅黑 Light" panose="020B0502040204020203" pitchFamily="34" charset="-122"/>
              </a:rPr>
              <a:t>名同学各</a:t>
            </a:r>
            <a:r>
              <a:rPr lang="en-US" altLang="zh-CN" sz="2800" dirty="0">
                <a:latin typeface="微软雅黑 Light" panose="020B0502040204020203" pitchFamily="34" charset="-122"/>
                <a:ea typeface="微软雅黑 Light" panose="020B0502040204020203" pitchFamily="34" charset="-122"/>
              </a:rPr>
              <a:t>4 </a:t>
            </a:r>
            <a:r>
              <a:rPr lang="zh-CN" altLang="en-US" sz="2800" dirty="0">
                <a:latin typeface="微软雅黑 Light" panose="020B0502040204020203" pitchFamily="34" charset="-122"/>
                <a:ea typeface="微软雅黑 Light" panose="020B0502040204020203" pitchFamily="34" charset="-122"/>
              </a:rPr>
              <a:t>门课的成绩。请读取并显示文件内容，计算每位同学的总分附加到课程成绩后面，根据每名同学的总分进行降序排序，并将排序后的结果写入到新文件“</a:t>
            </a:r>
            <a:r>
              <a:rPr lang="en-US" altLang="zh-CN" sz="2800" dirty="0">
                <a:latin typeface="微软雅黑 Light" panose="020B0502040204020203" pitchFamily="34" charset="-122"/>
                <a:ea typeface="微软雅黑 Light" panose="020B0502040204020203" pitchFamily="34" charset="-122"/>
              </a:rPr>
              <a:t>8.2 scoreSort.csv” </a:t>
            </a:r>
            <a:r>
              <a:rPr lang="zh-CN" altLang="en-US" sz="2800" dirty="0">
                <a:latin typeface="微软雅黑 Light" panose="020B0502040204020203" pitchFamily="34" charset="-122"/>
                <a:ea typeface="微软雅黑 Light" panose="020B0502040204020203" pitchFamily="34" charset="-122"/>
              </a:rPr>
              <a:t>中。</a:t>
            </a:r>
          </a:p>
        </p:txBody>
      </p:sp>
      <p:sp>
        <p:nvSpPr>
          <p:cNvPr id="7" name="矩形 6"/>
          <p:cNvSpPr/>
          <p:nvPr/>
        </p:nvSpPr>
        <p:spPr>
          <a:xfrm>
            <a:off x="767408" y="3814678"/>
            <a:ext cx="3744416" cy="600742"/>
          </a:xfrm>
          <a:prstGeom prst="rect">
            <a:avLst/>
          </a:prstGeom>
        </p:spPr>
        <p:txBody>
          <a:bodyPr wrap="square">
            <a:spAutoFit/>
          </a:bodyPr>
          <a:lstStyle/>
          <a:p>
            <a:pPr>
              <a:lnSpc>
                <a:spcPct val="130000"/>
              </a:lnSpc>
            </a:pPr>
            <a:r>
              <a:rPr lang="en-US" altLang="zh-CN" sz="2800" dirty="0">
                <a:latin typeface="微软雅黑 Light" panose="020B0502040204020203" pitchFamily="34" charset="-122"/>
                <a:ea typeface="微软雅黑 Light" panose="020B0502040204020203" pitchFamily="34" charset="-122"/>
              </a:rPr>
              <a:t>CSV</a:t>
            </a:r>
            <a:r>
              <a:rPr lang="zh-CN" altLang="en-US" sz="2800" dirty="0">
                <a:latin typeface="微软雅黑 Light" panose="020B0502040204020203" pitchFamily="34" charset="-122"/>
                <a:ea typeface="微软雅黑 Light" panose="020B0502040204020203" pitchFamily="34" charset="-122"/>
              </a:rPr>
              <a:t>文件“</a:t>
            </a:r>
            <a:r>
              <a:rPr lang="en-US" altLang="zh-CN" sz="2800" dirty="0">
                <a:latin typeface="微软雅黑 Light" panose="020B0502040204020203" pitchFamily="34" charset="-122"/>
                <a:ea typeface="微软雅黑 Light" panose="020B0502040204020203" pitchFamily="34" charset="-122"/>
              </a:rPr>
              <a:t>score.csv</a:t>
            </a:r>
            <a:r>
              <a:rPr lang="zh-CN" altLang="en-US" sz="2800" dirty="0">
                <a:latin typeface="微软雅黑 Light" panose="020B0502040204020203" pitchFamily="34" charset="-122"/>
                <a:ea typeface="微软雅黑 Light" panose="020B0502040204020203" pitchFamily="34" charset="-122"/>
              </a:rPr>
              <a:t>” ：</a:t>
            </a:r>
          </a:p>
        </p:txBody>
      </p:sp>
      <p:sp>
        <p:nvSpPr>
          <p:cNvPr id="8" name="矩形 7"/>
          <p:cNvSpPr/>
          <p:nvPr/>
        </p:nvSpPr>
        <p:spPr>
          <a:xfrm>
            <a:off x="6384032" y="3953669"/>
            <a:ext cx="4176464" cy="2677656"/>
          </a:xfrm>
          <a:prstGeom prst="rect">
            <a:avLst/>
          </a:prstGeom>
          <a:noFill/>
        </p:spPr>
        <p:txBody>
          <a:bodyPr wrap="square">
            <a:spAutoFit/>
          </a:bodyPr>
          <a:lstStyle/>
          <a:p>
            <a:pPr lvl="0" eaLnBrk="0" fontAlgn="base" hangingPunct="0">
              <a:spcBef>
                <a:spcPct val="0"/>
              </a:spcBef>
              <a:spcAft>
                <a:spcPct val="0"/>
              </a:spcAft>
            </a:pPr>
            <a:r>
              <a:rPr lang="zh-CN" altLang="zh-CN" sz="2400" dirty="0">
                <a:solidFill>
                  <a:srgbClr val="2D3142"/>
                </a:solidFill>
                <a:latin typeface="宋体" panose="02010600030101010101" pitchFamily="2" charset="-122"/>
                <a:ea typeface="宋体" panose="02010600030101010101" pitchFamily="2" charset="-122"/>
              </a:rPr>
              <a:t>姓名</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C</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Java</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Python</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C</a:t>
            </a:r>
            <a:r>
              <a:rPr lang="zh-CN" altLang="zh-CN" sz="2400" dirty="0">
                <a:solidFill>
                  <a:srgbClr val="ABA6BF"/>
                </a:solidFill>
                <a:latin typeface="JetBrains Mono" pitchFamily="2" charset="0"/>
                <a:ea typeface="宋体" panose="02010600030101010101" pitchFamily="2" charset="-122"/>
              </a:rPr>
              <a:t>#</a:t>
            </a:r>
            <a:br>
              <a:rPr lang="zh-CN" altLang="zh-CN" sz="2400" dirty="0">
                <a:solidFill>
                  <a:srgbClr val="ABA6BF"/>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罗明</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63</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朱佳</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75</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93</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85</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李思</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93</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郑君</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88</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98</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90</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王雪</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99</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91</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88</a:t>
            </a:r>
            <a:br>
              <a:rPr lang="zh-CN" altLang="zh-CN" sz="2400" dirty="0">
                <a:solidFill>
                  <a:srgbClr val="2D3142"/>
                </a:solidFill>
                <a:latin typeface="JetBrains Mono" pitchFamily="2" charset="0"/>
                <a:ea typeface="宋体" panose="02010600030101010101" pitchFamily="2" charset="-122"/>
              </a:rPr>
            </a:br>
            <a:r>
              <a:rPr lang="zh-CN" altLang="zh-CN" sz="2400" dirty="0">
                <a:solidFill>
                  <a:srgbClr val="2D3142"/>
                </a:solidFill>
                <a:latin typeface="宋体" panose="02010600030101010101" pitchFamily="2" charset="-122"/>
                <a:ea typeface="宋体" panose="02010600030101010101" pitchFamily="2" charset="-122"/>
              </a:rPr>
              <a:t>李立</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82</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66</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100</a:t>
            </a:r>
            <a:r>
              <a:rPr lang="zh-CN" altLang="zh-CN" sz="2400" dirty="0">
                <a:solidFill>
                  <a:srgbClr val="6AE613"/>
                </a:solidFill>
                <a:latin typeface="JetBrains Mono" pitchFamily="2" charset="0"/>
                <a:ea typeface="宋体" panose="02010600030101010101" pitchFamily="2" charset="-122"/>
              </a:rPr>
              <a:t>,</a:t>
            </a:r>
            <a:r>
              <a:rPr lang="zh-CN" altLang="zh-CN" sz="2400" dirty="0">
                <a:solidFill>
                  <a:srgbClr val="2D3142"/>
                </a:solidFill>
                <a:latin typeface="JetBrains Mono" pitchFamily="2" charset="0"/>
                <a:ea typeface="宋体" panose="02010600030101010101" pitchFamily="2" charset="-122"/>
              </a:rPr>
              <a:t>77</a:t>
            </a:r>
            <a:endParaRPr lang="zh-CN" altLang="zh-CN" sz="2400" dirty="0">
              <a:latin typeface="Arial" panose="020B0604020202020204" pitchFamily="34" charset="0"/>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Tree>
    <p:extLst>
      <p:ext uri="{BB962C8B-B14F-4D97-AF65-F5344CB8AC3E}">
        <p14:creationId xmlns:p14="http://schemas.microsoft.com/office/powerpoint/2010/main" val="16722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513168" cy="3401509"/>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这个问题可以分为以下几个子问题：</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读取并显示文件内容</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计算每位同学的总分附加到课程成绩后面</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根据每名同学的总分进行降序排序</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将排序后的结果写入到新文件“</a:t>
            </a:r>
            <a:r>
              <a:rPr lang="en-US" altLang="zh-CN" sz="2800" dirty="0">
                <a:latin typeface="微软雅黑 Light" panose="020B0502040204020203" pitchFamily="34" charset="-122"/>
                <a:ea typeface="微软雅黑 Light" panose="020B0502040204020203" pitchFamily="34" charset="-122"/>
              </a:rPr>
              <a:t>8.2 scoreSort.csv” </a:t>
            </a:r>
            <a:r>
              <a:rPr lang="zh-CN" altLang="en-US" sz="2800" dirty="0">
                <a:latin typeface="微软雅黑 Light" panose="020B0502040204020203" pitchFamily="34" charset="-122"/>
                <a:ea typeface="微软雅黑 Light" panose="020B0502040204020203" pitchFamily="34" charset="-122"/>
              </a:rPr>
              <a:t>中</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分别为每个子问题编写一个函数</a:t>
            </a: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Tree>
    <p:extLst>
      <p:ext uri="{BB962C8B-B14F-4D97-AF65-F5344CB8AC3E}">
        <p14:creationId xmlns:p14="http://schemas.microsoft.com/office/powerpoint/2010/main" val="14508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7" y="1571164"/>
            <a:ext cx="5616625" cy="1010085"/>
          </a:xfrm>
          <a:prstGeom prst="rect">
            <a:avLst/>
          </a:prstGeom>
        </p:spPr>
        <p:txBody>
          <a:bodyPr wrap="square">
            <a:spAutoFit/>
          </a:bodyPr>
          <a:lstStyle/>
          <a:p>
            <a:pPr>
              <a:lnSpc>
                <a:spcPct val="110000"/>
              </a:lnSpc>
            </a:pPr>
            <a:r>
              <a:rPr lang="zh-CN" altLang="en-US" sz="2800" dirty="0">
                <a:latin typeface="微软雅黑 Light" panose="020B0502040204020203" pitchFamily="34" charset="-122"/>
                <a:ea typeface="微软雅黑 Light" panose="020B0502040204020203" pitchFamily="34" charset="-122"/>
              </a:rPr>
              <a:t>中西文字符、数字、标点等符号</a:t>
            </a:r>
          </a:p>
          <a:p>
            <a:pPr>
              <a:lnSpc>
                <a:spcPct val="110000"/>
              </a:lnSpc>
            </a:pPr>
            <a:r>
              <a:rPr lang="zh-CN" altLang="en-US" sz="2800" dirty="0">
                <a:latin typeface="微软雅黑 Light" panose="020B0502040204020203" pitchFamily="34" charset="-122"/>
                <a:ea typeface="微软雅黑 Light" panose="020B0502040204020203" pitchFamily="34" charset="-122"/>
              </a:rPr>
              <a:t>文本编辑器打开，可直接阅读 </a:t>
            </a: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1826141"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文本文件</a:t>
            </a:r>
          </a:p>
        </p:txBody>
      </p:sp>
      <p:pic>
        <p:nvPicPr>
          <p:cNvPr id="2" name="图片 1">
            <a:extLst>
              <a:ext uri="{FF2B5EF4-FFF2-40B4-BE49-F238E27FC236}">
                <a16:creationId xmlns:a16="http://schemas.microsoft.com/office/drawing/2014/main" id="{435E6C5E-C970-400E-9A88-367EE8715D88}"/>
              </a:ext>
            </a:extLst>
          </p:cNvPr>
          <p:cNvPicPr>
            <a:picLocks noChangeAspect="1"/>
          </p:cNvPicPr>
          <p:nvPr/>
        </p:nvPicPr>
        <p:blipFill>
          <a:blip r:embed="rId2"/>
          <a:stretch>
            <a:fillRect/>
          </a:stretch>
        </p:blipFill>
        <p:spPr>
          <a:xfrm>
            <a:off x="767406" y="4477152"/>
            <a:ext cx="4697484" cy="2048192"/>
          </a:xfrm>
          <a:prstGeom prst="rect">
            <a:avLst/>
          </a:prstGeom>
        </p:spPr>
      </p:pic>
      <p:sp>
        <p:nvSpPr>
          <p:cNvPr id="12" name="矩形 11">
            <a:extLst>
              <a:ext uri="{FF2B5EF4-FFF2-40B4-BE49-F238E27FC236}">
                <a16:creationId xmlns:a16="http://schemas.microsoft.com/office/drawing/2014/main" id="{8362B049-B020-4530-A59A-8F76CFF91D10}"/>
              </a:ext>
            </a:extLst>
          </p:cNvPr>
          <p:cNvSpPr/>
          <p:nvPr/>
        </p:nvSpPr>
        <p:spPr>
          <a:xfrm>
            <a:off x="767406" y="2449981"/>
            <a:ext cx="5616625" cy="1010085"/>
          </a:xfrm>
          <a:prstGeom prst="rect">
            <a:avLst/>
          </a:prstGeom>
        </p:spPr>
        <p:txBody>
          <a:bodyPr wrap="square">
            <a:spAutoFit/>
          </a:bodyPr>
          <a:lstStyle/>
          <a:p>
            <a:pPr>
              <a:lnSpc>
                <a:spcPct val="110000"/>
              </a:lnSpc>
            </a:pPr>
            <a:r>
              <a:rPr lang="zh-CN" altLang="en-US" sz="2800" dirty="0">
                <a:latin typeface="微软雅黑 Light" panose="020B0502040204020203" pitchFamily="34" charset="-122"/>
                <a:ea typeface="微软雅黑 Light" panose="020B0502040204020203" pitchFamily="34" charset="-122"/>
              </a:rPr>
              <a:t>文本文件</a:t>
            </a:r>
            <a:r>
              <a:rPr lang="en-US" altLang="zh-CN" sz="2800" dirty="0">
                <a:latin typeface="微软雅黑 Light" panose="020B0502040204020203" pitchFamily="34" charset="-122"/>
                <a:ea typeface="微软雅黑 Light" panose="020B0502040204020203" pitchFamily="34" charset="-122"/>
              </a:rPr>
              <a:t>(txt)</a:t>
            </a:r>
            <a:r>
              <a:rPr lang="zh-CN" altLang="en-US" sz="2800" dirty="0">
                <a:latin typeface="微软雅黑 Light" panose="020B0502040204020203" pitchFamily="34" charset="-122"/>
                <a:ea typeface="微软雅黑 Light" panose="020B0502040204020203" pitchFamily="34" charset="-122"/>
              </a:rPr>
              <a:t>、逗号分隔值</a:t>
            </a:r>
            <a:r>
              <a:rPr lang="en-US" altLang="zh-CN" sz="2800" dirty="0">
                <a:latin typeface="微软雅黑 Light" panose="020B0502040204020203" pitchFamily="34" charset="-122"/>
                <a:ea typeface="微软雅黑 Light" panose="020B0502040204020203" pitchFamily="34" charset="-122"/>
              </a:rPr>
              <a:t>(csv)</a:t>
            </a:r>
            <a:r>
              <a:rPr lang="zh-CN" altLang="en-US" sz="2800" dirty="0">
                <a:latin typeface="微软雅黑 Light" panose="020B0502040204020203" pitchFamily="34" charset="-122"/>
                <a:ea typeface="微软雅黑 Light" panose="020B0502040204020203" pitchFamily="34" charset="-122"/>
              </a:rPr>
              <a:t>、日志文件</a:t>
            </a:r>
            <a:r>
              <a:rPr lang="en-US" altLang="zh-CN" sz="2800" dirty="0">
                <a:latin typeface="微软雅黑 Light" panose="020B0502040204020203" pitchFamily="34" charset="-122"/>
                <a:ea typeface="微软雅黑 Light" panose="020B0502040204020203" pitchFamily="34" charset="-122"/>
              </a:rPr>
              <a:t>(log)</a:t>
            </a:r>
            <a:r>
              <a:rPr lang="zh-CN" altLang="en-US" sz="2800" dirty="0">
                <a:latin typeface="微软雅黑 Light" panose="020B0502040204020203" pitchFamily="34" charset="-122"/>
                <a:ea typeface="微软雅黑 Light" panose="020B0502040204020203" pitchFamily="34" charset="-122"/>
              </a:rPr>
              <a:t>、配置文件</a:t>
            </a:r>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ini</a:t>
            </a:r>
            <a:r>
              <a:rPr lang="en-US" altLang="zh-CN" sz="2800" dirty="0">
                <a:latin typeface="微软雅黑 Light" panose="020B0502040204020203" pitchFamily="34" charset="-122"/>
                <a:ea typeface="微软雅黑 Light" panose="020B0502040204020203" pitchFamily="34" charset="-122"/>
              </a:rPr>
              <a:t>)</a:t>
            </a:r>
            <a:r>
              <a:rPr lang="zh-CN" altLang="en-US" sz="2800" dirty="0">
                <a:latin typeface="微软雅黑 Light" panose="020B0502040204020203" pitchFamily="34" charset="-122"/>
                <a:ea typeface="微软雅黑 Light" panose="020B0502040204020203" pitchFamily="34" charset="-122"/>
              </a:rPr>
              <a:t>等</a:t>
            </a:r>
          </a:p>
        </p:txBody>
      </p:sp>
      <p:sp>
        <p:nvSpPr>
          <p:cNvPr id="13" name="矩形 12">
            <a:extLst>
              <a:ext uri="{FF2B5EF4-FFF2-40B4-BE49-F238E27FC236}">
                <a16:creationId xmlns:a16="http://schemas.microsoft.com/office/drawing/2014/main" id="{F074011E-6416-4BA9-B883-06FB2916BCDB}"/>
              </a:ext>
            </a:extLst>
          </p:cNvPr>
          <p:cNvSpPr/>
          <p:nvPr/>
        </p:nvSpPr>
        <p:spPr>
          <a:xfrm>
            <a:off x="767406" y="3429000"/>
            <a:ext cx="5616625" cy="1010085"/>
          </a:xfrm>
          <a:prstGeom prst="rect">
            <a:avLst/>
          </a:prstGeom>
        </p:spPr>
        <p:txBody>
          <a:bodyPr wrap="square">
            <a:spAutoFit/>
          </a:bodyPr>
          <a:lstStyle/>
          <a:p>
            <a:pPr>
              <a:lnSpc>
                <a:spcPct val="110000"/>
              </a:lnSpc>
            </a:pPr>
            <a:r>
              <a:rPr lang="en-US" altLang="zh-CN" sz="2800" dirty="0">
                <a:latin typeface="微软雅黑 Light" panose="020B0502040204020203" pitchFamily="34" charset="-122"/>
                <a:ea typeface="微软雅黑 Light" panose="020B0502040204020203" pitchFamily="34" charset="-122"/>
              </a:rPr>
              <a:t>CR</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Carriage Return</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\r</a:t>
            </a:r>
            <a:r>
              <a:rPr lang="zh-CN" altLang="en-US" sz="2800" dirty="0">
                <a:latin typeface="微软雅黑 Light" panose="020B0502040204020203" pitchFamily="34" charset="-122"/>
                <a:ea typeface="微软雅黑 Light" panose="020B0502040204020203" pitchFamily="34" charset="-122"/>
              </a:rPr>
              <a:t>，回车</a:t>
            </a:r>
          </a:p>
          <a:p>
            <a:pPr>
              <a:lnSpc>
                <a:spcPct val="110000"/>
              </a:lnSpc>
            </a:pPr>
            <a:r>
              <a:rPr lang="en-US" altLang="zh-CN" sz="2800" dirty="0">
                <a:latin typeface="微软雅黑 Light" panose="020B0502040204020203" pitchFamily="34" charset="-122"/>
                <a:ea typeface="微软雅黑 Light" panose="020B0502040204020203" pitchFamily="34" charset="-122"/>
              </a:rPr>
              <a:t>LF</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Linefeed</a:t>
            </a:r>
            <a:r>
              <a:rPr lang="zh-CN" altLang="en-US" sz="2800" dirty="0">
                <a:latin typeface="微软雅黑 Light" panose="020B0502040204020203" pitchFamily="34" charset="-122"/>
                <a:ea typeface="微软雅黑 Light" panose="020B0502040204020203" pitchFamily="34" charset="-122"/>
              </a:rPr>
              <a:t>，</a:t>
            </a:r>
            <a:r>
              <a:rPr lang="en-US" altLang="zh-CN" sz="2800" dirty="0">
                <a:latin typeface="微软雅黑 Light" panose="020B0502040204020203" pitchFamily="34" charset="-122"/>
                <a:ea typeface="微软雅黑 Light" panose="020B0502040204020203" pitchFamily="34" charset="-122"/>
              </a:rPr>
              <a:t>\n</a:t>
            </a:r>
            <a:r>
              <a:rPr lang="zh-CN" altLang="en-US" sz="2800" dirty="0">
                <a:latin typeface="微软雅黑 Light" panose="020B0502040204020203" pitchFamily="34" charset="-122"/>
                <a:ea typeface="微软雅黑 Light" panose="020B0502040204020203" pitchFamily="34" charset="-122"/>
              </a:rPr>
              <a:t>，换行</a:t>
            </a:r>
          </a:p>
        </p:txBody>
      </p:sp>
    </p:spTree>
    <p:extLst>
      <p:ext uri="{BB962C8B-B14F-4D97-AF65-F5344CB8AC3E}">
        <p14:creationId xmlns:p14="http://schemas.microsoft.com/office/powerpoint/2010/main" val="3300320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3816424"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读取并显示文件内容</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5" name="矩形 4">
            <a:extLst>
              <a:ext uri="{FF2B5EF4-FFF2-40B4-BE49-F238E27FC236}">
                <a16:creationId xmlns:a16="http://schemas.microsoft.com/office/drawing/2014/main" id="{C831C165-AC5E-448F-B2DB-213436802520}"/>
              </a:ext>
            </a:extLst>
          </p:cNvPr>
          <p:cNvSpPr/>
          <p:nvPr/>
        </p:nvSpPr>
        <p:spPr>
          <a:xfrm>
            <a:off x="767408" y="2150278"/>
            <a:ext cx="10657184" cy="2055884"/>
          </a:xfrm>
          <a:prstGeom prst="rect">
            <a:avLst/>
          </a:prstGeom>
        </p:spPr>
        <p:txBody>
          <a:bodyPr wrap="square">
            <a:spAutoFit/>
          </a:bodyPr>
          <a:lstStyle/>
          <a:p>
            <a:pPr>
              <a:lnSpc>
                <a:spcPct val="130000"/>
              </a:lnSpc>
            </a:pPr>
            <a:r>
              <a:rPr lang="zh-CN" altLang="en-US" sz="2000" dirty="0">
                <a:latin typeface="微软雅黑 Light" panose="020B0502040204020203" pitchFamily="34" charset="-122"/>
                <a:ea typeface="微软雅黑 Light" panose="020B0502040204020203" pitchFamily="34" charset="-122"/>
              </a:rPr>
              <a:t>打开文件后对文件进行遍历，读取每行的内容为一个用逗号分隔的字符串</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格式为：</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罗明</a:t>
            </a:r>
            <a:r>
              <a:rPr lang="en-US" altLang="zh-CN" sz="2000" dirty="0">
                <a:latin typeface="微软雅黑 Light" panose="020B0502040204020203" pitchFamily="34" charset="-122"/>
                <a:ea typeface="微软雅黑 Light" panose="020B0502040204020203" pitchFamily="34" charset="-122"/>
              </a:rPr>
              <a:t>,95,96,85,63\n’</a:t>
            </a:r>
          </a:p>
          <a:p>
            <a:pPr>
              <a:lnSpc>
                <a:spcPct val="130000"/>
              </a:lnSpc>
            </a:pPr>
            <a:r>
              <a:rPr lang="zh-CN" altLang="en-US" sz="2000" dirty="0">
                <a:latin typeface="微软雅黑 Light" panose="020B0502040204020203" pitchFamily="34" charset="-122"/>
                <a:ea typeface="微软雅黑 Light" panose="020B0502040204020203" pitchFamily="34" charset="-122"/>
              </a:rPr>
              <a:t>用</a:t>
            </a:r>
            <a:r>
              <a:rPr lang="en-US" altLang="zh-CN" sz="2000" dirty="0">
                <a:latin typeface="微软雅黑 Light" panose="020B0502040204020203" pitchFamily="34" charset="-122"/>
                <a:ea typeface="微软雅黑 Light" panose="020B0502040204020203" pitchFamily="34" charset="-122"/>
              </a:rPr>
              <a:t>split(',')</a:t>
            </a:r>
            <a:r>
              <a:rPr lang="zh-CN" altLang="en-US" sz="2000" dirty="0">
                <a:latin typeface="微软雅黑 Light" panose="020B0502040204020203" pitchFamily="34" charset="-122"/>
                <a:ea typeface="微软雅黑 Light" panose="020B0502040204020203" pitchFamily="34" charset="-122"/>
              </a:rPr>
              <a:t>函数根据逗号分隔元素可产生一个列表</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形如：</a:t>
            </a:r>
            <a:r>
              <a:rPr lang="en-US" altLang="zh-CN" sz="2000" dirty="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罗明</a:t>
            </a:r>
            <a:r>
              <a:rPr lang="en-US" altLang="zh-CN" sz="2000" dirty="0">
                <a:latin typeface="微软雅黑 Light" panose="020B0502040204020203" pitchFamily="34" charset="-122"/>
                <a:ea typeface="微软雅黑 Light" panose="020B0502040204020203" pitchFamily="34" charset="-122"/>
              </a:rPr>
              <a:t>', '95', '96', '85', '63’]</a:t>
            </a:r>
          </a:p>
          <a:p>
            <a:pPr>
              <a:lnSpc>
                <a:spcPct val="130000"/>
              </a:lnSpc>
            </a:pPr>
            <a:r>
              <a:rPr lang="zh-CN" altLang="en-US" sz="2000" dirty="0">
                <a:latin typeface="微软雅黑 Light" panose="020B0502040204020203" pitchFamily="34" charset="-122"/>
                <a:ea typeface="微软雅黑 Light" panose="020B0502040204020203" pitchFamily="34" charset="-122"/>
              </a:rPr>
              <a:t>将这个列表作为一个元素加到列表</a:t>
            </a:r>
            <a:r>
              <a:rPr lang="en-US" altLang="zh-CN" sz="2000" dirty="0">
                <a:latin typeface="微软雅黑 Light" panose="020B0502040204020203" pitchFamily="34" charset="-122"/>
                <a:ea typeface="微软雅黑 Light" panose="020B0502040204020203" pitchFamily="34" charset="-122"/>
              </a:rPr>
              <a:t>ls</a:t>
            </a:r>
            <a:r>
              <a:rPr lang="zh-CN" altLang="en-US" sz="2000" dirty="0">
                <a:latin typeface="微软雅黑 Light" panose="020B0502040204020203" pitchFamily="34" charset="-122"/>
                <a:ea typeface="微软雅黑 Light" panose="020B0502040204020203" pitchFamily="34" charset="-122"/>
              </a:rPr>
              <a:t>中，构成一个二维列表。</a:t>
            </a:r>
            <a:endParaRPr lang="en-US"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162866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3816424"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读取并显示文件内容</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166245"/>
            <a:ext cx="10801200" cy="440120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格式文件名为参数，根据逗号将每行切分为一个列表。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每行数据做为二维列表的一个元素，返回二维列表。</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data_lst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csv_obj</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line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csv_obj</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data_lst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line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strip</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split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data_lst</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'8.2 score.csv'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定义文件名变量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读文件转为二维列表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输出列表</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7896200" y="4653136"/>
            <a:ext cx="3888432"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,C,Java,Python,C#'</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罗明</a:t>
            </a:r>
            <a:r>
              <a:rPr lang="zh-CN" altLang="zh-CN" dirty="0">
                <a:solidFill>
                  <a:srgbClr val="5E8759"/>
                </a:solidFill>
                <a:latin typeface="JetBrains Mono" pitchFamily="2" charset="0"/>
              </a:rPr>
              <a:t>,95,96,85,63'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朱佳</a:t>
            </a:r>
            <a:r>
              <a:rPr lang="zh-CN" altLang="zh-CN" dirty="0">
                <a:solidFill>
                  <a:srgbClr val="5E8759"/>
                </a:solidFill>
                <a:latin typeface="JetBrains Mono" pitchFamily="2" charset="0"/>
              </a:rPr>
              <a:t>,75,93,66,85'</a:t>
            </a:r>
            <a:r>
              <a:rPr lang="zh-CN" altLang="zh-CN" dirty="0">
                <a:solidFill>
                  <a:srgbClr val="6AE613"/>
                </a:solidFill>
                <a:latin typeface="JetBrains Mono" pitchFamily="2" charset="0"/>
              </a:rPr>
              <a:t>], </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李思</a:t>
            </a:r>
            <a:r>
              <a:rPr lang="zh-CN" altLang="zh-CN" dirty="0">
                <a:solidFill>
                  <a:srgbClr val="5E8759"/>
                </a:solidFill>
                <a:latin typeface="JetBrains Mono" pitchFamily="2" charset="0"/>
              </a:rPr>
              <a:t>,86,76,96,93'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郑君</a:t>
            </a:r>
            <a:r>
              <a:rPr lang="zh-CN" altLang="zh-CN" dirty="0">
                <a:solidFill>
                  <a:srgbClr val="5E8759"/>
                </a:solidFill>
                <a:latin typeface="JetBrains Mono" pitchFamily="2" charset="0"/>
              </a:rPr>
              <a:t>,88,98,76,90'</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王雪</a:t>
            </a:r>
            <a:r>
              <a:rPr lang="zh-CN" altLang="zh-CN" dirty="0">
                <a:solidFill>
                  <a:srgbClr val="5E8759"/>
                </a:solidFill>
                <a:latin typeface="JetBrains Mono" pitchFamily="2" charset="0"/>
              </a:rPr>
              <a:t>,99,96,91,88'</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李立</a:t>
            </a:r>
            <a:r>
              <a:rPr lang="zh-CN" altLang="zh-CN" dirty="0">
                <a:solidFill>
                  <a:srgbClr val="5E8759"/>
                </a:solidFill>
                <a:latin typeface="JetBrains Mono" pitchFamily="2" charset="0"/>
              </a:rPr>
              <a:t>,82,66,100,77'</a:t>
            </a:r>
            <a:r>
              <a:rPr lang="zh-CN" altLang="zh-CN" dirty="0">
                <a:solidFill>
                  <a:srgbClr val="6AE613"/>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950668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6624736"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读取并显示文件内容，用推导式实现</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166245"/>
            <a:ext cx="10801200" cy="4093428"/>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格式文件名为参数，根据逗号将每行切分为一个列表。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每行数据做为二维列表的一个元素，返回二维列表。</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csv_obj</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data_lst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line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strip</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split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line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csv_obj</a:t>
            </a:r>
            <a:r>
              <a:rPr lang="zh-CN" altLang="zh-CN" sz="2000" dirty="0">
                <a:solidFill>
                  <a:srgbClr val="6AE613"/>
                </a:solidFill>
                <a:latin typeface="JetBrains Mono" pitchFamily="2" charset="0"/>
              </a:rPr>
              <a:t>]</a:t>
            </a:r>
            <a:br>
              <a:rPr lang="zh-CN" altLang="zh-CN" sz="2000" dirty="0">
                <a:solidFill>
                  <a:srgbClr val="6AE613"/>
                </a:solidFill>
                <a:latin typeface="JetBrains Mono" pitchFamily="2" charset="0"/>
              </a:rPr>
            </a:br>
            <a:r>
              <a:rPr lang="zh-CN" altLang="zh-CN" sz="2000" dirty="0">
                <a:solidFill>
                  <a:srgbClr val="6AE613"/>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data_lst</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'8.2 score.csv'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定义文件名变量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data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读文件转为二维列表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输出列表</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7896200" y="4653136"/>
            <a:ext cx="3888432"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,C,Java,Python,C#'</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罗明</a:t>
            </a:r>
            <a:r>
              <a:rPr lang="zh-CN" altLang="zh-CN" dirty="0">
                <a:solidFill>
                  <a:srgbClr val="5E8759"/>
                </a:solidFill>
                <a:latin typeface="JetBrains Mono" pitchFamily="2" charset="0"/>
              </a:rPr>
              <a:t>,95,96,85,63'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朱佳</a:t>
            </a:r>
            <a:r>
              <a:rPr lang="zh-CN" altLang="zh-CN" dirty="0">
                <a:solidFill>
                  <a:srgbClr val="5E8759"/>
                </a:solidFill>
                <a:latin typeface="JetBrains Mono" pitchFamily="2" charset="0"/>
              </a:rPr>
              <a:t>,75,93,66,85'</a:t>
            </a:r>
            <a:r>
              <a:rPr lang="zh-CN" altLang="zh-CN" dirty="0">
                <a:solidFill>
                  <a:srgbClr val="6AE613"/>
                </a:solidFill>
                <a:latin typeface="JetBrains Mono" pitchFamily="2" charset="0"/>
              </a:rPr>
              <a:t>], </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李思</a:t>
            </a:r>
            <a:r>
              <a:rPr lang="zh-CN" altLang="zh-CN" dirty="0">
                <a:solidFill>
                  <a:srgbClr val="5E8759"/>
                </a:solidFill>
                <a:latin typeface="JetBrains Mono" pitchFamily="2" charset="0"/>
              </a:rPr>
              <a:t>,86,76,96,93'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郑君</a:t>
            </a:r>
            <a:r>
              <a:rPr lang="zh-CN" altLang="zh-CN" dirty="0">
                <a:solidFill>
                  <a:srgbClr val="5E8759"/>
                </a:solidFill>
                <a:latin typeface="JetBrains Mono" pitchFamily="2" charset="0"/>
              </a:rPr>
              <a:t>,88,98,76,90'</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王雪</a:t>
            </a:r>
            <a:r>
              <a:rPr lang="zh-CN" altLang="zh-CN" dirty="0">
                <a:solidFill>
                  <a:srgbClr val="5E8759"/>
                </a:solidFill>
                <a:latin typeface="JetBrains Mono" pitchFamily="2" charset="0"/>
              </a:rPr>
              <a:t>,99,96,91,88'</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李立</a:t>
            </a:r>
            <a:r>
              <a:rPr lang="zh-CN" altLang="zh-CN" dirty="0">
                <a:solidFill>
                  <a:srgbClr val="5E8759"/>
                </a:solidFill>
                <a:latin typeface="JetBrains Mono" pitchFamily="2" charset="0"/>
              </a:rPr>
              <a:t>,82,66,100,77'</a:t>
            </a:r>
            <a:r>
              <a:rPr lang="zh-CN" altLang="zh-CN" dirty="0">
                <a:solidFill>
                  <a:srgbClr val="6AE613"/>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4043709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6840760"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计算每位同学的总分附加到课程成绩后面</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5" name="矩形 4">
            <a:extLst>
              <a:ext uri="{FF2B5EF4-FFF2-40B4-BE49-F238E27FC236}">
                <a16:creationId xmlns:a16="http://schemas.microsoft.com/office/drawing/2014/main" id="{C831C165-AC5E-448F-B2DB-213436802520}"/>
              </a:ext>
            </a:extLst>
          </p:cNvPr>
          <p:cNvSpPr/>
          <p:nvPr/>
        </p:nvSpPr>
        <p:spPr>
          <a:xfrm>
            <a:off x="767408" y="2150278"/>
            <a:ext cx="6048672" cy="2856103"/>
          </a:xfrm>
          <a:prstGeom prst="rect">
            <a:avLst/>
          </a:prstGeom>
        </p:spPr>
        <p:txBody>
          <a:bodyPr wrap="square">
            <a:spAutoFit/>
          </a:bodyPr>
          <a:lstStyle/>
          <a:p>
            <a:pPr>
              <a:lnSpc>
                <a:spcPct val="130000"/>
              </a:lnSpc>
            </a:pPr>
            <a:r>
              <a:rPr lang="zh-CN" altLang="en-US" sz="2000" dirty="0">
                <a:latin typeface="微软雅黑 Light" panose="020B0502040204020203" pitchFamily="34" charset="-122"/>
                <a:ea typeface="微软雅黑 Light" panose="020B0502040204020203" pitchFamily="34" charset="-122"/>
              </a:rPr>
              <a:t>为每位同学增加总成绩</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可以将列表序号为</a:t>
            </a:r>
            <a:r>
              <a:rPr lang="en-US" altLang="zh-CN" sz="2000" dirty="0">
                <a:latin typeface="微软雅黑 Light" panose="020B0502040204020203" pitchFamily="34" charset="-122"/>
                <a:ea typeface="微软雅黑 Light" panose="020B0502040204020203" pitchFamily="34" charset="-122"/>
              </a:rPr>
              <a:t>0</a:t>
            </a:r>
            <a:r>
              <a:rPr lang="zh-CN" altLang="en-US" sz="2000" dirty="0">
                <a:latin typeface="微软雅黑 Light" panose="020B0502040204020203" pitchFamily="34" charset="-122"/>
                <a:ea typeface="微软雅黑 Light" panose="020B0502040204020203" pitchFamily="34" charset="-122"/>
              </a:rPr>
              <a:t>的元素</a:t>
            </a:r>
            <a:r>
              <a:rPr lang="en-US" altLang="zh-CN" sz="2000" dirty="0">
                <a:latin typeface="微软雅黑 Light" panose="020B0502040204020203" pitchFamily="34" charset="-122"/>
                <a:ea typeface="微软雅黑 Light" panose="020B0502040204020203" pitchFamily="34" charset="-122"/>
              </a:rPr>
              <a:t>score[0] </a:t>
            </a:r>
            <a:r>
              <a:rPr lang="zh-CN" altLang="en-US" sz="2000" dirty="0">
                <a:latin typeface="微软雅黑 Light" panose="020B0502040204020203" pitchFamily="34" charset="-122"/>
                <a:ea typeface="微软雅黑 Light" panose="020B0502040204020203" pitchFamily="34" charset="-122"/>
              </a:rPr>
              <a:t>去掉</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对剩余部分列表</a:t>
            </a:r>
            <a:r>
              <a:rPr lang="en-US" altLang="zh-CN" sz="2000" dirty="0">
                <a:latin typeface="微软雅黑 Light" panose="020B0502040204020203" pitchFamily="34" charset="-122"/>
                <a:ea typeface="微软雅黑 Light" panose="020B0502040204020203" pitchFamily="34" charset="-122"/>
              </a:rPr>
              <a:t>score[1:] </a:t>
            </a:r>
            <a:r>
              <a:rPr lang="zh-CN" altLang="en-US" sz="2000" dirty="0">
                <a:latin typeface="微软雅黑 Light" panose="020B0502040204020203" pitchFamily="34" charset="-122"/>
                <a:ea typeface="微软雅黑 Light" panose="020B0502040204020203" pitchFamily="34" charset="-122"/>
              </a:rPr>
              <a:t>进行遍历</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每次得到一位同学的列表</a:t>
            </a:r>
            <a:r>
              <a:rPr lang="en-US" altLang="zh-CN" sz="2000" dirty="0">
                <a:latin typeface="微软雅黑 Light" panose="020B0502040204020203" pitchFamily="34" charset="-122"/>
                <a:ea typeface="微软雅黑 Light" panose="020B0502040204020203" pitchFamily="34" charset="-122"/>
              </a:rPr>
              <a:t>x </a:t>
            </a:r>
          </a:p>
          <a:p>
            <a:pPr>
              <a:lnSpc>
                <a:spcPct val="130000"/>
              </a:lnSpc>
            </a:pPr>
            <a:r>
              <a:rPr lang="zh-CN" altLang="en-US" sz="2000" dirty="0">
                <a:latin typeface="微软雅黑 Light" panose="020B0502040204020203" pitchFamily="34" charset="-122"/>
                <a:ea typeface="微软雅黑 Light" panose="020B0502040204020203" pitchFamily="34" charset="-122"/>
              </a:rPr>
              <a:t>切片</a:t>
            </a:r>
            <a:r>
              <a:rPr lang="en-US" altLang="zh-CN" sz="2000" dirty="0">
                <a:latin typeface="微软雅黑 Light" panose="020B0502040204020203" pitchFamily="34" charset="-122"/>
                <a:ea typeface="微软雅黑 Light" panose="020B0502040204020203" pitchFamily="34" charset="-122"/>
              </a:rPr>
              <a:t>x[1:] </a:t>
            </a:r>
            <a:r>
              <a:rPr lang="zh-CN" altLang="en-US" sz="2000" dirty="0">
                <a:latin typeface="微软雅黑 Light" panose="020B0502040204020203" pitchFamily="34" charset="-122"/>
                <a:ea typeface="微软雅黑 Light" panose="020B0502040204020203" pitchFamily="34" charset="-122"/>
              </a:rPr>
              <a:t>为各门课的成绩</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将每个元素都映射为整数</a:t>
            </a:r>
            <a:endParaRPr lang="en-US" altLang="zh-CN" sz="2000" dirty="0">
              <a:latin typeface="微软雅黑 Light" panose="020B0502040204020203" pitchFamily="34" charset="-122"/>
              <a:ea typeface="微软雅黑 Light" panose="020B0502040204020203" pitchFamily="34" charset="-122"/>
            </a:endParaRPr>
          </a:p>
          <a:p>
            <a:pPr>
              <a:lnSpc>
                <a:spcPct val="130000"/>
              </a:lnSpc>
            </a:pPr>
            <a:r>
              <a:rPr lang="zh-CN" altLang="en-US" sz="2000" dirty="0">
                <a:latin typeface="微软雅黑 Light" panose="020B0502040204020203" pitchFamily="34" charset="-122"/>
                <a:ea typeface="微软雅黑 Light" panose="020B0502040204020203" pitchFamily="34" charset="-122"/>
              </a:rPr>
              <a:t>再用</a:t>
            </a:r>
            <a:r>
              <a:rPr lang="en-US" altLang="zh-CN" sz="2000" dirty="0">
                <a:latin typeface="微软雅黑 Light" panose="020B0502040204020203" pitchFamily="34" charset="-122"/>
                <a:ea typeface="微软雅黑 Light" panose="020B0502040204020203" pitchFamily="34" charset="-122"/>
              </a:rPr>
              <a:t>sum() </a:t>
            </a:r>
            <a:r>
              <a:rPr lang="zh-CN" altLang="en-US" sz="2000" dirty="0">
                <a:latin typeface="微软雅黑 Light" panose="020B0502040204020203" pitchFamily="34" charset="-122"/>
                <a:ea typeface="微软雅黑 Light" panose="020B0502040204020203" pitchFamily="34" charset="-122"/>
              </a:rPr>
              <a:t>函数对其进行求和</a:t>
            </a:r>
            <a:endParaRPr lang="en-US" altLang="zh-CN"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582235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6624736"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计算每位同学的总分附加到课程成绩后面</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166245"/>
            <a:ext cx="10801200" cy="255454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total</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接收读文件获得的二维列表为参数，计算并输出每位同学总分。</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total_score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创建空列表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总分</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先为标题行末尾增加一个元素</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总分</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遍历非标题行</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对成绩部分汇总，转为元素为字符串的列表后加到</a:t>
            </a:r>
            <a:r>
              <a:rPr lang="zh-CN" altLang="zh-CN" sz="2000" dirty="0">
                <a:solidFill>
                  <a:srgbClr val="ABA6BF"/>
                </a:solidFill>
                <a:latin typeface="JetBrains Mono" pitchFamily="2" charset="0"/>
              </a:rPr>
              <a:t>x</a:t>
            </a:r>
            <a:r>
              <a:rPr lang="zh-CN" altLang="zh-CN" sz="2000" dirty="0">
                <a:solidFill>
                  <a:srgbClr val="ABA6BF"/>
                </a:solidFill>
                <a:latin typeface="宋体" panose="02010600030101010101" pitchFamily="2" charset="-122"/>
                <a:ea typeface="宋体" panose="02010600030101010101" pitchFamily="2" charset="-122"/>
              </a:rPr>
              <a:t>上</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total_score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b="1" dirty="0">
                <a:solidFill>
                  <a:srgbClr val="16A80D"/>
                </a:solidFill>
                <a:latin typeface="JetBrains Mono" pitchFamily="2" charset="0"/>
              </a:rPr>
              <a:t>str</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sum</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map</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int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return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total_score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返回列表</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5159896" y="4653136"/>
            <a:ext cx="6624736"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总分</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罗明</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'63'</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'339'</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朱佳</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'319'</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李思</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'351'</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郑君</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'90'</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'352'</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王雪</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'99'</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'91'</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'374'</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李立</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'82'</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'100'</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'77'</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'325'</a:t>
            </a:r>
            <a:r>
              <a:rPr lang="zh-CN" altLang="zh-CN" dirty="0">
                <a:solidFill>
                  <a:srgbClr val="6AE613"/>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958369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369152"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根据每名同学的总分进行降序排序，考虑到标题行不能参与排序，需先将其切除，对剩余部分进行排序</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636912"/>
            <a:ext cx="10801200" cy="193899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sort_list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接受列表和表示字段序号的整数</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为参数，根据第</a:t>
            </a:r>
            <a:r>
              <a:rPr lang="zh-CN" altLang="zh-CN" sz="2000" dirty="0">
                <a:solidFill>
                  <a:srgbClr val="ABA6BF"/>
                </a:solidFill>
                <a:latin typeface="JetBrains Mono" pitchFamily="2" charset="0"/>
              </a:rPr>
              <a:t> n </a:t>
            </a:r>
            <a:r>
              <a:rPr lang="zh-CN" altLang="zh-CN" sz="2000" dirty="0">
                <a:solidFill>
                  <a:srgbClr val="ABA6BF"/>
                </a:solidFill>
                <a:latin typeface="宋体" panose="02010600030101010101" pitchFamily="2" charset="-122"/>
                <a:ea typeface="宋体" panose="02010600030101010101" pitchFamily="2" charset="-122"/>
              </a:rPr>
              <a:t>列值对二维列表降序排序。</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ls_title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序号</a:t>
            </a:r>
            <a:r>
              <a:rPr lang="zh-CN" altLang="zh-CN" sz="2000" dirty="0">
                <a:solidFill>
                  <a:srgbClr val="ABA6BF"/>
                </a:solidFill>
                <a:latin typeface="JetBrains Mono" pitchFamily="2" charset="0"/>
              </a:rPr>
              <a:t>0</a:t>
            </a:r>
            <a:r>
              <a:rPr lang="zh-CN" altLang="zh-CN" sz="2000" dirty="0">
                <a:solidFill>
                  <a:srgbClr val="ABA6BF"/>
                </a:solidFill>
                <a:latin typeface="宋体" panose="02010600030101010101" pitchFamily="2" charset="-122"/>
                <a:ea typeface="宋体" panose="02010600030101010101" pitchFamily="2" charset="-122"/>
              </a:rPr>
              <a:t>的元素是标题，标题不参与排序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ls_score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序号</a:t>
            </a:r>
            <a:r>
              <a:rPr lang="zh-CN" altLang="zh-CN" sz="2000" dirty="0">
                <a:solidFill>
                  <a:srgbClr val="ABA6BF"/>
                </a:solidFill>
                <a:latin typeface="JetBrains Mono" pitchFamily="2" charset="0"/>
              </a:rPr>
              <a:t>1</a:t>
            </a:r>
            <a:r>
              <a:rPr lang="zh-CN" altLang="zh-CN" sz="2000" dirty="0">
                <a:solidFill>
                  <a:srgbClr val="ABA6BF"/>
                </a:solidFill>
                <a:latin typeface="宋体" panose="02010600030101010101" pitchFamily="2" charset="-122"/>
                <a:ea typeface="宋体" panose="02010600030101010101" pitchFamily="2" charset="-122"/>
              </a:rPr>
              <a:t>以后的是成绩数据，将成绩数据切分出来</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ls_score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sort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key</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lambda </a:t>
            </a:r>
            <a:r>
              <a:rPr lang="zh-CN" altLang="zh-CN" sz="2000" dirty="0">
                <a:solidFill>
                  <a:srgbClr val="2D3142"/>
                </a:solidFill>
                <a:latin typeface="JetBrains Mono" pitchFamily="2" charset="0"/>
              </a:rPr>
              <a:t>x</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reverse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True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按整数降序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ls_title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ls_score</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5159896" y="4653136"/>
            <a:ext cx="6624736"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latin typeface="宋体" panose="02010600030101010101" pitchFamily="2" charset="-122"/>
                <a:ea typeface="宋体" panose="02010600030101010101" pitchFamily="2" charset="-122"/>
              </a:rPr>
              <a:t>姓名</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Java</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Python</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a:t>
            </a:r>
            <a:r>
              <a:rPr lang="zh-CN" altLang="zh-CN" dirty="0">
                <a:solidFill>
                  <a:srgbClr val="ABA6BF"/>
                </a:solidFill>
                <a:latin typeface="JetBrains Mono" pitchFamily="2" charset="0"/>
                <a:ea typeface="宋体" panose="02010600030101010101" pitchFamily="2" charset="-122"/>
              </a:rPr>
              <a:t>#,</a:t>
            </a:r>
            <a:r>
              <a:rPr lang="zh-CN" altLang="zh-CN" dirty="0">
                <a:solidFill>
                  <a:srgbClr val="ABA6BF"/>
                </a:solidFill>
                <a:latin typeface="宋体" panose="02010600030101010101" pitchFamily="2" charset="-122"/>
                <a:ea typeface="宋体" panose="02010600030101010101" pitchFamily="2" charset="-122"/>
              </a:rPr>
              <a:t>总分</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王雪</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99</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91</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374</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郑君</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90</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352</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李思</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351</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罗明</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339</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李立</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82</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100</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77</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325</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朱佳</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319</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321112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369152" cy="1160895"/>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根据每名同学的总分进行降序排序，考虑到标题行不能参与排序，需先将其切除，对剩余部分进行排序</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636912"/>
            <a:ext cx="10801200" cy="193899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sort_list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n</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接受列表和表示字段序号的整数</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为参数，根据第</a:t>
            </a:r>
            <a:r>
              <a:rPr lang="zh-CN" altLang="zh-CN" sz="2000" dirty="0">
                <a:solidFill>
                  <a:srgbClr val="ABA6BF"/>
                </a:solidFill>
                <a:latin typeface="JetBrains Mono" pitchFamily="2" charset="0"/>
              </a:rPr>
              <a:t> n </a:t>
            </a:r>
            <a:r>
              <a:rPr lang="zh-CN" altLang="zh-CN" sz="2000" dirty="0">
                <a:solidFill>
                  <a:srgbClr val="ABA6BF"/>
                </a:solidFill>
                <a:latin typeface="宋体" panose="02010600030101010101" pitchFamily="2" charset="-122"/>
                <a:ea typeface="宋体" panose="02010600030101010101" pitchFamily="2" charset="-122"/>
              </a:rPr>
              <a:t>列值对二维列表降序排序。</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ls_title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序号</a:t>
            </a:r>
            <a:r>
              <a:rPr lang="zh-CN" altLang="zh-CN" sz="2000" dirty="0">
                <a:solidFill>
                  <a:srgbClr val="ABA6BF"/>
                </a:solidFill>
                <a:latin typeface="JetBrains Mono" pitchFamily="2" charset="0"/>
              </a:rPr>
              <a:t>0</a:t>
            </a:r>
            <a:r>
              <a:rPr lang="zh-CN" altLang="zh-CN" sz="2000" dirty="0">
                <a:solidFill>
                  <a:srgbClr val="ABA6BF"/>
                </a:solidFill>
                <a:latin typeface="宋体" panose="02010600030101010101" pitchFamily="2" charset="-122"/>
                <a:ea typeface="宋体" panose="02010600030101010101" pitchFamily="2" charset="-122"/>
              </a:rPr>
              <a:t>的元素是标题，标题不参与排序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ls_score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序号</a:t>
            </a:r>
            <a:r>
              <a:rPr lang="zh-CN" altLang="zh-CN" sz="2000" dirty="0">
                <a:solidFill>
                  <a:srgbClr val="ABA6BF"/>
                </a:solidFill>
                <a:latin typeface="JetBrains Mono" pitchFamily="2" charset="0"/>
              </a:rPr>
              <a:t>1</a:t>
            </a:r>
            <a:r>
              <a:rPr lang="zh-CN" altLang="zh-CN" sz="2000" dirty="0">
                <a:solidFill>
                  <a:srgbClr val="ABA6BF"/>
                </a:solidFill>
                <a:latin typeface="宋体" panose="02010600030101010101" pitchFamily="2" charset="-122"/>
                <a:ea typeface="宋体" panose="02010600030101010101" pitchFamily="2" charset="-122"/>
              </a:rPr>
              <a:t>以后的是成绩数据，将成绩数据切分出来</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ls_score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sort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key</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lambda </a:t>
            </a:r>
            <a:r>
              <a:rPr lang="zh-CN" altLang="zh-CN" sz="2000" dirty="0">
                <a:solidFill>
                  <a:srgbClr val="2D3142"/>
                </a:solidFill>
                <a:latin typeface="JetBrains Mono" pitchFamily="2" charset="0"/>
              </a:rPr>
              <a:t>x</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reverse</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True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按整数降序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ls_title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ls_score</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5159896" y="4653136"/>
            <a:ext cx="6624736"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2D3142"/>
                </a:solidFill>
                <a:latin typeface="宋体" panose="02010600030101010101" pitchFamily="2" charset="-122"/>
                <a:ea typeface="宋体" panose="02010600030101010101" pitchFamily="2" charset="-122"/>
              </a:rPr>
              <a:t>姓名</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Java</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Python</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C</a:t>
            </a:r>
            <a:r>
              <a:rPr lang="zh-CN" altLang="zh-CN" dirty="0">
                <a:solidFill>
                  <a:srgbClr val="ABA6BF"/>
                </a:solidFill>
                <a:latin typeface="JetBrains Mono" pitchFamily="2" charset="0"/>
                <a:ea typeface="宋体" panose="02010600030101010101" pitchFamily="2" charset="-122"/>
              </a:rPr>
              <a:t>#,</a:t>
            </a:r>
            <a:r>
              <a:rPr lang="zh-CN" altLang="zh-CN" dirty="0">
                <a:solidFill>
                  <a:srgbClr val="ABA6BF"/>
                </a:solidFill>
                <a:latin typeface="宋体" panose="02010600030101010101" pitchFamily="2" charset="-122"/>
                <a:ea typeface="宋体" panose="02010600030101010101" pitchFamily="2" charset="-122"/>
              </a:rPr>
              <a:t>总分</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王雪</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99</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91</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374</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郑君</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98</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90</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352</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李思</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351</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罗明</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339</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李立</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82</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100</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77</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325</a:t>
            </a:r>
            <a:br>
              <a:rPr lang="zh-CN" altLang="zh-CN" dirty="0">
                <a:solidFill>
                  <a:srgbClr val="2D3142"/>
                </a:solidFill>
                <a:latin typeface="JetBrains Mono" pitchFamily="2" charset="0"/>
                <a:ea typeface="宋体" panose="02010600030101010101" pitchFamily="2" charset="-122"/>
              </a:rPr>
            </a:br>
            <a:r>
              <a:rPr lang="zh-CN" altLang="zh-CN" dirty="0">
                <a:solidFill>
                  <a:srgbClr val="2D3142"/>
                </a:solidFill>
                <a:latin typeface="宋体" panose="02010600030101010101" pitchFamily="2" charset="-122"/>
                <a:ea typeface="宋体" panose="02010600030101010101" pitchFamily="2" charset="-122"/>
              </a:rPr>
              <a:t>朱佳</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75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93</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66</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85</a:t>
            </a:r>
            <a:r>
              <a:rPr lang="zh-CN" altLang="zh-CN" dirty="0">
                <a:solidFill>
                  <a:srgbClr val="6AE613"/>
                </a:solidFill>
                <a:latin typeface="JetBrains Mono" pitchFamily="2" charset="0"/>
                <a:ea typeface="宋体" panose="02010600030101010101" pitchFamily="2" charset="-122"/>
              </a:rPr>
              <a:t>,</a:t>
            </a:r>
            <a:r>
              <a:rPr lang="zh-CN" altLang="zh-CN" dirty="0">
                <a:solidFill>
                  <a:srgbClr val="2D3142"/>
                </a:solidFill>
                <a:latin typeface="JetBrains Mono" pitchFamily="2" charset="0"/>
                <a:ea typeface="宋体" panose="02010600030101010101" pitchFamily="2" charset="-122"/>
              </a:rPr>
              <a:t>319</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949143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441160" cy="600742"/>
          </a:xfrm>
          <a:prstGeom prst="rect">
            <a:avLst/>
          </a:prstGeom>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用</a:t>
            </a:r>
            <a:r>
              <a:rPr lang="en-US" altLang="zh-CN" sz="2800" dirty="0">
                <a:latin typeface="微软雅黑 Light" panose="020B0502040204020203" pitchFamily="34" charset="-122"/>
                <a:ea typeface="微软雅黑 Light" panose="020B0502040204020203" pitchFamily="34" charset="-122"/>
              </a:rPr>
              <a:t>pandas</a:t>
            </a:r>
            <a:r>
              <a:rPr lang="zh-CN" altLang="en-US" sz="2800" dirty="0">
                <a:latin typeface="微软雅黑 Light" panose="020B0502040204020203" pitchFamily="34" charset="-122"/>
                <a:ea typeface="微软雅黑 Light" panose="020B0502040204020203" pitchFamily="34" charset="-122"/>
              </a:rPr>
              <a:t>库读写文件</a:t>
            </a:r>
            <a:endParaRPr lang="en-US" altLang="zh-CN" sz="28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3057247"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读文件统计成绩</a:t>
            </a:r>
          </a:p>
        </p:txBody>
      </p:sp>
      <p:sp>
        <p:nvSpPr>
          <p:cNvPr id="3" name="矩形 2">
            <a:extLst>
              <a:ext uri="{FF2B5EF4-FFF2-40B4-BE49-F238E27FC236}">
                <a16:creationId xmlns:a16="http://schemas.microsoft.com/office/drawing/2014/main" id="{7E89BB32-095C-47F0-8972-BC69711FD5F7}"/>
              </a:ext>
            </a:extLst>
          </p:cNvPr>
          <p:cNvSpPr/>
          <p:nvPr/>
        </p:nvSpPr>
        <p:spPr>
          <a:xfrm>
            <a:off x="767408" y="2711118"/>
            <a:ext cx="10801200" cy="255454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pandas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pd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导入</a:t>
            </a:r>
            <a:r>
              <a:rPr lang="zh-CN" altLang="zh-CN" sz="2000" dirty="0">
                <a:solidFill>
                  <a:srgbClr val="ABA6BF"/>
                </a:solidFill>
                <a:latin typeface="JetBrains Mono" pitchFamily="2" charset="0"/>
              </a:rPr>
              <a:t>pandas</a:t>
            </a:r>
            <a:r>
              <a:rPr lang="zh-CN" altLang="zh-CN" sz="2000" dirty="0">
                <a:solidFill>
                  <a:srgbClr val="ABA6BF"/>
                </a:solidFill>
                <a:latin typeface="宋体" panose="02010600030101010101" pitchFamily="2" charset="-122"/>
                <a:ea typeface="宋体" panose="02010600030101010101" pitchFamily="2" charset="-122"/>
              </a:rPr>
              <a:t>库起别名为</a:t>
            </a:r>
            <a:r>
              <a:rPr lang="zh-CN" altLang="zh-CN" sz="2000" dirty="0">
                <a:solidFill>
                  <a:srgbClr val="ABA6BF"/>
                </a:solidFill>
                <a:latin typeface="JetBrains Mono" pitchFamily="2" charset="0"/>
              </a:rPr>
              <a:t>pd</a:t>
            </a:r>
            <a:br>
              <a:rPr lang="zh-CN" altLang="zh-CN" sz="2000" dirty="0">
                <a:solidFill>
                  <a:srgbClr val="ABA6BF"/>
                </a:solidFill>
                <a:latin typeface="JetBrains Mono" pitchFamily="2" charset="0"/>
              </a:rPr>
            </a:br>
            <a:br>
              <a:rPr lang="zh-CN" altLang="zh-CN" sz="2000" dirty="0">
                <a:solidFill>
                  <a:srgbClr val="ABA6BF"/>
                </a:solidFill>
                <a:latin typeface="JetBrains Mono" pitchFamily="2" charset="0"/>
              </a:rPr>
            </a:br>
            <a:r>
              <a:rPr lang="zh-CN" altLang="zh-CN" sz="2000" dirty="0">
                <a:solidFill>
                  <a:srgbClr val="2D3142"/>
                </a:solidFill>
                <a:latin typeface="JetBrains Mono" pitchFamily="2" charset="0"/>
              </a:rPr>
              <a:t>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pd</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read_csv</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'8.2 score.csv'</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读文件中的数据</a:t>
            </a:r>
            <a:r>
              <a:rPr lang="zh-CN" altLang="zh-CN" sz="2000" dirty="0">
                <a:solidFill>
                  <a:srgbClr val="ABA6BF"/>
                </a:solidFill>
                <a:latin typeface="JetBrains Mono" pitchFamily="2" charset="0"/>
              </a:rPr>
              <a:t>dataframe</a:t>
            </a:r>
            <a:r>
              <a:rPr lang="zh-CN" altLang="zh-CN" sz="2000" dirty="0">
                <a:solidFill>
                  <a:srgbClr val="ABA6BF"/>
                </a:solidFill>
                <a:latin typeface="宋体" panose="02010600030101010101" pitchFamily="2" charset="-122"/>
                <a:ea typeface="宋体" panose="02010600030101010101" pitchFamily="2" charset="-122"/>
              </a:rPr>
              <a:t>对象中</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scoreSum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b="1" dirty="0">
                <a:solidFill>
                  <a:srgbClr val="16A80D"/>
                </a:solidFill>
                <a:latin typeface="JetBrains Mono" pitchFamily="2" charset="0"/>
              </a:rPr>
              <a:t>sum</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values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tolist</a:t>
            </a:r>
            <a:r>
              <a:rPr lang="zh-CN" altLang="zh-CN" sz="2000" dirty="0">
                <a:solidFill>
                  <a:srgbClr val="E70C0C"/>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计算总分</a:t>
            </a:r>
            <a:br>
              <a:rPr lang="zh-CN" altLang="zh-CN" sz="2000" dirty="0">
                <a:solidFill>
                  <a:srgbClr val="ABA6BF"/>
                </a:solidFill>
                <a:latin typeface="JetBrains Mono" pitchFamily="2" charset="0"/>
              </a:rPr>
            </a:br>
            <a:r>
              <a:rPr lang="zh-CN" altLang="zh-CN" sz="2000" b="1" dirty="0">
                <a:solidFill>
                  <a:srgbClr val="16A80D"/>
                </a:solidFill>
                <a:latin typeface="JetBrains Mono" pitchFamily="2" charset="0"/>
              </a:rPr>
              <a:t>print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scoreSum</a:t>
            </a:r>
            <a:r>
              <a:rPr lang="zh-CN" altLang="zh-CN" sz="2000" dirty="0">
                <a:solidFill>
                  <a:srgbClr val="E70C0C"/>
                </a:solidFill>
                <a:latin typeface="JetBrains Mono" pitchFamily="2" charset="0"/>
              </a:rPr>
              <a:t>) </a:t>
            </a:r>
            <a:r>
              <a:rPr lang="en-US"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查看计算的总分</a:t>
            </a:r>
            <a:br>
              <a:rPr lang="zh-CN" altLang="zh-CN" sz="2000" dirty="0">
                <a:solidFill>
                  <a:srgbClr val="ABA6BF"/>
                </a:solidFill>
                <a:latin typeface="JetBrains Mono" pitchFamily="2" charset="0"/>
              </a:rPr>
            </a:br>
            <a:r>
              <a:rPr lang="zh-CN" altLang="zh-CN" sz="2000" dirty="0">
                <a:solidFill>
                  <a:srgbClr val="2D3142"/>
                </a:solidFill>
                <a:latin typeface="JetBrains Mono" pitchFamily="2" charset="0"/>
              </a:rPr>
              <a:t>score</a:t>
            </a:r>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总分</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scoreSum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在数据最后加上</a:t>
            </a:r>
            <a:r>
              <a:rPr lang="zh-CN" altLang="zh-CN" sz="2000" dirty="0">
                <a:solidFill>
                  <a:srgbClr val="ABA6BF"/>
                </a:solidFill>
                <a:latin typeface="JetBrains Mono" pitchFamily="2" charset="0"/>
              </a:rPr>
              <a:t>score</a:t>
            </a:r>
            <a:r>
              <a:rPr lang="zh-CN" altLang="zh-CN" sz="2000" dirty="0">
                <a:solidFill>
                  <a:srgbClr val="ABA6BF"/>
                </a:solidFill>
                <a:latin typeface="宋体" panose="02010600030101010101" pitchFamily="2" charset="-122"/>
                <a:ea typeface="宋体" panose="02010600030101010101" pitchFamily="2" charset="-122"/>
              </a:rPr>
              <a:t>一列</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score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sort_values</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by</a:t>
            </a:r>
            <a:r>
              <a:rPr lang="zh-CN" altLang="zh-CN" sz="2000" dirty="0">
                <a:solidFill>
                  <a:srgbClr val="F77235"/>
                </a:solidFill>
                <a:latin typeface="JetBrains Mono" pitchFamily="2" charset="0"/>
              </a:rPr>
              <a:t>=</a:t>
            </a:r>
            <a:r>
              <a:rPr lang="zh-CN" altLang="zh-CN" sz="2000" dirty="0">
                <a:solidFill>
                  <a:srgbClr val="6AE613"/>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总分</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ascending</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总分降序排序</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score</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to_csv</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'8.2 scoreSum.csv'</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index</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写回到文件，</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901025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文件</a:t>
            </a:r>
          </a:p>
        </p:txBody>
      </p:sp>
      <p:sp>
        <p:nvSpPr>
          <p:cNvPr id="7" name="矩形 6">
            <a:extLst>
              <a:ext uri="{FF2B5EF4-FFF2-40B4-BE49-F238E27FC236}">
                <a16:creationId xmlns:a16="http://schemas.microsoft.com/office/drawing/2014/main" id="{1A53E43D-1B4C-4F6B-8234-3D4E6C3FA057}"/>
              </a:ext>
            </a:extLst>
          </p:cNvPr>
          <p:cNvSpPr/>
          <p:nvPr/>
        </p:nvSpPr>
        <p:spPr>
          <a:xfrm>
            <a:off x="767408" y="1628800"/>
            <a:ext cx="7848872" cy="954107"/>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JSON </a:t>
            </a:r>
            <a:r>
              <a:rPr lang="zh-CN" altLang="en-US" sz="2800" dirty="0">
                <a:latin typeface="微软雅黑 Light" panose="020B0502040204020203" pitchFamily="34" charset="-122"/>
                <a:ea typeface="微软雅黑 Light" panose="020B0502040204020203" pitchFamily="34" charset="-122"/>
              </a:rPr>
              <a:t>是一种跨语言的轻量级通用数据交换格式</a:t>
            </a:r>
            <a:endParaRPr lang="en-US" altLang="zh-CN" sz="2800" dirty="0">
              <a:latin typeface="微软雅黑 Light" panose="020B0502040204020203" pitchFamily="34" charset="-122"/>
              <a:ea typeface="微软雅黑 Light" panose="020B0502040204020203" pitchFamily="34" charset="-122"/>
            </a:endParaRPr>
          </a:p>
          <a:p>
            <a:r>
              <a:rPr lang="en-US" altLang="zh-CN" sz="2800" dirty="0">
                <a:latin typeface="微软雅黑 Light" panose="020B0502040204020203" pitchFamily="34" charset="-122"/>
                <a:ea typeface="微软雅黑 Light" panose="020B0502040204020203" pitchFamily="34" charset="-122"/>
              </a:rPr>
              <a:t>JSON</a:t>
            </a:r>
            <a:r>
              <a:rPr lang="zh-CN" altLang="en-US" sz="2800" dirty="0">
                <a:latin typeface="微软雅黑 Light" panose="020B0502040204020203" pitchFamily="34" charset="-122"/>
                <a:ea typeface="微软雅黑 Light" panose="020B0502040204020203" pitchFamily="34" charset="-122"/>
              </a:rPr>
              <a:t>是文本格式，键必须用</a:t>
            </a:r>
            <a:r>
              <a:rPr lang="zh-CN" altLang="en-US" sz="2800" b="1" dirty="0">
                <a:solidFill>
                  <a:srgbClr val="F5222D"/>
                </a:solidFill>
                <a:latin typeface="微软雅黑 Light" panose="020B0502040204020203" pitchFamily="34" charset="-122"/>
                <a:ea typeface="微软雅黑 Light" panose="020B0502040204020203" pitchFamily="34" charset="-122"/>
              </a:rPr>
              <a:t>双引号</a:t>
            </a:r>
            <a:r>
              <a:rPr lang="zh-CN" altLang="en-US" sz="2800" dirty="0">
                <a:latin typeface="微软雅黑 Light" panose="020B0502040204020203" pitchFamily="34" charset="-122"/>
                <a:ea typeface="微软雅黑 Light" panose="020B0502040204020203" pitchFamily="34" charset="-122"/>
              </a:rPr>
              <a:t>，</a:t>
            </a:r>
            <a:r>
              <a:rPr lang="zh-CN" altLang="en-US" sz="2800" b="1" dirty="0">
                <a:solidFill>
                  <a:srgbClr val="FF0000"/>
                </a:solidFill>
                <a:latin typeface="微软雅黑 Light" panose="020B0502040204020203" pitchFamily="34" charset="-122"/>
                <a:ea typeface="微软雅黑 Light" panose="020B0502040204020203" pitchFamily="34" charset="-122"/>
              </a:rPr>
              <a:t>字符串类型</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746CC0C3-7FDC-4D8F-80AA-97EB393E6D20}"/>
              </a:ext>
            </a:extLst>
          </p:cNvPr>
          <p:cNvSpPr/>
          <p:nvPr/>
        </p:nvSpPr>
        <p:spPr>
          <a:xfrm>
            <a:off x="767408" y="5213672"/>
            <a:ext cx="2672108" cy="954107"/>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F72F07"/>
                </a:solidFill>
                <a:latin typeface="JetBrains Mono" pitchFamily="2" charset="0"/>
              </a:rPr>
              <a:t>dumps</a:t>
            </a:r>
            <a:r>
              <a:rPr lang="zh-CN" altLang="zh-CN" sz="2800" dirty="0">
                <a:solidFill>
                  <a:srgbClr val="E70C0C"/>
                </a:solidFill>
                <a:latin typeface="JetBrains Mono" pitchFamily="2" charset="0"/>
              </a:rPr>
              <a:t>()</a:t>
            </a:r>
            <a:endParaRPr lang="en-US" altLang="zh-CN" sz="2800" dirty="0">
              <a:solidFill>
                <a:srgbClr val="2D3142"/>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800" b="1" dirty="0">
                <a:solidFill>
                  <a:srgbClr val="F72F07"/>
                </a:solidFill>
                <a:latin typeface="JetBrains Mono" pitchFamily="2" charset="0"/>
              </a:rPr>
              <a:t>load</a:t>
            </a:r>
            <a:r>
              <a:rPr lang="zh-CN" altLang="zh-CN" sz="2800" dirty="0">
                <a:solidFill>
                  <a:srgbClr val="E70C0C"/>
                </a:solidFill>
                <a:latin typeface="JetBrains Mono" pitchFamily="2" charset="0"/>
              </a:rPr>
              <a:t>()</a:t>
            </a:r>
            <a:endParaRPr lang="zh-CN" altLang="zh-CN" sz="2800" dirty="0">
              <a:solidFill>
                <a:srgbClr val="2D3142"/>
              </a:solidFill>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3397BB27-D2D7-4ED4-9068-A3AD7A6B478E}"/>
              </a:ext>
            </a:extLst>
          </p:cNvPr>
          <p:cNvSpPr/>
          <p:nvPr/>
        </p:nvSpPr>
        <p:spPr>
          <a:xfrm>
            <a:off x="794430" y="4690452"/>
            <a:ext cx="7404902" cy="523220"/>
          </a:xfrm>
          <a:prstGeom prst="rect">
            <a:avLst/>
          </a:prstGeom>
        </p:spPr>
        <p:txBody>
          <a:bodyPr wrap="square">
            <a:spAutoFit/>
          </a:bodyPr>
          <a:lstStyle/>
          <a:p>
            <a:r>
              <a:rPr lang="zh-CN" altLang="en-US" sz="2800" b="1" dirty="0">
                <a:solidFill>
                  <a:srgbClr val="F5222D"/>
                </a:solidFill>
                <a:latin typeface="微软雅黑 Light" panose="020B0502040204020203" pitchFamily="34" charset="-122"/>
                <a:ea typeface="微软雅黑 Light" panose="020B0502040204020203" pitchFamily="34" charset="-122"/>
              </a:rPr>
              <a:t>内置</a:t>
            </a:r>
            <a:r>
              <a:rPr lang="en-US" altLang="zh-CN" sz="2800" b="1" dirty="0">
                <a:solidFill>
                  <a:srgbClr val="F5222D"/>
                </a:solidFill>
                <a:latin typeface="微软雅黑 Light" panose="020B0502040204020203" pitchFamily="34" charset="-122"/>
                <a:ea typeface="微软雅黑 Light" panose="020B0502040204020203" pitchFamily="34" charset="-122"/>
              </a:rPr>
              <a:t>json</a:t>
            </a:r>
            <a:r>
              <a:rPr lang="zh-CN" altLang="en-US" sz="2800" b="1" dirty="0">
                <a:solidFill>
                  <a:srgbClr val="F5222D"/>
                </a:solidFill>
                <a:latin typeface="微软雅黑 Light" panose="020B0502040204020203" pitchFamily="34" charset="-122"/>
                <a:ea typeface="微软雅黑 Light" panose="020B0502040204020203" pitchFamily="34" charset="-122"/>
              </a:rPr>
              <a:t>库，用于对</a:t>
            </a:r>
            <a:r>
              <a:rPr lang="en-US" altLang="zh-CN" sz="2800" b="1" dirty="0">
                <a:solidFill>
                  <a:srgbClr val="F5222D"/>
                </a:solidFill>
                <a:latin typeface="微软雅黑 Light" panose="020B0502040204020203" pitchFamily="34" charset="-122"/>
                <a:ea typeface="微软雅黑 Light" panose="020B0502040204020203" pitchFamily="34" charset="-122"/>
              </a:rPr>
              <a:t>JSON</a:t>
            </a:r>
            <a:r>
              <a:rPr lang="zh-CN" altLang="en-US" sz="2800" b="1" dirty="0">
                <a:solidFill>
                  <a:srgbClr val="F5222D"/>
                </a:solidFill>
                <a:latin typeface="微软雅黑 Light" panose="020B0502040204020203" pitchFamily="34" charset="-122"/>
                <a:ea typeface="微软雅黑 Light" panose="020B0502040204020203" pitchFamily="34" charset="-122"/>
              </a:rPr>
              <a:t>数据的解析和编码</a:t>
            </a:r>
            <a:endParaRPr lang="en-US" altLang="zh-CN" sz="28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7EF7CE1A-A63D-4635-89FB-CA9CACE97C3F}"/>
              </a:ext>
            </a:extLst>
          </p:cNvPr>
          <p:cNvSpPr/>
          <p:nvPr/>
        </p:nvSpPr>
        <p:spPr>
          <a:xfrm>
            <a:off x="767408" y="2582907"/>
            <a:ext cx="5328592" cy="1938992"/>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FF0000"/>
                </a:solidFill>
                <a:highlight>
                  <a:srgbClr val="FFFF00"/>
                </a:highlight>
                <a:latin typeface="JetBrains Mono" pitchFamily="2" charset="0"/>
              </a:rPr>
              <a:t>'</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r>
              <a:rPr lang="zh-CN" altLang="zh-CN" sz="2400" b="1" dirty="0">
                <a:solidFill>
                  <a:srgbClr val="FF0000"/>
                </a:solidFill>
                <a:highlight>
                  <a:srgbClr val="FFFF00"/>
                </a:highlight>
                <a:latin typeface="JetBrains Mono" pitchFamily="2" charset="0"/>
              </a:rPr>
              <a:t>'</a:t>
            </a:r>
          </a:p>
        </p:txBody>
      </p:sp>
    </p:spTree>
    <p:extLst>
      <p:ext uri="{BB962C8B-B14F-4D97-AF65-F5344CB8AC3E}">
        <p14:creationId xmlns:p14="http://schemas.microsoft.com/office/powerpoint/2010/main" val="14387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编码</a:t>
            </a:r>
          </a:p>
        </p:txBody>
      </p:sp>
      <p:sp>
        <p:nvSpPr>
          <p:cNvPr id="18" name="矩形 17">
            <a:extLst>
              <a:ext uri="{FF2B5EF4-FFF2-40B4-BE49-F238E27FC236}">
                <a16:creationId xmlns:a16="http://schemas.microsoft.com/office/drawing/2014/main" id="{A1642202-77F3-4419-A6C7-A1D7417876F8}"/>
              </a:ext>
            </a:extLst>
          </p:cNvPr>
          <p:cNvSpPr/>
          <p:nvPr/>
        </p:nvSpPr>
        <p:spPr>
          <a:xfrm>
            <a:off x="767408" y="1611241"/>
            <a:ext cx="6459020"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a:t>
            </a:r>
            <a:r>
              <a:rPr lang="en-US" altLang="zh-CN" sz="2800" dirty="0">
                <a:latin typeface="微软雅黑 Light" panose="020B0502040204020203" pitchFamily="34" charset="-122"/>
                <a:ea typeface="微软雅黑 Light" panose="020B0502040204020203" pitchFamily="34" charset="-122"/>
              </a:rPr>
              <a:t>Python</a:t>
            </a:r>
            <a:r>
              <a:rPr lang="zh-CN" altLang="en-US" sz="2800" dirty="0">
                <a:latin typeface="微软雅黑 Light" panose="020B0502040204020203" pitchFamily="34" charset="-122"/>
                <a:ea typeface="微软雅黑 Light" panose="020B0502040204020203" pitchFamily="34" charset="-122"/>
              </a:rPr>
              <a:t>对象转为</a:t>
            </a:r>
            <a:r>
              <a:rPr lang="en-US" altLang="zh-CN" sz="2800" dirty="0">
                <a:latin typeface="微软雅黑 Light" panose="020B0502040204020203" pitchFamily="34" charset="-122"/>
                <a:ea typeface="微软雅黑 Light" panose="020B0502040204020203" pitchFamily="34" charset="-122"/>
              </a:rPr>
              <a:t>JSON</a:t>
            </a:r>
            <a:r>
              <a:rPr lang="zh-CN" altLang="en-US" sz="2800" dirty="0">
                <a:latin typeface="微软雅黑 Light" panose="020B0502040204020203" pitchFamily="34" charset="-122"/>
                <a:ea typeface="微软雅黑 Light" panose="020B0502040204020203" pitchFamily="34" charset="-122"/>
              </a:rPr>
              <a:t>格式数据</a:t>
            </a:r>
          </a:p>
        </p:txBody>
      </p:sp>
      <p:sp>
        <p:nvSpPr>
          <p:cNvPr id="23" name="矩形 22">
            <a:extLst>
              <a:ext uri="{FF2B5EF4-FFF2-40B4-BE49-F238E27FC236}">
                <a16:creationId xmlns:a16="http://schemas.microsoft.com/office/drawing/2014/main" id="{6E06F004-435C-4E29-8C67-B16FBB245BBB}"/>
              </a:ext>
            </a:extLst>
          </p:cNvPr>
          <p:cNvSpPr/>
          <p:nvPr/>
        </p:nvSpPr>
        <p:spPr>
          <a:xfrm>
            <a:off x="4007768" y="829099"/>
            <a:ext cx="3496470" cy="369332"/>
          </a:xfrm>
          <a:prstGeom prst="rect">
            <a:avLst/>
          </a:prstGeom>
        </p:spPr>
        <p:txBody>
          <a:bodyPr wrap="none">
            <a:spAutoFit/>
          </a:bodyPr>
          <a:lstStyle/>
          <a:p>
            <a:r>
              <a:rPr lang="zh-CN" altLang="en-US" dirty="0"/>
              <a:t>将</a:t>
            </a:r>
            <a:r>
              <a:rPr lang="en-US" altLang="zh-CN" dirty="0"/>
              <a:t>Python</a:t>
            </a:r>
            <a:r>
              <a:rPr lang="zh-CN" altLang="en-US" dirty="0"/>
              <a:t>对象转为</a:t>
            </a:r>
            <a:r>
              <a:rPr lang="en-US" altLang="zh-CN" dirty="0"/>
              <a:t>JSON</a:t>
            </a:r>
            <a:r>
              <a:rPr lang="zh-CN" altLang="en-US" dirty="0"/>
              <a:t>格式数据</a:t>
            </a:r>
            <a:endParaRPr lang="zh-CN" altLang="en-US" dirty="0">
              <a:effectLst/>
            </a:endParaRPr>
          </a:p>
        </p:txBody>
      </p:sp>
      <p:sp>
        <p:nvSpPr>
          <p:cNvPr id="24" name="矩形 23">
            <a:extLst>
              <a:ext uri="{FF2B5EF4-FFF2-40B4-BE49-F238E27FC236}">
                <a16:creationId xmlns:a16="http://schemas.microsoft.com/office/drawing/2014/main" id="{090B4C20-3D89-4D71-BFE8-8A557A76F045}"/>
              </a:ext>
            </a:extLst>
          </p:cNvPr>
          <p:cNvSpPr/>
          <p:nvPr/>
        </p:nvSpPr>
        <p:spPr>
          <a:xfrm>
            <a:off x="767408" y="2276872"/>
            <a:ext cx="11305256" cy="769441"/>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br>
              <a:rPr lang="zh-CN" altLang="zh-CN" sz="2200" dirty="0">
                <a:solidFill>
                  <a:srgbClr val="E70C0C"/>
                </a:solidFill>
                <a:latin typeface="JetBrains Mono" pitchFamily="2" charset="0"/>
              </a:rPr>
            </a:b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a:t>
            </a:r>
            <a:r>
              <a:rPr lang="zh-CN" altLang="zh-CN" sz="2200" dirty="0">
                <a:solidFill>
                  <a:srgbClr val="2D3142"/>
                </a:solidFill>
                <a:latin typeface="JetBrains Mono" pitchFamily="2" charset="0"/>
              </a:rPr>
              <a:t>fp</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5" name="矩形 4">
            <a:extLst>
              <a:ext uri="{FF2B5EF4-FFF2-40B4-BE49-F238E27FC236}">
                <a16:creationId xmlns:a16="http://schemas.microsoft.com/office/drawing/2014/main" id="{18CB6732-0D91-4242-9330-323F9AFCE571}"/>
              </a:ext>
            </a:extLst>
          </p:cNvPr>
          <p:cNvSpPr/>
          <p:nvPr/>
        </p:nvSpPr>
        <p:spPr>
          <a:xfrm>
            <a:off x="767408" y="3247018"/>
            <a:ext cx="8208912" cy="954107"/>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dump(obj, </a:t>
            </a:r>
            <a:r>
              <a:rPr lang="en-US" altLang="zh-CN" sz="2800" dirty="0" err="1">
                <a:latin typeface="微软雅黑 Light" panose="020B0502040204020203" pitchFamily="34" charset="-122"/>
                <a:ea typeface="微软雅黑 Light" panose="020B0502040204020203" pitchFamily="34" charset="-122"/>
              </a:rPr>
              <a:t>fp</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将“</a:t>
            </a:r>
            <a:r>
              <a:rPr lang="en-US" altLang="zh-CN" sz="2800" dirty="0">
                <a:latin typeface="微软雅黑 Light" panose="020B0502040204020203" pitchFamily="34" charset="-122"/>
                <a:ea typeface="微软雅黑 Light" panose="020B0502040204020203" pitchFamily="34" charset="-122"/>
              </a:rPr>
              <a:t>obj”</a:t>
            </a:r>
            <a:r>
              <a:rPr lang="zh-CN" altLang="en-US" sz="2800" dirty="0">
                <a:latin typeface="微软雅黑 Light" panose="020B0502040204020203" pitchFamily="34" charset="-122"/>
                <a:ea typeface="微软雅黑 Light" panose="020B0502040204020203" pitchFamily="34" charset="-122"/>
              </a:rPr>
              <a:t>转换为</a:t>
            </a:r>
            <a:r>
              <a:rPr lang="en-US" altLang="zh-CN" sz="2800" dirty="0">
                <a:latin typeface="微软雅黑 Light" panose="020B0502040204020203" pitchFamily="34" charset="-122"/>
                <a:ea typeface="微软雅黑 Light" panose="020B0502040204020203" pitchFamily="34" charset="-122"/>
              </a:rPr>
              <a:t>JSON </a:t>
            </a:r>
            <a:r>
              <a:rPr lang="zh-CN" altLang="en-US" sz="2800" dirty="0">
                <a:latin typeface="微软雅黑 Light" panose="020B0502040204020203" pitchFamily="34" charset="-122"/>
                <a:ea typeface="微软雅黑 Light" panose="020B0502040204020203" pitchFamily="34" charset="-122"/>
              </a:rPr>
              <a:t>格式的</a:t>
            </a:r>
            <a:r>
              <a:rPr lang="zh-CN" altLang="en-US" sz="2800" b="1" dirty="0">
                <a:solidFill>
                  <a:srgbClr val="FF0000"/>
                </a:solidFill>
                <a:latin typeface="微软雅黑 Light" panose="020B0502040204020203" pitchFamily="34" charset="-122"/>
                <a:ea typeface="微软雅黑 Light" panose="020B0502040204020203" pitchFamily="34" charset="-122"/>
              </a:rPr>
              <a:t>字符串</a:t>
            </a:r>
            <a:endParaRPr lang="en-US" altLang="zh-CN" sz="2800" b="1" dirty="0">
              <a:solidFill>
                <a:srgbClr val="FF0000"/>
              </a:solidFill>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将字符串写入到文件对象</a:t>
            </a:r>
            <a:r>
              <a:rPr lang="en-US" altLang="zh-CN" sz="2800" dirty="0" err="1">
                <a:latin typeface="微软雅黑 Light" panose="020B0502040204020203" pitchFamily="34" charset="-122"/>
                <a:ea typeface="微软雅黑 Light" panose="020B0502040204020203" pitchFamily="34" charset="-122"/>
              </a:rPr>
              <a:t>fp</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中</a:t>
            </a:r>
          </a:p>
        </p:txBody>
      </p:sp>
    </p:spTree>
    <p:extLst>
      <p:ext uri="{BB962C8B-B14F-4D97-AF65-F5344CB8AC3E}">
        <p14:creationId xmlns:p14="http://schemas.microsoft.com/office/powerpoint/2010/main" val="42044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8EE8FD1-AB7D-456C-80B6-BA58A2BBD684}"/>
              </a:ext>
            </a:extLst>
          </p:cNvPr>
          <p:cNvSpPr/>
          <p:nvPr/>
        </p:nvSpPr>
        <p:spPr>
          <a:xfrm>
            <a:off x="767408" y="980728"/>
            <a:ext cx="1826141"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文件操作</a:t>
            </a:r>
          </a:p>
        </p:txBody>
      </p:sp>
      <p:sp>
        <p:nvSpPr>
          <p:cNvPr id="5" name="矩形 4">
            <a:extLst>
              <a:ext uri="{FF2B5EF4-FFF2-40B4-BE49-F238E27FC236}">
                <a16:creationId xmlns:a16="http://schemas.microsoft.com/office/drawing/2014/main" id="{121158EB-6E07-4BD1-91D5-3364ABAE85F4}"/>
              </a:ext>
            </a:extLst>
          </p:cNvPr>
          <p:cNvSpPr/>
          <p:nvPr/>
        </p:nvSpPr>
        <p:spPr>
          <a:xfrm>
            <a:off x="1640796" y="1611283"/>
            <a:ext cx="10001244" cy="461665"/>
          </a:xfrm>
          <a:prstGeom prst="rect">
            <a:avLst/>
          </a:prstGeom>
          <a:solidFill>
            <a:schemeClr val="bg2"/>
          </a:solidFill>
        </p:spPr>
        <p:txBody>
          <a:bodyPr wrap="square">
            <a:spAutoFit/>
          </a:bodyPr>
          <a:lstStyle/>
          <a:p>
            <a:pPr lvl="0" eaLnBrk="0" fontAlgn="base" hangingPunct="0">
              <a:spcBef>
                <a:spcPct val="0"/>
              </a:spcBef>
              <a:spcAft>
                <a:spcPct val="0"/>
              </a:spcAft>
            </a:pPr>
            <a:r>
              <a:rPr lang="zh-CN" altLang="zh-CN" sz="2000" dirty="0">
                <a:solidFill>
                  <a:srgbClr val="2D3142"/>
                </a:solidFill>
                <a:latin typeface="JetBrains Mono" pitchFamily="2" charset="0"/>
              </a:rPr>
              <a:t>file_obj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mode</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None</a:t>
            </a:r>
            <a:r>
              <a:rPr lang="zh-CN" altLang="zh-CN" sz="20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创建文件对象</a:t>
            </a:r>
            <a:endParaRPr lang="zh-CN" altLang="zh-CN" sz="1400" dirty="0">
              <a:latin typeface="Arial" panose="020B0604020202020204" pitchFamily="34" charset="0"/>
            </a:endParaRPr>
          </a:p>
        </p:txBody>
      </p:sp>
      <p:sp>
        <p:nvSpPr>
          <p:cNvPr id="6" name="矩形 5">
            <a:extLst>
              <a:ext uri="{FF2B5EF4-FFF2-40B4-BE49-F238E27FC236}">
                <a16:creationId xmlns:a16="http://schemas.microsoft.com/office/drawing/2014/main" id="{C9B3EE55-9BDE-42CA-AC24-893AB686AD71}"/>
              </a:ext>
            </a:extLst>
          </p:cNvPr>
          <p:cNvSpPr/>
          <p:nvPr/>
        </p:nvSpPr>
        <p:spPr>
          <a:xfrm>
            <a:off x="1640796" y="3008550"/>
            <a:ext cx="10001244" cy="2642455"/>
          </a:xfrm>
          <a:prstGeom prst="rect">
            <a:avLst/>
          </a:prstGeom>
          <a:solidFill>
            <a:schemeClr val="bg2"/>
          </a:solidFill>
        </p:spPr>
        <p:txBody>
          <a:bodyPr wrap="square">
            <a:spAutoFit/>
          </a:bodyPr>
          <a:lstStyle/>
          <a:p>
            <a:pPr lvl="0" eaLnBrk="0" fontAlgn="base" hangingPunct="0">
              <a:lnSpc>
                <a:spcPct val="120000"/>
              </a:lnSpc>
              <a:spcBef>
                <a:spcPct val="0"/>
              </a:spcBef>
              <a:spcAft>
                <a:spcPct val="0"/>
              </a:spcAft>
            </a:pP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seek</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offset</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whence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SEEK_SET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改变指针位置，</a:t>
            </a:r>
            <a:r>
              <a:rPr lang="zh-CN" altLang="zh-CN" sz="2000" dirty="0">
                <a:solidFill>
                  <a:srgbClr val="ABA6BF"/>
                </a:solidFill>
                <a:latin typeface="JetBrains Mono" pitchFamily="2" charset="0"/>
              </a:rPr>
              <a:t>seek(0)</a:t>
            </a:r>
            <a:r>
              <a:rPr lang="zh-CN" altLang="zh-CN" sz="2000" dirty="0">
                <a:solidFill>
                  <a:srgbClr val="ABA6BF"/>
                </a:solidFill>
                <a:latin typeface="宋体" panose="02010600030101010101" pitchFamily="2" charset="-122"/>
                <a:ea typeface="宋体" panose="02010600030101010101" pitchFamily="2" charset="-122"/>
              </a:rPr>
              <a:t>开始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size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读整个文件为一个字符串</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write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写一个字符串进文件</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readline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size</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读一行为一个字符串</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readlines</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hint</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读为每行为字符串元素的列表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writelines</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lines</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写字符串</a:t>
            </a:r>
            <a:r>
              <a:rPr lang="zh-CN" altLang="zh-CN" sz="2000" dirty="0">
                <a:solidFill>
                  <a:srgbClr val="ABA6BF"/>
                </a:solidFill>
                <a:latin typeface="JetBrains Mono" pitchFamily="2" charset="0"/>
              </a:rPr>
              <a:t>\n</a:t>
            </a:r>
            <a:r>
              <a:rPr lang="zh-CN" altLang="zh-CN" sz="2000" dirty="0">
                <a:solidFill>
                  <a:srgbClr val="ABA6BF"/>
                </a:solidFill>
                <a:latin typeface="宋体" panose="02010600030101010101" pitchFamily="2" charset="-122"/>
                <a:ea typeface="宋体" panose="02010600030101010101" pitchFamily="2" charset="-122"/>
              </a:rPr>
              <a:t>为元素的列表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2D3142"/>
                </a:solidFill>
                <a:latin typeface="JetBrains Mono" pitchFamily="2" charset="0"/>
              </a:rPr>
              <a:t>file_obj</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tell</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返回指针当前位置</a:t>
            </a:r>
            <a:endParaRPr lang="en-US" altLang="zh-CN" sz="2000" dirty="0">
              <a:solidFill>
                <a:srgbClr val="ABA6BF"/>
              </a:solidFill>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B8347C62-9649-4F95-9CF2-25C6EC0A59A6}"/>
              </a:ext>
            </a:extLst>
          </p:cNvPr>
          <p:cNvSpPr/>
          <p:nvPr/>
        </p:nvSpPr>
        <p:spPr>
          <a:xfrm>
            <a:off x="1640796" y="2132856"/>
            <a:ext cx="10001244" cy="830997"/>
          </a:xfrm>
          <a:prstGeom prst="rect">
            <a:avLst/>
          </a:prstGeom>
          <a:solidFill>
            <a:schemeClr val="bg2"/>
          </a:solidFill>
        </p:spPr>
        <p:txBody>
          <a:bodyPr wrap="square">
            <a:spAutoFit/>
          </a:bodyPr>
          <a:lstStyle/>
          <a:p>
            <a:pPr lvl="0" eaLnBrk="0" hangingPunct="0">
              <a:spcBef>
                <a:spcPct val="0"/>
              </a:spcBef>
            </a:pPr>
            <a:r>
              <a:rPr lang="zh-CN" altLang="zh-CN" sz="2400" b="1" dirty="0">
                <a:solidFill>
                  <a:srgbClr val="EF8354"/>
                </a:solidFill>
                <a:latin typeface="JetBrains Mono" pitchFamily="2" charset="0"/>
              </a:rPr>
              <a:t>for </a:t>
            </a:r>
            <a:r>
              <a:rPr lang="zh-CN" altLang="zh-CN" sz="2400" dirty="0">
                <a:solidFill>
                  <a:srgbClr val="2D3142"/>
                </a:solidFill>
                <a:latin typeface="JetBrains Mono" pitchFamily="2" charset="0"/>
              </a:rPr>
              <a:t>line </a:t>
            </a:r>
            <a:r>
              <a:rPr lang="zh-CN" altLang="zh-CN" sz="2400" b="1" dirty="0">
                <a:solidFill>
                  <a:srgbClr val="EF8354"/>
                </a:solidFill>
                <a:latin typeface="JetBrains Mono" pitchFamily="2" charset="0"/>
              </a:rPr>
              <a:t>in </a:t>
            </a:r>
            <a:r>
              <a:rPr lang="zh-CN" altLang="zh-CN" sz="2400" dirty="0">
                <a:solidFill>
                  <a:srgbClr val="2D3142"/>
                </a:solidFill>
                <a:latin typeface="JetBrains Mono" pitchFamily="2" charset="0"/>
              </a:rPr>
              <a:t>file_obj</a:t>
            </a:r>
            <a:r>
              <a:rPr lang="zh-CN" altLang="zh-CN" sz="2400" dirty="0">
                <a:solidFill>
                  <a:srgbClr val="F77235"/>
                </a:solidFill>
                <a:latin typeface="JetBrains Mono" pitchFamily="2" charset="0"/>
              </a:rPr>
              <a:t>:    </a:t>
            </a:r>
            <a:r>
              <a:rPr lang="en-US" altLang="zh-CN" sz="2400" dirty="0">
                <a:solidFill>
                  <a:srgbClr val="F77235"/>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遍历文件</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EF8354"/>
                </a:solidFill>
                <a:latin typeface="JetBrains Mono" pitchFamily="2" charset="0"/>
              </a:rPr>
              <a:t>pass</a:t>
            </a:r>
            <a:endParaRPr lang="zh-CN" altLang="zh-CN" sz="2000" b="0" dirty="0">
              <a:latin typeface="Arial" panose="020B0604020202020204" pitchFamily="34" charset="0"/>
            </a:endParaRPr>
          </a:p>
        </p:txBody>
      </p:sp>
      <p:sp>
        <p:nvSpPr>
          <p:cNvPr id="10" name="矩形 9">
            <a:extLst>
              <a:ext uri="{FF2B5EF4-FFF2-40B4-BE49-F238E27FC236}">
                <a16:creationId xmlns:a16="http://schemas.microsoft.com/office/drawing/2014/main" id="{5ABF77C1-A514-4D6F-973E-2385F25A2E2A}"/>
              </a:ext>
            </a:extLst>
          </p:cNvPr>
          <p:cNvSpPr/>
          <p:nvPr/>
        </p:nvSpPr>
        <p:spPr>
          <a:xfrm>
            <a:off x="1640796" y="5743843"/>
            <a:ext cx="10001244" cy="461665"/>
          </a:xfrm>
          <a:prstGeom prst="rect">
            <a:avLst/>
          </a:prstGeom>
          <a:solidFill>
            <a:schemeClr val="bg2"/>
          </a:solidFill>
        </p:spPr>
        <p:txBody>
          <a:bodyPr wrap="square">
            <a:spAutoFit/>
          </a:bodyPr>
          <a:lstStyle/>
          <a:p>
            <a:pPr lvl="0" eaLnBrk="0" hangingPunct="0">
              <a:spcBef>
                <a:spcPct val="0"/>
              </a:spcBef>
            </a:pPr>
            <a:r>
              <a:rPr lang="zh-CN" altLang="zh-CN" sz="2400" dirty="0">
                <a:solidFill>
                  <a:srgbClr val="2D3142"/>
                </a:solidFill>
                <a:latin typeface="JetBrains Mono" pitchFamily="2" charset="0"/>
              </a:rPr>
              <a:t>file_obj</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close</a:t>
            </a:r>
            <a:r>
              <a:rPr lang="zh-CN" altLang="zh-CN" sz="2400" dirty="0">
                <a:solidFill>
                  <a:srgbClr val="E70C0C"/>
                </a:solidFill>
                <a:latin typeface="JetBrains Mono" pitchFamily="2" charset="0"/>
              </a:rPr>
              <a:t>()</a:t>
            </a:r>
            <a:r>
              <a:rPr lang="zh-CN" altLang="zh-CN" sz="2000" dirty="0">
                <a:solidFill>
                  <a:srgbClr val="ABA6BF"/>
                </a:solidFill>
                <a:latin typeface="JetBrains Mono" pitchFamily="2" charset="0"/>
              </a:rPr>
              <a:t> </a:t>
            </a:r>
            <a:r>
              <a:rPr lang="en-US" altLang="zh-CN" sz="2000" dirty="0">
                <a:solidFill>
                  <a:srgbClr val="ABA6BF"/>
                </a:solidFill>
                <a:latin typeface="JetBrains Mono" pitchFamily="2" charset="0"/>
              </a:rPr>
              <a:t>                    </a:t>
            </a:r>
            <a:r>
              <a:rPr lang="zh-CN" altLang="zh-CN" sz="2000" dirty="0">
                <a:solidFill>
                  <a:srgbClr val="ABA6BF"/>
                </a:solidFill>
                <a:latin typeface="JetBrains Mono" pitchFamily="2" charset="0"/>
              </a:rPr>
              <a:t># </a:t>
            </a:r>
            <a:r>
              <a:rPr lang="zh-CN" altLang="en-US" sz="2000" dirty="0">
                <a:solidFill>
                  <a:srgbClr val="ABA6BF"/>
                </a:solidFill>
                <a:latin typeface="宋体" panose="02010600030101010101" pitchFamily="2" charset="-122"/>
                <a:ea typeface="宋体" panose="02010600030101010101" pitchFamily="2" charset="-122"/>
              </a:rPr>
              <a:t>关闭</a:t>
            </a:r>
            <a:r>
              <a:rPr lang="zh-CN" altLang="zh-CN" sz="2000" dirty="0">
                <a:solidFill>
                  <a:srgbClr val="ABA6BF"/>
                </a:solidFill>
                <a:latin typeface="宋体" panose="02010600030101010101" pitchFamily="2" charset="-122"/>
                <a:ea typeface="宋体" panose="02010600030101010101" pitchFamily="2" charset="-122"/>
              </a:rPr>
              <a:t>文件对象</a:t>
            </a:r>
            <a:endParaRPr lang="zh-CN" altLang="zh-CN" sz="2000" b="0" dirty="0">
              <a:latin typeface="Arial" panose="020B0604020202020204" pitchFamily="34" charset="0"/>
            </a:endParaRPr>
          </a:p>
        </p:txBody>
      </p:sp>
      <p:sp>
        <p:nvSpPr>
          <p:cNvPr id="11" name="矩形 10">
            <a:extLst>
              <a:ext uri="{FF2B5EF4-FFF2-40B4-BE49-F238E27FC236}">
                <a16:creationId xmlns:a16="http://schemas.microsoft.com/office/drawing/2014/main" id="{13863020-4EB9-4F45-A97E-4758021584D3}"/>
              </a:ext>
            </a:extLst>
          </p:cNvPr>
          <p:cNvSpPr/>
          <p:nvPr/>
        </p:nvSpPr>
        <p:spPr>
          <a:xfrm>
            <a:off x="741877" y="2150659"/>
            <a:ext cx="782894" cy="3416320"/>
          </a:xfrm>
          <a:prstGeom prst="rect">
            <a:avLst/>
          </a:prstGeom>
          <a:solidFill>
            <a:schemeClr val="bg2"/>
          </a:solidFill>
        </p:spPr>
        <p:txBody>
          <a:bodyPr wrap="square" anchor="ctr" anchorCtr="1">
            <a:spAutoFit/>
          </a:bodyPr>
          <a:lstStyle/>
          <a:p>
            <a:endParaRPr lang="en-US" altLang="zh-CN" sz="2400" dirty="0">
              <a:solidFill>
                <a:srgbClr val="000000"/>
              </a:solidFill>
              <a:latin typeface="JetBrains Mono"/>
              <a:ea typeface="JetBrains Mono"/>
            </a:endParaRPr>
          </a:p>
          <a:p>
            <a:endParaRPr lang="en-US" altLang="zh-CN" sz="2400" b="0" dirty="0">
              <a:solidFill>
                <a:srgbClr val="000000"/>
              </a:solidFill>
              <a:latin typeface="JetBrains Mono"/>
              <a:ea typeface="JetBrains Mono"/>
            </a:endParaRPr>
          </a:p>
          <a:p>
            <a:endParaRPr lang="en-US" altLang="zh-CN" sz="2400" b="0" dirty="0">
              <a:solidFill>
                <a:srgbClr val="000000"/>
              </a:solidFill>
              <a:latin typeface="JetBrains Mono"/>
              <a:ea typeface="JetBrains Mono"/>
            </a:endParaRPr>
          </a:p>
          <a:p>
            <a:r>
              <a:rPr lang="zh-CN" altLang="en-US" sz="2400" b="0" dirty="0">
                <a:solidFill>
                  <a:srgbClr val="000000"/>
                </a:solidFill>
                <a:latin typeface="JetBrains Mono"/>
                <a:ea typeface="JetBrains Mono"/>
              </a:rPr>
              <a:t>操作</a:t>
            </a:r>
            <a:endParaRPr lang="en-US" altLang="zh-CN" sz="2400" dirty="0">
              <a:solidFill>
                <a:srgbClr val="000000"/>
              </a:solidFill>
              <a:latin typeface="JetBrains Mono"/>
            </a:endParaRPr>
          </a:p>
          <a:p>
            <a:endParaRPr lang="en-US" altLang="zh-CN" sz="2400" dirty="0">
              <a:solidFill>
                <a:srgbClr val="000000"/>
              </a:solidFill>
              <a:latin typeface="JetBrains Mono"/>
            </a:endParaRPr>
          </a:p>
          <a:p>
            <a:endParaRPr lang="en-US" altLang="zh-CN" sz="2400" dirty="0">
              <a:solidFill>
                <a:srgbClr val="000000"/>
              </a:solidFill>
              <a:latin typeface="JetBrains Mono"/>
            </a:endParaRPr>
          </a:p>
          <a:p>
            <a:endParaRPr lang="en-US" altLang="zh-CN" sz="2400" dirty="0">
              <a:latin typeface="JetBrains Mono"/>
            </a:endParaRPr>
          </a:p>
          <a:p>
            <a:endParaRPr lang="zh-CN" altLang="en-US" sz="2400" dirty="0">
              <a:latin typeface="JetBrains Mono"/>
            </a:endParaRPr>
          </a:p>
        </p:txBody>
      </p:sp>
      <p:sp>
        <p:nvSpPr>
          <p:cNvPr id="12" name="矩形 11">
            <a:extLst>
              <a:ext uri="{FF2B5EF4-FFF2-40B4-BE49-F238E27FC236}">
                <a16:creationId xmlns:a16="http://schemas.microsoft.com/office/drawing/2014/main" id="{105B2A43-FAAD-448B-9452-B3014051010E}"/>
              </a:ext>
            </a:extLst>
          </p:cNvPr>
          <p:cNvSpPr/>
          <p:nvPr/>
        </p:nvSpPr>
        <p:spPr>
          <a:xfrm>
            <a:off x="741877" y="5743842"/>
            <a:ext cx="864096" cy="461665"/>
          </a:xfrm>
          <a:prstGeom prst="rect">
            <a:avLst/>
          </a:prstGeom>
          <a:solidFill>
            <a:schemeClr val="bg2"/>
          </a:solidFill>
        </p:spPr>
        <p:txBody>
          <a:bodyPr wrap="square">
            <a:spAutoFit/>
          </a:bodyPr>
          <a:lstStyle/>
          <a:p>
            <a:r>
              <a:rPr lang="zh-CN" altLang="en-US" sz="2400" b="0" dirty="0">
                <a:solidFill>
                  <a:srgbClr val="000000"/>
                </a:solidFill>
                <a:latin typeface="Arial Unicode MS" panose="020B0604020202020204" pitchFamily="34" charset="-122"/>
                <a:ea typeface="JetBrains Mono"/>
              </a:rPr>
              <a:t>关闭</a:t>
            </a:r>
            <a:endParaRPr lang="zh-CN" altLang="en-US" sz="2400" dirty="0"/>
          </a:p>
        </p:txBody>
      </p:sp>
      <p:sp>
        <p:nvSpPr>
          <p:cNvPr id="13" name="矩形 12">
            <a:extLst>
              <a:ext uri="{FF2B5EF4-FFF2-40B4-BE49-F238E27FC236}">
                <a16:creationId xmlns:a16="http://schemas.microsoft.com/office/drawing/2014/main" id="{BAEF5E1A-6997-42E7-A92C-1DF1A74DCD0B}"/>
              </a:ext>
            </a:extLst>
          </p:cNvPr>
          <p:cNvSpPr/>
          <p:nvPr/>
        </p:nvSpPr>
        <p:spPr>
          <a:xfrm>
            <a:off x="741877" y="1611283"/>
            <a:ext cx="864096" cy="461665"/>
          </a:xfrm>
          <a:prstGeom prst="rect">
            <a:avLst/>
          </a:prstGeom>
          <a:solidFill>
            <a:schemeClr val="bg2"/>
          </a:solidFill>
        </p:spPr>
        <p:txBody>
          <a:bodyPr wrap="square">
            <a:spAutoFit/>
          </a:bodyPr>
          <a:lstStyle/>
          <a:p>
            <a:r>
              <a:rPr lang="zh-CN" altLang="en-US" sz="2400" b="0" dirty="0">
                <a:solidFill>
                  <a:srgbClr val="000000"/>
                </a:solidFill>
                <a:latin typeface="Arial Unicode MS" panose="020B0604020202020204" pitchFamily="34" charset="-122"/>
                <a:ea typeface="JetBrains Mono"/>
              </a:rPr>
              <a:t>打开</a:t>
            </a:r>
            <a:endParaRPr lang="zh-CN" altLang="en-US" sz="2400" dirty="0"/>
          </a:p>
        </p:txBody>
      </p:sp>
    </p:spTree>
    <p:extLst>
      <p:ext uri="{BB962C8B-B14F-4D97-AF65-F5344CB8AC3E}">
        <p14:creationId xmlns:p14="http://schemas.microsoft.com/office/powerpoint/2010/main" val="27826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编码</a:t>
            </a:r>
          </a:p>
        </p:txBody>
      </p:sp>
      <p:sp>
        <p:nvSpPr>
          <p:cNvPr id="14" name="矩形 13">
            <a:extLst>
              <a:ext uri="{FF2B5EF4-FFF2-40B4-BE49-F238E27FC236}">
                <a16:creationId xmlns:a16="http://schemas.microsoft.com/office/drawing/2014/main" id="{B81CD256-65E9-4045-943D-6CBCCAD8976E}"/>
              </a:ext>
            </a:extLst>
          </p:cNvPr>
          <p:cNvSpPr/>
          <p:nvPr/>
        </p:nvSpPr>
        <p:spPr>
          <a:xfrm>
            <a:off x="794430" y="1565503"/>
            <a:ext cx="11305256" cy="430887"/>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16" name="矩形 15">
            <a:extLst>
              <a:ext uri="{FF2B5EF4-FFF2-40B4-BE49-F238E27FC236}">
                <a16:creationId xmlns:a16="http://schemas.microsoft.com/office/drawing/2014/main" id="{E381DFCA-5C80-45BE-A5B1-5F17742875BE}"/>
              </a:ext>
            </a:extLst>
          </p:cNvPr>
          <p:cNvSpPr/>
          <p:nvPr/>
        </p:nvSpPr>
        <p:spPr>
          <a:xfrm>
            <a:off x="782106" y="2924944"/>
            <a:ext cx="10952218"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json</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info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F77235"/>
                </a:solidFill>
                <a:latin typeface="JetBrains Mono" pitchFamily="2" charset="0"/>
              </a:rPr>
              <a:t>}</a:t>
            </a:r>
            <a:endParaRPr lang="zh-CN" altLang="zh-CN" sz="2400" dirty="0">
              <a:latin typeface="Arial" panose="020B0604020202020204" pitchFamily="34" charset="0"/>
            </a:endParaRPr>
          </a:p>
        </p:txBody>
      </p:sp>
      <p:sp>
        <p:nvSpPr>
          <p:cNvPr id="17" name="矩形 16">
            <a:extLst>
              <a:ext uri="{FF2B5EF4-FFF2-40B4-BE49-F238E27FC236}">
                <a16:creationId xmlns:a16="http://schemas.microsoft.com/office/drawing/2014/main" id="{2A0C511F-DBCF-4FC4-8B8F-042A17BBD995}"/>
              </a:ext>
            </a:extLst>
          </p:cNvPr>
          <p:cNvSpPr/>
          <p:nvPr/>
        </p:nvSpPr>
        <p:spPr>
          <a:xfrm>
            <a:off x="797184" y="4776392"/>
            <a:ext cx="11089232" cy="384721"/>
          </a:xfrm>
          <a:prstGeom prst="rect">
            <a:avLst/>
          </a:prstGeom>
        </p:spPr>
        <p:txBody>
          <a:bodyPr wrap="square">
            <a:spAutoFit/>
          </a:bodyPr>
          <a:lstStyle/>
          <a:p>
            <a:pPr lvl="0" eaLnBrk="0" fontAlgn="base" hangingPunct="0">
              <a:spcBef>
                <a:spcPct val="0"/>
              </a:spcBef>
              <a:spcAft>
                <a:spcPct val="0"/>
              </a:spcAft>
            </a:pPr>
            <a:r>
              <a:rPr lang="zh-CN" altLang="zh-CN" sz="1900" dirty="0">
                <a:solidFill>
                  <a:srgbClr val="F77235"/>
                </a:solidFill>
                <a:latin typeface="JetBrains Mono" pitchFamily="2" charset="0"/>
              </a:rPr>
              <a:t>{</a:t>
            </a:r>
            <a:r>
              <a:rPr lang="zh-CN" altLang="zh-CN" sz="1900" dirty="0">
                <a:solidFill>
                  <a:srgbClr val="5E8759"/>
                </a:solidFill>
                <a:latin typeface="JetBrains Mono" pitchFamily="2" charset="0"/>
              </a:rPr>
              <a:t>"name"</a:t>
            </a:r>
            <a:r>
              <a:rPr lang="zh-CN" altLang="zh-CN" sz="1900" dirty="0">
                <a:solidFill>
                  <a:srgbClr val="F77235"/>
                </a:solidFill>
                <a:latin typeface="JetBrains Mono" pitchFamily="2" charset="0"/>
              </a:rPr>
              <a:t>: </a:t>
            </a:r>
            <a:r>
              <a:rPr lang="zh-CN" altLang="zh-CN" sz="1900" dirty="0">
                <a:solidFill>
                  <a:srgbClr val="5E8759"/>
                </a:solidFill>
                <a:latin typeface="JetBrains Mono" pitchFamily="2" charset="0"/>
              </a:rPr>
              <a:t>"</a:t>
            </a:r>
            <a:r>
              <a:rPr lang="zh-CN" altLang="zh-CN" sz="1900" dirty="0">
                <a:solidFill>
                  <a:srgbClr val="2D3142"/>
                </a:solidFill>
                <a:highlight>
                  <a:srgbClr val="FFFF00"/>
                </a:highlight>
                <a:latin typeface="JetBrains Mono" pitchFamily="2" charset="0"/>
              </a:rPr>
              <a:t>\u674e\u7acb</a:t>
            </a:r>
            <a:r>
              <a:rPr lang="zh-CN" altLang="zh-CN" sz="1900" dirty="0">
                <a:solidFill>
                  <a:srgbClr val="5E8759"/>
                </a:solidFill>
                <a:latin typeface="JetBrains Mono" pitchFamily="2" charset="0"/>
              </a:rPr>
              <a:t>"</a:t>
            </a:r>
            <a:r>
              <a:rPr lang="zh-CN" altLang="zh-CN" sz="1900" dirty="0">
                <a:solidFill>
                  <a:srgbClr val="6AE613"/>
                </a:solidFill>
                <a:latin typeface="JetBrains Mono" pitchFamily="2" charset="0"/>
              </a:rPr>
              <a:t>, </a:t>
            </a:r>
            <a:r>
              <a:rPr lang="zh-CN" altLang="zh-CN" sz="1900" dirty="0">
                <a:solidFill>
                  <a:srgbClr val="5E8759"/>
                </a:solidFill>
                <a:latin typeface="JetBrains Mono" pitchFamily="2" charset="0"/>
              </a:rPr>
              <a:t>"phone"</a:t>
            </a:r>
            <a:r>
              <a:rPr lang="zh-CN" altLang="zh-CN" sz="1900" dirty="0">
                <a:solidFill>
                  <a:srgbClr val="F77235"/>
                </a:solidFill>
                <a:latin typeface="JetBrains Mono" pitchFamily="2" charset="0"/>
              </a:rPr>
              <a:t>: </a:t>
            </a:r>
            <a:r>
              <a:rPr lang="zh-CN" altLang="zh-CN" sz="1900" dirty="0">
                <a:solidFill>
                  <a:srgbClr val="5E8759"/>
                </a:solidFill>
                <a:latin typeface="JetBrains Mono" pitchFamily="2" charset="0"/>
              </a:rPr>
              <a:t>"13988776655"</a:t>
            </a:r>
            <a:r>
              <a:rPr lang="zh-CN" altLang="zh-CN" sz="1900" dirty="0">
                <a:solidFill>
                  <a:srgbClr val="6AE613"/>
                </a:solidFill>
                <a:latin typeface="JetBrains Mono" pitchFamily="2" charset="0"/>
              </a:rPr>
              <a:t>, </a:t>
            </a:r>
            <a:r>
              <a:rPr lang="zh-CN" altLang="zh-CN" sz="1900" dirty="0">
                <a:solidFill>
                  <a:srgbClr val="5E8759"/>
                </a:solidFill>
                <a:latin typeface="JetBrains Mono" pitchFamily="2" charset="0"/>
              </a:rPr>
              <a:t>"city"</a:t>
            </a:r>
            <a:r>
              <a:rPr lang="zh-CN" altLang="zh-CN" sz="1900" dirty="0">
                <a:solidFill>
                  <a:srgbClr val="F77235"/>
                </a:solidFill>
                <a:latin typeface="JetBrains Mono" pitchFamily="2" charset="0"/>
              </a:rPr>
              <a:t>: </a:t>
            </a:r>
            <a:r>
              <a:rPr lang="zh-CN" altLang="zh-CN" sz="1900" dirty="0">
                <a:solidFill>
                  <a:srgbClr val="5E8759"/>
                </a:solidFill>
                <a:latin typeface="JetBrains Mono" pitchFamily="2" charset="0"/>
              </a:rPr>
              <a:t>"</a:t>
            </a:r>
            <a:r>
              <a:rPr lang="zh-CN" altLang="zh-CN" sz="1900" dirty="0">
                <a:solidFill>
                  <a:srgbClr val="2D3142"/>
                </a:solidFill>
                <a:highlight>
                  <a:srgbClr val="FFFF00"/>
                </a:highlight>
                <a:latin typeface="JetBrains Mono" pitchFamily="2" charset="0"/>
              </a:rPr>
              <a:t>\u6b66\u6c49</a:t>
            </a:r>
            <a:r>
              <a:rPr lang="zh-CN" altLang="zh-CN" sz="1900" dirty="0">
                <a:solidFill>
                  <a:srgbClr val="5E8759"/>
                </a:solidFill>
                <a:latin typeface="JetBrains Mono" pitchFamily="2" charset="0"/>
              </a:rPr>
              <a:t>"</a:t>
            </a:r>
            <a:r>
              <a:rPr lang="zh-CN" altLang="zh-CN" sz="1900" dirty="0">
                <a:solidFill>
                  <a:srgbClr val="F77235"/>
                </a:solidFill>
                <a:latin typeface="JetBrains Mono" pitchFamily="2" charset="0"/>
              </a:rPr>
              <a:t>}</a:t>
            </a:r>
            <a:endParaRPr lang="zh-CN" altLang="zh-CN" sz="1900" dirty="0">
              <a:latin typeface="Arial" panose="020B0604020202020204" pitchFamily="34" charset="0"/>
            </a:endParaRPr>
          </a:p>
        </p:txBody>
      </p:sp>
      <p:sp>
        <p:nvSpPr>
          <p:cNvPr id="18" name="矩形 17">
            <a:extLst>
              <a:ext uri="{FF2B5EF4-FFF2-40B4-BE49-F238E27FC236}">
                <a16:creationId xmlns:a16="http://schemas.microsoft.com/office/drawing/2014/main" id="{A1642202-77F3-4419-A6C7-A1D7417876F8}"/>
              </a:ext>
            </a:extLst>
          </p:cNvPr>
          <p:cNvSpPr/>
          <p:nvPr/>
        </p:nvSpPr>
        <p:spPr>
          <a:xfrm>
            <a:off x="789108" y="2044297"/>
            <a:ext cx="10945216"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默认</a:t>
            </a:r>
            <a:r>
              <a:rPr lang="en-US" altLang="zh-CN" sz="2800" dirty="0" err="1">
                <a:latin typeface="微软雅黑 Light" panose="020B0502040204020203" pitchFamily="34" charset="-122"/>
                <a:ea typeface="微软雅黑 Light" panose="020B0502040204020203" pitchFamily="34" charset="-122"/>
              </a:rPr>
              <a:t>ensure_ascii</a:t>
            </a:r>
            <a:r>
              <a:rPr lang="en-US" altLang="zh-CN" sz="2800" dirty="0">
                <a:latin typeface="微软雅黑 Light" panose="020B0502040204020203" pitchFamily="34" charset="-122"/>
                <a:ea typeface="微软雅黑 Light" panose="020B0502040204020203" pitchFamily="34" charset="-122"/>
              </a:rPr>
              <a:t>=True</a:t>
            </a:r>
            <a:r>
              <a:rPr lang="zh-CN" altLang="en-US" sz="2800" dirty="0">
                <a:latin typeface="微软雅黑 Light" panose="020B0502040204020203" pitchFamily="34" charset="-122"/>
                <a:ea typeface="微软雅黑 Light" panose="020B0502040204020203" pitchFamily="34" charset="-122"/>
              </a:rPr>
              <a:t>， 会将中文等非</a:t>
            </a:r>
            <a:r>
              <a:rPr lang="en-US" altLang="zh-CN" sz="2800" dirty="0">
                <a:latin typeface="微软雅黑 Light" panose="020B0502040204020203" pitchFamily="34" charset="-122"/>
                <a:ea typeface="微软雅黑 Light" panose="020B0502040204020203" pitchFamily="34" charset="-122"/>
              </a:rPr>
              <a:t>ASCII </a:t>
            </a:r>
            <a:r>
              <a:rPr lang="zh-CN" altLang="en-US" sz="2800" dirty="0">
                <a:latin typeface="微软雅黑 Light" panose="020B0502040204020203" pitchFamily="34" charset="-122"/>
                <a:ea typeface="微软雅黑 Light" panose="020B0502040204020203" pitchFamily="34" charset="-122"/>
              </a:rPr>
              <a:t>字符转为</a:t>
            </a:r>
            <a:r>
              <a:rPr lang="en-US" altLang="zh-CN" sz="2800" dirty="0" err="1">
                <a:latin typeface="微软雅黑 Light" panose="020B0502040204020203" pitchFamily="34" charset="-122"/>
                <a:ea typeface="微软雅黑 Light" panose="020B0502040204020203" pitchFamily="34" charset="-122"/>
              </a:rPr>
              <a:t>unicode</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编码</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设置</a:t>
            </a:r>
            <a:r>
              <a:rPr lang="en-US" altLang="zh-CN" sz="2800" dirty="0" err="1">
                <a:latin typeface="微软雅黑 Light" panose="020B0502040204020203" pitchFamily="34" charset="-122"/>
                <a:ea typeface="微软雅黑 Light" panose="020B0502040204020203" pitchFamily="34" charset="-122"/>
              </a:rPr>
              <a:t>ensure_ascii</a:t>
            </a:r>
            <a:r>
              <a:rPr lang="en-US" altLang="zh-CN" sz="2800" dirty="0">
                <a:latin typeface="微软雅黑 Light" panose="020B0502040204020203" pitchFamily="34" charset="-122"/>
                <a:ea typeface="微软雅黑 Light" panose="020B0502040204020203" pitchFamily="34" charset="-122"/>
              </a:rPr>
              <a:t>=False </a:t>
            </a:r>
            <a:r>
              <a:rPr lang="zh-CN" altLang="en-US" sz="2800" dirty="0">
                <a:latin typeface="微软雅黑 Light" panose="020B0502040204020203" pitchFamily="34" charset="-122"/>
                <a:ea typeface="微软雅黑 Light" panose="020B0502040204020203" pitchFamily="34" charset="-122"/>
              </a:rPr>
              <a:t>可以保持中文原样输出</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20" name="矩形 19">
            <a:extLst>
              <a:ext uri="{FF2B5EF4-FFF2-40B4-BE49-F238E27FC236}">
                <a16:creationId xmlns:a16="http://schemas.microsoft.com/office/drawing/2014/main" id="{56D1CA22-4B71-40AA-B854-125CD0499E14}"/>
              </a:ext>
            </a:extLst>
          </p:cNvPr>
          <p:cNvSpPr/>
          <p:nvPr/>
        </p:nvSpPr>
        <p:spPr>
          <a:xfrm>
            <a:off x="789108" y="5288360"/>
            <a:ext cx="10630162" cy="461665"/>
          </a:xfrm>
          <a:prstGeom prst="rect">
            <a:avLst/>
          </a:prstGeom>
        </p:spPr>
        <p:txBody>
          <a:bodyPr wrap="square">
            <a:spAutoFit/>
          </a:bodyPr>
          <a:lstStyle/>
          <a:p>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dumps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info</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ensure_ascii</a:t>
            </a:r>
            <a:r>
              <a:rPr lang="zh-CN" altLang="zh-CN" sz="2400" dirty="0">
                <a:solidFill>
                  <a:srgbClr val="F77235"/>
                </a:solidFill>
                <a:latin typeface="JetBrains Mono" pitchFamily="2" charset="0"/>
              </a:rPr>
              <a:t>=</a:t>
            </a:r>
            <a:r>
              <a:rPr lang="zh-CN" altLang="zh-CN" sz="2400" b="1" dirty="0">
                <a:solidFill>
                  <a:srgbClr val="EF8354"/>
                </a:solidFill>
                <a:latin typeface="JetBrains Mono" pitchFamily="2" charset="0"/>
              </a:rPr>
              <a:t>False</a:t>
            </a:r>
            <a:r>
              <a:rPr lang="zh-CN" altLang="zh-CN" sz="2400" dirty="0">
                <a:solidFill>
                  <a:srgbClr val="E70C0C"/>
                </a:solidFill>
                <a:latin typeface="JetBrains Mono" pitchFamily="2" charset="0"/>
              </a:rPr>
              <a:t>))</a:t>
            </a:r>
            <a:endParaRPr lang="zh-CN" altLang="en-US" sz="2400" dirty="0"/>
          </a:p>
        </p:txBody>
      </p:sp>
      <p:sp>
        <p:nvSpPr>
          <p:cNvPr id="21" name="矩形 20">
            <a:extLst>
              <a:ext uri="{FF2B5EF4-FFF2-40B4-BE49-F238E27FC236}">
                <a16:creationId xmlns:a16="http://schemas.microsoft.com/office/drawing/2014/main" id="{42032B4F-2BB6-4338-8228-990FD8C90421}"/>
              </a:ext>
            </a:extLst>
          </p:cNvPr>
          <p:cNvSpPr/>
          <p:nvPr/>
        </p:nvSpPr>
        <p:spPr>
          <a:xfrm>
            <a:off x="789108" y="5877272"/>
            <a:ext cx="10680443" cy="400110"/>
          </a:xfrm>
          <a:prstGeom prst="rect">
            <a:avLst/>
          </a:prstGeom>
        </p:spPr>
        <p:txBody>
          <a:bodyPr wrap="square">
            <a:spAutoFit/>
          </a:bodyPr>
          <a:lstStyle/>
          <a:p>
            <a:pPr lvl="0" eaLnBrk="0" fontAlgn="base" hangingPunct="0">
              <a:spcBef>
                <a:spcPct val="0"/>
              </a:spcBef>
              <a:spcAft>
                <a:spcPct val="0"/>
              </a:spcAft>
            </a:pP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"name"</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李立</a:t>
            </a:r>
            <a:r>
              <a:rPr lang="zh-CN" altLang="zh-CN" sz="2000" dirty="0">
                <a:solidFill>
                  <a:srgbClr val="5E8759"/>
                </a:solidFill>
                <a:latin typeface="JetBrains Mono" pitchFamily="2" charset="0"/>
              </a:rPr>
              <a:t>"</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"phone"</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"13988776655"</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"city"</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5E8759"/>
                </a:solidFill>
                <a:latin typeface="宋体" panose="02010600030101010101" pitchFamily="2" charset="-122"/>
                <a:ea typeface="宋体" panose="02010600030101010101" pitchFamily="2" charset="-122"/>
              </a:rPr>
              <a:t>武汉</a:t>
            </a:r>
            <a:r>
              <a:rPr lang="zh-CN" altLang="zh-CN" sz="2000" dirty="0">
                <a:solidFill>
                  <a:srgbClr val="5E8759"/>
                </a:solidFill>
                <a:latin typeface="JetBrains Mono" pitchFamily="2" charset="0"/>
              </a:rPr>
              <a:t>"</a:t>
            </a:r>
            <a:r>
              <a:rPr lang="zh-CN" altLang="zh-CN" sz="2000" dirty="0">
                <a:solidFill>
                  <a:srgbClr val="F77235"/>
                </a:solidFill>
                <a:latin typeface="JetBrains Mono" pitchFamily="2" charset="0"/>
              </a:rPr>
              <a:t>}</a:t>
            </a:r>
            <a:endParaRPr lang="zh-CN" altLang="zh-CN" sz="1400" dirty="0">
              <a:latin typeface="Arial" panose="020B0604020202020204" pitchFamily="34" charset="0"/>
            </a:endParaRPr>
          </a:p>
        </p:txBody>
      </p:sp>
      <p:sp>
        <p:nvSpPr>
          <p:cNvPr id="22" name="矩形 21">
            <a:extLst>
              <a:ext uri="{FF2B5EF4-FFF2-40B4-BE49-F238E27FC236}">
                <a16:creationId xmlns:a16="http://schemas.microsoft.com/office/drawing/2014/main" id="{616C9B64-0E77-4999-820B-38728FB25411}"/>
              </a:ext>
            </a:extLst>
          </p:cNvPr>
          <p:cNvSpPr/>
          <p:nvPr/>
        </p:nvSpPr>
        <p:spPr>
          <a:xfrm>
            <a:off x="789108" y="4161696"/>
            <a:ext cx="5738940" cy="461665"/>
          </a:xfrm>
          <a:prstGeom prst="rect">
            <a:avLst/>
          </a:prstGeom>
        </p:spPr>
        <p:txBody>
          <a:bodyPr wrap="square">
            <a:spAutoFit/>
          </a:bodyPr>
          <a:lstStyle/>
          <a:p>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dumps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info</a:t>
            </a:r>
            <a:r>
              <a:rPr lang="zh-CN" altLang="zh-CN" sz="2400" dirty="0">
                <a:solidFill>
                  <a:srgbClr val="E70C0C"/>
                </a:solidFill>
                <a:latin typeface="JetBrains Mono" pitchFamily="2" charset="0"/>
              </a:rPr>
              <a:t>))</a:t>
            </a:r>
            <a:endParaRPr lang="zh-CN" altLang="en-US" sz="2400" dirty="0"/>
          </a:p>
        </p:txBody>
      </p:sp>
      <p:sp>
        <p:nvSpPr>
          <p:cNvPr id="23" name="矩形 22">
            <a:extLst>
              <a:ext uri="{FF2B5EF4-FFF2-40B4-BE49-F238E27FC236}">
                <a16:creationId xmlns:a16="http://schemas.microsoft.com/office/drawing/2014/main" id="{6E06F004-435C-4E29-8C67-B16FBB245BBB}"/>
              </a:ext>
            </a:extLst>
          </p:cNvPr>
          <p:cNvSpPr/>
          <p:nvPr/>
        </p:nvSpPr>
        <p:spPr>
          <a:xfrm>
            <a:off x="4007768" y="829099"/>
            <a:ext cx="3496470" cy="369332"/>
          </a:xfrm>
          <a:prstGeom prst="rect">
            <a:avLst/>
          </a:prstGeom>
        </p:spPr>
        <p:txBody>
          <a:bodyPr wrap="none">
            <a:spAutoFit/>
          </a:bodyPr>
          <a:lstStyle/>
          <a:p>
            <a:r>
              <a:rPr lang="zh-CN" altLang="en-US" dirty="0"/>
              <a:t>将</a:t>
            </a:r>
            <a:r>
              <a:rPr lang="en-US" altLang="zh-CN" dirty="0"/>
              <a:t>Python</a:t>
            </a:r>
            <a:r>
              <a:rPr lang="zh-CN" altLang="en-US" dirty="0"/>
              <a:t>对象转为</a:t>
            </a:r>
            <a:r>
              <a:rPr lang="en-US" altLang="zh-CN" dirty="0"/>
              <a:t>JSON</a:t>
            </a:r>
            <a:r>
              <a:rPr lang="zh-CN" altLang="en-US" dirty="0"/>
              <a:t>格式数据</a:t>
            </a:r>
            <a:endParaRPr lang="zh-CN" altLang="en-US" dirty="0">
              <a:effectLst/>
            </a:endParaRPr>
          </a:p>
        </p:txBody>
      </p:sp>
    </p:spTree>
    <p:extLst>
      <p:ext uri="{BB962C8B-B14F-4D97-AF65-F5344CB8AC3E}">
        <p14:creationId xmlns:p14="http://schemas.microsoft.com/office/powerpoint/2010/main" val="173005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编码</a:t>
            </a:r>
          </a:p>
        </p:txBody>
      </p:sp>
      <p:sp>
        <p:nvSpPr>
          <p:cNvPr id="14" name="矩形 13">
            <a:extLst>
              <a:ext uri="{FF2B5EF4-FFF2-40B4-BE49-F238E27FC236}">
                <a16:creationId xmlns:a16="http://schemas.microsoft.com/office/drawing/2014/main" id="{B81CD256-65E9-4045-943D-6CBCCAD8976E}"/>
              </a:ext>
            </a:extLst>
          </p:cNvPr>
          <p:cNvSpPr/>
          <p:nvPr/>
        </p:nvSpPr>
        <p:spPr>
          <a:xfrm>
            <a:off x="794430" y="1565503"/>
            <a:ext cx="11305256" cy="430887"/>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18" name="矩形 17">
            <a:extLst>
              <a:ext uri="{FF2B5EF4-FFF2-40B4-BE49-F238E27FC236}">
                <a16:creationId xmlns:a16="http://schemas.microsoft.com/office/drawing/2014/main" id="{A1642202-77F3-4419-A6C7-A1D7417876F8}"/>
              </a:ext>
            </a:extLst>
          </p:cNvPr>
          <p:cNvSpPr/>
          <p:nvPr/>
        </p:nvSpPr>
        <p:spPr>
          <a:xfrm>
            <a:off x="789108" y="2044297"/>
            <a:ext cx="10630162" cy="954107"/>
          </a:xfrm>
          <a:prstGeom prst="rect">
            <a:avLst/>
          </a:prstGeom>
        </p:spPr>
        <p:txBody>
          <a:bodyPr wrap="square">
            <a:spAutoFit/>
          </a:bodyPr>
          <a:lstStyle/>
          <a:p>
            <a:r>
              <a:rPr lang="en-US" altLang="zh-CN" sz="2800" dirty="0">
                <a:latin typeface="微软雅黑 Light" panose="020B0502040204020203" pitchFamily="34" charset="-122"/>
                <a:ea typeface="微软雅黑 Light" panose="020B0502040204020203" pitchFamily="34" charset="-122"/>
              </a:rPr>
              <a:t>indent </a:t>
            </a:r>
            <a:r>
              <a:rPr lang="zh-CN" altLang="en-US" sz="2800" dirty="0">
                <a:latin typeface="微软雅黑 Light" panose="020B0502040204020203" pitchFamily="34" charset="-122"/>
                <a:ea typeface="微软雅黑 Light" panose="020B0502040204020203" pitchFamily="34" charset="-122"/>
              </a:rPr>
              <a:t>参数可用来对</a:t>
            </a:r>
            <a:r>
              <a:rPr lang="en-US" altLang="zh-CN" sz="2800" dirty="0">
                <a:latin typeface="微软雅黑 Light" panose="020B0502040204020203" pitchFamily="34" charset="-122"/>
                <a:ea typeface="微软雅黑 Light" panose="020B0502040204020203" pitchFamily="34" charset="-122"/>
              </a:rPr>
              <a:t>JSON </a:t>
            </a:r>
            <a:r>
              <a:rPr lang="zh-CN" altLang="en-US" sz="2800" dirty="0">
                <a:latin typeface="微软雅黑 Light" panose="020B0502040204020203" pitchFamily="34" charset="-122"/>
                <a:ea typeface="微软雅黑 Light" panose="020B0502040204020203" pitchFamily="34" charset="-122"/>
              </a:rPr>
              <a:t>数据进行格式化输出，默认值为</a:t>
            </a:r>
            <a:r>
              <a:rPr lang="en-US" altLang="zh-CN" sz="2800" dirty="0">
                <a:latin typeface="微软雅黑 Light" panose="020B0502040204020203" pitchFamily="34" charset="-122"/>
                <a:ea typeface="微软雅黑 Light" panose="020B0502040204020203" pitchFamily="34" charset="-122"/>
              </a:rPr>
              <a:t>None</a:t>
            </a:r>
          </a:p>
          <a:p>
            <a:r>
              <a:rPr lang="zh-CN" altLang="en-US" sz="2800" dirty="0">
                <a:latin typeface="微软雅黑 Light" panose="020B0502040204020203" pitchFamily="34" charset="-122"/>
                <a:ea typeface="微软雅黑 Light" panose="020B0502040204020203" pitchFamily="34" charset="-122"/>
              </a:rPr>
              <a:t>可设一个大于</a:t>
            </a:r>
            <a:r>
              <a:rPr lang="en-US" altLang="zh-CN" sz="2800" dirty="0">
                <a:latin typeface="微软雅黑 Light" panose="020B0502040204020203" pitchFamily="34" charset="-122"/>
                <a:ea typeface="微软雅黑 Light" panose="020B0502040204020203" pitchFamily="34" charset="-122"/>
              </a:rPr>
              <a:t>0 </a:t>
            </a:r>
            <a:r>
              <a:rPr lang="zh-CN" altLang="en-US" sz="2800" dirty="0">
                <a:latin typeface="微软雅黑 Light" panose="020B0502040204020203" pitchFamily="34" charset="-122"/>
                <a:ea typeface="微软雅黑 Light" panose="020B0502040204020203" pitchFamily="34" charset="-122"/>
              </a:rPr>
              <a:t>的整数表示缩进量，可读性更好</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42032B4F-2BB6-4338-8228-990FD8C90421}"/>
              </a:ext>
            </a:extLst>
          </p:cNvPr>
          <p:cNvSpPr/>
          <p:nvPr/>
        </p:nvSpPr>
        <p:spPr>
          <a:xfrm>
            <a:off x="789109" y="4648473"/>
            <a:ext cx="5522916" cy="1938992"/>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endParaRPr lang="zh-CN" altLang="zh-CN" sz="1600" dirty="0">
              <a:latin typeface="Arial" panose="020B0604020202020204" pitchFamily="34" charset="0"/>
            </a:endParaRPr>
          </a:p>
        </p:txBody>
      </p:sp>
      <p:sp>
        <p:nvSpPr>
          <p:cNvPr id="22" name="矩形 21">
            <a:extLst>
              <a:ext uri="{FF2B5EF4-FFF2-40B4-BE49-F238E27FC236}">
                <a16:creationId xmlns:a16="http://schemas.microsoft.com/office/drawing/2014/main" id="{616C9B64-0E77-4999-820B-38728FB25411}"/>
              </a:ext>
            </a:extLst>
          </p:cNvPr>
          <p:cNvSpPr/>
          <p:nvPr/>
        </p:nvSpPr>
        <p:spPr>
          <a:xfrm>
            <a:off x="789108" y="4161696"/>
            <a:ext cx="10630162" cy="461665"/>
          </a:xfrm>
          <a:prstGeom prst="rect">
            <a:avLst/>
          </a:prstGeom>
        </p:spPr>
        <p:txBody>
          <a:bodyPr wrap="square">
            <a:spAutoFit/>
          </a:bodyPr>
          <a:lstStyle/>
          <a:p>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dumps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info</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ensure_ascii</a:t>
            </a:r>
            <a:r>
              <a:rPr lang="zh-CN" altLang="zh-CN" sz="2400" dirty="0">
                <a:solidFill>
                  <a:srgbClr val="F77235"/>
                </a:solidFill>
                <a:latin typeface="JetBrains Mono" pitchFamily="2" charset="0"/>
              </a:rPr>
              <a:t>=</a:t>
            </a:r>
            <a:r>
              <a:rPr lang="zh-CN" altLang="zh-CN" sz="2400" b="1" dirty="0">
                <a:solidFill>
                  <a:srgbClr val="EF8354"/>
                </a:solidFill>
                <a:latin typeface="JetBrains Mono" pitchFamily="2" charset="0"/>
              </a:rPr>
              <a:t>False</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indent</a:t>
            </a:r>
            <a:r>
              <a:rPr lang="zh-CN" altLang="zh-CN" sz="2400" dirty="0">
                <a:solidFill>
                  <a:srgbClr val="F77235"/>
                </a:solidFill>
                <a:latin typeface="JetBrains Mono" pitchFamily="2" charset="0"/>
              </a:rPr>
              <a:t>=</a:t>
            </a:r>
            <a:r>
              <a:rPr lang="zh-CN" altLang="zh-CN" sz="2400" dirty="0">
                <a:solidFill>
                  <a:srgbClr val="2D3142"/>
                </a:solidFill>
                <a:latin typeface="JetBrains Mono" pitchFamily="2" charset="0"/>
              </a:rPr>
              <a:t>4</a:t>
            </a:r>
            <a:r>
              <a:rPr lang="zh-CN" altLang="zh-CN" sz="2400" dirty="0">
                <a:solidFill>
                  <a:srgbClr val="E70C0C"/>
                </a:solidFill>
                <a:latin typeface="JetBrains Mono" pitchFamily="2" charset="0"/>
              </a:rPr>
              <a:t>))</a:t>
            </a:r>
            <a:endParaRPr lang="zh-CN" altLang="en-US" sz="2400" dirty="0"/>
          </a:p>
        </p:txBody>
      </p:sp>
      <p:sp>
        <p:nvSpPr>
          <p:cNvPr id="24" name="矩形 23">
            <a:extLst>
              <a:ext uri="{FF2B5EF4-FFF2-40B4-BE49-F238E27FC236}">
                <a16:creationId xmlns:a16="http://schemas.microsoft.com/office/drawing/2014/main" id="{B48D2D41-E6B2-46E6-8820-7C10154899A9}"/>
              </a:ext>
            </a:extLst>
          </p:cNvPr>
          <p:cNvSpPr/>
          <p:nvPr/>
        </p:nvSpPr>
        <p:spPr>
          <a:xfrm>
            <a:off x="782106" y="2924944"/>
            <a:ext cx="10952218"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json</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info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F77235"/>
                </a:solidFill>
                <a:latin typeface="JetBrains Mono" pitchFamily="2" charset="0"/>
              </a:rPr>
              <a:t>}</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117678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编码</a:t>
            </a:r>
          </a:p>
        </p:txBody>
      </p:sp>
      <p:sp>
        <p:nvSpPr>
          <p:cNvPr id="14" name="矩形 13">
            <a:extLst>
              <a:ext uri="{FF2B5EF4-FFF2-40B4-BE49-F238E27FC236}">
                <a16:creationId xmlns:a16="http://schemas.microsoft.com/office/drawing/2014/main" id="{B81CD256-65E9-4045-943D-6CBCCAD8976E}"/>
              </a:ext>
            </a:extLst>
          </p:cNvPr>
          <p:cNvSpPr/>
          <p:nvPr/>
        </p:nvSpPr>
        <p:spPr>
          <a:xfrm>
            <a:off x="794430" y="1565503"/>
            <a:ext cx="11305256" cy="430887"/>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18" name="矩形 17">
            <a:extLst>
              <a:ext uri="{FF2B5EF4-FFF2-40B4-BE49-F238E27FC236}">
                <a16:creationId xmlns:a16="http://schemas.microsoft.com/office/drawing/2014/main" id="{A1642202-77F3-4419-A6C7-A1D7417876F8}"/>
              </a:ext>
            </a:extLst>
          </p:cNvPr>
          <p:cNvSpPr/>
          <p:nvPr/>
        </p:nvSpPr>
        <p:spPr>
          <a:xfrm>
            <a:off x="789108" y="2044297"/>
            <a:ext cx="8835284" cy="954107"/>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默认不排序</a:t>
            </a:r>
            <a:endParaRPr lang="en-US" altLang="zh-CN" sz="2800" dirty="0">
              <a:latin typeface="微软雅黑 Light" panose="020B0502040204020203" pitchFamily="34" charset="-122"/>
              <a:ea typeface="微软雅黑 Light" panose="020B0502040204020203" pitchFamily="34" charset="-122"/>
            </a:endParaRPr>
          </a:p>
          <a:p>
            <a:r>
              <a:rPr lang="zh-CN" altLang="en-US" sz="2800" dirty="0">
                <a:latin typeface="微软雅黑 Light" panose="020B0502040204020203" pitchFamily="34" charset="-122"/>
                <a:ea typeface="微软雅黑 Light" panose="020B0502040204020203" pitchFamily="34" charset="-122"/>
              </a:rPr>
              <a:t>可设置</a:t>
            </a:r>
            <a:r>
              <a:rPr lang="en-US" altLang="zh-CN" sz="2800" dirty="0" err="1">
                <a:latin typeface="微软雅黑 Light" panose="020B0502040204020203" pitchFamily="34" charset="-122"/>
                <a:ea typeface="微软雅黑 Light" panose="020B0502040204020203" pitchFamily="34" charset="-122"/>
              </a:rPr>
              <a:t>sort_keys</a:t>
            </a:r>
            <a:r>
              <a:rPr lang="en-US" altLang="zh-CN" sz="2800" dirty="0">
                <a:latin typeface="微软雅黑 Light" panose="020B0502040204020203" pitchFamily="34" charset="-122"/>
                <a:ea typeface="微软雅黑 Light" panose="020B0502040204020203" pitchFamily="34" charset="-122"/>
              </a:rPr>
              <a:t>=True</a:t>
            </a:r>
            <a:r>
              <a:rPr lang="zh-CN" altLang="en-US" sz="2800" dirty="0">
                <a:latin typeface="微软雅黑 Light" panose="020B0502040204020203" pitchFamily="34" charset="-122"/>
                <a:ea typeface="微软雅黑 Light" panose="020B0502040204020203" pitchFamily="34" charset="-122"/>
              </a:rPr>
              <a:t>使转换结果按照字典升序排序</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42032B4F-2BB6-4338-8228-990FD8C90421}"/>
              </a:ext>
            </a:extLst>
          </p:cNvPr>
          <p:cNvSpPr/>
          <p:nvPr/>
        </p:nvSpPr>
        <p:spPr>
          <a:xfrm>
            <a:off x="789109" y="4648473"/>
            <a:ext cx="5522916" cy="1938992"/>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highlight>
                  <a:srgbClr val="FFFF00"/>
                </a:highlight>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endParaRPr lang="zh-CN" altLang="zh-CN" sz="1600" dirty="0">
              <a:latin typeface="Arial" panose="020B0604020202020204" pitchFamily="34" charset="0"/>
            </a:endParaRPr>
          </a:p>
        </p:txBody>
      </p:sp>
      <p:sp>
        <p:nvSpPr>
          <p:cNvPr id="22" name="矩形 21">
            <a:extLst>
              <a:ext uri="{FF2B5EF4-FFF2-40B4-BE49-F238E27FC236}">
                <a16:creationId xmlns:a16="http://schemas.microsoft.com/office/drawing/2014/main" id="{616C9B64-0E77-4999-820B-38728FB25411}"/>
              </a:ext>
            </a:extLst>
          </p:cNvPr>
          <p:cNvSpPr/>
          <p:nvPr/>
        </p:nvSpPr>
        <p:spPr>
          <a:xfrm>
            <a:off x="789108" y="4161696"/>
            <a:ext cx="10779500" cy="415498"/>
          </a:xfrm>
          <a:prstGeom prst="rect">
            <a:avLst/>
          </a:prstGeom>
        </p:spPr>
        <p:txBody>
          <a:bodyPr wrap="square">
            <a:spAutoFit/>
          </a:bodyPr>
          <a:lstStyle/>
          <a:p>
            <a:r>
              <a:rPr lang="zh-CN" altLang="zh-CN" sz="2100" b="1" dirty="0">
                <a:solidFill>
                  <a:srgbClr val="16A80D"/>
                </a:solidFill>
                <a:latin typeface="JetBrains Mono" pitchFamily="2" charset="0"/>
              </a:rPr>
              <a:t>print</a:t>
            </a:r>
            <a:r>
              <a:rPr lang="zh-CN" altLang="zh-CN" sz="2100" dirty="0">
                <a:solidFill>
                  <a:srgbClr val="E70C0C"/>
                </a:solidFill>
                <a:latin typeface="JetBrains Mono" pitchFamily="2" charset="0"/>
              </a:rPr>
              <a:t>(</a:t>
            </a:r>
            <a:r>
              <a:rPr lang="zh-CN" altLang="zh-CN" sz="2100" dirty="0">
                <a:solidFill>
                  <a:srgbClr val="2D3142"/>
                </a:solidFill>
                <a:latin typeface="JetBrains Mono" pitchFamily="2" charset="0"/>
              </a:rPr>
              <a:t>json</a:t>
            </a:r>
            <a:r>
              <a:rPr lang="zh-CN" altLang="zh-CN" sz="2100" dirty="0">
                <a:solidFill>
                  <a:srgbClr val="E70C0C"/>
                </a:solidFill>
                <a:latin typeface="JetBrains Mono" pitchFamily="2" charset="0"/>
              </a:rPr>
              <a:t>.</a:t>
            </a:r>
            <a:r>
              <a:rPr lang="zh-CN" altLang="zh-CN" sz="2100" b="1" dirty="0">
                <a:solidFill>
                  <a:srgbClr val="F72F07"/>
                </a:solidFill>
                <a:latin typeface="JetBrains Mono" pitchFamily="2" charset="0"/>
              </a:rPr>
              <a:t>dumps</a:t>
            </a:r>
            <a:r>
              <a:rPr lang="zh-CN" altLang="zh-CN" sz="2100" dirty="0">
                <a:solidFill>
                  <a:srgbClr val="E70C0C"/>
                </a:solidFill>
                <a:latin typeface="JetBrains Mono" pitchFamily="2" charset="0"/>
              </a:rPr>
              <a:t>(</a:t>
            </a:r>
            <a:r>
              <a:rPr lang="zh-CN" altLang="zh-CN" sz="2100" dirty="0">
                <a:solidFill>
                  <a:srgbClr val="2D3142"/>
                </a:solidFill>
                <a:latin typeface="JetBrains Mono" pitchFamily="2" charset="0"/>
              </a:rPr>
              <a:t>info</a:t>
            </a:r>
            <a:r>
              <a:rPr lang="zh-CN" altLang="zh-CN" sz="2100" dirty="0">
                <a:solidFill>
                  <a:srgbClr val="6AE613"/>
                </a:solidFill>
                <a:latin typeface="JetBrains Mono" pitchFamily="2" charset="0"/>
              </a:rPr>
              <a:t>,</a:t>
            </a:r>
            <a:r>
              <a:rPr lang="zh-CN" altLang="zh-CN" sz="2100" dirty="0">
                <a:solidFill>
                  <a:srgbClr val="2D3142"/>
                </a:solidFill>
                <a:latin typeface="JetBrains Mono" pitchFamily="2" charset="0"/>
              </a:rPr>
              <a:t>ensure_ascii</a:t>
            </a:r>
            <a:r>
              <a:rPr lang="zh-CN" altLang="zh-CN" sz="2100" dirty="0">
                <a:solidFill>
                  <a:srgbClr val="F77235"/>
                </a:solidFill>
                <a:latin typeface="JetBrains Mono" pitchFamily="2" charset="0"/>
              </a:rPr>
              <a:t>=</a:t>
            </a:r>
            <a:r>
              <a:rPr lang="zh-CN" altLang="zh-CN" sz="2100" b="1" dirty="0">
                <a:solidFill>
                  <a:srgbClr val="EF8354"/>
                </a:solidFill>
                <a:latin typeface="JetBrains Mono" pitchFamily="2" charset="0"/>
              </a:rPr>
              <a:t>False</a:t>
            </a:r>
            <a:r>
              <a:rPr lang="zh-CN" altLang="zh-CN" sz="2100" dirty="0">
                <a:solidFill>
                  <a:srgbClr val="6AE613"/>
                </a:solidFill>
                <a:latin typeface="JetBrains Mono" pitchFamily="2" charset="0"/>
              </a:rPr>
              <a:t>,</a:t>
            </a:r>
            <a:r>
              <a:rPr lang="zh-CN" altLang="zh-CN" sz="2100" dirty="0">
                <a:solidFill>
                  <a:srgbClr val="2D3142"/>
                </a:solidFill>
                <a:latin typeface="JetBrains Mono" pitchFamily="2" charset="0"/>
              </a:rPr>
              <a:t>indent</a:t>
            </a:r>
            <a:r>
              <a:rPr lang="zh-CN" altLang="zh-CN" sz="2100" dirty="0">
                <a:solidFill>
                  <a:srgbClr val="F77235"/>
                </a:solidFill>
                <a:latin typeface="JetBrains Mono" pitchFamily="2" charset="0"/>
              </a:rPr>
              <a:t>=</a:t>
            </a:r>
            <a:r>
              <a:rPr lang="zh-CN" altLang="zh-CN" sz="2100" dirty="0">
                <a:solidFill>
                  <a:srgbClr val="2D3142"/>
                </a:solidFill>
                <a:latin typeface="JetBrains Mono" pitchFamily="2" charset="0"/>
              </a:rPr>
              <a:t>4</a:t>
            </a:r>
            <a:r>
              <a:rPr lang="zh-CN" altLang="zh-CN" sz="2100" dirty="0">
                <a:solidFill>
                  <a:srgbClr val="6AE613"/>
                </a:solidFill>
                <a:latin typeface="JetBrains Mono" pitchFamily="2" charset="0"/>
              </a:rPr>
              <a:t>,</a:t>
            </a:r>
            <a:r>
              <a:rPr lang="zh-CN" altLang="zh-CN" sz="2100" dirty="0">
                <a:solidFill>
                  <a:srgbClr val="2D3142"/>
                </a:solidFill>
                <a:latin typeface="JetBrains Mono" pitchFamily="2" charset="0"/>
              </a:rPr>
              <a:t>sort_keys</a:t>
            </a:r>
            <a:r>
              <a:rPr lang="zh-CN" altLang="zh-CN" sz="2100" dirty="0">
                <a:solidFill>
                  <a:srgbClr val="F77235"/>
                </a:solidFill>
                <a:latin typeface="JetBrains Mono" pitchFamily="2" charset="0"/>
              </a:rPr>
              <a:t>=</a:t>
            </a:r>
            <a:r>
              <a:rPr lang="zh-CN" altLang="zh-CN" sz="2100" b="1" dirty="0">
                <a:solidFill>
                  <a:srgbClr val="EF8354"/>
                </a:solidFill>
                <a:latin typeface="JetBrains Mono" pitchFamily="2" charset="0"/>
              </a:rPr>
              <a:t>True</a:t>
            </a:r>
            <a:r>
              <a:rPr lang="zh-CN" altLang="zh-CN" sz="2100" dirty="0">
                <a:solidFill>
                  <a:srgbClr val="E70C0C"/>
                </a:solidFill>
                <a:latin typeface="JetBrains Mono" pitchFamily="2" charset="0"/>
              </a:rPr>
              <a:t>))</a:t>
            </a:r>
            <a:endParaRPr lang="zh-CN" altLang="en-US" sz="2100" dirty="0"/>
          </a:p>
        </p:txBody>
      </p:sp>
      <p:sp>
        <p:nvSpPr>
          <p:cNvPr id="9" name="矩形 8">
            <a:extLst>
              <a:ext uri="{FF2B5EF4-FFF2-40B4-BE49-F238E27FC236}">
                <a16:creationId xmlns:a16="http://schemas.microsoft.com/office/drawing/2014/main" id="{2FF320B1-33C7-4D26-9C9E-8F43D58150CB}"/>
              </a:ext>
            </a:extLst>
          </p:cNvPr>
          <p:cNvSpPr/>
          <p:nvPr/>
        </p:nvSpPr>
        <p:spPr>
          <a:xfrm>
            <a:off x="6312025" y="4648473"/>
            <a:ext cx="5107245" cy="1938992"/>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highlight>
                  <a:srgbClr val="FFFF00"/>
                </a:highlight>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endParaRPr lang="zh-CN" altLang="zh-CN" sz="1600" dirty="0">
              <a:latin typeface="Arial" panose="020B0604020202020204" pitchFamily="34" charset="0"/>
            </a:endParaRPr>
          </a:p>
        </p:txBody>
      </p:sp>
      <p:sp>
        <p:nvSpPr>
          <p:cNvPr id="20" name="矩形 19">
            <a:extLst>
              <a:ext uri="{FF2B5EF4-FFF2-40B4-BE49-F238E27FC236}">
                <a16:creationId xmlns:a16="http://schemas.microsoft.com/office/drawing/2014/main" id="{1B6255C2-F6C1-4C2C-98F5-56865E72EC74}"/>
              </a:ext>
            </a:extLst>
          </p:cNvPr>
          <p:cNvSpPr/>
          <p:nvPr/>
        </p:nvSpPr>
        <p:spPr>
          <a:xfrm>
            <a:off x="782106" y="2924944"/>
            <a:ext cx="10952218"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json</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info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F77235"/>
                </a:solidFill>
                <a:latin typeface="JetBrains Mono" pitchFamily="2" charset="0"/>
              </a:rPr>
              <a:t>}</a:t>
            </a:r>
            <a:endParaRPr lang="zh-CN" altLang="zh-CN" sz="2400" dirty="0">
              <a:latin typeface="Arial" panose="020B0604020202020204" pitchFamily="34" charset="0"/>
            </a:endParaRPr>
          </a:p>
        </p:txBody>
      </p:sp>
    </p:spTree>
    <p:extLst>
      <p:ext uri="{BB962C8B-B14F-4D97-AF65-F5344CB8AC3E}">
        <p14:creationId xmlns:p14="http://schemas.microsoft.com/office/powerpoint/2010/main" val="20695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编码</a:t>
            </a:r>
          </a:p>
        </p:txBody>
      </p:sp>
      <p:sp>
        <p:nvSpPr>
          <p:cNvPr id="14" name="矩形 13">
            <a:extLst>
              <a:ext uri="{FF2B5EF4-FFF2-40B4-BE49-F238E27FC236}">
                <a16:creationId xmlns:a16="http://schemas.microsoft.com/office/drawing/2014/main" id="{B81CD256-65E9-4045-943D-6CBCCAD8976E}"/>
              </a:ext>
            </a:extLst>
          </p:cNvPr>
          <p:cNvSpPr/>
          <p:nvPr/>
        </p:nvSpPr>
        <p:spPr>
          <a:xfrm>
            <a:off x="794430" y="1565503"/>
            <a:ext cx="11305256" cy="430887"/>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dump</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obj</a:t>
            </a:r>
            <a:r>
              <a:rPr lang="zh-CN" altLang="zh-CN" sz="2200" dirty="0">
                <a:solidFill>
                  <a:srgbClr val="6AE613"/>
                </a:solidFill>
                <a:latin typeface="JetBrains Mono" pitchFamily="2" charset="0"/>
              </a:rPr>
              <a:t>,</a:t>
            </a:r>
            <a:r>
              <a:rPr lang="zh-CN" altLang="zh-CN" sz="2200" dirty="0">
                <a:solidFill>
                  <a:srgbClr val="2D3142"/>
                </a:solidFill>
                <a:latin typeface="JetBrains Mono" pitchFamily="2" charset="0"/>
              </a:rPr>
              <a:t>fp</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ensure_ascii</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True</a:t>
            </a:r>
            <a:r>
              <a:rPr lang="zh-CN" altLang="zh-CN" sz="2200" dirty="0">
                <a:solidFill>
                  <a:srgbClr val="6AE613"/>
                </a:solidFill>
                <a:latin typeface="JetBrains Mono" pitchFamily="2" charset="0"/>
              </a:rPr>
              <a:t>, </a:t>
            </a:r>
            <a:r>
              <a:rPr lang="zh-CN" altLang="zh-CN" sz="2200" dirty="0">
                <a:solidFill>
                  <a:srgbClr val="2D3142"/>
                </a:solidFill>
                <a:latin typeface="JetBrains Mono" pitchFamily="2" charset="0"/>
              </a:rPr>
              <a:t>indent</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None</a:t>
            </a:r>
            <a:r>
              <a:rPr lang="zh-CN" altLang="zh-CN" sz="2200" dirty="0">
                <a:solidFill>
                  <a:srgbClr val="6AE613"/>
                </a:solidFill>
                <a:latin typeface="JetBrains Mono" pitchFamily="2" charset="0"/>
              </a:rPr>
              <a:t>,</a:t>
            </a:r>
            <a:r>
              <a:rPr lang="zh-CN" altLang="zh-CN" sz="2200" dirty="0">
                <a:solidFill>
                  <a:srgbClr val="2D3142"/>
                </a:solidFill>
                <a:latin typeface="JetBrains Mono" pitchFamily="2" charset="0"/>
              </a:rPr>
              <a:t>sort_keys</a:t>
            </a:r>
            <a:r>
              <a:rPr lang="zh-CN" altLang="zh-CN" sz="2200" dirty="0">
                <a:solidFill>
                  <a:srgbClr val="F77235"/>
                </a:solidFill>
                <a:latin typeface="JetBrains Mono" pitchFamily="2" charset="0"/>
              </a:rPr>
              <a:t>=</a:t>
            </a:r>
            <a:r>
              <a:rPr lang="zh-CN" altLang="zh-CN" sz="2200" b="1" dirty="0">
                <a:solidFill>
                  <a:srgbClr val="EF8354"/>
                </a:solidFill>
                <a:latin typeface="JetBrains Mono" pitchFamily="2" charset="0"/>
              </a:rPr>
              <a:t>False</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18" name="矩形 17">
            <a:extLst>
              <a:ext uri="{FF2B5EF4-FFF2-40B4-BE49-F238E27FC236}">
                <a16:creationId xmlns:a16="http://schemas.microsoft.com/office/drawing/2014/main" id="{A1642202-77F3-4419-A6C7-A1D7417876F8}"/>
              </a:ext>
            </a:extLst>
          </p:cNvPr>
          <p:cNvSpPr/>
          <p:nvPr/>
        </p:nvSpPr>
        <p:spPr>
          <a:xfrm>
            <a:off x="789108" y="2044297"/>
            <a:ext cx="8835284"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a:t>
            </a:r>
            <a:r>
              <a:rPr lang="en-US" altLang="zh-CN" sz="2800" dirty="0">
                <a:latin typeface="微软雅黑 Light" panose="020B0502040204020203" pitchFamily="34" charset="-122"/>
                <a:ea typeface="微软雅黑 Light" panose="020B0502040204020203" pitchFamily="34" charset="-122"/>
              </a:rPr>
              <a:t>JSON </a:t>
            </a:r>
            <a:r>
              <a:rPr lang="zh-CN" altLang="en-US" sz="2800" dirty="0">
                <a:latin typeface="微软雅黑 Light" panose="020B0502040204020203" pitchFamily="34" charset="-122"/>
                <a:ea typeface="微软雅黑 Light" panose="020B0502040204020203" pitchFamily="34" charset="-122"/>
              </a:rPr>
              <a:t>数据写入到一个具有写权限的文件对象中</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42032B4F-2BB6-4338-8228-990FD8C90421}"/>
              </a:ext>
            </a:extLst>
          </p:cNvPr>
          <p:cNvSpPr/>
          <p:nvPr/>
        </p:nvSpPr>
        <p:spPr>
          <a:xfrm>
            <a:off x="6312025" y="4874384"/>
            <a:ext cx="5328591" cy="1938992"/>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endParaRPr lang="zh-CN" altLang="zh-CN" sz="1600" dirty="0">
              <a:latin typeface="Arial" panose="020B0604020202020204" pitchFamily="34" charset="0"/>
            </a:endParaRPr>
          </a:p>
        </p:txBody>
      </p:sp>
      <p:sp>
        <p:nvSpPr>
          <p:cNvPr id="22" name="矩形 21">
            <a:extLst>
              <a:ext uri="{FF2B5EF4-FFF2-40B4-BE49-F238E27FC236}">
                <a16:creationId xmlns:a16="http://schemas.microsoft.com/office/drawing/2014/main" id="{616C9B64-0E77-4999-820B-38728FB25411}"/>
              </a:ext>
            </a:extLst>
          </p:cNvPr>
          <p:cNvSpPr/>
          <p:nvPr/>
        </p:nvSpPr>
        <p:spPr>
          <a:xfrm>
            <a:off x="789108" y="3789040"/>
            <a:ext cx="10851508" cy="1004442"/>
          </a:xfrm>
          <a:prstGeom prst="rect">
            <a:avLst/>
          </a:prstGeom>
        </p:spPr>
        <p:txBody>
          <a:bodyPr wrap="square">
            <a:spAutoFit/>
          </a:bodyPr>
          <a:lstStyle/>
          <a:p>
            <a:pPr lvl="0" eaLnBrk="0" fontAlgn="base" hangingPunct="0">
              <a:lnSpc>
                <a:spcPct val="130000"/>
              </a:lnSpc>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"test.json"</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"w"</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 </a:t>
            </a:r>
            <a:r>
              <a:rPr lang="en-US" altLang="zh-CN" sz="2400" dirty="0">
                <a:solidFill>
                  <a:srgbClr val="F77235"/>
                </a:solidFill>
                <a:latin typeface="JetBrains Mono" pitchFamily="2" charset="0"/>
              </a:rPr>
              <a:t>   </a:t>
            </a:r>
          </a:p>
          <a:p>
            <a:pPr lvl="0" eaLnBrk="0" fontAlgn="base" hangingPunct="0">
              <a:lnSpc>
                <a:spcPct val="130000"/>
              </a:lnSpc>
              <a:spcBef>
                <a:spcPct val="0"/>
              </a:spcBef>
              <a:spcAft>
                <a:spcPct val="0"/>
              </a:spcAft>
            </a:pPr>
            <a:r>
              <a:rPr lang="en-US" altLang="zh-CN" sz="2400" dirty="0">
                <a:solidFill>
                  <a:srgbClr val="F77235"/>
                </a:solidFill>
                <a:latin typeface="JetBrains Mono" pitchFamily="2" charset="0"/>
              </a:rPr>
              <a:t>    </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dump</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data</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f</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ensure_ascii</a:t>
            </a:r>
            <a:r>
              <a:rPr lang="zh-CN" altLang="zh-CN" sz="2400" dirty="0">
                <a:solidFill>
                  <a:srgbClr val="F77235"/>
                </a:solidFill>
                <a:latin typeface="JetBrains Mono" pitchFamily="2" charset="0"/>
              </a:rPr>
              <a:t>=</a:t>
            </a:r>
            <a:r>
              <a:rPr lang="zh-CN" altLang="zh-CN" sz="2400" b="1" dirty="0">
                <a:solidFill>
                  <a:srgbClr val="EF8354"/>
                </a:solidFill>
                <a:latin typeface="JetBrains Mono" pitchFamily="2" charset="0"/>
              </a:rPr>
              <a:t>False</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indent</a:t>
            </a:r>
            <a:r>
              <a:rPr lang="zh-CN" altLang="zh-CN" sz="2400" dirty="0">
                <a:solidFill>
                  <a:srgbClr val="F77235"/>
                </a:solidFill>
                <a:latin typeface="JetBrains Mono" pitchFamily="2" charset="0"/>
              </a:rPr>
              <a:t>=</a:t>
            </a:r>
            <a:r>
              <a:rPr lang="zh-CN" altLang="zh-CN" sz="2400" dirty="0">
                <a:solidFill>
                  <a:srgbClr val="2D3142"/>
                </a:solidFill>
                <a:latin typeface="JetBrains Mono" pitchFamily="2" charset="0"/>
              </a:rPr>
              <a:t>4</a:t>
            </a:r>
            <a:r>
              <a:rPr lang="zh-CN" altLang="zh-CN" sz="2400" dirty="0">
                <a:solidFill>
                  <a:srgbClr val="E70C0C"/>
                </a:solidFill>
                <a:latin typeface="JetBrains Mono" pitchFamily="2" charset="0"/>
              </a:rPr>
              <a:t>)</a:t>
            </a:r>
            <a:endParaRPr lang="zh-CN" altLang="zh-CN" sz="1600" dirty="0">
              <a:latin typeface="Arial" panose="020B0604020202020204" pitchFamily="34" charset="0"/>
            </a:endParaRPr>
          </a:p>
        </p:txBody>
      </p:sp>
      <p:sp>
        <p:nvSpPr>
          <p:cNvPr id="23" name="矩形 22">
            <a:extLst>
              <a:ext uri="{FF2B5EF4-FFF2-40B4-BE49-F238E27FC236}">
                <a16:creationId xmlns:a16="http://schemas.microsoft.com/office/drawing/2014/main" id="{32BF9621-DCA3-4DF3-BBD3-61A453D7FBF5}"/>
              </a:ext>
            </a:extLst>
          </p:cNvPr>
          <p:cNvSpPr/>
          <p:nvPr/>
        </p:nvSpPr>
        <p:spPr>
          <a:xfrm>
            <a:off x="782106" y="2564904"/>
            <a:ext cx="10952218"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json</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info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F77235"/>
                </a:solidFill>
                <a:latin typeface="JetBrains Mono" pitchFamily="2" charset="0"/>
              </a:rPr>
              <a:t>}</a:t>
            </a:r>
            <a:endParaRPr lang="zh-CN" altLang="zh-CN" sz="2400" dirty="0">
              <a:latin typeface="Arial" panose="020B0604020202020204" pitchFamily="34" charset="0"/>
            </a:endParaRPr>
          </a:p>
        </p:txBody>
      </p:sp>
      <p:sp>
        <p:nvSpPr>
          <p:cNvPr id="17" name="矩形 16">
            <a:extLst>
              <a:ext uri="{FF2B5EF4-FFF2-40B4-BE49-F238E27FC236}">
                <a16:creationId xmlns:a16="http://schemas.microsoft.com/office/drawing/2014/main" id="{30FF9935-5E30-4864-9366-5A9FAFE31544}"/>
              </a:ext>
            </a:extLst>
          </p:cNvPr>
          <p:cNvSpPr/>
          <p:nvPr/>
        </p:nvSpPr>
        <p:spPr>
          <a:xfrm>
            <a:off x="767408" y="4869160"/>
            <a:ext cx="4025461" cy="523220"/>
          </a:xfrm>
          <a:prstGeom prst="rect">
            <a:avLst/>
          </a:prstGeom>
        </p:spPr>
        <p:txBody>
          <a:bodyPr wrap="none">
            <a:spAutoFit/>
          </a:bodyPr>
          <a:lstStyle/>
          <a:p>
            <a:r>
              <a:rPr lang="en-US" altLang="zh-CN" sz="2800" dirty="0">
                <a:latin typeface="微软雅黑 Light" panose="020B0502040204020203" pitchFamily="34" charset="-122"/>
                <a:ea typeface="微软雅黑 Light" panose="020B0502040204020203" pitchFamily="34" charset="-122"/>
              </a:rPr>
              <a:t>“</a:t>
            </a:r>
            <a:r>
              <a:rPr lang="en-US" altLang="zh-CN" sz="2800" dirty="0" err="1">
                <a:latin typeface="微软雅黑 Light" panose="020B0502040204020203" pitchFamily="34" charset="-122"/>
                <a:ea typeface="微软雅黑 Light" panose="020B0502040204020203" pitchFamily="34" charset="-122"/>
              </a:rPr>
              <a:t>test.json</a:t>
            </a:r>
            <a:r>
              <a:rPr lang="en-US" altLang="zh-CN" sz="2800" dirty="0">
                <a:latin typeface="微软雅黑 Light" panose="020B0502040204020203" pitchFamily="34" charset="-122"/>
                <a:ea typeface="微软雅黑 Light" panose="020B0502040204020203" pitchFamily="34" charset="-122"/>
              </a:rPr>
              <a:t>” </a:t>
            </a:r>
            <a:r>
              <a:rPr lang="zh-CN" altLang="en-US" sz="2800" dirty="0">
                <a:latin typeface="微软雅黑 Light" panose="020B0502040204020203" pitchFamily="34" charset="-122"/>
                <a:ea typeface="微软雅黑 Light" panose="020B0502040204020203" pitchFamily="34" charset="-122"/>
              </a:rPr>
              <a:t>文件中的数据</a:t>
            </a:r>
          </a:p>
        </p:txBody>
      </p:sp>
      <p:sp>
        <p:nvSpPr>
          <p:cNvPr id="2" name="Rectangle 1">
            <a:extLst>
              <a:ext uri="{FF2B5EF4-FFF2-40B4-BE49-F238E27FC236}">
                <a16:creationId xmlns:a16="http://schemas.microsoft.com/office/drawing/2014/main" id="{AC443E68-B4B3-4740-8403-656FB025EB4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61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2073003"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a:t>
            </a:r>
            <a:r>
              <a:rPr lang="zh-CN" altLang="en-US" sz="3200" dirty="0">
                <a:solidFill>
                  <a:srgbClr val="FF8132"/>
                </a:solidFill>
                <a:latin typeface="微软雅黑" panose="020B0503020204020204" pitchFamily="34" charset="-122"/>
                <a:ea typeface="微软雅黑" panose="020B0503020204020204" pitchFamily="34" charset="-122"/>
              </a:rPr>
              <a:t>解码</a:t>
            </a:r>
          </a:p>
        </p:txBody>
      </p:sp>
      <p:sp>
        <p:nvSpPr>
          <p:cNvPr id="14" name="矩形 13">
            <a:extLst>
              <a:ext uri="{FF2B5EF4-FFF2-40B4-BE49-F238E27FC236}">
                <a16:creationId xmlns:a16="http://schemas.microsoft.com/office/drawing/2014/main" id="{B81CD256-65E9-4045-943D-6CBCCAD8976E}"/>
              </a:ext>
            </a:extLst>
          </p:cNvPr>
          <p:cNvSpPr/>
          <p:nvPr/>
        </p:nvSpPr>
        <p:spPr>
          <a:xfrm>
            <a:off x="794430" y="1565503"/>
            <a:ext cx="3213338" cy="769441"/>
          </a:xfrm>
          <a:prstGeom prst="rect">
            <a:avLst/>
          </a:prstGeom>
        </p:spPr>
        <p:txBody>
          <a:bodyPr wrap="square">
            <a:spAutoFit/>
          </a:bodyPr>
          <a:lstStyle/>
          <a:p>
            <a:pPr lvl="0" eaLnBrk="0" fontAlgn="base" hangingPunct="0">
              <a:spcBef>
                <a:spcPct val="0"/>
              </a:spcBef>
              <a:spcAft>
                <a:spcPct val="0"/>
              </a:spcAft>
            </a:pPr>
            <a:r>
              <a:rPr lang="zh-CN" altLang="zh-CN" sz="2200" dirty="0">
                <a:solidFill>
                  <a:srgbClr val="2D3142"/>
                </a:solidFill>
                <a:latin typeface="JetBrains Mono" pitchFamily="2" charset="0"/>
              </a:rPr>
              <a:t>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loads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s</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 json</a:t>
            </a:r>
            <a:r>
              <a:rPr lang="zh-CN" altLang="zh-CN" sz="2200" dirty="0">
                <a:solidFill>
                  <a:srgbClr val="E70C0C"/>
                </a:solidFill>
                <a:latin typeface="JetBrains Mono" pitchFamily="2" charset="0"/>
              </a:rPr>
              <a:t>.</a:t>
            </a:r>
            <a:r>
              <a:rPr lang="zh-CN" altLang="zh-CN" sz="2200" b="1" dirty="0">
                <a:solidFill>
                  <a:srgbClr val="F72F07"/>
                </a:solidFill>
                <a:latin typeface="JetBrains Mono" pitchFamily="2" charset="0"/>
              </a:rPr>
              <a:t>load</a:t>
            </a:r>
            <a:r>
              <a:rPr lang="zh-CN" altLang="zh-CN" sz="2200" dirty="0">
                <a:solidFill>
                  <a:srgbClr val="E70C0C"/>
                </a:solidFill>
                <a:latin typeface="JetBrains Mono" pitchFamily="2" charset="0"/>
              </a:rPr>
              <a:t>(</a:t>
            </a:r>
            <a:r>
              <a:rPr lang="zh-CN" altLang="zh-CN" sz="2200" dirty="0">
                <a:solidFill>
                  <a:srgbClr val="2D3142"/>
                </a:solidFill>
                <a:latin typeface="JetBrains Mono" pitchFamily="2" charset="0"/>
              </a:rPr>
              <a:t>fp</a:t>
            </a:r>
            <a:r>
              <a:rPr lang="zh-CN" altLang="zh-CN" sz="2200" dirty="0">
                <a:solidFill>
                  <a:srgbClr val="E70C0C"/>
                </a:solidFill>
                <a:latin typeface="JetBrains Mono" pitchFamily="2" charset="0"/>
              </a:rPr>
              <a:t>)</a:t>
            </a:r>
            <a:endParaRPr lang="zh-CN" altLang="zh-CN" sz="2200" dirty="0">
              <a:latin typeface="Arial" panose="020B0604020202020204" pitchFamily="34" charset="0"/>
            </a:endParaRPr>
          </a:p>
        </p:txBody>
      </p:sp>
      <p:sp>
        <p:nvSpPr>
          <p:cNvPr id="18" name="矩形 17">
            <a:extLst>
              <a:ext uri="{FF2B5EF4-FFF2-40B4-BE49-F238E27FC236}">
                <a16:creationId xmlns:a16="http://schemas.microsoft.com/office/drawing/2014/main" id="{A1642202-77F3-4419-A6C7-A1D7417876F8}"/>
              </a:ext>
            </a:extLst>
          </p:cNvPr>
          <p:cNvSpPr/>
          <p:nvPr/>
        </p:nvSpPr>
        <p:spPr>
          <a:xfrm>
            <a:off x="789108" y="2347954"/>
            <a:ext cx="6603036" cy="523220"/>
          </a:xfrm>
          <a:prstGeom prst="rect">
            <a:avLst/>
          </a:prstGeom>
        </p:spPr>
        <p:txBody>
          <a:bodyPr wrap="square">
            <a:spAutoFit/>
          </a:bodyPr>
          <a:lstStyle/>
          <a:p>
            <a:r>
              <a:rPr lang="zh-CN" altLang="en-US" sz="2800" dirty="0">
                <a:latin typeface="微软雅黑 Light" panose="020B0502040204020203" pitchFamily="34" charset="-122"/>
                <a:ea typeface="微软雅黑 Light" panose="020B0502040204020203" pitchFamily="34" charset="-122"/>
              </a:rPr>
              <a:t>将</a:t>
            </a:r>
            <a:r>
              <a:rPr lang="en-US" altLang="zh-CN" sz="2800" dirty="0">
                <a:latin typeface="微软雅黑 Light" panose="020B0502040204020203" pitchFamily="34" charset="-122"/>
                <a:ea typeface="微软雅黑 Light" panose="020B0502040204020203" pitchFamily="34" charset="-122"/>
              </a:rPr>
              <a:t>JSON</a:t>
            </a:r>
            <a:r>
              <a:rPr lang="zh-CN" altLang="en-US" sz="2800" dirty="0">
                <a:latin typeface="微软雅黑 Light" panose="020B0502040204020203" pitchFamily="34" charset="-122"/>
                <a:ea typeface="微软雅黑 Light" panose="020B0502040204020203" pitchFamily="34" charset="-122"/>
              </a:rPr>
              <a:t>格式数据转为</a:t>
            </a:r>
            <a:r>
              <a:rPr lang="en-US" altLang="zh-CN" sz="2800" dirty="0">
                <a:latin typeface="微软雅黑 Light" panose="020B0502040204020203" pitchFamily="34" charset="-122"/>
                <a:ea typeface="微软雅黑 Light" panose="020B0502040204020203" pitchFamily="34" charset="-122"/>
              </a:rPr>
              <a:t>Python</a:t>
            </a:r>
            <a:r>
              <a:rPr lang="zh-CN" altLang="en-US" sz="2800" dirty="0">
                <a:latin typeface="微软雅黑 Light" panose="020B0502040204020203" pitchFamily="34" charset="-122"/>
                <a:ea typeface="微软雅黑 Light" panose="020B0502040204020203" pitchFamily="34" charset="-122"/>
              </a:rPr>
              <a:t>的数据类型</a:t>
            </a:r>
            <a:endParaRPr lang="zh-CN" altLang="en-US" sz="2800" dirty="0">
              <a:effectLst/>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32BF9621-DCA3-4DF3-BBD3-61A453D7FBF5}"/>
              </a:ext>
            </a:extLst>
          </p:cNvPr>
          <p:cNvSpPr/>
          <p:nvPr/>
        </p:nvSpPr>
        <p:spPr>
          <a:xfrm>
            <a:off x="782106" y="2924944"/>
            <a:ext cx="11317580" cy="1569660"/>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json</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dirty="0">
                <a:solidFill>
                  <a:srgbClr val="2D3142"/>
                </a:solidFill>
                <a:latin typeface="JetBrains Mono" pitchFamily="2" charset="0"/>
              </a:rPr>
              <a:t>info </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 "phone":"13988776655", "city":"</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loads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info</a:t>
            </a:r>
            <a:r>
              <a:rPr lang="zh-CN" altLang="zh-CN" sz="24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24" name="矩形 23">
            <a:extLst>
              <a:ext uri="{FF2B5EF4-FFF2-40B4-BE49-F238E27FC236}">
                <a16:creationId xmlns:a16="http://schemas.microsoft.com/office/drawing/2014/main" id="{7B3CD66E-BA4A-4EA7-BE17-DE78F9311717}"/>
              </a:ext>
            </a:extLst>
          </p:cNvPr>
          <p:cNvSpPr/>
          <p:nvPr/>
        </p:nvSpPr>
        <p:spPr>
          <a:xfrm>
            <a:off x="767408" y="4476051"/>
            <a:ext cx="11317580" cy="1200329"/>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with </a:t>
            </a:r>
            <a:r>
              <a:rPr lang="zh-CN" altLang="zh-CN" sz="2400" b="1" dirty="0">
                <a:solidFill>
                  <a:srgbClr val="16A80D"/>
                </a:solidFill>
                <a:latin typeface="JetBrains Mono" pitchFamily="2" charset="0"/>
              </a:rPr>
              <a:t>open</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"test.json"</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"r"</a:t>
            </a:r>
            <a:r>
              <a:rPr lang="zh-CN" altLang="zh-CN" sz="2400" dirty="0">
                <a:solidFill>
                  <a:srgbClr val="6AE613"/>
                </a:solidFill>
                <a:latin typeface="JetBrains Mono" pitchFamily="2" charset="0"/>
              </a:rPr>
              <a:t>, </a:t>
            </a:r>
            <a:r>
              <a:rPr lang="zh-CN" altLang="zh-CN" sz="2400" dirty="0">
                <a:solidFill>
                  <a:srgbClr val="2D3142"/>
                </a:solidFill>
                <a:latin typeface="JetBrains Mono" pitchFamily="2" charset="0"/>
              </a:rPr>
              <a:t>encoding</a:t>
            </a: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'utf-8'</a:t>
            </a:r>
            <a:r>
              <a:rPr lang="zh-CN" altLang="zh-CN" sz="2400" dirty="0">
                <a:solidFill>
                  <a:srgbClr val="E70C0C"/>
                </a:solidFill>
                <a:latin typeface="JetBrains Mono" pitchFamily="2" charset="0"/>
              </a:rPr>
              <a:t>) </a:t>
            </a:r>
            <a:r>
              <a:rPr lang="zh-CN" altLang="zh-CN" sz="2400" b="1" dirty="0">
                <a:solidFill>
                  <a:srgbClr val="EF8354"/>
                </a:solidFill>
                <a:latin typeface="JetBrains Mono" pitchFamily="2" charset="0"/>
              </a:rPr>
              <a:t>as </a:t>
            </a:r>
            <a:r>
              <a:rPr lang="zh-CN" altLang="zh-CN" sz="2400" dirty="0">
                <a:solidFill>
                  <a:srgbClr val="2D3142"/>
                </a:solidFill>
                <a:latin typeface="JetBrains Mono" pitchFamily="2" charset="0"/>
              </a:rPr>
              <a:t>f</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data_python </a:t>
            </a: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json</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load</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f</a:t>
            </a:r>
            <a:r>
              <a:rPr lang="zh-CN" altLang="zh-CN" sz="2400" dirty="0">
                <a:solidFill>
                  <a:srgbClr val="E70C0C"/>
                </a:solidFill>
                <a:latin typeface="JetBrains Mono" pitchFamily="2" charset="0"/>
              </a:rPr>
              <a:t>)  </a:t>
            </a:r>
            <a:r>
              <a:rPr lang="zh-CN" altLang="zh-CN" sz="2400" dirty="0">
                <a:solidFill>
                  <a:srgbClr val="ABA6BF"/>
                </a:solidFill>
                <a:latin typeface="JetBrains Mono" pitchFamily="2" charset="0"/>
              </a:rPr>
              <a:t># </a:t>
            </a:r>
            <a:r>
              <a:rPr lang="zh-CN" altLang="zh-CN" sz="2400" dirty="0">
                <a:solidFill>
                  <a:srgbClr val="ABA6BF"/>
                </a:solidFill>
                <a:latin typeface="宋体" panose="02010600030101010101" pitchFamily="2" charset="-122"/>
                <a:ea typeface="宋体" panose="02010600030101010101" pitchFamily="2" charset="-122"/>
              </a:rPr>
              <a:t>将</a:t>
            </a:r>
            <a:r>
              <a:rPr lang="zh-CN" altLang="zh-CN" sz="2400" dirty="0">
                <a:solidFill>
                  <a:srgbClr val="ABA6BF"/>
                </a:solidFill>
                <a:latin typeface="JetBrains Mono" pitchFamily="2" charset="0"/>
              </a:rPr>
              <a:t>json</a:t>
            </a:r>
            <a:r>
              <a:rPr lang="zh-CN" altLang="zh-CN" sz="2400" dirty="0">
                <a:solidFill>
                  <a:srgbClr val="ABA6BF"/>
                </a:solidFill>
                <a:latin typeface="宋体" panose="02010600030101010101" pitchFamily="2" charset="-122"/>
                <a:ea typeface="宋体" panose="02010600030101010101" pitchFamily="2" charset="-122"/>
              </a:rPr>
              <a:t>数据解码为</a:t>
            </a:r>
            <a:r>
              <a:rPr lang="zh-CN" altLang="zh-CN" sz="2400" dirty="0">
                <a:solidFill>
                  <a:srgbClr val="ABA6BF"/>
                </a:solidFill>
                <a:latin typeface="JetBrains Mono" pitchFamily="2" charset="0"/>
              </a:rPr>
              <a:t>python</a:t>
            </a:r>
            <a:r>
              <a:rPr lang="zh-CN" altLang="zh-CN" sz="2400" dirty="0">
                <a:solidFill>
                  <a:srgbClr val="ABA6BF"/>
                </a:solidFill>
                <a:latin typeface="宋体" panose="02010600030101010101" pitchFamily="2" charset="-122"/>
                <a:ea typeface="宋体" panose="02010600030101010101" pitchFamily="2" charset="-122"/>
              </a:rPr>
              <a:t>中字典</a:t>
            </a: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data_python</a:t>
            </a:r>
            <a:r>
              <a:rPr lang="zh-CN" altLang="zh-CN" sz="2400" dirty="0">
                <a:solidFill>
                  <a:srgbClr val="E70C0C"/>
                </a:solidFill>
                <a:latin typeface="JetBrains Mono" pitchFamily="2" charset="0"/>
              </a:rPr>
              <a:t>)              </a:t>
            </a:r>
            <a:endParaRPr lang="en-US" altLang="zh-CN" sz="2400" dirty="0">
              <a:solidFill>
                <a:srgbClr val="E70C0C"/>
              </a:solidFill>
              <a:latin typeface="JetBrains Mono" pitchFamily="2" charset="0"/>
            </a:endParaRPr>
          </a:p>
        </p:txBody>
      </p:sp>
      <p:sp>
        <p:nvSpPr>
          <p:cNvPr id="25" name="矩形 24">
            <a:extLst>
              <a:ext uri="{FF2B5EF4-FFF2-40B4-BE49-F238E27FC236}">
                <a16:creationId xmlns:a16="http://schemas.microsoft.com/office/drawing/2014/main" id="{AE633E42-0213-4EAA-939B-98E3F4997385}"/>
              </a:ext>
            </a:extLst>
          </p:cNvPr>
          <p:cNvSpPr/>
          <p:nvPr/>
        </p:nvSpPr>
        <p:spPr>
          <a:xfrm>
            <a:off x="764554" y="5796014"/>
            <a:ext cx="10804054" cy="461665"/>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r>
              <a:rPr lang="zh-CN" altLang="zh-CN" sz="2400" dirty="0">
                <a:solidFill>
                  <a:srgbClr val="F77235"/>
                </a:solidFill>
                <a:latin typeface="JetBrains Mono" pitchFamily="2" charset="0"/>
              </a:rPr>
              <a:t>}</a:t>
            </a:r>
            <a:endParaRPr lang="zh-CN" altLang="zh-CN" dirty="0">
              <a:latin typeface="Arial" panose="020B0604020202020204" pitchFamily="34" charset="0"/>
            </a:endParaRPr>
          </a:p>
        </p:txBody>
      </p:sp>
      <p:sp>
        <p:nvSpPr>
          <p:cNvPr id="26" name="矩形 25">
            <a:extLst>
              <a:ext uri="{FF2B5EF4-FFF2-40B4-BE49-F238E27FC236}">
                <a16:creationId xmlns:a16="http://schemas.microsoft.com/office/drawing/2014/main" id="{EB2EADAF-61E3-446D-8410-0D31B33ADCE2}"/>
              </a:ext>
            </a:extLst>
          </p:cNvPr>
          <p:cNvSpPr/>
          <p:nvPr/>
        </p:nvSpPr>
        <p:spPr>
          <a:xfrm>
            <a:off x="6783619" y="1565503"/>
            <a:ext cx="5286426" cy="1938992"/>
          </a:xfrm>
          <a:prstGeom prst="rect">
            <a:avLst/>
          </a:prstGeom>
        </p:spPr>
        <p:txBody>
          <a:bodyPr wrap="square">
            <a:spAutoFit/>
          </a:bodyPr>
          <a:lstStyle/>
          <a:p>
            <a:pPr lvl="0" eaLnBrk="0" fontAlgn="base" hangingPunct="0">
              <a:spcBef>
                <a:spcPct val="0"/>
              </a:spcBef>
              <a:spcAft>
                <a:spcPct val="0"/>
              </a:spcAft>
            </a:pP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"name"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李立</a:t>
            </a:r>
            <a:r>
              <a:rPr lang="zh-CN" altLang="zh-CN" sz="2400" dirty="0">
                <a:solidFill>
                  <a:srgbClr val="5E8759"/>
                </a:solidFill>
                <a:latin typeface="JetBrains Mono" pitchFamily="2" charset="0"/>
              </a:rPr>
              <a:t>"</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"phone"</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"13988776655"</a:t>
            </a:r>
            <a:r>
              <a:rPr lang="zh-CN" altLang="zh-CN" sz="2400" dirty="0">
                <a:solidFill>
                  <a:srgbClr val="6AE613"/>
                </a:solidFill>
                <a:latin typeface="JetBrains Mono" pitchFamily="2" charset="0"/>
              </a:rPr>
              <a:t>,</a:t>
            </a:r>
            <a:br>
              <a:rPr lang="zh-CN" altLang="zh-CN" sz="2400" dirty="0">
                <a:solidFill>
                  <a:srgbClr val="6AE613"/>
                </a:solidFill>
                <a:latin typeface="JetBrains Mono" pitchFamily="2" charset="0"/>
              </a:rPr>
            </a:b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"city"</a:t>
            </a:r>
            <a:r>
              <a:rPr lang="zh-CN" altLang="zh-CN" sz="2400" dirty="0">
                <a:solidFill>
                  <a:srgbClr val="F77235"/>
                </a:solidFill>
                <a:latin typeface="JetBrains Mono" pitchFamily="2" charset="0"/>
              </a:rPr>
              <a:t>: </a:t>
            </a:r>
            <a:r>
              <a:rPr lang="zh-CN" altLang="zh-CN" sz="2400" dirty="0">
                <a:solidFill>
                  <a:srgbClr val="5E8759"/>
                </a:solidFill>
                <a:latin typeface="JetBrains Mono" pitchFamily="2" charset="0"/>
              </a:rPr>
              <a:t>"</a:t>
            </a:r>
            <a:r>
              <a:rPr lang="zh-CN" altLang="zh-CN" sz="2400" dirty="0">
                <a:solidFill>
                  <a:srgbClr val="5E8759"/>
                </a:solidFill>
                <a:latin typeface="宋体" panose="02010600030101010101" pitchFamily="2" charset="-122"/>
                <a:ea typeface="宋体" panose="02010600030101010101" pitchFamily="2" charset="-122"/>
              </a:rPr>
              <a:t>武汉</a:t>
            </a:r>
            <a:r>
              <a:rPr lang="zh-CN" altLang="zh-CN" sz="2400" dirty="0">
                <a:solidFill>
                  <a:srgbClr val="5E8759"/>
                </a:solidFill>
                <a:latin typeface="JetBrains Mono" pitchFamily="2" charset="0"/>
              </a:rPr>
              <a:t>"</a:t>
            </a:r>
            <a:br>
              <a:rPr lang="zh-CN" altLang="zh-CN" sz="2400" dirty="0">
                <a:solidFill>
                  <a:srgbClr val="5E8759"/>
                </a:solidFill>
                <a:latin typeface="JetBrains Mono" pitchFamily="2" charset="0"/>
              </a:rPr>
            </a:br>
            <a:r>
              <a:rPr lang="zh-CN" altLang="zh-CN" sz="2400" dirty="0">
                <a:solidFill>
                  <a:srgbClr val="F77235"/>
                </a:solidFill>
                <a:latin typeface="JetBrains Mono" pitchFamily="2" charset="0"/>
              </a:rPr>
              <a: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14125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369152" cy="1008225"/>
          </a:xfrm>
          <a:prstGeom prst="rect">
            <a:avLst/>
          </a:prstGeom>
        </p:spPr>
        <p:txBody>
          <a:bodyPr wrap="square">
            <a:spAutoFit/>
          </a:bodyPr>
          <a:lstStyle/>
          <a:p>
            <a:pPr>
              <a:lnSpc>
                <a:spcPct val="130000"/>
              </a:lnSpc>
            </a:pPr>
            <a:r>
              <a:rPr lang="zh-CN" altLang="en-US" sz="2400" dirty="0">
                <a:latin typeface="微软雅黑 Light" panose="020B0502040204020203" pitchFamily="34" charset="-122"/>
                <a:ea typeface="微软雅黑 Light" panose="020B0502040204020203" pitchFamily="34" charset="-122"/>
              </a:rPr>
              <a:t>学生课程成绩的文件“</a:t>
            </a:r>
            <a:r>
              <a:rPr lang="en-US" altLang="zh-CN" sz="2400" dirty="0">
                <a:latin typeface="微软雅黑 Light" panose="020B0502040204020203" pitchFamily="34" charset="-122"/>
                <a:ea typeface="微软雅黑 Light" panose="020B0502040204020203" pitchFamily="34" charset="-122"/>
              </a:rPr>
              <a:t>8.3 score.csv”</a:t>
            </a:r>
            <a:r>
              <a:rPr lang="zh-CN" altLang="en-US" sz="2400" dirty="0">
                <a:latin typeface="微软雅黑 Light" panose="020B0502040204020203" pitchFamily="34" charset="-122"/>
                <a:ea typeface="微软雅黑 Light" panose="020B0502040204020203" pitchFamily="34" charset="-122"/>
              </a:rPr>
              <a:t>中存有</a:t>
            </a:r>
            <a:r>
              <a:rPr lang="en-US" altLang="zh-CN" sz="2400" dirty="0">
                <a:latin typeface="微软雅黑 Light" panose="020B0502040204020203" pitchFamily="34" charset="-122"/>
                <a:ea typeface="微软雅黑 Light" panose="020B0502040204020203" pitchFamily="34" charset="-122"/>
              </a:rPr>
              <a:t>5</a:t>
            </a:r>
            <a:r>
              <a:rPr lang="zh-CN" altLang="en-US" sz="2400" dirty="0">
                <a:latin typeface="微软雅黑 Light" panose="020B0502040204020203" pitchFamily="34" charset="-122"/>
                <a:ea typeface="微软雅黑 Light" panose="020B0502040204020203" pitchFamily="34" charset="-122"/>
              </a:rPr>
              <a:t>名同学各</a:t>
            </a:r>
            <a:r>
              <a:rPr lang="en-US" altLang="zh-CN" sz="2400" dirty="0">
                <a:latin typeface="微软雅黑 Light" panose="020B0502040204020203" pitchFamily="34" charset="-122"/>
                <a:ea typeface="微软雅黑 Light" panose="020B0502040204020203" pitchFamily="34" charset="-122"/>
              </a:rPr>
              <a:t>4</a:t>
            </a:r>
            <a:r>
              <a:rPr lang="zh-CN" altLang="en-US" sz="2400" dirty="0">
                <a:latin typeface="微软雅黑 Light" panose="020B0502040204020203" pitchFamily="34" charset="-122"/>
                <a:ea typeface="微软雅黑 Light" panose="020B0502040204020203" pitchFamily="34" charset="-122"/>
              </a:rPr>
              <a:t>门课的成绩和总成绩。请将文件内容转为</a:t>
            </a:r>
            <a:r>
              <a:rPr lang="en-US" altLang="zh-CN" sz="2400" dirty="0">
                <a:latin typeface="微软雅黑 Light" panose="020B0502040204020203" pitchFamily="34" charset="-122"/>
                <a:ea typeface="微软雅黑 Light" panose="020B0502040204020203" pitchFamily="34" charset="-122"/>
              </a:rPr>
              <a:t>JSON</a:t>
            </a:r>
            <a:r>
              <a:rPr lang="zh-CN" altLang="en-US" sz="2400" dirty="0">
                <a:latin typeface="微软雅黑 Light" panose="020B0502040204020203" pitchFamily="34" charset="-122"/>
                <a:ea typeface="微软雅黑 Light" panose="020B0502040204020203" pitchFamily="34" charset="-122"/>
              </a:rPr>
              <a:t>格式写入到新文件“</a:t>
            </a:r>
            <a:r>
              <a:rPr lang="en-US" altLang="zh-CN" sz="2400" dirty="0">
                <a:latin typeface="微软雅黑 Light" panose="020B0502040204020203" pitchFamily="34" charset="-122"/>
                <a:ea typeface="微软雅黑 Light" panose="020B0502040204020203" pitchFamily="34" charset="-122"/>
              </a:rPr>
              <a:t>8.3 </a:t>
            </a:r>
            <a:r>
              <a:rPr lang="en-US" altLang="zh-CN" sz="2400" dirty="0" err="1">
                <a:latin typeface="微软雅黑 Light" panose="020B0502040204020203" pitchFamily="34" charset="-122"/>
                <a:ea typeface="微软雅黑 Light" panose="020B0502040204020203" pitchFamily="34" charset="-122"/>
              </a:rPr>
              <a:t>score.json</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中</a:t>
            </a:r>
            <a:endParaRPr lang="en-US" altLang="zh-CN" sz="24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5157181"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格式与</a:t>
            </a:r>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格式转换</a:t>
            </a:r>
          </a:p>
        </p:txBody>
      </p:sp>
      <p:sp>
        <p:nvSpPr>
          <p:cNvPr id="3" name="矩形 2">
            <a:extLst>
              <a:ext uri="{FF2B5EF4-FFF2-40B4-BE49-F238E27FC236}">
                <a16:creationId xmlns:a16="http://schemas.microsoft.com/office/drawing/2014/main" id="{7E89BB32-095C-47F0-8972-BC69711FD5F7}"/>
              </a:ext>
            </a:extLst>
          </p:cNvPr>
          <p:cNvSpPr/>
          <p:nvPr/>
        </p:nvSpPr>
        <p:spPr>
          <a:xfrm>
            <a:off x="767408" y="2636912"/>
            <a:ext cx="10801200" cy="2246769"/>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readfile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接收一个表示文件名的字符串为参数，读取文件中的数据到一个二维列表中，</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每行数据根据逗号切分为一个子列表作为列表的元素，返回这个列表。</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f</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x</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strip</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split</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x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f</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元素根据逗号切分的列表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5159896" y="4653136"/>
            <a:ext cx="6048672"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罗明</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朱佳</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李思</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郑君</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'90'</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王雪</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'99'</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'91'</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李立</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'82'</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'100'</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'77'</a:t>
            </a:r>
            <a:r>
              <a:rPr lang="zh-CN" altLang="zh-CN" dirty="0">
                <a:solidFill>
                  <a:srgbClr val="6AE613"/>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876626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5157181"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格式与</a:t>
            </a:r>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格式转换</a:t>
            </a:r>
          </a:p>
        </p:txBody>
      </p:sp>
      <p:sp>
        <p:nvSpPr>
          <p:cNvPr id="3" name="矩形 2">
            <a:extLst>
              <a:ext uri="{FF2B5EF4-FFF2-40B4-BE49-F238E27FC236}">
                <a16:creationId xmlns:a16="http://schemas.microsoft.com/office/drawing/2014/main" id="{7E89BB32-095C-47F0-8972-BC69711FD5F7}"/>
              </a:ext>
            </a:extLst>
          </p:cNvPr>
          <p:cNvSpPr/>
          <p:nvPr/>
        </p:nvSpPr>
        <p:spPr>
          <a:xfrm>
            <a:off x="761736" y="1772816"/>
            <a:ext cx="10801200" cy="2246769"/>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ls_to_dic</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把列表</a:t>
            </a:r>
            <a:r>
              <a:rPr lang="zh-CN" altLang="zh-CN" sz="2000" dirty="0">
                <a:solidFill>
                  <a:srgbClr val="ABA6BF"/>
                </a:solidFill>
                <a:latin typeface="JetBrains Mono" pitchFamily="2" charset="0"/>
              </a:rPr>
              <a:t>ls</a:t>
            </a:r>
            <a:r>
              <a:rPr lang="zh-CN" altLang="zh-CN" sz="2000" dirty="0">
                <a:solidFill>
                  <a:srgbClr val="ABA6BF"/>
                </a:solidFill>
                <a:latin typeface="宋体" panose="02010600030101010101" pitchFamily="2" charset="-122"/>
                <a:ea typeface="宋体" panose="02010600030101010101" pitchFamily="2" charset="-122"/>
              </a:rPr>
              <a:t>中的元素转为字典</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接收一个列表为参数，将列表中的数据转为字典类型，用列表的标题作为字典的键</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ls_new </a:t>
            </a:r>
            <a:r>
              <a:rPr lang="zh-CN" altLang="zh-CN" sz="2000" dirty="0">
                <a:solidFill>
                  <a:srgbClr val="F77235"/>
                </a:solidFill>
                <a:latin typeface="JetBrains Mono" pitchFamily="2" charset="0"/>
              </a:rPr>
              <a:t>= </a:t>
            </a:r>
            <a:r>
              <a:rPr lang="zh-CN" altLang="zh-CN" sz="2000" dirty="0">
                <a:solidFill>
                  <a:srgbClr val="6AE613"/>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创建一个新的空列表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i </a:t>
            </a:r>
            <a:r>
              <a:rPr lang="zh-CN" altLang="zh-CN" sz="2000" b="1" dirty="0">
                <a:solidFill>
                  <a:srgbClr val="EF8354"/>
                </a:solidFill>
                <a:latin typeface="JetBrains Mono" pitchFamily="2" charset="0"/>
              </a:rPr>
              <a:t>in </a:t>
            </a:r>
            <a:r>
              <a:rPr lang="zh-CN" altLang="zh-CN" sz="2000" b="1" dirty="0">
                <a:solidFill>
                  <a:srgbClr val="16A80D"/>
                </a:solidFill>
                <a:latin typeface="JetBrains Mono" pitchFamily="2" charset="0"/>
              </a:rPr>
              <a:t>range</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1</a:t>
            </a:r>
            <a:r>
              <a:rPr lang="zh-CN" altLang="zh-CN" sz="2000" dirty="0">
                <a:solidFill>
                  <a:srgbClr val="6AE613"/>
                </a:solidFill>
                <a:latin typeface="JetBrains Mono" pitchFamily="2" charset="0"/>
              </a:rPr>
              <a:t>, </a:t>
            </a:r>
            <a:r>
              <a:rPr lang="zh-CN" altLang="zh-CN" sz="2000" b="1" dirty="0">
                <a:solidFill>
                  <a:srgbClr val="16A80D"/>
                </a:solidFill>
                <a:latin typeface="JetBrains Mono" pitchFamily="2" charset="0"/>
              </a:rPr>
              <a:t>len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ls_new</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dict</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zip</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i</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  </a:t>
            </a:r>
            <a:br>
              <a:rPr lang="zh-CN" altLang="zh-CN" sz="2000" dirty="0">
                <a:solidFill>
                  <a:srgbClr val="E70C0C"/>
                </a:solidFill>
                <a:latin typeface="JetBrains Mono" pitchFamily="2" charset="0"/>
              </a:rPr>
            </a:b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将标题与其他元素中对应序号元素组成键值转为字典类型加到列表中</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ls_new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返回元素为字典的列表</a:t>
            </a:r>
            <a:endParaRPr lang="zh-CN" altLang="zh-CN" sz="1600" dirty="0">
              <a:latin typeface="Arial" panose="020B0604020202020204" pitchFamily="34" charset="0"/>
            </a:endParaRPr>
          </a:p>
        </p:txBody>
      </p:sp>
      <p:sp>
        <p:nvSpPr>
          <p:cNvPr id="7" name="矩形 6">
            <a:extLst>
              <a:ext uri="{FF2B5EF4-FFF2-40B4-BE49-F238E27FC236}">
                <a16:creationId xmlns:a16="http://schemas.microsoft.com/office/drawing/2014/main" id="{C039CF5F-D57F-4C6D-AEAB-589CBC736F4E}"/>
              </a:ext>
            </a:extLst>
          </p:cNvPr>
          <p:cNvSpPr/>
          <p:nvPr/>
        </p:nvSpPr>
        <p:spPr>
          <a:xfrm>
            <a:off x="767408" y="4365104"/>
            <a:ext cx="10657184" cy="2031325"/>
          </a:xfrm>
          <a:prstGeom prst="rect">
            <a:avLst/>
          </a:prstGeom>
        </p:spPr>
        <p:txBody>
          <a:bodyPr wrap="square">
            <a:spAutoFit/>
          </a:bodyPr>
          <a:lstStyle/>
          <a:p>
            <a:pPr lvl="0" eaLnBrk="0" fontAlgn="base" hangingPunct="0">
              <a:spcBef>
                <a:spcPct val="0"/>
              </a:spcBef>
              <a:spcAft>
                <a:spcPct val="0"/>
              </a:spcAft>
            </a:pPr>
            <a:r>
              <a:rPr lang="zh-CN" altLang="zh-CN" dirty="0">
                <a:solidFill>
                  <a:srgbClr val="6AE613"/>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罗明</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'63'</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朱佳</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'75'</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'85'</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李思</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'93'</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郑君</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'98'</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'76'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'90'</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王雪</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'99'</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'91'</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'88'</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姓名</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李立</a:t>
            </a:r>
            <a:r>
              <a:rPr lang="zh-CN" altLang="zh-CN" dirty="0">
                <a:solidFill>
                  <a:srgbClr val="5E8759"/>
                </a:solidFill>
                <a:latin typeface="JetBrains Mono" pitchFamily="2" charset="0"/>
              </a:rPr>
              <a:t>'</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5E8759"/>
                </a:solidFill>
                <a:latin typeface="宋体" panose="02010600030101010101" pitchFamily="2" charset="-122"/>
                <a:ea typeface="宋体" panose="02010600030101010101" pitchFamily="2" charset="-122"/>
              </a:rPr>
              <a:t>语言</a:t>
            </a:r>
            <a:r>
              <a:rPr lang="zh-CN" altLang="zh-CN" dirty="0">
                <a:solidFill>
                  <a:srgbClr val="5E8759"/>
                </a:solidFill>
                <a:latin typeface="JetBrains Mono" pitchFamily="2" charset="0"/>
              </a:rPr>
              <a:t>'</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'82'</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'Java'</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'66'</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'Python'</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'100'</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'C#'</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'77'</a:t>
            </a:r>
            <a:r>
              <a:rPr lang="zh-CN" altLang="zh-CN" dirty="0">
                <a:solidFill>
                  <a:srgbClr val="F77235"/>
                </a:solidFill>
                <a:latin typeface="JetBrains Mono" pitchFamily="2" charset="0"/>
              </a:rPr>
              <a:t>}</a:t>
            </a:r>
            <a:r>
              <a:rPr lang="zh-CN" altLang="zh-CN" dirty="0">
                <a:solidFill>
                  <a:srgbClr val="6AE613"/>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72469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369152" cy="1008225"/>
          </a:xfrm>
          <a:prstGeom prst="rect">
            <a:avLst/>
          </a:prstGeom>
        </p:spPr>
        <p:txBody>
          <a:bodyPr wrap="square">
            <a:spAutoFit/>
          </a:bodyPr>
          <a:lstStyle/>
          <a:p>
            <a:pPr>
              <a:lnSpc>
                <a:spcPct val="130000"/>
              </a:lnSpc>
            </a:pPr>
            <a:r>
              <a:rPr lang="zh-CN" altLang="en-US" sz="2400" dirty="0">
                <a:latin typeface="微软雅黑 Light" panose="020B0502040204020203" pitchFamily="34" charset="-122"/>
                <a:ea typeface="微软雅黑 Light" panose="020B0502040204020203" pitchFamily="34" charset="-122"/>
              </a:rPr>
              <a:t>以创建写的模式打开</a:t>
            </a:r>
            <a:r>
              <a:rPr lang="en-US" altLang="zh-CN" sz="2400" dirty="0">
                <a:latin typeface="微软雅黑 Light" panose="020B0502040204020203" pitchFamily="34" charset="-122"/>
                <a:ea typeface="微软雅黑 Light" panose="020B0502040204020203" pitchFamily="34" charset="-122"/>
              </a:rPr>
              <a:t>JSON </a:t>
            </a:r>
            <a:r>
              <a:rPr lang="zh-CN" altLang="en-US" sz="2400" dirty="0">
                <a:latin typeface="微软雅黑 Light" panose="020B0502040204020203" pitchFamily="34" charset="-122"/>
                <a:ea typeface="微软雅黑 Light" panose="020B0502040204020203" pitchFamily="34" charset="-122"/>
              </a:rPr>
              <a:t>件对象，再用</a:t>
            </a:r>
            <a:r>
              <a:rPr lang="en-US" altLang="zh-CN" sz="2400" dirty="0">
                <a:latin typeface="微软雅黑 Light" panose="020B0502040204020203" pitchFamily="34" charset="-122"/>
                <a:ea typeface="微软雅黑 Light" panose="020B0502040204020203" pitchFamily="34" charset="-122"/>
              </a:rPr>
              <a:t>dump() </a:t>
            </a:r>
            <a:r>
              <a:rPr lang="zh-CN" altLang="en-US" sz="2400" dirty="0">
                <a:latin typeface="微软雅黑 Light" panose="020B0502040204020203" pitchFamily="34" charset="-122"/>
                <a:ea typeface="微软雅黑 Light" panose="020B0502040204020203" pitchFamily="34" charset="-122"/>
              </a:rPr>
              <a:t>函数将</a:t>
            </a:r>
            <a:r>
              <a:rPr lang="en-US" altLang="zh-CN" sz="2400" dirty="0">
                <a:latin typeface="微软雅黑 Light" panose="020B0502040204020203" pitchFamily="34" charset="-122"/>
                <a:ea typeface="微软雅黑 Light" panose="020B0502040204020203" pitchFamily="34" charset="-122"/>
              </a:rPr>
              <a:t>Python </a:t>
            </a:r>
            <a:r>
              <a:rPr lang="zh-CN" altLang="en-US" sz="2400" dirty="0">
                <a:latin typeface="微软雅黑 Light" panose="020B0502040204020203" pitchFamily="34" charset="-122"/>
                <a:ea typeface="微软雅黑 Light" panose="020B0502040204020203" pitchFamily="34" charset="-122"/>
              </a:rPr>
              <a:t>格式的对象编码为</a:t>
            </a:r>
            <a:r>
              <a:rPr lang="en-US" altLang="zh-CN" sz="2400" dirty="0">
                <a:latin typeface="微软雅黑 Light" panose="020B0502040204020203" pitchFamily="34" charset="-122"/>
                <a:ea typeface="微软雅黑 Light" panose="020B0502040204020203" pitchFamily="34" charset="-122"/>
              </a:rPr>
              <a:t>JSON </a:t>
            </a:r>
            <a:r>
              <a:rPr lang="zh-CN" altLang="en-US" sz="2400" dirty="0">
                <a:latin typeface="微软雅黑 Light" panose="020B0502040204020203" pitchFamily="34" charset="-122"/>
                <a:ea typeface="微软雅黑 Light" panose="020B0502040204020203" pitchFamily="34" charset="-122"/>
              </a:rPr>
              <a:t>格式并写入到文件“</a:t>
            </a:r>
            <a:r>
              <a:rPr lang="en-US" altLang="zh-CN" sz="2400" dirty="0">
                <a:latin typeface="微软雅黑 Light" panose="020B0502040204020203" pitchFamily="34" charset="-122"/>
                <a:ea typeface="微软雅黑 Light" panose="020B0502040204020203" pitchFamily="34" charset="-122"/>
              </a:rPr>
              <a:t>8.3 </a:t>
            </a:r>
            <a:r>
              <a:rPr lang="en-US" altLang="zh-CN" sz="2400" dirty="0" err="1">
                <a:latin typeface="微软雅黑 Light" panose="020B0502040204020203" pitchFamily="34" charset="-122"/>
                <a:ea typeface="微软雅黑 Light" panose="020B0502040204020203" pitchFamily="34" charset="-122"/>
              </a:rPr>
              <a:t>score.json</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中</a:t>
            </a:r>
            <a:endParaRPr lang="en-US" altLang="zh-CN" sz="24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5157181"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格式与</a:t>
            </a:r>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格式转换</a:t>
            </a:r>
          </a:p>
        </p:txBody>
      </p:sp>
      <p:sp>
        <p:nvSpPr>
          <p:cNvPr id="3" name="矩形 2">
            <a:extLst>
              <a:ext uri="{FF2B5EF4-FFF2-40B4-BE49-F238E27FC236}">
                <a16:creationId xmlns:a16="http://schemas.microsoft.com/office/drawing/2014/main" id="{7E89BB32-095C-47F0-8972-BC69711FD5F7}"/>
              </a:ext>
            </a:extLst>
          </p:cNvPr>
          <p:cNvSpPr/>
          <p:nvPr/>
        </p:nvSpPr>
        <p:spPr>
          <a:xfrm>
            <a:off x="767408" y="2564904"/>
            <a:ext cx="10801200" cy="2554545"/>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json</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dic_to_json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接收元素为字典的列表和列表文件名的字符串为参数，将列表中的数据编码为</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JOSN</a:t>
            </a:r>
            <a:r>
              <a:rPr lang="zh-CN" altLang="zh-CN" sz="2000" dirty="0">
                <a:solidFill>
                  <a:srgbClr val="ABA6BF"/>
                </a:solidFill>
                <a:latin typeface="宋体" panose="02010600030101010101" pitchFamily="2" charset="-122"/>
                <a:ea typeface="宋体" panose="02010600030101010101" pitchFamily="2" charset="-122"/>
              </a:rPr>
              <a:t>格式写入文件中。 每层次缩进</a:t>
            </a:r>
            <a:r>
              <a:rPr lang="zh-CN" altLang="zh-CN" sz="2000" dirty="0">
                <a:solidFill>
                  <a:srgbClr val="ABA6BF"/>
                </a:solidFill>
                <a:latin typeface="JetBrains Mono" pitchFamily="2" charset="0"/>
              </a:rPr>
              <a:t>4</a:t>
            </a:r>
            <a:r>
              <a:rPr lang="zh-CN" altLang="zh-CN" sz="2000" dirty="0">
                <a:solidFill>
                  <a:srgbClr val="ABA6BF"/>
                </a:solidFill>
                <a:latin typeface="宋体" panose="02010600030101010101" pitchFamily="2" charset="-122"/>
                <a:ea typeface="宋体" panose="02010600030101010101" pitchFamily="2" charset="-122"/>
              </a:rPr>
              <a:t>字符，中文保持原样输出。</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"w"</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dataJson</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json</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dump</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dataJson</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indent</a:t>
            </a:r>
            <a:r>
              <a:rPr lang="zh-CN" altLang="zh-CN" sz="2000" dirty="0">
                <a:solidFill>
                  <a:srgbClr val="F77235"/>
                </a:solidFill>
                <a:latin typeface="JetBrains Mono" pitchFamily="2" charset="0"/>
              </a:rPr>
              <a:t>=</a:t>
            </a:r>
            <a:r>
              <a:rPr lang="zh-CN" altLang="zh-CN" sz="2000" dirty="0">
                <a:solidFill>
                  <a:srgbClr val="2D3142"/>
                </a:solidFill>
                <a:latin typeface="JetBrains Mono" pitchFamily="2" charset="0"/>
              </a:rPr>
              <a:t>4</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ensure_ascii</a:t>
            </a:r>
            <a:r>
              <a:rPr lang="zh-CN" altLang="zh-CN" sz="2000" dirty="0">
                <a:solidFill>
                  <a:srgbClr val="F77235"/>
                </a:solidFill>
                <a:latin typeface="JetBrains Mono" pitchFamily="2" charset="0"/>
              </a:rPr>
              <a:t>=</a:t>
            </a:r>
            <a:r>
              <a:rPr lang="zh-CN" altLang="zh-CN" sz="2000" b="1" dirty="0">
                <a:solidFill>
                  <a:srgbClr val="EF8354"/>
                </a:solidFill>
                <a:latin typeface="JetBrains Mono" pitchFamily="2" charset="0"/>
              </a:rPr>
              <a:t>False</a:t>
            </a:r>
            <a:r>
              <a:rPr lang="zh-CN" altLang="zh-CN" sz="2000" dirty="0">
                <a:solidFill>
                  <a:srgbClr val="E70C0C"/>
                </a:solidFill>
                <a:latin typeface="JetBrains Mono" pitchFamily="2" charset="0"/>
              </a:rPr>
              <a:t>)</a:t>
            </a:r>
            <a:endParaRPr lang="zh-CN" altLang="zh-CN" sz="1600" dirty="0">
              <a:latin typeface="Arial" panose="020B0604020202020204" pitchFamily="34" charset="0"/>
            </a:endParaRPr>
          </a:p>
        </p:txBody>
      </p:sp>
      <p:sp>
        <p:nvSpPr>
          <p:cNvPr id="9" name="矩形 8">
            <a:extLst>
              <a:ext uri="{FF2B5EF4-FFF2-40B4-BE49-F238E27FC236}">
                <a16:creationId xmlns:a16="http://schemas.microsoft.com/office/drawing/2014/main" id="{0705E266-D8E6-43B2-8814-816EEA4F2495}"/>
              </a:ext>
            </a:extLst>
          </p:cNvPr>
          <p:cNvSpPr/>
          <p:nvPr/>
        </p:nvSpPr>
        <p:spPr>
          <a:xfrm>
            <a:off x="767408" y="4907776"/>
            <a:ext cx="2808312" cy="1938992"/>
          </a:xfrm>
          <a:prstGeom prst="rect">
            <a:avLst/>
          </a:prstGeom>
        </p:spPr>
        <p:txBody>
          <a:bodyPr wrap="square">
            <a:spAutoFit/>
          </a:bodyPr>
          <a:lstStyle/>
          <a:p>
            <a:pPr lvl="0" eaLnBrk="0" fontAlgn="base" hangingPunct="0">
              <a:spcBef>
                <a:spcPct val="0"/>
              </a:spcBef>
              <a:spcAft>
                <a:spcPct val="0"/>
              </a:spcAft>
            </a:pP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6AE613"/>
                </a:solidFill>
                <a:latin typeface="JetBrains Mono" pitchFamily="2" charset="0"/>
              </a:rPr>
              <a:t>    </a:t>
            </a:r>
            <a:r>
              <a:rPr lang="zh-CN" altLang="zh-CN" sz="1200" dirty="0">
                <a:solidFill>
                  <a:srgbClr val="F77235"/>
                </a:solidFill>
                <a:latin typeface="JetBrains Mono" pitchFamily="2" charset="0"/>
              </a:rPr>
              <a:t>{</a:t>
            </a:r>
            <a:br>
              <a:rPr lang="zh-CN" altLang="zh-CN" sz="1200" dirty="0">
                <a:solidFill>
                  <a:srgbClr val="F77235"/>
                </a:solidFill>
                <a:latin typeface="JetBrains Mono" pitchFamily="2" charset="0"/>
              </a:rPr>
            </a:b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a:t>
            </a:r>
            <a:r>
              <a:rPr lang="zh-CN" altLang="zh-CN" sz="1200" dirty="0">
                <a:solidFill>
                  <a:srgbClr val="5E8759"/>
                </a:solidFill>
                <a:latin typeface="宋体" panose="02010600030101010101" pitchFamily="2" charset="-122"/>
                <a:ea typeface="宋体" panose="02010600030101010101" pitchFamily="2" charset="-122"/>
              </a:rPr>
              <a:t>姓名</a:t>
            </a:r>
            <a:r>
              <a:rPr lang="zh-CN" altLang="zh-CN" sz="1200" dirty="0">
                <a:solidFill>
                  <a:srgbClr val="5E8759"/>
                </a:solidFill>
                <a:latin typeface="JetBrains Mono" pitchFamily="2" charset="0"/>
              </a:rPr>
              <a:t>"</a:t>
            </a: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a:t>
            </a:r>
            <a:r>
              <a:rPr lang="zh-CN" altLang="zh-CN" sz="1200" dirty="0">
                <a:solidFill>
                  <a:srgbClr val="5E8759"/>
                </a:solidFill>
                <a:latin typeface="宋体" panose="02010600030101010101" pitchFamily="2" charset="-122"/>
                <a:ea typeface="宋体" panose="02010600030101010101" pitchFamily="2" charset="-122"/>
              </a:rPr>
              <a:t>罗明</a:t>
            </a:r>
            <a:r>
              <a:rPr lang="zh-CN" altLang="zh-CN" sz="1200" dirty="0">
                <a:solidFill>
                  <a:srgbClr val="5E8759"/>
                </a:solidFill>
                <a:latin typeface="JetBrains Mono" pitchFamily="2" charset="0"/>
              </a:rPr>
              <a:t>"</a:t>
            </a: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6AE613"/>
                </a:solidFill>
                <a:latin typeface="JetBrains Mono" pitchFamily="2" charset="0"/>
              </a:rPr>
              <a:t>        </a:t>
            </a:r>
            <a:r>
              <a:rPr lang="zh-CN" altLang="zh-CN" sz="1200" dirty="0">
                <a:solidFill>
                  <a:srgbClr val="5E8759"/>
                </a:solidFill>
                <a:latin typeface="JetBrains Mono" pitchFamily="2" charset="0"/>
              </a:rPr>
              <a:t>"C"</a:t>
            </a: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"95"</a:t>
            </a: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6AE613"/>
                </a:solidFill>
                <a:latin typeface="JetBrains Mono" pitchFamily="2" charset="0"/>
              </a:rPr>
              <a:t>        </a:t>
            </a:r>
            <a:r>
              <a:rPr lang="zh-CN" altLang="zh-CN" sz="1200" dirty="0">
                <a:solidFill>
                  <a:srgbClr val="5E8759"/>
                </a:solidFill>
                <a:latin typeface="JetBrains Mono" pitchFamily="2" charset="0"/>
              </a:rPr>
              <a:t>"Java"</a:t>
            </a: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"96"</a:t>
            </a: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6AE613"/>
                </a:solidFill>
                <a:latin typeface="JetBrains Mono" pitchFamily="2" charset="0"/>
              </a:rPr>
              <a:t>        </a:t>
            </a:r>
            <a:r>
              <a:rPr lang="zh-CN" altLang="zh-CN" sz="1200" dirty="0">
                <a:solidFill>
                  <a:srgbClr val="5E8759"/>
                </a:solidFill>
                <a:latin typeface="JetBrains Mono" pitchFamily="2" charset="0"/>
              </a:rPr>
              <a:t>"Python"</a:t>
            </a: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"85"</a:t>
            </a: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6AE613"/>
                </a:solidFill>
                <a:latin typeface="JetBrains Mono" pitchFamily="2" charset="0"/>
              </a:rPr>
              <a:t>        </a:t>
            </a:r>
            <a:r>
              <a:rPr lang="zh-CN" altLang="zh-CN" sz="1200" dirty="0">
                <a:solidFill>
                  <a:srgbClr val="5E8759"/>
                </a:solidFill>
                <a:latin typeface="JetBrains Mono" pitchFamily="2" charset="0"/>
              </a:rPr>
              <a:t>"C#"</a:t>
            </a:r>
            <a:r>
              <a:rPr lang="zh-CN" altLang="zh-CN" sz="1200" dirty="0">
                <a:solidFill>
                  <a:srgbClr val="F77235"/>
                </a:solidFill>
                <a:latin typeface="JetBrains Mono" pitchFamily="2" charset="0"/>
              </a:rPr>
              <a:t>: </a:t>
            </a:r>
            <a:r>
              <a:rPr lang="zh-CN" altLang="zh-CN" sz="1200" dirty="0">
                <a:solidFill>
                  <a:srgbClr val="5E8759"/>
                </a:solidFill>
                <a:latin typeface="JetBrains Mono" pitchFamily="2" charset="0"/>
              </a:rPr>
              <a:t>"63"</a:t>
            </a:r>
            <a:br>
              <a:rPr lang="zh-CN" altLang="zh-CN" sz="1200" dirty="0">
                <a:solidFill>
                  <a:srgbClr val="5E8759"/>
                </a:solidFill>
                <a:latin typeface="JetBrains Mono" pitchFamily="2" charset="0"/>
              </a:rPr>
            </a:br>
            <a:r>
              <a:rPr lang="zh-CN" altLang="zh-CN" sz="1200" dirty="0">
                <a:solidFill>
                  <a:srgbClr val="5E8759"/>
                </a:solidFill>
                <a:latin typeface="JetBrains Mono" pitchFamily="2" charset="0"/>
              </a:rPr>
              <a:t>    </a:t>
            </a:r>
            <a:r>
              <a:rPr lang="zh-CN" altLang="zh-CN" sz="1200" dirty="0">
                <a:solidFill>
                  <a:srgbClr val="F77235"/>
                </a:solidFill>
                <a:latin typeface="JetBrains Mono" pitchFamily="2" charset="0"/>
              </a:rPr>
              <a:t>}</a:t>
            </a:r>
            <a:r>
              <a:rPr lang="zh-CN" altLang="zh-CN" sz="1200" dirty="0">
                <a:solidFill>
                  <a:srgbClr val="6AE613"/>
                </a:solidFill>
                <a:latin typeface="JetBrains Mono" pitchFamily="2" charset="0"/>
              </a:rPr>
              <a:t>,</a:t>
            </a:r>
            <a:br>
              <a:rPr lang="zh-CN" altLang="zh-CN" sz="1200" dirty="0">
                <a:solidFill>
                  <a:srgbClr val="6AE613"/>
                </a:solidFill>
                <a:latin typeface="JetBrains Mono" pitchFamily="2" charset="0"/>
              </a:rPr>
            </a:br>
            <a:r>
              <a:rPr lang="zh-CN" altLang="zh-CN" sz="1200" dirty="0">
                <a:solidFill>
                  <a:srgbClr val="E70C0C"/>
                </a:solidFill>
                <a:latin typeface="JetBrains Mono" pitchFamily="2" charset="0"/>
              </a:rPr>
              <a:t>...</a:t>
            </a:r>
            <a:br>
              <a:rPr lang="zh-CN" altLang="zh-CN" sz="1200" dirty="0">
                <a:solidFill>
                  <a:srgbClr val="E70C0C"/>
                </a:solidFill>
                <a:latin typeface="JetBrains Mono" pitchFamily="2" charset="0"/>
              </a:rPr>
            </a:br>
            <a:r>
              <a:rPr lang="zh-CN" altLang="zh-CN" sz="1200" dirty="0">
                <a:solidFill>
                  <a:srgbClr val="6AE613"/>
                </a:solidFill>
                <a:latin typeface="JetBrains Mono" pitchFamily="2" charset="0"/>
              </a:rPr>
              <a:t>]</a:t>
            </a:r>
            <a:endParaRPr lang="zh-CN" altLang="zh-CN" sz="1050" dirty="0">
              <a:latin typeface="Arial" panose="020B0604020202020204" pitchFamily="34" charset="0"/>
            </a:endParaRPr>
          </a:p>
        </p:txBody>
      </p:sp>
    </p:spTree>
    <p:extLst>
      <p:ext uri="{BB962C8B-B14F-4D97-AF65-F5344CB8AC3E}">
        <p14:creationId xmlns:p14="http://schemas.microsoft.com/office/powerpoint/2010/main" val="2438832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8" y="1565503"/>
            <a:ext cx="10369152" cy="1008225"/>
          </a:xfrm>
          <a:prstGeom prst="rect">
            <a:avLst/>
          </a:prstGeom>
        </p:spPr>
        <p:txBody>
          <a:bodyPr wrap="square">
            <a:spAutoFit/>
          </a:bodyPr>
          <a:lstStyle/>
          <a:p>
            <a:pPr>
              <a:lnSpc>
                <a:spcPct val="130000"/>
              </a:lnSpc>
            </a:pPr>
            <a:r>
              <a:rPr lang="zh-CN" altLang="en-US" sz="2400" dirty="0">
                <a:latin typeface="微软雅黑 Light" panose="020B0502040204020203" pitchFamily="34" charset="-122"/>
                <a:ea typeface="微软雅黑 Light" panose="020B0502040204020203" pitchFamily="34" charset="-122"/>
              </a:rPr>
              <a:t>读的模式打开</a:t>
            </a:r>
            <a:r>
              <a:rPr lang="en-US" altLang="zh-CN" sz="2400" dirty="0">
                <a:latin typeface="微软雅黑 Light" panose="020B0502040204020203" pitchFamily="34" charset="-122"/>
                <a:ea typeface="微软雅黑 Light" panose="020B0502040204020203" pitchFamily="34" charset="-122"/>
              </a:rPr>
              <a:t>JSON </a:t>
            </a:r>
            <a:r>
              <a:rPr lang="zh-CN" altLang="en-US" sz="2400" dirty="0">
                <a:latin typeface="微软雅黑 Light" panose="020B0502040204020203" pitchFamily="34" charset="-122"/>
                <a:ea typeface="微软雅黑 Light" panose="020B0502040204020203" pitchFamily="34" charset="-122"/>
              </a:rPr>
              <a:t>格式文件，用</a:t>
            </a:r>
            <a:r>
              <a:rPr lang="en-US" altLang="zh-CN" sz="2400" dirty="0">
                <a:latin typeface="微软雅黑 Light" panose="020B0502040204020203" pitchFamily="34" charset="-122"/>
                <a:ea typeface="微软雅黑 Light" panose="020B0502040204020203" pitchFamily="34" charset="-122"/>
              </a:rPr>
              <a:t>load() </a:t>
            </a:r>
            <a:r>
              <a:rPr lang="zh-CN" altLang="en-US" sz="2400" dirty="0">
                <a:latin typeface="微软雅黑 Light" panose="020B0502040204020203" pitchFamily="34" charset="-122"/>
                <a:ea typeface="微软雅黑 Light" panose="020B0502040204020203" pitchFamily="34" charset="-122"/>
              </a:rPr>
              <a:t>解码，将文件中的数据转为列表</a:t>
            </a:r>
            <a:endParaRPr lang="en-US" altLang="zh-CN" sz="2400" dirty="0">
              <a:latin typeface="微软雅黑 Light" panose="020B0502040204020203" pitchFamily="34" charset="-122"/>
              <a:ea typeface="微软雅黑 Light" panose="020B0502040204020203" pitchFamily="34" charset="-122"/>
            </a:endParaRPr>
          </a:p>
          <a:p>
            <a:pPr>
              <a:lnSpc>
                <a:spcPct val="130000"/>
              </a:lnSpc>
            </a:pPr>
            <a:r>
              <a:rPr lang="zh-CN" altLang="en-US" sz="2400" dirty="0">
                <a:latin typeface="微软雅黑 Light" panose="020B0502040204020203" pitchFamily="34" charset="-122"/>
                <a:ea typeface="微软雅黑 Light" panose="020B0502040204020203" pitchFamily="34" charset="-122"/>
              </a:rPr>
              <a:t>以创建写的模式打开</a:t>
            </a:r>
            <a:r>
              <a:rPr lang="en-US" altLang="zh-CN" sz="2400" dirty="0">
                <a:latin typeface="微软雅黑 Light" panose="020B0502040204020203" pitchFamily="34" charset="-122"/>
                <a:ea typeface="微软雅黑 Light" panose="020B0502040204020203" pitchFamily="34" charset="-122"/>
              </a:rPr>
              <a:t>CSV </a:t>
            </a:r>
            <a:r>
              <a:rPr lang="zh-CN" altLang="en-US" sz="2400" dirty="0">
                <a:latin typeface="微软雅黑 Light" panose="020B0502040204020203" pitchFamily="34" charset="-122"/>
                <a:ea typeface="微软雅黑 Light" panose="020B0502040204020203" pitchFamily="34" charset="-122"/>
              </a:rPr>
              <a:t>格式文件，再将解码后的数据写入到文件中</a:t>
            </a:r>
            <a:endParaRPr lang="en-US" altLang="zh-CN" sz="2400" dirty="0">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B5886A9C-A87C-4DB1-AE7C-FA06E29EAA69}"/>
              </a:ext>
            </a:extLst>
          </p:cNvPr>
          <p:cNvSpPr/>
          <p:nvPr/>
        </p:nvSpPr>
        <p:spPr>
          <a:xfrm>
            <a:off x="767408" y="980728"/>
            <a:ext cx="4746812"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文件转为</a:t>
            </a:r>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a:t>
            </a:r>
          </a:p>
        </p:txBody>
      </p:sp>
      <p:sp>
        <p:nvSpPr>
          <p:cNvPr id="3" name="矩形 2">
            <a:extLst>
              <a:ext uri="{FF2B5EF4-FFF2-40B4-BE49-F238E27FC236}">
                <a16:creationId xmlns:a16="http://schemas.microsoft.com/office/drawing/2014/main" id="{7E89BB32-095C-47F0-8972-BC69711FD5F7}"/>
              </a:ext>
            </a:extLst>
          </p:cNvPr>
          <p:cNvSpPr/>
          <p:nvPr/>
        </p:nvSpPr>
        <p:spPr>
          <a:xfrm>
            <a:off x="767408" y="2564904"/>
            <a:ext cx="10801200" cy="378565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import </a:t>
            </a:r>
            <a:r>
              <a:rPr lang="zh-CN" altLang="zh-CN" sz="2000" dirty="0">
                <a:solidFill>
                  <a:srgbClr val="2D3142"/>
                </a:solidFill>
                <a:latin typeface="JetBrains Mono" pitchFamily="2" charset="0"/>
              </a:rPr>
              <a:t>json</a:t>
            </a: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br>
              <a:rPr lang="zh-CN" altLang="zh-CN" sz="2000" dirty="0">
                <a:solidFill>
                  <a:srgbClr val="2D3142"/>
                </a:solidFill>
                <a:latin typeface="JetBrains Mono" pitchFamily="2" charset="0"/>
              </a:rPr>
            </a:b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json_to_dic</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接收表示文件名的字符串为参数，读文件中的数据，</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宋体" panose="02010600030101010101" pitchFamily="2" charset="-122"/>
                <a:ea typeface="宋体" panose="02010600030101010101" pitchFamily="2" charset="-122"/>
              </a:rPr>
              <a:t>将</a:t>
            </a:r>
            <a:r>
              <a:rPr lang="zh-CN" altLang="zh-CN" sz="2000" dirty="0">
                <a:solidFill>
                  <a:srgbClr val="ABA6BF"/>
                </a:solidFill>
                <a:latin typeface="JetBrains Mono" pitchFamily="2" charset="0"/>
              </a:rPr>
              <a:t>JSON</a:t>
            </a:r>
            <a:r>
              <a:rPr lang="zh-CN" altLang="zh-CN" sz="2000" dirty="0">
                <a:solidFill>
                  <a:srgbClr val="ABA6BF"/>
                </a:solidFill>
                <a:latin typeface="宋体" panose="02010600030101010101" pitchFamily="2" charset="-122"/>
                <a:ea typeface="宋体" panose="02010600030101010101" pitchFamily="2" charset="-122"/>
              </a:rPr>
              <a:t>格式数据解码为</a:t>
            </a:r>
            <a:r>
              <a:rPr lang="zh-CN" altLang="zh-CN" sz="2000" dirty="0">
                <a:solidFill>
                  <a:srgbClr val="ABA6BF"/>
                </a:solidFill>
                <a:latin typeface="JetBrains Mono" pitchFamily="2" charset="0"/>
              </a:rPr>
              <a:t>Python</a:t>
            </a:r>
            <a:r>
              <a:rPr lang="zh-CN" altLang="zh-CN" sz="2000" dirty="0">
                <a:solidFill>
                  <a:srgbClr val="ABA6BF"/>
                </a:solidFill>
                <a:latin typeface="宋体" panose="02010600030101010101" pitchFamily="2" charset="-122"/>
                <a:ea typeface="宋体" panose="02010600030101010101" pitchFamily="2" charset="-122"/>
              </a:rPr>
              <a:t>数据类型，返回以字典为元素的列表。</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"r"</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dataJson</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ls </a:t>
            </a: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json</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load</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dataJson</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解码</a:t>
            </a:r>
            <a:r>
              <a:rPr lang="zh-CN" altLang="zh-CN" sz="2000" dirty="0">
                <a:solidFill>
                  <a:srgbClr val="ABA6BF"/>
                </a:solidFill>
                <a:latin typeface="JetBrains Mono" pitchFamily="2" charset="0"/>
              </a:rPr>
              <a:t>json</a:t>
            </a:r>
            <a:r>
              <a:rPr lang="zh-CN" altLang="zh-CN" sz="2000" dirty="0">
                <a:solidFill>
                  <a:srgbClr val="ABA6BF"/>
                </a:solidFill>
                <a:latin typeface="宋体" panose="02010600030101010101" pitchFamily="2" charset="-122"/>
                <a:ea typeface="宋体" panose="02010600030101010101" pitchFamily="2" charset="-122"/>
              </a:rPr>
              <a:t>转为元素为字典的列表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返回元素为字典的列表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姓名</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罗明</a:t>
            </a:r>
            <a:r>
              <a:rPr lang="zh-CN" altLang="zh-CN" sz="2000" dirty="0">
                <a:solidFill>
                  <a:srgbClr val="ABA6BF"/>
                </a:solidFill>
                <a:latin typeface="JetBrains Mono" pitchFamily="2" charset="0"/>
              </a:rPr>
              <a:t>', 'C</a:t>
            </a:r>
            <a:r>
              <a:rPr lang="zh-CN" altLang="zh-CN" sz="2000" dirty="0">
                <a:solidFill>
                  <a:srgbClr val="ABA6BF"/>
                </a:solidFill>
                <a:latin typeface="宋体" panose="02010600030101010101" pitchFamily="2" charset="-122"/>
                <a:ea typeface="宋体" panose="02010600030101010101" pitchFamily="2" charset="-122"/>
              </a:rPr>
              <a:t>语言</a:t>
            </a:r>
            <a:r>
              <a:rPr lang="zh-CN" altLang="zh-CN" sz="2000" dirty="0">
                <a:solidFill>
                  <a:srgbClr val="ABA6BF"/>
                </a:solidFill>
                <a:latin typeface="JetBrains Mono" pitchFamily="2" charset="0"/>
              </a:rPr>
              <a:t>': '95', 'Java': '96', 'Python': '85', 'C#': '63'}...]</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1200579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4746812"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文件转为</a:t>
            </a:r>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a:t>
            </a:r>
          </a:p>
        </p:txBody>
      </p:sp>
      <p:sp>
        <p:nvSpPr>
          <p:cNvPr id="3" name="矩形 2">
            <a:extLst>
              <a:ext uri="{FF2B5EF4-FFF2-40B4-BE49-F238E27FC236}">
                <a16:creationId xmlns:a16="http://schemas.microsoft.com/office/drawing/2014/main" id="{7E89BB32-095C-47F0-8972-BC69711FD5F7}"/>
              </a:ext>
            </a:extLst>
          </p:cNvPr>
          <p:cNvSpPr/>
          <p:nvPr/>
        </p:nvSpPr>
        <p:spPr>
          <a:xfrm>
            <a:off x="767408" y="1565503"/>
            <a:ext cx="11017224" cy="2862322"/>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dic_to_ls</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dic</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接收以字典为元素的列表为参数，将列表转为字典，字典的键提取出来作为标题。</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dirty="0">
                <a:solidFill>
                  <a:srgbClr val="2D3142"/>
                </a:solidFill>
                <a:latin typeface="JetBrains Mono" pitchFamily="2" charset="0"/>
              </a:rPr>
              <a:t>ls </a:t>
            </a:r>
            <a:r>
              <a:rPr lang="zh-CN" altLang="zh-CN" sz="2000" dirty="0">
                <a:solidFill>
                  <a:srgbClr val="F77235"/>
                </a:solidFill>
                <a:latin typeface="JetBrains Mono" pitchFamily="2" charset="0"/>
              </a:rPr>
              <a:t>= </a:t>
            </a:r>
            <a:r>
              <a:rPr lang="zh-CN" altLang="zh-CN" sz="2000" b="1" dirty="0">
                <a:solidFill>
                  <a:srgbClr val="16A80D"/>
                </a:solidFill>
                <a:latin typeface="JetBrains Mono" pitchFamily="2" charset="0"/>
              </a:rPr>
              <a:t>list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创建空列表备用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dic</a:t>
            </a:r>
            <a:r>
              <a:rPr lang="zh-CN" altLang="zh-CN" sz="2000" dirty="0">
                <a:solidFill>
                  <a:srgbClr val="6AE613"/>
                </a:solidFill>
                <a:latin typeface="JetBrains Mono" pitchFamily="2" charset="0"/>
              </a:rPr>
              <a:t>[</a:t>
            </a:r>
            <a:r>
              <a:rPr lang="zh-CN" altLang="zh-CN" sz="2000" dirty="0">
                <a:solidFill>
                  <a:srgbClr val="2D3142"/>
                </a:solidFill>
                <a:latin typeface="JetBrains Mono" pitchFamily="2" charset="0"/>
              </a:rPr>
              <a:t>0</a:t>
            </a:r>
            <a:r>
              <a:rPr lang="zh-CN" altLang="zh-CN" sz="2000" dirty="0">
                <a:solidFill>
                  <a:srgbClr val="6AE613"/>
                </a:solidFill>
                <a:latin typeface="JetBrains Mono" pitchFamily="2" charset="0"/>
              </a:rPr>
              <a: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keys</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字典键取出来做</a:t>
            </a:r>
            <a:r>
              <a:rPr lang="zh-CN" altLang="zh-CN" sz="2000" dirty="0">
                <a:solidFill>
                  <a:srgbClr val="ABA6BF"/>
                </a:solidFill>
                <a:latin typeface="JetBrains Mono" pitchFamily="2" charset="0"/>
              </a:rPr>
              <a:t>ls</a:t>
            </a:r>
            <a:r>
              <a:rPr lang="zh-CN" altLang="zh-CN" sz="2000" dirty="0">
                <a:solidFill>
                  <a:srgbClr val="ABA6BF"/>
                </a:solidFill>
                <a:latin typeface="宋体" panose="02010600030101010101" pitchFamily="2" charset="-122"/>
                <a:ea typeface="宋体" panose="02010600030101010101" pitchFamily="2" charset="-122"/>
              </a:rPr>
              <a:t>第一个元素</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item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dic</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遍历列表中的字典元素</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append</a:t>
            </a:r>
            <a:r>
              <a:rPr lang="zh-CN" altLang="zh-CN" sz="2000" dirty="0">
                <a:solidFill>
                  <a:srgbClr val="E70C0C"/>
                </a:solidFill>
                <a:latin typeface="JetBrains Mono" pitchFamily="2" charset="0"/>
              </a:rPr>
              <a:t>(</a:t>
            </a:r>
            <a:r>
              <a:rPr lang="zh-CN" altLang="zh-CN" sz="2000" b="1" dirty="0">
                <a:solidFill>
                  <a:srgbClr val="16A80D"/>
                </a:solidFill>
                <a:latin typeface="JetBrains Mono" pitchFamily="2" charset="0"/>
              </a:rPr>
              <a:t>list</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item</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values</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取出字典值转为列表加到</a:t>
            </a:r>
            <a:r>
              <a:rPr lang="zh-CN" altLang="zh-CN" sz="2000" dirty="0">
                <a:solidFill>
                  <a:srgbClr val="ABA6BF"/>
                </a:solidFill>
                <a:latin typeface="JetBrains Mono" pitchFamily="2" charset="0"/>
              </a:rPr>
              <a:t>ls</a:t>
            </a:r>
            <a:r>
              <a:rPr lang="zh-CN" altLang="zh-CN" sz="2000" dirty="0">
                <a:solidFill>
                  <a:srgbClr val="ABA6BF"/>
                </a:solidFill>
                <a:latin typeface="宋体" panose="02010600030101010101" pitchFamily="2" charset="-122"/>
                <a:ea typeface="宋体" panose="02010600030101010101" pitchFamily="2" charset="-122"/>
              </a:rPr>
              <a:t>中</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b="1" dirty="0">
                <a:solidFill>
                  <a:srgbClr val="EF8354"/>
                </a:solidFill>
                <a:latin typeface="JetBrains Mono" pitchFamily="2" charset="0"/>
              </a:rPr>
              <a:t>return </a:t>
            </a:r>
            <a:r>
              <a:rPr lang="zh-CN" altLang="zh-CN" sz="2000" dirty="0">
                <a:solidFill>
                  <a:srgbClr val="2D3142"/>
                </a:solidFill>
                <a:latin typeface="JetBrains Mono" pitchFamily="2" charset="0"/>
              </a:rPr>
              <a:t>ls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返回列表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姓名</a:t>
            </a:r>
            <a:r>
              <a:rPr lang="zh-CN" altLang="zh-CN" sz="2000" dirty="0">
                <a:solidFill>
                  <a:srgbClr val="ABA6BF"/>
                </a:solidFill>
                <a:latin typeface="JetBrains Mono" pitchFamily="2" charset="0"/>
              </a:rPr>
              <a:t>', 'C</a:t>
            </a:r>
            <a:r>
              <a:rPr lang="zh-CN" altLang="zh-CN" sz="2000" dirty="0">
                <a:solidFill>
                  <a:srgbClr val="ABA6BF"/>
                </a:solidFill>
                <a:latin typeface="宋体" panose="02010600030101010101" pitchFamily="2" charset="-122"/>
                <a:ea typeface="宋体" panose="02010600030101010101" pitchFamily="2" charset="-122"/>
              </a:rPr>
              <a:t>语言</a:t>
            </a:r>
            <a:r>
              <a:rPr lang="zh-CN" altLang="zh-CN" sz="2000" dirty="0">
                <a:solidFill>
                  <a:srgbClr val="ABA6BF"/>
                </a:solidFill>
                <a:latin typeface="JetBrains Mono" pitchFamily="2" charset="0"/>
              </a:rPr>
              <a:t>', 'Java', 'Python', 'C#']...['</a:t>
            </a:r>
            <a:r>
              <a:rPr lang="zh-CN" altLang="zh-CN" sz="2000" dirty="0">
                <a:solidFill>
                  <a:srgbClr val="ABA6BF"/>
                </a:solidFill>
                <a:latin typeface="宋体" panose="02010600030101010101" pitchFamily="2" charset="-122"/>
                <a:ea typeface="宋体" panose="02010600030101010101" pitchFamily="2" charset="-122"/>
              </a:rPr>
              <a:t>李立</a:t>
            </a:r>
            <a:r>
              <a:rPr lang="zh-CN" altLang="zh-CN" sz="2000" dirty="0">
                <a:solidFill>
                  <a:srgbClr val="ABA6BF"/>
                </a:solidFill>
                <a:latin typeface="JetBrains Mono" pitchFamily="2" charset="0"/>
              </a:rPr>
              <a:t>', '82', '66', '100', '77']]</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221189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3653" y="1700810"/>
            <a:ext cx="7596951"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文件的打开与关闭</a:t>
            </a:r>
          </a:p>
        </p:txBody>
      </p:sp>
      <p:sp>
        <p:nvSpPr>
          <p:cNvPr id="9" name="矩形 8"/>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52377854"/>
      </p:ext>
    </p:extLst>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5886A9C-A87C-4DB1-AE7C-FA06E29EAA69}"/>
              </a:ext>
            </a:extLst>
          </p:cNvPr>
          <p:cNvSpPr/>
          <p:nvPr/>
        </p:nvSpPr>
        <p:spPr>
          <a:xfrm>
            <a:off x="767408" y="980728"/>
            <a:ext cx="4746812" cy="584775"/>
          </a:xfrm>
          <a:prstGeom prst="rect">
            <a:avLst/>
          </a:prstGeom>
        </p:spPr>
        <p:txBody>
          <a:bodyPr wrap="none">
            <a:spAutoFit/>
          </a:bodyPr>
          <a:lstStyle/>
          <a:p>
            <a:r>
              <a:rPr lang="en-US" altLang="zh-CN" sz="3200" dirty="0">
                <a:solidFill>
                  <a:srgbClr val="FF8132"/>
                </a:solidFill>
                <a:latin typeface="微软雅黑" panose="020B0503020204020204" pitchFamily="34" charset="-122"/>
                <a:ea typeface="微软雅黑" panose="020B0503020204020204" pitchFamily="34" charset="-122"/>
              </a:rPr>
              <a:t>JSON </a:t>
            </a:r>
            <a:r>
              <a:rPr lang="zh-CN" altLang="en-US" sz="3200" dirty="0">
                <a:solidFill>
                  <a:srgbClr val="FF8132"/>
                </a:solidFill>
                <a:latin typeface="微软雅黑" panose="020B0503020204020204" pitchFamily="34" charset="-122"/>
                <a:ea typeface="微软雅黑" panose="020B0503020204020204" pitchFamily="34" charset="-122"/>
              </a:rPr>
              <a:t>文件转为</a:t>
            </a:r>
            <a:r>
              <a:rPr lang="en-US" altLang="zh-CN" sz="3200" dirty="0">
                <a:solidFill>
                  <a:srgbClr val="FF8132"/>
                </a:solidFill>
                <a:latin typeface="微软雅黑" panose="020B0503020204020204" pitchFamily="34" charset="-122"/>
                <a:ea typeface="微软雅黑" panose="020B0503020204020204" pitchFamily="34" charset="-122"/>
              </a:rPr>
              <a:t>CSV </a:t>
            </a:r>
            <a:r>
              <a:rPr lang="zh-CN" altLang="en-US" sz="3200" dirty="0">
                <a:solidFill>
                  <a:srgbClr val="FF8132"/>
                </a:solidFill>
                <a:latin typeface="微软雅黑" panose="020B0503020204020204" pitchFamily="34" charset="-122"/>
                <a:ea typeface="微软雅黑" panose="020B0503020204020204" pitchFamily="34" charset="-122"/>
              </a:rPr>
              <a:t>格式</a:t>
            </a:r>
          </a:p>
        </p:txBody>
      </p:sp>
      <p:sp>
        <p:nvSpPr>
          <p:cNvPr id="3" name="矩形 2">
            <a:extLst>
              <a:ext uri="{FF2B5EF4-FFF2-40B4-BE49-F238E27FC236}">
                <a16:creationId xmlns:a16="http://schemas.microsoft.com/office/drawing/2014/main" id="{7E89BB32-095C-47F0-8972-BC69711FD5F7}"/>
              </a:ext>
            </a:extLst>
          </p:cNvPr>
          <p:cNvSpPr/>
          <p:nvPr/>
        </p:nvSpPr>
        <p:spPr>
          <a:xfrm>
            <a:off x="767408" y="1565503"/>
            <a:ext cx="11017224" cy="4708981"/>
          </a:xfrm>
          <a:prstGeom prst="rect">
            <a:avLst/>
          </a:prstGeom>
        </p:spPr>
        <p:txBody>
          <a:bodyPr wrap="square">
            <a:spAutoFit/>
          </a:bodyPr>
          <a:lstStyle/>
          <a:p>
            <a:pPr lvl="0" eaLnBrk="0" fontAlgn="base" hangingPunct="0">
              <a:spcBef>
                <a:spcPct val="0"/>
              </a:spcBef>
              <a:spcAft>
                <a:spcPct val="0"/>
              </a:spcAft>
            </a:pPr>
            <a:r>
              <a:rPr lang="zh-CN" altLang="zh-CN" sz="2000" b="1" dirty="0">
                <a:solidFill>
                  <a:srgbClr val="EF8354"/>
                </a:solidFill>
                <a:latin typeface="JetBrains Mono" pitchFamily="2" charset="0"/>
              </a:rPr>
              <a:t>def </a:t>
            </a:r>
            <a:r>
              <a:rPr lang="zh-CN" altLang="zh-CN" sz="2000" b="1" dirty="0">
                <a:solidFill>
                  <a:srgbClr val="071EF0"/>
                </a:solidFill>
                <a:latin typeface="JetBrains Mono" pitchFamily="2" charset="0"/>
              </a:rPr>
              <a:t>ls_to_json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filename</a:t>
            </a:r>
            <a:r>
              <a:rPr lang="zh-CN" altLang="zh-CN" sz="2000" dirty="0">
                <a:solidFill>
                  <a:srgbClr val="E70C0C"/>
                </a:solidFill>
                <a:latin typeface="JetBrains Mono" pitchFamily="2" charset="0"/>
              </a:rPr>
              <a:t>)</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a:t>
            </a:r>
            <a:r>
              <a:rPr lang="zh-CN" altLang="zh-CN" sz="2000" dirty="0">
                <a:solidFill>
                  <a:srgbClr val="ABA6BF"/>
                </a:solidFill>
                <a:latin typeface="宋体" panose="02010600030101010101" pitchFamily="2" charset="-122"/>
                <a:ea typeface="宋体" panose="02010600030101010101" pitchFamily="2" charset="-122"/>
              </a:rPr>
              <a:t>接收列表和文件名为参数，以写模式打开文件，创建文件对象，</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宋体" panose="02010600030101010101" pitchFamily="2" charset="-122"/>
                <a:ea typeface="宋体" panose="02010600030101010101" pitchFamily="2" charset="-122"/>
              </a:rPr>
              <a:t>将列表中的数据以</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格式写入到文件中。</a:t>
            </a:r>
            <a:endParaRPr lang="en-US" altLang="zh-CN" sz="2000"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ABA6BF"/>
                </a:solidFill>
                <a:latin typeface="JetBrains Mono" pitchFamily="2" charset="0"/>
              </a:rPr>
              <a:t>"""</a:t>
            </a:r>
            <a:br>
              <a:rPr lang="zh-CN" altLang="zh-CN" sz="2000" dirty="0">
                <a:solidFill>
                  <a:srgbClr val="ABA6BF"/>
                </a:solidFill>
                <a:latin typeface="JetBrains Mono" pitchFamily="2" charset="0"/>
              </a:rPr>
            </a:br>
            <a:r>
              <a:rPr lang="zh-CN" altLang="zh-CN" sz="2000" dirty="0">
                <a:solidFill>
                  <a:srgbClr val="ABA6BF"/>
                </a:solidFill>
                <a:latin typeface="JetBrains Mono" pitchFamily="2" charset="0"/>
              </a:rPr>
              <a:t>    </a:t>
            </a:r>
            <a:r>
              <a:rPr lang="zh-CN" altLang="zh-CN" sz="2000" b="1" dirty="0">
                <a:solidFill>
                  <a:srgbClr val="EF8354"/>
                </a:solidFill>
                <a:latin typeface="JetBrains Mono" pitchFamily="2" charset="0"/>
              </a:rPr>
              <a:t>with </a:t>
            </a:r>
            <a:r>
              <a:rPr lang="zh-CN" altLang="zh-CN" sz="2000" b="1" dirty="0">
                <a:solidFill>
                  <a:srgbClr val="16A80D"/>
                </a:solidFill>
                <a:latin typeface="JetBrains Mono" pitchFamily="2" charset="0"/>
              </a:rPr>
              <a:t>open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filename</a:t>
            </a:r>
            <a:r>
              <a:rPr lang="zh-CN" altLang="zh-CN" sz="2000" dirty="0">
                <a:solidFill>
                  <a:srgbClr val="6AE613"/>
                </a:solidFill>
                <a:latin typeface="JetBrains Mono" pitchFamily="2" charset="0"/>
              </a:rPr>
              <a:t>, </a:t>
            </a:r>
            <a:r>
              <a:rPr lang="zh-CN" altLang="zh-CN" sz="2000" dirty="0">
                <a:solidFill>
                  <a:srgbClr val="5E8759"/>
                </a:solidFill>
                <a:latin typeface="JetBrains Mono" pitchFamily="2" charset="0"/>
              </a:rPr>
              <a:t>"w"</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encoding</a:t>
            </a:r>
            <a:r>
              <a:rPr lang="zh-CN" altLang="zh-CN" sz="2000" dirty="0">
                <a:solidFill>
                  <a:srgbClr val="F77235"/>
                </a:solidFill>
                <a:latin typeface="JetBrains Mono" pitchFamily="2" charset="0"/>
              </a:rPr>
              <a:t>=</a:t>
            </a:r>
            <a:r>
              <a:rPr lang="zh-CN" altLang="zh-CN" sz="2000" dirty="0">
                <a:solidFill>
                  <a:srgbClr val="5E8759"/>
                </a:solidFill>
                <a:latin typeface="JetBrains Mono" pitchFamily="2" charset="0"/>
              </a:rPr>
              <a:t>'utf-8'</a:t>
            </a:r>
            <a:r>
              <a:rPr lang="zh-CN" altLang="zh-CN" sz="2000" dirty="0">
                <a:solidFill>
                  <a:srgbClr val="E70C0C"/>
                </a:solidFill>
                <a:latin typeface="JetBrains Mono" pitchFamily="2" charset="0"/>
              </a:rPr>
              <a:t>) </a:t>
            </a:r>
            <a:r>
              <a:rPr lang="zh-CN" altLang="zh-CN" sz="2000" b="1" dirty="0">
                <a:solidFill>
                  <a:srgbClr val="EF8354"/>
                </a:solidFill>
                <a:latin typeface="JetBrains Mono" pitchFamily="2" charset="0"/>
              </a:rPr>
              <a:t>as </a:t>
            </a:r>
            <a:r>
              <a:rPr lang="zh-CN" altLang="zh-CN" sz="2000" dirty="0">
                <a:solidFill>
                  <a:srgbClr val="2D3142"/>
                </a:solidFill>
                <a:latin typeface="JetBrains Mono" pitchFamily="2" charset="0"/>
              </a:rPr>
              <a:t>dataCsv</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b="1" dirty="0">
                <a:solidFill>
                  <a:srgbClr val="EF8354"/>
                </a:solidFill>
                <a:latin typeface="JetBrains Mono" pitchFamily="2" charset="0"/>
              </a:rPr>
              <a:t>for </a:t>
            </a:r>
            <a:r>
              <a:rPr lang="zh-CN" altLang="zh-CN" sz="2000" dirty="0">
                <a:solidFill>
                  <a:srgbClr val="2D3142"/>
                </a:solidFill>
                <a:latin typeface="JetBrains Mono" pitchFamily="2" charset="0"/>
              </a:rPr>
              <a:t>line </a:t>
            </a:r>
            <a:r>
              <a:rPr lang="zh-CN" altLang="zh-CN" sz="2000" b="1" dirty="0">
                <a:solidFill>
                  <a:srgbClr val="EF8354"/>
                </a:solidFill>
                <a:latin typeface="JetBrains Mono" pitchFamily="2" charset="0"/>
              </a:rPr>
              <a:t>in </a:t>
            </a:r>
            <a:r>
              <a:rPr lang="zh-CN" altLang="zh-CN" sz="2000" dirty="0">
                <a:solidFill>
                  <a:srgbClr val="2D3142"/>
                </a:solidFill>
                <a:latin typeface="JetBrains Mono" pitchFamily="2" charset="0"/>
              </a:rPr>
              <a:t>ls</a:t>
            </a:r>
            <a:r>
              <a:rPr lang="zh-CN" altLang="zh-CN" sz="2000" dirty="0">
                <a:solidFill>
                  <a:srgbClr val="F77235"/>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元素用逗号隔开，写入文件中</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dataCsv</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write</a:t>
            </a:r>
            <a:r>
              <a:rPr lang="zh-CN" altLang="zh-CN" sz="2000" dirty="0">
                <a:solidFill>
                  <a:srgbClr val="E70C0C"/>
                </a:solidFill>
                <a:latin typeface="JetBrains Mono" pitchFamily="2" charset="0"/>
              </a:rPr>
              <a:t>(</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a:t>
            </a:r>
            <a:r>
              <a:rPr lang="zh-CN" altLang="zh-CN" sz="2000" b="1" dirty="0">
                <a:solidFill>
                  <a:srgbClr val="F72F07"/>
                </a:solidFill>
                <a:latin typeface="JetBrains Mono" pitchFamily="2" charset="0"/>
              </a:rPr>
              <a:t>join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line</a:t>
            </a:r>
            <a:r>
              <a:rPr lang="zh-CN" altLang="zh-CN" sz="2000" dirty="0">
                <a:solidFill>
                  <a:srgbClr val="E70C0C"/>
                </a:solidFill>
                <a:latin typeface="JetBrains Mono" pitchFamily="2" charset="0"/>
              </a:rPr>
              <a:t>)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a:t>
            </a:r>
            <a:r>
              <a:rPr lang="zh-CN" altLang="zh-CN" sz="2000" dirty="0">
                <a:solidFill>
                  <a:srgbClr val="2D3142"/>
                </a:solidFill>
                <a:latin typeface="JetBrains Mono" pitchFamily="2" charset="0"/>
              </a:rPr>
              <a:t>\n</a:t>
            </a:r>
            <a:r>
              <a:rPr lang="zh-CN" altLang="zh-CN" sz="2000" dirty="0">
                <a:solidFill>
                  <a:srgbClr val="5E8759"/>
                </a:solidFill>
                <a:latin typeface="JetBrains Mono" pitchFamily="2" charset="0"/>
              </a:rPr>
              <a:t>"</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罗明</a:t>
            </a:r>
            <a:r>
              <a:rPr lang="zh-CN" altLang="zh-CN" sz="2000" dirty="0">
                <a:solidFill>
                  <a:srgbClr val="ABA6BF"/>
                </a:solidFill>
                <a:latin typeface="JetBrains Mono" pitchFamily="2" charset="0"/>
              </a:rPr>
              <a:t>,95,96,85,63</a:t>
            </a:r>
            <a:br>
              <a:rPr lang="zh-CN" altLang="zh-CN" sz="2000" dirty="0">
                <a:solidFill>
                  <a:srgbClr val="ABA6BF"/>
                </a:solidFill>
                <a:latin typeface="JetBrains Mono" pitchFamily="2" charset="0"/>
              </a:rPr>
            </a:br>
            <a:br>
              <a:rPr lang="zh-CN" altLang="zh-CN" sz="2000" dirty="0">
                <a:solidFill>
                  <a:srgbClr val="ABA6BF"/>
                </a:solidFill>
                <a:latin typeface="JetBrains Mono" pitchFamily="2" charset="0"/>
              </a:rPr>
            </a:br>
            <a:br>
              <a:rPr lang="zh-CN" altLang="zh-CN" sz="2000" dirty="0">
                <a:solidFill>
                  <a:srgbClr val="ABA6BF"/>
                </a:solidFill>
                <a:latin typeface="JetBrains Mono" pitchFamily="2" charset="0"/>
              </a:rPr>
            </a:br>
            <a:r>
              <a:rPr lang="zh-CN" altLang="zh-CN" sz="2000" b="1" dirty="0">
                <a:solidFill>
                  <a:srgbClr val="EF8354"/>
                </a:solidFill>
                <a:latin typeface="JetBrains Mono" pitchFamily="2" charset="0"/>
              </a:rPr>
              <a:t>if </a:t>
            </a:r>
            <a:r>
              <a:rPr lang="zh-CN" altLang="zh-CN" sz="2000" dirty="0">
                <a:solidFill>
                  <a:srgbClr val="2D3142"/>
                </a:solidFill>
                <a:latin typeface="JetBrains Mono" pitchFamily="2" charset="0"/>
              </a:rPr>
              <a:t>__name__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'__main__'</a:t>
            </a:r>
            <a:r>
              <a:rPr lang="zh-CN" altLang="zh-CN" sz="2000" dirty="0">
                <a:solidFill>
                  <a:srgbClr val="F77235"/>
                </a:solidFill>
                <a:latin typeface="JetBrains Mono" pitchFamily="2" charset="0"/>
              </a:rPr>
              <a:t>:</a:t>
            </a:r>
            <a:br>
              <a:rPr lang="zh-CN" altLang="zh-CN" sz="2000" dirty="0">
                <a:solidFill>
                  <a:srgbClr val="F77235"/>
                </a:solidFill>
                <a:latin typeface="JetBrains Mono" pitchFamily="2" charset="0"/>
              </a:rPr>
            </a:br>
            <a:r>
              <a:rPr lang="zh-CN" altLang="zh-CN" sz="2000" dirty="0">
                <a:solidFill>
                  <a:srgbClr val="F77235"/>
                </a:solidFill>
                <a:latin typeface="JetBrains Mono" pitchFamily="2" charset="0"/>
              </a:rPr>
              <a:t>   </a:t>
            </a:r>
            <a:r>
              <a:rPr lang="zh-CN" altLang="zh-CN" sz="2000" dirty="0">
                <a:solidFill>
                  <a:srgbClr val="2D3142"/>
                </a:solidFill>
                <a:latin typeface="JetBrains Mono" pitchFamily="2" charset="0"/>
              </a:rPr>
              <a:t>jsonFile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'8.3 score.json  '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读取的</a:t>
            </a:r>
            <a:r>
              <a:rPr lang="zh-CN" altLang="zh-CN" sz="2000" dirty="0">
                <a:solidFill>
                  <a:srgbClr val="ABA6BF"/>
                </a:solidFill>
                <a:latin typeface="JetBrains Mono" pitchFamily="2" charset="0"/>
              </a:rPr>
              <a:t>JSON</a:t>
            </a:r>
            <a:r>
              <a:rPr lang="zh-CN" altLang="zh-CN" sz="2000" dirty="0">
                <a:solidFill>
                  <a:srgbClr val="ABA6BF"/>
                </a:solidFill>
                <a:latin typeface="宋体" panose="02010600030101010101" pitchFamily="2" charset="-122"/>
                <a:ea typeface="宋体" panose="02010600030101010101" pitchFamily="2" charset="-122"/>
              </a:rPr>
              <a:t>文件</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csvFile </a:t>
            </a:r>
            <a:r>
              <a:rPr lang="zh-CN" altLang="zh-CN" sz="2000" dirty="0">
                <a:solidFill>
                  <a:srgbClr val="F77235"/>
                </a:solidFill>
                <a:latin typeface="JetBrains Mono" pitchFamily="2" charset="0"/>
              </a:rPr>
              <a:t>= </a:t>
            </a:r>
            <a:r>
              <a:rPr lang="zh-CN" altLang="zh-CN" sz="2000" dirty="0">
                <a:solidFill>
                  <a:srgbClr val="5E8759"/>
                </a:solidFill>
                <a:latin typeface="JetBrains Mono" pitchFamily="2" charset="0"/>
              </a:rPr>
              <a:t>'8.3 score_new.csv'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准备写入的</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文件</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dic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json_to_dic</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jsonFile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调用读文件的函数返回元素为字典的列表</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2D3142"/>
                </a:solidFill>
                <a:latin typeface="JetBrains Mono" pitchFamily="2" charset="0"/>
              </a:rPr>
              <a:t>ls </a:t>
            </a:r>
            <a:r>
              <a:rPr lang="zh-CN" altLang="zh-CN" sz="2000" dirty="0">
                <a:solidFill>
                  <a:srgbClr val="F77235"/>
                </a:solidFill>
                <a:latin typeface="JetBrains Mono" pitchFamily="2" charset="0"/>
              </a:rPr>
              <a:t>= </a:t>
            </a:r>
            <a:r>
              <a:rPr lang="zh-CN" altLang="zh-CN" sz="2000" dirty="0">
                <a:solidFill>
                  <a:srgbClr val="F76707"/>
                </a:solidFill>
                <a:latin typeface="JetBrains Mono" pitchFamily="2" charset="0"/>
              </a:rPr>
              <a:t>dic_to_ls</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dic</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将</a:t>
            </a:r>
            <a:r>
              <a:rPr lang="zh-CN" altLang="zh-CN" sz="2000" dirty="0">
                <a:solidFill>
                  <a:srgbClr val="ABA6BF"/>
                </a:solidFill>
                <a:latin typeface="JetBrains Mono" pitchFamily="2" charset="0"/>
              </a:rPr>
              <a:t>dic</a:t>
            </a:r>
            <a:r>
              <a:rPr lang="zh-CN" altLang="zh-CN" sz="2000" dirty="0">
                <a:solidFill>
                  <a:srgbClr val="ABA6BF"/>
                </a:solidFill>
                <a:latin typeface="宋体" panose="02010600030101010101" pitchFamily="2" charset="-122"/>
                <a:ea typeface="宋体" panose="02010600030101010101" pitchFamily="2" charset="-122"/>
              </a:rPr>
              <a:t>中元素转为列表类型</a:t>
            </a:r>
            <a:br>
              <a:rPr lang="zh-CN" altLang="zh-CN" sz="2000" dirty="0">
                <a:solidFill>
                  <a:srgbClr val="ABA6BF"/>
                </a:solidFill>
                <a:latin typeface="宋体" panose="02010600030101010101" pitchFamily="2" charset="-122"/>
                <a:ea typeface="宋体" panose="02010600030101010101" pitchFamily="2" charset="-122"/>
              </a:rPr>
            </a:br>
            <a:r>
              <a:rPr lang="zh-CN" altLang="zh-CN" sz="2000" dirty="0">
                <a:solidFill>
                  <a:srgbClr val="ABA6BF"/>
                </a:solidFill>
                <a:latin typeface="宋体" panose="02010600030101010101" pitchFamily="2" charset="-122"/>
                <a:ea typeface="宋体" panose="02010600030101010101" pitchFamily="2" charset="-122"/>
              </a:rPr>
              <a:t>    </a:t>
            </a:r>
            <a:r>
              <a:rPr lang="zh-CN" altLang="zh-CN" sz="2000" dirty="0">
                <a:solidFill>
                  <a:srgbClr val="F76707"/>
                </a:solidFill>
                <a:latin typeface="JetBrains Mono" pitchFamily="2" charset="0"/>
              </a:rPr>
              <a:t>ls_to_json</a:t>
            </a:r>
            <a:r>
              <a:rPr lang="zh-CN" altLang="zh-CN" sz="2000" dirty="0">
                <a:solidFill>
                  <a:srgbClr val="E70C0C"/>
                </a:solidFill>
                <a:latin typeface="JetBrains Mono" pitchFamily="2" charset="0"/>
              </a:rPr>
              <a:t>(</a:t>
            </a:r>
            <a:r>
              <a:rPr lang="zh-CN" altLang="zh-CN" sz="2000" dirty="0">
                <a:solidFill>
                  <a:srgbClr val="2D3142"/>
                </a:solidFill>
                <a:latin typeface="JetBrains Mono" pitchFamily="2" charset="0"/>
              </a:rPr>
              <a:t>ls</a:t>
            </a:r>
            <a:r>
              <a:rPr lang="zh-CN" altLang="zh-CN" sz="2000" dirty="0">
                <a:solidFill>
                  <a:srgbClr val="6AE613"/>
                </a:solidFill>
                <a:latin typeface="JetBrains Mono" pitchFamily="2" charset="0"/>
              </a:rPr>
              <a:t>, </a:t>
            </a:r>
            <a:r>
              <a:rPr lang="zh-CN" altLang="zh-CN" sz="2000" dirty="0">
                <a:solidFill>
                  <a:srgbClr val="2D3142"/>
                </a:solidFill>
                <a:latin typeface="JetBrains Mono" pitchFamily="2" charset="0"/>
              </a:rPr>
              <a:t>csvFile</a:t>
            </a:r>
            <a:r>
              <a:rPr lang="zh-CN" altLang="zh-CN" sz="2000" dirty="0">
                <a:solidFill>
                  <a:srgbClr val="E70C0C"/>
                </a:solidFill>
                <a:latin typeface="JetBrains Mono" pitchFamily="2" charset="0"/>
              </a:rPr>
              <a:t>)        </a:t>
            </a:r>
            <a:r>
              <a:rPr lang="zh-CN" altLang="zh-CN" sz="2000" dirty="0">
                <a:solidFill>
                  <a:srgbClr val="ABA6BF"/>
                </a:solidFill>
                <a:latin typeface="JetBrains Mono" pitchFamily="2" charset="0"/>
              </a:rPr>
              <a:t># </a:t>
            </a:r>
            <a:r>
              <a:rPr lang="zh-CN" altLang="zh-CN" sz="2000" dirty="0">
                <a:solidFill>
                  <a:srgbClr val="ABA6BF"/>
                </a:solidFill>
                <a:latin typeface="宋体" panose="02010600030101010101" pitchFamily="2" charset="-122"/>
                <a:ea typeface="宋体" panose="02010600030101010101" pitchFamily="2" charset="-122"/>
              </a:rPr>
              <a:t>将数据转</a:t>
            </a:r>
            <a:r>
              <a:rPr lang="zh-CN" altLang="zh-CN" sz="2000" dirty="0">
                <a:solidFill>
                  <a:srgbClr val="ABA6BF"/>
                </a:solidFill>
                <a:latin typeface="JetBrains Mono" pitchFamily="2" charset="0"/>
              </a:rPr>
              <a:t>CSV</a:t>
            </a:r>
            <a:r>
              <a:rPr lang="zh-CN" altLang="zh-CN" sz="2000" dirty="0">
                <a:solidFill>
                  <a:srgbClr val="ABA6BF"/>
                </a:solidFill>
                <a:latin typeface="宋体" panose="02010600030101010101" pitchFamily="2" charset="-122"/>
                <a:ea typeface="宋体" panose="02010600030101010101" pitchFamily="2" charset="-122"/>
              </a:rPr>
              <a:t>写入文件</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3247242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3654" y="1700810"/>
            <a:ext cx="7596951" cy="1200329"/>
          </a:xfrm>
          <a:prstGeom prst="rect">
            <a:avLst/>
          </a:prstGeom>
          <a:noFill/>
        </p:spPr>
        <p:txBody>
          <a:bodyPr wrap="none" lIns="91440" tIns="45720" rIns="91440" bIns="45720">
            <a:spAutoFit/>
          </a:bodyPr>
          <a:lstStyle/>
          <a:p>
            <a:pPr algn="ctr"/>
            <a:r>
              <a:rPr lang="zh-CN" altLang="en-US" sz="7200" b="1" kern="0" dirty="0">
                <a:ln w="0"/>
                <a:solidFill>
                  <a:srgbClr val="F79649"/>
                </a:solidFill>
                <a:effectLst>
                  <a:reflection blurRad="6350" stA="50000" endA="300" endPos="50000" dist="29997" dir="5400000" sy="-100000" algn="bl" rotWithShape="0"/>
                </a:effectLst>
                <a:latin typeface="Times New Roman" panose="02020603050405020304" pitchFamily="18" charset="0"/>
                <a:ea typeface="方正姚体" panose="02010601030101010101" pitchFamily="2" charset="-122"/>
              </a:rPr>
              <a:t>文件与文件夹操作</a:t>
            </a:r>
          </a:p>
        </p:txBody>
      </p:sp>
      <p:sp>
        <p:nvSpPr>
          <p:cNvPr id="9" name="矩形 8"/>
          <p:cNvSpPr/>
          <p:nvPr/>
        </p:nvSpPr>
        <p:spPr>
          <a:xfrm flipV="1">
            <a:off x="1524000" y="3501008"/>
            <a:ext cx="9144000" cy="144016"/>
          </a:xfrm>
          <a:prstGeom prst="rect">
            <a:avLst/>
          </a:prstGeom>
          <a:solidFill>
            <a:srgbClr val="F8964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advClick="0" advTm="25000"/>
    </mc:Choice>
    <mc:Fallback xmlns="">
      <p:transition spd="slow" advClick="0" advTm="25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67408" y="1604122"/>
            <a:ext cx="7189570" cy="600742"/>
          </a:xfrm>
          <a:prstGeom prst="rect">
            <a:avLst/>
          </a:prstGeom>
          <a:noFill/>
        </p:spPr>
        <p:txBody>
          <a:bodyPr wrap="square">
            <a:spAutoFit/>
          </a:bodyPr>
          <a:lstStyle/>
          <a:p>
            <a:pPr>
              <a:lnSpc>
                <a:spcPct val="130000"/>
              </a:lnSpc>
            </a:pPr>
            <a:r>
              <a:rPr lang="zh-CN" altLang="en-US" sz="2800" dirty="0">
                <a:latin typeface="微软雅黑 Light" panose="020B0502040204020203" pitchFamily="34" charset="-122"/>
                <a:ea typeface="微软雅黑 Light" panose="020B0502040204020203" pitchFamily="34" charset="-122"/>
              </a:rPr>
              <a:t>内置</a:t>
            </a:r>
            <a:r>
              <a:rPr lang="en-US" altLang="zh-CN" sz="2800" dirty="0" err="1">
                <a:latin typeface="微软雅黑 Light" panose="020B0502040204020203" pitchFamily="34" charset="-122"/>
                <a:ea typeface="微软雅黑 Light" panose="020B0502040204020203" pitchFamily="34" charset="-122"/>
              </a:rPr>
              <a:t>os</a:t>
            </a:r>
            <a:r>
              <a:rPr lang="zh-CN" altLang="en-US" sz="2800" dirty="0">
                <a:latin typeface="微软雅黑 Light" panose="020B0502040204020203" pitchFamily="34" charset="-122"/>
                <a:ea typeface="微软雅黑 Light" panose="020B0502040204020203" pitchFamily="34" charset="-122"/>
              </a:rPr>
              <a:t>库提供了目录及文件操作相关的方法</a:t>
            </a:r>
            <a:endParaRPr lang="en-US" altLang="zh-CN" sz="28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61CF8484-CAE9-4C9F-B9DB-35C3862372E5}"/>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文件与文件夹操作</a:t>
            </a:r>
          </a:p>
        </p:txBody>
      </p:sp>
      <p:graphicFrame>
        <p:nvGraphicFramePr>
          <p:cNvPr id="3" name="表格 2">
            <a:extLst>
              <a:ext uri="{FF2B5EF4-FFF2-40B4-BE49-F238E27FC236}">
                <a16:creationId xmlns:a16="http://schemas.microsoft.com/office/drawing/2014/main" id="{1970067A-50A2-4F65-8611-EB09D988F9DD}"/>
              </a:ext>
            </a:extLst>
          </p:cNvPr>
          <p:cNvGraphicFramePr>
            <a:graphicFrameLocks noGrp="1"/>
          </p:cNvGraphicFramePr>
          <p:nvPr>
            <p:extLst>
              <p:ext uri="{D42A27DB-BD31-4B8C-83A1-F6EECF244321}">
                <p14:modId xmlns:p14="http://schemas.microsoft.com/office/powerpoint/2010/main" val="2409504322"/>
              </p:ext>
            </p:extLst>
          </p:nvPr>
        </p:nvGraphicFramePr>
        <p:xfrm>
          <a:off x="767408" y="2252097"/>
          <a:ext cx="10585176" cy="3839889"/>
        </p:xfrm>
        <a:graphic>
          <a:graphicData uri="http://schemas.openxmlformats.org/drawingml/2006/table">
            <a:tbl>
              <a:tblPr/>
              <a:tblGrid>
                <a:gridCol w="3396736">
                  <a:extLst>
                    <a:ext uri="{9D8B030D-6E8A-4147-A177-3AD203B41FA5}">
                      <a16:colId xmlns:a16="http://schemas.microsoft.com/office/drawing/2014/main" val="451466222"/>
                    </a:ext>
                  </a:extLst>
                </a:gridCol>
                <a:gridCol w="7188440">
                  <a:extLst>
                    <a:ext uri="{9D8B030D-6E8A-4147-A177-3AD203B41FA5}">
                      <a16:colId xmlns:a16="http://schemas.microsoft.com/office/drawing/2014/main" val="334758601"/>
                    </a:ext>
                  </a:extLst>
                </a:gridCol>
              </a:tblGrid>
              <a:tr h="232071">
                <a:tc>
                  <a:txBody>
                    <a:bodyPr/>
                    <a:lstStyle/>
                    <a:p>
                      <a:pPr marL="0" marR="0">
                        <a:spcBef>
                          <a:spcPts val="0"/>
                        </a:spcBef>
                        <a:spcAft>
                          <a:spcPts val="0"/>
                        </a:spcAft>
                      </a:pPr>
                      <a:r>
                        <a:rPr lang="zh-CN" altLang="en-US" sz="1800">
                          <a:effectLst/>
                        </a:rPr>
                        <a:t>方法</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a:effectLst/>
                        </a:rPr>
                        <a:t>描述</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03904282"/>
                  </a:ext>
                </a:extLst>
              </a:tr>
              <a:tr h="232071">
                <a:tc>
                  <a:txBody>
                    <a:bodyPr/>
                    <a:lstStyle/>
                    <a:p>
                      <a:pPr marL="0" marR="0">
                        <a:spcBef>
                          <a:spcPts val="0"/>
                        </a:spcBef>
                        <a:spcAft>
                          <a:spcPts val="0"/>
                        </a:spcAft>
                      </a:pPr>
                      <a:r>
                        <a:rPr lang="en-US" sz="1800" dirty="0" err="1">
                          <a:effectLst/>
                          <a:latin typeface="JetBrains Mono" pitchFamily="2" charset="0"/>
                        </a:rPr>
                        <a:t>os.</a:t>
                      </a:r>
                      <a:r>
                        <a:rPr lang="en-US" sz="1800" b="1" dirty="0" err="1">
                          <a:solidFill>
                            <a:srgbClr val="FF0000"/>
                          </a:solidFill>
                          <a:effectLst/>
                          <a:latin typeface="JetBrains Mono" pitchFamily="2" charset="0"/>
                        </a:rPr>
                        <a:t>getcwd</a:t>
                      </a:r>
                      <a:r>
                        <a:rPr lang="en-US" sz="1800" b="1" dirty="0">
                          <a:solidFill>
                            <a:srgbClr val="FF0000"/>
                          </a:solidFill>
                          <a:effectLst/>
                          <a:latin typeface="JetBrains Mono" pitchFamily="2" charset="0"/>
                        </a:rPr>
                        <a:t>()</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a:effectLst/>
                        </a:rPr>
                        <a:t>获取当前工作路径</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86338333"/>
                  </a:ext>
                </a:extLst>
              </a:tr>
              <a:tr h="232071">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chdir</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path</a:t>
                      </a:r>
                      <a:r>
                        <a:rPr lang="en-US" sz="1800" b="1" kern="1200" dirty="0">
                          <a:solidFill>
                            <a:srgbClr val="FF0000"/>
                          </a:solidFill>
                          <a:effectLst/>
                          <a:latin typeface="JetBrains Mono" pitchFamily="2" charset="0"/>
                          <a:ea typeface="+mn-ea"/>
                          <a:cs typeface="+mn-cs"/>
                        </a:rPr>
                        <a:t>) </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a:effectLst/>
                        </a:rPr>
                        <a:t>将当前工作路径修改为</a:t>
                      </a:r>
                      <a:r>
                        <a:rPr lang="en-US" altLang="zh-CN" sz="1800">
                          <a:effectLst/>
                        </a:rPr>
                        <a:t>path</a:t>
                      </a:r>
                      <a:r>
                        <a:rPr lang="zh-CN" altLang="en-US" sz="1800">
                          <a:effectLst/>
                        </a:rPr>
                        <a:t>，如</a:t>
                      </a:r>
                      <a:r>
                        <a:rPr lang="en-US" altLang="zh-CN" sz="1800">
                          <a:effectLst/>
                        </a:rPr>
                        <a:t>os.chdir(r'c:\Users')</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25711010"/>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mkdir</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pathname</a:t>
                      </a:r>
                      <a:r>
                        <a:rPr lang="en-US" sz="1800" b="1" kern="1200" dirty="0">
                          <a:solidFill>
                            <a:srgbClr val="FF0000"/>
                          </a:solidFill>
                          <a:effectLst/>
                          <a:latin typeface="JetBrains Mono" pitchFamily="2" charset="0"/>
                          <a:ea typeface="+mn-ea"/>
                          <a:cs typeface="+mn-cs"/>
                        </a:rPr>
                        <a:t>)</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新建一个名为</a:t>
                      </a:r>
                      <a:r>
                        <a:rPr lang="en-US" altLang="zh-CN" sz="1800" dirty="0">
                          <a:effectLst/>
                        </a:rPr>
                        <a:t>pathname</a:t>
                      </a:r>
                      <a:r>
                        <a:rPr lang="zh-CN" altLang="en-US" sz="1800" dirty="0">
                          <a:effectLst/>
                        </a:rPr>
                        <a:t>的文件夹</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83609805"/>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rmdir</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pathname</a:t>
                      </a:r>
                      <a:r>
                        <a:rPr lang="en-US" sz="1800" b="1" kern="1200" dirty="0">
                          <a:solidFill>
                            <a:srgbClr val="FF0000"/>
                          </a:solidFill>
                          <a:effectLst/>
                          <a:latin typeface="JetBrains Mono" pitchFamily="2" charset="0"/>
                          <a:ea typeface="+mn-ea"/>
                          <a:cs typeface="+mn-cs"/>
                        </a:rPr>
                        <a:t>) </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删除空文件夹</a:t>
                      </a:r>
                      <a:r>
                        <a:rPr lang="en-US" altLang="zh-CN" sz="1800" dirty="0">
                          <a:effectLst/>
                        </a:rPr>
                        <a:t>pathname</a:t>
                      </a:r>
                      <a:r>
                        <a:rPr lang="zh-CN" altLang="en-US" sz="1800" dirty="0">
                          <a:effectLst/>
                        </a:rPr>
                        <a:t>，文件夹不为空则报</a:t>
                      </a:r>
                      <a:r>
                        <a:rPr lang="en-US" altLang="zh-CN" sz="1800" dirty="0" err="1">
                          <a:effectLst/>
                        </a:rPr>
                        <a:t>OSError</a:t>
                      </a:r>
                      <a:r>
                        <a:rPr lang="zh-CN" altLang="en-US" sz="1800" dirty="0">
                          <a:effectLst/>
                        </a:rPr>
                        <a:t>错误</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03200552"/>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path.isdir</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path</a:t>
                      </a:r>
                      <a:r>
                        <a:rPr lang="en-US" sz="1800" b="1" kern="1200" dirty="0">
                          <a:solidFill>
                            <a:srgbClr val="FF0000"/>
                          </a:solidFill>
                          <a:effectLst/>
                          <a:latin typeface="JetBrains Mono" pitchFamily="2" charset="0"/>
                          <a:ea typeface="+mn-ea"/>
                          <a:cs typeface="+mn-cs"/>
                        </a:rPr>
                        <a:t>) </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判断</a:t>
                      </a:r>
                      <a:r>
                        <a:rPr lang="en-US" altLang="zh-CN" sz="1800" dirty="0">
                          <a:effectLst/>
                        </a:rPr>
                        <a:t>path</a:t>
                      </a:r>
                      <a:r>
                        <a:rPr lang="zh-CN" altLang="en-US" sz="1800" dirty="0">
                          <a:effectLst/>
                        </a:rPr>
                        <a:t>是否是文件夹，是则返回</a:t>
                      </a:r>
                      <a:r>
                        <a:rPr lang="en-US" altLang="zh-CN" sz="1800" dirty="0">
                          <a:effectLst/>
                        </a:rPr>
                        <a:t>True</a:t>
                      </a:r>
                      <a:r>
                        <a:rPr lang="zh-CN" altLang="en-US" sz="1800" dirty="0">
                          <a:effectLst/>
                        </a:rPr>
                        <a:t>，否则返回</a:t>
                      </a:r>
                      <a:r>
                        <a:rPr lang="en-US" altLang="zh-CN" sz="1800" dirty="0">
                          <a:effectLst/>
                        </a:rPr>
                        <a:t>False</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955006121"/>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remove</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filename</a:t>
                      </a:r>
                      <a:r>
                        <a:rPr lang="en-US" sz="1800" b="1" kern="1200" dirty="0">
                          <a:solidFill>
                            <a:srgbClr val="FF0000"/>
                          </a:solidFill>
                          <a:effectLst/>
                          <a:latin typeface="JetBrains Mono" pitchFamily="2" charset="0"/>
                          <a:ea typeface="+mn-ea"/>
                          <a:cs typeface="+mn-cs"/>
                        </a:rPr>
                        <a:t>)</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删除文件 </a:t>
                      </a:r>
                      <a:r>
                        <a:rPr lang="en-US" altLang="zh-CN" sz="1800" dirty="0">
                          <a:effectLst/>
                        </a:rPr>
                        <a:t>filename</a:t>
                      </a:r>
                      <a:r>
                        <a:rPr lang="zh-CN" altLang="en-US" sz="1800" dirty="0">
                          <a:effectLst/>
                        </a:rPr>
                        <a:t>，文件不存在则报错</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45838858"/>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path.isfile</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filename</a:t>
                      </a:r>
                      <a:r>
                        <a:rPr lang="en-US" sz="1800" b="1" kern="1200" dirty="0">
                          <a:solidFill>
                            <a:srgbClr val="FF0000"/>
                          </a:solidFill>
                          <a:effectLst/>
                          <a:latin typeface="JetBrains Mono" pitchFamily="2" charset="0"/>
                          <a:ea typeface="+mn-ea"/>
                          <a:cs typeface="+mn-cs"/>
                        </a:rPr>
                        <a:t>)</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a:effectLst/>
                        </a:rPr>
                        <a:t>返回</a:t>
                      </a:r>
                      <a:r>
                        <a:rPr lang="en-US" sz="1800">
                          <a:effectLst/>
                        </a:rPr>
                        <a:t>filename</a:t>
                      </a:r>
                      <a:r>
                        <a:rPr lang="zh-CN" altLang="en-US" sz="1800">
                          <a:effectLst/>
                        </a:rPr>
                        <a:t>是否是文件，是返回</a:t>
                      </a:r>
                      <a:r>
                        <a:rPr lang="en-US" sz="1800">
                          <a:effectLst/>
                        </a:rPr>
                        <a:t>True，</a:t>
                      </a:r>
                      <a:r>
                        <a:rPr lang="zh-CN" altLang="en-US" sz="1800">
                          <a:effectLst/>
                        </a:rPr>
                        <a:t>否则返回</a:t>
                      </a:r>
                      <a:r>
                        <a:rPr lang="en-US" sz="1800">
                          <a:effectLst/>
                        </a:rPr>
                        <a:t>False</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380592743"/>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listdir</a:t>
                      </a:r>
                      <a:r>
                        <a:rPr lang="en-US" sz="1800" b="1" kern="1200" dirty="0">
                          <a:solidFill>
                            <a:srgbClr val="FF0000"/>
                          </a:solidFill>
                          <a:effectLst/>
                          <a:latin typeface="JetBrains Mono" pitchFamily="2" charset="0"/>
                          <a:ea typeface="+mn-ea"/>
                          <a:cs typeface="+mn-cs"/>
                        </a:rPr>
                        <a:t>(</a:t>
                      </a:r>
                      <a:r>
                        <a:rPr lang="en-US" sz="1800" b="1" kern="1200" dirty="0">
                          <a:solidFill>
                            <a:schemeClr val="accent1"/>
                          </a:solidFill>
                          <a:effectLst/>
                          <a:latin typeface="JetBrains Mono" pitchFamily="2" charset="0"/>
                          <a:ea typeface="+mn-ea"/>
                          <a:cs typeface="+mn-cs"/>
                        </a:rPr>
                        <a:t>path</a:t>
                      </a:r>
                      <a:r>
                        <a:rPr lang="en-US" sz="1800" b="1" kern="1200" dirty="0">
                          <a:solidFill>
                            <a:srgbClr val="FF0000"/>
                          </a:solidFill>
                          <a:effectLst/>
                          <a:latin typeface="JetBrains Mono" pitchFamily="2" charset="0"/>
                          <a:ea typeface="+mn-ea"/>
                          <a:cs typeface="+mn-cs"/>
                        </a:rPr>
                        <a:t>)</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以列表形式返回</a:t>
                      </a:r>
                      <a:r>
                        <a:rPr lang="en-US" altLang="zh-CN" sz="1800" dirty="0">
                          <a:effectLst/>
                        </a:rPr>
                        <a:t>path</a:t>
                      </a:r>
                      <a:r>
                        <a:rPr lang="zh-CN" altLang="en-US" sz="1800" dirty="0">
                          <a:effectLst/>
                        </a:rPr>
                        <a:t>路径下的所有文件名，不包括子路径中的文件名</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7924989"/>
                  </a:ext>
                </a:extLst>
              </a:tr>
              <a:tr h="406125">
                <a:tc>
                  <a:txBody>
                    <a:bodyPr/>
                    <a:lstStyle/>
                    <a:p>
                      <a:pPr marL="0" marR="0">
                        <a:spcBef>
                          <a:spcPts val="0"/>
                        </a:spcBef>
                        <a:spcAft>
                          <a:spcPts val="0"/>
                        </a:spcAft>
                      </a:pPr>
                      <a:r>
                        <a:rPr lang="en-US" sz="1800" dirty="0" err="1">
                          <a:effectLst/>
                          <a:latin typeface="JetBrains Mono" pitchFamily="2" charset="0"/>
                        </a:rPr>
                        <a:t>os.</a:t>
                      </a:r>
                      <a:r>
                        <a:rPr lang="en-US" sz="1800" b="1" kern="1200" dirty="0" err="1">
                          <a:solidFill>
                            <a:srgbClr val="FF0000"/>
                          </a:solidFill>
                          <a:effectLst/>
                          <a:latin typeface="JetBrains Mono" pitchFamily="2" charset="0"/>
                          <a:ea typeface="+mn-ea"/>
                          <a:cs typeface="+mn-cs"/>
                        </a:rPr>
                        <a:t>walk</a:t>
                      </a:r>
                      <a:r>
                        <a:rPr lang="en-US" sz="1800" b="1" kern="1200" dirty="0">
                          <a:solidFill>
                            <a:srgbClr val="FF0000"/>
                          </a:solidFill>
                          <a:effectLst/>
                          <a:latin typeface="JetBrains Mono" pitchFamily="2" charset="0"/>
                          <a:ea typeface="+mn-ea"/>
                          <a:cs typeface="+mn-cs"/>
                        </a:rPr>
                        <a:t>(path)</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zh-CN" altLang="en-US" sz="1800" dirty="0">
                          <a:effectLst/>
                        </a:rPr>
                        <a:t>返回类型为生成器，包含数据为若干包含文件和文件夹名的元组数据</a:t>
                      </a:r>
                    </a:p>
                  </a:txBody>
                  <a:tcPr marL="58018" marR="58018" marT="29009" marB="29009"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74021638"/>
                  </a:ext>
                </a:extLst>
              </a:tr>
            </a:tbl>
          </a:graphicData>
        </a:graphic>
      </p:graphicFrame>
    </p:spTree>
    <p:extLst>
      <p:ext uri="{BB962C8B-B14F-4D97-AF65-F5344CB8AC3E}">
        <p14:creationId xmlns:p14="http://schemas.microsoft.com/office/powerpoint/2010/main" val="38863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获取当前工作目录</a:t>
            </a:r>
          </a:p>
        </p:txBody>
      </p:sp>
      <p:sp>
        <p:nvSpPr>
          <p:cNvPr id="4" name="矩形 3">
            <a:extLst>
              <a:ext uri="{FF2B5EF4-FFF2-40B4-BE49-F238E27FC236}">
                <a16:creationId xmlns:a16="http://schemas.microsoft.com/office/drawing/2014/main" id="{2748BD98-9C03-4AB2-ACC7-4B137D100152}"/>
              </a:ext>
            </a:extLst>
          </p:cNvPr>
          <p:cNvSpPr/>
          <p:nvPr/>
        </p:nvSpPr>
        <p:spPr>
          <a:xfrm>
            <a:off x="779632" y="2818090"/>
            <a:ext cx="6828536" cy="1815882"/>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os</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result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getcwd</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result</a:t>
            </a:r>
            <a:r>
              <a:rPr lang="zh-CN" altLang="zh-CN" sz="28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7189570" cy="1160895"/>
          </a:xfrm>
          <a:prstGeom prst="rect">
            <a:avLst/>
          </a:prstGeom>
          <a:noFill/>
        </p:spPr>
        <p:txBody>
          <a:bodyPr wrap="square">
            <a:spAutoFit/>
          </a:bodyPr>
          <a:lstStyle/>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getcwd</a:t>
            </a:r>
            <a:r>
              <a:rPr lang="zh-CN" altLang="zh-CN" sz="2800" dirty="0">
                <a:solidFill>
                  <a:srgbClr val="E70C0C"/>
                </a:solidFill>
                <a:latin typeface="JetBrains Mono" pitchFamily="2" charset="0"/>
              </a:rPr>
              <a:t>()</a:t>
            </a:r>
            <a:endParaRPr lang="en-US" altLang="zh-CN" sz="2800" dirty="0">
              <a:solidFill>
                <a:srgbClr val="E70C0C"/>
              </a:solidFill>
              <a:latin typeface="JetBrains Mono" pitchFamily="2" charset="0"/>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返回当前程序工作目录的绝对路径 </a:t>
            </a:r>
            <a:endParaRPr lang="en-US" altLang="zh-CN" sz="28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964F03D2-2534-4664-B586-52E674FA99C3}"/>
              </a:ext>
            </a:extLst>
          </p:cNvPr>
          <p:cNvSpPr/>
          <p:nvPr/>
        </p:nvSpPr>
        <p:spPr>
          <a:xfrm>
            <a:off x="779632" y="4849996"/>
            <a:ext cx="3009157" cy="523220"/>
          </a:xfrm>
          <a:prstGeom prst="rect">
            <a:avLst/>
          </a:prstGeom>
        </p:spPr>
        <p:txBody>
          <a:bodyPr wrap="none">
            <a:spAutoFit/>
          </a:bodyPr>
          <a:lstStyle/>
          <a:p>
            <a:r>
              <a:rPr lang="zh-CN" altLang="zh-CN" sz="2800" dirty="0">
                <a:solidFill>
                  <a:srgbClr val="ABA6BF"/>
                </a:solidFill>
                <a:latin typeface="微软雅黑 Light" panose="020B0502040204020203" pitchFamily="34" charset="-122"/>
                <a:ea typeface="微软雅黑 Light" panose="020B0502040204020203" pitchFamily="34" charset="-122"/>
              </a:rPr>
              <a:t># F:\weiyun\2020</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9046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改变当前工作目录</a:t>
            </a:r>
          </a:p>
        </p:txBody>
      </p:sp>
      <p:sp>
        <p:nvSpPr>
          <p:cNvPr id="4" name="矩形 3">
            <a:extLst>
              <a:ext uri="{FF2B5EF4-FFF2-40B4-BE49-F238E27FC236}">
                <a16:creationId xmlns:a16="http://schemas.microsoft.com/office/drawing/2014/main" id="{2748BD98-9C03-4AB2-ACC7-4B137D100152}"/>
              </a:ext>
            </a:extLst>
          </p:cNvPr>
          <p:cNvSpPr/>
          <p:nvPr/>
        </p:nvSpPr>
        <p:spPr>
          <a:xfrm>
            <a:off x="779632" y="2818090"/>
            <a:ext cx="8484720" cy="2677656"/>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os</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ABA6BF"/>
                </a:solidFill>
                <a:latin typeface="JetBrains Mono" pitchFamily="2" charset="0"/>
              </a:rPr>
              <a:t># \\'</a:t>
            </a:r>
            <a:r>
              <a:rPr lang="zh-CN" altLang="zh-CN" sz="2800" dirty="0">
                <a:solidFill>
                  <a:srgbClr val="ABA6BF"/>
                </a:solidFill>
                <a:latin typeface="宋体" panose="02010600030101010101" pitchFamily="2" charset="-122"/>
                <a:ea typeface="宋体" panose="02010600030101010101" pitchFamily="2" charset="-122"/>
              </a:rPr>
              <a:t>解析为</a:t>
            </a:r>
            <a:r>
              <a:rPr lang="zh-CN" altLang="zh-CN" sz="2800" dirty="0">
                <a:solidFill>
                  <a:srgbClr val="ABA6BF"/>
                </a:solidFill>
                <a:latin typeface="JetBrains Mono" pitchFamily="2" charset="0"/>
              </a:rPr>
              <a:t>'\',</a:t>
            </a:r>
            <a:r>
              <a:rPr lang="zh-CN" altLang="en-US" sz="2800" dirty="0">
                <a:solidFill>
                  <a:srgbClr val="ABA6BF"/>
                </a:solidFill>
                <a:latin typeface="JetBrains Mono" pitchFamily="2" charset="0"/>
              </a:rPr>
              <a:t>也可写为</a:t>
            </a:r>
            <a:r>
              <a:rPr lang="zh-CN" altLang="zh-CN" sz="2800" dirty="0">
                <a:solidFill>
                  <a:srgbClr val="ABA6BF"/>
                </a:solidFill>
                <a:latin typeface="JetBrains Mono" pitchFamily="2" charset="0"/>
              </a:rPr>
              <a:t>'D:/testpath/path'</a:t>
            </a:r>
            <a:br>
              <a:rPr lang="zh-CN" altLang="zh-CN" sz="2800" dirty="0">
                <a:solidFill>
                  <a:srgbClr val="ABA6BF"/>
                </a:solidFill>
                <a:latin typeface="JetBrains Mono" pitchFamily="2" charset="0"/>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chdir</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'D:</a:t>
            </a:r>
            <a:r>
              <a:rPr lang="zh-CN" altLang="zh-CN" sz="2800" dirty="0">
                <a:solidFill>
                  <a:srgbClr val="2D3142"/>
                </a:solidFill>
                <a:latin typeface="JetBrains Mono" pitchFamily="2" charset="0"/>
              </a:rPr>
              <a:t>\\</a:t>
            </a:r>
            <a:r>
              <a:rPr lang="zh-CN" altLang="zh-CN" sz="2800" dirty="0">
                <a:solidFill>
                  <a:srgbClr val="5E8759"/>
                </a:solidFill>
                <a:latin typeface="JetBrains Mono" pitchFamily="2" charset="0"/>
              </a:rPr>
              <a:t>testpath</a:t>
            </a:r>
            <a:r>
              <a:rPr lang="zh-CN" altLang="zh-CN" sz="2800" dirty="0">
                <a:solidFill>
                  <a:srgbClr val="2D3142"/>
                </a:solidFill>
                <a:latin typeface="JetBrains Mono" pitchFamily="2" charset="0"/>
              </a:rPr>
              <a:t>\\</a:t>
            </a:r>
            <a:r>
              <a:rPr lang="zh-CN" altLang="zh-CN" sz="2800" dirty="0">
                <a:solidFill>
                  <a:srgbClr val="5E8759"/>
                </a:solidFill>
                <a:latin typeface="JetBrains Mono" pitchFamily="2" charset="0"/>
              </a:rPr>
              <a:t>path'</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result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getcwd</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result</a:t>
            </a:r>
            <a:r>
              <a:rPr lang="zh-CN" altLang="zh-CN" sz="28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3672408" cy="1160895"/>
          </a:xfrm>
          <a:prstGeom prst="rect">
            <a:avLst/>
          </a:prstGeom>
          <a:noFill/>
        </p:spPr>
        <p:txBody>
          <a:bodyPr wrap="square">
            <a:spAutoFit/>
          </a:bodyPr>
          <a:lstStyle/>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chdir</a:t>
            </a:r>
            <a:r>
              <a:rPr lang="zh-CN" altLang="zh-CN" sz="2800" dirty="0">
                <a:solidFill>
                  <a:srgbClr val="E70C0C"/>
                </a:solidFill>
                <a:latin typeface="JetBrains Mono" pitchFamily="2" charset="0"/>
              </a:rPr>
              <a:t>()</a:t>
            </a:r>
            <a:endParaRPr lang="en-US" altLang="zh-CN" sz="2800" dirty="0">
              <a:solidFill>
                <a:srgbClr val="E70C0C"/>
              </a:solidFill>
              <a:latin typeface="JetBrains Mono" pitchFamily="2" charset="0"/>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改变当前工作目录</a:t>
            </a:r>
            <a:endParaRPr lang="en-US" altLang="zh-CN" sz="28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964F03D2-2534-4664-B586-52E674FA99C3}"/>
              </a:ext>
            </a:extLst>
          </p:cNvPr>
          <p:cNvSpPr/>
          <p:nvPr/>
        </p:nvSpPr>
        <p:spPr>
          <a:xfrm>
            <a:off x="793546" y="5615662"/>
            <a:ext cx="3203121" cy="523220"/>
          </a:xfrm>
          <a:prstGeom prst="rect">
            <a:avLst/>
          </a:prstGeom>
        </p:spPr>
        <p:txBody>
          <a:bodyPr wrap="none">
            <a:spAutoFit/>
          </a:bodyPr>
          <a:lstStyle/>
          <a:p>
            <a:r>
              <a:rPr lang="zh-CN" altLang="zh-CN" sz="2800" dirty="0">
                <a:solidFill>
                  <a:srgbClr val="ABA6BF"/>
                </a:solidFill>
                <a:latin typeface="微软雅黑 Light" panose="020B0502040204020203" pitchFamily="34" charset="-122"/>
                <a:ea typeface="微软雅黑 Light" panose="020B0502040204020203" pitchFamily="34" charset="-122"/>
              </a:rPr>
              <a:t># </a:t>
            </a:r>
            <a:r>
              <a:rPr lang="en-US" altLang="zh-CN" sz="2800" dirty="0">
                <a:solidFill>
                  <a:srgbClr val="ABA6BF"/>
                </a:solidFill>
                <a:latin typeface="微软雅黑 Light" panose="020B0502040204020203" pitchFamily="34" charset="-122"/>
                <a:ea typeface="微软雅黑 Light" panose="020B0502040204020203" pitchFamily="34" charset="-122"/>
              </a:rPr>
              <a:t>D:\testpath\path</a:t>
            </a:r>
            <a:endParaRPr lang="zh-CN" altLang="en-US"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9295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获取文件名称列表</a:t>
            </a:r>
          </a:p>
        </p:txBody>
      </p:sp>
      <p:sp>
        <p:nvSpPr>
          <p:cNvPr id="4" name="矩形 3">
            <a:extLst>
              <a:ext uri="{FF2B5EF4-FFF2-40B4-BE49-F238E27FC236}">
                <a16:creationId xmlns:a16="http://schemas.microsoft.com/office/drawing/2014/main" id="{2748BD98-9C03-4AB2-ACC7-4B137D100152}"/>
              </a:ext>
            </a:extLst>
          </p:cNvPr>
          <p:cNvSpPr/>
          <p:nvPr/>
        </p:nvSpPr>
        <p:spPr>
          <a:xfrm>
            <a:off x="779632" y="2818090"/>
            <a:ext cx="9060784" cy="1815882"/>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os</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result </a:t>
            </a:r>
            <a:r>
              <a:rPr lang="zh-CN" altLang="zh-CN" sz="2800" dirty="0">
                <a:solidFill>
                  <a:srgbClr val="F77235"/>
                </a:solidFill>
                <a:latin typeface="JetBrains Mono" pitchFamily="2" charset="0"/>
              </a:rPr>
              <a:t>= </a:t>
            </a: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listdir</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a:t>
            </a:r>
            <a:r>
              <a:rPr lang="en-US" altLang="zh-CN" sz="2800" dirty="0">
                <a:solidFill>
                  <a:srgbClr val="5E8759"/>
                </a:solidFill>
                <a:latin typeface="JetBrains Mono" pitchFamily="2" charset="0"/>
              </a:rPr>
              <a:t>E:/</a:t>
            </a:r>
            <a:r>
              <a:rPr lang="zh-CN" altLang="en-US" sz="2800" dirty="0">
                <a:solidFill>
                  <a:srgbClr val="5E8759"/>
                </a:solidFill>
                <a:latin typeface="JetBrains Mono" pitchFamily="2" charset="0"/>
              </a:rPr>
              <a:t>股票数据</a:t>
            </a:r>
            <a:r>
              <a:rPr lang="en-US" altLang="zh-CN" sz="2800" dirty="0">
                <a:solidFill>
                  <a:srgbClr val="5E8759"/>
                </a:solidFill>
                <a:latin typeface="JetBrains Mono" pitchFamily="2" charset="0"/>
              </a:rPr>
              <a:t>/data</a:t>
            </a:r>
            <a:r>
              <a:rPr lang="zh-CN" altLang="zh-CN" sz="2800" dirty="0">
                <a:solidFill>
                  <a:srgbClr val="5E8759"/>
                </a:solidFill>
                <a:latin typeface="JetBrains Mono" pitchFamily="2" charset="0"/>
              </a:rPr>
              <a:t>'</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b="1" dirty="0">
                <a:solidFill>
                  <a:srgbClr val="16A80D"/>
                </a:solidFill>
                <a:latin typeface="JetBrains Mono" pitchFamily="2" charset="0"/>
              </a:rPr>
              <a:t>print</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result</a:t>
            </a:r>
            <a:r>
              <a:rPr lang="zh-CN" altLang="zh-CN" sz="28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7848872" cy="1160895"/>
          </a:xfrm>
          <a:prstGeom prst="rect">
            <a:avLst/>
          </a:prstGeom>
          <a:noFill/>
        </p:spPr>
        <p:txBody>
          <a:bodyPr wrap="square">
            <a:spAutoFit/>
          </a:bodyPr>
          <a:lstStyle/>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listdir</a:t>
            </a:r>
            <a:r>
              <a:rPr lang="zh-CN" altLang="zh-CN" sz="2800" dirty="0">
                <a:solidFill>
                  <a:srgbClr val="E70C0C"/>
                </a:solidFill>
                <a:latin typeface="JetBrains Mono" pitchFamily="2" charset="0"/>
              </a:rPr>
              <a:t>()</a:t>
            </a:r>
            <a:endParaRPr lang="en-US" altLang="zh-CN" sz="2800" dirty="0">
              <a:solidFill>
                <a:srgbClr val="E70C0C"/>
              </a:solidFill>
              <a:latin typeface="JetBrains Mono" pitchFamily="2" charset="0"/>
            </a:endParaRPr>
          </a:p>
          <a:p>
            <a:pPr>
              <a:lnSpc>
                <a:spcPct val="130000"/>
              </a:lnSpc>
            </a:pPr>
            <a:r>
              <a:rPr lang="zh-CN" altLang="en-US" sz="2800" dirty="0">
                <a:latin typeface="微软雅黑 Light" panose="020B0502040204020203" pitchFamily="34" charset="-122"/>
                <a:ea typeface="微软雅黑 Light" panose="020B0502040204020203" pitchFamily="34" charset="-122"/>
              </a:rPr>
              <a:t>获取指定文件夹中所有文件和文件夹的名称列表</a:t>
            </a:r>
            <a:endParaRPr lang="en-US" altLang="zh-CN" sz="2800" dirty="0">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807E0860-6150-42FD-AE83-71B96836611D}"/>
              </a:ext>
            </a:extLst>
          </p:cNvPr>
          <p:cNvSpPr/>
          <p:nvPr/>
        </p:nvSpPr>
        <p:spPr>
          <a:xfrm>
            <a:off x="779632" y="4956958"/>
            <a:ext cx="9204800" cy="1384995"/>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6AE613"/>
                </a:solidFill>
                <a:latin typeface="JetBrains Mono" pitchFamily="2" charset="0"/>
              </a:rPr>
              <a:t>[</a:t>
            </a:r>
            <a:r>
              <a:rPr lang="zh-CN" altLang="zh-CN" sz="2800" dirty="0">
                <a:solidFill>
                  <a:srgbClr val="5E8759"/>
                </a:solidFill>
                <a:latin typeface="JetBrains Mono" pitchFamily="2" charset="0"/>
              </a:rPr>
              <a:t>'600000.csv'</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'600006.csv'</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'600007.csv'</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'600008.csv'</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'600009.csv'</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'600010.csv'</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 </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'688399.csv'</a:t>
            </a:r>
            <a:r>
              <a:rPr lang="zh-CN" altLang="zh-CN" sz="2800" dirty="0">
                <a:solidFill>
                  <a:srgbClr val="6AE613"/>
                </a:solidFill>
                <a:latin typeface="JetBrains Mono" pitchFamily="2" charset="0"/>
              </a:rPr>
              <a:t>]</a:t>
            </a:r>
            <a:endParaRPr lang="zh-CN" altLang="zh-CN" sz="2000" dirty="0">
              <a:latin typeface="Arial" panose="020B0604020202020204" pitchFamily="34" charset="0"/>
            </a:endParaRPr>
          </a:p>
        </p:txBody>
      </p:sp>
    </p:spTree>
    <p:extLst>
      <p:ext uri="{BB962C8B-B14F-4D97-AF65-F5344CB8AC3E}">
        <p14:creationId xmlns:p14="http://schemas.microsoft.com/office/powerpoint/2010/main" val="295827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创建文件夹</a:t>
            </a:r>
          </a:p>
        </p:txBody>
      </p:sp>
      <p:sp>
        <p:nvSpPr>
          <p:cNvPr id="4" name="矩形 3">
            <a:extLst>
              <a:ext uri="{FF2B5EF4-FFF2-40B4-BE49-F238E27FC236}">
                <a16:creationId xmlns:a16="http://schemas.microsoft.com/office/drawing/2014/main" id="{2748BD98-9C03-4AB2-ACC7-4B137D100152}"/>
              </a:ext>
            </a:extLst>
          </p:cNvPr>
          <p:cNvSpPr/>
          <p:nvPr/>
        </p:nvSpPr>
        <p:spPr>
          <a:xfrm>
            <a:off x="779632" y="2818090"/>
            <a:ext cx="7260584" cy="1815882"/>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os</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mkdir</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'score'</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makedirs</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'score/python/final'</a:t>
            </a:r>
            <a:r>
              <a:rPr lang="zh-CN" altLang="zh-CN" sz="2800" dirty="0">
                <a:solidFill>
                  <a:srgbClr val="E70C0C"/>
                </a:solidFill>
                <a:latin typeface="JetBrains Mono" pitchFamily="2" charset="0"/>
              </a:rPr>
              <a:t>)</a:t>
            </a:r>
            <a:endParaRPr lang="zh-CN" altLang="zh-CN" sz="2800"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7848872" cy="1160126"/>
          </a:xfrm>
          <a:prstGeom prst="rect">
            <a:avLst/>
          </a:prstGeom>
          <a:noFill/>
        </p:spPr>
        <p:txBody>
          <a:bodyPr wrap="square">
            <a:spAutoFit/>
          </a:bodyPr>
          <a:lstStyle/>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mkdir</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en-US" sz="2800" dirty="0">
                <a:latin typeface="微软雅黑 Light" panose="020B0502040204020203" pitchFamily="34" charset="-122"/>
                <a:ea typeface="微软雅黑 Light" panose="020B0502040204020203" pitchFamily="34" charset="-122"/>
              </a:rPr>
              <a:t>创建文件夹</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makedirs</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en-US" sz="2800" dirty="0">
                <a:latin typeface="微软雅黑 Light" panose="020B0502040204020203" pitchFamily="34" charset="-122"/>
                <a:ea typeface="微软雅黑 Light" panose="020B0502040204020203" pitchFamily="34" charset="-122"/>
              </a:rPr>
              <a:t>递归创建文件夹</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7637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删除空目录</a:t>
            </a:r>
          </a:p>
        </p:txBody>
      </p:sp>
      <p:sp>
        <p:nvSpPr>
          <p:cNvPr id="4" name="矩形 3">
            <a:extLst>
              <a:ext uri="{FF2B5EF4-FFF2-40B4-BE49-F238E27FC236}">
                <a16:creationId xmlns:a16="http://schemas.microsoft.com/office/drawing/2014/main" id="{2748BD98-9C03-4AB2-ACC7-4B137D100152}"/>
              </a:ext>
            </a:extLst>
          </p:cNvPr>
          <p:cNvSpPr/>
          <p:nvPr/>
        </p:nvSpPr>
        <p:spPr>
          <a:xfrm>
            <a:off x="779632" y="2818090"/>
            <a:ext cx="8412712" cy="1815882"/>
          </a:xfrm>
          <a:prstGeom prst="rect">
            <a:avLst/>
          </a:prstGeom>
        </p:spPr>
        <p:txBody>
          <a:bodyPr wrap="square">
            <a:spAutoFit/>
          </a:bodyPr>
          <a:lstStyle/>
          <a:p>
            <a:pPr lvl="0" eaLnBrk="0" fontAlgn="base" hangingPunct="0">
              <a:spcBef>
                <a:spcPct val="0"/>
              </a:spcBef>
              <a:spcAft>
                <a:spcPct val="0"/>
              </a:spcAft>
            </a:pPr>
            <a:r>
              <a:rPr lang="zh-CN" altLang="zh-CN" sz="2800" b="1" dirty="0">
                <a:solidFill>
                  <a:srgbClr val="EF8354"/>
                </a:solidFill>
                <a:latin typeface="JetBrains Mono" pitchFamily="2" charset="0"/>
              </a:rPr>
              <a:t>import </a:t>
            </a:r>
            <a:r>
              <a:rPr lang="zh-CN" altLang="zh-CN" sz="2800" dirty="0">
                <a:solidFill>
                  <a:srgbClr val="2D3142"/>
                </a:solidFill>
                <a:latin typeface="JetBrains Mono" pitchFamily="2" charset="0"/>
              </a:rPr>
              <a:t>os</a:t>
            </a:r>
            <a:br>
              <a:rPr lang="zh-CN" altLang="zh-CN" sz="2800" dirty="0">
                <a:solidFill>
                  <a:srgbClr val="2D3142"/>
                </a:solidFill>
                <a:latin typeface="JetBrains Mono" pitchFamily="2" charset="0"/>
              </a:rPr>
            </a:br>
            <a:br>
              <a:rPr lang="zh-CN" altLang="zh-CN" sz="2800" dirty="0">
                <a:solidFill>
                  <a:srgbClr val="2D3142"/>
                </a:solidFill>
                <a:latin typeface="JetBrains Mono" pitchFamily="2" charset="0"/>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rmdir</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'score'</a:t>
            </a:r>
            <a:r>
              <a:rPr lang="zh-CN" altLang="zh-CN" sz="2800" dirty="0">
                <a:solidFill>
                  <a:srgbClr val="E70C0C"/>
                </a:solidFill>
                <a:latin typeface="JetBrains Mono" pitchFamily="2" charset="0"/>
              </a:rPr>
              <a:t>)</a:t>
            </a:r>
            <a:br>
              <a:rPr lang="zh-CN" altLang="zh-CN" sz="2800" dirty="0">
                <a:solidFill>
                  <a:srgbClr val="ABA6BF"/>
                </a:solidFill>
                <a:latin typeface="宋体" panose="02010600030101010101" pitchFamily="2" charset="-122"/>
                <a:ea typeface="宋体" panose="02010600030101010101" pitchFamily="2" charset="-122"/>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removedirs</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'score/python/final/'</a:t>
            </a:r>
            <a:r>
              <a:rPr lang="zh-CN" altLang="zh-CN" sz="2800" dirty="0">
                <a:solidFill>
                  <a:srgbClr val="E70C0C"/>
                </a:solidFill>
                <a:latin typeface="JetBrains Mono" pitchFamily="2" charset="0"/>
              </a:rPr>
              <a:t>)</a:t>
            </a:r>
            <a:endParaRPr lang="zh-CN" altLang="zh-CN" sz="2000"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7848872" cy="1160126"/>
          </a:xfrm>
          <a:prstGeom prst="rect">
            <a:avLst/>
          </a:prstGeom>
          <a:noFill/>
        </p:spPr>
        <p:txBody>
          <a:bodyPr wrap="square">
            <a:spAutoFit/>
          </a:bodyPr>
          <a:lstStyle/>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rmdir</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en-US" sz="2800" dirty="0">
                <a:latin typeface="微软雅黑 Light" panose="020B0502040204020203" pitchFamily="34" charset="-122"/>
                <a:ea typeface="微软雅黑 Light" panose="020B0502040204020203" pitchFamily="34" charset="-122"/>
              </a:rPr>
              <a:t>  删除空目录</a:t>
            </a:r>
            <a:endParaRPr lang="en-US" altLang="zh-CN" sz="2800" dirty="0">
              <a:latin typeface="微软雅黑 Light" panose="020B0502040204020203" pitchFamily="34" charset="-122"/>
              <a:ea typeface="微软雅黑 Light" panose="020B0502040204020203" pitchFamily="34" charset="-122"/>
            </a:endParaRPr>
          </a:p>
          <a:p>
            <a:pPr>
              <a:lnSpc>
                <a:spcPct val="130000"/>
              </a:lnSpc>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removedirs</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en-US" sz="2800" dirty="0">
                <a:latin typeface="微软雅黑 Light" panose="020B0502040204020203" pitchFamily="34" charset="-122"/>
                <a:ea typeface="微软雅黑 Light" panose="020B0502040204020203" pitchFamily="34" charset="-122"/>
              </a:rPr>
              <a:t>递归删除空目录</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9195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3467616"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文件重命名与删除</a:t>
            </a:r>
          </a:p>
        </p:txBody>
      </p:sp>
      <p:sp>
        <p:nvSpPr>
          <p:cNvPr id="4" name="矩形 3">
            <a:extLst>
              <a:ext uri="{FF2B5EF4-FFF2-40B4-BE49-F238E27FC236}">
                <a16:creationId xmlns:a16="http://schemas.microsoft.com/office/drawing/2014/main" id="{2748BD98-9C03-4AB2-ACC7-4B137D100152}"/>
              </a:ext>
            </a:extLst>
          </p:cNvPr>
          <p:cNvSpPr/>
          <p:nvPr/>
        </p:nvSpPr>
        <p:spPr>
          <a:xfrm>
            <a:off x="779632" y="2989117"/>
            <a:ext cx="7836648" cy="3416320"/>
          </a:xfrm>
          <a:prstGeom prst="rect">
            <a:avLst/>
          </a:prstGeom>
        </p:spPr>
        <p:txBody>
          <a:bodyPr wrap="square">
            <a:spAutoFit/>
          </a:bodyPr>
          <a:lstStyle/>
          <a:p>
            <a:pPr lvl="0" eaLnBrk="0" fontAlgn="base" hangingPunct="0">
              <a:spcBef>
                <a:spcPct val="0"/>
              </a:spcBef>
              <a:spcAft>
                <a:spcPct val="0"/>
              </a:spcAft>
            </a:pPr>
            <a:r>
              <a:rPr lang="zh-CN" altLang="zh-CN" sz="2400" b="1" dirty="0">
                <a:solidFill>
                  <a:srgbClr val="EF8354"/>
                </a:solidFill>
                <a:latin typeface="JetBrains Mono" pitchFamily="2" charset="0"/>
              </a:rPr>
              <a:t>import </a:t>
            </a:r>
            <a:r>
              <a:rPr lang="zh-CN" altLang="zh-CN" sz="2400" dirty="0">
                <a:solidFill>
                  <a:srgbClr val="2D3142"/>
                </a:solidFill>
                <a:latin typeface="JetBrains Mono" pitchFamily="2" charset="0"/>
              </a:rPr>
              <a:t>os</a:t>
            </a:r>
            <a:br>
              <a:rPr lang="zh-CN" altLang="zh-CN" sz="2400" dirty="0">
                <a:solidFill>
                  <a:srgbClr val="2D3142"/>
                </a:solidFill>
                <a:latin typeface="JetBrains Mono" pitchFamily="2" charset="0"/>
              </a:rPr>
            </a:br>
            <a:br>
              <a:rPr lang="zh-CN" altLang="zh-CN" sz="2400" dirty="0">
                <a:solidFill>
                  <a:srgbClr val="2D3142"/>
                </a:solidFill>
                <a:latin typeface="JetBrains Mono" pitchFamily="2" charset="0"/>
              </a:rPr>
            </a:br>
            <a:r>
              <a:rPr lang="zh-CN" altLang="zh-CN" sz="2400" b="1" dirty="0">
                <a:solidFill>
                  <a:srgbClr val="EF8354"/>
                </a:solidFill>
                <a:latin typeface="JetBrains Mono" pitchFamily="2" charset="0"/>
              </a:rPr>
              <a:t>if </a:t>
            </a:r>
            <a:r>
              <a:rPr lang="zh-CN" altLang="zh-CN" sz="2400" dirty="0">
                <a:solidFill>
                  <a:srgbClr val="2D3142"/>
                </a:solidFill>
                <a:latin typeface="JetBrains Mono" pitchFamily="2" charset="0"/>
              </a:rPr>
              <a:t>os</a:t>
            </a:r>
            <a:r>
              <a:rPr lang="zh-CN" altLang="zh-CN" sz="2400" dirty="0">
                <a:solidFill>
                  <a:srgbClr val="E70C0C"/>
                </a:solidFill>
                <a:latin typeface="JetBrains Mono" pitchFamily="2" charset="0"/>
              </a:rPr>
              <a:t>.</a:t>
            </a:r>
            <a:r>
              <a:rPr lang="zh-CN" altLang="zh-CN" sz="2400" dirty="0">
                <a:solidFill>
                  <a:srgbClr val="2D3142"/>
                </a:solidFill>
                <a:latin typeface="JetBrains Mono" pitchFamily="2" charset="0"/>
              </a:rPr>
              <a:t>path</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exists</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E70C0C"/>
                </a:solidFill>
                <a:latin typeface="JetBrains Mono" pitchFamily="2" charset="0"/>
              </a:rPr>
              <a:t>)</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dirty="0">
                <a:solidFill>
                  <a:srgbClr val="2D3142"/>
                </a:solidFill>
                <a:latin typeface="JetBrains Mono" pitchFamily="2" charset="0"/>
              </a:rPr>
              <a:t>os</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rename</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6AE613"/>
                </a:solidFill>
                <a:latin typeface="JetBrains Mono" pitchFamily="2" charset="0"/>
              </a:rPr>
              <a:t>, </a:t>
            </a:r>
            <a:r>
              <a:rPr lang="zh-CN" altLang="zh-CN" sz="2400" dirty="0">
                <a:solidFill>
                  <a:srgbClr val="5E8759"/>
                </a:solidFill>
                <a:latin typeface="JetBrains Mono" pitchFamily="2" charset="0"/>
              </a:rPr>
              <a:t>'xrd.txt'</a:t>
            </a:r>
            <a:r>
              <a:rPr lang="zh-CN" altLang="zh-CN" sz="2400" dirty="0">
                <a:solidFill>
                  <a:srgbClr val="E70C0C"/>
                </a:solidFill>
                <a:latin typeface="JetBrains Mono" pitchFamily="2" charset="0"/>
              </a:rPr>
              <a:t>)</a:t>
            </a:r>
            <a:br>
              <a:rPr lang="zh-CN" altLang="zh-CN" sz="2400" dirty="0">
                <a:solidFill>
                  <a:srgbClr val="E70C0C"/>
                </a:solidFill>
                <a:latin typeface="JetBrains Mono" pitchFamily="2" charset="0"/>
              </a:rPr>
            </a:br>
            <a:r>
              <a:rPr lang="zh-CN" altLang="zh-CN" sz="2400" dirty="0">
                <a:solidFill>
                  <a:srgbClr val="E70C0C"/>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5E8759"/>
                </a:solidFill>
                <a:latin typeface="宋体" panose="02010600030101010101" pitchFamily="2" charset="-122"/>
                <a:ea typeface="宋体" panose="02010600030101010101" pitchFamily="2" charset="-122"/>
              </a:rPr>
              <a:t>更名成功</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a:t>
            </a:r>
            <a:br>
              <a:rPr lang="zh-CN" altLang="zh-CN" sz="2400" dirty="0">
                <a:solidFill>
                  <a:srgbClr val="E70C0C"/>
                </a:solidFill>
                <a:latin typeface="JetBrains Mono" pitchFamily="2" charset="0"/>
              </a:rPr>
            </a:br>
            <a:r>
              <a:rPr lang="zh-CN" altLang="zh-CN" sz="2400" dirty="0">
                <a:solidFill>
                  <a:srgbClr val="E70C0C"/>
                </a:solidFill>
                <a:latin typeface="JetBrains Mono" pitchFamily="2" charset="0"/>
              </a:rPr>
              <a:t>    </a:t>
            </a:r>
            <a:r>
              <a:rPr lang="zh-CN" altLang="zh-CN" sz="2400" dirty="0">
                <a:solidFill>
                  <a:srgbClr val="2D3142"/>
                </a:solidFill>
                <a:latin typeface="JetBrains Mono" pitchFamily="2" charset="0"/>
              </a:rPr>
              <a:t>os</a:t>
            </a:r>
            <a:r>
              <a:rPr lang="zh-CN" altLang="zh-CN" sz="2400" dirty="0">
                <a:solidFill>
                  <a:srgbClr val="E70C0C"/>
                </a:solidFill>
                <a:latin typeface="JetBrains Mono" pitchFamily="2" charset="0"/>
              </a:rPr>
              <a:t>.</a:t>
            </a:r>
            <a:r>
              <a:rPr lang="zh-CN" altLang="zh-CN" sz="2400" b="1" dirty="0">
                <a:solidFill>
                  <a:srgbClr val="F72F07"/>
                </a:solidFill>
                <a:latin typeface="JetBrains Mono" pitchFamily="2" charset="0"/>
              </a:rPr>
              <a:t>remove</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E70C0C"/>
                </a:solidFill>
                <a:latin typeface="JetBrains Mono" pitchFamily="2" charset="0"/>
              </a:rPr>
              <a:t>)</a:t>
            </a:r>
            <a:br>
              <a:rPr lang="zh-CN" altLang="zh-CN" sz="2400" dirty="0">
                <a:solidFill>
                  <a:srgbClr val="ABA6BF"/>
                </a:solidFill>
                <a:latin typeface="宋体" panose="02010600030101010101" pitchFamily="2" charset="-122"/>
                <a:ea typeface="宋体" panose="02010600030101010101" pitchFamily="2" charset="-122"/>
              </a:rPr>
            </a:br>
            <a:r>
              <a:rPr lang="zh-CN" altLang="zh-CN" sz="2400" dirty="0">
                <a:solidFill>
                  <a:srgbClr val="ABA6BF"/>
                </a:solidFill>
                <a:latin typeface="宋体" panose="02010600030101010101" pitchFamily="2" charset="-122"/>
                <a:ea typeface="宋体" panose="02010600030101010101" pitchFamily="2" charset="-122"/>
              </a:rPr>
              <a:t>    </a:t>
            </a:r>
            <a:r>
              <a:rPr lang="en-US" altLang="zh-CN" sz="2400" dirty="0">
                <a:solidFill>
                  <a:srgbClr val="ABA6BF"/>
                </a:solidFill>
                <a:latin typeface="宋体" panose="02010600030101010101" pitchFamily="2" charset="-122"/>
                <a:ea typeface="宋体" panose="02010600030101010101" pitchFamily="2" charset="-122"/>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5E8759"/>
                </a:solidFill>
                <a:latin typeface="宋体" panose="02010600030101010101" pitchFamily="2" charset="-122"/>
                <a:ea typeface="宋体" panose="02010600030101010101" pitchFamily="2" charset="-122"/>
              </a:rPr>
              <a:t>已经被删除</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a:t>
            </a:r>
            <a:br>
              <a:rPr lang="zh-CN" altLang="zh-CN" sz="2400" dirty="0">
                <a:solidFill>
                  <a:srgbClr val="ABA6BF"/>
                </a:solidFill>
                <a:latin typeface="宋体" panose="02010600030101010101" pitchFamily="2" charset="-122"/>
                <a:ea typeface="宋体" panose="02010600030101010101" pitchFamily="2" charset="-122"/>
              </a:rPr>
            </a:br>
            <a:r>
              <a:rPr lang="zh-CN" altLang="zh-CN" sz="2400" b="1" dirty="0">
                <a:solidFill>
                  <a:srgbClr val="EF8354"/>
                </a:solidFill>
                <a:latin typeface="JetBrains Mono" pitchFamily="2" charset="0"/>
              </a:rPr>
              <a:t>else</a:t>
            </a:r>
            <a:r>
              <a:rPr lang="zh-CN" altLang="zh-CN" sz="2400" dirty="0">
                <a:solidFill>
                  <a:srgbClr val="F77235"/>
                </a:solidFill>
                <a:latin typeface="JetBrains Mono" pitchFamily="2" charset="0"/>
              </a:rPr>
              <a:t>:</a:t>
            </a:r>
            <a:br>
              <a:rPr lang="zh-CN" altLang="zh-CN" sz="2400" dirty="0">
                <a:solidFill>
                  <a:srgbClr val="F77235"/>
                </a:solidFill>
                <a:latin typeface="JetBrains Mono" pitchFamily="2" charset="0"/>
              </a:rPr>
            </a:br>
            <a:r>
              <a:rPr lang="zh-CN" altLang="zh-CN" sz="2400" dirty="0">
                <a:solidFill>
                  <a:srgbClr val="F77235"/>
                </a:solidFill>
                <a:latin typeface="JetBrains Mono" pitchFamily="2" charset="0"/>
              </a:rPr>
              <a:t>    </a:t>
            </a:r>
            <a:r>
              <a:rPr lang="zh-CN" altLang="zh-CN" sz="2400" b="1" dirty="0">
                <a:solidFill>
                  <a:srgbClr val="16A80D"/>
                </a:solidFill>
                <a:latin typeface="JetBrains Mono" pitchFamily="2" charset="0"/>
              </a:rPr>
              <a:t>print</a:t>
            </a:r>
            <a:r>
              <a:rPr lang="zh-CN" altLang="zh-CN" sz="2400" dirty="0">
                <a:solidFill>
                  <a:srgbClr val="E70C0C"/>
                </a:solidFill>
                <a:latin typeface="JetBrains Mono" pitchFamily="2" charset="0"/>
              </a:rPr>
              <a:t>(</a:t>
            </a:r>
            <a:r>
              <a:rPr lang="zh-CN" altLang="zh-CN" sz="2400" dirty="0">
                <a:solidFill>
                  <a:srgbClr val="5E8759"/>
                </a:solidFill>
                <a:latin typeface="JetBrains Mono" pitchFamily="2" charset="0"/>
              </a:rPr>
              <a:t>'XRD.txt</a:t>
            </a:r>
            <a:r>
              <a:rPr lang="zh-CN" altLang="zh-CN" sz="2400" dirty="0">
                <a:solidFill>
                  <a:srgbClr val="5E8759"/>
                </a:solidFill>
                <a:latin typeface="宋体" panose="02010600030101010101" pitchFamily="2" charset="-122"/>
                <a:ea typeface="宋体" panose="02010600030101010101" pitchFamily="2" charset="-122"/>
              </a:rPr>
              <a:t>不存在</a:t>
            </a:r>
            <a:r>
              <a:rPr lang="zh-CN" altLang="zh-CN" sz="2400" dirty="0">
                <a:solidFill>
                  <a:srgbClr val="5E8759"/>
                </a:solidFill>
                <a:latin typeface="JetBrains Mono" pitchFamily="2" charset="0"/>
              </a:rPr>
              <a:t>'</a:t>
            </a:r>
            <a:r>
              <a:rPr lang="zh-CN" altLang="zh-CN" sz="24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2432638C-427D-40FF-BCE6-EBFCD8AD6839}"/>
              </a:ext>
            </a:extLst>
          </p:cNvPr>
          <p:cNvSpPr/>
          <p:nvPr/>
        </p:nvSpPr>
        <p:spPr>
          <a:xfrm>
            <a:off x="767408" y="1604122"/>
            <a:ext cx="7848872" cy="1384995"/>
          </a:xfrm>
          <a:prstGeom prst="rect">
            <a:avLst/>
          </a:prstGeom>
          <a:noFill/>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rename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old</a:t>
            </a:r>
            <a:r>
              <a:rPr lang="en-US" altLang="zh-CN" sz="2800" dirty="0">
                <a:solidFill>
                  <a:srgbClr val="2D3142"/>
                </a:solidFill>
                <a:latin typeface="JetBrains Mono" pitchFamily="2" charset="0"/>
              </a:rPr>
              <a:t>n</a:t>
            </a:r>
            <a:r>
              <a:rPr lang="zh-CN" altLang="zh-CN" sz="2800" dirty="0">
                <a:solidFill>
                  <a:srgbClr val="2D3142"/>
                </a:solidFill>
                <a:latin typeface="JetBrains Mono" pitchFamily="2" charset="0"/>
              </a:rPr>
              <a:t>ame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new</a:t>
            </a:r>
            <a:r>
              <a:rPr lang="en-US" altLang="zh-CN" sz="2800" dirty="0">
                <a:solidFill>
                  <a:srgbClr val="2D3142"/>
                </a:solidFill>
                <a:latin typeface="JetBrains Mono" pitchFamily="2" charset="0"/>
              </a:rPr>
              <a:t>n</a:t>
            </a:r>
            <a:r>
              <a:rPr lang="zh-CN" altLang="zh-CN" sz="2800" dirty="0">
                <a:solidFill>
                  <a:srgbClr val="2D3142"/>
                </a:solidFill>
                <a:latin typeface="JetBrains Mono" pitchFamily="2" charset="0"/>
              </a:rPr>
              <a:t>ame</a:t>
            </a:r>
            <a:r>
              <a:rPr lang="zh-CN" altLang="zh-CN" sz="2800" dirty="0">
                <a:solidFill>
                  <a:srgbClr val="E70C0C"/>
                </a:solidFill>
                <a:latin typeface="JetBrains Mono" pitchFamily="2" charset="0"/>
              </a:rPr>
              <a:t>)</a:t>
            </a:r>
            <a:r>
              <a:rPr lang="zh-CN" altLang="en-US" sz="2800" dirty="0">
                <a:latin typeface="微软雅黑 Light" panose="020B0502040204020203" pitchFamily="34" charset="-122"/>
                <a:ea typeface="微软雅黑 Light" panose="020B0502040204020203" pitchFamily="34" charset="-122"/>
              </a:rPr>
              <a:t> 文件更名</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remove</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en-US" altLang="zh-CN" sz="2800" dirty="0">
                <a:solidFill>
                  <a:srgbClr val="2D3142"/>
                </a:solidFill>
                <a:latin typeface="JetBrains Mono" pitchFamily="2" charset="0"/>
              </a:rPr>
              <a:t>n</a:t>
            </a:r>
            <a:r>
              <a:rPr lang="zh-CN" altLang="zh-CN" sz="2800" dirty="0">
                <a:solidFill>
                  <a:srgbClr val="2D3142"/>
                </a:solidFill>
                <a:latin typeface="JetBrains Mono" pitchFamily="2" charset="0"/>
              </a:rPr>
              <a:t>ame</a:t>
            </a:r>
            <a:r>
              <a:rPr lang="zh-CN" altLang="zh-CN" sz="2800" dirty="0">
                <a:solidFill>
                  <a:srgbClr val="E70C0C"/>
                </a:solidFill>
                <a:latin typeface="JetBrains Mono" pitchFamily="2" charset="0"/>
              </a:rPr>
              <a:t>)</a:t>
            </a:r>
            <a:r>
              <a:rPr lang="en-US" altLang="zh-CN" sz="2000" dirty="0">
                <a:latin typeface="Arial" panose="020B0604020202020204" pitchFamily="34" charset="0"/>
              </a:rPr>
              <a:t>                          </a:t>
            </a:r>
            <a:r>
              <a:rPr lang="zh-CN" altLang="en-US" sz="2800" dirty="0">
                <a:latin typeface="微软雅黑 Light" panose="020B0502040204020203" pitchFamily="34" charset="-122"/>
                <a:ea typeface="微软雅黑 Light" panose="020B0502040204020203" pitchFamily="34" charset="-122"/>
              </a:rPr>
              <a:t>删除文件</a:t>
            </a:r>
            <a:endParaRPr lang="en-US" altLang="zh-CN" sz="2800" dirty="0">
              <a:latin typeface="微软雅黑 Light" panose="020B0502040204020203" pitchFamily="34" charset="-122"/>
              <a:ea typeface="微软雅黑 Light" panose="020B0502040204020203" pitchFamily="34" charset="-122"/>
            </a:endParaRPr>
          </a:p>
          <a:p>
            <a:pPr lvl="0" eaLnBrk="0" fontAlgn="base" hangingPunct="0">
              <a:spcBef>
                <a:spcPct val="0"/>
              </a:spcBef>
              <a:spcAft>
                <a:spcPct val="0"/>
              </a:spcAft>
            </a:pPr>
            <a:r>
              <a:rPr lang="zh-CN" altLang="zh-CN" sz="2800" dirty="0">
                <a:solidFill>
                  <a:srgbClr val="2D3142"/>
                </a:solidFill>
                <a:latin typeface="JetBrains Mono" pitchFamily="2" charset="0"/>
              </a:rPr>
              <a:t>os</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path</a:t>
            </a:r>
            <a:r>
              <a:rPr lang="zh-CN" altLang="zh-CN" sz="2800" dirty="0">
                <a:solidFill>
                  <a:srgbClr val="E70C0C"/>
                </a:solidFill>
                <a:latin typeface="JetBrains Mono" pitchFamily="2" charset="0"/>
              </a:rPr>
              <a:t>.</a:t>
            </a:r>
            <a:r>
              <a:rPr lang="zh-CN" altLang="zh-CN" sz="2800" b="1" dirty="0">
                <a:solidFill>
                  <a:srgbClr val="F72F07"/>
                </a:solidFill>
                <a:latin typeface="JetBrains Mono" pitchFamily="2" charset="0"/>
              </a:rPr>
              <a:t>exists</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en-US" altLang="zh-CN" sz="2800" dirty="0">
                <a:solidFill>
                  <a:srgbClr val="2D3142"/>
                </a:solidFill>
                <a:latin typeface="JetBrains Mono" pitchFamily="2" charset="0"/>
              </a:rPr>
              <a:t>n</a:t>
            </a:r>
            <a:r>
              <a:rPr lang="zh-CN" altLang="zh-CN" sz="2800" dirty="0">
                <a:solidFill>
                  <a:srgbClr val="2D3142"/>
                </a:solidFill>
                <a:latin typeface="JetBrains Mono" pitchFamily="2" charset="0"/>
              </a:rPr>
              <a:t>ame</a:t>
            </a:r>
            <a:r>
              <a:rPr lang="zh-CN" altLang="zh-CN" sz="2800" dirty="0">
                <a:solidFill>
                  <a:srgbClr val="E70C0C"/>
                </a:solidFill>
                <a:latin typeface="JetBrains Mono" pitchFamily="2" charset="0"/>
              </a:rPr>
              <a:t>)</a:t>
            </a:r>
            <a:r>
              <a:rPr lang="en-US" altLang="zh-CN" sz="2800" dirty="0">
                <a:solidFill>
                  <a:srgbClr val="E70C0C"/>
                </a:solidFill>
                <a:latin typeface="JetBrains Mono" pitchFamily="2" charset="0"/>
              </a:rPr>
              <a:t>  </a:t>
            </a:r>
            <a:r>
              <a:rPr lang="zh-CN" altLang="en-US" sz="2800" dirty="0">
                <a:latin typeface="微软雅黑 Light" panose="020B0502040204020203" pitchFamily="34" charset="-122"/>
                <a:ea typeface="微软雅黑 Light" panose="020B0502040204020203" pitchFamily="34" charset="-122"/>
              </a:rPr>
              <a:t>   检测存在性</a:t>
            </a:r>
            <a:endParaRPr lang="en-US" altLang="zh-CN" sz="28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1690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3877985"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检测文件并读取数据</a:t>
            </a:r>
          </a:p>
        </p:txBody>
      </p:sp>
      <p:sp>
        <p:nvSpPr>
          <p:cNvPr id="4" name="矩形 3">
            <a:extLst>
              <a:ext uri="{FF2B5EF4-FFF2-40B4-BE49-F238E27FC236}">
                <a16:creationId xmlns:a16="http://schemas.microsoft.com/office/drawing/2014/main" id="{2748BD98-9C03-4AB2-ACC7-4B137D100152}"/>
              </a:ext>
            </a:extLst>
          </p:cNvPr>
          <p:cNvSpPr/>
          <p:nvPr/>
        </p:nvSpPr>
        <p:spPr>
          <a:xfrm>
            <a:off x="767408" y="1565503"/>
            <a:ext cx="9217024" cy="5078313"/>
          </a:xfrm>
          <a:prstGeom prst="rect">
            <a:avLst/>
          </a:prstGeom>
        </p:spPr>
        <p:txBody>
          <a:bodyPr wrap="square">
            <a:spAutoFit/>
          </a:bodyPr>
          <a:lstStyle/>
          <a:p>
            <a:pPr eaLnBrk="0" fontAlgn="base" hangingPunct="0">
              <a:spcBef>
                <a:spcPct val="0"/>
              </a:spcBef>
              <a:spcAft>
                <a:spcPct val="0"/>
              </a:spcAft>
            </a:pPr>
            <a:r>
              <a:rPr lang="zh-CN" altLang="zh-CN" b="1" dirty="0">
                <a:solidFill>
                  <a:srgbClr val="EF8354"/>
                </a:solidFill>
                <a:latin typeface="JetBrains Mono" pitchFamily="2" charset="0"/>
              </a:rPr>
              <a:t>from </a:t>
            </a:r>
            <a:r>
              <a:rPr lang="zh-CN" altLang="zh-CN" dirty="0">
                <a:solidFill>
                  <a:srgbClr val="2D3142"/>
                </a:solidFill>
                <a:latin typeface="JetBrains Mono" pitchFamily="2" charset="0"/>
              </a:rPr>
              <a:t>os </a:t>
            </a:r>
            <a:r>
              <a:rPr lang="zh-CN" altLang="zh-CN" b="1" dirty="0">
                <a:solidFill>
                  <a:srgbClr val="EF8354"/>
                </a:solidFill>
                <a:latin typeface="JetBrains Mono" pitchFamily="2" charset="0"/>
              </a:rPr>
              <a:t>import </a:t>
            </a:r>
            <a:r>
              <a:rPr lang="zh-CN" altLang="zh-CN" dirty="0">
                <a:solidFill>
                  <a:srgbClr val="2D3142"/>
                </a:solidFill>
                <a:latin typeface="JetBrains Mono" pitchFamily="2" charset="0"/>
              </a:rPr>
              <a:t>path</a:t>
            </a:r>
            <a:br>
              <a:rPr lang="zh-CN" altLang="zh-CN" dirty="0">
                <a:solidFill>
                  <a:srgbClr val="2D3142"/>
                </a:solidFill>
                <a:latin typeface="JetBrains Mono" pitchFamily="2" charset="0"/>
              </a:rPr>
            </a:br>
            <a:br>
              <a:rPr lang="zh-CN" altLang="zh-CN" dirty="0">
                <a:solidFill>
                  <a:srgbClr val="2D3142"/>
                </a:solidFill>
                <a:latin typeface="JetBrains Mono" pitchFamily="2" charset="0"/>
              </a:rPr>
            </a:br>
            <a:r>
              <a:rPr lang="zh-CN" altLang="zh-CN" b="1" dirty="0">
                <a:solidFill>
                  <a:srgbClr val="EF8354"/>
                </a:solidFill>
                <a:latin typeface="JetBrains Mono" pitchFamily="2" charset="0"/>
              </a:rPr>
              <a:t>def </a:t>
            </a:r>
            <a:r>
              <a:rPr lang="zh-CN" altLang="zh-CN" b="1" dirty="0">
                <a:solidFill>
                  <a:srgbClr val="071EF0"/>
                </a:solidFill>
                <a:latin typeface="JetBrains Mono" pitchFamily="2" charset="0"/>
              </a:rPr>
              <a:t>read_csv</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filename</a:t>
            </a:r>
            <a:r>
              <a:rPr lang="zh-CN" altLang="zh-CN" dirty="0">
                <a:solidFill>
                  <a:srgbClr val="E70C0C"/>
                </a:solidFill>
                <a:latin typeface="JetBrains Mono" pitchFamily="2" charset="0"/>
              </a:rPr>
              <a:t>)</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b="1" dirty="0">
                <a:solidFill>
                  <a:srgbClr val="EF8354"/>
                </a:solidFill>
                <a:latin typeface="JetBrains Mono" pitchFamily="2" charset="0"/>
              </a:rPr>
              <a:t>with </a:t>
            </a:r>
            <a:r>
              <a:rPr lang="zh-CN" altLang="zh-CN" b="1" dirty="0">
                <a:solidFill>
                  <a:srgbClr val="16A80D"/>
                </a:solidFill>
                <a:latin typeface="JetBrains Mono" pitchFamily="2" charset="0"/>
              </a:rPr>
              <a:t>open</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filename</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'r'</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encoding</a:t>
            </a: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'GBK'</a:t>
            </a: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as </a:t>
            </a:r>
            <a:r>
              <a:rPr lang="zh-CN" altLang="zh-CN" dirty="0">
                <a:solidFill>
                  <a:srgbClr val="2D3142"/>
                </a:solidFill>
                <a:latin typeface="JetBrains Mono" pitchFamily="2" charset="0"/>
              </a:rPr>
              <a:t>csv_obj</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data_lst </a:t>
            </a:r>
            <a:r>
              <a:rPr lang="zh-CN" altLang="zh-CN" dirty="0">
                <a:solidFill>
                  <a:srgbClr val="F77235"/>
                </a:solidFill>
                <a:latin typeface="JetBrains Mono" pitchFamily="2" charset="0"/>
              </a:rPr>
              <a:t>= </a:t>
            </a:r>
            <a:r>
              <a:rPr lang="zh-CN" altLang="zh-CN" dirty="0">
                <a:solidFill>
                  <a:srgbClr val="6AE613"/>
                </a:solidFill>
                <a:latin typeface="JetBrains Mono" pitchFamily="2" charset="0"/>
              </a:rPr>
              <a:t>[</a:t>
            </a:r>
            <a:r>
              <a:rPr lang="zh-CN" altLang="zh-CN" dirty="0">
                <a:solidFill>
                  <a:srgbClr val="2D3142"/>
                </a:solidFill>
                <a:latin typeface="JetBrains Mono" pitchFamily="2" charset="0"/>
              </a:rPr>
              <a:t>line</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strip</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split</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a:t>
            </a: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for </a:t>
            </a:r>
            <a:r>
              <a:rPr lang="zh-CN" altLang="zh-CN" dirty="0">
                <a:solidFill>
                  <a:srgbClr val="2D3142"/>
                </a:solidFill>
                <a:latin typeface="JetBrains Mono" pitchFamily="2" charset="0"/>
              </a:rPr>
              <a:t>line </a:t>
            </a:r>
            <a:r>
              <a:rPr lang="zh-CN" altLang="zh-CN" b="1" dirty="0">
                <a:solidFill>
                  <a:srgbClr val="EF8354"/>
                </a:solidFill>
                <a:latin typeface="JetBrains Mono" pitchFamily="2" charset="0"/>
              </a:rPr>
              <a:t>in </a:t>
            </a:r>
            <a:r>
              <a:rPr lang="zh-CN" altLang="zh-CN" dirty="0">
                <a:solidFill>
                  <a:srgbClr val="2D3142"/>
                </a:solidFill>
                <a:latin typeface="JetBrains Mono" pitchFamily="2" charset="0"/>
              </a:rPr>
              <a:t>csv_obj</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b="1" dirty="0">
                <a:solidFill>
                  <a:srgbClr val="EF8354"/>
                </a:solidFill>
                <a:latin typeface="JetBrains Mono" pitchFamily="2" charset="0"/>
              </a:rPr>
              <a:t>return </a:t>
            </a:r>
            <a:r>
              <a:rPr lang="zh-CN" altLang="zh-CN" dirty="0">
                <a:solidFill>
                  <a:srgbClr val="2D3142"/>
                </a:solidFill>
                <a:latin typeface="JetBrains Mono" pitchFamily="2" charset="0"/>
              </a:rPr>
              <a:t>data_lst</a:t>
            </a:r>
            <a:br>
              <a:rPr lang="zh-CN" altLang="zh-CN" dirty="0">
                <a:solidFill>
                  <a:srgbClr val="2D3142"/>
                </a:solidFill>
                <a:latin typeface="JetBrains Mono" pitchFamily="2" charset="0"/>
              </a:rPr>
            </a:br>
            <a:br>
              <a:rPr lang="zh-CN" altLang="zh-CN" dirty="0">
                <a:solidFill>
                  <a:srgbClr val="2D3142"/>
                </a:solidFill>
                <a:latin typeface="JetBrains Mono" pitchFamily="2" charset="0"/>
              </a:rPr>
            </a:br>
            <a:r>
              <a:rPr lang="zh-CN" altLang="zh-CN" b="1" dirty="0">
                <a:solidFill>
                  <a:srgbClr val="EF8354"/>
                </a:solidFill>
                <a:latin typeface="JetBrains Mono" pitchFamily="2" charset="0"/>
              </a:rPr>
              <a:t>def </a:t>
            </a:r>
            <a:r>
              <a:rPr lang="zh-CN" altLang="zh-CN" b="1" dirty="0">
                <a:solidFill>
                  <a:srgbClr val="071EF0"/>
                </a:solidFill>
                <a:latin typeface="JetBrains Mono" pitchFamily="2" charset="0"/>
              </a:rPr>
              <a:t>check_path</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filepath</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filename</a:t>
            </a:r>
            <a:r>
              <a:rPr lang="zh-CN" altLang="zh-CN" dirty="0">
                <a:solidFill>
                  <a:srgbClr val="E70C0C"/>
                </a:solidFill>
                <a:latin typeface="JetBrains Mono" pitchFamily="2" charset="0"/>
              </a:rPr>
              <a:t>)</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b="1" dirty="0">
                <a:solidFill>
                  <a:srgbClr val="EF8354"/>
                </a:solidFill>
                <a:latin typeface="JetBrains Mono" pitchFamily="2" charset="0"/>
              </a:rPr>
              <a:t>if </a:t>
            </a:r>
            <a:r>
              <a:rPr lang="zh-CN" altLang="zh-CN" dirty="0">
                <a:solidFill>
                  <a:srgbClr val="2D3142"/>
                </a:solidFill>
                <a:latin typeface="JetBrains Mono" pitchFamily="2" charset="0"/>
              </a:rPr>
              <a:t>path</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exists</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filepath</a:t>
            </a: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and </a:t>
            </a:r>
            <a:r>
              <a:rPr lang="zh-CN" altLang="zh-CN" dirty="0">
                <a:solidFill>
                  <a:srgbClr val="2D3142"/>
                </a:solidFill>
                <a:latin typeface="JetBrains Mono" pitchFamily="2" charset="0"/>
              </a:rPr>
              <a:t>path</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exists</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filepath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filename</a:t>
            </a:r>
            <a:r>
              <a:rPr lang="zh-CN" altLang="zh-CN" dirty="0">
                <a:solidFill>
                  <a:srgbClr val="E70C0C"/>
                </a:solidFill>
                <a:latin typeface="JetBrains Mono" pitchFamily="2" charset="0"/>
              </a:rPr>
              <a:t>)</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b="1" dirty="0">
                <a:solidFill>
                  <a:srgbClr val="EF8354"/>
                </a:solidFill>
                <a:latin typeface="JetBrains Mono" pitchFamily="2" charset="0"/>
              </a:rPr>
              <a:t>return </a:t>
            </a:r>
            <a:r>
              <a:rPr lang="zh-CN" altLang="zh-CN" dirty="0">
                <a:solidFill>
                  <a:srgbClr val="F76707"/>
                </a:solidFill>
                <a:latin typeface="JetBrains Mono" pitchFamily="2" charset="0"/>
              </a:rPr>
              <a:t>read_csv</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filepath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filename</a:t>
            </a:r>
            <a:r>
              <a:rPr lang="zh-CN" altLang="zh-CN" dirty="0">
                <a:solidFill>
                  <a:srgbClr val="E70C0C"/>
                </a:solidFill>
                <a:latin typeface="JetBrains Mono" pitchFamily="2" charset="0"/>
              </a:rPr>
              <a:t>)</a:t>
            </a:r>
            <a:br>
              <a:rPr lang="zh-CN" altLang="zh-CN" dirty="0">
                <a:solidFill>
                  <a:srgbClr val="E70C0C"/>
                </a:solidFill>
                <a:latin typeface="JetBrains Mono" pitchFamily="2" charset="0"/>
              </a:rPr>
            </a:b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else</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b="1" dirty="0">
                <a:solidFill>
                  <a:srgbClr val="EF8354"/>
                </a:solidFill>
                <a:latin typeface="JetBrains Mono" pitchFamily="2" charset="0"/>
              </a:rPr>
              <a:t>return </a:t>
            </a:r>
            <a:r>
              <a:rPr lang="zh-CN" altLang="zh-CN" dirty="0">
                <a:solidFill>
                  <a:srgbClr val="5E8759"/>
                </a:solidFill>
                <a:latin typeface="JetBrains Mono" pitchFamily="2" charset="0"/>
              </a:rPr>
              <a:t>'</a:t>
            </a:r>
            <a:r>
              <a:rPr lang="zh-CN" altLang="zh-CN" dirty="0">
                <a:solidFill>
                  <a:srgbClr val="5E8759"/>
                </a:solidFill>
                <a:latin typeface="宋体" panose="02010600030101010101" pitchFamily="2" charset="-122"/>
                <a:ea typeface="宋体" panose="02010600030101010101" pitchFamily="2" charset="-122"/>
              </a:rPr>
              <a:t>路径或文件名不存在</a:t>
            </a:r>
            <a:r>
              <a:rPr lang="zh-CN" altLang="zh-CN" dirty="0">
                <a:solidFill>
                  <a:srgbClr val="5E8759"/>
                </a:solidFill>
                <a:latin typeface="JetBrains Mono" pitchFamily="2" charset="0"/>
              </a:rPr>
              <a:t>'</a:t>
            </a:r>
            <a:endParaRPr lang="zh-CN" altLang="zh-CN" sz="1400" dirty="0">
              <a:latin typeface="Arial" panose="020B0604020202020204" pitchFamily="34" charset="0"/>
            </a:endParaRPr>
          </a:p>
          <a:p>
            <a:pPr lvl="0" eaLnBrk="0" fontAlgn="base" hangingPunct="0">
              <a:spcBef>
                <a:spcPct val="0"/>
              </a:spcBef>
              <a:spcAft>
                <a:spcPct val="0"/>
              </a:spcAft>
            </a:pPr>
            <a:br>
              <a:rPr lang="zh-CN" altLang="zh-CN" dirty="0">
                <a:solidFill>
                  <a:srgbClr val="E70C0C"/>
                </a:solidFill>
                <a:latin typeface="JetBrains Mono" pitchFamily="2" charset="0"/>
              </a:rPr>
            </a:br>
            <a:r>
              <a:rPr lang="zh-CN" altLang="zh-CN" b="1" dirty="0">
                <a:solidFill>
                  <a:srgbClr val="EF8354"/>
                </a:solidFill>
                <a:latin typeface="JetBrains Mono" pitchFamily="2" charset="0"/>
              </a:rPr>
              <a:t>if </a:t>
            </a:r>
            <a:r>
              <a:rPr lang="zh-CN" altLang="zh-CN" dirty="0">
                <a:solidFill>
                  <a:srgbClr val="2D3142"/>
                </a:solidFill>
                <a:latin typeface="JetBrains Mono" pitchFamily="2" charset="0"/>
              </a:rPr>
              <a:t>__name__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"__main__"</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data_path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'E:/</a:t>
            </a:r>
            <a:r>
              <a:rPr lang="zh-CN" altLang="zh-CN" dirty="0">
                <a:solidFill>
                  <a:srgbClr val="5E8759"/>
                </a:solidFill>
                <a:latin typeface="宋体" panose="02010600030101010101" pitchFamily="2" charset="-122"/>
                <a:ea typeface="宋体" panose="02010600030101010101" pitchFamily="2" charset="-122"/>
              </a:rPr>
              <a:t>股票数据</a:t>
            </a:r>
            <a:r>
              <a:rPr lang="zh-CN" altLang="zh-CN" dirty="0">
                <a:solidFill>
                  <a:srgbClr val="5E8759"/>
                </a:solidFill>
                <a:latin typeface="JetBrains Mono" pitchFamily="2" charset="0"/>
              </a:rPr>
              <a:t>/data/'</a:t>
            </a:r>
            <a:br>
              <a:rPr lang="zh-CN" altLang="zh-CN" dirty="0">
                <a:solidFill>
                  <a:srgbClr val="5E8759"/>
                </a:solidFill>
                <a:latin typeface="JetBrains Mono" pitchFamily="2" charset="0"/>
              </a:rPr>
            </a:br>
            <a:r>
              <a:rPr lang="zh-CN" altLang="zh-CN" dirty="0">
                <a:solidFill>
                  <a:srgbClr val="5E8759"/>
                </a:solidFill>
                <a:latin typeface="JetBrains Mono" pitchFamily="2" charset="0"/>
              </a:rPr>
              <a:t>    </a:t>
            </a:r>
            <a:r>
              <a:rPr lang="zh-CN" altLang="zh-CN" dirty="0">
                <a:solidFill>
                  <a:srgbClr val="2D3142"/>
                </a:solidFill>
                <a:latin typeface="JetBrains Mono" pitchFamily="2" charset="0"/>
              </a:rPr>
              <a:t>data_file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'600009.csv'</a:t>
            </a:r>
            <a:br>
              <a:rPr lang="zh-CN" altLang="zh-CN" dirty="0">
                <a:solidFill>
                  <a:srgbClr val="5E8759"/>
                </a:solidFill>
                <a:latin typeface="JetBrains Mono" pitchFamily="2" charset="0"/>
              </a:rPr>
            </a:br>
            <a:r>
              <a:rPr lang="zh-CN" altLang="zh-CN" dirty="0">
                <a:solidFill>
                  <a:srgbClr val="5E8759"/>
                </a:solidFill>
                <a:latin typeface="JetBrains Mono" pitchFamily="2" charset="0"/>
              </a:rPr>
              <a:t>    </a:t>
            </a:r>
            <a:r>
              <a:rPr lang="zh-CN" altLang="zh-CN" dirty="0">
                <a:solidFill>
                  <a:srgbClr val="2D3142"/>
                </a:solidFill>
                <a:latin typeface="JetBrains Mono" pitchFamily="2" charset="0"/>
              </a:rPr>
              <a:t>data </a:t>
            </a:r>
            <a:r>
              <a:rPr lang="zh-CN" altLang="zh-CN" dirty="0">
                <a:solidFill>
                  <a:srgbClr val="F77235"/>
                </a:solidFill>
                <a:latin typeface="JetBrains Mono" pitchFamily="2" charset="0"/>
              </a:rPr>
              <a:t>= </a:t>
            </a:r>
            <a:r>
              <a:rPr lang="zh-CN" altLang="zh-CN" dirty="0">
                <a:solidFill>
                  <a:srgbClr val="F76707"/>
                </a:solidFill>
                <a:latin typeface="JetBrains Mono" pitchFamily="2" charset="0"/>
              </a:rPr>
              <a:t>check_path</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data_path</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data_file</a:t>
            </a:r>
            <a:r>
              <a:rPr lang="zh-CN" altLang="zh-CN" dirty="0">
                <a:solidFill>
                  <a:srgbClr val="E70C0C"/>
                </a:solidFill>
                <a:latin typeface="JetBrains Mono" pitchFamily="2" charset="0"/>
              </a:rPr>
              <a:t>)</a:t>
            </a:r>
            <a:br>
              <a:rPr lang="zh-CN" altLang="zh-CN" dirty="0">
                <a:solidFill>
                  <a:srgbClr val="E70C0C"/>
                </a:solidFill>
                <a:latin typeface="JetBrains Mono" pitchFamily="2" charset="0"/>
              </a:rPr>
            </a:br>
            <a:r>
              <a:rPr lang="zh-CN" altLang="zh-CN" dirty="0">
                <a:solidFill>
                  <a:srgbClr val="E70C0C"/>
                </a:solidFill>
                <a:latin typeface="JetBrains Mono" pitchFamily="2" charset="0"/>
              </a:rPr>
              <a:t>    </a:t>
            </a:r>
            <a:r>
              <a:rPr lang="zh-CN" altLang="zh-CN" b="1" dirty="0">
                <a:solidFill>
                  <a:srgbClr val="16A80D"/>
                </a:solidFill>
                <a:latin typeface="JetBrains Mono" pitchFamily="2" charset="0"/>
              </a:rPr>
              <a:t>print</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data</a:t>
            </a:r>
            <a:r>
              <a:rPr lang="zh-CN" altLang="zh-CN" dirty="0">
                <a:solidFill>
                  <a:srgbClr val="E70C0C"/>
                </a:solidFill>
                <a:latin typeface="JetBrains Mono" pitchFamily="2" charset="0"/>
              </a:rPr>
              <a:t>)</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91609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6" y="2088723"/>
            <a:ext cx="5976666" cy="1010085"/>
          </a:xfrm>
          <a:prstGeom prst="rect">
            <a:avLst/>
          </a:prstGeom>
        </p:spPr>
        <p:txBody>
          <a:bodyPr wrap="square">
            <a:spAutoFit/>
          </a:bodyPr>
          <a:lstStyle/>
          <a:p>
            <a:pPr>
              <a:lnSpc>
                <a:spcPct val="110000"/>
              </a:lnSpc>
            </a:pPr>
            <a:r>
              <a:rPr lang="zh-CN" altLang="en-US" sz="2800" dirty="0">
                <a:latin typeface="微软雅黑 Light" panose="020B0502040204020203" pitchFamily="34" charset="-122"/>
                <a:ea typeface="微软雅黑 Light" panose="020B0502040204020203" pitchFamily="34" charset="-122"/>
              </a:rPr>
              <a:t>将文件以文本形式或二进制形式打开</a:t>
            </a:r>
            <a:endParaRPr lang="en-US" altLang="zh-CN" sz="2800" dirty="0">
              <a:latin typeface="微软雅黑 Light" panose="020B0502040204020203" pitchFamily="34" charset="-122"/>
              <a:ea typeface="微软雅黑 Light" panose="020B0502040204020203" pitchFamily="34" charset="-122"/>
            </a:endParaRPr>
          </a:p>
          <a:p>
            <a:pPr>
              <a:lnSpc>
                <a:spcPct val="110000"/>
              </a:lnSpc>
            </a:pPr>
            <a:r>
              <a:rPr lang="zh-CN" altLang="en-US" sz="2800" dirty="0">
                <a:latin typeface="微软雅黑 Light" panose="020B0502040204020203" pitchFamily="34" charset="-122"/>
                <a:ea typeface="微软雅黑 Light" panose="020B0502040204020203" pitchFamily="34" charset="-122"/>
              </a:rPr>
              <a:t>用于读或写操作</a:t>
            </a: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33201724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4698722"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从多文件中提取数据汇总</a:t>
            </a:r>
          </a:p>
        </p:txBody>
      </p:sp>
      <p:sp>
        <p:nvSpPr>
          <p:cNvPr id="3" name="矩形 2">
            <a:extLst>
              <a:ext uri="{FF2B5EF4-FFF2-40B4-BE49-F238E27FC236}">
                <a16:creationId xmlns:a16="http://schemas.microsoft.com/office/drawing/2014/main" id="{CE3396E9-4286-41CE-AC02-01A24CAEDCEB}"/>
              </a:ext>
            </a:extLst>
          </p:cNvPr>
          <p:cNvSpPr/>
          <p:nvPr/>
        </p:nvSpPr>
        <p:spPr>
          <a:xfrm>
            <a:off x="767408" y="1626508"/>
            <a:ext cx="10585176" cy="1938992"/>
          </a:xfrm>
          <a:prstGeom prst="rect">
            <a:avLst/>
          </a:prstGeom>
        </p:spPr>
        <p:txBody>
          <a:bodyPr wrap="square">
            <a:spAutoFit/>
          </a:bodyPr>
          <a:lstStyle/>
          <a:p>
            <a:r>
              <a:rPr lang="zh-CN" altLang="en-US" sz="2400" dirty="0">
                <a:latin typeface="微软雅黑 Light" panose="020B0502040204020203" pitchFamily="34" charset="-122"/>
                <a:ea typeface="微软雅黑 Light" panose="020B0502040204020203" pitchFamily="34" charset="-122"/>
              </a:rPr>
              <a:t>在当前路径下的“</a:t>
            </a:r>
            <a:r>
              <a:rPr lang="en-US" altLang="zh-CN" sz="2400" dirty="0">
                <a:latin typeface="微软雅黑 Light" panose="020B0502040204020203" pitchFamily="34" charset="-122"/>
                <a:ea typeface="微软雅黑 Light" panose="020B0502040204020203" pitchFamily="34" charset="-122"/>
              </a:rPr>
              <a:t>./covid_19_daily/”</a:t>
            </a:r>
            <a:r>
              <a:rPr lang="zh-CN" altLang="en-US" sz="2400" dirty="0">
                <a:latin typeface="微软雅黑 Light" panose="020B0502040204020203" pitchFamily="34" charset="-122"/>
                <a:ea typeface="微软雅黑 Light" panose="020B0502040204020203" pitchFamily="34" charset="-122"/>
              </a:rPr>
              <a:t>文件夹中存放数量众多的名为类似“</a:t>
            </a:r>
            <a:r>
              <a:rPr lang="en-US" altLang="zh-CN" sz="2400" dirty="0">
                <a:latin typeface="微软雅黑 Light" panose="020B0502040204020203" pitchFamily="34" charset="-122"/>
                <a:ea typeface="微软雅黑 Light" panose="020B0502040204020203" pitchFamily="34" charset="-122"/>
              </a:rPr>
              <a:t>01-22-2020.csv”</a:t>
            </a:r>
            <a:r>
              <a:rPr lang="zh-CN" altLang="en-US" sz="2400" dirty="0">
                <a:latin typeface="微软雅黑 Light" panose="020B0502040204020203" pitchFamily="34" charset="-122"/>
                <a:ea typeface="微软雅黑 Light" panose="020B0502040204020203" pitchFamily="34" charset="-122"/>
              </a:rPr>
              <a:t>的数据文件</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每个文件中记录全世界每天的疫情数据，其中有一条是湖北省的数据</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请将每个文件中以“</a:t>
            </a:r>
            <a:r>
              <a:rPr lang="en-US" altLang="zh-CN" sz="2400" dirty="0">
                <a:latin typeface="微软雅黑 Light" panose="020B0502040204020203" pitchFamily="34" charset="-122"/>
                <a:ea typeface="微软雅黑 Light" panose="020B0502040204020203" pitchFamily="34" charset="-122"/>
              </a:rPr>
              <a:t>Hubei” </a:t>
            </a:r>
            <a:r>
              <a:rPr lang="zh-CN" altLang="en-US" sz="2400" dirty="0">
                <a:latin typeface="微软雅黑 Light" panose="020B0502040204020203" pitchFamily="34" charset="-122"/>
                <a:ea typeface="微软雅黑 Light" panose="020B0502040204020203" pitchFamily="34" charset="-122"/>
              </a:rPr>
              <a:t>开头的行的数据提取出来，根据逗号切分开，汇总到一个列表中。</a:t>
            </a:r>
            <a:endParaRPr lang="zh-CN" altLang="en-US" sz="2400" dirty="0">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30527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4698722"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从多文件中提取数据汇总</a:t>
            </a:r>
          </a:p>
        </p:txBody>
      </p:sp>
      <p:sp>
        <p:nvSpPr>
          <p:cNvPr id="4" name="矩形 3">
            <a:extLst>
              <a:ext uri="{FF2B5EF4-FFF2-40B4-BE49-F238E27FC236}">
                <a16:creationId xmlns:a16="http://schemas.microsoft.com/office/drawing/2014/main" id="{2748BD98-9C03-4AB2-ACC7-4B137D100152}"/>
              </a:ext>
            </a:extLst>
          </p:cNvPr>
          <p:cNvSpPr/>
          <p:nvPr/>
        </p:nvSpPr>
        <p:spPr>
          <a:xfrm>
            <a:off x="767408" y="1565503"/>
            <a:ext cx="10710990" cy="3139321"/>
          </a:xfrm>
          <a:prstGeom prst="rect">
            <a:avLst/>
          </a:prstGeom>
        </p:spPr>
        <p:txBody>
          <a:bodyPr wrap="square">
            <a:spAutoFit/>
          </a:bodyPr>
          <a:lstStyle/>
          <a:p>
            <a:pPr lvl="0" eaLnBrk="0" fontAlgn="base" hangingPunct="0">
              <a:spcBef>
                <a:spcPct val="0"/>
              </a:spcBef>
              <a:spcAft>
                <a:spcPct val="0"/>
              </a:spcAft>
            </a:pPr>
            <a:r>
              <a:rPr lang="zh-CN" altLang="zh-CN" b="1" dirty="0">
                <a:solidFill>
                  <a:srgbClr val="EF8354"/>
                </a:solidFill>
                <a:latin typeface="JetBrains Mono" pitchFamily="2" charset="0"/>
              </a:rPr>
              <a:t>import </a:t>
            </a:r>
            <a:r>
              <a:rPr lang="zh-CN" altLang="zh-CN" dirty="0">
                <a:solidFill>
                  <a:srgbClr val="2D3142"/>
                </a:solidFill>
                <a:latin typeface="JetBrains Mono" pitchFamily="2" charset="0"/>
              </a:rPr>
              <a:t>os</a:t>
            </a:r>
            <a:br>
              <a:rPr lang="zh-CN" altLang="zh-CN" dirty="0">
                <a:solidFill>
                  <a:srgbClr val="2D3142"/>
                </a:solidFill>
                <a:latin typeface="JetBrains Mono" pitchFamily="2" charset="0"/>
              </a:rPr>
            </a:br>
            <a:br>
              <a:rPr lang="zh-CN" altLang="zh-CN" dirty="0">
                <a:solidFill>
                  <a:srgbClr val="2D3142"/>
                </a:solidFill>
                <a:latin typeface="JetBrains Mono" pitchFamily="2" charset="0"/>
              </a:rPr>
            </a:br>
            <a:br>
              <a:rPr lang="zh-CN" altLang="zh-CN" dirty="0">
                <a:solidFill>
                  <a:srgbClr val="2D3142"/>
                </a:solidFill>
                <a:latin typeface="JetBrains Mono" pitchFamily="2" charset="0"/>
              </a:rPr>
            </a:br>
            <a:r>
              <a:rPr lang="zh-CN" altLang="zh-CN" b="1" dirty="0">
                <a:solidFill>
                  <a:srgbClr val="EF8354"/>
                </a:solidFill>
                <a:latin typeface="JetBrains Mono" pitchFamily="2" charset="0"/>
              </a:rPr>
              <a:t>def </a:t>
            </a:r>
            <a:r>
              <a:rPr lang="zh-CN" altLang="zh-CN" b="1" dirty="0">
                <a:solidFill>
                  <a:srgbClr val="071EF0"/>
                </a:solidFill>
                <a:latin typeface="JetBrains Mono" pitchFamily="2" charset="0"/>
              </a:rPr>
              <a:t>obtain_title</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ls</a:t>
            </a:r>
            <a:r>
              <a:rPr lang="zh-CN" altLang="zh-CN" dirty="0">
                <a:solidFill>
                  <a:srgbClr val="E70C0C"/>
                </a:solidFill>
                <a:latin typeface="JetBrains Mono" pitchFamily="2" charset="0"/>
              </a:rPr>
              <a:t>)</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dirty="0">
                <a:solidFill>
                  <a:srgbClr val="ABA6BF"/>
                </a:solidFill>
                <a:latin typeface="JetBrains Mono" pitchFamily="2" charset="0"/>
              </a:rPr>
              <a:t>"""</a:t>
            </a:r>
            <a:r>
              <a:rPr lang="zh-CN" altLang="zh-CN" dirty="0">
                <a:solidFill>
                  <a:srgbClr val="ABA6BF"/>
                </a:solidFill>
                <a:latin typeface="宋体" panose="02010600030101010101" pitchFamily="2" charset="-122"/>
                <a:ea typeface="宋体" panose="02010600030101010101" pitchFamily="2" charset="-122"/>
              </a:rPr>
              <a:t>接收一个包含文件名的列表为参数，读取列表中第一个文件中第一行（标题行），</a:t>
            </a:r>
            <a:endParaRPr lang="en-US" altLang="zh-CN"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dirty="0">
                <a:solidFill>
                  <a:srgbClr val="ABA6BF"/>
                </a:solidFill>
                <a:latin typeface="宋体" panose="02010600030101010101" pitchFamily="2" charset="-122"/>
                <a:ea typeface="宋体" panose="02010600030101010101" pitchFamily="2" charset="-122"/>
              </a:rPr>
              <a:t>     </a:t>
            </a:r>
            <a:r>
              <a:rPr lang="zh-CN" altLang="zh-CN" dirty="0">
                <a:solidFill>
                  <a:srgbClr val="ABA6BF"/>
                </a:solidFill>
                <a:latin typeface="宋体" panose="02010600030101010101" pitchFamily="2" charset="-122"/>
                <a:ea typeface="宋体" panose="02010600030101010101" pitchFamily="2" charset="-122"/>
              </a:rPr>
              <a:t>根据逗号将字符串切分为列表，返回这个列表。</a:t>
            </a:r>
            <a:endParaRPr lang="en-US" altLang="zh-CN" dirty="0">
              <a:solidFill>
                <a:srgbClr val="ABA6BF"/>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en-US" altLang="zh-CN" dirty="0">
                <a:solidFill>
                  <a:srgbClr val="ABA6BF"/>
                </a:solidFill>
                <a:latin typeface="宋体" panose="02010600030101010101" pitchFamily="2" charset="-122"/>
                <a:ea typeface="宋体" panose="02010600030101010101" pitchFamily="2" charset="-122"/>
              </a:rPr>
              <a:t>      </a:t>
            </a:r>
            <a:r>
              <a:rPr lang="zh-CN" altLang="zh-CN" dirty="0">
                <a:solidFill>
                  <a:srgbClr val="ABA6BF"/>
                </a:solidFill>
                <a:latin typeface="JetBrains Mono" pitchFamily="2" charset="0"/>
              </a:rPr>
              <a:t>""</a:t>
            </a:r>
            <a:r>
              <a:rPr lang="zh-CN" altLang="en-US" dirty="0">
                <a:solidFill>
                  <a:srgbClr val="ABA6BF"/>
                </a:solidFill>
                <a:latin typeface="JetBrains Mono" pitchFamily="2" charset="0"/>
              </a:rPr>
              <a:t>“</a:t>
            </a:r>
            <a:endParaRPr lang="en-US" altLang="zh-CN" dirty="0">
              <a:solidFill>
                <a:srgbClr val="ABA6BF"/>
              </a:solidFill>
              <a:latin typeface="JetBrains Mono" pitchFamily="2" charset="0"/>
            </a:endParaRPr>
          </a:p>
          <a:p>
            <a:pPr lvl="0" eaLnBrk="0" fontAlgn="base" hangingPunct="0">
              <a:spcBef>
                <a:spcPct val="0"/>
              </a:spcBef>
              <a:spcAft>
                <a:spcPct val="0"/>
              </a:spcAft>
            </a:pPr>
            <a:r>
              <a:rPr lang="en-US" altLang="zh-CN" dirty="0">
                <a:solidFill>
                  <a:srgbClr val="ABA6BF"/>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打开第一个文件</a:t>
            </a:r>
            <a:r>
              <a:rPr lang="zh-CN" altLang="zh-CN" dirty="0">
                <a:solidFill>
                  <a:srgbClr val="ABA6BF"/>
                </a:solidFill>
                <a:latin typeface="JetBrains Mono" pitchFamily="2" charset="0"/>
              </a:rPr>
              <a:t>,utf-8-sig </a:t>
            </a:r>
            <a:r>
              <a:rPr lang="zh-CN" altLang="zh-CN" dirty="0">
                <a:solidFill>
                  <a:srgbClr val="ABA6BF"/>
                </a:solidFill>
                <a:latin typeface="宋体" panose="02010600030101010101" pitchFamily="2" charset="-122"/>
                <a:ea typeface="宋体" panose="02010600030101010101" pitchFamily="2" charset="-122"/>
              </a:rPr>
              <a:t>可消除文件开头的</a:t>
            </a:r>
            <a:r>
              <a:rPr lang="zh-CN" altLang="zh-CN" dirty="0">
                <a:solidFill>
                  <a:srgbClr val="ABA6BF"/>
                </a:solidFill>
                <a:latin typeface="JetBrains Mono" pitchFamily="2" charset="0"/>
              </a:rPr>
              <a:t>\ufeff</a:t>
            </a:r>
            <a:br>
              <a:rPr lang="zh-CN" altLang="zh-CN" dirty="0">
                <a:solidFill>
                  <a:srgbClr val="ABA6BF"/>
                </a:solidFill>
                <a:latin typeface="JetBrains Mono" pitchFamily="2" charset="0"/>
              </a:rPr>
            </a:br>
            <a:r>
              <a:rPr lang="zh-CN" altLang="zh-CN" dirty="0">
                <a:solidFill>
                  <a:srgbClr val="ABA6BF"/>
                </a:solidFill>
                <a:latin typeface="JetBrains Mono" pitchFamily="2" charset="0"/>
              </a:rPr>
              <a:t>    </a:t>
            </a:r>
            <a:r>
              <a:rPr lang="zh-CN" altLang="zh-CN" b="1" dirty="0">
                <a:solidFill>
                  <a:srgbClr val="EF8354"/>
                </a:solidFill>
                <a:latin typeface="JetBrains Mono" pitchFamily="2" charset="0"/>
              </a:rPr>
              <a:t>with </a:t>
            </a:r>
            <a:r>
              <a:rPr lang="zh-CN" altLang="zh-CN" b="1" dirty="0">
                <a:solidFill>
                  <a:srgbClr val="16A80D"/>
                </a:solidFill>
                <a:latin typeface="JetBrains Mono" pitchFamily="2" charset="0"/>
              </a:rPr>
              <a:t>open</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dataPath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ls</a:t>
            </a:r>
            <a:r>
              <a:rPr lang="zh-CN" altLang="zh-CN" dirty="0">
                <a:solidFill>
                  <a:srgbClr val="6AE613"/>
                </a:solidFill>
                <a:latin typeface="JetBrains Mono" pitchFamily="2" charset="0"/>
              </a:rPr>
              <a:t>[</a:t>
            </a:r>
            <a:r>
              <a:rPr lang="zh-CN" altLang="zh-CN" dirty="0">
                <a:solidFill>
                  <a:srgbClr val="2D3142"/>
                </a:solidFill>
                <a:latin typeface="JetBrains Mono" pitchFamily="2" charset="0"/>
              </a:rPr>
              <a:t>0</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'r'</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encoding</a:t>
            </a: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'utf-8-sig'</a:t>
            </a: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as </a:t>
            </a:r>
            <a:r>
              <a:rPr lang="zh-CN" altLang="zh-CN" dirty="0">
                <a:solidFill>
                  <a:srgbClr val="2D3142"/>
                </a:solidFill>
                <a:latin typeface="JetBrains Mono" pitchFamily="2" charset="0"/>
              </a:rPr>
              <a:t>f</a:t>
            </a:r>
            <a:r>
              <a:rPr lang="zh-CN" altLang="zh-CN" dirty="0">
                <a:solidFill>
                  <a:srgbClr val="F77235"/>
                </a:solidFill>
                <a:latin typeface="JetBrains Mono" pitchFamily="2" charset="0"/>
              </a:rPr>
              <a:t>:  </a:t>
            </a:r>
            <a:br>
              <a:rPr lang="zh-CN" altLang="zh-CN" dirty="0">
                <a:solidFill>
                  <a:srgbClr val="ABA6BF"/>
                </a:solidFill>
                <a:latin typeface="JetBrains Mono" pitchFamily="2" charset="0"/>
              </a:rPr>
            </a:br>
            <a:r>
              <a:rPr lang="zh-CN" altLang="zh-CN" dirty="0">
                <a:solidFill>
                  <a:srgbClr val="ABA6BF"/>
                </a:solidFill>
                <a:latin typeface="JetBrains Mono" pitchFamily="2" charset="0"/>
              </a:rPr>
              <a:t>        </a:t>
            </a:r>
            <a:r>
              <a:rPr lang="zh-CN" altLang="zh-CN" dirty="0">
                <a:solidFill>
                  <a:srgbClr val="2D3142"/>
                </a:solidFill>
                <a:latin typeface="JetBrains Mono" pitchFamily="2" charset="0"/>
              </a:rPr>
              <a:t>title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f</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readline</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strip</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split</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文件中的行切分为列表</a:t>
            </a:r>
            <a:br>
              <a:rPr lang="zh-CN" altLang="zh-CN" dirty="0">
                <a:solidFill>
                  <a:srgbClr val="ABA6BF"/>
                </a:solidFill>
                <a:latin typeface="JetBrains Mono" pitchFamily="2" charset="0"/>
              </a:rPr>
            </a:br>
            <a:r>
              <a:rPr lang="zh-CN" altLang="zh-CN" dirty="0">
                <a:solidFill>
                  <a:srgbClr val="ABA6BF"/>
                </a:solidFill>
                <a:latin typeface="JetBrains Mono" pitchFamily="2" charset="0"/>
              </a:rPr>
              <a:t>    </a:t>
            </a:r>
            <a:r>
              <a:rPr lang="zh-CN" altLang="zh-CN" b="1" dirty="0">
                <a:solidFill>
                  <a:srgbClr val="EF8354"/>
                </a:solidFill>
                <a:latin typeface="JetBrains Mono" pitchFamily="2" charset="0"/>
              </a:rPr>
              <a:t>return </a:t>
            </a:r>
            <a:r>
              <a:rPr lang="zh-CN" altLang="zh-CN" dirty="0">
                <a:solidFill>
                  <a:srgbClr val="2D3142"/>
                </a:solidFill>
                <a:latin typeface="JetBrains Mono" pitchFamily="2" charset="0"/>
              </a:rPr>
              <a:t>title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返回仅包含标题的列表</a:t>
            </a:r>
            <a:endParaRPr lang="zh-CN" altLang="zh-CN" sz="1400" dirty="0">
              <a:latin typeface="Arial" panose="020B0604020202020204" pitchFamily="34" charset="0"/>
            </a:endParaRPr>
          </a:p>
        </p:txBody>
      </p:sp>
      <p:sp>
        <p:nvSpPr>
          <p:cNvPr id="6" name="矩形 5">
            <a:extLst>
              <a:ext uri="{FF2B5EF4-FFF2-40B4-BE49-F238E27FC236}">
                <a16:creationId xmlns:a16="http://schemas.microsoft.com/office/drawing/2014/main" id="{7BD39B4B-557E-4031-A40A-F6C8AA1D58C3}"/>
              </a:ext>
            </a:extLst>
          </p:cNvPr>
          <p:cNvSpPr/>
          <p:nvPr/>
        </p:nvSpPr>
        <p:spPr>
          <a:xfrm>
            <a:off x="767408" y="5120322"/>
            <a:ext cx="11017224" cy="338554"/>
          </a:xfrm>
          <a:prstGeom prst="rect">
            <a:avLst/>
          </a:prstGeom>
        </p:spPr>
        <p:txBody>
          <a:bodyPr wrap="square">
            <a:spAutoFit/>
          </a:bodyPr>
          <a:lstStyle/>
          <a:p>
            <a:r>
              <a:rPr lang="zh-CN" altLang="zh-CN" sz="1600" dirty="0">
                <a:solidFill>
                  <a:srgbClr val="ABA6BF"/>
                </a:solidFill>
                <a:latin typeface="JetBrains Mono" pitchFamily="2" charset="0"/>
              </a:rPr>
              <a:t>['Province/State', 'Country/Region', 'Last Update', 'Confirmed', 'Deaths', 'Recovered']</a:t>
            </a:r>
            <a:endParaRPr lang="zh-CN" altLang="en-US" sz="1600" dirty="0"/>
          </a:p>
        </p:txBody>
      </p:sp>
    </p:spTree>
    <p:extLst>
      <p:ext uri="{BB962C8B-B14F-4D97-AF65-F5344CB8AC3E}">
        <p14:creationId xmlns:p14="http://schemas.microsoft.com/office/powerpoint/2010/main" val="20292707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97B74-9D1F-48A4-B979-91848C8F6AA9}"/>
              </a:ext>
            </a:extLst>
          </p:cNvPr>
          <p:cNvSpPr/>
          <p:nvPr/>
        </p:nvSpPr>
        <p:spPr>
          <a:xfrm>
            <a:off x="767408" y="980728"/>
            <a:ext cx="4698722"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从多文件中提取数据汇总</a:t>
            </a:r>
          </a:p>
        </p:txBody>
      </p:sp>
      <p:sp>
        <p:nvSpPr>
          <p:cNvPr id="4" name="矩形 3">
            <a:extLst>
              <a:ext uri="{FF2B5EF4-FFF2-40B4-BE49-F238E27FC236}">
                <a16:creationId xmlns:a16="http://schemas.microsoft.com/office/drawing/2014/main" id="{2748BD98-9C03-4AB2-ACC7-4B137D100152}"/>
              </a:ext>
            </a:extLst>
          </p:cNvPr>
          <p:cNvSpPr/>
          <p:nvPr/>
        </p:nvSpPr>
        <p:spPr>
          <a:xfrm>
            <a:off x="767408" y="1565503"/>
            <a:ext cx="10710990" cy="5078313"/>
          </a:xfrm>
          <a:prstGeom prst="rect">
            <a:avLst/>
          </a:prstGeom>
        </p:spPr>
        <p:txBody>
          <a:bodyPr wrap="square">
            <a:spAutoFit/>
          </a:bodyPr>
          <a:lstStyle/>
          <a:p>
            <a:pPr lvl="0" eaLnBrk="0" fontAlgn="base" hangingPunct="0">
              <a:spcBef>
                <a:spcPct val="0"/>
              </a:spcBef>
              <a:spcAft>
                <a:spcPct val="0"/>
              </a:spcAft>
            </a:pPr>
            <a:r>
              <a:rPr lang="zh-CN" altLang="zh-CN" b="1" dirty="0">
                <a:solidFill>
                  <a:srgbClr val="EF8354"/>
                </a:solidFill>
                <a:latin typeface="JetBrains Mono" pitchFamily="2" charset="0"/>
              </a:rPr>
              <a:t>def </a:t>
            </a:r>
            <a:r>
              <a:rPr lang="zh-CN" altLang="zh-CN" b="1" dirty="0">
                <a:solidFill>
                  <a:srgbClr val="071EF0"/>
                </a:solidFill>
                <a:latin typeface="JetBrains Mono" pitchFamily="2" charset="0"/>
              </a:rPr>
              <a:t>read_file</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ls</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title</a:t>
            </a:r>
            <a:r>
              <a:rPr lang="zh-CN" altLang="zh-CN" dirty="0">
                <a:solidFill>
                  <a:srgbClr val="E70C0C"/>
                </a:solidFill>
                <a:latin typeface="JetBrains Mono" pitchFamily="2" charset="0"/>
              </a:rPr>
              <a:t>)</a:t>
            </a:r>
            <a:r>
              <a:rPr lang="zh-CN" altLang="zh-CN" dirty="0">
                <a:solidFill>
                  <a:srgbClr val="F77235"/>
                </a:solidFill>
                <a:latin typeface="JetBrains Mono" pitchFamily="2" charset="0"/>
              </a:rPr>
              <a:t>:</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dirty="0">
                <a:solidFill>
                  <a:srgbClr val="ABA6BF"/>
                </a:solidFill>
                <a:latin typeface="JetBrains Mono" pitchFamily="2" charset="0"/>
              </a:rPr>
              <a:t>"""</a:t>
            </a:r>
            <a:r>
              <a:rPr lang="zh-CN" altLang="zh-CN" dirty="0">
                <a:solidFill>
                  <a:srgbClr val="ABA6BF"/>
                </a:solidFill>
                <a:latin typeface="宋体" panose="02010600030101010101" pitchFamily="2" charset="-122"/>
                <a:ea typeface="宋体" panose="02010600030101010101" pitchFamily="2" charset="-122"/>
              </a:rPr>
              <a:t>接收一个包含文件名的列表为参数，读取列表中每一个文件中的数据，根据逗号将每行数据切分为列表，将以首元素为</a:t>
            </a:r>
            <a:r>
              <a:rPr lang="zh-CN" altLang="zh-CN" dirty="0">
                <a:solidFill>
                  <a:srgbClr val="ABA6BF"/>
                </a:solidFill>
                <a:latin typeface="JetBrains Mono" pitchFamily="2" charset="0"/>
              </a:rPr>
              <a:t>'Hubei'</a:t>
            </a:r>
            <a:r>
              <a:rPr lang="zh-CN" altLang="zh-CN" dirty="0">
                <a:solidFill>
                  <a:srgbClr val="ABA6BF"/>
                </a:solidFill>
                <a:latin typeface="宋体" panose="02010600030101010101" pitchFamily="2" charset="-122"/>
                <a:ea typeface="宋体" panose="02010600030101010101" pitchFamily="2" charset="-122"/>
              </a:rPr>
              <a:t>的列表，合并到一个新列表中。</a:t>
            </a:r>
            <a:r>
              <a:rPr lang="zh-CN" altLang="zh-CN" dirty="0">
                <a:solidFill>
                  <a:srgbClr val="ABA6BF"/>
                </a:solidFill>
                <a:latin typeface="JetBrains Mono" pitchFamily="2" charset="0"/>
              </a:rPr>
              <a:t>"""</a:t>
            </a:r>
            <a:br>
              <a:rPr lang="zh-CN" altLang="zh-CN" dirty="0">
                <a:solidFill>
                  <a:srgbClr val="ABA6BF"/>
                </a:solidFill>
                <a:latin typeface="JetBrains Mono" pitchFamily="2" charset="0"/>
              </a:rPr>
            </a:br>
            <a:r>
              <a:rPr lang="zh-CN" altLang="zh-CN" dirty="0">
                <a:solidFill>
                  <a:srgbClr val="ABA6BF"/>
                </a:solidFill>
                <a:latin typeface="JetBrains Mono" pitchFamily="2" charset="0"/>
              </a:rPr>
              <a:t>    </a:t>
            </a:r>
            <a:r>
              <a:rPr lang="zh-CN" altLang="zh-CN" dirty="0">
                <a:solidFill>
                  <a:srgbClr val="2D3142"/>
                </a:solidFill>
                <a:latin typeface="JetBrains Mono" pitchFamily="2" charset="0"/>
              </a:rPr>
              <a:t>data </a:t>
            </a:r>
            <a:r>
              <a:rPr lang="zh-CN" altLang="zh-CN" dirty="0">
                <a:solidFill>
                  <a:srgbClr val="F77235"/>
                </a:solidFill>
                <a:latin typeface="JetBrains Mono" pitchFamily="2" charset="0"/>
              </a:rPr>
              <a:t>= </a:t>
            </a:r>
            <a:r>
              <a:rPr lang="zh-CN" altLang="zh-CN" dirty="0">
                <a:solidFill>
                  <a:srgbClr val="6AE613"/>
                </a:solidFill>
                <a:latin typeface="JetBrains Mono" pitchFamily="2" charset="0"/>
              </a:rPr>
              <a:t>[</a:t>
            </a:r>
            <a:r>
              <a:rPr lang="zh-CN" altLang="zh-CN" dirty="0">
                <a:solidFill>
                  <a:srgbClr val="2D3142"/>
                </a:solidFill>
                <a:latin typeface="JetBrains Mono" pitchFamily="2" charset="0"/>
              </a:rPr>
              <a:t>title</a:t>
            </a:r>
            <a:r>
              <a:rPr lang="zh-CN" altLang="zh-CN" dirty="0">
                <a:solidFill>
                  <a:srgbClr val="6AE613"/>
                </a:solidFill>
                <a:latin typeface="JetBrains Mono" pitchFamily="2" charset="0"/>
              </a:rPr>
              <a:t>]</a:t>
            </a:r>
            <a:br>
              <a:rPr lang="zh-CN" altLang="zh-CN" dirty="0">
                <a:solidFill>
                  <a:srgbClr val="6AE613"/>
                </a:solidFill>
                <a:latin typeface="JetBrains Mono" pitchFamily="2" charset="0"/>
              </a:rPr>
            </a:br>
            <a:r>
              <a:rPr lang="zh-CN" altLang="zh-CN" dirty="0">
                <a:solidFill>
                  <a:srgbClr val="6AE613"/>
                </a:solidFill>
                <a:latin typeface="JetBrains Mono" pitchFamily="2" charset="0"/>
              </a:rPr>
              <a:t>    </a:t>
            </a:r>
            <a:r>
              <a:rPr lang="zh-CN" altLang="zh-CN" b="1" dirty="0">
                <a:solidFill>
                  <a:srgbClr val="EF8354"/>
                </a:solidFill>
                <a:latin typeface="JetBrains Mono" pitchFamily="2" charset="0"/>
              </a:rPr>
              <a:t>for </a:t>
            </a:r>
            <a:r>
              <a:rPr lang="zh-CN" altLang="zh-CN" dirty="0">
                <a:solidFill>
                  <a:srgbClr val="2D3142"/>
                </a:solidFill>
                <a:latin typeface="JetBrains Mono" pitchFamily="2" charset="0"/>
              </a:rPr>
              <a:t>file </a:t>
            </a:r>
            <a:r>
              <a:rPr lang="zh-CN" altLang="zh-CN" b="1" dirty="0">
                <a:solidFill>
                  <a:srgbClr val="EF8354"/>
                </a:solidFill>
                <a:latin typeface="JetBrains Mono" pitchFamily="2" charset="0"/>
              </a:rPr>
              <a:t>in </a:t>
            </a:r>
            <a:r>
              <a:rPr lang="zh-CN" altLang="zh-CN" dirty="0">
                <a:solidFill>
                  <a:srgbClr val="2D3142"/>
                </a:solidFill>
                <a:latin typeface="JetBrains Mono" pitchFamily="2" charset="0"/>
              </a:rPr>
              <a:t>ls</a:t>
            </a:r>
            <a:r>
              <a:rPr lang="zh-CN" altLang="zh-CN" dirty="0">
                <a:solidFill>
                  <a:srgbClr val="F77235"/>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遍历列表，每次获得其中一个文件名</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EF8354"/>
                </a:solidFill>
                <a:latin typeface="JetBrains Mono" pitchFamily="2" charset="0"/>
              </a:rPr>
              <a:t>with </a:t>
            </a:r>
            <a:r>
              <a:rPr lang="zh-CN" altLang="zh-CN" b="1" dirty="0">
                <a:solidFill>
                  <a:srgbClr val="16A80D"/>
                </a:solidFill>
                <a:latin typeface="JetBrains Mono" pitchFamily="2" charset="0"/>
              </a:rPr>
              <a:t>open</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dataPath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file</a:t>
            </a:r>
            <a:r>
              <a:rPr lang="zh-CN" altLang="zh-CN" dirty="0">
                <a:solidFill>
                  <a:srgbClr val="6AE613"/>
                </a:solidFill>
                <a:latin typeface="JetBrains Mono" pitchFamily="2" charset="0"/>
              </a:rPr>
              <a:t>, </a:t>
            </a:r>
            <a:r>
              <a:rPr lang="zh-CN" altLang="zh-CN" dirty="0">
                <a:solidFill>
                  <a:srgbClr val="5E8759"/>
                </a:solidFill>
                <a:latin typeface="JetBrains Mono" pitchFamily="2" charset="0"/>
              </a:rPr>
              <a:t>'r'</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encoding</a:t>
            </a:r>
            <a:r>
              <a:rPr lang="zh-CN" altLang="zh-CN" dirty="0">
                <a:solidFill>
                  <a:srgbClr val="F77235"/>
                </a:solidFill>
                <a:latin typeface="JetBrains Mono" pitchFamily="2" charset="0"/>
              </a:rPr>
              <a:t>=</a:t>
            </a:r>
            <a:r>
              <a:rPr lang="zh-CN" altLang="zh-CN" dirty="0">
                <a:solidFill>
                  <a:srgbClr val="5E8759"/>
                </a:solidFill>
                <a:latin typeface="JetBrains Mono" pitchFamily="2" charset="0"/>
              </a:rPr>
              <a:t>'utf-8'</a:t>
            </a:r>
            <a:r>
              <a:rPr lang="zh-CN" altLang="zh-CN" dirty="0">
                <a:solidFill>
                  <a:srgbClr val="E70C0C"/>
                </a:solidFill>
                <a:latin typeface="JetBrains Mono" pitchFamily="2" charset="0"/>
              </a:rPr>
              <a:t>) </a:t>
            </a:r>
            <a:r>
              <a:rPr lang="zh-CN" altLang="zh-CN" b="1" dirty="0">
                <a:solidFill>
                  <a:srgbClr val="EF8354"/>
                </a:solidFill>
                <a:latin typeface="JetBrains Mono" pitchFamily="2" charset="0"/>
              </a:rPr>
              <a:t>as </a:t>
            </a:r>
            <a:r>
              <a:rPr lang="zh-CN" altLang="zh-CN" dirty="0">
                <a:solidFill>
                  <a:srgbClr val="2D3142"/>
                </a:solidFill>
                <a:latin typeface="JetBrains Mono" pitchFamily="2" charset="0"/>
              </a:rPr>
              <a:t>f</a:t>
            </a:r>
            <a:r>
              <a:rPr lang="zh-CN" altLang="zh-CN" dirty="0">
                <a:solidFill>
                  <a:srgbClr val="F77235"/>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依次打开文件</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EF8354"/>
                </a:solidFill>
                <a:latin typeface="JetBrains Mono" pitchFamily="2" charset="0"/>
              </a:rPr>
              <a:t>for </a:t>
            </a:r>
            <a:r>
              <a:rPr lang="zh-CN" altLang="zh-CN" dirty="0">
                <a:solidFill>
                  <a:srgbClr val="2D3142"/>
                </a:solidFill>
                <a:latin typeface="JetBrains Mono" pitchFamily="2" charset="0"/>
              </a:rPr>
              <a:t>line </a:t>
            </a:r>
            <a:r>
              <a:rPr lang="zh-CN" altLang="zh-CN" b="1" dirty="0">
                <a:solidFill>
                  <a:srgbClr val="EF8354"/>
                </a:solidFill>
                <a:latin typeface="JetBrains Mono" pitchFamily="2" charset="0"/>
              </a:rPr>
              <a:t>in </a:t>
            </a:r>
            <a:r>
              <a:rPr lang="zh-CN" altLang="zh-CN" dirty="0">
                <a:solidFill>
                  <a:srgbClr val="2D3142"/>
                </a:solidFill>
                <a:latin typeface="JetBrains Mono" pitchFamily="2" charset="0"/>
              </a:rPr>
              <a:t>f</a:t>
            </a:r>
            <a:r>
              <a:rPr lang="zh-CN" altLang="zh-CN" dirty="0">
                <a:solidFill>
                  <a:srgbClr val="F77235"/>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遍历文件</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dirty="0">
                <a:solidFill>
                  <a:srgbClr val="2D3142"/>
                </a:solidFill>
                <a:latin typeface="JetBrains Mono" pitchFamily="2" charset="0"/>
              </a:rPr>
              <a:t>x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line</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strip</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split</a:t>
            </a:r>
            <a:r>
              <a:rPr lang="zh-CN" altLang="zh-CN" dirty="0">
                <a:solidFill>
                  <a:srgbClr val="E70C0C"/>
                </a:solidFill>
                <a:latin typeface="JetBrains Mono" pitchFamily="2" charset="0"/>
              </a:rPr>
              <a:t>(</a:t>
            </a:r>
            <a:r>
              <a:rPr lang="zh-CN" altLang="zh-CN" dirty="0">
                <a:solidFill>
                  <a:srgbClr val="5E8759"/>
                </a:solidFill>
                <a:latin typeface="JetBrains Mono" pitchFamily="2" charset="0"/>
              </a:rPr>
              <a:t>','</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文件中的行切分为列表</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EF8354"/>
                </a:solidFill>
                <a:latin typeface="JetBrains Mono" pitchFamily="2" charset="0"/>
              </a:rPr>
              <a:t>if </a:t>
            </a:r>
            <a:r>
              <a:rPr lang="zh-CN" altLang="zh-CN" dirty="0">
                <a:solidFill>
                  <a:srgbClr val="2D3142"/>
                </a:solidFill>
                <a:latin typeface="JetBrains Mono" pitchFamily="2" charset="0"/>
              </a:rPr>
              <a:t>x</a:t>
            </a:r>
            <a:r>
              <a:rPr lang="zh-CN" altLang="zh-CN" dirty="0">
                <a:solidFill>
                  <a:srgbClr val="6AE613"/>
                </a:solidFill>
                <a:latin typeface="JetBrains Mono" pitchFamily="2" charset="0"/>
              </a:rPr>
              <a:t>[</a:t>
            </a:r>
            <a:r>
              <a:rPr lang="zh-CN" altLang="zh-CN" dirty="0">
                <a:solidFill>
                  <a:srgbClr val="2D3142"/>
                </a:solidFill>
                <a:latin typeface="JetBrains Mono" pitchFamily="2" charset="0"/>
              </a:rPr>
              <a:t>0</a:t>
            </a:r>
            <a:r>
              <a:rPr lang="zh-CN" altLang="zh-CN" dirty="0">
                <a:solidFill>
                  <a:srgbClr val="6AE613"/>
                </a:solidFill>
                <a:latin typeface="JetBrains Mono" pitchFamily="2" charset="0"/>
              </a:rPr>
              <a:t>]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'Hubei'</a:t>
            </a:r>
            <a:r>
              <a:rPr lang="zh-CN" altLang="zh-CN" dirty="0">
                <a:solidFill>
                  <a:srgbClr val="F77235"/>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若列表首元素为</a:t>
            </a:r>
            <a:r>
              <a:rPr lang="zh-CN" altLang="zh-CN" dirty="0">
                <a:solidFill>
                  <a:srgbClr val="ABA6BF"/>
                </a:solidFill>
                <a:latin typeface="JetBrains Mono" pitchFamily="2" charset="0"/>
              </a:rPr>
              <a:t> 'Hubei'</a:t>
            </a:r>
            <a:br>
              <a:rPr lang="zh-CN" altLang="zh-CN" dirty="0">
                <a:solidFill>
                  <a:srgbClr val="ABA6BF"/>
                </a:solidFill>
                <a:latin typeface="JetBrains Mono" pitchFamily="2" charset="0"/>
              </a:rPr>
            </a:br>
            <a:r>
              <a:rPr lang="zh-CN" altLang="zh-CN" dirty="0">
                <a:solidFill>
                  <a:srgbClr val="ABA6BF"/>
                </a:solidFill>
                <a:latin typeface="JetBrains Mono" pitchFamily="2" charset="0"/>
              </a:rPr>
              <a:t>                    </a:t>
            </a:r>
            <a:r>
              <a:rPr lang="zh-CN" altLang="zh-CN" dirty="0">
                <a:solidFill>
                  <a:srgbClr val="2D3142"/>
                </a:solidFill>
                <a:latin typeface="JetBrains Mono" pitchFamily="2" charset="0"/>
              </a:rPr>
              <a:t>data</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append</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x</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将这条数据附加到列表</a:t>
            </a:r>
            <a:r>
              <a:rPr lang="zh-CN" altLang="zh-CN" dirty="0">
                <a:solidFill>
                  <a:srgbClr val="ABA6BF"/>
                </a:solidFill>
                <a:latin typeface="JetBrains Mono" pitchFamily="2" charset="0"/>
              </a:rPr>
              <a:t> data </a:t>
            </a:r>
            <a:r>
              <a:rPr lang="zh-CN" altLang="zh-CN" dirty="0">
                <a:solidFill>
                  <a:srgbClr val="ABA6BF"/>
                </a:solidFill>
                <a:latin typeface="宋体" panose="02010600030101010101" pitchFamily="2" charset="-122"/>
                <a:ea typeface="宋体" panose="02010600030101010101" pitchFamily="2" charset="-122"/>
              </a:rPr>
              <a:t>中</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EF8354"/>
                </a:solidFill>
                <a:latin typeface="JetBrains Mono" pitchFamily="2" charset="0"/>
              </a:rPr>
              <a:t>return </a:t>
            </a:r>
            <a:r>
              <a:rPr lang="zh-CN" altLang="zh-CN" dirty="0">
                <a:solidFill>
                  <a:srgbClr val="2D3142"/>
                </a:solidFill>
                <a:latin typeface="JetBrains Mono" pitchFamily="2" charset="0"/>
              </a:rPr>
              <a:t>data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返回仅包含</a:t>
            </a:r>
            <a:r>
              <a:rPr lang="zh-CN" altLang="zh-CN" dirty="0">
                <a:solidFill>
                  <a:srgbClr val="ABA6BF"/>
                </a:solidFill>
                <a:latin typeface="JetBrains Mono" pitchFamily="2" charset="0"/>
              </a:rPr>
              <a:t>'Hubei'</a:t>
            </a:r>
            <a:r>
              <a:rPr lang="zh-CN" altLang="zh-CN" dirty="0">
                <a:solidFill>
                  <a:srgbClr val="ABA6BF"/>
                </a:solidFill>
                <a:latin typeface="宋体" panose="02010600030101010101" pitchFamily="2" charset="-122"/>
                <a:ea typeface="宋体" panose="02010600030101010101" pitchFamily="2" charset="-122"/>
              </a:rPr>
              <a:t>数据的列表</a:t>
            </a:r>
            <a:br>
              <a:rPr lang="zh-CN" altLang="zh-CN" dirty="0">
                <a:solidFill>
                  <a:srgbClr val="ABA6BF"/>
                </a:solidFill>
                <a:latin typeface="宋体" panose="02010600030101010101" pitchFamily="2" charset="-122"/>
                <a:ea typeface="宋体" panose="02010600030101010101" pitchFamily="2" charset="-122"/>
              </a:rPr>
            </a:br>
            <a:br>
              <a:rPr lang="zh-CN" altLang="zh-CN" dirty="0">
                <a:solidFill>
                  <a:srgbClr val="ABA6BF"/>
                </a:solidFill>
                <a:latin typeface="宋体" panose="02010600030101010101" pitchFamily="2" charset="-122"/>
                <a:ea typeface="宋体" panose="02010600030101010101" pitchFamily="2" charset="-122"/>
              </a:rPr>
            </a:br>
            <a:r>
              <a:rPr lang="zh-CN" altLang="zh-CN" b="1" dirty="0">
                <a:solidFill>
                  <a:srgbClr val="EF8354"/>
                </a:solidFill>
                <a:latin typeface="JetBrains Mono" pitchFamily="2" charset="0"/>
              </a:rPr>
              <a:t>if </a:t>
            </a:r>
            <a:r>
              <a:rPr lang="zh-CN" altLang="zh-CN" dirty="0">
                <a:solidFill>
                  <a:srgbClr val="2D3142"/>
                </a:solidFill>
                <a:latin typeface="JetBrains Mono" pitchFamily="2" charset="0"/>
              </a:rPr>
              <a:t>__name__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'__main__'</a:t>
            </a:r>
            <a:r>
              <a:rPr lang="zh-CN" altLang="zh-CN" dirty="0">
                <a:solidFill>
                  <a:srgbClr val="F77235"/>
                </a:solidFill>
                <a:latin typeface="JetBrains Mono" pitchFamily="2" charset="0"/>
              </a:rPr>
              <a:t>:</a:t>
            </a:r>
            <a:br>
              <a:rPr lang="zh-CN" altLang="zh-CN" dirty="0">
                <a:solidFill>
                  <a:srgbClr val="F77235"/>
                </a:solidFill>
                <a:latin typeface="JetBrains Mono" pitchFamily="2" charset="0"/>
              </a:rPr>
            </a:b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dataPath </a:t>
            </a:r>
            <a:r>
              <a:rPr lang="zh-CN" altLang="zh-CN" dirty="0">
                <a:solidFill>
                  <a:srgbClr val="F77235"/>
                </a:solidFill>
                <a:latin typeface="JetBrains Mono" pitchFamily="2" charset="0"/>
              </a:rPr>
              <a:t>= </a:t>
            </a:r>
            <a:r>
              <a:rPr lang="zh-CN" altLang="zh-CN" dirty="0">
                <a:solidFill>
                  <a:srgbClr val="5E8759"/>
                </a:solidFill>
                <a:latin typeface="JetBrains Mono" pitchFamily="2" charset="0"/>
              </a:rPr>
              <a:t>'./covid_19_daily/'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定义文件所在路径</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dirty="0">
                <a:solidFill>
                  <a:srgbClr val="2D3142"/>
                </a:solidFill>
                <a:latin typeface="JetBrains Mono" pitchFamily="2" charset="0"/>
              </a:rPr>
              <a:t>fileList </a:t>
            </a:r>
            <a:r>
              <a:rPr lang="zh-CN" altLang="zh-CN" dirty="0">
                <a:solidFill>
                  <a:srgbClr val="F77235"/>
                </a:solidFill>
                <a:latin typeface="JetBrains Mono" pitchFamily="2" charset="0"/>
              </a:rPr>
              <a:t>= </a:t>
            </a:r>
            <a:r>
              <a:rPr lang="zh-CN" altLang="zh-CN" dirty="0">
                <a:solidFill>
                  <a:srgbClr val="2D3142"/>
                </a:solidFill>
                <a:latin typeface="JetBrains Mono" pitchFamily="2" charset="0"/>
              </a:rPr>
              <a:t>os</a:t>
            </a:r>
            <a:r>
              <a:rPr lang="zh-CN" altLang="zh-CN" dirty="0">
                <a:solidFill>
                  <a:srgbClr val="E70C0C"/>
                </a:solidFill>
                <a:latin typeface="JetBrains Mono" pitchFamily="2" charset="0"/>
              </a:rPr>
              <a:t>.</a:t>
            </a:r>
            <a:r>
              <a:rPr lang="zh-CN" altLang="zh-CN" b="1" dirty="0">
                <a:solidFill>
                  <a:srgbClr val="F72F07"/>
                </a:solidFill>
                <a:latin typeface="JetBrains Mono" pitchFamily="2" charset="0"/>
              </a:rPr>
              <a:t>listdir</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path</a:t>
            </a:r>
            <a:r>
              <a:rPr lang="zh-CN" altLang="zh-CN" dirty="0">
                <a:solidFill>
                  <a:srgbClr val="F77235"/>
                </a:solidFill>
                <a:latin typeface="JetBrains Mono" pitchFamily="2" charset="0"/>
              </a:rPr>
              <a:t>=</a:t>
            </a:r>
            <a:r>
              <a:rPr lang="zh-CN" altLang="zh-CN" dirty="0">
                <a:solidFill>
                  <a:srgbClr val="2D3142"/>
                </a:solidFill>
                <a:latin typeface="JetBrains Mono" pitchFamily="2" charset="0"/>
              </a:rPr>
              <a:t>dataPath</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返回</a:t>
            </a:r>
            <a:r>
              <a:rPr lang="zh-CN" altLang="zh-CN" dirty="0">
                <a:solidFill>
                  <a:srgbClr val="ABA6BF"/>
                </a:solidFill>
                <a:latin typeface="JetBrains Mono" pitchFamily="2" charset="0"/>
              </a:rPr>
              <a:t>dataPath</a:t>
            </a:r>
            <a:r>
              <a:rPr lang="zh-CN" altLang="zh-CN" dirty="0">
                <a:solidFill>
                  <a:srgbClr val="ABA6BF"/>
                </a:solidFill>
                <a:latin typeface="宋体" panose="02010600030101010101" pitchFamily="2" charset="-122"/>
                <a:ea typeface="宋体" panose="02010600030101010101" pitchFamily="2" charset="-122"/>
              </a:rPr>
              <a:t>路径下文件名列表</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16A80D"/>
                </a:solidFill>
                <a:latin typeface="JetBrains Mono" pitchFamily="2" charset="0"/>
              </a:rPr>
              <a:t>print</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fileList</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查看文件名列表</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dirty="0">
                <a:solidFill>
                  <a:srgbClr val="2D3142"/>
                </a:solidFill>
                <a:latin typeface="JetBrains Mono" pitchFamily="2" charset="0"/>
              </a:rPr>
              <a:t>Title </a:t>
            </a:r>
            <a:r>
              <a:rPr lang="zh-CN" altLang="zh-CN" dirty="0">
                <a:solidFill>
                  <a:srgbClr val="F77235"/>
                </a:solidFill>
                <a:latin typeface="JetBrains Mono" pitchFamily="2" charset="0"/>
              </a:rPr>
              <a:t>= </a:t>
            </a:r>
            <a:r>
              <a:rPr lang="zh-CN" altLang="zh-CN" dirty="0">
                <a:solidFill>
                  <a:srgbClr val="F76707"/>
                </a:solidFill>
                <a:latin typeface="JetBrains Mono" pitchFamily="2" charset="0"/>
              </a:rPr>
              <a:t>obtain_title</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fileList</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获得标题列表</a:t>
            </a:r>
            <a:br>
              <a:rPr lang="zh-CN" altLang="zh-CN" dirty="0">
                <a:solidFill>
                  <a:srgbClr val="ABA6BF"/>
                </a:solidFill>
                <a:latin typeface="宋体" panose="02010600030101010101" pitchFamily="2" charset="-122"/>
                <a:ea typeface="宋体" panose="02010600030101010101" pitchFamily="2" charset="-122"/>
              </a:rPr>
            </a:br>
            <a:r>
              <a:rPr lang="zh-CN" altLang="zh-CN" dirty="0">
                <a:solidFill>
                  <a:srgbClr val="ABA6BF"/>
                </a:solidFill>
                <a:latin typeface="宋体" panose="02010600030101010101" pitchFamily="2" charset="-122"/>
                <a:ea typeface="宋体" panose="02010600030101010101" pitchFamily="2" charset="-122"/>
              </a:rPr>
              <a:t>    </a:t>
            </a:r>
            <a:r>
              <a:rPr lang="zh-CN" altLang="zh-CN" b="1" dirty="0">
                <a:solidFill>
                  <a:srgbClr val="16A80D"/>
                </a:solidFill>
                <a:latin typeface="JetBrains Mono" pitchFamily="2" charset="0"/>
              </a:rPr>
              <a:t>print</a:t>
            </a:r>
            <a:r>
              <a:rPr lang="zh-CN" altLang="zh-CN" dirty="0">
                <a:solidFill>
                  <a:srgbClr val="E70C0C"/>
                </a:solidFill>
                <a:latin typeface="JetBrains Mono" pitchFamily="2" charset="0"/>
              </a:rPr>
              <a:t>(</a:t>
            </a:r>
            <a:r>
              <a:rPr lang="zh-CN" altLang="zh-CN" dirty="0">
                <a:solidFill>
                  <a:srgbClr val="F76707"/>
                </a:solidFill>
                <a:latin typeface="JetBrains Mono" pitchFamily="2" charset="0"/>
              </a:rPr>
              <a:t>read_file</a:t>
            </a:r>
            <a:r>
              <a:rPr lang="zh-CN" altLang="zh-CN" dirty="0">
                <a:solidFill>
                  <a:srgbClr val="E70C0C"/>
                </a:solidFill>
                <a:latin typeface="JetBrains Mono" pitchFamily="2" charset="0"/>
              </a:rPr>
              <a:t>(</a:t>
            </a:r>
            <a:r>
              <a:rPr lang="zh-CN" altLang="zh-CN" dirty="0">
                <a:solidFill>
                  <a:srgbClr val="2D3142"/>
                </a:solidFill>
                <a:latin typeface="JetBrains Mono" pitchFamily="2" charset="0"/>
              </a:rPr>
              <a:t>fileList</a:t>
            </a:r>
            <a:r>
              <a:rPr lang="zh-CN" altLang="zh-CN" dirty="0">
                <a:solidFill>
                  <a:srgbClr val="6AE613"/>
                </a:solidFill>
                <a:latin typeface="JetBrains Mono" pitchFamily="2" charset="0"/>
              </a:rPr>
              <a:t>, </a:t>
            </a:r>
            <a:r>
              <a:rPr lang="zh-CN" altLang="zh-CN" dirty="0">
                <a:solidFill>
                  <a:srgbClr val="2D3142"/>
                </a:solidFill>
                <a:latin typeface="JetBrains Mono" pitchFamily="2" charset="0"/>
              </a:rPr>
              <a:t>Title</a:t>
            </a:r>
            <a:r>
              <a:rPr lang="zh-CN" altLang="zh-CN" dirty="0">
                <a:solidFill>
                  <a:srgbClr val="E70C0C"/>
                </a:solidFill>
                <a:latin typeface="JetBrains Mono" pitchFamily="2" charset="0"/>
              </a:rPr>
              <a:t>))     </a:t>
            </a:r>
            <a:r>
              <a:rPr lang="zh-CN" altLang="zh-CN" dirty="0">
                <a:solidFill>
                  <a:srgbClr val="ABA6BF"/>
                </a:solidFill>
                <a:latin typeface="JetBrains Mono" pitchFamily="2" charset="0"/>
              </a:rPr>
              <a:t># </a:t>
            </a:r>
            <a:r>
              <a:rPr lang="zh-CN" altLang="zh-CN" dirty="0">
                <a:solidFill>
                  <a:srgbClr val="ABA6BF"/>
                </a:solidFill>
                <a:latin typeface="宋体" panose="02010600030101010101" pitchFamily="2" charset="-122"/>
                <a:ea typeface="宋体" panose="02010600030101010101" pitchFamily="2" charset="-122"/>
              </a:rPr>
              <a:t>查看汇总的数据</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77480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6" y="2141176"/>
            <a:ext cx="7488834" cy="536109"/>
          </a:xfrm>
          <a:prstGeom prst="rect">
            <a:avLst/>
          </a:prstGeom>
        </p:spPr>
        <p:txBody>
          <a:bodyPr wrap="square">
            <a:spAutoFit/>
          </a:bodyPr>
          <a:lstStyle/>
          <a:p>
            <a:pPr>
              <a:lnSpc>
                <a:spcPct val="110000"/>
              </a:lnSpc>
            </a:pPr>
            <a:r>
              <a:rPr lang="en-US" altLang="zh-CN" sz="2800" dirty="0">
                <a:latin typeface="微软雅黑 Light" panose="020B0502040204020203" pitchFamily="34" charset="-122"/>
                <a:ea typeface="微软雅黑 Light" panose="020B0502040204020203" pitchFamily="34" charset="-122"/>
              </a:rPr>
              <a:t>file </a:t>
            </a:r>
            <a:r>
              <a:rPr lang="zh-CN" altLang="en-US" sz="2800" dirty="0">
                <a:latin typeface="微软雅黑 Light" panose="020B0502040204020203" pitchFamily="34" charset="-122"/>
                <a:ea typeface="微软雅黑 Light" panose="020B0502040204020203" pitchFamily="34" charset="-122"/>
              </a:rPr>
              <a:t>参数是一个带路径的文件名，字符串</a:t>
            </a:r>
            <a:endParaRPr lang="en-US" altLang="zh-CN" sz="2800" dirty="0">
              <a:latin typeface="微软雅黑 Light" panose="020B0502040204020203" pitchFamily="34" charset="-122"/>
              <a:ea typeface="微软雅黑 Light" panose="020B0502040204020203" pitchFamily="34" charset="-122"/>
            </a:endParaRP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1F353DAD-5604-4527-A780-4C2AB4464776}"/>
              </a:ext>
            </a:extLst>
          </p:cNvPr>
          <p:cNvSpPr/>
          <p:nvPr/>
        </p:nvSpPr>
        <p:spPr>
          <a:xfrm>
            <a:off x="778082" y="3283681"/>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'D:</a:t>
            </a:r>
            <a:r>
              <a:rPr lang="zh-CN" altLang="zh-CN" sz="2800" dirty="0">
                <a:solidFill>
                  <a:srgbClr val="2D3142"/>
                </a:solidFill>
                <a:latin typeface="JetBrains Mono" pitchFamily="2" charset="0"/>
              </a:rPr>
              <a:t>\\</a:t>
            </a:r>
            <a:r>
              <a:rPr lang="zh-CN" altLang="zh-CN" sz="2800" dirty="0">
                <a:solidFill>
                  <a:srgbClr val="5E8759"/>
                </a:solidFill>
                <a:latin typeface="JetBrains Mono" pitchFamily="2" charset="0"/>
              </a:rPr>
              <a:t>test</a:t>
            </a:r>
            <a:r>
              <a:rPr lang="zh-CN" altLang="zh-CN" sz="2800" dirty="0">
                <a:solidFill>
                  <a:srgbClr val="2D3142"/>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9" name="矩形 8">
            <a:extLst>
              <a:ext uri="{FF2B5EF4-FFF2-40B4-BE49-F238E27FC236}">
                <a16:creationId xmlns:a16="http://schemas.microsoft.com/office/drawing/2014/main" id="{91B8F6B0-7223-4C31-BF92-7B62F2F2E5E2}"/>
              </a:ext>
            </a:extLst>
          </p:cNvPr>
          <p:cNvSpPr/>
          <p:nvPr/>
        </p:nvSpPr>
        <p:spPr>
          <a:xfrm>
            <a:off x="767406" y="4386494"/>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'./data/temp.txt'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0" name="矩形 9">
            <a:extLst>
              <a:ext uri="{FF2B5EF4-FFF2-40B4-BE49-F238E27FC236}">
                <a16:creationId xmlns:a16="http://schemas.microsoft.com/office/drawing/2014/main" id="{17371712-B892-4994-974C-B72E081E0696}"/>
              </a:ext>
            </a:extLst>
          </p:cNvPr>
          <p:cNvSpPr/>
          <p:nvPr/>
        </p:nvSpPr>
        <p:spPr>
          <a:xfrm>
            <a:off x="767406" y="3828130"/>
            <a:ext cx="7488834" cy="523220"/>
          </a:xfrm>
          <a:prstGeom prst="rect">
            <a:avLst/>
          </a:prstGeom>
        </p:spPr>
        <p:txBody>
          <a:bodyPr wrap="square">
            <a:spAutoFit/>
          </a:bodyPr>
          <a:lstStyle/>
          <a:p>
            <a:r>
              <a:rPr lang="zh-CN" altLang="en-US" sz="2800" dirty="0"/>
              <a:t>相对路径是相对当前打开文件位置的路径</a:t>
            </a:r>
          </a:p>
        </p:txBody>
      </p:sp>
      <p:sp>
        <p:nvSpPr>
          <p:cNvPr id="11" name="矩形 10">
            <a:extLst>
              <a:ext uri="{FF2B5EF4-FFF2-40B4-BE49-F238E27FC236}">
                <a16:creationId xmlns:a16="http://schemas.microsoft.com/office/drawing/2014/main" id="{69F45FED-E762-4FEF-B53A-A99C7E036C80}"/>
              </a:ext>
            </a:extLst>
          </p:cNvPr>
          <p:cNvSpPr/>
          <p:nvPr/>
        </p:nvSpPr>
        <p:spPr>
          <a:xfrm>
            <a:off x="778082" y="5502293"/>
            <a:ext cx="6864424" cy="523220"/>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12" name="矩形 11">
            <a:extLst>
              <a:ext uri="{FF2B5EF4-FFF2-40B4-BE49-F238E27FC236}">
                <a16:creationId xmlns:a16="http://schemas.microsoft.com/office/drawing/2014/main" id="{221AFE14-C93B-4B0E-9A5B-57C20642BA1C}"/>
              </a:ext>
            </a:extLst>
          </p:cNvPr>
          <p:cNvSpPr/>
          <p:nvPr/>
        </p:nvSpPr>
        <p:spPr>
          <a:xfrm>
            <a:off x="778082" y="4944858"/>
            <a:ext cx="7488834" cy="523220"/>
          </a:xfrm>
          <a:prstGeom prst="rect">
            <a:avLst/>
          </a:prstGeom>
        </p:spPr>
        <p:txBody>
          <a:bodyPr wrap="square">
            <a:spAutoFit/>
          </a:bodyPr>
          <a:lstStyle/>
          <a:p>
            <a:r>
              <a:rPr lang="zh-CN" altLang="en-US" sz="2800" dirty="0"/>
              <a:t>文件与程序在相同文件夹下时可不加路径</a:t>
            </a:r>
          </a:p>
        </p:txBody>
      </p:sp>
      <p:sp>
        <p:nvSpPr>
          <p:cNvPr id="13" name="矩形 12">
            <a:extLst>
              <a:ext uri="{FF2B5EF4-FFF2-40B4-BE49-F238E27FC236}">
                <a16:creationId xmlns:a16="http://schemas.microsoft.com/office/drawing/2014/main" id="{7F9F2869-7860-4053-958C-EB0095496B9F}"/>
              </a:ext>
            </a:extLst>
          </p:cNvPr>
          <p:cNvSpPr/>
          <p:nvPr/>
        </p:nvSpPr>
        <p:spPr>
          <a:xfrm>
            <a:off x="778082" y="2712428"/>
            <a:ext cx="7488834" cy="536109"/>
          </a:xfrm>
          <a:prstGeom prst="rect">
            <a:avLst/>
          </a:prstGeom>
        </p:spPr>
        <p:txBody>
          <a:bodyPr wrap="square">
            <a:spAutoFit/>
          </a:bodyPr>
          <a:lstStyle/>
          <a:p>
            <a:pPr>
              <a:lnSpc>
                <a:spcPct val="110000"/>
              </a:lnSpc>
            </a:pPr>
            <a:r>
              <a:rPr lang="zh-CN" altLang="en-US" sz="2800" dirty="0">
                <a:latin typeface="微软雅黑 Light" panose="020B0502040204020203" pitchFamily="34" charset="-122"/>
                <a:ea typeface="微软雅黑 Light" panose="020B0502040204020203" pitchFamily="34" charset="-122"/>
              </a:rPr>
              <a:t>绝对路径是从根目录开始的完整路径</a:t>
            </a:r>
          </a:p>
        </p:txBody>
      </p:sp>
    </p:spTree>
    <p:extLst>
      <p:ext uri="{BB962C8B-B14F-4D97-AF65-F5344CB8AC3E}">
        <p14:creationId xmlns:p14="http://schemas.microsoft.com/office/powerpoint/2010/main" val="322519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7406" y="2141176"/>
            <a:ext cx="7702750" cy="1010085"/>
          </a:xfrm>
          <a:prstGeom prst="rect">
            <a:avLst/>
          </a:prstGeom>
        </p:spPr>
        <p:txBody>
          <a:bodyPr wrap="square">
            <a:spAutoFit/>
          </a:bodyPr>
          <a:lstStyle/>
          <a:p>
            <a:pPr>
              <a:lnSpc>
                <a:spcPct val="110000"/>
              </a:lnSpc>
            </a:pPr>
            <a:r>
              <a:rPr lang="en-US" altLang="zh-CN" sz="2800" dirty="0">
                <a:latin typeface="微软雅黑 Light" panose="020B0502040204020203" pitchFamily="34" charset="-122"/>
                <a:ea typeface="微软雅黑 Light" panose="020B0502040204020203" pitchFamily="34" charset="-122"/>
              </a:rPr>
              <a:t>mode </a:t>
            </a:r>
            <a:r>
              <a:rPr lang="zh-CN" altLang="en-US" sz="2800" dirty="0">
                <a:latin typeface="微软雅黑 Light" panose="020B0502040204020203" pitchFamily="34" charset="-122"/>
                <a:ea typeface="微软雅黑 Light" panose="020B0502040204020203" pitchFamily="34" charset="-122"/>
              </a:rPr>
              <a:t>可选参数，指定文件打开的方式和类型</a:t>
            </a:r>
            <a:endParaRPr lang="en-US" altLang="zh-CN" sz="2800" dirty="0">
              <a:latin typeface="微软雅黑 Light" panose="020B0502040204020203" pitchFamily="34" charset="-122"/>
              <a:ea typeface="微软雅黑 Light" panose="020B0502040204020203" pitchFamily="34" charset="-122"/>
            </a:endParaRPr>
          </a:p>
          <a:p>
            <a:pPr>
              <a:lnSpc>
                <a:spcPct val="110000"/>
              </a:lnSpc>
            </a:pPr>
            <a:r>
              <a:rPr lang="zh-CN" altLang="en-US" sz="2800" dirty="0">
                <a:latin typeface="微软雅黑 Light" panose="020B0502040204020203" pitchFamily="34" charset="-122"/>
                <a:ea typeface="微软雅黑 Light" panose="020B0502040204020203" pitchFamily="34" charset="-122"/>
              </a:rPr>
              <a:t>缺省时使用默认值</a:t>
            </a:r>
            <a:r>
              <a:rPr lang="en-US" altLang="zh-CN" sz="2800" dirty="0">
                <a:latin typeface="微软雅黑 Light" panose="020B0502040204020203" pitchFamily="34" charset="-122"/>
                <a:ea typeface="微软雅黑 Light" panose="020B0502040204020203" pitchFamily="34" charset="-122"/>
              </a:rPr>
              <a:t>'r'</a:t>
            </a:r>
            <a:r>
              <a:rPr lang="zh-CN" altLang="en-US" sz="2800" dirty="0">
                <a:latin typeface="微软雅黑 Light" panose="020B0502040204020203" pitchFamily="34" charset="-122"/>
                <a:ea typeface="微软雅黑 Light" panose="020B0502040204020203" pitchFamily="34" charset="-122"/>
              </a:rPr>
              <a:t>，以只读方式打开</a:t>
            </a:r>
          </a:p>
        </p:txBody>
      </p:sp>
      <p:sp>
        <p:nvSpPr>
          <p:cNvPr id="7" name="矩形 6">
            <a:extLst>
              <a:ext uri="{FF2B5EF4-FFF2-40B4-BE49-F238E27FC236}">
                <a16:creationId xmlns:a16="http://schemas.microsoft.com/office/drawing/2014/main" id="{A8EE8FD1-AB7D-456C-80B6-BA58A2BBD684}"/>
              </a:ext>
            </a:extLst>
          </p:cNvPr>
          <p:cNvSpPr/>
          <p:nvPr/>
        </p:nvSpPr>
        <p:spPr>
          <a:xfrm>
            <a:off x="767408" y="980728"/>
            <a:ext cx="2236510" cy="584775"/>
          </a:xfrm>
          <a:prstGeom prst="rect">
            <a:avLst/>
          </a:prstGeom>
        </p:spPr>
        <p:txBody>
          <a:bodyPr wrap="none">
            <a:spAutoFit/>
          </a:bodyPr>
          <a:lstStyle/>
          <a:p>
            <a:r>
              <a:rPr lang="zh-CN" altLang="en-US" sz="3200" dirty="0">
                <a:solidFill>
                  <a:srgbClr val="FF8132"/>
                </a:solidFill>
                <a:latin typeface="微软雅黑" panose="020B0503020204020204" pitchFamily="34" charset="-122"/>
                <a:ea typeface="微软雅黑" panose="020B0503020204020204" pitchFamily="34" charset="-122"/>
              </a:rPr>
              <a:t>文件的打开</a:t>
            </a:r>
          </a:p>
        </p:txBody>
      </p:sp>
      <p:sp>
        <p:nvSpPr>
          <p:cNvPr id="5" name="矩形 4">
            <a:extLst>
              <a:ext uri="{FF2B5EF4-FFF2-40B4-BE49-F238E27FC236}">
                <a16:creationId xmlns:a16="http://schemas.microsoft.com/office/drawing/2014/main" id="{BB5C3212-B885-4943-9688-3BCABF4ADCD9}"/>
              </a:ext>
            </a:extLst>
          </p:cNvPr>
          <p:cNvSpPr/>
          <p:nvPr/>
        </p:nvSpPr>
        <p:spPr>
          <a:xfrm>
            <a:off x="767406" y="1565503"/>
            <a:ext cx="7702750" cy="523220"/>
          </a:xfrm>
          <a:prstGeom prst="rect">
            <a:avLst/>
          </a:prstGeom>
        </p:spPr>
        <p:txBody>
          <a:bodyPr wrap="none">
            <a:spAutoFit/>
          </a:bodyPr>
          <a:lstStyle/>
          <a:p>
            <a:pPr lvl="0" eaLnBrk="0" fontAlgn="base" hangingPunct="0">
              <a:spcBef>
                <a:spcPct val="0"/>
              </a:spcBef>
              <a:spcAft>
                <a:spcPct val="0"/>
              </a:spcAft>
            </a:pP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2D3142"/>
                </a:solidFill>
                <a:latin typeface="JetBrains Mono" pitchFamily="2" charset="0"/>
              </a:rPr>
              <a:t>file</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mode</a:t>
            </a:r>
            <a:r>
              <a:rPr lang="zh-CN" altLang="zh-CN" sz="2800" dirty="0">
                <a:solidFill>
                  <a:srgbClr val="F77235"/>
                </a:solidFill>
                <a:latin typeface="JetBrains Mono" pitchFamily="2" charset="0"/>
              </a:rPr>
              <a:t>=</a:t>
            </a:r>
            <a:r>
              <a:rPr lang="zh-CN" altLang="zh-CN" sz="2800" dirty="0">
                <a:solidFill>
                  <a:srgbClr val="5E8759"/>
                </a:solidFill>
                <a:latin typeface="JetBrains Mono" pitchFamily="2" charset="0"/>
              </a:rPr>
              <a:t>'r'</a:t>
            </a:r>
            <a:r>
              <a:rPr lang="zh-CN" altLang="zh-CN" sz="2800" dirty="0">
                <a:solidFill>
                  <a:srgbClr val="6AE613"/>
                </a:solidFill>
                <a:latin typeface="JetBrains Mono" pitchFamily="2" charset="0"/>
              </a:rPr>
              <a:t>, </a:t>
            </a:r>
            <a:r>
              <a:rPr lang="zh-CN" altLang="zh-CN" sz="2800" dirty="0">
                <a:solidFill>
                  <a:srgbClr val="2D3142"/>
                </a:solidFill>
                <a:latin typeface="JetBrains Mono" pitchFamily="2" charset="0"/>
              </a:rPr>
              <a:t>encoding</a:t>
            </a:r>
            <a:r>
              <a:rPr lang="zh-CN" altLang="zh-CN" sz="2800" dirty="0">
                <a:solidFill>
                  <a:srgbClr val="F77235"/>
                </a:solidFill>
                <a:latin typeface="JetBrains Mono" pitchFamily="2" charset="0"/>
              </a:rPr>
              <a:t>=</a:t>
            </a:r>
            <a:r>
              <a:rPr lang="zh-CN" altLang="zh-CN" sz="2800" b="1" dirty="0">
                <a:solidFill>
                  <a:srgbClr val="EF8354"/>
                </a:solidFill>
                <a:latin typeface="JetBrains Mono" pitchFamily="2" charset="0"/>
              </a:rPr>
              <a:t>None</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
        <p:nvSpPr>
          <p:cNvPr id="6" name="矩形 5">
            <a:extLst>
              <a:ext uri="{FF2B5EF4-FFF2-40B4-BE49-F238E27FC236}">
                <a16:creationId xmlns:a16="http://schemas.microsoft.com/office/drawing/2014/main" id="{1F353DAD-5604-4527-A780-4C2AB4464776}"/>
              </a:ext>
            </a:extLst>
          </p:cNvPr>
          <p:cNvSpPr/>
          <p:nvPr/>
        </p:nvSpPr>
        <p:spPr>
          <a:xfrm>
            <a:off x="767406" y="3211083"/>
            <a:ext cx="6864424" cy="954107"/>
          </a:xfrm>
          <a:prstGeom prst="rect">
            <a:avLst/>
          </a:prstGeom>
        </p:spPr>
        <p:txBody>
          <a:bodyPr wrap="square">
            <a:spAutoFit/>
          </a:bodyPr>
          <a:lstStyle/>
          <a:p>
            <a:pPr lvl="0" eaLnBrk="0" fontAlgn="base" hangingPunct="0">
              <a:spcBef>
                <a:spcPct val="0"/>
              </a:spcBef>
              <a:spcAft>
                <a:spcPct val="0"/>
              </a:spcAft>
            </a:pP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E70C0C"/>
                </a:solidFill>
                <a:latin typeface="JetBrains Mono" pitchFamily="2" charset="0"/>
              </a:rPr>
              <a:t>)</a:t>
            </a:r>
            <a:br>
              <a:rPr lang="zh-CN" altLang="zh-CN" sz="2800" dirty="0">
                <a:solidFill>
                  <a:srgbClr val="E70C0C"/>
                </a:solidFill>
                <a:latin typeface="JetBrains Mono" pitchFamily="2" charset="0"/>
              </a:rPr>
            </a:br>
            <a:r>
              <a:rPr lang="zh-CN" altLang="zh-CN" sz="2800" dirty="0">
                <a:solidFill>
                  <a:srgbClr val="2D3142"/>
                </a:solidFill>
                <a:latin typeface="JetBrains Mono" pitchFamily="2" charset="0"/>
              </a:rPr>
              <a:t>f </a:t>
            </a:r>
            <a:r>
              <a:rPr lang="zh-CN" altLang="zh-CN" sz="2800" dirty="0">
                <a:solidFill>
                  <a:srgbClr val="F77235"/>
                </a:solidFill>
                <a:latin typeface="JetBrains Mono" pitchFamily="2" charset="0"/>
              </a:rPr>
              <a:t>= </a:t>
            </a:r>
            <a:r>
              <a:rPr lang="zh-CN" altLang="zh-CN" sz="2800" b="1" dirty="0">
                <a:solidFill>
                  <a:srgbClr val="16A80D"/>
                </a:solidFill>
                <a:latin typeface="JetBrains Mono" pitchFamily="2" charset="0"/>
              </a:rPr>
              <a:t>open</a:t>
            </a:r>
            <a:r>
              <a:rPr lang="zh-CN" altLang="zh-CN" sz="2800" dirty="0">
                <a:solidFill>
                  <a:srgbClr val="E70C0C"/>
                </a:solidFill>
                <a:latin typeface="JetBrains Mono" pitchFamily="2" charset="0"/>
              </a:rPr>
              <a:t>(</a:t>
            </a:r>
            <a:r>
              <a:rPr lang="zh-CN" altLang="zh-CN" sz="2800" dirty="0">
                <a:solidFill>
                  <a:srgbClr val="5E8759"/>
                </a:solidFill>
                <a:latin typeface="JetBrains Mono" pitchFamily="2" charset="0"/>
              </a:rPr>
              <a:t>'temp.txt'</a:t>
            </a:r>
            <a:r>
              <a:rPr lang="zh-CN" altLang="zh-CN" sz="2800" dirty="0">
                <a:solidFill>
                  <a:srgbClr val="6AE613"/>
                </a:solidFill>
                <a:latin typeface="JetBrains Mono" pitchFamily="2" charset="0"/>
              </a:rPr>
              <a:t>, </a:t>
            </a:r>
            <a:r>
              <a:rPr lang="zh-CN" altLang="zh-CN" sz="2800" dirty="0">
                <a:solidFill>
                  <a:srgbClr val="5E8759"/>
                </a:solidFill>
                <a:latin typeface="JetBrains Mono" pitchFamily="2" charset="0"/>
              </a:rPr>
              <a:t>'r'</a:t>
            </a:r>
            <a:r>
              <a:rPr lang="zh-CN" altLang="zh-CN" sz="2800" dirty="0">
                <a:solidFill>
                  <a:srgbClr val="E70C0C"/>
                </a:solidFill>
                <a:latin typeface="JetBrains Mono" pitchFamily="2" charset="0"/>
              </a:rPr>
              <a:t>)</a:t>
            </a:r>
            <a:endParaRPr lang="zh-CN" altLang="zh-CN" dirty="0">
              <a:latin typeface="Arial" panose="020B0604020202020204" pitchFamily="34" charset="0"/>
            </a:endParaRPr>
          </a:p>
        </p:txBody>
      </p:sp>
    </p:spTree>
    <p:extLst>
      <p:ext uri="{BB962C8B-B14F-4D97-AF65-F5344CB8AC3E}">
        <p14:creationId xmlns:p14="http://schemas.microsoft.com/office/powerpoint/2010/main" val="22671229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8889</Words>
  <Application>Microsoft Office PowerPoint</Application>
  <PresentationFormat>宽屏</PresentationFormat>
  <Paragraphs>447</Paragraphs>
  <Slides>72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幻灯片标题</vt:lpstr>
      </vt:variant>
      <vt:variant>
        <vt:i4>72</vt:i4>
      </vt:variant>
      <vt:variant>
        <vt:lpstr>自定义放映</vt:lpstr>
      </vt:variant>
      <vt:variant>
        <vt:i4>1</vt:i4>
      </vt:variant>
    </vt:vector>
  </HeadingPairs>
  <TitlesOfParts>
    <vt:vector size="83" baseType="lpstr">
      <vt:lpstr>Arial Unicode MS</vt:lpstr>
      <vt:lpstr>JetBrains Mono</vt:lpstr>
      <vt:lpstr>等线</vt:lpstr>
      <vt:lpstr>等线 Light</vt:lpstr>
      <vt:lpstr>宋体</vt:lpstr>
      <vt:lpstr>微软雅黑</vt:lpstr>
      <vt:lpstr>微软雅黑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武汉理工大学博士学位论文答辩</dc:title>
  <dc:creator>zhaogh</dc:creator>
  <cp:lastModifiedBy>唐克</cp:lastModifiedBy>
  <cp:revision>1559</cp:revision>
  <dcterms:created xsi:type="dcterms:W3CDTF">2007-08-02T05:50:00Z</dcterms:created>
  <dcterms:modified xsi:type="dcterms:W3CDTF">2024-03-19T02:39:00Z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DE9D8BEA0F56489895A872A205C47940</vt:lpwstr>
  </property>
  <property fmtid="{D5CDD505-2E9C-101B-9397-08002B2CF9AE}" pid="3" name="KSOProductBuildVer">
    <vt:lpwstr>2052-11.1.0.10578</vt:lpwstr>
  </property>
</Properties>
</file>