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Black Ops One" panose="020B0604020202020204" charset="0"/>
      <p:regular r:id="rId15"/>
    </p:embeddedFont>
    <p:embeddedFont>
      <p:font typeface="Garet" panose="020B0604020202020204" charset="0"/>
      <p:regular r:id="rId16"/>
    </p:embeddedFont>
    <p:embeddedFont>
      <p:font typeface="Garet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5" t="-18724" r="-34981" b="-42055"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3" name="Freeform 3"/>
          <p:cNvSpPr/>
          <p:nvPr/>
        </p:nvSpPr>
        <p:spPr>
          <a:xfrm>
            <a:off x="7288561" y="3200774"/>
            <a:ext cx="3710878" cy="1192120"/>
          </a:xfrm>
          <a:custGeom>
            <a:avLst/>
            <a:gdLst/>
            <a:ahLst/>
            <a:cxnLst/>
            <a:rect l="l" t="t" r="r" b="b"/>
            <a:pathLst>
              <a:path w="3710878" h="1192120">
                <a:moveTo>
                  <a:pt x="0" y="0"/>
                </a:moveTo>
                <a:lnTo>
                  <a:pt x="3710878" y="0"/>
                </a:lnTo>
                <a:lnTo>
                  <a:pt x="3710878" y="1192120"/>
                </a:lnTo>
                <a:lnTo>
                  <a:pt x="0" y="11921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4" name="AutoShape 4"/>
          <p:cNvSpPr/>
          <p:nvPr/>
        </p:nvSpPr>
        <p:spPr>
          <a:xfrm>
            <a:off x="5897880" y="6721626"/>
            <a:ext cx="6492240" cy="0"/>
          </a:xfrm>
          <a:prstGeom prst="line">
            <a:avLst/>
          </a:prstGeom>
          <a:ln w="47625" cap="flat">
            <a:solidFill>
              <a:srgbClr val="FFBF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h-TH"/>
          </a:p>
        </p:txBody>
      </p:sp>
      <p:grpSp>
        <p:nvGrpSpPr>
          <p:cNvPr id="5" name="Group 5"/>
          <p:cNvGrpSpPr/>
          <p:nvPr/>
        </p:nvGrpSpPr>
        <p:grpSpPr>
          <a:xfrm>
            <a:off x="15209433" y="7690412"/>
            <a:ext cx="4099735" cy="1567888"/>
            <a:chOff x="0" y="0"/>
            <a:chExt cx="1079765" cy="41294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79765" cy="412942"/>
            </a:xfrm>
            <a:custGeom>
              <a:avLst/>
              <a:gdLst/>
              <a:ahLst/>
              <a:cxnLst/>
              <a:rect l="l" t="t" r="r" b="b"/>
              <a:pathLst>
                <a:path w="1079765" h="412942">
                  <a:moveTo>
                    <a:pt x="203200" y="0"/>
                  </a:moveTo>
                  <a:lnTo>
                    <a:pt x="1079765" y="0"/>
                  </a:lnTo>
                  <a:lnTo>
                    <a:pt x="876565" y="412942"/>
                  </a:lnTo>
                  <a:lnTo>
                    <a:pt x="0" y="41294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876565" cy="451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558541" y="1255528"/>
            <a:ext cx="4099735" cy="1567888"/>
            <a:chOff x="0" y="0"/>
            <a:chExt cx="1079765" cy="4129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9765" cy="412942"/>
            </a:xfrm>
            <a:custGeom>
              <a:avLst/>
              <a:gdLst/>
              <a:ahLst/>
              <a:cxnLst/>
              <a:rect l="l" t="t" r="r" b="b"/>
              <a:pathLst>
                <a:path w="1079765" h="412942">
                  <a:moveTo>
                    <a:pt x="203200" y="0"/>
                  </a:moveTo>
                  <a:lnTo>
                    <a:pt x="1079765" y="0"/>
                  </a:lnTo>
                  <a:lnTo>
                    <a:pt x="876565" y="412942"/>
                  </a:lnTo>
                  <a:lnTo>
                    <a:pt x="0" y="41294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876565" cy="451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91327" y="4954869"/>
            <a:ext cx="17305347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TANK TAEK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81378" y="268764"/>
            <a:ext cx="1125243" cy="361484"/>
          </a:xfrm>
          <a:custGeom>
            <a:avLst/>
            <a:gdLst/>
            <a:ahLst/>
            <a:cxnLst/>
            <a:rect l="l" t="t" r="r" b="b"/>
            <a:pathLst>
              <a:path w="1125243" h="361484">
                <a:moveTo>
                  <a:pt x="0" y="0"/>
                </a:moveTo>
                <a:lnTo>
                  <a:pt x="1125244" y="0"/>
                </a:lnTo>
                <a:lnTo>
                  <a:pt x="1125244" y="361484"/>
                </a:lnTo>
                <a:lnTo>
                  <a:pt x="0" y="36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3" name="Freeform 3"/>
          <p:cNvSpPr/>
          <p:nvPr/>
        </p:nvSpPr>
        <p:spPr>
          <a:xfrm>
            <a:off x="17122505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3" y="0"/>
                </a:lnTo>
                <a:lnTo>
                  <a:pt x="283863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4" name="Freeform 4"/>
          <p:cNvSpPr/>
          <p:nvPr/>
        </p:nvSpPr>
        <p:spPr>
          <a:xfrm>
            <a:off x="17411256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5" name="Freeform 5"/>
          <p:cNvSpPr/>
          <p:nvPr/>
        </p:nvSpPr>
        <p:spPr>
          <a:xfrm>
            <a:off x="17700007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6" name="Group 6"/>
          <p:cNvGrpSpPr/>
          <p:nvPr/>
        </p:nvGrpSpPr>
        <p:grpSpPr>
          <a:xfrm>
            <a:off x="-334250" y="9699790"/>
            <a:ext cx="668500" cy="365868"/>
            <a:chOff x="0" y="0"/>
            <a:chExt cx="1113837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97546" y="307176"/>
            <a:ext cx="406658" cy="284660"/>
          </a:xfrm>
          <a:custGeom>
            <a:avLst/>
            <a:gdLst/>
            <a:ahLst/>
            <a:cxnLst/>
            <a:rect l="l" t="t" r="r" b="b"/>
            <a:pathLst>
              <a:path w="406658" h="284660">
                <a:moveTo>
                  <a:pt x="0" y="0"/>
                </a:moveTo>
                <a:lnTo>
                  <a:pt x="406657" y="0"/>
                </a:lnTo>
                <a:lnTo>
                  <a:pt x="406657" y="284660"/>
                </a:lnTo>
                <a:lnTo>
                  <a:pt x="0" y="28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0" name="Freeform 10"/>
          <p:cNvSpPr/>
          <p:nvPr/>
        </p:nvSpPr>
        <p:spPr>
          <a:xfrm>
            <a:off x="1521524" y="3085610"/>
            <a:ext cx="6145392" cy="5771226"/>
          </a:xfrm>
          <a:custGeom>
            <a:avLst/>
            <a:gdLst/>
            <a:ahLst/>
            <a:cxnLst/>
            <a:rect l="l" t="t" r="r" b="b"/>
            <a:pathLst>
              <a:path w="6145392" h="5771226">
                <a:moveTo>
                  <a:pt x="0" y="0"/>
                </a:moveTo>
                <a:lnTo>
                  <a:pt x="6145392" y="0"/>
                </a:lnTo>
                <a:lnTo>
                  <a:pt x="6145392" y="5771226"/>
                </a:lnTo>
                <a:lnTo>
                  <a:pt x="0" y="57712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1" name="TextBox 11"/>
          <p:cNvSpPr txBox="1"/>
          <p:nvPr/>
        </p:nvSpPr>
        <p:spPr>
          <a:xfrm>
            <a:off x="1521524" y="1161983"/>
            <a:ext cx="10002783" cy="179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SOURCE CODE (CLASS)</a:t>
            </a:r>
          </a:p>
          <a:p>
            <a:pPr algn="l">
              <a:lnSpc>
                <a:spcPts val="7039"/>
              </a:lnSpc>
            </a:pPr>
            <a:endParaRPr lang="en-US" sz="6399">
              <a:solidFill>
                <a:srgbClr val="FFFFFF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553188" y="9720928"/>
            <a:ext cx="44320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>
                <a:solidFill>
                  <a:srgbClr val="FFB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9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1524" y="2240362"/>
            <a:ext cx="4789039" cy="45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1"/>
              </a:lnSpc>
            </a:pPr>
            <a:r>
              <a:rPr lang="en-US" sz="27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Class Map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78611" y="3066560"/>
            <a:ext cx="8416509" cy="6283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คลาสนี้คืออะไร: คลาส Map เป็นคลาสหลักสำหรับจัดการแผนที่ของเกม ซึ่งกำหนดตารางขนาด 30×20 พร้อมสิ่งกีดขวาง (กำแพงอิฐแสดงด้วย #) และพื้นที่ว่าง เมื่อเริ่มแต่ละด่าน คลาสนี้จะสุ่มสร้างตำแหน่งของกำแพงและเก็บข้อมูลสถานะของพื้นที่แต่ละช่องไว้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ประเภทของคลาส: เป็นคลาสหลัก (base class) ใช้งานโดยคลาส Game ในการสร้างและวาดแผนที่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ฟังก์ชันหลัก: มีหน้าที่สร้างแผนที่ (วางกำแพงแบบสุ่ม) และมีเมธอดในการแสดงผลแผนที่บนหน้าจอ (วาดกรอบสนามและกำแพง) รวมทั้งเก็บข้อมูลว่าช่องใดเป็นกำแพงหรือว่าง คลาสอื่นๆ เช่น Tank, Bullet จะตรวจการชนกับกำแพงเหล่านี้ผ่านคลาส Map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คลาสแม่ทำหน้าที่พื้นฐานอะไรบ้าง: (Map ไม่มีคลาสแม่) ฟังก์ชันหลักคือการสร้างและอัปเดตตำแหน่งสิ่งกีดขวางบนแผนที่ เช่น การสุ่มวางกำแพงใหม่ในแต่ละด่าน และให้ข้อมูลพื้นฐานของแมปแก่คลาสเกมและวัตถุต่างๆ เพื่อใช้ตรวจชนและวาดฉาก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81378" y="268764"/>
            <a:ext cx="1125243" cy="361484"/>
          </a:xfrm>
          <a:custGeom>
            <a:avLst/>
            <a:gdLst/>
            <a:ahLst/>
            <a:cxnLst/>
            <a:rect l="l" t="t" r="r" b="b"/>
            <a:pathLst>
              <a:path w="1125243" h="361484">
                <a:moveTo>
                  <a:pt x="0" y="0"/>
                </a:moveTo>
                <a:lnTo>
                  <a:pt x="1125244" y="0"/>
                </a:lnTo>
                <a:lnTo>
                  <a:pt x="1125244" y="361484"/>
                </a:lnTo>
                <a:lnTo>
                  <a:pt x="0" y="36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3" name="Freeform 3"/>
          <p:cNvSpPr/>
          <p:nvPr/>
        </p:nvSpPr>
        <p:spPr>
          <a:xfrm>
            <a:off x="17122505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3" y="0"/>
                </a:lnTo>
                <a:lnTo>
                  <a:pt x="283863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4" name="Freeform 4"/>
          <p:cNvSpPr/>
          <p:nvPr/>
        </p:nvSpPr>
        <p:spPr>
          <a:xfrm>
            <a:off x="17411256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5" name="Freeform 5"/>
          <p:cNvSpPr/>
          <p:nvPr/>
        </p:nvSpPr>
        <p:spPr>
          <a:xfrm>
            <a:off x="17700007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6" name="Group 6"/>
          <p:cNvGrpSpPr/>
          <p:nvPr/>
        </p:nvGrpSpPr>
        <p:grpSpPr>
          <a:xfrm>
            <a:off x="-334250" y="9699790"/>
            <a:ext cx="668500" cy="365868"/>
            <a:chOff x="0" y="0"/>
            <a:chExt cx="1113837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97546" y="307176"/>
            <a:ext cx="406658" cy="284660"/>
          </a:xfrm>
          <a:custGeom>
            <a:avLst/>
            <a:gdLst/>
            <a:ahLst/>
            <a:cxnLst/>
            <a:rect l="l" t="t" r="r" b="b"/>
            <a:pathLst>
              <a:path w="406658" h="284660">
                <a:moveTo>
                  <a:pt x="0" y="0"/>
                </a:moveTo>
                <a:lnTo>
                  <a:pt x="406657" y="0"/>
                </a:lnTo>
                <a:lnTo>
                  <a:pt x="406657" y="284660"/>
                </a:lnTo>
                <a:lnTo>
                  <a:pt x="0" y="28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0" name="Freeform 10"/>
          <p:cNvSpPr/>
          <p:nvPr/>
        </p:nvSpPr>
        <p:spPr>
          <a:xfrm>
            <a:off x="1521524" y="3085610"/>
            <a:ext cx="7105514" cy="6004110"/>
          </a:xfrm>
          <a:custGeom>
            <a:avLst/>
            <a:gdLst/>
            <a:ahLst/>
            <a:cxnLst/>
            <a:rect l="l" t="t" r="r" b="b"/>
            <a:pathLst>
              <a:path w="7105514" h="6004110">
                <a:moveTo>
                  <a:pt x="0" y="0"/>
                </a:moveTo>
                <a:lnTo>
                  <a:pt x="7105514" y="0"/>
                </a:lnTo>
                <a:lnTo>
                  <a:pt x="7105514" y="6004110"/>
                </a:lnTo>
                <a:lnTo>
                  <a:pt x="0" y="60041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1" name="TextBox 11"/>
          <p:cNvSpPr txBox="1"/>
          <p:nvPr/>
        </p:nvSpPr>
        <p:spPr>
          <a:xfrm>
            <a:off x="1521524" y="1161983"/>
            <a:ext cx="10195038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SOURCE CODE (CLASS)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21524" y="2240362"/>
            <a:ext cx="4789039" cy="45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1"/>
              </a:lnSpc>
            </a:pPr>
            <a:r>
              <a:rPr lang="en-US" sz="27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Class Game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36679" y="3066560"/>
            <a:ext cx="8416509" cy="6633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คลาสนี้คืออะไร: คลาส Game เป็นคลาสหลักของเกม ซึ่งทำหน้าที่ควบคุมการทำงานหลักทั้งหมดของเกม รวมถึงการเริ่มเกม จัดการลูปของเกม การอ่านค่าจากผู้ใช้ และเรียกใช้งานการวาดหน้าจอและอัปเดตวัตถุต่างๆ ภายในเกม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ประเภทของคลาส: เป็นคลาสหลัก (base class) ไม่ได้สืบทอดมาจากคลาสอื่น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ฟังก์ชันหลัก: ทำหน้าที่เริ่มเกมและจบเกม ควบคุมการทำงานของเกมแต่ละด่าน เช่น สร้างแผนที่ใหม่ จัดการจำนวนศัตรู เรียกให้รถถังเคลื่อนที่ ยิงกระสุน และตรวจสอบการชนระหว่างวัตถุต่างๆ รวมถึงการบรรลุเงื่อนไขเมื่อผู้เล่นชนะหรือแพ้เกม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ทำหน้าที่พื้นฐานอะไรบ้าง: (สำหรับคลาสหลัก ที่ไม่มีคลาสแม่) คลาส Game มีหน้าที่พื้นฐานของเกมโดยรวม เช่น การวนลูปอัปเดตสถานะเกม การจัดการด่าน และการรีเซ็ตสถานะเมื่อเริ่มด่านใหม่ ซึ่งคลาสลูกอื่นๆ (เช่น Player, Enemy) จะถูกใช้งานภายในคลาส Game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7553188" y="9720928"/>
            <a:ext cx="44320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>
                <a:solidFill>
                  <a:srgbClr val="FFB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81378" y="268764"/>
            <a:ext cx="1125243" cy="361484"/>
          </a:xfrm>
          <a:custGeom>
            <a:avLst/>
            <a:gdLst/>
            <a:ahLst/>
            <a:cxnLst/>
            <a:rect l="l" t="t" r="r" b="b"/>
            <a:pathLst>
              <a:path w="1125243" h="361484">
                <a:moveTo>
                  <a:pt x="0" y="0"/>
                </a:moveTo>
                <a:lnTo>
                  <a:pt x="1125244" y="0"/>
                </a:lnTo>
                <a:lnTo>
                  <a:pt x="1125244" y="361484"/>
                </a:lnTo>
                <a:lnTo>
                  <a:pt x="0" y="36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3" name="Freeform 3"/>
          <p:cNvSpPr/>
          <p:nvPr/>
        </p:nvSpPr>
        <p:spPr>
          <a:xfrm>
            <a:off x="17122505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3" y="0"/>
                </a:lnTo>
                <a:lnTo>
                  <a:pt x="283863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4" name="Freeform 4"/>
          <p:cNvSpPr/>
          <p:nvPr/>
        </p:nvSpPr>
        <p:spPr>
          <a:xfrm>
            <a:off x="17411256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5" name="Freeform 5"/>
          <p:cNvSpPr/>
          <p:nvPr/>
        </p:nvSpPr>
        <p:spPr>
          <a:xfrm>
            <a:off x="17700007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6" name="Group 6"/>
          <p:cNvGrpSpPr/>
          <p:nvPr/>
        </p:nvGrpSpPr>
        <p:grpSpPr>
          <a:xfrm>
            <a:off x="-334250" y="9699790"/>
            <a:ext cx="668500" cy="365868"/>
            <a:chOff x="0" y="0"/>
            <a:chExt cx="1113837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97546" y="307176"/>
            <a:ext cx="406658" cy="284660"/>
          </a:xfrm>
          <a:custGeom>
            <a:avLst/>
            <a:gdLst/>
            <a:ahLst/>
            <a:cxnLst/>
            <a:rect l="l" t="t" r="r" b="b"/>
            <a:pathLst>
              <a:path w="406658" h="284660">
                <a:moveTo>
                  <a:pt x="0" y="0"/>
                </a:moveTo>
                <a:lnTo>
                  <a:pt x="406657" y="0"/>
                </a:lnTo>
                <a:lnTo>
                  <a:pt x="406657" y="284660"/>
                </a:lnTo>
                <a:lnTo>
                  <a:pt x="0" y="28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10" name="Group 10"/>
          <p:cNvGrpSpPr/>
          <p:nvPr/>
        </p:nvGrpSpPr>
        <p:grpSpPr>
          <a:xfrm>
            <a:off x="10063996" y="1291875"/>
            <a:ext cx="7195304" cy="4488210"/>
            <a:chOff x="0" y="0"/>
            <a:chExt cx="1895060" cy="11820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95060" cy="1182080"/>
            </a:xfrm>
            <a:custGeom>
              <a:avLst/>
              <a:gdLst/>
              <a:ahLst/>
              <a:cxnLst/>
              <a:rect l="l" t="t" r="r" b="b"/>
              <a:pathLst>
                <a:path w="1895060" h="1182080">
                  <a:moveTo>
                    <a:pt x="15064" y="0"/>
                  </a:moveTo>
                  <a:lnTo>
                    <a:pt x="1879996" y="0"/>
                  </a:lnTo>
                  <a:cubicBezTo>
                    <a:pt x="1883991" y="0"/>
                    <a:pt x="1887823" y="1587"/>
                    <a:pt x="1890648" y="4412"/>
                  </a:cubicBezTo>
                  <a:cubicBezTo>
                    <a:pt x="1893472" y="7237"/>
                    <a:pt x="1895060" y="11068"/>
                    <a:pt x="1895060" y="15064"/>
                  </a:cubicBezTo>
                  <a:lnTo>
                    <a:pt x="1895060" y="1167016"/>
                  </a:lnTo>
                  <a:cubicBezTo>
                    <a:pt x="1895060" y="1175336"/>
                    <a:pt x="1888315" y="1182080"/>
                    <a:pt x="1879996" y="1182080"/>
                  </a:cubicBezTo>
                  <a:lnTo>
                    <a:pt x="15064" y="1182080"/>
                  </a:lnTo>
                  <a:cubicBezTo>
                    <a:pt x="6744" y="1182080"/>
                    <a:pt x="0" y="1175336"/>
                    <a:pt x="0" y="1167016"/>
                  </a:cubicBezTo>
                  <a:lnTo>
                    <a:pt x="0" y="15064"/>
                  </a:lnTo>
                  <a:cubicBezTo>
                    <a:pt x="0" y="6744"/>
                    <a:pt x="6744" y="0"/>
                    <a:pt x="150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895060" cy="12201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0985660" y="7236630"/>
            <a:ext cx="711614" cy="1011174"/>
          </a:xfrm>
          <a:custGeom>
            <a:avLst/>
            <a:gdLst/>
            <a:ahLst/>
            <a:cxnLst/>
            <a:rect l="l" t="t" r="r" b="b"/>
            <a:pathLst>
              <a:path w="711614" h="1011174">
                <a:moveTo>
                  <a:pt x="0" y="0"/>
                </a:moveTo>
                <a:lnTo>
                  <a:pt x="711614" y="0"/>
                </a:lnTo>
                <a:lnTo>
                  <a:pt x="711614" y="1011174"/>
                </a:lnTo>
                <a:lnTo>
                  <a:pt x="0" y="10111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4" name="Freeform 14"/>
          <p:cNvSpPr/>
          <p:nvPr/>
        </p:nvSpPr>
        <p:spPr>
          <a:xfrm>
            <a:off x="2304386" y="3759220"/>
            <a:ext cx="4537899" cy="6527780"/>
          </a:xfrm>
          <a:custGeom>
            <a:avLst/>
            <a:gdLst/>
            <a:ahLst/>
            <a:cxnLst/>
            <a:rect l="l" t="t" r="r" b="b"/>
            <a:pathLst>
              <a:path w="4537899" h="6527780">
                <a:moveTo>
                  <a:pt x="0" y="0"/>
                </a:moveTo>
                <a:lnTo>
                  <a:pt x="4537899" y="0"/>
                </a:lnTo>
                <a:lnTo>
                  <a:pt x="4537899" y="6527780"/>
                </a:lnTo>
                <a:lnTo>
                  <a:pt x="0" y="65277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5" name="TextBox 15"/>
          <p:cNvSpPr txBox="1"/>
          <p:nvPr/>
        </p:nvSpPr>
        <p:spPr>
          <a:xfrm>
            <a:off x="1028700" y="1563555"/>
            <a:ext cx="8185098" cy="179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GET CONNECTED WITH US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48497" y="7208055"/>
            <a:ext cx="4977729" cy="103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8"/>
              </a:lnSpc>
            </a:pPr>
            <a:r>
              <a:rPr lang="en-US" sz="3200" b="1">
                <a:solidFill>
                  <a:srgbClr val="022429"/>
                </a:solidFill>
                <a:latin typeface="Garet Bold"/>
                <a:ea typeface="Garet Bold"/>
                <a:cs typeface="Garet Bold"/>
                <a:sym typeface="Garet Bold"/>
              </a:rPr>
              <a:t>123 Anywhere St., Any City, ST 12345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423231" y="2243058"/>
            <a:ext cx="6802995" cy="2441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3"/>
              </a:lnSpc>
            </a:pPr>
            <a:r>
              <a:rPr lang="en-US" sz="3452" b="1" dirty="0" err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นาย</a:t>
            </a:r>
            <a:r>
              <a:rPr lang="en-US" sz="3452" b="1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3452" b="1" dirty="0" err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ศิรภพ</a:t>
            </a:r>
            <a:r>
              <a:rPr lang="en-US" sz="3452" b="1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3452" b="1" dirty="0" err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สิทธิวงษ์</a:t>
            </a:r>
            <a:r>
              <a:rPr lang="en-US" sz="3452" b="1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67340500074</a:t>
            </a:r>
          </a:p>
          <a:p>
            <a:pPr algn="ctr">
              <a:lnSpc>
                <a:spcPts val="4833"/>
              </a:lnSpc>
              <a:spcBef>
                <a:spcPct val="0"/>
              </a:spcBef>
            </a:pPr>
            <a:r>
              <a:rPr lang="en-US" sz="3452" b="1" dirty="0" err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นาย</a:t>
            </a:r>
            <a:r>
              <a:rPr lang="en-US" sz="3452" b="1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3452" b="1" dirty="0" err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วนิช</a:t>
            </a:r>
            <a:r>
              <a:rPr lang="en-US" sz="3452" b="1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3452" b="1" dirty="0" err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แซ่ยี่</a:t>
            </a:r>
            <a:r>
              <a:rPr lang="en-US" sz="3452" b="1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          67340500077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61299" y="6572284"/>
            <a:ext cx="8910186" cy="2686016"/>
            <a:chOff x="0" y="0"/>
            <a:chExt cx="2022196" cy="609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22196" cy="609600"/>
            </a:xfrm>
            <a:custGeom>
              <a:avLst/>
              <a:gdLst/>
              <a:ahLst/>
              <a:cxnLst/>
              <a:rect l="l" t="t" r="r" b="b"/>
              <a:pathLst>
                <a:path w="2022196" h="609600">
                  <a:moveTo>
                    <a:pt x="203200" y="0"/>
                  </a:moveTo>
                  <a:lnTo>
                    <a:pt x="2022196" y="0"/>
                  </a:lnTo>
                  <a:lnTo>
                    <a:pt x="181899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1818996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041104" y="1028700"/>
            <a:ext cx="4907782" cy="2686016"/>
            <a:chOff x="0" y="0"/>
            <a:chExt cx="1113837" cy="609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417441" y="653847"/>
            <a:ext cx="2453891" cy="1343008"/>
            <a:chOff x="0" y="0"/>
            <a:chExt cx="1113837" cy="609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943149" y="3282266"/>
            <a:ext cx="2719165" cy="873532"/>
          </a:xfrm>
          <a:custGeom>
            <a:avLst/>
            <a:gdLst/>
            <a:ahLst/>
            <a:cxnLst/>
            <a:rect l="l" t="t" r="r" b="b"/>
            <a:pathLst>
              <a:path w="2719165" h="873532">
                <a:moveTo>
                  <a:pt x="0" y="0"/>
                </a:moveTo>
                <a:lnTo>
                  <a:pt x="2719165" y="0"/>
                </a:lnTo>
                <a:lnTo>
                  <a:pt x="2719165" y="873532"/>
                </a:lnTo>
                <a:lnTo>
                  <a:pt x="0" y="873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2" name="Freeform 12"/>
          <p:cNvSpPr/>
          <p:nvPr/>
        </p:nvSpPr>
        <p:spPr>
          <a:xfrm>
            <a:off x="8943149" y="6405249"/>
            <a:ext cx="625649" cy="599485"/>
          </a:xfrm>
          <a:custGeom>
            <a:avLst/>
            <a:gdLst/>
            <a:ahLst/>
            <a:cxnLst/>
            <a:rect l="l" t="t" r="r" b="b"/>
            <a:pathLst>
              <a:path w="625649" h="599485">
                <a:moveTo>
                  <a:pt x="0" y="0"/>
                </a:moveTo>
                <a:lnTo>
                  <a:pt x="625649" y="0"/>
                </a:lnTo>
                <a:lnTo>
                  <a:pt x="625649" y="599485"/>
                </a:lnTo>
                <a:lnTo>
                  <a:pt x="0" y="59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3" name="Freeform 13"/>
          <p:cNvSpPr/>
          <p:nvPr/>
        </p:nvSpPr>
        <p:spPr>
          <a:xfrm>
            <a:off x="9579571" y="6405249"/>
            <a:ext cx="625649" cy="599485"/>
          </a:xfrm>
          <a:custGeom>
            <a:avLst/>
            <a:gdLst/>
            <a:ahLst/>
            <a:cxnLst/>
            <a:rect l="l" t="t" r="r" b="b"/>
            <a:pathLst>
              <a:path w="625649" h="599485">
                <a:moveTo>
                  <a:pt x="0" y="0"/>
                </a:moveTo>
                <a:lnTo>
                  <a:pt x="625648" y="0"/>
                </a:lnTo>
                <a:lnTo>
                  <a:pt x="625648" y="599485"/>
                </a:lnTo>
                <a:lnTo>
                  <a:pt x="0" y="59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4" name="Freeform 14"/>
          <p:cNvSpPr/>
          <p:nvPr/>
        </p:nvSpPr>
        <p:spPr>
          <a:xfrm>
            <a:off x="10215992" y="6405249"/>
            <a:ext cx="625649" cy="599485"/>
          </a:xfrm>
          <a:custGeom>
            <a:avLst/>
            <a:gdLst/>
            <a:ahLst/>
            <a:cxnLst/>
            <a:rect l="l" t="t" r="r" b="b"/>
            <a:pathLst>
              <a:path w="625649" h="599485">
                <a:moveTo>
                  <a:pt x="0" y="0"/>
                </a:moveTo>
                <a:lnTo>
                  <a:pt x="625649" y="0"/>
                </a:lnTo>
                <a:lnTo>
                  <a:pt x="625649" y="599485"/>
                </a:lnTo>
                <a:lnTo>
                  <a:pt x="0" y="59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5" name="Freeform 15"/>
          <p:cNvSpPr/>
          <p:nvPr/>
        </p:nvSpPr>
        <p:spPr>
          <a:xfrm>
            <a:off x="10851166" y="6405249"/>
            <a:ext cx="625649" cy="599485"/>
          </a:xfrm>
          <a:custGeom>
            <a:avLst/>
            <a:gdLst/>
            <a:ahLst/>
            <a:cxnLst/>
            <a:rect l="l" t="t" r="r" b="b"/>
            <a:pathLst>
              <a:path w="625649" h="599485">
                <a:moveTo>
                  <a:pt x="0" y="0"/>
                </a:moveTo>
                <a:lnTo>
                  <a:pt x="625649" y="0"/>
                </a:lnTo>
                <a:lnTo>
                  <a:pt x="625649" y="599485"/>
                </a:lnTo>
                <a:lnTo>
                  <a:pt x="0" y="59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6" name="Freeform 16"/>
          <p:cNvSpPr/>
          <p:nvPr/>
        </p:nvSpPr>
        <p:spPr>
          <a:xfrm>
            <a:off x="11486340" y="6405249"/>
            <a:ext cx="625649" cy="599485"/>
          </a:xfrm>
          <a:custGeom>
            <a:avLst/>
            <a:gdLst/>
            <a:ahLst/>
            <a:cxnLst/>
            <a:rect l="l" t="t" r="r" b="b"/>
            <a:pathLst>
              <a:path w="625649" h="599485">
                <a:moveTo>
                  <a:pt x="0" y="0"/>
                </a:moveTo>
                <a:lnTo>
                  <a:pt x="625648" y="0"/>
                </a:lnTo>
                <a:lnTo>
                  <a:pt x="625648" y="599485"/>
                </a:lnTo>
                <a:lnTo>
                  <a:pt x="0" y="59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7" name="AutoShape 17"/>
          <p:cNvSpPr/>
          <p:nvPr/>
        </p:nvSpPr>
        <p:spPr>
          <a:xfrm>
            <a:off x="8756743" y="7133322"/>
            <a:ext cx="3544147" cy="0"/>
          </a:xfrm>
          <a:prstGeom prst="line">
            <a:avLst/>
          </a:prstGeom>
          <a:ln w="47625" cap="flat">
            <a:solidFill>
              <a:srgbClr val="FFBF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h-TH"/>
          </a:p>
        </p:txBody>
      </p:sp>
      <p:sp>
        <p:nvSpPr>
          <p:cNvPr id="18" name="TextBox 18"/>
          <p:cNvSpPr txBox="1"/>
          <p:nvPr/>
        </p:nvSpPr>
        <p:spPr>
          <a:xfrm>
            <a:off x="8943149" y="4802532"/>
            <a:ext cx="8950363" cy="1270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52"/>
              </a:lnSpc>
            </a:pPr>
            <a:r>
              <a:rPr lang="en-US" sz="10400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97187" y="1028700"/>
            <a:ext cx="3326859" cy="4589539"/>
            <a:chOff x="0" y="0"/>
            <a:chExt cx="4435813" cy="611938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29612" r="29612"/>
            <a:stretch>
              <a:fillRect/>
            </a:stretch>
          </p:blipFill>
          <p:spPr>
            <a:xfrm>
              <a:off x="0" y="0"/>
              <a:ext cx="4435813" cy="6119385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9859810" y="4085701"/>
            <a:ext cx="3926842" cy="35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799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Overview</a:t>
            </a:r>
          </a:p>
        </p:txBody>
      </p:sp>
      <p:sp>
        <p:nvSpPr>
          <p:cNvPr id="5" name="AutoShape 5"/>
          <p:cNvSpPr/>
          <p:nvPr/>
        </p:nvSpPr>
        <p:spPr>
          <a:xfrm>
            <a:off x="12283813" y="4228385"/>
            <a:ext cx="3632956" cy="9525"/>
          </a:xfrm>
          <a:prstGeom prst="line">
            <a:avLst/>
          </a:prstGeom>
          <a:ln w="19050" cap="flat">
            <a:solidFill>
              <a:srgbClr val="DBDBDB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th-TH"/>
          </a:p>
        </p:txBody>
      </p:sp>
      <p:sp>
        <p:nvSpPr>
          <p:cNvPr id="6" name="TextBox 6"/>
          <p:cNvSpPr txBox="1"/>
          <p:nvPr/>
        </p:nvSpPr>
        <p:spPr>
          <a:xfrm>
            <a:off x="9859810" y="5000816"/>
            <a:ext cx="3926842" cy="35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799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System requirement</a:t>
            </a:r>
          </a:p>
        </p:txBody>
      </p:sp>
      <p:sp>
        <p:nvSpPr>
          <p:cNvPr id="7" name="AutoShape 7"/>
          <p:cNvSpPr/>
          <p:nvPr/>
        </p:nvSpPr>
        <p:spPr>
          <a:xfrm>
            <a:off x="14096871" y="5133975"/>
            <a:ext cx="1819898" cy="0"/>
          </a:xfrm>
          <a:prstGeom prst="line">
            <a:avLst/>
          </a:prstGeom>
          <a:ln w="19050" cap="flat">
            <a:solidFill>
              <a:srgbClr val="DBDBDB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th-TH"/>
          </a:p>
        </p:txBody>
      </p:sp>
      <p:sp>
        <p:nvSpPr>
          <p:cNvPr id="8" name="TextBox 8"/>
          <p:cNvSpPr txBox="1"/>
          <p:nvPr/>
        </p:nvSpPr>
        <p:spPr>
          <a:xfrm>
            <a:off x="9859810" y="5914834"/>
            <a:ext cx="3926842" cy="35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799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Source Code (Class)</a:t>
            </a:r>
          </a:p>
        </p:txBody>
      </p:sp>
      <p:sp>
        <p:nvSpPr>
          <p:cNvPr id="9" name="AutoShape 9"/>
          <p:cNvSpPr/>
          <p:nvPr/>
        </p:nvSpPr>
        <p:spPr>
          <a:xfrm>
            <a:off x="14096871" y="6057519"/>
            <a:ext cx="1819898" cy="9525"/>
          </a:xfrm>
          <a:prstGeom prst="line">
            <a:avLst/>
          </a:prstGeom>
          <a:ln w="19050" cap="flat">
            <a:solidFill>
              <a:srgbClr val="DBDBDB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th-TH"/>
          </a:p>
        </p:txBody>
      </p:sp>
      <p:sp>
        <p:nvSpPr>
          <p:cNvPr id="10" name="Freeform 10"/>
          <p:cNvSpPr/>
          <p:nvPr/>
        </p:nvSpPr>
        <p:spPr>
          <a:xfrm>
            <a:off x="8581378" y="268764"/>
            <a:ext cx="1125243" cy="361484"/>
          </a:xfrm>
          <a:custGeom>
            <a:avLst/>
            <a:gdLst/>
            <a:ahLst/>
            <a:cxnLst/>
            <a:rect l="l" t="t" r="r" b="b"/>
            <a:pathLst>
              <a:path w="1125243" h="361484">
                <a:moveTo>
                  <a:pt x="0" y="0"/>
                </a:moveTo>
                <a:lnTo>
                  <a:pt x="1125244" y="0"/>
                </a:lnTo>
                <a:lnTo>
                  <a:pt x="1125244" y="361484"/>
                </a:lnTo>
                <a:lnTo>
                  <a:pt x="0" y="3614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1" name="Freeform 11"/>
          <p:cNvSpPr/>
          <p:nvPr/>
        </p:nvSpPr>
        <p:spPr>
          <a:xfrm>
            <a:off x="17122505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3" y="0"/>
                </a:lnTo>
                <a:lnTo>
                  <a:pt x="283863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2" name="Freeform 12"/>
          <p:cNvSpPr/>
          <p:nvPr/>
        </p:nvSpPr>
        <p:spPr>
          <a:xfrm>
            <a:off x="17411256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3" name="Freeform 13"/>
          <p:cNvSpPr/>
          <p:nvPr/>
        </p:nvSpPr>
        <p:spPr>
          <a:xfrm>
            <a:off x="17700007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14" name="Group 14"/>
          <p:cNvGrpSpPr/>
          <p:nvPr/>
        </p:nvGrpSpPr>
        <p:grpSpPr>
          <a:xfrm>
            <a:off x="-334250" y="9699790"/>
            <a:ext cx="668500" cy="365868"/>
            <a:chOff x="0" y="0"/>
            <a:chExt cx="1113837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297546" y="307176"/>
            <a:ext cx="406658" cy="284660"/>
          </a:xfrm>
          <a:custGeom>
            <a:avLst/>
            <a:gdLst/>
            <a:ahLst/>
            <a:cxnLst/>
            <a:rect l="l" t="t" r="r" b="b"/>
            <a:pathLst>
              <a:path w="406658" h="284660">
                <a:moveTo>
                  <a:pt x="0" y="0"/>
                </a:moveTo>
                <a:lnTo>
                  <a:pt x="406657" y="0"/>
                </a:lnTo>
                <a:lnTo>
                  <a:pt x="406657" y="284660"/>
                </a:lnTo>
                <a:lnTo>
                  <a:pt x="0" y="2846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18" name="Group 18"/>
          <p:cNvGrpSpPr/>
          <p:nvPr/>
        </p:nvGrpSpPr>
        <p:grpSpPr>
          <a:xfrm>
            <a:off x="-457200" y="1028700"/>
            <a:ext cx="5621862" cy="4589539"/>
            <a:chOff x="0" y="0"/>
            <a:chExt cx="7553679" cy="6119385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9"/>
            <a:srcRect l="15321" r="15321"/>
            <a:stretch>
              <a:fillRect/>
            </a:stretch>
          </p:blipFill>
          <p:spPr>
            <a:xfrm>
              <a:off x="0" y="0"/>
              <a:ext cx="7553679" cy="6119385"/>
            </a:xfrm>
            <a:prstGeom prst="rect">
              <a:avLst/>
            </a:prstGeom>
          </p:spPr>
        </p:pic>
      </p:grpSp>
      <p:sp>
        <p:nvSpPr>
          <p:cNvPr id="20" name="TextBox 20"/>
          <p:cNvSpPr txBox="1"/>
          <p:nvPr/>
        </p:nvSpPr>
        <p:spPr>
          <a:xfrm>
            <a:off x="9859810" y="1613668"/>
            <a:ext cx="8185098" cy="179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endParaRPr/>
          </a:p>
          <a:p>
            <a:pPr algn="l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list OF CONTENTS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6035022" y="4085701"/>
            <a:ext cx="1806917" cy="35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799">
                <a:solidFill>
                  <a:srgbClr val="FFBF00"/>
                </a:solidFill>
                <a:latin typeface="Garet"/>
                <a:ea typeface="Garet"/>
                <a:cs typeface="Garet"/>
                <a:sym typeface="Garet"/>
              </a:rPr>
              <a:t>Slide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6035022" y="4991291"/>
            <a:ext cx="1806917" cy="35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799">
                <a:solidFill>
                  <a:srgbClr val="FFBF00"/>
                </a:solidFill>
                <a:latin typeface="Garet"/>
                <a:ea typeface="Garet"/>
                <a:cs typeface="Garet"/>
                <a:sym typeface="Garet"/>
              </a:rPr>
              <a:t>Slide 3-4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035022" y="5895784"/>
            <a:ext cx="1806917" cy="35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799">
                <a:solidFill>
                  <a:srgbClr val="FFBF00"/>
                </a:solidFill>
                <a:latin typeface="Garet"/>
                <a:ea typeface="Garet"/>
                <a:cs typeface="Garet"/>
                <a:sym typeface="Garet"/>
              </a:rPr>
              <a:t>Slide 5-10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7553188" y="9720928"/>
            <a:ext cx="443203" cy="344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>
                <a:solidFill>
                  <a:srgbClr val="FFB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81378" y="268764"/>
            <a:ext cx="1125243" cy="361484"/>
          </a:xfrm>
          <a:custGeom>
            <a:avLst/>
            <a:gdLst/>
            <a:ahLst/>
            <a:cxnLst/>
            <a:rect l="l" t="t" r="r" b="b"/>
            <a:pathLst>
              <a:path w="1125243" h="361484">
                <a:moveTo>
                  <a:pt x="0" y="0"/>
                </a:moveTo>
                <a:lnTo>
                  <a:pt x="1125244" y="0"/>
                </a:lnTo>
                <a:lnTo>
                  <a:pt x="1125244" y="361484"/>
                </a:lnTo>
                <a:lnTo>
                  <a:pt x="0" y="36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3" name="Freeform 3"/>
          <p:cNvSpPr/>
          <p:nvPr/>
        </p:nvSpPr>
        <p:spPr>
          <a:xfrm>
            <a:off x="17122505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3" y="0"/>
                </a:lnTo>
                <a:lnTo>
                  <a:pt x="283863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4" name="Freeform 4"/>
          <p:cNvSpPr/>
          <p:nvPr/>
        </p:nvSpPr>
        <p:spPr>
          <a:xfrm>
            <a:off x="17411256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5" name="Freeform 5"/>
          <p:cNvSpPr/>
          <p:nvPr/>
        </p:nvSpPr>
        <p:spPr>
          <a:xfrm>
            <a:off x="17700007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6" name="Group 6"/>
          <p:cNvGrpSpPr/>
          <p:nvPr/>
        </p:nvGrpSpPr>
        <p:grpSpPr>
          <a:xfrm>
            <a:off x="-334250" y="9699790"/>
            <a:ext cx="668500" cy="365868"/>
            <a:chOff x="0" y="0"/>
            <a:chExt cx="1113837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97546" y="307176"/>
            <a:ext cx="406658" cy="284660"/>
          </a:xfrm>
          <a:custGeom>
            <a:avLst/>
            <a:gdLst/>
            <a:ahLst/>
            <a:cxnLst/>
            <a:rect l="l" t="t" r="r" b="b"/>
            <a:pathLst>
              <a:path w="406658" h="284660">
                <a:moveTo>
                  <a:pt x="0" y="0"/>
                </a:moveTo>
                <a:lnTo>
                  <a:pt x="406657" y="0"/>
                </a:lnTo>
                <a:lnTo>
                  <a:pt x="406657" y="284660"/>
                </a:lnTo>
                <a:lnTo>
                  <a:pt x="0" y="28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0" name="Freeform 10"/>
          <p:cNvSpPr/>
          <p:nvPr/>
        </p:nvSpPr>
        <p:spPr>
          <a:xfrm>
            <a:off x="1362434" y="781084"/>
            <a:ext cx="5404549" cy="8724833"/>
          </a:xfrm>
          <a:custGeom>
            <a:avLst/>
            <a:gdLst/>
            <a:ahLst/>
            <a:cxnLst/>
            <a:rect l="l" t="t" r="r" b="b"/>
            <a:pathLst>
              <a:path w="5404549" h="8724833">
                <a:moveTo>
                  <a:pt x="0" y="0"/>
                </a:moveTo>
                <a:lnTo>
                  <a:pt x="5404549" y="0"/>
                </a:lnTo>
                <a:lnTo>
                  <a:pt x="5404549" y="8724832"/>
                </a:lnTo>
                <a:lnTo>
                  <a:pt x="0" y="87248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1" name="TextBox 11"/>
          <p:cNvSpPr txBox="1"/>
          <p:nvPr/>
        </p:nvSpPr>
        <p:spPr>
          <a:xfrm>
            <a:off x="9510022" y="1506337"/>
            <a:ext cx="8185098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OVERVIEW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553188" y="9720928"/>
            <a:ext cx="44320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>
                <a:solidFill>
                  <a:srgbClr val="FFB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10022" y="3073374"/>
            <a:ext cx="7749278" cy="1033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9"/>
              </a:lnSpc>
            </a:pPr>
            <a:r>
              <a:rPr lang="en-US" sz="21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เกม Tank Taek เป็นเกมยิงรถถังสองมิติแนวคลาสสิก ผู้เล่นควบคุมรถถัง (P) เพื่อทำลายรถถังศัตรูทั้งหมดในแต่ละด่าน เป้าหมายคือผ่านด่านต่างๆ ไปจนเจอบอสสุดท้ายที่แข็งแกร่งกว่าปกติ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510022" y="6549771"/>
            <a:ext cx="6691084" cy="1376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9"/>
              </a:lnSpc>
            </a:pPr>
            <a:r>
              <a:rPr lang="en-US" sz="21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ผู้เล่นใช้ปุ่ม W,A,S,D เพื่อเคลื่อนที่และกด Spacebar เพื่อยิงกระสุน (*) ตามทิศทางที่รถถังหันหน้าอยู่ รถถังของศัตรู (E) เคลื่อนที่และยิงได้เองแบบสุ่ม ผู้เล่นต้องหลบและยิงสวนเพื่อเอาชีวิตรอด.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510022" y="4205478"/>
            <a:ext cx="6691084" cy="1376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9"/>
              </a:lnSpc>
            </a:pPr>
            <a:r>
              <a:rPr lang="en-US" sz="21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แผนที่แต่ละด่านเป็นกริดอักขระ 30x20 มีป้อมและสิ่งกีดขวาง (#) วางแบบสุ่ม ผู้เล่นมี 3 ชีวิต แต่ละด่านชีวิตจะฟื้นกลับมาเต็มเมื่อผ่านด่านไป. เกมแสดงผลด้วยตัวอักษร ASCII บนหน้าจอคอนโซล ทำให้ได้บรรยากาศย้อนยุคของเกมคอนโซลรุ่นเก่า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510022" y="5969454"/>
            <a:ext cx="3874639" cy="45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1"/>
              </a:lnSpc>
            </a:pPr>
            <a:r>
              <a:rPr lang="en-US" sz="27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วิธีการเล่น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510022" y="2517947"/>
            <a:ext cx="3874639" cy="45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1"/>
              </a:lnSpc>
            </a:pPr>
            <a:r>
              <a:rPr lang="en-US" sz="27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แนวคิดหลัก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81378" y="268764"/>
            <a:ext cx="1125243" cy="361484"/>
          </a:xfrm>
          <a:custGeom>
            <a:avLst/>
            <a:gdLst/>
            <a:ahLst/>
            <a:cxnLst/>
            <a:rect l="l" t="t" r="r" b="b"/>
            <a:pathLst>
              <a:path w="1125243" h="361484">
                <a:moveTo>
                  <a:pt x="0" y="0"/>
                </a:moveTo>
                <a:lnTo>
                  <a:pt x="1125244" y="0"/>
                </a:lnTo>
                <a:lnTo>
                  <a:pt x="1125244" y="361484"/>
                </a:lnTo>
                <a:lnTo>
                  <a:pt x="0" y="36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3" name="Freeform 3"/>
          <p:cNvSpPr/>
          <p:nvPr/>
        </p:nvSpPr>
        <p:spPr>
          <a:xfrm>
            <a:off x="17122505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3" y="0"/>
                </a:lnTo>
                <a:lnTo>
                  <a:pt x="283863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4" name="Freeform 4"/>
          <p:cNvSpPr/>
          <p:nvPr/>
        </p:nvSpPr>
        <p:spPr>
          <a:xfrm>
            <a:off x="17411256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5" name="Freeform 5"/>
          <p:cNvSpPr/>
          <p:nvPr/>
        </p:nvSpPr>
        <p:spPr>
          <a:xfrm>
            <a:off x="17700007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6" name="Group 6"/>
          <p:cNvGrpSpPr/>
          <p:nvPr/>
        </p:nvGrpSpPr>
        <p:grpSpPr>
          <a:xfrm>
            <a:off x="-334250" y="9699790"/>
            <a:ext cx="668500" cy="365868"/>
            <a:chOff x="0" y="0"/>
            <a:chExt cx="1113837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97546" y="307176"/>
            <a:ext cx="406658" cy="284660"/>
          </a:xfrm>
          <a:custGeom>
            <a:avLst/>
            <a:gdLst/>
            <a:ahLst/>
            <a:cxnLst/>
            <a:rect l="l" t="t" r="r" b="b"/>
            <a:pathLst>
              <a:path w="406658" h="284660">
                <a:moveTo>
                  <a:pt x="0" y="0"/>
                </a:moveTo>
                <a:lnTo>
                  <a:pt x="406657" y="0"/>
                </a:lnTo>
                <a:lnTo>
                  <a:pt x="406657" y="284660"/>
                </a:lnTo>
                <a:lnTo>
                  <a:pt x="0" y="28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0" name="TextBox 10"/>
          <p:cNvSpPr txBox="1"/>
          <p:nvPr/>
        </p:nvSpPr>
        <p:spPr>
          <a:xfrm>
            <a:off x="1521524" y="1161983"/>
            <a:ext cx="8185098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ข้อกำหนดของระบบ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553188" y="9720928"/>
            <a:ext cx="44320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>
                <a:solidFill>
                  <a:srgbClr val="FFB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21524" y="2975402"/>
            <a:ext cx="10952809" cy="963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820" lvl="1" indent="-320410" algn="l">
              <a:lnSpc>
                <a:spcPts val="3828"/>
              </a:lnSpc>
              <a:buFont typeface="Arial"/>
              <a:buChar char="•"/>
            </a:pPr>
            <a:r>
              <a:rPr lang="en-US" sz="2968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รองรับผู้เล่นเดี่ยว ควบคุมรถถังได้ด้วยคีย์บอร์ด (W,A,S,D เคลื่อนที่ และ Space ยิงกระสุน)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1524" y="2240362"/>
            <a:ext cx="4789039" cy="45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1"/>
              </a:lnSpc>
            </a:pPr>
            <a:r>
              <a:rPr lang="en-US" sz="27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Functional Requirements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21524" y="4026870"/>
            <a:ext cx="10952809" cy="966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1223" lvl="1" indent="-320612" algn="l">
              <a:lnSpc>
                <a:spcPts val="3831"/>
              </a:lnSpc>
              <a:buFont typeface="Arial"/>
              <a:buChar char="•"/>
            </a:pPr>
            <a:r>
              <a:rPr lang="en-US" sz="297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มีระบบศัตรูอัตโนมัติหลายคัน เคลื่อนที่และยิงแบบสุ่ม ผู้เล่นต้องหลบเลี่ยงกระสุนของศัตรู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21524" y="5080559"/>
            <a:ext cx="10952809" cy="966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1223" lvl="1" indent="-320612" algn="l">
              <a:lnSpc>
                <a:spcPts val="3831"/>
              </a:lnSpc>
              <a:buFont typeface="Arial"/>
              <a:buChar char="•"/>
            </a:pPr>
            <a:r>
              <a:rPr lang="en-US" sz="297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รองรับการสร้างและเคลื่อนที่ของกระสุน (*) เมื่อชนรถถังจะทำลายทันที และกระสุนจะหายไปเมื่อชนกำแพงหรือออกนอกเขต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21524" y="6200328"/>
            <a:ext cx="10952809" cy="966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1223" lvl="1" indent="-320612" algn="l">
              <a:lnSpc>
                <a:spcPts val="3831"/>
              </a:lnSpc>
              <a:buFont typeface="Arial"/>
              <a:buChar char="•"/>
            </a:pPr>
            <a:r>
              <a:rPr lang="en-US" sz="297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มีระบบด่านอัตโนมัติ 3 ด่าน ด่านสุดท้ายจะมี บอส (B) ซึ่งมีพลังชีวิตมากกว่าปกติ ต้องยิงหลายครั้งจึงจะทำลาย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21524" y="7547439"/>
            <a:ext cx="10952809" cy="1451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1223" lvl="1" indent="-320612" algn="l">
              <a:lnSpc>
                <a:spcPts val="3831"/>
              </a:lnSpc>
              <a:buFont typeface="Arial"/>
              <a:buChar char="•"/>
            </a:pPr>
            <a:r>
              <a:rPr lang="en-US" sz="297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เมื่อผู้เล่นถูกยิงจนชีวิตหมด เกมจบ (แสดง “จบเกม! ผู้เล่นแพ้”) และเมื่อทำลายบอสได้สำเร็จ แสดงข้อความ “ยินดีด้วย คุณชนะเกมครบทุกด่าน!”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81378" y="268764"/>
            <a:ext cx="1125243" cy="361484"/>
          </a:xfrm>
          <a:custGeom>
            <a:avLst/>
            <a:gdLst/>
            <a:ahLst/>
            <a:cxnLst/>
            <a:rect l="l" t="t" r="r" b="b"/>
            <a:pathLst>
              <a:path w="1125243" h="361484">
                <a:moveTo>
                  <a:pt x="0" y="0"/>
                </a:moveTo>
                <a:lnTo>
                  <a:pt x="1125244" y="0"/>
                </a:lnTo>
                <a:lnTo>
                  <a:pt x="1125244" y="361484"/>
                </a:lnTo>
                <a:lnTo>
                  <a:pt x="0" y="36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3" name="Freeform 3"/>
          <p:cNvSpPr/>
          <p:nvPr/>
        </p:nvSpPr>
        <p:spPr>
          <a:xfrm>
            <a:off x="17122505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3" y="0"/>
                </a:lnTo>
                <a:lnTo>
                  <a:pt x="283863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4" name="Freeform 4"/>
          <p:cNvSpPr/>
          <p:nvPr/>
        </p:nvSpPr>
        <p:spPr>
          <a:xfrm>
            <a:off x="17411256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5" name="Freeform 5"/>
          <p:cNvSpPr/>
          <p:nvPr/>
        </p:nvSpPr>
        <p:spPr>
          <a:xfrm>
            <a:off x="17700007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6" name="Group 6"/>
          <p:cNvGrpSpPr/>
          <p:nvPr/>
        </p:nvGrpSpPr>
        <p:grpSpPr>
          <a:xfrm>
            <a:off x="-334250" y="9699790"/>
            <a:ext cx="668500" cy="365868"/>
            <a:chOff x="0" y="0"/>
            <a:chExt cx="1113837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97546" y="307176"/>
            <a:ext cx="406658" cy="284660"/>
          </a:xfrm>
          <a:custGeom>
            <a:avLst/>
            <a:gdLst/>
            <a:ahLst/>
            <a:cxnLst/>
            <a:rect l="l" t="t" r="r" b="b"/>
            <a:pathLst>
              <a:path w="406658" h="284660">
                <a:moveTo>
                  <a:pt x="0" y="0"/>
                </a:moveTo>
                <a:lnTo>
                  <a:pt x="406657" y="0"/>
                </a:lnTo>
                <a:lnTo>
                  <a:pt x="406657" y="284660"/>
                </a:lnTo>
                <a:lnTo>
                  <a:pt x="0" y="28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0" name="TextBox 10"/>
          <p:cNvSpPr txBox="1"/>
          <p:nvPr/>
        </p:nvSpPr>
        <p:spPr>
          <a:xfrm>
            <a:off x="1521524" y="1161983"/>
            <a:ext cx="8185098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ข้อกำหนดของระบบ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553188" y="9720928"/>
            <a:ext cx="44320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>
                <a:solidFill>
                  <a:srgbClr val="FFB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21524" y="2975402"/>
            <a:ext cx="15067609" cy="963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820" lvl="1" indent="-320410" algn="l">
              <a:lnSpc>
                <a:spcPts val="3828"/>
              </a:lnSpc>
              <a:buFont typeface="Arial"/>
              <a:buChar char="•"/>
            </a:pPr>
            <a:r>
              <a:rPr lang="en-US" sz="2968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ภาษาและเทคโนโลยี: พัฒนาโดยใช้ภาษา C++ ทั้งหมด และใช้งานบนคอนโซล (console) โดยไม่มีกราฟิกพิเศษ ใช้ไลบรารี &lt;conio.h&gt; สำหรับรับคีย์บอร์ดใน Windows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1524" y="2240362"/>
            <a:ext cx="5982590" cy="45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1"/>
              </a:lnSpc>
            </a:pPr>
            <a:r>
              <a:rPr lang="en-US" sz="27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Non-Functional Requirements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21524" y="4125983"/>
            <a:ext cx="15067609" cy="1451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1223" lvl="1" indent="-320612" algn="l">
              <a:lnSpc>
                <a:spcPts val="3831"/>
              </a:lnSpc>
              <a:buFont typeface="Arial"/>
              <a:buChar char="•"/>
            </a:pPr>
            <a:r>
              <a:rPr lang="en-US" sz="297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ประสิทธิภาพ: วงลูปหลักรันได้ราบรื่นประมาณ 10 เฟรมต่อวินาที (หน่วง ~100ms) เพื่อให้การเคลื่อนที่ของรถถังและกระสุนเห็นได้ชัด และการคำนวณตำแหน่ง-การชนทำได้ในเวลาเชิงเส้น (O(n)) ซึ่งเพียงพอสำหรับจำนวนวัตถุตอนเล่น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21524" y="5647332"/>
            <a:ext cx="15067609" cy="1451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1223" lvl="1" indent="-320612" algn="l">
              <a:lnSpc>
                <a:spcPts val="3831"/>
              </a:lnSpc>
              <a:buFont typeface="Arial"/>
              <a:buChar char="•"/>
            </a:pPr>
            <a:r>
              <a:rPr lang="en-US" sz="297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ความเข้ากันได้: เน้นรันบนระบบ Windows (ใช้คอนโซล Windows) เนื่องจากใช้ &lt;conio.h&gt; การแสดงผลภาษาไทยต้องรองรับ UTF-8 แต่โค้ดทั้งหมดจัดเก็บเป็น UTF-8 เพื่อภาษาไทยที่ถูกต้อง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21524" y="7165960"/>
            <a:ext cx="15067609" cy="1451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1223" lvl="1" indent="-320612" algn="l">
              <a:lnSpc>
                <a:spcPts val="3831"/>
              </a:lnSpc>
              <a:buFont typeface="Arial"/>
              <a:buChar char="•"/>
            </a:pPr>
            <a:r>
              <a:rPr lang="en-US" sz="297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คุณภาพโค้ด: จัดโค้ดออกเป็นหลายไฟล์ตามหน้าที่ (เช่น Game, Tank, Player, Enemy, Map, Bullet, main) เพื่อให้อ่านง่ายและบำรุงรักษา โดยใช้ชื่อตัวแปร เมธอด และคอมเมนต์เป็นภาษาไทยชัดเจน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21524" y="8684588"/>
            <a:ext cx="15067609" cy="1451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1223" lvl="1" indent="-320612" algn="l">
              <a:lnSpc>
                <a:spcPts val="3831"/>
              </a:lnSpc>
              <a:buFont typeface="Arial"/>
              <a:buChar char="•"/>
            </a:pPr>
            <a:r>
              <a:rPr lang="en-US" sz="297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ความเสถียร: โปรแกรมต้องทำงานได้นานโดยไม่ค้างหรือเด้งออกเอง มีการจัดการหน่วยความจำถูกต้อง (จัดสรร/ลบ (new/delete) สำหรับวัตถุที่สร้างไดนามิก เช่น รถถังศัตรู) เพื่อป้องกัน memory leak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81378" y="268764"/>
            <a:ext cx="1125243" cy="361484"/>
          </a:xfrm>
          <a:custGeom>
            <a:avLst/>
            <a:gdLst/>
            <a:ahLst/>
            <a:cxnLst/>
            <a:rect l="l" t="t" r="r" b="b"/>
            <a:pathLst>
              <a:path w="1125243" h="361484">
                <a:moveTo>
                  <a:pt x="0" y="0"/>
                </a:moveTo>
                <a:lnTo>
                  <a:pt x="1125244" y="0"/>
                </a:lnTo>
                <a:lnTo>
                  <a:pt x="1125244" y="361484"/>
                </a:lnTo>
                <a:lnTo>
                  <a:pt x="0" y="36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3" name="Freeform 3"/>
          <p:cNvSpPr/>
          <p:nvPr/>
        </p:nvSpPr>
        <p:spPr>
          <a:xfrm>
            <a:off x="17122505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3" y="0"/>
                </a:lnTo>
                <a:lnTo>
                  <a:pt x="283863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4" name="Freeform 4"/>
          <p:cNvSpPr/>
          <p:nvPr/>
        </p:nvSpPr>
        <p:spPr>
          <a:xfrm>
            <a:off x="17411256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5" name="Freeform 5"/>
          <p:cNvSpPr/>
          <p:nvPr/>
        </p:nvSpPr>
        <p:spPr>
          <a:xfrm>
            <a:off x="17700007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6" name="Group 6"/>
          <p:cNvGrpSpPr/>
          <p:nvPr/>
        </p:nvGrpSpPr>
        <p:grpSpPr>
          <a:xfrm>
            <a:off x="-334250" y="9699790"/>
            <a:ext cx="668500" cy="365868"/>
            <a:chOff x="0" y="0"/>
            <a:chExt cx="1113837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97546" y="307176"/>
            <a:ext cx="406658" cy="284660"/>
          </a:xfrm>
          <a:custGeom>
            <a:avLst/>
            <a:gdLst/>
            <a:ahLst/>
            <a:cxnLst/>
            <a:rect l="l" t="t" r="r" b="b"/>
            <a:pathLst>
              <a:path w="406658" h="284660">
                <a:moveTo>
                  <a:pt x="0" y="0"/>
                </a:moveTo>
                <a:lnTo>
                  <a:pt x="406657" y="0"/>
                </a:lnTo>
                <a:lnTo>
                  <a:pt x="406657" y="284660"/>
                </a:lnTo>
                <a:lnTo>
                  <a:pt x="0" y="28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0" name="Freeform 10"/>
          <p:cNvSpPr/>
          <p:nvPr/>
        </p:nvSpPr>
        <p:spPr>
          <a:xfrm>
            <a:off x="1374038" y="3085610"/>
            <a:ext cx="7769962" cy="6614180"/>
          </a:xfrm>
          <a:custGeom>
            <a:avLst/>
            <a:gdLst/>
            <a:ahLst/>
            <a:cxnLst/>
            <a:rect l="l" t="t" r="r" b="b"/>
            <a:pathLst>
              <a:path w="7769962" h="6614180">
                <a:moveTo>
                  <a:pt x="0" y="0"/>
                </a:moveTo>
                <a:lnTo>
                  <a:pt x="7769962" y="0"/>
                </a:lnTo>
                <a:lnTo>
                  <a:pt x="7769962" y="6614180"/>
                </a:lnTo>
                <a:lnTo>
                  <a:pt x="0" y="66141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1" name="TextBox 11"/>
          <p:cNvSpPr txBox="1"/>
          <p:nvPr/>
        </p:nvSpPr>
        <p:spPr>
          <a:xfrm>
            <a:off x="1521524" y="1161983"/>
            <a:ext cx="10736848" cy="179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 dirty="0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SOURCE CODE (CLASS)</a:t>
            </a:r>
          </a:p>
          <a:p>
            <a:pPr algn="l">
              <a:lnSpc>
                <a:spcPts val="7039"/>
              </a:lnSpc>
            </a:pPr>
            <a:endParaRPr lang="en-US" sz="6399" dirty="0">
              <a:solidFill>
                <a:srgbClr val="FFFFFF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553188" y="9720928"/>
            <a:ext cx="44320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>
                <a:solidFill>
                  <a:srgbClr val="FFB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1524" y="2240362"/>
            <a:ext cx="4789039" cy="45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1"/>
              </a:lnSpc>
            </a:pPr>
            <a:r>
              <a:rPr lang="en-US" sz="27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Class Tank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78611" y="3066560"/>
            <a:ext cx="8416509" cy="6633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คลาส Tank เป็นคลาสฐาน (base class) สำหรับรถถังทั้งหมดในเกม ซึ่งนิยามคุณสมบัติพื้นฐานของรถถังทั่วไป เช่น พิกัดตำแหน่ง ทิศทางที่หันหน้า และพลังชีวิต (HP) คลาสนี้ใช้วาดตัวรถถังบนหน้าจอและจัดการการเคลื่อนไหวพื้นฐาน เช่น การเดินหน้า การหมุนทิศทาง และการยิงกระสุน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ประเภทของคลาส: เป็นคลาสหลัก (base class) ที่คลาสอื่นสืบทอดจากมัน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ฟังก์ชันหลัก: ให้คุณสมบัติหลักของรถถัง เช่น เก็บสถานะตำแหน่งและพลังชีวิต กำหนดการเคลื่อนที่ (ขึ้น/ลง/ซ้าย/ขวา) และวิธีการยิงกระสุน (สร้างวัตถุกระสุนใหม่เมื่อรถถังยิง) การทำงานเหล่านี้ถูกใช้โดยคลาสลูก เช่น Player และ Enemy ที่สืบทอดคุณสมบัติเหล่านี้ไปใช้ต่อ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ทำหน้าที่พื้นฐานอะไรบ้าง: (คลาส Tank เองเป็นคลาสหลัก) คลาส Tank จัดการการเคลื่อนที่และสถานะพื้นฐานของรถถัง เช่น วิธีการเคลื่อนที่ไปยังตำแหน่งใหม่ การเช็คชน (collision) กับอุปสรรค หรือการลดพลังชีวิตเมื่อตกกระสุน ทำให้คลาสลูกสามารถนำวิธีเหล่านี้ไปใช้ได้ทันทีหรือปรับแต่งเพิ่มเติมภายหลัง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81378" y="268764"/>
            <a:ext cx="1125243" cy="361484"/>
          </a:xfrm>
          <a:custGeom>
            <a:avLst/>
            <a:gdLst/>
            <a:ahLst/>
            <a:cxnLst/>
            <a:rect l="l" t="t" r="r" b="b"/>
            <a:pathLst>
              <a:path w="1125243" h="361484">
                <a:moveTo>
                  <a:pt x="0" y="0"/>
                </a:moveTo>
                <a:lnTo>
                  <a:pt x="1125244" y="0"/>
                </a:lnTo>
                <a:lnTo>
                  <a:pt x="1125244" y="361484"/>
                </a:lnTo>
                <a:lnTo>
                  <a:pt x="0" y="36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3" name="Freeform 3"/>
          <p:cNvSpPr/>
          <p:nvPr/>
        </p:nvSpPr>
        <p:spPr>
          <a:xfrm>
            <a:off x="17122505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3" y="0"/>
                </a:lnTo>
                <a:lnTo>
                  <a:pt x="283863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4" name="Freeform 4"/>
          <p:cNvSpPr/>
          <p:nvPr/>
        </p:nvSpPr>
        <p:spPr>
          <a:xfrm>
            <a:off x="17411256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5" name="Freeform 5"/>
          <p:cNvSpPr/>
          <p:nvPr/>
        </p:nvSpPr>
        <p:spPr>
          <a:xfrm>
            <a:off x="17700007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6" name="Group 6"/>
          <p:cNvGrpSpPr/>
          <p:nvPr/>
        </p:nvGrpSpPr>
        <p:grpSpPr>
          <a:xfrm>
            <a:off x="-334250" y="9699790"/>
            <a:ext cx="668500" cy="365868"/>
            <a:chOff x="0" y="0"/>
            <a:chExt cx="1113837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97546" y="307176"/>
            <a:ext cx="406658" cy="284660"/>
          </a:xfrm>
          <a:custGeom>
            <a:avLst/>
            <a:gdLst/>
            <a:ahLst/>
            <a:cxnLst/>
            <a:rect l="l" t="t" r="r" b="b"/>
            <a:pathLst>
              <a:path w="406658" h="284660">
                <a:moveTo>
                  <a:pt x="0" y="0"/>
                </a:moveTo>
                <a:lnTo>
                  <a:pt x="406657" y="0"/>
                </a:lnTo>
                <a:lnTo>
                  <a:pt x="406657" y="284660"/>
                </a:lnTo>
                <a:lnTo>
                  <a:pt x="0" y="28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0" name="Freeform 10"/>
          <p:cNvSpPr/>
          <p:nvPr/>
        </p:nvSpPr>
        <p:spPr>
          <a:xfrm>
            <a:off x="1521524" y="3112386"/>
            <a:ext cx="7752975" cy="5512310"/>
          </a:xfrm>
          <a:custGeom>
            <a:avLst/>
            <a:gdLst/>
            <a:ahLst/>
            <a:cxnLst/>
            <a:rect l="l" t="t" r="r" b="b"/>
            <a:pathLst>
              <a:path w="7752975" h="5512310">
                <a:moveTo>
                  <a:pt x="0" y="0"/>
                </a:moveTo>
                <a:lnTo>
                  <a:pt x="7752975" y="0"/>
                </a:lnTo>
                <a:lnTo>
                  <a:pt x="7752975" y="5512310"/>
                </a:lnTo>
                <a:lnTo>
                  <a:pt x="0" y="55123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1" name="TextBox 11"/>
          <p:cNvSpPr txBox="1"/>
          <p:nvPr/>
        </p:nvSpPr>
        <p:spPr>
          <a:xfrm>
            <a:off x="1521524" y="1161983"/>
            <a:ext cx="8185098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SOURCE CODE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553188" y="9720928"/>
            <a:ext cx="44320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>
                <a:solidFill>
                  <a:srgbClr val="FFB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6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1524" y="2240362"/>
            <a:ext cx="4789039" cy="45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1"/>
              </a:lnSpc>
            </a:pPr>
            <a:r>
              <a:rPr lang="en-US" sz="27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Class Player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78611" y="3066560"/>
            <a:ext cx="8416509" cy="5584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คลาสนี้คืออะไร: คลาส Player เป็นคลาสลูกที่สร้างจากคลาส Tank เพื่อแทนรถถังของผู้เล่น คลาสนี้จะมีคุณสมบัติเพิ่มเติมเฉพาะสำหรับผู้เล่น เช่น การรับค่าปุ่มจากคีย์บอร์ด (W/A/S/D) เพื่อควบคุมการเคลื่อนที่ การจำกัดจำนวนชีวิต รวมถึงการตรวจจับการยิงกระสุนจากผู้เล่น (โดยปุ่ม Space)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ประเภทของคลาส: เป็นคลาสลูก (derived class) ของคลาส Tank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สืบทอดมาจากคลาสใด: สืบทอดมาจากคลาส Tank (ได้รับคุณสมบัติพื้นฐานของรถถังเช่น ตำแหน่ง และพลังชีวิตมาจาก Tank)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บทบาทเฉพาะ: คลาส Player อาจเพิ่มฟังก์ชันพิเศษ เช่น ตรวจสอบสถานะชีวิตของผู้เล่น (จำนวนชีวิตที่กำหนดไว้ในเกม) และส่งการยิงกระสุนเมื่อผู้เล่นกดปุ่มยิง ภารกิจหลักของคลาสนี้คือรับการป้อนข้อมูลจากผู้ใช้และอัปเดตสถานะรถถังผู้เล่นตามคำสั่งเหล่านั้น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81378" y="268764"/>
            <a:ext cx="1125243" cy="361484"/>
          </a:xfrm>
          <a:custGeom>
            <a:avLst/>
            <a:gdLst/>
            <a:ahLst/>
            <a:cxnLst/>
            <a:rect l="l" t="t" r="r" b="b"/>
            <a:pathLst>
              <a:path w="1125243" h="361484">
                <a:moveTo>
                  <a:pt x="0" y="0"/>
                </a:moveTo>
                <a:lnTo>
                  <a:pt x="1125244" y="0"/>
                </a:lnTo>
                <a:lnTo>
                  <a:pt x="1125244" y="361484"/>
                </a:lnTo>
                <a:lnTo>
                  <a:pt x="0" y="36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3" name="Freeform 3"/>
          <p:cNvSpPr/>
          <p:nvPr/>
        </p:nvSpPr>
        <p:spPr>
          <a:xfrm>
            <a:off x="17122505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3" y="0"/>
                </a:lnTo>
                <a:lnTo>
                  <a:pt x="283863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4" name="Freeform 4"/>
          <p:cNvSpPr/>
          <p:nvPr/>
        </p:nvSpPr>
        <p:spPr>
          <a:xfrm>
            <a:off x="17411256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5" name="Freeform 5"/>
          <p:cNvSpPr/>
          <p:nvPr/>
        </p:nvSpPr>
        <p:spPr>
          <a:xfrm>
            <a:off x="17700007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6" name="Group 6"/>
          <p:cNvGrpSpPr/>
          <p:nvPr/>
        </p:nvGrpSpPr>
        <p:grpSpPr>
          <a:xfrm>
            <a:off x="-334250" y="9699790"/>
            <a:ext cx="668500" cy="365868"/>
            <a:chOff x="0" y="0"/>
            <a:chExt cx="1113837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97546" y="307176"/>
            <a:ext cx="406658" cy="284660"/>
          </a:xfrm>
          <a:custGeom>
            <a:avLst/>
            <a:gdLst/>
            <a:ahLst/>
            <a:cxnLst/>
            <a:rect l="l" t="t" r="r" b="b"/>
            <a:pathLst>
              <a:path w="406658" h="284660">
                <a:moveTo>
                  <a:pt x="0" y="0"/>
                </a:moveTo>
                <a:lnTo>
                  <a:pt x="406657" y="0"/>
                </a:lnTo>
                <a:lnTo>
                  <a:pt x="406657" y="284660"/>
                </a:lnTo>
                <a:lnTo>
                  <a:pt x="0" y="28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0" name="Freeform 10"/>
          <p:cNvSpPr/>
          <p:nvPr/>
        </p:nvSpPr>
        <p:spPr>
          <a:xfrm>
            <a:off x="498850" y="3208483"/>
            <a:ext cx="8779761" cy="4360757"/>
          </a:xfrm>
          <a:custGeom>
            <a:avLst/>
            <a:gdLst/>
            <a:ahLst/>
            <a:cxnLst/>
            <a:rect l="l" t="t" r="r" b="b"/>
            <a:pathLst>
              <a:path w="8779761" h="4360757">
                <a:moveTo>
                  <a:pt x="0" y="0"/>
                </a:moveTo>
                <a:lnTo>
                  <a:pt x="8779761" y="0"/>
                </a:lnTo>
                <a:lnTo>
                  <a:pt x="8779761" y="4360756"/>
                </a:lnTo>
                <a:lnTo>
                  <a:pt x="0" y="43607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3257" b="-6739"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1" name="TextBox 11"/>
          <p:cNvSpPr txBox="1"/>
          <p:nvPr/>
        </p:nvSpPr>
        <p:spPr>
          <a:xfrm>
            <a:off x="1521524" y="1161983"/>
            <a:ext cx="9950350" cy="179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SOURCE CODE (CLASS)</a:t>
            </a:r>
          </a:p>
          <a:p>
            <a:pPr algn="l">
              <a:lnSpc>
                <a:spcPts val="7039"/>
              </a:lnSpc>
            </a:pPr>
            <a:endParaRPr lang="en-US" sz="6399">
              <a:solidFill>
                <a:srgbClr val="FFFFFF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553188" y="9720928"/>
            <a:ext cx="44320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>
                <a:solidFill>
                  <a:srgbClr val="FFB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7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1524" y="2240362"/>
            <a:ext cx="4789039" cy="45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1"/>
              </a:lnSpc>
            </a:pPr>
            <a:r>
              <a:rPr lang="en-US" sz="27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Class Enemy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78611" y="3066560"/>
            <a:ext cx="8416509" cy="5584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คลาสนี้คืออะไร: คลาส Enemy เป็นคลาสลูกอีกหนึ่งคลาสของคลาส Tank ที่ใช้แทนรถถังศัตรูในเกม แต่ละวัตถุ Enemy จะเคลื่อนที่เองตามตรรกะ AI แบบง่าย (สุ่มหรือไล่ตามผู้เล่น) และทำหน้าที่ยิงกระสุนอัตโนมัติ โดยมีสัญลักษณ์แสดงบนแผนที่ (เช่น E)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ประเภทของคลาส: เป็นคลาสลูก (derived class) ของคลาส Tank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สืบทอดมาจากคลาสใด: สืบทอดมาจากคลาส Tank (ดังนั้นมีตำแหน่งและพลังชีวิตเช่นเดียวกับคลาส Tank)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บทบาทเฉพาะ: คลาส Enemy จะเขียนตรรกะสำหรับการเคลื่อนไหวแบบ AI เช่น เลื่อนไปยังตำแหน่งอื่นสุ่มหรือเคลื่อนเข้าหาผู้เล่น รวมถึงยิงกระสุนเมื่อมีโอกาส ฟังก์ชันการทำงานพื้นฐานอื่นๆ มาจากคลาส Tank ทำให้สามารถปรับเปลี่ยนพฤติกรรมสำหรับศัตรูได้โดยไม่ต้องเขียนโค้ดเคลื่อนที่และตรวจชนใหม่ทั้งหมด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81378" y="268764"/>
            <a:ext cx="1125243" cy="361484"/>
          </a:xfrm>
          <a:custGeom>
            <a:avLst/>
            <a:gdLst/>
            <a:ahLst/>
            <a:cxnLst/>
            <a:rect l="l" t="t" r="r" b="b"/>
            <a:pathLst>
              <a:path w="1125243" h="361484">
                <a:moveTo>
                  <a:pt x="0" y="0"/>
                </a:moveTo>
                <a:lnTo>
                  <a:pt x="1125244" y="0"/>
                </a:lnTo>
                <a:lnTo>
                  <a:pt x="1125244" y="361484"/>
                </a:lnTo>
                <a:lnTo>
                  <a:pt x="0" y="36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3" name="Freeform 3"/>
          <p:cNvSpPr/>
          <p:nvPr/>
        </p:nvSpPr>
        <p:spPr>
          <a:xfrm>
            <a:off x="17122505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3" y="0"/>
                </a:lnTo>
                <a:lnTo>
                  <a:pt x="283863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4" name="Freeform 4"/>
          <p:cNvSpPr/>
          <p:nvPr/>
        </p:nvSpPr>
        <p:spPr>
          <a:xfrm>
            <a:off x="17411256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5" name="Freeform 5"/>
          <p:cNvSpPr/>
          <p:nvPr/>
        </p:nvSpPr>
        <p:spPr>
          <a:xfrm>
            <a:off x="17700007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6" name="Group 6"/>
          <p:cNvGrpSpPr/>
          <p:nvPr/>
        </p:nvGrpSpPr>
        <p:grpSpPr>
          <a:xfrm>
            <a:off x="-334250" y="9699790"/>
            <a:ext cx="668500" cy="365868"/>
            <a:chOff x="0" y="0"/>
            <a:chExt cx="1113837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97546" y="307176"/>
            <a:ext cx="406658" cy="284660"/>
          </a:xfrm>
          <a:custGeom>
            <a:avLst/>
            <a:gdLst/>
            <a:ahLst/>
            <a:cxnLst/>
            <a:rect l="l" t="t" r="r" b="b"/>
            <a:pathLst>
              <a:path w="406658" h="284660">
                <a:moveTo>
                  <a:pt x="0" y="0"/>
                </a:moveTo>
                <a:lnTo>
                  <a:pt x="406657" y="0"/>
                </a:lnTo>
                <a:lnTo>
                  <a:pt x="406657" y="284660"/>
                </a:lnTo>
                <a:lnTo>
                  <a:pt x="0" y="28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0" name="Freeform 10"/>
          <p:cNvSpPr/>
          <p:nvPr/>
        </p:nvSpPr>
        <p:spPr>
          <a:xfrm>
            <a:off x="1521524" y="3085610"/>
            <a:ext cx="6934793" cy="5632954"/>
          </a:xfrm>
          <a:custGeom>
            <a:avLst/>
            <a:gdLst/>
            <a:ahLst/>
            <a:cxnLst/>
            <a:rect l="l" t="t" r="r" b="b"/>
            <a:pathLst>
              <a:path w="6934793" h="5632954">
                <a:moveTo>
                  <a:pt x="0" y="0"/>
                </a:moveTo>
                <a:lnTo>
                  <a:pt x="6934793" y="0"/>
                </a:lnTo>
                <a:lnTo>
                  <a:pt x="6934793" y="5632954"/>
                </a:lnTo>
                <a:lnTo>
                  <a:pt x="0" y="56329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1" name="TextBox 11"/>
          <p:cNvSpPr txBox="1"/>
          <p:nvPr/>
        </p:nvSpPr>
        <p:spPr>
          <a:xfrm>
            <a:off x="1521524" y="1161983"/>
            <a:ext cx="9967827" cy="179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SOURCE CODE (CLASS)</a:t>
            </a:r>
          </a:p>
          <a:p>
            <a:pPr algn="l">
              <a:lnSpc>
                <a:spcPts val="7039"/>
              </a:lnSpc>
            </a:pPr>
            <a:endParaRPr lang="en-US" sz="6399">
              <a:solidFill>
                <a:srgbClr val="FFFFFF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553188" y="9720928"/>
            <a:ext cx="44320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>
                <a:solidFill>
                  <a:srgbClr val="FFB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8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1524" y="2240362"/>
            <a:ext cx="4789039" cy="45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1"/>
              </a:lnSpc>
            </a:pPr>
            <a:r>
              <a:rPr lang="en-US" sz="27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Class Bullet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78611" y="3066560"/>
            <a:ext cx="8416509" cy="5934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คลาสนี้คืออะไร: คลาส Bullet ใช้แทนลูกกระสุนที่รถถังยิงออกไป (แสดงด้วยสัญลักษณ์ *) แต่ละวัตถุ Bullet จะเคลื่อนที่ไปตามทิศทางที่ยิงออก และตรวจสอบการชนกับสิ่งกีดขวางหรือรถถังคันอื่น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ประเภทของคลาส: เป็นคลาสหลัก (base class) หรือคลาสเดี่ยวที่ไม่มีคลาสแม่ (ไม่ได้สืบทอดจากคลาสอื่นโดยเฉพาะ)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ฟังก์ชันหลัก: จัดการการอัปเดตตำแหน่งของกระสุนในแต่ละเฟรม (ขยับกระสุนตามทิศทาง) ตรวจจับการชน (หากชนกับกำแพงหรือรถถังจะทำให้รถถังหายไปหรือลดพลังชีวิต และทำลายวัตถุกระสุนตัวเอง) และลบวัตถุกระสุนเมื่อออกนอกขอบเขตจอภาพ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คลาสแม่ทำหน้าที่พื้นฐานอะไรบ้าง: (Bullet ไม่มีคลาสแม่) คลาสนี้ให้ฟังก์ชันพื้นฐานของกระสุน เช่น การเคลื่อนที่อย่างรวดเร็วและตรวจชนกับวัตถุในฉาก เพื่อให้รถถังต่างๆ ใช้สร้างกระสุนได้โดยไม่ต้องเขียนโค้ดเคลื่อนที่ใหม่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1665</Words>
  <Application>Microsoft Office PowerPoint</Application>
  <PresentationFormat>Custom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Black Ops One</vt:lpstr>
      <vt:lpstr>Arial</vt:lpstr>
      <vt:lpstr>Garet Bold</vt:lpstr>
      <vt:lpstr>Calibri</vt:lpstr>
      <vt:lpstr>Garet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 -Taek</dc:title>
  <cp:lastModifiedBy>Siraphop Sittiwong</cp:lastModifiedBy>
  <cp:revision>2</cp:revision>
  <dcterms:created xsi:type="dcterms:W3CDTF">2006-08-16T00:00:00Z</dcterms:created>
  <dcterms:modified xsi:type="dcterms:W3CDTF">2025-05-28T08:57:20Z</dcterms:modified>
  <dc:identifier>DAGoogKQsKk</dc:identifier>
</cp:coreProperties>
</file>