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6"/>
  </p:notesMasterIdLst>
  <p:handoutMasterIdLst>
    <p:handoutMasterId r:id="rId47"/>
  </p:handoutMasterIdLst>
  <p:sldIdLst>
    <p:sldId id="257"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23" r:id="rId26"/>
    <p:sldId id="26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353" r:id="rId42"/>
    <p:sldId id="354" r:id="rId43"/>
    <p:sldId id="355" r:id="rId44"/>
    <p:sldId id="356" r:id="rId45"/>
  </p:sldIdLst>
  <p:sldSz cx="12192000" cy="6858000"/>
  <p:notesSz cx="6858000" cy="9144000"/>
  <p:custDataLst>
    <p:tags r:id="rId48"/>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06"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C6A3D998-E8E6-42F1-BF6A-C5F8AA70CE51}"/>
    <pc:docChg chg="modSld">
      <pc:chgData name="Greenhouse, Brooke" userId="452988ab-1343-4483-bbbf-06c809cf8e3f" providerId="ADAL" clId="{C6A3D998-E8E6-42F1-BF6A-C5F8AA70CE51}" dt="2024-05-07T18:13:48.115" v="35"/>
      <pc:docMkLst>
        <pc:docMk/>
      </pc:docMkLst>
      <pc:sldChg chg="modSp mod">
        <pc:chgData name="Greenhouse, Brooke" userId="452988ab-1343-4483-bbbf-06c809cf8e3f" providerId="ADAL" clId="{C6A3D998-E8E6-42F1-BF6A-C5F8AA70CE51}" dt="2024-05-07T18:11:10.816" v="0" actId="962"/>
        <pc:sldMkLst>
          <pc:docMk/>
          <pc:sldMk cId="2293288057" sldId="257"/>
        </pc:sldMkLst>
        <pc:picChg chg="mod">
          <ac:chgData name="Greenhouse, Brooke" userId="452988ab-1343-4483-bbbf-06c809cf8e3f" providerId="ADAL" clId="{C6A3D998-E8E6-42F1-BF6A-C5F8AA70CE51}" dt="2024-05-07T18:11:10.816" v="0" actId="962"/>
          <ac:picMkLst>
            <pc:docMk/>
            <pc:sldMk cId="2293288057" sldId="257"/>
            <ac:picMk id="7" creationId="{E0F24CBE-606E-F53B-B6F0-17B364174585}"/>
          </ac:picMkLst>
        </pc:picChg>
      </pc:sldChg>
      <pc:sldChg chg="modSp mod">
        <pc:chgData name="Greenhouse, Brooke" userId="452988ab-1343-4483-bbbf-06c809cf8e3f" providerId="ADAL" clId="{C6A3D998-E8E6-42F1-BF6A-C5F8AA70CE51}" dt="2024-05-07T18:13:45.260" v="34"/>
        <pc:sldMkLst>
          <pc:docMk/>
          <pc:sldMk cId="1705943123" sldId="355"/>
        </pc:sldMkLst>
        <pc:spChg chg="ord">
          <ac:chgData name="Greenhouse, Brooke" userId="452988ab-1343-4483-bbbf-06c809cf8e3f" providerId="ADAL" clId="{C6A3D998-E8E6-42F1-BF6A-C5F8AA70CE51}" dt="2024-05-07T18:13:45.260" v="34"/>
          <ac:spMkLst>
            <pc:docMk/>
            <pc:sldMk cId="1705943123" sldId="355"/>
            <ac:spMk id="3" creationId="{1076C9D7-44DF-C70D-F74C-D607A28F5E06}"/>
          </ac:spMkLst>
        </pc:spChg>
      </pc:sldChg>
      <pc:sldChg chg="modSp mod">
        <pc:chgData name="Greenhouse, Brooke" userId="452988ab-1343-4483-bbbf-06c809cf8e3f" providerId="ADAL" clId="{C6A3D998-E8E6-42F1-BF6A-C5F8AA70CE51}" dt="2024-05-07T18:13:48.115" v="35"/>
        <pc:sldMkLst>
          <pc:docMk/>
          <pc:sldMk cId="328760898" sldId="356"/>
        </pc:sldMkLst>
        <pc:spChg chg="ord">
          <ac:chgData name="Greenhouse, Brooke" userId="452988ab-1343-4483-bbbf-06c809cf8e3f" providerId="ADAL" clId="{C6A3D998-E8E6-42F1-BF6A-C5F8AA70CE51}" dt="2024-05-07T18:13:48.115" v="35"/>
          <ac:spMkLst>
            <pc:docMk/>
            <pc:sldMk cId="328760898" sldId="356"/>
            <ac:spMk id="3" creationId="{B59DB9C0-A1E4-78BE-4089-F4E0C2F71CFE}"/>
          </ac:spMkLst>
        </pc:spChg>
      </pc:sldChg>
      <pc:sldChg chg="modSp mod">
        <pc:chgData name="Greenhouse, Brooke" userId="452988ab-1343-4483-bbbf-06c809cf8e3f" providerId="ADAL" clId="{C6A3D998-E8E6-42F1-BF6A-C5F8AA70CE51}" dt="2024-05-07T18:11:47.923" v="1"/>
        <pc:sldMkLst>
          <pc:docMk/>
          <pc:sldMk cId="614826646" sldId="374"/>
        </pc:sldMkLst>
        <pc:spChg chg="ord">
          <ac:chgData name="Greenhouse, Brooke" userId="452988ab-1343-4483-bbbf-06c809cf8e3f" providerId="ADAL" clId="{C6A3D998-E8E6-42F1-BF6A-C5F8AA70CE51}" dt="2024-05-07T18:11:47.923" v="1"/>
          <ac:spMkLst>
            <pc:docMk/>
            <pc:sldMk cId="614826646" sldId="374"/>
            <ac:spMk id="3" creationId="{70A8E94C-E1A3-849B-5863-D51815FE7997}"/>
          </ac:spMkLst>
        </pc:spChg>
      </pc:sldChg>
      <pc:sldChg chg="modSp mod">
        <pc:chgData name="Greenhouse, Brooke" userId="452988ab-1343-4483-bbbf-06c809cf8e3f" providerId="ADAL" clId="{C6A3D998-E8E6-42F1-BF6A-C5F8AA70CE51}" dt="2024-05-07T18:11:51.423" v="2"/>
        <pc:sldMkLst>
          <pc:docMk/>
          <pc:sldMk cId="2325706860" sldId="375"/>
        </pc:sldMkLst>
        <pc:spChg chg="ord">
          <ac:chgData name="Greenhouse, Brooke" userId="452988ab-1343-4483-bbbf-06c809cf8e3f" providerId="ADAL" clId="{C6A3D998-E8E6-42F1-BF6A-C5F8AA70CE51}" dt="2024-05-07T18:11:51.423" v="2"/>
          <ac:spMkLst>
            <pc:docMk/>
            <pc:sldMk cId="2325706860" sldId="375"/>
            <ac:spMk id="3" creationId="{02C79EC7-810F-B477-29C5-0EA1A3AB6457}"/>
          </ac:spMkLst>
        </pc:spChg>
      </pc:sldChg>
      <pc:sldChg chg="modSp mod">
        <pc:chgData name="Greenhouse, Brooke" userId="452988ab-1343-4483-bbbf-06c809cf8e3f" providerId="ADAL" clId="{C6A3D998-E8E6-42F1-BF6A-C5F8AA70CE51}" dt="2024-05-07T18:13:38.983" v="32"/>
        <pc:sldMkLst>
          <pc:docMk/>
          <pc:sldMk cId="3708381630" sldId="376"/>
        </pc:sldMkLst>
        <pc:spChg chg="ord">
          <ac:chgData name="Greenhouse, Brooke" userId="452988ab-1343-4483-bbbf-06c809cf8e3f" providerId="ADAL" clId="{C6A3D998-E8E6-42F1-BF6A-C5F8AA70CE51}" dt="2024-05-07T18:13:38.983" v="32"/>
          <ac:spMkLst>
            <pc:docMk/>
            <pc:sldMk cId="3708381630" sldId="376"/>
            <ac:spMk id="3" creationId="{02C79EC7-810F-B477-29C5-0EA1A3AB6457}"/>
          </ac:spMkLst>
        </pc:spChg>
      </pc:sldChg>
      <pc:sldChg chg="modSp mod">
        <pc:chgData name="Greenhouse, Brooke" userId="452988ab-1343-4483-bbbf-06c809cf8e3f" providerId="ADAL" clId="{C6A3D998-E8E6-42F1-BF6A-C5F8AA70CE51}" dt="2024-05-07T18:11:55.013" v="3"/>
        <pc:sldMkLst>
          <pc:docMk/>
          <pc:sldMk cId="1992214451" sldId="377"/>
        </pc:sldMkLst>
        <pc:spChg chg="ord">
          <ac:chgData name="Greenhouse, Brooke" userId="452988ab-1343-4483-bbbf-06c809cf8e3f" providerId="ADAL" clId="{C6A3D998-E8E6-42F1-BF6A-C5F8AA70CE51}" dt="2024-05-07T18:11:55.013" v="3"/>
          <ac:spMkLst>
            <pc:docMk/>
            <pc:sldMk cId="1992214451" sldId="377"/>
            <ac:spMk id="3" creationId="{02C79EC7-810F-B477-29C5-0EA1A3AB6457}"/>
          </ac:spMkLst>
        </pc:spChg>
      </pc:sldChg>
      <pc:sldChg chg="modSp mod">
        <pc:chgData name="Greenhouse, Brooke" userId="452988ab-1343-4483-bbbf-06c809cf8e3f" providerId="ADAL" clId="{C6A3D998-E8E6-42F1-BF6A-C5F8AA70CE51}" dt="2024-05-07T18:12:27.850" v="12"/>
        <pc:sldMkLst>
          <pc:docMk/>
          <pc:sldMk cId="3044137553" sldId="378"/>
        </pc:sldMkLst>
        <pc:spChg chg="ord">
          <ac:chgData name="Greenhouse, Brooke" userId="452988ab-1343-4483-bbbf-06c809cf8e3f" providerId="ADAL" clId="{C6A3D998-E8E6-42F1-BF6A-C5F8AA70CE51}" dt="2024-05-07T18:12:27.850" v="12"/>
          <ac:spMkLst>
            <pc:docMk/>
            <pc:sldMk cId="3044137553" sldId="378"/>
            <ac:spMk id="3" creationId="{8980AB30-434D-E561-60BC-FC06E3777E91}"/>
          </ac:spMkLst>
        </pc:spChg>
      </pc:sldChg>
      <pc:sldChg chg="modSp mod">
        <pc:chgData name="Greenhouse, Brooke" userId="452988ab-1343-4483-bbbf-06c809cf8e3f" providerId="ADAL" clId="{C6A3D998-E8E6-42F1-BF6A-C5F8AA70CE51}" dt="2024-05-07T18:12:06.212" v="6"/>
        <pc:sldMkLst>
          <pc:docMk/>
          <pc:sldMk cId="3167608280" sldId="379"/>
        </pc:sldMkLst>
        <pc:spChg chg="ord">
          <ac:chgData name="Greenhouse, Brooke" userId="452988ab-1343-4483-bbbf-06c809cf8e3f" providerId="ADAL" clId="{C6A3D998-E8E6-42F1-BF6A-C5F8AA70CE51}" dt="2024-05-07T18:12:06.212" v="6"/>
          <ac:spMkLst>
            <pc:docMk/>
            <pc:sldMk cId="3167608280" sldId="379"/>
            <ac:spMk id="3" creationId="{62A8DD48-B7D2-0C4E-7E95-DAF50E65C9F1}"/>
          </ac:spMkLst>
        </pc:spChg>
      </pc:sldChg>
      <pc:sldChg chg="modSp mod">
        <pc:chgData name="Greenhouse, Brooke" userId="452988ab-1343-4483-bbbf-06c809cf8e3f" providerId="ADAL" clId="{C6A3D998-E8E6-42F1-BF6A-C5F8AA70CE51}" dt="2024-05-07T18:11:58.225" v="4"/>
        <pc:sldMkLst>
          <pc:docMk/>
          <pc:sldMk cId="1099899613" sldId="380"/>
        </pc:sldMkLst>
        <pc:spChg chg="ord">
          <ac:chgData name="Greenhouse, Brooke" userId="452988ab-1343-4483-bbbf-06c809cf8e3f" providerId="ADAL" clId="{C6A3D998-E8E6-42F1-BF6A-C5F8AA70CE51}" dt="2024-05-07T18:11:58.225" v="4"/>
          <ac:spMkLst>
            <pc:docMk/>
            <pc:sldMk cId="1099899613" sldId="380"/>
            <ac:spMk id="3" creationId="{62A8DD48-B7D2-0C4E-7E95-DAF50E65C9F1}"/>
          </ac:spMkLst>
        </pc:spChg>
      </pc:sldChg>
      <pc:sldChg chg="modSp mod">
        <pc:chgData name="Greenhouse, Brooke" userId="452988ab-1343-4483-bbbf-06c809cf8e3f" providerId="ADAL" clId="{C6A3D998-E8E6-42F1-BF6A-C5F8AA70CE51}" dt="2024-05-07T18:12:01.841" v="5"/>
        <pc:sldMkLst>
          <pc:docMk/>
          <pc:sldMk cId="2890771690" sldId="381"/>
        </pc:sldMkLst>
        <pc:spChg chg="ord">
          <ac:chgData name="Greenhouse, Brooke" userId="452988ab-1343-4483-bbbf-06c809cf8e3f" providerId="ADAL" clId="{C6A3D998-E8E6-42F1-BF6A-C5F8AA70CE51}" dt="2024-05-07T18:12:01.841" v="5"/>
          <ac:spMkLst>
            <pc:docMk/>
            <pc:sldMk cId="2890771690" sldId="381"/>
            <ac:spMk id="3" creationId="{62A8DD48-B7D2-0C4E-7E95-DAF50E65C9F1}"/>
          </ac:spMkLst>
        </pc:spChg>
      </pc:sldChg>
      <pc:sldChg chg="modSp mod">
        <pc:chgData name="Greenhouse, Brooke" userId="452988ab-1343-4483-bbbf-06c809cf8e3f" providerId="ADAL" clId="{C6A3D998-E8E6-42F1-BF6A-C5F8AA70CE51}" dt="2024-05-07T18:12:13.310" v="8"/>
        <pc:sldMkLst>
          <pc:docMk/>
          <pc:sldMk cId="1455576002" sldId="382"/>
        </pc:sldMkLst>
        <pc:spChg chg="ord">
          <ac:chgData name="Greenhouse, Brooke" userId="452988ab-1343-4483-bbbf-06c809cf8e3f" providerId="ADAL" clId="{C6A3D998-E8E6-42F1-BF6A-C5F8AA70CE51}" dt="2024-05-07T18:12:13.310" v="8"/>
          <ac:spMkLst>
            <pc:docMk/>
            <pc:sldMk cId="1455576002" sldId="382"/>
            <ac:spMk id="3" creationId="{62A8DD48-B7D2-0C4E-7E95-DAF50E65C9F1}"/>
          </ac:spMkLst>
        </pc:spChg>
      </pc:sldChg>
      <pc:sldChg chg="modSp mod">
        <pc:chgData name="Greenhouse, Brooke" userId="452988ab-1343-4483-bbbf-06c809cf8e3f" providerId="ADAL" clId="{C6A3D998-E8E6-42F1-BF6A-C5F8AA70CE51}" dt="2024-05-07T18:12:40.951" v="16"/>
        <pc:sldMkLst>
          <pc:docMk/>
          <pc:sldMk cId="2631547640" sldId="383"/>
        </pc:sldMkLst>
        <pc:spChg chg="ord">
          <ac:chgData name="Greenhouse, Brooke" userId="452988ab-1343-4483-bbbf-06c809cf8e3f" providerId="ADAL" clId="{C6A3D998-E8E6-42F1-BF6A-C5F8AA70CE51}" dt="2024-05-07T18:12:40.951" v="16"/>
          <ac:spMkLst>
            <pc:docMk/>
            <pc:sldMk cId="2631547640" sldId="383"/>
            <ac:spMk id="3" creationId="{4E3927A4-0C55-5808-2F3C-988C432B9BDC}"/>
          </ac:spMkLst>
        </pc:spChg>
      </pc:sldChg>
      <pc:sldChg chg="modSp mod">
        <pc:chgData name="Greenhouse, Brooke" userId="452988ab-1343-4483-bbbf-06c809cf8e3f" providerId="ADAL" clId="{C6A3D998-E8E6-42F1-BF6A-C5F8AA70CE51}" dt="2024-05-07T18:12:09.874" v="7"/>
        <pc:sldMkLst>
          <pc:docMk/>
          <pc:sldMk cId="3842290220" sldId="384"/>
        </pc:sldMkLst>
        <pc:spChg chg="ord">
          <ac:chgData name="Greenhouse, Brooke" userId="452988ab-1343-4483-bbbf-06c809cf8e3f" providerId="ADAL" clId="{C6A3D998-E8E6-42F1-BF6A-C5F8AA70CE51}" dt="2024-05-07T18:12:09.874" v="7"/>
          <ac:spMkLst>
            <pc:docMk/>
            <pc:sldMk cId="3842290220" sldId="384"/>
            <ac:spMk id="3" creationId="{4E3927A4-0C55-5808-2F3C-988C432B9BDC}"/>
          </ac:spMkLst>
        </pc:spChg>
      </pc:sldChg>
      <pc:sldChg chg="modSp mod">
        <pc:chgData name="Greenhouse, Brooke" userId="452988ab-1343-4483-bbbf-06c809cf8e3f" providerId="ADAL" clId="{C6A3D998-E8E6-42F1-BF6A-C5F8AA70CE51}" dt="2024-05-07T18:12:17.064" v="9"/>
        <pc:sldMkLst>
          <pc:docMk/>
          <pc:sldMk cId="80573584" sldId="385"/>
        </pc:sldMkLst>
        <pc:spChg chg="ord">
          <ac:chgData name="Greenhouse, Brooke" userId="452988ab-1343-4483-bbbf-06c809cf8e3f" providerId="ADAL" clId="{C6A3D998-E8E6-42F1-BF6A-C5F8AA70CE51}" dt="2024-05-07T18:12:17.064" v="9"/>
          <ac:spMkLst>
            <pc:docMk/>
            <pc:sldMk cId="80573584" sldId="385"/>
            <ac:spMk id="3" creationId="{4E3927A4-0C55-5808-2F3C-988C432B9BDC}"/>
          </ac:spMkLst>
        </pc:spChg>
      </pc:sldChg>
      <pc:sldChg chg="modSp mod">
        <pc:chgData name="Greenhouse, Brooke" userId="452988ab-1343-4483-bbbf-06c809cf8e3f" providerId="ADAL" clId="{C6A3D998-E8E6-42F1-BF6A-C5F8AA70CE51}" dt="2024-05-07T18:12:24.114" v="11"/>
        <pc:sldMkLst>
          <pc:docMk/>
          <pc:sldMk cId="1013311248" sldId="386"/>
        </pc:sldMkLst>
        <pc:spChg chg="ord">
          <ac:chgData name="Greenhouse, Brooke" userId="452988ab-1343-4483-bbbf-06c809cf8e3f" providerId="ADAL" clId="{C6A3D998-E8E6-42F1-BF6A-C5F8AA70CE51}" dt="2024-05-07T18:12:24.114" v="11"/>
          <ac:spMkLst>
            <pc:docMk/>
            <pc:sldMk cId="1013311248" sldId="386"/>
            <ac:spMk id="3" creationId="{8ED6526B-5560-0DF3-0459-06F6096E1795}"/>
          </ac:spMkLst>
        </pc:spChg>
      </pc:sldChg>
      <pc:sldChg chg="modSp mod">
        <pc:chgData name="Greenhouse, Brooke" userId="452988ab-1343-4483-bbbf-06c809cf8e3f" providerId="ADAL" clId="{C6A3D998-E8E6-42F1-BF6A-C5F8AA70CE51}" dt="2024-05-07T18:12:20.730" v="10"/>
        <pc:sldMkLst>
          <pc:docMk/>
          <pc:sldMk cId="2552903279" sldId="387"/>
        </pc:sldMkLst>
        <pc:spChg chg="ord">
          <ac:chgData name="Greenhouse, Brooke" userId="452988ab-1343-4483-bbbf-06c809cf8e3f" providerId="ADAL" clId="{C6A3D998-E8E6-42F1-BF6A-C5F8AA70CE51}" dt="2024-05-07T18:12:20.730" v="10"/>
          <ac:spMkLst>
            <pc:docMk/>
            <pc:sldMk cId="2552903279" sldId="387"/>
            <ac:spMk id="3" creationId="{1EB04B45-6255-7883-D3EC-5FB26D9429DD}"/>
          </ac:spMkLst>
        </pc:spChg>
      </pc:sldChg>
      <pc:sldChg chg="modSp mod">
        <pc:chgData name="Greenhouse, Brooke" userId="452988ab-1343-4483-bbbf-06c809cf8e3f" providerId="ADAL" clId="{C6A3D998-E8E6-42F1-BF6A-C5F8AA70CE51}" dt="2024-05-07T18:12:52.405" v="19"/>
        <pc:sldMkLst>
          <pc:docMk/>
          <pc:sldMk cId="1287936042" sldId="388"/>
        </pc:sldMkLst>
        <pc:spChg chg="ord">
          <ac:chgData name="Greenhouse, Brooke" userId="452988ab-1343-4483-bbbf-06c809cf8e3f" providerId="ADAL" clId="{C6A3D998-E8E6-42F1-BF6A-C5F8AA70CE51}" dt="2024-05-07T18:12:52.405" v="19"/>
          <ac:spMkLst>
            <pc:docMk/>
            <pc:sldMk cId="1287936042" sldId="388"/>
            <ac:spMk id="3" creationId="{3E8F5C18-FEEC-5976-E00A-2C82DA3FE064}"/>
          </ac:spMkLst>
        </pc:spChg>
      </pc:sldChg>
      <pc:sldChg chg="modSp mod">
        <pc:chgData name="Greenhouse, Brooke" userId="452988ab-1343-4483-bbbf-06c809cf8e3f" providerId="ADAL" clId="{C6A3D998-E8E6-42F1-BF6A-C5F8AA70CE51}" dt="2024-05-07T18:12:37.563" v="15"/>
        <pc:sldMkLst>
          <pc:docMk/>
          <pc:sldMk cId="2859500680" sldId="389"/>
        </pc:sldMkLst>
        <pc:spChg chg="ord">
          <ac:chgData name="Greenhouse, Brooke" userId="452988ab-1343-4483-bbbf-06c809cf8e3f" providerId="ADAL" clId="{C6A3D998-E8E6-42F1-BF6A-C5F8AA70CE51}" dt="2024-05-07T18:12:37.563" v="15"/>
          <ac:spMkLst>
            <pc:docMk/>
            <pc:sldMk cId="2859500680" sldId="389"/>
            <ac:spMk id="3" creationId="{3E8F5C18-FEEC-5976-E00A-2C82DA3FE064}"/>
          </ac:spMkLst>
        </pc:spChg>
      </pc:sldChg>
      <pc:sldChg chg="modSp mod">
        <pc:chgData name="Greenhouse, Brooke" userId="452988ab-1343-4483-bbbf-06c809cf8e3f" providerId="ADAL" clId="{C6A3D998-E8E6-42F1-BF6A-C5F8AA70CE51}" dt="2024-05-07T18:12:34.227" v="14"/>
        <pc:sldMkLst>
          <pc:docMk/>
          <pc:sldMk cId="2655001000" sldId="390"/>
        </pc:sldMkLst>
        <pc:spChg chg="ord">
          <ac:chgData name="Greenhouse, Brooke" userId="452988ab-1343-4483-bbbf-06c809cf8e3f" providerId="ADAL" clId="{C6A3D998-E8E6-42F1-BF6A-C5F8AA70CE51}" dt="2024-05-07T18:12:34.227" v="14"/>
          <ac:spMkLst>
            <pc:docMk/>
            <pc:sldMk cId="2655001000" sldId="390"/>
            <ac:spMk id="3" creationId="{E811A57D-4776-D80D-E170-2D3809CB7870}"/>
          </ac:spMkLst>
        </pc:spChg>
      </pc:sldChg>
      <pc:sldChg chg="modSp mod">
        <pc:chgData name="Greenhouse, Brooke" userId="452988ab-1343-4483-bbbf-06c809cf8e3f" providerId="ADAL" clId="{C6A3D998-E8E6-42F1-BF6A-C5F8AA70CE51}" dt="2024-05-07T18:12:31.247" v="13"/>
        <pc:sldMkLst>
          <pc:docMk/>
          <pc:sldMk cId="3871080050" sldId="391"/>
        </pc:sldMkLst>
        <pc:spChg chg="ord">
          <ac:chgData name="Greenhouse, Brooke" userId="452988ab-1343-4483-bbbf-06c809cf8e3f" providerId="ADAL" clId="{C6A3D998-E8E6-42F1-BF6A-C5F8AA70CE51}" dt="2024-05-07T18:12:31.247" v="13"/>
          <ac:spMkLst>
            <pc:docMk/>
            <pc:sldMk cId="3871080050" sldId="391"/>
            <ac:spMk id="3" creationId="{CA74222B-2DA6-C892-A39B-60FAF95684BD}"/>
          </ac:spMkLst>
        </pc:spChg>
      </pc:sldChg>
      <pc:sldChg chg="modSp mod">
        <pc:chgData name="Greenhouse, Brooke" userId="452988ab-1343-4483-bbbf-06c809cf8e3f" providerId="ADAL" clId="{C6A3D998-E8E6-42F1-BF6A-C5F8AA70CE51}" dt="2024-05-07T18:13:23.839" v="28"/>
        <pc:sldMkLst>
          <pc:docMk/>
          <pc:sldMk cId="2582368163" sldId="392"/>
        </pc:sldMkLst>
        <pc:spChg chg="ord">
          <ac:chgData name="Greenhouse, Brooke" userId="452988ab-1343-4483-bbbf-06c809cf8e3f" providerId="ADAL" clId="{C6A3D998-E8E6-42F1-BF6A-C5F8AA70CE51}" dt="2024-05-07T18:13:23.839" v="28"/>
          <ac:spMkLst>
            <pc:docMk/>
            <pc:sldMk cId="2582368163" sldId="392"/>
            <ac:spMk id="3" creationId="{513A6783-A0ED-0612-9ECF-EDBEB436DEEC}"/>
          </ac:spMkLst>
        </pc:spChg>
      </pc:sldChg>
      <pc:sldChg chg="modSp mod">
        <pc:chgData name="Greenhouse, Brooke" userId="452988ab-1343-4483-bbbf-06c809cf8e3f" providerId="ADAL" clId="{C6A3D998-E8E6-42F1-BF6A-C5F8AA70CE51}" dt="2024-05-07T18:13:00.906" v="21"/>
        <pc:sldMkLst>
          <pc:docMk/>
          <pc:sldMk cId="3388476940" sldId="393"/>
        </pc:sldMkLst>
        <pc:spChg chg="ord">
          <ac:chgData name="Greenhouse, Brooke" userId="452988ab-1343-4483-bbbf-06c809cf8e3f" providerId="ADAL" clId="{C6A3D998-E8E6-42F1-BF6A-C5F8AA70CE51}" dt="2024-05-07T18:13:00.906" v="21"/>
          <ac:spMkLst>
            <pc:docMk/>
            <pc:sldMk cId="3388476940" sldId="393"/>
            <ac:spMk id="3" creationId="{4658D9D2-4CD2-4D07-D1C3-FC1D3227A13F}"/>
          </ac:spMkLst>
        </pc:spChg>
      </pc:sldChg>
      <pc:sldChg chg="modSp mod">
        <pc:chgData name="Greenhouse, Brooke" userId="452988ab-1343-4483-bbbf-06c809cf8e3f" providerId="ADAL" clId="{C6A3D998-E8E6-42F1-BF6A-C5F8AA70CE51}" dt="2024-05-07T18:12:57.371" v="20"/>
        <pc:sldMkLst>
          <pc:docMk/>
          <pc:sldMk cId="3683824819" sldId="394"/>
        </pc:sldMkLst>
        <pc:spChg chg="ord">
          <ac:chgData name="Greenhouse, Brooke" userId="452988ab-1343-4483-bbbf-06c809cf8e3f" providerId="ADAL" clId="{C6A3D998-E8E6-42F1-BF6A-C5F8AA70CE51}" dt="2024-05-07T18:12:57.371" v="20"/>
          <ac:spMkLst>
            <pc:docMk/>
            <pc:sldMk cId="3683824819" sldId="394"/>
            <ac:spMk id="3" creationId="{224F9334-4FEF-2694-9695-704E5649ABCC}"/>
          </ac:spMkLst>
        </pc:spChg>
      </pc:sldChg>
      <pc:sldChg chg="modSp mod">
        <pc:chgData name="Greenhouse, Brooke" userId="452988ab-1343-4483-bbbf-06c809cf8e3f" providerId="ADAL" clId="{C6A3D998-E8E6-42F1-BF6A-C5F8AA70CE51}" dt="2024-05-07T18:12:44.542" v="17"/>
        <pc:sldMkLst>
          <pc:docMk/>
          <pc:sldMk cId="3818659918" sldId="395"/>
        </pc:sldMkLst>
        <pc:spChg chg="ord">
          <ac:chgData name="Greenhouse, Brooke" userId="452988ab-1343-4483-bbbf-06c809cf8e3f" providerId="ADAL" clId="{C6A3D998-E8E6-42F1-BF6A-C5F8AA70CE51}" dt="2024-05-07T18:12:44.542" v="17"/>
          <ac:spMkLst>
            <pc:docMk/>
            <pc:sldMk cId="3818659918" sldId="395"/>
            <ac:spMk id="3" creationId="{224F9334-4FEF-2694-9695-704E5649ABCC}"/>
          </ac:spMkLst>
        </pc:spChg>
      </pc:sldChg>
      <pc:sldChg chg="modSp mod">
        <pc:chgData name="Greenhouse, Brooke" userId="452988ab-1343-4483-bbbf-06c809cf8e3f" providerId="ADAL" clId="{C6A3D998-E8E6-42F1-BF6A-C5F8AA70CE51}" dt="2024-05-07T18:12:47.808" v="18"/>
        <pc:sldMkLst>
          <pc:docMk/>
          <pc:sldMk cId="544307951" sldId="396"/>
        </pc:sldMkLst>
        <pc:spChg chg="ord">
          <ac:chgData name="Greenhouse, Brooke" userId="452988ab-1343-4483-bbbf-06c809cf8e3f" providerId="ADAL" clId="{C6A3D998-E8E6-42F1-BF6A-C5F8AA70CE51}" dt="2024-05-07T18:12:47.808" v="18"/>
          <ac:spMkLst>
            <pc:docMk/>
            <pc:sldMk cId="544307951" sldId="396"/>
            <ac:spMk id="3" creationId="{D5B300B2-856E-99DE-7177-0652EF3744A8}"/>
          </ac:spMkLst>
        </pc:spChg>
      </pc:sldChg>
      <pc:sldChg chg="modSp mod">
        <pc:chgData name="Greenhouse, Brooke" userId="452988ab-1343-4483-bbbf-06c809cf8e3f" providerId="ADAL" clId="{C6A3D998-E8E6-42F1-BF6A-C5F8AA70CE51}" dt="2024-05-07T18:13:10.228" v="24"/>
        <pc:sldMkLst>
          <pc:docMk/>
          <pc:sldMk cId="3878570922" sldId="397"/>
        </pc:sldMkLst>
        <pc:spChg chg="ord">
          <ac:chgData name="Greenhouse, Brooke" userId="452988ab-1343-4483-bbbf-06c809cf8e3f" providerId="ADAL" clId="{C6A3D998-E8E6-42F1-BF6A-C5F8AA70CE51}" dt="2024-05-07T18:13:10.228" v="24"/>
          <ac:spMkLst>
            <pc:docMk/>
            <pc:sldMk cId="3878570922" sldId="397"/>
            <ac:spMk id="3" creationId="{D5B300B2-856E-99DE-7177-0652EF3744A8}"/>
          </ac:spMkLst>
        </pc:spChg>
      </pc:sldChg>
      <pc:sldChg chg="modSp mod">
        <pc:chgData name="Greenhouse, Brooke" userId="452988ab-1343-4483-bbbf-06c809cf8e3f" providerId="ADAL" clId="{C6A3D998-E8E6-42F1-BF6A-C5F8AA70CE51}" dt="2024-05-07T18:13:04.436" v="22"/>
        <pc:sldMkLst>
          <pc:docMk/>
          <pc:sldMk cId="3380879132" sldId="398"/>
        </pc:sldMkLst>
        <pc:spChg chg="ord">
          <ac:chgData name="Greenhouse, Brooke" userId="452988ab-1343-4483-bbbf-06c809cf8e3f" providerId="ADAL" clId="{C6A3D998-E8E6-42F1-BF6A-C5F8AA70CE51}" dt="2024-05-07T18:13:04.436" v="22"/>
          <ac:spMkLst>
            <pc:docMk/>
            <pc:sldMk cId="3380879132" sldId="398"/>
            <ac:spMk id="3" creationId="{33654D1E-212D-073F-92F1-D1522FD66356}"/>
          </ac:spMkLst>
        </pc:spChg>
      </pc:sldChg>
      <pc:sldChg chg="modSp mod">
        <pc:chgData name="Greenhouse, Brooke" userId="452988ab-1343-4483-bbbf-06c809cf8e3f" providerId="ADAL" clId="{C6A3D998-E8E6-42F1-BF6A-C5F8AA70CE51}" dt="2024-05-07T18:13:07.132" v="23"/>
        <pc:sldMkLst>
          <pc:docMk/>
          <pc:sldMk cId="2755544311" sldId="399"/>
        </pc:sldMkLst>
        <pc:spChg chg="ord">
          <ac:chgData name="Greenhouse, Brooke" userId="452988ab-1343-4483-bbbf-06c809cf8e3f" providerId="ADAL" clId="{C6A3D998-E8E6-42F1-BF6A-C5F8AA70CE51}" dt="2024-05-07T18:13:07.132" v="23"/>
          <ac:spMkLst>
            <pc:docMk/>
            <pc:sldMk cId="2755544311" sldId="399"/>
            <ac:spMk id="3" creationId="{33654D1E-212D-073F-92F1-D1522FD66356}"/>
          </ac:spMkLst>
        </pc:spChg>
      </pc:sldChg>
      <pc:sldChg chg="modSp mod">
        <pc:chgData name="Greenhouse, Brooke" userId="452988ab-1343-4483-bbbf-06c809cf8e3f" providerId="ADAL" clId="{C6A3D998-E8E6-42F1-BF6A-C5F8AA70CE51}" dt="2024-05-07T18:13:20.899" v="27"/>
        <pc:sldMkLst>
          <pc:docMk/>
          <pc:sldMk cId="2813341030" sldId="400"/>
        </pc:sldMkLst>
        <pc:spChg chg="ord">
          <ac:chgData name="Greenhouse, Brooke" userId="452988ab-1343-4483-bbbf-06c809cf8e3f" providerId="ADAL" clId="{C6A3D998-E8E6-42F1-BF6A-C5F8AA70CE51}" dt="2024-05-07T18:13:20.899" v="27"/>
          <ac:spMkLst>
            <pc:docMk/>
            <pc:sldMk cId="2813341030" sldId="400"/>
            <ac:spMk id="3" creationId="{F511C0BC-5129-671A-16BC-09AEB941CFEF}"/>
          </ac:spMkLst>
        </pc:spChg>
      </pc:sldChg>
      <pc:sldChg chg="modSp mod">
        <pc:chgData name="Greenhouse, Brooke" userId="452988ab-1343-4483-bbbf-06c809cf8e3f" providerId="ADAL" clId="{C6A3D998-E8E6-42F1-BF6A-C5F8AA70CE51}" dt="2024-05-07T18:13:15.983" v="26"/>
        <pc:sldMkLst>
          <pc:docMk/>
          <pc:sldMk cId="2598884288" sldId="401"/>
        </pc:sldMkLst>
        <pc:spChg chg="ord">
          <ac:chgData name="Greenhouse, Brooke" userId="452988ab-1343-4483-bbbf-06c809cf8e3f" providerId="ADAL" clId="{C6A3D998-E8E6-42F1-BF6A-C5F8AA70CE51}" dt="2024-05-07T18:13:15.983" v="26"/>
          <ac:spMkLst>
            <pc:docMk/>
            <pc:sldMk cId="2598884288" sldId="401"/>
            <ac:spMk id="3" creationId="{F511C0BC-5129-671A-16BC-09AEB941CFEF}"/>
          </ac:spMkLst>
        </pc:spChg>
      </pc:sldChg>
      <pc:sldChg chg="modSp mod">
        <pc:chgData name="Greenhouse, Brooke" userId="452988ab-1343-4483-bbbf-06c809cf8e3f" providerId="ADAL" clId="{C6A3D998-E8E6-42F1-BF6A-C5F8AA70CE51}" dt="2024-05-07T18:13:13.247" v="25"/>
        <pc:sldMkLst>
          <pc:docMk/>
          <pc:sldMk cId="848887084" sldId="402"/>
        </pc:sldMkLst>
        <pc:spChg chg="ord">
          <ac:chgData name="Greenhouse, Brooke" userId="452988ab-1343-4483-bbbf-06c809cf8e3f" providerId="ADAL" clId="{C6A3D998-E8E6-42F1-BF6A-C5F8AA70CE51}" dt="2024-05-07T18:13:13.247" v="25"/>
          <ac:spMkLst>
            <pc:docMk/>
            <pc:sldMk cId="848887084" sldId="402"/>
            <ac:spMk id="3" creationId="{7EF68D8C-0D65-FFA6-C853-6AED7FDF5523}"/>
          </ac:spMkLst>
        </pc:spChg>
      </pc:sldChg>
      <pc:sldChg chg="modSp mod">
        <pc:chgData name="Greenhouse, Brooke" userId="452988ab-1343-4483-bbbf-06c809cf8e3f" providerId="ADAL" clId="{C6A3D998-E8E6-42F1-BF6A-C5F8AA70CE51}" dt="2024-05-07T18:13:30.098" v="30"/>
        <pc:sldMkLst>
          <pc:docMk/>
          <pc:sldMk cId="600581001" sldId="403"/>
        </pc:sldMkLst>
        <pc:spChg chg="ord">
          <ac:chgData name="Greenhouse, Brooke" userId="452988ab-1343-4483-bbbf-06c809cf8e3f" providerId="ADAL" clId="{C6A3D998-E8E6-42F1-BF6A-C5F8AA70CE51}" dt="2024-05-07T18:13:30.098" v="30"/>
          <ac:spMkLst>
            <pc:docMk/>
            <pc:sldMk cId="600581001" sldId="403"/>
            <ac:spMk id="3" creationId="{7EF68D8C-0D65-FFA6-C853-6AED7FDF5523}"/>
          </ac:spMkLst>
        </pc:spChg>
      </pc:sldChg>
      <pc:sldChg chg="modSp mod">
        <pc:chgData name="Greenhouse, Brooke" userId="452988ab-1343-4483-bbbf-06c809cf8e3f" providerId="ADAL" clId="{C6A3D998-E8E6-42F1-BF6A-C5F8AA70CE51}" dt="2024-05-07T18:13:42.362" v="33"/>
        <pc:sldMkLst>
          <pc:docMk/>
          <pc:sldMk cId="1207284529" sldId="404"/>
        </pc:sldMkLst>
        <pc:spChg chg="ord">
          <ac:chgData name="Greenhouse, Brooke" userId="452988ab-1343-4483-bbbf-06c809cf8e3f" providerId="ADAL" clId="{C6A3D998-E8E6-42F1-BF6A-C5F8AA70CE51}" dt="2024-05-07T18:13:42.362" v="33"/>
          <ac:spMkLst>
            <pc:docMk/>
            <pc:sldMk cId="1207284529" sldId="404"/>
            <ac:spMk id="3" creationId="{A03A7E5E-9577-8817-D7F7-4BEB89B946E0}"/>
          </ac:spMkLst>
        </pc:spChg>
      </pc:sldChg>
      <pc:sldChg chg="modSp mod">
        <pc:chgData name="Greenhouse, Brooke" userId="452988ab-1343-4483-bbbf-06c809cf8e3f" providerId="ADAL" clId="{C6A3D998-E8E6-42F1-BF6A-C5F8AA70CE51}" dt="2024-05-07T18:13:27.149" v="29"/>
        <pc:sldMkLst>
          <pc:docMk/>
          <pc:sldMk cId="1291594623" sldId="405"/>
        </pc:sldMkLst>
        <pc:spChg chg="ord">
          <ac:chgData name="Greenhouse, Brooke" userId="452988ab-1343-4483-bbbf-06c809cf8e3f" providerId="ADAL" clId="{C6A3D998-E8E6-42F1-BF6A-C5F8AA70CE51}" dt="2024-05-07T18:13:27.149" v="29"/>
          <ac:spMkLst>
            <pc:docMk/>
            <pc:sldMk cId="1291594623" sldId="405"/>
            <ac:spMk id="3" creationId="{A03A7E5E-9577-8817-D7F7-4BEB89B946E0}"/>
          </ac:spMkLst>
        </pc:spChg>
      </pc:sldChg>
      <pc:sldChg chg="modSp mod">
        <pc:chgData name="Greenhouse, Brooke" userId="452988ab-1343-4483-bbbf-06c809cf8e3f" providerId="ADAL" clId="{C6A3D998-E8E6-42F1-BF6A-C5F8AA70CE51}" dt="2024-05-07T18:13:35.984" v="31"/>
        <pc:sldMkLst>
          <pc:docMk/>
          <pc:sldMk cId="4229808585" sldId="406"/>
        </pc:sldMkLst>
        <pc:spChg chg="ord">
          <ac:chgData name="Greenhouse, Brooke" userId="452988ab-1343-4483-bbbf-06c809cf8e3f" providerId="ADAL" clId="{C6A3D998-E8E6-42F1-BF6A-C5F8AA70CE51}" dt="2024-05-07T18:13:35.984" v="31"/>
          <ac:spMkLst>
            <pc:docMk/>
            <pc:sldMk cId="4229808585" sldId="406"/>
            <ac:spMk id="3" creationId="{B808070D-A521-909D-84A2-C3089622D23A}"/>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15: Ethics and Professional Responsibilities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DD48-B7D2-0C4E-7E95-DAF50E65C9F1}"/>
              </a:ext>
            </a:extLst>
          </p:cNvPr>
          <p:cNvSpPr>
            <a:spLocks noGrp="1"/>
          </p:cNvSpPr>
          <p:nvPr>
            <p:ph type="title"/>
          </p:nvPr>
        </p:nvSpPr>
        <p:spPr/>
        <p:txBody>
          <a:bodyPr/>
          <a:lstStyle/>
          <a:p>
            <a:r>
              <a:rPr lang="en-US" dirty="0"/>
              <a:t>Considerations in Disqualification (4 of 4)</a:t>
            </a:r>
          </a:p>
        </p:txBody>
      </p:sp>
      <p:sp>
        <p:nvSpPr>
          <p:cNvPr id="2" name="Content Placeholder 1">
            <a:extLst>
              <a:ext uri="{FF2B5EF4-FFF2-40B4-BE49-F238E27FC236}">
                <a16:creationId xmlns:a16="http://schemas.microsoft.com/office/drawing/2014/main" id="{30AFEADA-76D6-3BB1-CA31-05840D3FC87B}"/>
              </a:ext>
            </a:extLst>
          </p:cNvPr>
          <p:cNvSpPr>
            <a:spLocks noGrp="1"/>
          </p:cNvSpPr>
          <p:nvPr>
            <p:ph idx="1"/>
          </p:nvPr>
        </p:nvSpPr>
        <p:spPr/>
        <p:txBody>
          <a:bodyPr/>
          <a:lstStyle/>
          <a:p>
            <a:r>
              <a:rPr lang="en-US" altLang="en-US" dirty="0"/>
              <a:t>Factors to disqualify an expert include the following (continued):</a:t>
            </a:r>
          </a:p>
          <a:p>
            <a:pPr lvl="1"/>
            <a:r>
              <a:rPr lang="en-US" altLang="en-US" dirty="0"/>
              <a:t>Whether the expert voiced concerns about being retained</a:t>
            </a:r>
          </a:p>
          <a:p>
            <a:pPr lvl="1"/>
            <a:r>
              <a:rPr lang="en-US" altLang="en-US" dirty="0"/>
              <a:t>Whether the expert was requested to perform services for the attorney</a:t>
            </a:r>
          </a:p>
          <a:p>
            <a:pPr lvl="1"/>
            <a:r>
              <a:rPr lang="en-US" altLang="en-US" dirty="0"/>
              <a:t>Whether the attorney compensated the expert</a:t>
            </a:r>
          </a:p>
        </p:txBody>
      </p:sp>
    </p:spTree>
    <p:extLst>
      <p:ext uri="{BB962C8B-B14F-4D97-AF65-F5344CB8AC3E}">
        <p14:creationId xmlns:p14="http://schemas.microsoft.com/office/powerpoint/2010/main" val="145557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3927A4-0C55-5808-2F3C-988C432B9BDC}"/>
              </a:ext>
            </a:extLst>
          </p:cNvPr>
          <p:cNvSpPr>
            <a:spLocks noGrp="1"/>
          </p:cNvSpPr>
          <p:nvPr>
            <p:ph type="title"/>
          </p:nvPr>
        </p:nvSpPr>
        <p:spPr/>
        <p:txBody>
          <a:bodyPr/>
          <a:lstStyle/>
          <a:p>
            <a:r>
              <a:rPr lang="en-US" dirty="0"/>
              <a:t>Factors to Consider for All Cases (1 of 3)</a:t>
            </a:r>
          </a:p>
        </p:txBody>
      </p:sp>
      <p:sp>
        <p:nvSpPr>
          <p:cNvPr id="2" name="Content Placeholder 1">
            <a:extLst>
              <a:ext uri="{FF2B5EF4-FFF2-40B4-BE49-F238E27FC236}">
                <a16:creationId xmlns:a16="http://schemas.microsoft.com/office/drawing/2014/main" id="{6FD9D4AC-3E79-2110-A34D-6F6833E647F6}"/>
              </a:ext>
            </a:extLst>
          </p:cNvPr>
          <p:cNvSpPr>
            <a:spLocks noGrp="1"/>
          </p:cNvSpPr>
          <p:nvPr>
            <p:ph idx="1"/>
          </p:nvPr>
        </p:nvSpPr>
        <p:spPr>
          <a:xfrm>
            <a:off x="476843" y="1690692"/>
            <a:ext cx="11241915" cy="4351338"/>
          </a:xfrm>
        </p:spPr>
        <p:txBody>
          <a:bodyPr/>
          <a:lstStyle/>
          <a:p>
            <a:r>
              <a:rPr lang="en-US" altLang="en-US" dirty="0"/>
              <a:t>Expert witnesses should carefully consider the following:</a:t>
            </a:r>
          </a:p>
          <a:p>
            <a:pPr lvl="1"/>
            <a:r>
              <a:rPr lang="en-US" altLang="en-US" dirty="0"/>
              <a:t>What are some differences between the attorney’s motives and the investigator’s duty that might affect how the investigator acts?</a:t>
            </a:r>
          </a:p>
          <a:p>
            <a:pPr lvl="1"/>
            <a:r>
              <a:rPr lang="en-US" altLang="en-US" dirty="0"/>
              <a:t>Is the function of the expert witness in conflict with the investigator’s code of professional responsibility?</a:t>
            </a:r>
          </a:p>
          <a:p>
            <a:pPr lvl="1"/>
            <a:r>
              <a:rPr lang="en-US" altLang="en-US" dirty="0"/>
              <a:t>You should anticipate that the opposing counsel will look at your organization memberships and those organizations’ codes of professional responsibility</a:t>
            </a:r>
          </a:p>
          <a:p>
            <a:r>
              <a:rPr lang="en-US" altLang="en-US" b="1" dirty="0"/>
              <a:t>Contingency fees</a:t>
            </a:r>
            <a:r>
              <a:rPr lang="en-US" altLang="en-US" dirty="0"/>
              <a:t> aren’t allowed except in certain limited circumstances</a:t>
            </a:r>
          </a:p>
          <a:p>
            <a:endParaRPr lang="en-US" dirty="0"/>
          </a:p>
        </p:txBody>
      </p:sp>
    </p:spTree>
    <p:extLst>
      <p:ext uri="{BB962C8B-B14F-4D97-AF65-F5344CB8AC3E}">
        <p14:creationId xmlns:p14="http://schemas.microsoft.com/office/powerpoint/2010/main" val="263154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3927A4-0C55-5808-2F3C-988C432B9BDC}"/>
              </a:ext>
            </a:extLst>
          </p:cNvPr>
          <p:cNvSpPr>
            <a:spLocks noGrp="1"/>
          </p:cNvSpPr>
          <p:nvPr>
            <p:ph type="title"/>
          </p:nvPr>
        </p:nvSpPr>
        <p:spPr/>
        <p:txBody>
          <a:bodyPr/>
          <a:lstStyle/>
          <a:p>
            <a:r>
              <a:rPr lang="en-US" dirty="0"/>
              <a:t>Factors to Consider for All Cases (2 of 3)</a:t>
            </a:r>
          </a:p>
        </p:txBody>
      </p:sp>
      <p:sp>
        <p:nvSpPr>
          <p:cNvPr id="2" name="Content Placeholder 1">
            <a:extLst>
              <a:ext uri="{FF2B5EF4-FFF2-40B4-BE49-F238E27FC236}">
                <a16:creationId xmlns:a16="http://schemas.microsoft.com/office/drawing/2014/main" id="{6FD9D4AC-3E79-2110-A34D-6F6833E647F6}"/>
              </a:ext>
            </a:extLst>
          </p:cNvPr>
          <p:cNvSpPr>
            <a:spLocks noGrp="1"/>
          </p:cNvSpPr>
          <p:nvPr>
            <p:ph idx="1"/>
          </p:nvPr>
        </p:nvSpPr>
        <p:spPr>
          <a:xfrm>
            <a:off x="476843" y="1690692"/>
            <a:ext cx="11241915" cy="4351338"/>
          </a:xfrm>
        </p:spPr>
        <p:txBody>
          <a:bodyPr/>
          <a:lstStyle/>
          <a:p>
            <a:r>
              <a:rPr lang="en-US" altLang="en-US" dirty="0"/>
              <a:t>Avoid obvious ethical errors by adhering to the following guidelines:</a:t>
            </a:r>
          </a:p>
          <a:p>
            <a:pPr lvl="1"/>
            <a:r>
              <a:rPr lang="en-US" altLang="en-US" dirty="0"/>
              <a:t>Don’t alter data or present false data</a:t>
            </a:r>
          </a:p>
          <a:p>
            <a:pPr lvl="1"/>
            <a:r>
              <a:rPr lang="en-US" altLang="en-US" dirty="0"/>
              <a:t>Don’t report work that was not done</a:t>
            </a:r>
          </a:p>
          <a:p>
            <a:pPr lvl="1"/>
            <a:r>
              <a:rPr lang="en-US" altLang="en-US" dirty="0"/>
              <a:t>Don’t ignore available contradictory data</a:t>
            </a:r>
          </a:p>
          <a:p>
            <a:pPr lvl="1"/>
            <a:r>
              <a:rPr lang="en-US" altLang="en-US" dirty="0"/>
              <a:t>Don’t do work beyond your expertise or competence</a:t>
            </a:r>
          </a:p>
          <a:p>
            <a:pPr lvl="1"/>
            <a:r>
              <a:rPr lang="en-US" altLang="en-US" dirty="0"/>
              <a:t>Don’t allow the attorney who retained you to influence your opinion in an unauthorized way</a:t>
            </a:r>
          </a:p>
          <a:p>
            <a:endParaRPr lang="en-US" dirty="0"/>
          </a:p>
        </p:txBody>
      </p:sp>
    </p:spTree>
    <p:extLst>
      <p:ext uri="{BB962C8B-B14F-4D97-AF65-F5344CB8AC3E}">
        <p14:creationId xmlns:p14="http://schemas.microsoft.com/office/powerpoint/2010/main" val="384229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3927A4-0C55-5808-2F3C-988C432B9BDC}"/>
              </a:ext>
            </a:extLst>
          </p:cNvPr>
          <p:cNvSpPr>
            <a:spLocks noGrp="1"/>
          </p:cNvSpPr>
          <p:nvPr>
            <p:ph type="title"/>
          </p:nvPr>
        </p:nvSpPr>
        <p:spPr/>
        <p:txBody>
          <a:bodyPr/>
          <a:lstStyle/>
          <a:p>
            <a:r>
              <a:rPr lang="en-US" dirty="0"/>
              <a:t>Factors to Consider for All Cases (3 of 3)</a:t>
            </a:r>
          </a:p>
        </p:txBody>
      </p:sp>
      <p:sp>
        <p:nvSpPr>
          <p:cNvPr id="2" name="Content Placeholder 1">
            <a:extLst>
              <a:ext uri="{FF2B5EF4-FFF2-40B4-BE49-F238E27FC236}">
                <a16:creationId xmlns:a16="http://schemas.microsoft.com/office/drawing/2014/main" id="{6FD9D4AC-3E79-2110-A34D-6F6833E647F6}"/>
              </a:ext>
            </a:extLst>
          </p:cNvPr>
          <p:cNvSpPr>
            <a:spLocks noGrp="1"/>
          </p:cNvSpPr>
          <p:nvPr>
            <p:ph idx="1"/>
          </p:nvPr>
        </p:nvSpPr>
        <p:spPr>
          <a:xfrm>
            <a:off x="476843" y="1690692"/>
            <a:ext cx="11241915" cy="4351338"/>
          </a:xfrm>
        </p:spPr>
        <p:txBody>
          <a:bodyPr/>
          <a:lstStyle/>
          <a:p>
            <a:r>
              <a:rPr lang="en-US" altLang="en-US" dirty="0"/>
              <a:t>Avoid obvious ethical errors by adhering to the following guidelines (continued):</a:t>
            </a:r>
          </a:p>
          <a:p>
            <a:pPr lvl="1"/>
            <a:r>
              <a:rPr lang="en-US" altLang="en-US" dirty="0"/>
              <a:t>Don’t accept an assignment if it cannot be done reasonably in the allowed time</a:t>
            </a:r>
          </a:p>
          <a:p>
            <a:pPr lvl="1"/>
            <a:r>
              <a:rPr lang="en-US" altLang="en-US" dirty="0"/>
              <a:t>Don’t reach a conclusion before doing complete research</a:t>
            </a:r>
          </a:p>
          <a:p>
            <a:pPr lvl="1"/>
            <a:r>
              <a:rPr lang="en-US" altLang="en-US" dirty="0"/>
              <a:t>Don’t fail to report possible conflicts of interest</a:t>
            </a:r>
          </a:p>
          <a:p>
            <a:endParaRPr lang="en-US" dirty="0"/>
          </a:p>
        </p:txBody>
      </p:sp>
    </p:spTree>
    <p:extLst>
      <p:ext uri="{BB962C8B-B14F-4D97-AF65-F5344CB8AC3E}">
        <p14:creationId xmlns:p14="http://schemas.microsoft.com/office/powerpoint/2010/main" val="8057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6526B-5560-0DF3-0459-06F6096E1795}"/>
              </a:ext>
            </a:extLst>
          </p:cNvPr>
          <p:cNvSpPr>
            <a:spLocks noGrp="1"/>
          </p:cNvSpPr>
          <p:nvPr>
            <p:ph type="title"/>
          </p:nvPr>
        </p:nvSpPr>
        <p:spPr/>
        <p:txBody>
          <a:bodyPr/>
          <a:lstStyle/>
          <a:p>
            <a:r>
              <a:rPr lang="en-US" dirty="0"/>
              <a:t>Determining Admissibility of Evidence</a:t>
            </a:r>
          </a:p>
        </p:txBody>
      </p:sp>
      <p:sp>
        <p:nvSpPr>
          <p:cNvPr id="2" name="Content Placeholder 1">
            <a:extLst>
              <a:ext uri="{FF2B5EF4-FFF2-40B4-BE49-F238E27FC236}">
                <a16:creationId xmlns:a16="http://schemas.microsoft.com/office/drawing/2014/main" id="{6B7CF899-64BD-2AD9-6F98-4E0CED1073A7}"/>
              </a:ext>
            </a:extLst>
          </p:cNvPr>
          <p:cNvSpPr>
            <a:spLocks noGrp="1"/>
          </p:cNvSpPr>
          <p:nvPr>
            <p:ph idx="1"/>
          </p:nvPr>
        </p:nvSpPr>
        <p:spPr/>
        <p:txBody>
          <a:bodyPr/>
          <a:lstStyle/>
          <a:p>
            <a:r>
              <a:rPr lang="en-US" altLang="en-US" dirty="0"/>
              <a:t>Hypothetical questions can give you the factual structure to support and defend your opinion</a:t>
            </a:r>
          </a:p>
          <a:p>
            <a:r>
              <a:rPr lang="en-US" altLang="en-US" dirty="0"/>
              <a:t>Although expert opinions can be presented without stating the underlying factual basis</a:t>
            </a:r>
          </a:p>
          <a:p>
            <a:pPr lvl="1"/>
            <a:r>
              <a:rPr lang="en-US" altLang="en-US" dirty="0"/>
              <a:t>The testimony isn’t admissible if the facts on which the opinion is based are inadequate</a:t>
            </a:r>
          </a:p>
          <a:p>
            <a:pPr lvl="1"/>
            <a:r>
              <a:rPr lang="en-US" altLang="en-US" dirty="0"/>
              <a:t>Or there’s not enough evidence to allow stating a legitimate opinion</a:t>
            </a:r>
          </a:p>
          <a:p>
            <a:endParaRPr lang="en-US" dirty="0"/>
          </a:p>
        </p:txBody>
      </p:sp>
    </p:spTree>
    <p:extLst>
      <p:ext uri="{BB962C8B-B14F-4D97-AF65-F5344CB8AC3E}">
        <p14:creationId xmlns:p14="http://schemas.microsoft.com/office/powerpoint/2010/main" val="101331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B04B45-6255-7883-D3EC-5FB26D9429DD}"/>
              </a:ext>
            </a:extLst>
          </p:cNvPr>
          <p:cNvSpPr>
            <a:spLocks noGrp="1"/>
          </p:cNvSpPr>
          <p:nvPr>
            <p:ph type="title"/>
          </p:nvPr>
        </p:nvSpPr>
        <p:spPr/>
        <p:txBody>
          <a:bodyPr/>
          <a:lstStyle/>
          <a:p>
            <a:r>
              <a:rPr lang="en-US" dirty="0"/>
              <a:t>Organizations with Codes of Ethics</a:t>
            </a:r>
          </a:p>
        </p:txBody>
      </p:sp>
      <p:sp>
        <p:nvSpPr>
          <p:cNvPr id="2" name="Content Placeholder 1">
            <a:extLst>
              <a:ext uri="{FF2B5EF4-FFF2-40B4-BE49-F238E27FC236}">
                <a16:creationId xmlns:a16="http://schemas.microsoft.com/office/drawing/2014/main" id="{DEFF386D-FCC6-A4F0-FCD6-B718E49E55B3}"/>
              </a:ext>
            </a:extLst>
          </p:cNvPr>
          <p:cNvSpPr>
            <a:spLocks noGrp="1"/>
          </p:cNvSpPr>
          <p:nvPr>
            <p:ph idx="1"/>
          </p:nvPr>
        </p:nvSpPr>
        <p:spPr/>
        <p:txBody>
          <a:bodyPr/>
          <a:lstStyle/>
          <a:p>
            <a:r>
              <a:rPr lang="en-US" altLang="en-US" dirty="0"/>
              <a:t>No single source offers a definitive code of ethics for expert witnesses</a:t>
            </a:r>
          </a:p>
          <a:p>
            <a:r>
              <a:rPr lang="en-US" altLang="en-US" dirty="0"/>
              <a:t>You must draw on standards from other organizations to form your own ethical standards</a:t>
            </a:r>
          </a:p>
          <a:p>
            <a:r>
              <a:rPr lang="en-US" altLang="en-US" dirty="0"/>
              <a:t>Many organizations have rules to guide their members in areas such as:</a:t>
            </a:r>
          </a:p>
          <a:p>
            <a:pPr lvl="1"/>
            <a:r>
              <a:rPr lang="en-US" altLang="en-US" dirty="0"/>
              <a:t>Interaction with patients/clients, objectivity, role in society, fees, solicitation, independence, and contractual relationships</a:t>
            </a:r>
          </a:p>
          <a:p>
            <a:endParaRPr lang="en-US" dirty="0"/>
          </a:p>
        </p:txBody>
      </p:sp>
    </p:spTree>
    <p:extLst>
      <p:ext uri="{BB962C8B-B14F-4D97-AF65-F5344CB8AC3E}">
        <p14:creationId xmlns:p14="http://schemas.microsoft.com/office/powerpoint/2010/main" val="255290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8F5C18-FEEC-5976-E00A-2C82DA3FE064}"/>
              </a:ext>
            </a:extLst>
          </p:cNvPr>
          <p:cNvSpPr>
            <a:spLocks noGrp="1"/>
          </p:cNvSpPr>
          <p:nvPr>
            <p:ph type="title"/>
          </p:nvPr>
        </p:nvSpPr>
        <p:spPr/>
        <p:txBody>
          <a:bodyPr/>
          <a:lstStyle/>
          <a:p>
            <a:r>
              <a:rPr lang="en-US" dirty="0"/>
              <a:t>International Society of Forensic Computer Examiners (1 of 2)</a:t>
            </a:r>
          </a:p>
        </p:txBody>
      </p:sp>
      <p:sp>
        <p:nvSpPr>
          <p:cNvPr id="2" name="Content Placeholder 1">
            <a:extLst>
              <a:ext uri="{FF2B5EF4-FFF2-40B4-BE49-F238E27FC236}">
                <a16:creationId xmlns:a16="http://schemas.microsoft.com/office/drawing/2014/main" id="{4EC60536-0CA4-4F4B-6C76-18C5580EA1C2}"/>
              </a:ext>
            </a:extLst>
          </p:cNvPr>
          <p:cNvSpPr>
            <a:spLocks noGrp="1"/>
          </p:cNvSpPr>
          <p:nvPr>
            <p:ph idx="1"/>
          </p:nvPr>
        </p:nvSpPr>
        <p:spPr/>
        <p:txBody>
          <a:bodyPr/>
          <a:lstStyle/>
          <a:p>
            <a:r>
              <a:rPr lang="en-US" altLang="en-US" dirty="0"/>
              <a:t>The International Society of Forensic Computer Examiners (ISFCE) includes guidelines such as the following:</a:t>
            </a:r>
          </a:p>
          <a:p>
            <a:pPr lvl="1"/>
            <a:r>
              <a:rPr lang="en-US" altLang="en-US" dirty="0"/>
              <a:t>Maintain the utmost objectivity in all forensic examinations and present findings accurately</a:t>
            </a:r>
          </a:p>
          <a:p>
            <a:pPr lvl="1"/>
            <a:r>
              <a:rPr lang="en-US" altLang="en-US" dirty="0"/>
              <a:t>Conduct examinations based on established, validated principles</a:t>
            </a:r>
          </a:p>
          <a:p>
            <a:pPr lvl="1"/>
            <a:r>
              <a:rPr lang="en-US" altLang="en-US" dirty="0"/>
              <a:t>Testify truthfully in all matters before any board, court, or proceeding</a:t>
            </a:r>
          </a:p>
          <a:p>
            <a:pPr lvl="1"/>
            <a:r>
              <a:rPr lang="en-US" altLang="en-US" dirty="0"/>
              <a:t>Avoid any action that would appear to be a conflict of interest</a:t>
            </a:r>
          </a:p>
          <a:p>
            <a:endParaRPr lang="en-US" dirty="0"/>
          </a:p>
        </p:txBody>
      </p:sp>
    </p:spTree>
    <p:extLst>
      <p:ext uri="{BB962C8B-B14F-4D97-AF65-F5344CB8AC3E}">
        <p14:creationId xmlns:p14="http://schemas.microsoft.com/office/powerpoint/2010/main" val="128793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8F5C18-FEEC-5976-E00A-2C82DA3FE064}"/>
              </a:ext>
            </a:extLst>
          </p:cNvPr>
          <p:cNvSpPr>
            <a:spLocks noGrp="1"/>
          </p:cNvSpPr>
          <p:nvPr>
            <p:ph type="title"/>
          </p:nvPr>
        </p:nvSpPr>
        <p:spPr/>
        <p:txBody>
          <a:bodyPr/>
          <a:lstStyle/>
          <a:p>
            <a:r>
              <a:rPr lang="en-US" dirty="0"/>
              <a:t>International Society of Forensic Computer Examiners (2 of 2)</a:t>
            </a:r>
          </a:p>
        </p:txBody>
      </p:sp>
      <p:sp>
        <p:nvSpPr>
          <p:cNvPr id="2" name="Content Placeholder 1">
            <a:extLst>
              <a:ext uri="{FF2B5EF4-FFF2-40B4-BE49-F238E27FC236}">
                <a16:creationId xmlns:a16="http://schemas.microsoft.com/office/drawing/2014/main" id="{4EC60536-0CA4-4F4B-6C76-18C5580EA1C2}"/>
              </a:ext>
            </a:extLst>
          </p:cNvPr>
          <p:cNvSpPr>
            <a:spLocks noGrp="1"/>
          </p:cNvSpPr>
          <p:nvPr>
            <p:ph idx="1"/>
          </p:nvPr>
        </p:nvSpPr>
        <p:spPr/>
        <p:txBody>
          <a:bodyPr/>
          <a:lstStyle/>
          <a:p>
            <a:r>
              <a:rPr lang="en-US" altLang="en-US" dirty="0"/>
              <a:t>The International Society of Forensic Computer Examiners (ISFCE) includes guidelines such as the following (continued):</a:t>
            </a:r>
          </a:p>
          <a:p>
            <a:pPr lvl="1"/>
            <a:r>
              <a:rPr lang="en-US" altLang="en-US" dirty="0"/>
              <a:t>Never misrepresent training, credentials, or association membership</a:t>
            </a:r>
          </a:p>
          <a:p>
            <a:pPr lvl="1"/>
            <a:r>
              <a:rPr lang="en-US" altLang="en-US" dirty="0"/>
              <a:t>Never reveal any confidential matters or knowledge learned in an examination without an order from a court of competent jurisdiction or the client’s express permission</a:t>
            </a:r>
          </a:p>
          <a:p>
            <a:endParaRPr lang="en-US" dirty="0"/>
          </a:p>
        </p:txBody>
      </p:sp>
    </p:spTree>
    <p:extLst>
      <p:ext uri="{BB962C8B-B14F-4D97-AF65-F5344CB8AC3E}">
        <p14:creationId xmlns:p14="http://schemas.microsoft.com/office/powerpoint/2010/main" val="285950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1A57D-4776-D80D-E170-2D3809CB7870}"/>
              </a:ext>
            </a:extLst>
          </p:cNvPr>
          <p:cNvSpPr>
            <a:spLocks noGrp="1"/>
          </p:cNvSpPr>
          <p:nvPr>
            <p:ph type="title"/>
          </p:nvPr>
        </p:nvSpPr>
        <p:spPr/>
        <p:txBody>
          <a:bodyPr/>
          <a:lstStyle/>
          <a:p>
            <a:r>
              <a:rPr lang="en-US" dirty="0"/>
              <a:t>International High Technology Crime Investigation Association</a:t>
            </a:r>
          </a:p>
        </p:txBody>
      </p:sp>
      <p:sp>
        <p:nvSpPr>
          <p:cNvPr id="2" name="Content Placeholder 1">
            <a:extLst>
              <a:ext uri="{FF2B5EF4-FFF2-40B4-BE49-F238E27FC236}">
                <a16:creationId xmlns:a16="http://schemas.microsoft.com/office/drawing/2014/main" id="{24CF8A9E-6A7E-FDBE-0A5C-FDF8553BA796}"/>
              </a:ext>
            </a:extLst>
          </p:cNvPr>
          <p:cNvSpPr>
            <a:spLocks noGrp="1"/>
          </p:cNvSpPr>
          <p:nvPr>
            <p:ph idx="1"/>
          </p:nvPr>
        </p:nvSpPr>
        <p:spPr/>
        <p:txBody>
          <a:bodyPr/>
          <a:lstStyle/>
          <a:p>
            <a:r>
              <a:rPr lang="en-US" altLang="en-US" dirty="0"/>
              <a:t>The International High Technology Crime Investigators Association (HTCIA) core values include the following requirements related to testifying:</a:t>
            </a:r>
          </a:p>
          <a:p>
            <a:pPr lvl="1"/>
            <a:r>
              <a:rPr lang="en-US" altLang="en-US" dirty="0"/>
              <a:t>The HTCIA values the Truth uncovered within digital information and the effective techniques used to uncover that Truth, so that no one is wrongfully convicted</a:t>
            </a:r>
          </a:p>
          <a:p>
            <a:pPr lvl="1"/>
            <a:r>
              <a:rPr lang="en-US" altLang="en-US" dirty="0"/>
              <a:t>The HTCIA values the Integrity of its members and the evidence they expose through common investigative and digital forensics best practices, including specialized techniques used to gather digital evidence</a:t>
            </a:r>
          </a:p>
          <a:p>
            <a:endParaRPr lang="en-US" dirty="0"/>
          </a:p>
        </p:txBody>
      </p:sp>
    </p:spTree>
    <p:extLst>
      <p:ext uri="{BB962C8B-B14F-4D97-AF65-F5344CB8AC3E}">
        <p14:creationId xmlns:p14="http://schemas.microsoft.com/office/powerpoint/2010/main" val="265500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74222B-2DA6-C892-A39B-60FAF95684BD}"/>
              </a:ext>
            </a:extLst>
          </p:cNvPr>
          <p:cNvSpPr>
            <a:spLocks noGrp="1"/>
          </p:cNvSpPr>
          <p:nvPr>
            <p:ph type="title"/>
          </p:nvPr>
        </p:nvSpPr>
        <p:spPr/>
        <p:txBody>
          <a:bodyPr/>
          <a:lstStyle/>
          <a:p>
            <a:r>
              <a:rPr lang="en-US" dirty="0"/>
              <a:t>International Association of Computer Investigative Specialists</a:t>
            </a:r>
          </a:p>
        </p:txBody>
      </p:sp>
      <p:sp>
        <p:nvSpPr>
          <p:cNvPr id="2" name="Content Placeholder 1">
            <a:extLst>
              <a:ext uri="{FF2B5EF4-FFF2-40B4-BE49-F238E27FC236}">
                <a16:creationId xmlns:a16="http://schemas.microsoft.com/office/drawing/2014/main" id="{F722716A-D56D-C42E-99D4-3430B9785DE3}"/>
              </a:ext>
            </a:extLst>
          </p:cNvPr>
          <p:cNvSpPr>
            <a:spLocks noGrp="1"/>
          </p:cNvSpPr>
          <p:nvPr>
            <p:ph idx="1"/>
          </p:nvPr>
        </p:nvSpPr>
        <p:spPr/>
        <p:txBody>
          <a:bodyPr/>
          <a:lstStyle/>
          <a:p>
            <a:r>
              <a:rPr lang="en-US" altLang="en-US" dirty="0"/>
              <a:t>Standards for members of the International Association of Computer Investigative Specialists (IACIS) include the following:</a:t>
            </a:r>
          </a:p>
          <a:p>
            <a:pPr lvl="1"/>
            <a:r>
              <a:rPr lang="en-US" altLang="en-US" dirty="0"/>
              <a:t>Maintain the highest level of objectivity in all forensic examinations and accurately present the facts involved</a:t>
            </a:r>
          </a:p>
          <a:p>
            <a:pPr lvl="1"/>
            <a:r>
              <a:rPr lang="en-US" altLang="en-US" dirty="0"/>
              <a:t>Examine and analyze evidence in a case thoroughly</a:t>
            </a:r>
          </a:p>
          <a:p>
            <a:pPr lvl="1"/>
            <a:r>
              <a:rPr lang="en-US" altLang="en-US" dirty="0"/>
              <a:t>Conduct examinations based on established, validated principles</a:t>
            </a:r>
          </a:p>
          <a:p>
            <a:pPr lvl="1"/>
            <a:r>
              <a:rPr lang="en-US" altLang="en-US" dirty="0"/>
              <a:t>Render opinions having a basis that is demonstratively reasonable</a:t>
            </a:r>
          </a:p>
          <a:p>
            <a:pPr lvl="1"/>
            <a:r>
              <a:rPr lang="en-US" altLang="en-US" dirty="0"/>
              <a:t>Not withhold any findings that would cause the facts of a case to be misrepresented or distorted</a:t>
            </a:r>
          </a:p>
        </p:txBody>
      </p:sp>
    </p:spTree>
    <p:extLst>
      <p:ext uri="{BB962C8B-B14F-4D97-AF65-F5344CB8AC3E}">
        <p14:creationId xmlns:p14="http://schemas.microsoft.com/office/powerpoint/2010/main" val="387108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r>
              <a:rPr lang="en-US" altLang="en-US" dirty="0"/>
              <a:t>Explain how ethics and codes apply to expert witnesses</a:t>
            </a:r>
          </a:p>
          <a:p>
            <a:r>
              <a:rPr lang="en-US" altLang="en-US" dirty="0"/>
              <a:t>Explain how other organizations’ codes of ethics apply to expert testimony</a:t>
            </a:r>
          </a:p>
          <a:p>
            <a:r>
              <a:rPr lang="en-US" altLang="en-US" dirty="0"/>
              <a:t>Describe ethical challenges in expert testimony</a:t>
            </a:r>
          </a:p>
          <a:p>
            <a:r>
              <a:rPr lang="en-US" altLang="en-US" dirty="0"/>
              <a:t>Perform peer reviews of digital forensics examinations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A6783-A0ED-0612-9ECF-EDBEB436DEEC}"/>
              </a:ext>
            </a:extLst>
          </p:cNvPr>
          <p:cNvSpPr>
            <a:spLocks noGrp="1"/>
          </p:cNvSpPr>
          <p:nvPr>
            <p:ph type="title"/>
          </p:nvPr>
        </p:nvSpPr>
        <p:spPr/>
        <p:txBody>
          <a:bodyPr/>
          <a:lstStyle/>
          <a:p>
            <a:r>
              <a:rPr lang="en-US" dirty="0"/>
              <a:t>American Bar Association</a:t>
            </a:r>
          </a:p>
        </p:txBody>
      </p:sp>
      <p:sp>
        <p:nvSpPr>
          <p:cNvPr id="2" name="Content Placeholder 1">
            <a:extLst>
              <a:ext uri="{FF2B5EF4-FFF2-40B4-BE49-F238E27FC236}">
                <a16:creationId xmlns:a16="http://schemas.microsoft.com/office/drawing/2014/main" id="{ED5E2059-C363-A7C2-5B3E-5A4E2BE36DFF}"/>
              </a:ext>
            </a:extLst>
          </p:cNvPr>
          <p:cNvSpPr>
            <a:spLocks noGrp="1"/>
          </p:cNvSpPr>
          <p:nvPr>
            <p:ph idx="1"/>
          </p:nvPr>
        </p:nvSpPr>
        <p:spPr/>
        <p:txBody>
          <a:bodyPr/>
          <a:lstStyle/>
          <a:p>
            <a:r>
              <a:rPr lang="en-US" altLang="en-US" dirty="0"/>
              <a:t>Be aware of the basic rules of professional conduct attorneys must follow</a:t>
            </a:r>
          </a:p>
          <a:p>
            <a:r>
              <a:rPr lang="en-US" altLang="en-US" dirty="0"/>
              <a:t>The American Bar Association’s (ABA) Model Code of Professional Responsibility (Model Code) and its successor, the Model Rules of Professional Conduct (Model Rules) are the basis of state licensing bodies’ codes</a:t>
            </a:r>
          </a:p>
          <a:p>
            <a:r>
              <a:rPr lang="en-US" altLang="en-US" dirty="0"/>
              <a:t>The ABA has stated that expert witnesses do not owe a duty of loyalty to their clients</a:t>
            </a:r>
          </a:p>
          <a:p>
            <a:pPr lvl="1"/>
            <a:r>
              <a:rPr lang="en-US" altLang="en-US" dirty="0"/>
              <a:t>This does not absolve them of a duty to truth in facts</a:t>
            </a:r>
          </a:p>
          <a:p>
            <a:endParaRPr lang="en-US" dirty="0"/>
          </a:p>
        </p:txBody>
      </p:sp>
    </p:spTree>
    <p:extLst>
      <p:ext uri="{BB962C8B-B14F-4D97-AF65-F5344CB8AC3E}">
        <p14:creationId xmlns:p14="http://schemas.microsoft.com/office/powerpoint/2010/main" val="258236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58D9D2-4CD2-4D07-D1C3-FC1D3227A13F}"/>
              </a:ext>
            </a:extLst>
          </p:cNvPr>
          <p:cNvSpPr>
            <a:spLocks noGrp="1"/>
          </p:cNvSpPr>
          <p:nvPr>
            <p:ph type="title"/>
          </p:nvPr>
        </p:nvSpPr>
        <p:spPr/>
        <p:txBody>
          <a:bodyPr/>
          <a:lstStyle/>
          <a:p>
            <a:r>
              <a:rPr lang="en-US" dirty="0"/>
              <a:t>American Psychological Association</a:t>
            </a:r>
          </a:p>
        </p:txBody>
      </p:sp>
      <p:sp>
        <p:nvSpPr>
          <p:cNvPr id="2" name="Content Placeholder 1">
            <a:extLst>
              <a:ext uri="{FF2B5EF4-FFF2-40B4-BE49-F238E27FC236}">
                <a16:creationId xmlns:a16="http://schemas.microsoft.com/office/drawing/2014/main" id="{AB825091-25C7-8549-74A3-A32E860B29DB}"/>
              </a:ext>
            </a:extLst>
          </p:cNvPr>
          <p:cNvSpPr>
            <a:spLocks noGrp="1"/>
          </p:cNvSpPr>
          <p:nvPr>
            <p:ph idx="1"/>
          </p:nvPr>
        </p:nvSpPr>
        <p:spPr/>
        <p:txBody>
          <a:bodyPr/>
          <a:lstStyle/>
          <a:p>
            <a:r>
              <a:rPr lang="en-US" altLang="en-US" dirty="0"/>
              <a:t>For psychologists, the broadly accepted guidelines governing their conduct as experts are:</a:t>
            </a:r>
          </a:p>
          <a:p>
            <a:pPr lvl="1"/>
            <a:r>
              <a:rPr lang="en-US" altLang="en-US" dirty="0"/>
              <a:t>The American Psychological Association’s (APA’s) Ethical Principles of Psychologists and Code of Conduct</a:t>
            </a:r>
          </a:p>
          <a:p>
            <a:pPr lvl="1"/>
            <a:r>
              <a:rPr lang="en-US" altLang="en-US" dirty="0"/>
              <a:t>Commonly referred to as “Ethics Code”</a:t>
            </a:r>
          </a:p>
          <a:p>
            <a:r>
              <a:rPr lang="en-US" altLang="en-US" dirty="0"/>
              <a:t>These guidelines offer comprehensive regulations, with an entire section devoted to forensics activities</a:t>
            </a:r>
          </a:p>
          <a:p>
            <a:endParaRPr lang="en-US" dirty="0"/>
          </a:p>
        </p:txBody>
      </p:sp>
    </p:spTree>
    <p:extLst>
      <p:ext uri="{BB962C8B-B14F-4D97-AF65-F5344CB8AC3E}">
        <p14:creationId xmlns:p14="http://schemas.microsoft.com/office/powerpoint/2010/main" val="338847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15-1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What common requirements are defined in the IACIS standards and the ISFCE code of ethics and professional conduct?</a:t>
            </a:r>
          </a:p>
          <a:p>
            <a:pPr marL="457200" indent="-457200">
              <a:buAutoNum type="alphaLcPeriod"/>
            </a:pPr>
            <a:r>
              <a:rPr lang="en-US" dirty="0"/>
              <a:t>Maintain complete loyalty to the client.</a:t>
            </a:r>
          </a:p>
          <a:p>
            <a:pPr marL="457200" indent="-457200">
              <a:buAutoNum type="alphaLcPeriod"/>
            </a:pPr>
            <a:r>
              <a:rPr lang="en-US" dirty="0"/>
              <a:t>Report only inculpatory findings in an examination.</a:t>
            </a:r>
          </a:p>
          <a:p>
            <a:pPr marL="457200" indent="-457200">
              <a:buAutoNum type="alphaLcPeriod"/>
            </a:pPr>
            <a:r>
              <a:rPr lang="en-US" dirty="0"/>
              <a:t>Maintain objectivity in your work and opinions.</a:t>
            </a:r>
          </a:p>
          <a:p>
            <a:pPr marL="457200" indent="-457200">
              <a:buAutoNum type="alphaLcPeriod"/>
            </a:pPr>
            <a:r>
              <a:rPr lang="en-US" dirty="0"/>
              <a:t>Render opinions that would exclude exculpatory evidence in an examination.</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15-1: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What common requirements are defined in the IACIS standards and the ISFCE code of ethics and professional conduct?</a:t>
            </a:r>
          </a:p>
          <a:p>
            <a:pPr marL="0" indent="0">
              <a:buNone/>
            </a:pPr>
            <a:r>
              <a:rPr lang="en-US" b="1" dirty="0"/>
              <a:t>Answer: c. </a:t>
            </a:r>
            <a:r>
              <a:rPr lang="en-US" dirty="0"/>
              <a:t>Maintain objectivity in your work and opinions</a:t>
            </a:r>
          </a:p>
          <a:p>
            <a:pPr marL="0" indent="0">
              <a:buNone/>
            </a:pPr>
            <a:r>
              <a:rPr lang="en-US" dirty="0"/>
              <a:t>The first requirement for both the IACIS standards and the ISFCE code of ethics is to be objective and unbiased.</a:t>
            </a:r>
          </a:p>
        </p:txBody>
      </p:sp>
    </p:spTree>
    <p:extLst>
      <p:ext uri="{BB962C8B-B14F-4D97-AF65-F5344CB8AC3E}">
        <p14:creationId xmlns:p14="http://schemas.microsoft.com/office/powerpoint/2010/main" val="388910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F9334-4FEF-2694-9695-704E5649ABCC}"/>
              </a:ext>
            </a:extLst>
          </p:cNvPr>
          <p:cNvSpPr>
            <a:spLocks noGrp="1"/>
          </p:cNvSpPr>
          <p:nvPr>
            <p:ph type="title"/>
          </p:nvPr>
        </p:nvSpPr>
        <p:spPr/>
        <p:txBody>
          <a:bodyPr/>
          <a:lstStyle/>
          <a:p>
            <a:r>
              <a:rPr lang="en-US" dirty="0"/>
              <a:t>Dealing with Ethical Challenges (1 of 2)</a:t>
            </a:r>
          </a:p>
        </p:txBody>
      </p:sp>
      <p:sp>
        <p:nvSpPr>
          <p:cNvPr id="2" name="Content Placeholder 1">
            <a:extLst>
              <a:ext uri="{FF2B5EF4-FFF2-40B4-BE49-F238E27FC236}">
                <a16:creationId xmlns:a16="http://schemas.microsoft.com/office/drawing/2014/main" id="{C6D2FAAE-47F8-3692-6261-2D4CBA482BC9}"/>
              </a:ext>
            </a:extLst>
          </p:cNvPr>
          <p:cNvSpPr>
            <a:spLocks noGrp="1"/>
          </p:cNvSpPr>
          <p:nvPr>
            <p:ph idx="1"/>
          </p:nvPr>
        </p:nvSpPr>
        <p:spPr/>
        <p:txBody>
          <a:bodyPr/>
          <a:lstStyle/>
          <a:p>
            <a:r>
              <a:rPr lang="en-US" altLang="en-US" dirty="0"/>
              <a:t>There are inherent conflicts between the goals of attorneys and the goals of scientists or technicians (experts)</a:t>
            </a:r>
          </a:p>
          <a:p>
            <a:r>
              <a:rPr lang="en-US" altLang="en-US" dirty="0"/>
              <a:t>Attorneys work in an adversarial system and look to sway the judge or jury</a:t>
            </a:r>
          </a:p>
          <a:p>
            <a:r>
              <a:rPr lang="en-US" altLang="en-US" dirty="0"/>
              <a:t>Science requires experts to focus on the evidence without the influence of others’ objectives</a:t>
            </a:r>
          </a:p>
          <a:p>
            <a:r>
              <a:rPr lang="en-US" altLang="en-US" dirty="0"/>
              <a:t>Experts are sometimes challenged to choose between complete impartiality and responsible advocacy</a:t>
            </a:r>
          </a:p>
        </p:txBody>
      </p:sp>
    </p:spTree>
    <p:extLst>
      <p:ext uri="{BB962C8B-B14F-4D97-AF65-F5344CB8AC3E}">
        <p14:creationId xmlns:p14="http://schemas.microsoft.com/office/powerpoint/2010/main" val="3683824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F9334-4FEF-2694-9695-704E5649ABCC}"/>
              </a:ext>
            </a:extLst>
          </p:cNvPr>
          <p:cNvSpPr>
            <a:spLocks noGrp="1"/>
          </p:cNvSpPr>
          <p:nvPr>
            <p:ph type="title"/>
          </p:nvPr>
        </p:nvSpPr>
        <p:spPr/>
        <p:txBody>
          <a:bodyPr/>
          <a:lstStyle/>
          <a:p>
            <a:r>
              <a:rPr lang="en-US" dirty="0"/>
              <a:t>Dealing with Ethical Challenges (2 of 2)</a:t>
            </a:r>
          </a:p>
        </p:txBody>
      </p:sp>
      <p:sp>
        <p:nvSpPr>
          <p:cNvPr id="2" name="Content Placeholder 1">
            <a:extLst>
              <a:ext uri="{FF2B5EF4-FFF2-40B4-BE49-F238E27FC236}">
                <a16:creationId xmlns:a16="http://schemas.microsoft.com/office/drawing/2014/main" id="{C6D2FAAE-47F8-3692-6261-2D4CBA482BC9}"/>
              </a:ext>
            </a:extLst>
          </p:cNvPr>
          <p:cNvSpPr>
            <a:spLocks noGrp="1"/>
          </p:cNvSpPr>
          <p:nvPr>
            <p:ph idx="1"/>
          </p:nvPr>
        </p:nvSpPr>
        <p:spPr/>
        <p:txBody>
          <a:bodyPr/>
          <a:lstStyle/>
          <a:p>
            <a:r>
              <a:rPr lang="en-US" altLang="en-US" dirty="0"/>
              <a:t>Enforcing any professional organization’s ethical guidelines is difficult</a:t>
            </a:r>
          </a:p>
          <a:p>
            <a:pPr lvl="1"/>
            <a:r>
              <a:rPr lang="en-US" altLang="en-US" dirty="0"/>
              <a:t>Principles can be enforced only against members of the organization</a:t>
            </a:r>
          </a:p>
          <a:p>
            <a:r>
              <a:rPr lang="en-US" altLang="en-US" dirty="0"/>
              <a:t>All guidelines rely primarily on internalization of the codes and witnesses’ analysis of when and how they will participate in a case</a:t>
            </a:r>
          </a:p>
          <a:p>
            <a:r>
              <a:rPr lang="en-US" altLang="en-US" dirty="0"/>
              <a:t>Available guidelines set only a minimum level of acceptable performance or competence as the standard</a:t>
            </a:r>
          </a:p>
        </p:txBody>
      </p:sp>
    </p:spTree>
    <p:extLst>
      <p:ext uri="{BB962C8B-B14F-4D97-AF65-F5344CB8AC3E}">
        <p14:creationId xmlns:p14="http://schemas.microsoft.com/office/powerpoint/2010/main" val="3818659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B300B2-856E-99DE-7177-0652EF3744A8}"/>
              </a:ext>
            </a:extLst>
          </p:cNvPr>
          <p:cNvSpPr>
            <a:spLocks noGrp="1"/>
          </p:cNvSpPr>
          <p:nvPr>
            <p:ph type="title"/>
          </p:nvPr>
        </p:nvSpPr>
        <p:spPr/>
        <p:txBody>
          <a:bodyPr/>
          <a:lstStyle/>
          <a:p>
            <a:r>
              <a:rPr lang="en-US" dirty="0"/>
              <a:t>Ethical Responsibilities Owed to You (1 of 2)</a:t>
            </a:r>
          </a:p>
        </p:txBody>
      </p:sp>
      <p:sp>
        <p:nvSpPr>
          <p:cNvPr id="2" name="Content Placeholder 1">
            <a:extLst>
              <a:ext uri="{FF2B5EF4-FFF2-40B4-BE49-F238E27FC236}">
                <a16:creationId xmlns:a16="http://schemas.microsoft.com/office/drawing/2014/main" id="{867ED65B-7C75-F471-DA2B-948A17F4FA1C}"/>
              </a:ext>
            </a:extLst>
          </p:cNvPr>
          <p:cNvSpPr>
            <a:spLocks noGrp="1"/>
          </p:cNvSpPr>
          <p:nvPr>
            <p:ph idx="1"/>
          </p:nvPr>
        </p:nvSpPr>
        <p:spPr/>
        <p:txBody>
          <a:bodyPr/>
          <a:lstStyle/>
          <a:p>
            <a:r>
              <a:rPr lang="en-US" altLang="en-US" dirty="0"/>
              <a:t>Your attorney owes you the following:</a:t>
            </a:r>
          </a:p>
          <a:p>
            <a:pPr lvl="1"/>
            <a:r>
              <a:rPr lang="en-US" altLang="en-US" dirty="0"/>
              <a:t>A fair statement of the case or situation</a:t>
            </a:r>
          </a:p>
          <a:p>
            <a:pPr lvl="1"/>
            <a:r>
              <a:rPr lang="en-US" altLang="en-US" dirty="0"/>
              <a:t>Adequate time to review evidence and prepare your report</a:t>
            </a:r>
          </a:p>
          <a:p>
            <a:pPr lvl="1"/>
            <a:r>
              <a:rPr lang="en-US" altLang="en-US" dirty="0"/>
              <a:t>A reasonable opportunity to examine data, conduct testing, and investigate the matter before rendering an opinion</a:t>
            </a:r>
          </a:p>
          <a:p>
            <a:r>
              <a:rPr lang="en-US" altLang="en-US" dirty="0"/>
              <a:t>Most attorneys, including opposing counsel, are competent, courteous professionals</a:t>
            </a:r>
          </a:p>
          <a:p>
            <a:pPr lvl="1"/>
            <a:r>
              <a:rPr lang="en-US" altLang="en-US" dirty="0"/>
              <a:t>If they are not, abuses might include inquiry into your personal finances</a:t>
            </a:r>
          </a:p>
          <a:p>
            <a:endParaRPr lang="en-US" dirty="0"/>
          </a:p>
        </p:txBody>
      </p:sp>
    </p:spTree>
    <p:extLst>
      <p:ext uri="{BB962C8B-B14F-4D97-AF65-F5344CB8AC3E}">
        <p14:creationId xmlns:p14="http://schemas.microsoft.com/office/powerpoint/2010/main" val="54430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B300B2-856E-99DE-7177-0652EF3744A8}"/>
              </a:ext>
            </a:extLst>
          </p:cNvPr>
          <p:cNvSpPr>
            <a:spLocks noGrp="1"/>
          </p:cNvSpPr>
          <p:nvPr>
            <p:ph type="title"/>
          </p:nvPr>
        </p:nvSpPr>
        <p:spPr/>
        <p:txBody>
          <a:bodyPr/>
          <a:lstStyle/>
          <a:p>
            <a:r>
              <a:rPr lang="en-US" dirty="0"/>
              <a:t>Ethical Responsibilities Owed to You (2 of 2)</a:t>
            </a:r>
          </a:p>
        </p:txBody>
      </p:sp>
      <p:sp>
        <p:nvSpPr>
          <p:cNvPr id="2" name="Content Placeholder 1">
            <a:extLst>
              <a:ext uri="{FF2B5EF4-FFF2-40B4-BE49-F238E27FC236}">
                <a16:creationId xmlns:a16="http://schemas.microsoft.com/office/drawing/2014/main" id="{867ED65B-7C75-F471-DA2B-948A17F4FA1C}"/>
              </a:ext>
            </a:extLst>
          </p:cNvPr>
          <p:cNvSpPr>
            <a:spLocks noGrp="1"/>
          </p:cNvSpPr>
          <p:nvPr>
            <p:ph idx="1"/>
          </p:nvPr>
        </p:nvSpPr>
        <p:spPr/>
        <p:txBody>
          <a:bodyPr/>
          <a:lstStyle/>
          <a:p>
            <a:r>
              <a:rPr lang="en-US" altLang="en-US" dirty="0"/>
              <a:t>Some opposing counsel attempt to make discovery depositions physically uncomfortable</a:t>
            </a:r>
          </a:p>
          <a:p>
            <a:pPr lvl="1"/>
            <a:r>
              <a:rPr lang="en-US" altLang="en-US" dirty="0"/>
              <a:t>After noting a problem in the record, you can refuse to continue with the deposition</a:t>
            </a:r>
          </a:p>
          <a:p>
            <a:r>
              <a:rPr lang="en-US" altLang="en-US" dirty="0"/>
              <a:t>As a measure of protection, you might want to have your personal attorney attend the deposition</a:t>
            </a:r>
          </a:p>
          <a:p>
            <a:pPr lvl="1"/>
            <a:r>
              <a:rPr lang="en-US" altLang="en-US" dirty="0"/>
              <a:t>This attorney can’t object to questions but is available to advise the attorney who retained you or to advise you during breaks</a:t>
            </a:r>
          </a:p>
          <a:p>
            <a:endParaRPr lang="en-US" dirty="0"/>
          </a:p>
        </p:txBody>
      </p:sp>
    </p:spTree>
    <p:extLst>
      <p:ext uri="{BB962C8B-B14F-4D97-AF65-F5344CB8AC3E}">
        <p14:creationId xmlns:p14="http://schemas.microsoft.com/office/powerpoint/2010/main" val="387857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654D1E-212D-073F-92F1-D1522FD66356}"/>
              </a:ext>
            </a:extLst>
          </p:cNvPr>
          <p:cNvSpPr>
            <a:spLocks noGrp="1"/>
          </p:cNvSpPr>
          <p:nvPr>
            <p:ph type="title"/>
          </p:nvPr>
        </p:nvSpPr>
        <p:spPr/>
        <p:txBody>
          <a:bodyPr/>
          <a:lstStyle/>
          <a:p>
            <a:r>
              <a:rPr lang="en-US" dirty="0"/>
              <a:t>Standard Forensics Tools and Tools You Create (1 of 2)</a:t>
            </a:r>
          </a:p>
        </p:txBody>
      </p:sp>
      <p:sp>
        <p:nvSpPr>
          <p:cNvPr id="2" name="Content Placeholder 1">
            <a:extLst>
              <a:ext uri="{FF2B5EF4-FFF2-40B4-BE49-F238E27FC236}">
                <a16:creationId xmlns:a16="http://schemas.microsoft.com/office/drawing/2014/main" id="{DBE98B70-AC70-3A84-7D5D-A0B9582843F5}"/>
              </a:ext>
            </a:extLst>
          </p:cNvPr>
          <p:cNvSpPr>
            <a:spLocks noGrp="1"/>
          </p:cNvSpPr>
          <p:nvPr>
            <p:ph idx="1"/>
          </p:nvPr>
        </p:nvSpPr>
        <p:spPr/>
        <p:txBody>
          <a:bodyPr/>
          <a:lstStyle/>
          <a:p>
            <a:r>
              <a:rPr lang="en-US" altLang="en-US" dirty="0"/>
              <a:t>The tools you use to recover, control, and track evidence are subject to review by opposing parties</a:t>
            </a:r>
          </a:p>
          <a:p>
            <a:pPr lvl="1"/>
            <a:r>
              <a:rPr lang="en-US" altLang="en-US" dirty="0"/>
              <a:t>If the court deems them unreliable, the evidence you recovered with those tools might not be admitted or might be admitted with a limiting instruction</a:t>
            </a:r>
          </a:p>
          <a:p>
            <a:r>
              <a:rPr lang="en-US" altLang="en-US" dirty="0"/>
              <a:t>If you use standard tools, you simplify the process of validating them</a:t>
            </a:r>
          </a:p>
          <a:p>
            <a:r>
              <a:rPr lang="en-US" altLang="en-US" dirty="0"/>
              <a:t>Personally created tools might have advantages that you can demonstrate to a judge</a:t>
            </a:r>
          </a:p>
          <a:p>
            <a:pPr lvl="1"/>
            <a:r>
              <a:rPr lang="en-US" altLang="en-US" dirty="0"/>
              <a:t>The judge determines whether evidence is admissible</a:t>
            </a:r>
          </a:p>
          <a:p>
            <a:r>
              <a:rPr lang="en-US" dirty="0"/>
              <a:t> </a:t>
            </a:r>
          </a:p>
        </p:txBody>
      </p:sp>
    </p:spTree>
    <p:extLst>
      <p:ext uri="{BB962C8B-B14F-4D97-AF65-F5344CB8AC3E}">
        <p14:creationId xmlns:p14="http://schemas.microsoft.com/office/powerpoint/2010/main" val="3380879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654D1E-212D-073F-92F1-D1522FD66356}"/>
              </a:ext>
            </a:extLst>
          </p:cNvPr>
          <p:cNvSpPr>
            <a:spLocks noGrp="1"/>
          </p:cNvSpPr>
          <p:nvPr>
            <p:ph type="title"/>
          </p:nvPr>
        </p:nvSpPr>
        <p:spPr/>
        <p:txBody>
          <a:bodyPr/>
          <a:lstStyle/>
          <a:p>
            <a:r>
              <a:rPr lang="en-US" dirty="0"/>
              <a:t>Standard Forensics Tools and Tools You Create (2 of 2)</a:t>
            </a:r>
          </a:p>
        </p:txBody>
      </p:sp>
      <p:sp>
        <p:nvSpPr>
          <p:cNvPr id="2" name="Content Placeholder 1">
            <a:extLst>
              <a:ext uri="{FF2B5EF4-FFF2-40B4-BE49-F238E27FC236}">
                <a16:creationId xmlns:a16="http://schemas.microsoft.com/office/drawing/2014/main" id="{DBE98B70-AC70-3A84-7D5D-A0B9582843F5}"/>
              </a:ext>
            </a:extLst>
          </p:cNvPr>
          <p:cNvSpPr>
            <a:spLocks noGrp="1"/>
          </p:cNvSpPr>
          <p:nvPr>
            <p:ph idx="1"/>
          </p:nvPr>
        </p:nvSpPr>
        <p:spPr/>
        <p:txBody>
          <a:bodyPr/>
          <a:lstStyle/>
          <a:p>
            <a:r>
              <a:rPr lang="en-US" altLang="en-US" dirty="0"/>
              <a:t>It is important that a digital forensics examiner uses software applications that are licensed to their organization or to themselves</a:t>
            </a:r>
          </a:p>
          <a:p>
            <a:pPr lvl="1"/>
            <a:r>
              <a:rPr lang="en-US" dirty="0"/>
              <a:t>An opposing attorney may demand that you verify that the digital forensics tools are licensed to you or your organization</a:t>
            </a:r>
          </a:p>
          <a:p>
            <a:r>
              <a:rPr lang="en-US" dirty="0"/>
              <a:t>If you are using borrowed tools or tools inappropriately acquired, your reputation and integrity will be damaged</a:t>
            </a:r>
          </a:p>
          <a:p>
            <a:pPr lvl="1"/>
            <a:r>
              <a:rPr lang="en-US" dirty="0"/>
              <a:t>Evidence you may have discovered may be disqualified by a judge </a:t>
            </a:r>
          </a:p>
        </p:txBody>
      </p:sp>
    </p:spTree>
    <p:extLst>
      <p:ext uri="{BB962C8B-B14F-4D97-AF65-F5344CB8AC3E}">
        <p14:creationId xmlns:p14="http://schemas.microsoft.com/office/powerpoint/2010/main" val="27555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C79EC7-810F-B477-29C5-0EA1A3AB6457}"/>
              </a:ext>
            </a:extLst>
          </p:cNvPr>
          <p:cNvSpPr>
            <a:spLocks noGrp="1"/>
          </p:cNvSpPr>
          <p:nvPr>
            <p:ph type="title"/>
          </p:nvPr>
        </p:nvSpPr>
        <p:spPr/>
        <p:txBody>
          <a:bodyPr/>
          <a:lstStyle/>
          <a:p>
            <a:r>
              <a:rPr lang="en-US" dirty="0"/>
              <a:t>Applying Ethics and Codes to Expert Witnesses (1 of 3)</a:t>
            </a:r>
          </a:p>
        </p:txBody>
      </p:sp>
      <p:sp>
        <p:nvSpPr>
          <p:cNvPr id="2" name="Content Placeholder 1">
            <a:extLst>
              <a:ext uri="{FF2B5EF4-FFF2-40B4-BE49-F238E27FC236}">
                <a16:creationId xmlns:a16="http://schemas.microsoft.com/office/drawing/2014/main" id="{53523BAF-1406-DC92-6A17-B5DFCC1057A9}"/>
              </a:ext>
            </a:extLst>
          </p:cNvPr>
          <p:cNvSpPr>
            <a:spLocks noGrp="1"/>
          </p:cNvSpPr>
          <p:nvPr>
            <p:ph idx="1"/>
          </p:nvPr>
        </p:nvSpPr>
        <p:spPr/>
        <p:txBody>
          <a:bodyPr/>
          <a:lstStyle/>
          <a:p>
            <a:r>
              <a:rPr lang="en-US" altLang="en-US" b="1" dirty="0"/>
              <a:t>Ethics </a:t>
            </a:r>
            <a:r>
              <a:rPr lang="en-US" altLang="en-US" dirty="0"/>
              <a:t>are the rules you internalize and use to measure your performance</a:t>
            </a:r>
          </a:p>
          <a:p>
            <a:r>
              <a:rPr lang="en-US" altLang="en-US" dirty="0"/>
              <a:t>The standards that others apply to you or that you are compelled to adhere to by external forces, such as licensing bodies are </a:t>
            </a:r>
            <a:r>
              <a:rPr lang="en-US" altLang="en-US" b="1" dirty="0"/>
              <a:t>codes of professional conduct or responsibility</a:t>
            </a:r>
          </a:p>
          <a:p>
            <a:r>
              <a:rPr lang="en-US" altLang="en-US" dirty="0"/>
              <a:t>People need ethics to help maintain their balance</a:t>
            </a:r>
          </a:p>
          <a:p>
            <a:r>
              <a:rPr lang="en-US" altLang="en-US" dirty="0"/>
              <a:t>Ethics also help you maintain self-respect and the respect of those in your profession</a:t>
            </a:r>
            <a:endParaRPr lang="en-US" dirty="0"/>
          </a:p>
        </p:txBody>
      </p:sp>
    </p:spTree>
    <p:extLst>
      <p:ext uri="{BB962C8B-B14F-4D97-AF65-F5344CB8AC3E}">
        <p14:creationId xmlns:p14="http://schemas.microsoft.com/office/powerpoint/2010/main" val="2325706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11C0BC-5129-671A-16BC-09AEB941CFEF}"/>
              </a:ext>
            </a:extLst>
          </p:cNvPr>
          <p:cNvSpPr>
            <a:spLocks noGrp="1"/>
          </p:cNvSpPr>
          <p:nvPr>
            <p:ph type="title"/>
          </p:nvPr>
        </p:nvSpPr>
        <p:spPr/>
        <p:txBody>
          <a:bodyPr/>
          <a:lstStyle/>
          <a:p>
            <a:r>
              <a:rPr lang="en-US" dirty="0"/>
              <a:t>Using an Intake Form (1 of 2)</a:t>
            </a:r>
          </a:p>
        </p:txBody>
      </p:sp>
      <p:sp>
        <p:nvSpPr>
          <p:cNvPr id="2" name="Content Placeholder 1">
            <a:extLst>
              <a:ext uri="{FF2B5EF4-FFF2-40B4-BE49-F238E27FC236}">
                <a16:creationId xmlns:a16="http://schemas.microsoft.com/office/drawing/2014/main" id="{794A4366-F2E5-8594-0FDB-F17C1B95F12A}"/>
              </a:ext>
            </a:extLst>
          </p:cNvPr>
          <p:cNvSpPr>
            <a:spLocks noGrp="1"/>
          </p:cNvSpPr>
          <p:nvPr>
            <p:ph idx="1"/>
          </p:nvPr>
        </p:nvSpPr>
        <p:spPr/>
        <p:txBody>
          <a:bodyPr/>
          <a:lstStyle/>
          <a:p>
            <a:r>
              <a:rPr lang="en-US" dirty="0"/>
              <a:t>An intake form serves the following purposes:</a:t>
            </a:r>
          </a:p>
          <a:p>
            <a:pPr lvl="1"/>
            <a:r>
              <a:rPr lang="en-US" dirty="0"/>
              <a:t>Ascertain the nature of the examination</a:t>
            </a:r>
          </a:p>
          <a:p>
            <a:pPr lvl="1"/>
            <a:r>
              <a:rPr lang="en-US" dirty="0"/>
              <a:t>Document any technical information about the hardware and software needed to perform the investigation</a:t>
            </a:r>
          </a:p>
          <a:p>
            <a:pPr lvl="1"/>
            <a:r>
              <a:rPr lang="en-US" dirty="0"/>
              <a:t>Identify possible conflicts of interest</a:t>
            </a:r>
          </a:p>
          <a:p>
            <a:r>
              <a:rPr lang="en-US" dirty="0"/>
              <a:t>Another purpose of this form is to obtain enough information to ensure you understand the examination needs, the requestor’s goals, and any potential challenges that might be encountered</a:t>
            </a:r>
          </a:p>
        </p:txBody>
      </p:sp>
    </p:spTree>
    <p:extLst>
      <p:ext uri="{BB962C8B-B14F-4D97-AF65-F5344CB8AC3E}">
        <p14:creationId xmlns:p14="http://schemas.microsoft.com/office/powerpoint/2010/main" val="2813341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11C0BC-5129-671A-16BC-09AEB941CFEF}"/>
              </a:ext>
            </a:extLst>
          </p:cNvPr>
          <p:cNvSpPr>
            <a:spLocks noGrp="1"/>
          </p:cNvSpPr>
          <p:nvPr>
            <p:ph type="title"/>
          </p:nvPr>
        </p:nvSpPr>
        <p:spPr/>
        <p:txBody>
          <a:bodyPr/>
          <a:lstStyle/>
          <a:p>
            <a:r>
              <a:rPr lang="en-US" dirty="0"/>
              <a:t>Using an Intake Form (2 of 2)</a:t>
            </a:r>
          </a:p>
        </p:txBody>
      </p:sp>
      <p:sp>
        <p:nvSpPr>
          <p:cNvPr id="2" name="Content Placeholder 1">
            <a:extLst>
              <a:ext uri="{FF2B5EF4-FFF2-40B4-BE49-F238E27FC236}">
                <a16:creationId xmlns:a16="http://schemas.microsoft.com/office/drawing/2014/main" id="{794A4366-F2E5-8594-0FDB-F17C1B95F12A}"/>
              </a:ext>
            </a:extLst>
          </p:cNvPr>
          <p:cNvSpPr>
            <a:spLocks noGrp="1"/>
          </p:cNvSpPr>
          <p:nvPr>
            <p:ph idx="1"/>
          </p:nvPr>
        </p:nvSpPr>
        <p:spPr/>
        <p:txBody>
          <a:bodyPr/>
          <a:lstStyle/>
          <a:p>
            <a:r>
              <a:rPr lang="en-US" dirty="0"/>
              <a:t>An intake form can be divided into the following sections:</a:t>
            </a:r>
          </a:p>
          <a:p>
            <a:pPr lvl="1"/>
            <a:r>
              <a:rPr lang="en-US" dirty="0"/>
              <a:t>General information</a:t>
            </a:r>
          </a:p>
          <a:p>
            <a:pPr lvl="1"/>
            <a:r>
              <a:rPr lang="en-US" dirty="0"/>
              <a:t>Case information</a:t>
            </a:r>
          </a:p>
          <a:p>
            <a:pPr lvl="1"/>
            <a:r>
              <a:rPr lang="en-US" dirty="0"/>
              <a:t>Digital evidence information</a:t>
            </a:r>
          </a:p>
          <a:p>
            <a:pPr lvl="1"/>
            <a:r>
              <a:rPr lang="en-US" dirty="0"/>
              <a:t>Examination instructions</a:t>
            </a:r>
          </a:p>
          <a:p>
            <a:pPr lvl="1"/>
            <a:r>
              <a:rPr lang="en-US" dirty="0"/>
              <a:t>Retainer statement of what it will cost to review the case</a:t>
            </a:r>
          </a:p>
        </p:txBody>
      </p:sp>
    </p:spTree>
    <p:extLst>
      <p:ext uri="{BB962C8B-B14F-4D97-AF65-F5344CB8AC3E}">
        <p14:creationId xmlns:p14="http://schemas.microsoft.com/office/powerpoint/2010/main" val="259888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68D8C-0D65-FFA6-C853-6AED7FDF5523}"/>
              </a:ext>
            </a:extLst>
          </p:cNvPr>
          <p:cNvSpPr>
            <a:spLocks noGrp="1"/>
          </p:cNvSpPr>
          <p:nvPr>
            <p:ph type="title"/>
          </p:nvPr>
        </p:nvSpPr>
        <p:spPr/>
        <p:txBody>
          <a:bodyPr/>
          <a:lstStyle/>
          <a:p>
            <a:r>
              <a:rPr lang="en-US" dirty="0"/>
              <a:t>Performing Peer Reviews for Digital Forensics (1 of 2)</a:t>
            </a:r>
          </a:p>
        </p:txBody>
      </p:sp>
      <p:sp>
        <p:nvSpPr>
          <p:cNvPr id="2" name="Content Placeholder 1">
            <a:extLst>
              <a:ext uri="{FF2B5EF4-FFF2-40B4-BE49-F238E27FC236}">
                <a16:creationId xmlns:a16="http://schemas.microsoft.com/office/drawing/2014/main" id="{6F781FDB-A1C9-14C9-5A19-C3107CC3A368}"/>
              </a:ext>
            </a:extLst>
          </p:cNvPr>
          <p:cNvSpPr>
            <a:spLocks noGrp="1"/>
          </p:cNvSpPr>
          <p:nvPr>
            <p:ph idx="1"/>
          </p:nvPr>
        </p:nvSpPr>
        <p:spPr/>
        <p:txBody>
          <a:bodyPr/>
          <a:lstStyle/>
          <a:p>
            <a:r>
              <a:rPr lang="en-US" dirty="0"/>
              <a:t>You may be asked to provide peer reviews of examiners’ casework</a:t>
            </a:r>
          </a:p>
          <a:p>
            <a:r>
              <a:rPr lang="en-US" dirty="0"/>
              <a:t>The following are types of peer reviews that apply to digital forensics:</a:t>
            </a:r>
          </a:p>
          <a:p>
            <a:pPr lvl="1"/>
            <a:r>
              <a:rPr lang="en-US" sz="2200" dirty="0"/>
              <a:t>Single-blind review – the reviewer is unknown to the creator</a:t>
            </a:r>
          </a:p>
          <a:p>
            <a:pPr lvl="1"/>
            <a:r>
              <a:rPr lang="en-US" sz="2200" dirty="0"/>
              <a:t>Double-blind review – the creator and reviewer are unknown to each other</a:t>
            </a:r>
          </a:p>
          <a:p>
            <a:pPr lvl="1"/>
            <a:r>
              <a:rPr lang="en-US" sz="2200" dirty="0"/>
              <a:t>Triple-blind review – the creator, reviewer, and editor are unknown to each other</a:t>
            </a:r>
          </a:p>
          <a:p>
            <a:pPr lvl="1"/>
            <a:r>
              <a:rPr lang="en-US" sz="2200" dirty="0"/>
              <a:t>Collaborative review – the reviewer interacts with the creator</a:t>
            </a:r>
          </a:p>
          <a:p>
            <a:pPr lvl="1"/>
            <a:r>
              <a:rPr lang="en-US" sz="2200" dirty="0"/>
              <a:t>Open review – the creator will typically post on a forum for feedback</a:t>
            </a:r>
          </a:p>
          <a:p>
            <a:pPr lvl="1"/>
            <a:endParaRPr lang="en-US" dirty="0"/>
          </a:p>
        </p:txBody>
      </p:sp>
    </p:spTree>
    <p:extLst>
      <p:ext uri="{BB962C8B-B14F-4D97-AF65-F5344CB8AC3E}">
        <p14:creationId xmlns:p14="http://schemas.microsoft.com/office/powerpoint/2010/main" val="848887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68D8C-0D65-FFA6-C853-6AED7FDF5523}"/>
              </a:ext>
            </a:extLst>
          </p:cNvPr>
          <p:cNvSpPr>
            <a:spLocks noGrp="1"/>
          </p:cNvSpPr>
          <p:nvPr>
            <p:ph type="title"/>
          </p:nvPr>
        </p:nvSpPr>
        <p:spPr/>
        <p:txBody>
          <a:bodyPr/>
          <a:lstStyle/>
          <a:p>
            <a:r>
              <a:rPr lang="en-US" dirty="0"/>
              <a:t>Performing Peer Reviews for Digital Forensics (2 of 2)</a:t>
            </a:r>
          </a:p>
        </p:txBody>
      </p:sp>
      <p:sp>
        <p:nvSpPr>
          <p:cNvPr id="2" name="Content Placeholder 1">
            <a:extLst>
              <a:ext uri="{FF2B5EF4-FFF2-40B4-BE49-F238E27FC236}">
                <a16:creationId xmlns:a16="http://schemas.microsoft.com/office/drawing/2014/main" id="{6F781FDB-A1C9-14C9-5A19-C3107CC3A368}"/>
              </a:ext>
            </a:extLst>
          </p:cNvPr>
          <p:cNvSpPr>
            <a:spLocks noGrp="1"/>
          </p:cNvSpPr>
          <p:nvPr>
            <p:ph idx="1"/>
          </p:nvPr>
        </p:nvSpPr>
        <p:spPr/>
        <p:txBody>
          <a:bodyPr/>
          <a:lstStyle/>
          <a:p>
            <a:r>
              <a:rPr lang="en-US" dirty="0"/>
              <a:t>The purpose of the single-, double-, and triple-blind peer reviews are to eliminate or minimize bias</a:t>
            </a:r>
          </a:p>
          <a:p>
            <a:r>
              <a:rPr lang="en-US" dirty="0"/>
              <a:t>The collaborative review process allows for communication between the creator and the reviewer</a:t>
            </a:r>
          </a:p>
          <a:p>
            <a:r>
              <a:rPr lang="en-US" dirty="0"/>
              <a:t>The open review process is intended to get as many opinions as possible from others</a:t>
            </a:r>
          </a:p>
          <a:p>
            <a:pPr lvl="1"/>
            <a:r>
              <a:rPr lang="en-US" dirty="0"/>
              <a:t>Both experts and nonexperts</a:t>
            </a:r>
          </a:p>
          <a:p>
            <a:pPr lvl="1"/>
            <a:endParaRPr lang="en-US" dirty="0"/>
          </a:p>
        </p:txBody>
      </p:sp>
    </p:spTree>
    <p:extLst>
      <p:ext uri="{BB962C8B-B14F-4D97-AF65-F5344CB8AC3E}">
        <p14:creationId xmlns:p14="http://schemas.microsoft.com/office/powerpoint/2010/main" val="600581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3A7E5E-9577-8817-D7F7-4BEB89B946E0}"/>
              </a:ext>
            </a:extLst>
          </p:cNvPr>
          <p:cNvSpPr>
            <a:spLocks noGrp="1"/>
          </p:cNvSpPr>
          <p:nvPr>
            <p:ph type="title"/>
          </p:nvPr>
        </p:nvSpPr>
        <p:spPr/>
        <p:txBody>
          <a:bodyPr/>
          <a:lstStyle/>
          <a:p>
            <a:r>
              <a:rPr lang="en-US" dirty="0"/>
              <a:t>How to Peer-Review a Case (1 of 2)</a:t>
            </a:r>
          </a:p>
        </p:txBody>
      </p:sp>
      <p:sp>
        <p:nvSpPr>
          <p:cNvPr id="2" name="Content Placeholder 1">
            <a:extLst>
              <a:ext uri="{FF2B5EF4-FFF2-40B4-BE49-F238E27FC236}">
                <a16:creationId xmlns:a16="http://schemas.microsoft.com/office/drawing/2014/main" id="{8E739F78-22D9-1267-1B87-DE64173B6A51}"/>
              </a:ext>
            </a:extLst>
          </p:cNvPr>
          <p:cNvSpPr>
            <a:spLocks noGrp="1"/>
          </p:cNvSpPr>
          <p:nvPr>
            <p:ph idx="1"/>
          </p:nvPr>
        </p:nvSpPr>
        <p:spPr/>
        <p:txBody>
          <a:bodyPr/>
          <a:lstStyle/>
          <a:p>
            <a:r>
              <a:rPr lang="en-US" dirty="0"/>
              <a:t>Keep in mind the following action items when reviewing a report or a case in general:</a:t>
            </a:r>
          </a:p>
          <a:p>
            <a:pPr lvl="1"/>
            <a:r>
              <a:rPr lang="en-US" dirty="0"/>
              <a:t>Identify the objective of the report or case</a:t>
            </a:r>
          </a:p>
          <a:p>
            <a:pPr lvl="1"/>
            <a:r>
              <a:rPr lang="en-US" dirty="0"/>
              <a:t>Determine the scope of the case</a:t>
            </a:r>
          </a:p>
          <a:p>
            <a:pPr lvl="1"/>
            <a:r>
              <a:rPr lang="en-US" dirty="0"/>
              <a:t>Identify the major and minor points being made</a:t>
            </a:r>
          </a:p>
          <a:p>
            <a:pPr lvl="1"/>
            <a:r>
              <a:rPr lang="en-US" dirty="0"/>
              <a:t>Explain if more or less information should be included</a:t>
            </a:r>
          </a:p>
          <a:p>
            <a:pPr lvl="1"/>
            <a:r>
              <a:rPr lang="en-US" dirty="0"/>
              <a:t>Determine the target audience that will be reading the report</a:t>
            </a:r>
          </a:p>
          <a:p>
            <a:pPr lvl="1"/>
            <a:r>
              <a:rPr lang="en-US" dirty="0"/>
              <a:t>Determine if the quality of the writing correctly meets the reader’s level of understanding</a:t>
            </a:r>
          </a:p>
        </p:txBody>
      </p:sp>
    </p:spTree>
    <p:extLst>
      <p:ext uri="{BB962C8B-B14F-4D97-AF65-F5344CB8AC3E}">
        <p14:creationId xmlns:p14="http://schemas.microsoft.com/office/powerpoint/2010/main" val="1207284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3A7E5E-9577-8817-D7F7-4BEB89B946E0}"/>
              </a:ext>
            </a:extLst>
          </p:cNvPr>
          <p:cNvSpPr>
            <a:spLocks noGrp="1"/>
          </p:cNvSpPr>
          <p:nvPr>
            <p:ph type="title"/>
          </p:nvPr>
        </p:nvSpPr>
        <p:spPr/>
        <p:txBody>
          <a:bodyPr/>
          <a:lstStyle/>
          <a:p>
            <a:r>
              <a:rPr lang="en-US" dirty="0"/>
              <a:t>How to Peer-Review a Case (2 of 2)</a:t>
            </a:r>
          </a:p>
        </p:txBody>
      </p:sp>
      <p:sp>
        <p:nvSpPr>
          <p:cNvPr id="2" name="Content Placeholder 1">
            <a:extLst>
              <a:ext uri="{FF2B5EF4-FFF2-40B4-BE49-F238E27FC236}">
                <a16:creationId xmlns:a16="http://schemas.microsoft.com/office/drawing/2014/main" id="{8E739F78-22D9-1267-1B87-DE64173B6A51}"/>
              </a:ext>
            </a:extLst>
          </p:cNvPr>
          <p:cNvSpPr>
            <a:spLocks noGrp="1"/>
          </p:cNvSpPr>
          <p:nvPr>
            <p:ph idx="1"/>
          </p:nvPr>
        </p:nvSpPr>
        <p:spPr/>
        <p:txBody>
          <a:bodyPr/>
          <a:lstStyle/>
          <a:p>
            <a:r>
              <a:rPr lang="en-US" dirty="0"/>
              <a:t>Keep in mind the following action items when reviewing a report or a case in general (continued):</a:t>
            </a:r>
          </a:p>
          <a:p>
            <a:pPr lvl="1"/>
            <a:r>
              <a:rPr lang="en-US" dirty="0"/>
              <a:t>Identify and state any personal biases you may have relating to the case</a:t>
            </a:r>
          </a:p>
          <a:p>
            <a:pPr lvl="1"/>
            <a:r>
              <a:rPr lang="en-US" dirty="0"/>
              <a:t>Validate the accuracy of all sources listed in the report</a:t>
            </a:r>
          </a:p>
          <a:p>
            <a:pPr lvl="1"/>
            <a:r>
              <a:rPr lang="en-US" dirty="0"/>
              <a:t>Determine and state in the report whether you will need to perform your own tests or examinations to verify the report’s findings</a:t>
            </a:r>
          </a:p>
        </p:txBody>
      </p:sp>
    </p:spTree>
    <p:extLst>
      <p:ext uri="{BB962C8B-B14F-4D97-AF65-F5344CB8AC3E}">
        <p14:creationId xmlns:p14="http://schemas.microsoft.com/office/powerpoint/2010/main" val="129159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08070D-A521-909D-84A2-C3089622D23A}"/>
              </a:ext>
            </a:extLst>
          </p:cNvPr>
          <p:cNvSpPr>
            <a:spLocks noGrp="1"/>
          </p:cNvSpPr>
          <p:nvPr>
            <p:ph type="title"/>
          </p:nvPr>
        </p:nvSpPr>
        <p:spPr/>
        <p:txBody>
          <a:bodyPr/>
          <a:lstStyle/>
          <a:p>
            <a:r>
              <a:rPr lang="en-US" dirty="0"/>
              <a:t>Writing a Peer Review (1 of 2)</a:t>
            </a:r>
          </a:p>
        </p:txBody>
      </p:sp>
      <p:sp>
        <p:nvSpPr>
          <p:cNvPr id="2" name="Content Placeholder 1">
            <a:extLst>
              <a:ext uri="{FF2B5EF4-FFF2-40B4-BE49-F238E27FC236}">
                <a16:creationId xmlns:a16="http://schemas.microsoft.com/office/drawing/2014/main" id="{52C04808-E684-3366-64F9-27CB93F539BF}"/>
              </a:ext>
            </a:extLst>
          </p:cNvPr>
          <p:cNvSpPr>
            <a:spLocks noGrp="1"/>
          </p:cNvSpPr>
          <p:nvPr>
            <p:ph idx="1"/>
          </p:nvPr>
        </p:nvSpPr>
        <p:spPr>
          <a:xfrm>
            <a:off x="476843" y="1707395"/>
            <a:ext cx="11241915" cy="4351338"/>
          </a:xfrm>
        </p:spPr>
        <p:txBody>
          <a:bodyPr/>
          <a:lstStyle/>
          <a:p>
            <a:r>
              <a:rPr lang="en-US" dirty="0"/>
              <a:t>The peer review should contain the following:</a:t>
            </a:r>
          </a:p>
          <a:p>
            <a:pPr lvl="1"/>
            <a:r>
              <a:rPr lang="en-US" dirty="0"/>
              <a:t>Peer review author</a:t>
            </a:r>
          </a:p>
          <a:p>
            <a:pPr lvl="1"/>
            <a:r>
              <a:rPr lang="en-US" dirty="0"/>
              <a:t>Case report title and author</a:t>
            </a:r>
          </a:p>
          <a:p>
            <a:pPr lvl="1"/>
            <a:r>
              <a:rPr lang="en-US" dirty="0"/>
              <a:t>Abstract that summarizes the peer review</a:t>
            </a:r>
          </a:p>
          <a:p>
            <a:pPr lvl="1"/>
            <a:r>
              <a:rPr lang="en-US" dirty="0"/>
              <a:t>Scope of the report and the nature of the case</a:t>
            </a:r>
          </a:p>
          <a:p>
            <a:pPr lvl="1"/>
            <a:r>
              <a:rPr lang="en-US" dirty="0"/>
              <a:t>Your overall impression about the report</a:t>
            </a:r>
          </a:p>
          <a:p>
            <a:pPr lvl="1"/>
            <a:r>
              <a:rPr lang="en-US" dirty="0"/>
              <a:t>List and description of the evidence examined</a:t>
            </a:r>
          </a:p>
        </p:txBody>
      </p:sp>
    </p:spTree>
    <p:extLst>
      <p:ext uri="{BB962C8B-B14F-4D97-AF65-F5344CB8AC3E}">
        <p14:creationId xmlns:p14="http://schemas.microsoft.com/office/powerpoint/2010/main" val="4229808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C04808-E684-3366-64F9-27CB93F539BF}"/>
              </a:ext>
            </a:extLst>
          </p:cNvPr>
          <p:cNvSpPr>
            <a:spLocks noGrp="1"/>
          </p:cNvSpPr>
          <p:nvPr>
            <p:ph idx="1"/>
          </p:nvPr>
        </p:nvSpPr>
        <p:spPr>
          <a:xfrm>
            <a:off x="476843" y="1588125"/>
            <a:ext cx="11241915" cy="4351338"/>
          </a:xfrm>
        </p:spPr>
        <p:txBody>
          <a:bodyPr/>
          <a:lstStyle/>
          <a:p>
            <a:r>
              <a:rPr lang="en-US" dirty="0"/>
              <a:t>The peer review should contain the following (continued):</a:t>
            </a:r>
          </a:p>
          <a:p>
            <a:pPr lvl="1"/>
            <a:r>
              <a:rPr lang="en-US" sz="2400" dirty="0"/>
              <a:t>List of the argument points stated in the case report</a:t>
            </a:r>
          </a:p>
          <a:p>
            <a:pPr lvl="2"/>
            <a:r>
              <a:rPr lang="en-US" sz="2200" dirty="0"/>
              <a:t>Major and minor argument points</a:t>
            </a:r>
          </a:p>
          <a:p>
            <a:pPr lvl="2"/>
            <a:r>
              <a:rPr lang="en-US" sz="2200" dirty="0"/>
              <a:t>Major and minor counterargument points</a:t>
            </a:r>
          </a:p>
          <a:p>
            <a:pPr lvl="1"/>
            <a:r>
              <a:rPr lang="en-US" sz="2400" dirty="0"/>
              <a:t>Conclusion</a:t>
            </a:r>
          </a:p>
          <a:p>
            <a:pPr lvl="2"/>
            <a:r>
              <a:rPr lang="en-US" sz="2200" dirty="0"/>
              <a:t>Major and minor concerns</a:t>
            </a:r>
          </a:p>
          <a:p>
            <a:pPr lvl="2"/>
            <a:r>
              <a:rPr lang="en-US" sz="2200" dirty="0"/>
              <a:t>List of other possible evidence that should be examined</a:t>
            </a:r>
          </a:p>
          <a:p>
            <a:pPr lvl="2"/>
            <a:r>
              <a:rPr lang="en-US" sz="2200" dirty="0"/>
              <a:t>Any other concerns not listed </a:t>
            </a:r>
          </a:p>
          <a:p>
            <a:pPr lvl="2"/>
            <a:r>
              <a:rPr lang="en-US" sz="2200" dirty="0"/>
              <a:t>Recommendations</a:t>
            </a:r>
          </a:p>
        </p:txBody>
      </p:sp>
      <p:sp>
        <p:nvSpPr>
          <p:cNvPr id="3" name="Title 2">
            <a:extLst>
              <a:ext uri="{FF2B5EF4-FFF2-40B4-BE49-F238E27FC236}">
                <a16:creationId xmlns:a16="http://schemas.microsoft.com/office/drawing/2014/main" id="{B808070D-A521-909D-84A2-C3089622D23A}"/>
              </a:ext>
            </a:extLst>
          </p:cNvPr>
          <p:cNvSpPr>
            <a:spLocks noGrp="1"/>
          </p:cNvSpPr>
          <p:nvPr>
            <p:ph type="title"/>
          </p:nvPr>
        </p:nvSpPr>
        <p:spPr/>
        <p:txBody>
          <a:bodyPr/>
          <a:lstStyle/>
          <a:p>
            <a:r>
              <a:rPr lang="en-US" dirty="0"/>
              <a:t>Writing a Peer Review (2 of 2)</a:t>
            </a:r>
          </a:p>
        </p:txBody>
      </p:sp>
    </p:spTree>
    <p:extLst>
      <p:ext uri="{BB962C8B-B14F-4D97-AF65-F5344CB8AC3E}">
        <p14:creationId xmlns:p14="http://schemas.microsoft.com/office/powerpoint/2010/main" val="2788176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15-2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A colleague requested help on a report they have written and would like your opinion on it before they write the final draft. What type of peer review should you write?</a:t>
            </a:r>
          </a:p>
          <a:p>
            <a:pPr marL="457200" indent="-457200">
              <a:buAutoNum type="alphaLcPeriod"/>
            </a:pPr>
            <a:r>
              <a:rPr lang="en-US" dirty="0"/>
              <a:t>Double-blind peer review</a:t>
            </a:r>
          </a:p>
          <a:p>
            <a:pPr marL="457200" indent="-457200">
              <a:buAutoNum type="alphaLcPeriod"/>
            </a:pPr>
            <a:r>
              <a:rPr lang="en-US" dirty="0"/>
              <a:t>Collaborative review</a:t>
            </a:r>
          </a:p>
          <a:p>
            <a:pPr marL="457200" indent="-457200">
              <a:buAutoNum type="alphaLcPeriod"/>
            </a:pPr>
            <a:r>
              <a:rPr lang="en-US" dirty="0"/>
              <a:t>Open peer review</a:t>
            </a:r>
          </a:p>
          <a:p>
            <a:pPr marL="457200" indent="-457200">
              <a:buAutoNum type="alphaLcPeriod"/>
            </a:pPr>
            <a:r>
              <a:rPr lang="en-US" dirty="0"/>
              <a:t>Single-blind peer review</a:t>
            </a:r>
          </a:p>
        </p:txBody>
      </p:sp>
    </p:spTree>
    <p:extLst>
      <p:ext uri="{BB962C8B-B14F-4D97-AF65-F5344CB8AC3E}">
        <p14:creationId xmlns:p14="http://schemas.microsoft.com/office/powerpoint/2010/main" val="622453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15-2: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A colleague requested help on a report they have written and would like your opinion on it before they write the final draft. What type of peer review should you write?</a:t>
            </a:r>
          </a:p>
          <a:p>
            <a:pPr marL="0" indent="0">
              <a:buNone/>
            </a:pPr>
            <a:r>
              <a:rPr lang="en-US" b="1" dirty="0"/>
              <a:t>Answer: c. </a:t>
            </a:r>
            <a:r>
              <a:rPr lang="en-US" dirty="0"/>
              <a:t>Collaborative peer review</a:t>
            </a:r>
          </a:p>
          <a:p>
            <a:pPr marL="0" indent="0">
              <a:buNone/>
            </a:pPr>
            <a:r>
              <a:rPr lang="en-US" dirty="0"/>
              <a:t>Single- and double-blind peer reviews shield the report writer from the reviewer. The open peer review is intended as an open forum, such as a blog, where anyone can contribute to a report. The collaborative peer review is specifically intended to give constructive feedback to the report writer to improve the report.</a:t>
            </a:r>
          </a:p>
        </p:txBody>
      </p:sp>
    </p:spTree>
    <p:extLst>
      <p:ext uri="{BB962C8B-B14F-4D97-AF65-F5344CB8AC3E}">
        <p14:creationId xmlns:p14="http://schemas.microsoft.com/office/powerpoint/2010/main" val="282966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C79EC7-810F-B477-29C5-0EA1A3AB6457}"/>
              </a:ext>
            </a:extLst>
          </p:cNvPr>
          <p:cNvSpPr>
            <a:spLocks noGrp="1"/>
          </p:cNvSpPr>
          <p:nvPr>
            <p:ph type="title"/>
          </p:nvPr>
        </p:nvSpPr>
        <p:spPr/>
        <p:txBody>
          <a:bodyPr/>
          <a:lstStyle/>
          <a:p>
            <a:r>
              <a:rPr lang="en-US" dirty="0"/>
              <a:t>Applying Ethics and Codes to Expert Witnesses (2 of 3)</a:t>
            </a:r>
          </a:p>
        </p:txBody>
      </p:sp>
      <p:sp>
        <p:nvSpPr>
          <p:cNvPr id="2" name="Content Placeholder 1">
            <a:extLst>
              <a:ext uri="{FF2B5EF4-FFF2-40B4-BE49-F238E27FC236}">
                <a16:creationId xmlns:a16="http://schemas.microsoft.com/office/drawing/2014/main" id="{53523BAF-1406-DC92-6A17-B5DFCC1057A9}"/>
              </a:ext>
            </a:extLst>
          </p:cNvPr>
          <p:cNvSpPr>
            <a:spLocks noGrp="1"/>
          </p:cNvSpPr>
          <p:nvPr>
            <p:ph idx="1"/>
          </p:nvPr>
        </p:nvSpPr>
        <p:spPr/>
        <p:txBody>
          <a:bodyPr/>
          <a:lstStyle/>
          <a:p>
            <a:r>
              <a:rPr lang="en-US" altLang="en-US" dirty="0"/>
              <a:t>Laws governing codes of professional conduct or responsibility define the lowest level of action or performance required to avoid liability</a:t>
            </a:r>
          </a:p>
          <a:p>
            <a:r>
              <a:rPr lang="en-US" altLang="en-US" dirty="0"/>
              <a:t>Expert witnesses should present unbiased, specialized, and technical evidence to a jury</a:t>
            </a:r>
          </a:p>
          <a:p>
            <a:r>
              <a:rPr lang="en-US" altLang="en-US" dirty="0"/>
              <a:t>As a professional, you must control your biases without allowing them to control you</a:t>
            </a:r>
          </a:p>
          <a:p>
            <a:r>
              <a:rPr lang="en-US" altLang="en-US" dirty="0"/>
              <a:t>Expert witnesses testify in more than 80% of trials</a:t>
            </a:r>
          </a:p>
          <a:p>
            <a:pPr lvl="1"/>
            <a:r>
              <a:rPr lang="en-US" altLang="en-US" dirty="0"/>
              <a:t>In many trials, multiple expert witnesses testify</a:t>
            </a:r>
          </a:p>
        </p:txBody>
      </p:sp>
    </p:spTree>
    <p:extLst>
      <p:ext uri="{BB962C8B-B14F-4D97-AF65-F5344CB8AC3E}">
        <p14:creationId xmlns:p14="http://schemas.microsoft.com/office/powerpoint/2010/main" val="3708381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What should you do to prevent being disqualified as a possible digital forensics examiner for a case when an attorney you haven’t had contact with before wants to talk to you about a case? </a:t>
            </a:r>
          </a:p>
          <a:p>
            <a:pPr marL="0" indent="0">
              <a:buNone/>
            </a:pPr>
            <a:endParaRPr lang="en-US" dirty="0">
              <a:effectLst/>
            </a:endParaRPr>
          </a:p>
          <a:p>
            <a:pPr marL="0" indent="0">
              <a:buNone/>
            </a:pPr>
            <a:r>
              <a:rPr lang="en-US" dirty="0">
                <a:effectLst/>
              </a:rPr>
              <a:t>What factors do courts typically use to disqualify an expert witness?</a:t>
            </a:r>
            <a:endParaRPr lang="en-US" dirty="0"/>
          </a:p>
        </p:txBody>
      </p:sp>
    </p:spTree>
    <p:extLst>
      <p:ext uri="{BB962C8B-B14F-4D97-AF65-F5344CB8AC3E}">
        <p14:creationId xmlns:p14="http://schemas.microsoft.com/office/powerpoint/2010/main" val="1705943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r>
              <a:rPr lang="en-US" altLang="en-US" dirty="0"/>
              <a:t>Explain how ethics and codes apply to expert witnesses</a:t>
            </a:r>
          </a:p>
          <a:p>
            <a:r>
              <a:rPr lang="en-US" altLang="en-US" dirty="0"/>
              <a:t>Explain how other organizations’ codes of ethics apply to expert testimony</a:t>
            </a:r>
          </a:p>
          <a:p>
            <a:r>
              <a:rPr lang="en-US" altLang="en-US" dirty="0"/>
              <a:t>Describe ethical challenges in expert testimony</a:t>
            </a:r>
          </a:p>
          <a:p>
            <a:r>
              <a:rPr lang="en-US" altLang="en-US" dirty="0"/>
              <a:t>Perform peer reviews of digital forensics examinations</a:t>
            </a:r>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C79EC7-810F-B477-29C5-0EA1A3AB6457}"/>
              </a:ext>
            </a:extLst>
          </p:cNvPr>
          <p:cNvSpPr>
            <a:spLocks noGrp="1"/>
          </p:cNvSpPr>
          <p:nvPr>
            <p:ph type="title"/>
          </p:nvPr>
        </p:nvSpPr>
        <p:spPr/>
        <p:txBody>
          <a:bodyPr/>
          <a:lstStyle/>
          <a:p>
            <a:r>
              <a:rPr lang="en-US" dirty="0"/>
              <a:t>Applying Ethics and Codes to Expert Witnesses (3 of 3)</a:t>
            </a:r>
          </a:p>
        </p:txBody>
      </p:sp>
      <p:sp>
        <p:nvSpPr>
          <p:cNvPr id="2" name="Content Placeholder 1">
            <a:extLst>
              <a:ext uri="{FF2B5EF4-FFF2-40B4-BE49-F238E27FC236}">
                <a16:creationId xmlns:a16="http://schemas.microsoft.com/office/drawing/2014/main" id="{53523BAF-1406-DC92-6A17-B5DFCC1057A9}"/>
              </a:ext>
            </a:extLst>
          </p:cNvPr>
          <p:cNvSpPr>
            <a:spLocks noGrp="1"/>
          </p:cNvSpPr>
          <p:nvPr>
            <p:ph idx="1"/>
          </p:nvPr>
        </p:nvSpPr>
        <p:spPr/>
        <p:txBody>
          <a:bodyPr/>
          <a:lstStyle/>
          <a:p>
            <a:r>
              <a:rPr lang="en-US" altLang="en-US" dirty="0"/>
              <a:t>The most important laws applying to attorneys and witnesses are the rules of evidence</a:t>
            </a:r>
          </a:p>
          <a:p>
            <a:r>
              <a:rPr lang="en-US" altLang="en-US" dirty="0"/>
              <a:t>Experts are bound by their personal ethics and the ethics of their professional organizations</a:t>
            </a:r>
          </a:p>
          <a:p>
            <a:r>
              <a:rPr lang="en-US" altLang="en-US" dirty="0"/>
              <a:t>In the United States, there is no state or national licensing body for digital forensics examiners</a:t>
            </a:r>
          </a:p>
          <a:p>
            <a:pPr lvl="1"/>
            <a:r>
              <a:rPr lang="en-US" altLang="en-US" sz="2200" dirty="0"/>
              <a:t>Your sources for ethical standards are your internal values, codes of professional associations you belong to, the codes of certifying bodies that have granted you a certification, and your employer’s rules of professional conduct</a:t>
            </a:r>
          </a:p>
        </p:txBody>
      </p:sp>
    </p:spTree>
    <p:extLst>
      <p:ext uri="{BB962C8B-B14F-4D97-AF65-F5344CB8AC3E}">
        <p14:creationId xmlns:p14="http://schemas.microsoft.com/office/powerpoint/2010/main" val="199221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0AB30-434D-E561-60BC-FC06E3777E91}"/>
              </a:ext>
            </a:extLst>
          </p:cNvPr>
          <p:cNvSpPr>
            <a:spLocks noGrp="1"/>
          </p:cNvSpPr>
          <p:nvPr>
            <p:ph type="title"/>
          </p:nvPr>
        </p:nvSpPr>
        <p:spPr/>
        <p:txBody>
          <a:bodyPr/>
          <a:lstStyle/>
          <a:p>
            <a:r>
              <a:rPr lang="en-US" dirty="0"/>
              <a:t>Forensics Examiners’ Roles in Testifying</a:t>
            </a:r>
          </a:p>
        </p:txBody>
      </p:sp>
      <p:sp>
        <p:nvSpPr>
          <p:cNvPr id="2" name="Content Placeholder 1">
            <a:extLst>
              <a:ext uri="{FF2B5EF4-FFF2-40B4-BE49-F238E27FC236}">
                <a16:creationId xmlns:a16="http://schemas.microsoft.com/office/drawing/2014/main" id="{E575AC20-1A73-A77B-DC53-D46A326E53C0}"/>
              </a:ext>
            </a:extLst>
          </p:cNvPr>
          <p:cNvSpPr>
            <a:spLocks noGrp="1"/>
          </p:cNvSpPr>
          <p:nvPr>
            <p:ph idx="1"/>
          </p:nvPr>
        </p:nvSpPr>
        <p:spPr/>
        <p:txBody>
          <a:bodyPr/>
          <a:lstStyle/>
          <a:p>
            <a:r>
              <a:rPr lang="en-US" altLang="en-US" dirty="0"/>
              <a:t>Forensics examiners have two roles in terms of testifying:</a:t>
            </a:r>
          </a:p>
          <a:p>
            <a:pPr lvl="1"/>
            <a:r>
              <a:rPr lang="en-US" altLang="en-US" dirty="0"/>
              <a:t>Testifying to facts found during evidence recovery (fact witness) and rendering an opinion based on education, training, and experience (expert witness)</a:t>
            </a:r>
          </a:p>
          <a:p>
            <a:r>
              <a:rPr lang="en-US" altLang="en-US" dirty="0"/>
              <a:t>As an expert witness, you can testify even if you weren’t present when the event occurred or didn’t handle the data storage device personally</a:t>
            </a:r>
          </a:p>
          <a:p>
            <a:r>
              <a:rPr lang="en-US" altLang="en-US" dirty="0"/>
              <a:t>Criticism of expert witnesses is that it’s possible to find and hire an expert to testify to almost any opinion on any topic</a:t>
            </a:r>
          </a:p>
          <a:p>
            <a:pPr lvl="1"/>
            <a:r>
              <a:rPr lang="en-US" altLang="en-US" dirty="0"/>
              <a:t>Beware of attorneys who opinion shop</a:t>
            </a:r>
          </a:p>
          <a:p>
            <a:endParaRPr lang="en-US" dirty="0"/>
          </a:p>
        </p:txBody>
      </p:sp>
    </p:spTree>
    <p:extLst>
      <p:ext uri="{BB962C8B-B14F-4D97-AF65-F5344CB8AC3E}">
        <p14:creationId xmlns:p14="http://schemas.microsoft.com/office/powerpoint/2010/main" val="304413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DD48-B7D2-0C4E-7E95-DAF50E65C9F1}"/>
              </a:ext>
            </a:extLst>
          </p:cNvPr>
          <p:cNvSpPr>
            <a:spLocks noGrp="1"/>
          </p:cNvSpPr>
          <p:nvPr>
            <p:ph type="title"/>
          </p:nvPr>
        </p:nvSpPr>
        <p:spPr/>
        <p:txBody>
          <a:bodyPr/>
          <a:lstStyle/>
          <a:p>
            <a:r>
              <a:rPr lang="en-US" dirty="0"/>
              <a:t>Considerations in Disqualification (1 of 4)</a:t>
            </a:r>
          </a:p>
        </p:txBody>
      </p:sp>
      <p:sp>
        <p:nvSpPr>
          <p:cNvPr id="2" name="Content Placeholder 1">
            <a:extLst>
              <a:ext uri="{FF2B5EF4-FFF2-40B4-BE49-F238E27FC236}">
                <a16:creationId xmlns:a16="http://schemas.microsoft.com/office/drawing/2014/main" id="{30AFEADA-76D6-3BB1-CA31-05840D3FC87B}"/>
              </a:ext>
            </a:extLst>
          </p:cNvPr>
          <p:cNvSpPr>
            <a:spLocks noGrp="1"/>
          </p:cNvSpPr>
          <p:nvPr>
            <p:ph idx="1"/>
          </p:nvPr>
        </p:nvSpPr>
        <p:spPr/>
        <p:txBody>
          <a:bodyPr/>
          <a:lstStyle/>
          <a:p>
            <a:r>
              <a:rPr lang="en-US" altLang="en-US" dirty="0"/>
              <a:t>One of the effects of violating court rules or laws is </a:t>
            </a:r>
            <a:r>
              <a:rPr lang="en-US" altLang="en-US" b="1" dirty="0"/>
              <a:t>disqualification</a:t>
            </a:r>
          </a:p>
          <a:p>
            <a:pPr lvl="1"/>
            <a:r>
              <a:rPr lang="en-US" altLang="en-US" dirty="0"/>
              <a:t>The process by which an expert witness is excluded from testifying</a:t>
            </a:r>
          </a:p>
          <a:p>
            <a:r>
              <a:rPr lang="en-US" altLang="en-US" dirty="0"/>
              <a:t>Opposing counsel might attempt to disqualify you based on any deviations from opinions you’ve given in previous cases</a:t>
            </a:r>
          </a:p>
          <a:p>
            <a:r>
              <a:rPr lang="en-US" altLang="en-US" dirty="0"/>
              <a:t>Some attorneys contact many experts as a ploy to disqualify them</a:t>
            </a:r>
          </a:p>
          <a:p>
            <a:pPr lvl="1"/>
            <a:r>
              <a:rPr lang="en-US" altLang="en-US" dirty="0"/>
              <a:t>Or prevent opposing counsel from hiring them</a:t>
            </a:r>
          </a:p>
          <a:p>
            <a:r>
              <a:rPr lang="en-US" altLang="en-US" dirty="0"/>
              <a:t>Determine who the parties are to reduce the possibility of a conflict</a:t>
            </a:r>
            <a:endParaRPr lang="en-US" altLang="en-US" b="1" dirty="0"/>
          </a:p>
          <a:p>
            <a:endParaRPr lang="en-US" dirty="0"/>
          </a:p>
        </p:txBody>
      </p:sp>
    </p:spTree>
    <p:extLst>
      <p:ext uri="{BB962C8B-B14F-4D97-AF65-F5344CB8AC3E}">
        <p14:creationId xmlns:p14="http://schemas.microsoft.com/office/powerpoint/2010/main" val="316760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DD48-B7D2-0C4E-7E95-DAF50E65C9F1}"/>
              </a:ext>
            </a:extLst>
          </p:cNvPr>
          <p:cNvSpPr>
            <a:spLocks noGrp="1"/>
          </p:cNvSpPr>
          <p:nvPr>
            <p:ph type="title"/>
          </p:nvPr>
        </p:nvSpPr>
        <p:spPr/>
        <p:txBody>
          <a:bodyPr/>
          <a:lstStyle/>
          <a:p>
            <a:r>
              <a:rPr lang="en-US" dirty="0"/>
              <a:t>Considerations in Disqualification (2 of 4)</a:t>
            </a:r>
          </a:p>
        </p:txBody>
      </p:sp>
      <p:sp>
        <p:nvSpPr>
          <p:cNvPr id="2" name="Content Placeholder 1">
            <a:extLst>
              <a:ext uri="{FF2B5EF4-FFF2-40B4-BE49-F238E27FC236}">
                <a16:creationId xmlns:a16="http://schemas.microsoft.com/office/drawing/2014/main" id="{30AFEADA-76D6-3BB1-CA31-05840D3FC87B}"/>
              </a:ext>
            </a:extLst>
          </p:cNvPr>
          <p:cNvSpPr>
            <a:spLocks noGrp="1"/>
          </p:cNvSpPr>
          <p:nvPr>
            <p:ph idx="1"/>
          </p:nvPr>
        </p:nvSpPr>
        <p:spPr/>
        <p:txBody>
          <a:bodyPr/>
          <a:lstStyle/>
          <a:p>
            <a:r>
              <a:rPr lang="en-US" altLang="en-US" dirty="0"/>
              <a:t>Whenever you are aware of a possible disqualification issue, bring it to the attention of the attorney who has retained you</a:t>
            </a:r>
          </a:p>
          <a:p>
            <a:r>
              <a:rPr lang="en-US" altLang="en-US" dirty="0"/>
              <a:t>Factors to disqualify an expert include the following:</a:t>
            </a:r>
          </a:p>
          <a:p>
            <a:pPr lvl="1"/>
            <a:r>
              <a:rPr lang="en-US" altLang="en-US" dirty="0"/>
              <a:t>Whether the attorney informed the expert that their discussions were confidential</a:t>
            </a:r>
          </a:p>
          <a:p>
            <a:pPr lvl="1"/>
            <a:r>
              <a:rPr lang="en-US" altLang="en-US" dirty="0"/>
              <a:t>Whether the expert reviewed materials marked as confidential or attorney work product</a:t>
            </a:r>
          </a:p>
          <a:p>
            <a:pPr lvl="1"/>
            <a:r>
              <a:rPr lang="en-US" altLang="en-US" dirty="0"/>
              <a:t>Whether the expert was asked to sign a confidentiality agreement</a:t>
            </a:r>
            <a:endParaRPr lang="en-US" dirty="0"/>
          </a:p>
        </p:txBody>
      </p:sp>
    </p:spTree>
    <p:extLst>
      <p:ext uri="{BB962C8B-B14F-4D97-AF65-F5344CB8AC3E}">
        <p14:creationId xmlns:p14="http://schemas.microsoft.com/office/powerpoint/2010/main" val="109989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DD48-B7D2-0C4E-7E95-DAF50E65C9F1}"/>
              </a:ext>
            </a:extLst>
          </p:cNvPr>
          <p:cNvSpPr>
            <a:spLocks noGrp="1"/>
          </p:cNvSpPr>
          <p:nvPr>
            <p:ph type="title"/>
          </p:nvPr>
        </p:nvSpPr>
        <p:spPr/>
        <p:txBody>
          <a:bodyPr/>
          <a:lstStyle/>
          <a:p>
            <a:r>
              <a:rPr lang="en-US" dirty="0"/>
              <a:t>Considerations in Disqualification (3 of 4)</a:t>
            </a:r>
          </a:p>
        </p:txBody>
      </p:sp>
      <p:sp>
        <p:nvSpPr>
          <p:cNvPr id="2" name="Content Placeholder 1">
            <a:extLst>
              <a:ext uri="{FF2B5EF4-FFF2-40B4-BE49-F238E27FC236}">
                <a16:creationId xmlns:a16="http://schemas.microsoft.com/office/drawing/2014/main" id="{30AFEADA-76D6-3BB1-CA31-05840D3FC87B}"/>
              </a:ext>
            </a:extLst>
          </p:cNvPr>
          <p:cNvSpPr>
            <a:spLocks noGrp="1"/>
          </p:cNvSpPr>
          <p:nvPr>
            <p:ph idx="1"/>
          </p:nvPr>
        </p:nvSpPr>
        <p:spPr/>
        <p:txBody>
          <a:bodyPr/>
          <a:lstStyle/>
          <a:p>
            <a:r>
              <a:rPr lang="en-US" altLang="en-US" dirty="0"/>
              <a:t>Factors to disqualify an expert include the following (continued):</a:t>
            </a:r>
          </a:p>
          <a:p>
            <a:pPr lvl="1"/>
            <a:r>
              <a:rPr lang="en-US" altLang="en-US" dirty="0"/>
              <a:t>Number of discussions held over a period of time</a:t>
            </a:r>
          </a:p>
          <a:p>
            <a:pPr lvl="1"/>
            <a:r>
              <a:rPr lang="en-US" altLang="en-US" dirty="0"/>
              <a:t>Type of documents that were reviewed</a:t>
            </a:r>
          </a:p>
          <a:p>
            <a:pPr lvl="1"/>
            <a:r>
              <a:rPr lang="en-US" altLang="en-US" dirty="0"/>
              <a:t>Type of information conveyed to the expert</a:t>
            </a:r>
          </a:p>
          <a:p>
            <a:pPr lvl="1"/>
            <a:r>
              <a:rPr lang="en-US" altLang="en-US" dirty="0"/>
              <a:t>Amount of time involved in discussions or meetings between the expert and attorney</a:t>
            </a:r>
          </a:p>
          <a:p>
            <a:pPr lvl="1"/>
            <a:r>
              <a:rPr lang="en-US" altLang="en-US" dirty="0"/>
              <a:t>Whether the expert provided the attorney with confidential information</a:t>
            </a:r>
          </a:p>
          <a:p>
            <a:pPr lvl="1"/>
            <a:r>
              <a:rPr lang="en-US" altLang="en-US" dirty="0"/>
              <a:t>Whether the attorney formally retained the expert</a:t>
            </a:r>
          </a:p>
        </p:txBody>
      </p:sp>
    </p:spTree>
    <p:extLst>
      <p:ext uri="{BB962C8B-B14F-4D97-AF65-F5344CB8AC3E}">
        <p14:creationId xmlns:p14="http://schemas.microsoft.com/office/powerpoint/2010/main" val="2890771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customXml/itemProps2.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17799</TotalTime>
  <Words>2848</Words>
  <Application>Microsoft Office PowerPoint</Application>
  <PresentationFormat>Widescreen</PresentationFormat>
  <Paragraphs>238</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Applying Ethics and Codes to Expert Witnesses (1 of 3)</vt:lpstr>
      <vt:lpstr>Applying Ethics and Codes to Expert Witnesses (2 of 3)</vt:lpstr>
      <vt:lpstr>Applying Ethics and Codes to Expert Witnesses (3 of 3)</vt:lpstr>
      <vt:lpstr>Forensics Examiners’ Roles in Testifying</vt:lpstr>
      <vt:lpstr>Considerations in Disqualification (1 of 4)</vt:lpstr>
      <vt:lpstr>Considerations in Disqualification (2 of 4)</vt:lpstr>
      <vt:lpstr>Considerations in Disqualification (3 of 4)</vt:lpstr>
      <vt:lpstr>Considerations in Disqualification (4 of 4)</vt:lpstr>
      <vt:lpstr>Factors to Consider for All Cases (1 of 3)</vt:lpstr>
      <vt:lpstr>Factors to Consider for All Cases (2 of 3)</vt:lpstr>
      <vt:lpstr>Factors to Consider for All Cases (3 of 3)</vt:lpstr>
      <vt:lpstr>Determining Admissibility of Evidence</vt:lpstr>
      <vt:lpstr>Organizations with Codes of Ethics</vt:lpstr>
      <vt:lpstr>International Society of Forensic Computer Examiners (1 of 2)</vt:lpstr>
      <vt:lpstr>International Society of Forensic Computer Examiners (2 of 2)</vt:lpstr>
      <vt:lpstr>International High Technology Crime Investigation Association</vt:lpstr>
      <vt:lpstr>International Association of Computer Investigative Specialists</vt:lpstr>
      <vt:lpstr>American Bar Association</vt:lpstr>
      <vt:lpstr>American Psychological Association</vt:lpstr>
      <vt:lpstr>Knowledge Check Activity 15-1</vt:lpstr>
      <vt:lpstr>Knowledge Check Activity 15-1: Answer</vt:lpstr>
      <vt:lpstr>Dealing with Ethical Challenges (1 of 2)</vt:lpstr>
      <vt:lpstr>Dealing with Ethical Challenges (2 of 2)</vt:lpstr>
      <vt:lpstr>Ethical Responsibilities Owed to You (1 of 2)</vt:lpstr>
      <vt:lpstr>Ethical Responsibilities Owed to You (2 of 2)</vt:lpstr>
      <vt:lpstr>Standard Forensics Tools and Tools You Create (1 of 2)</vt:lpstr>
      <vt:lpstr>Standard Forensics Tools and Tools You Create (2 of 2)</vt:lpstr>
      <vt:lpstr>Using an Intake Form (1 of 2)</vt:lpstr>
      <vt:lpstr>Using an Intake Form (2 of 2)</vt:lpstr>
      <vt:lpstr>Performing Peer Reviews for Digital Forensics (1 of 2)</vt:lpstr>
      <vt:lpstr>Performing Peer Reviews for Digital Forensics (2 of 2)</vt:lpstr>
      <vt:lpstr>How to Peer-Review a Case (1 of 2)</vt:lpstr>
      <vt:lpstr>How to Peer-Review a Case (2 of 2)</vt:lpstr>
      <vt:lpstr>Writing a Peer Review (1 of 2)</vt:lpstr>
      <vt:lpstr>Writing a Peer Review (2 of 2)</vt:lpstr>
      <vt:lpstr>Knowledge Check Activity 15-2</vt:lpstr>
      <vt:lpstr>Knowledge Check Activity 15-2: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665</cp:revision>
  <cp:lastPrinted>2016-10-03T15:29:39Z</cp:lastPrinted>
  <dcterms:created xsi:type="dcterms:W3CDTF">2021-12-10T16:21:02Z</dcterms:created>
  <dcterms:modified xsi:type="dcterms:W3CDTF">2024-05-07T18:13:48Z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