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7"/>
  </p:notesMasterIdLst>
  <p:handoutMasterIdLst>
    <p:handoutMasterId r:id="rId48"/>
  </p:handoutMasterIdLst>
  <p:sldIdLst>
    <p:sldId id="257" r:id="rId5"/>
    <p:sldId id="374" r:id="rId6"/>
    <p:sldId id="396" r:id="rId7"/>
    <p:sldId id="397" r:id="rId8"/>
    <p:sldId id="320" r:id="rId9"/>
    <p:sldId id="398" r:id="rId10"/>
    <p:sldId id="399" r:id="rId11"/>
    <p:sldId id="400" r:id="rId12"/>
    <p:sldId id="401" r:id="rId13"/>
    <p:sldId id="402" r:id="rId14"/>
    <p:sldId id="403" r:id="rId15"/>
    <p:sldId id="404" r:id="rId16"/>
    <p:sldId id="405" r:id="rId17"/>
    <p:sldId id="406" r:id="rId18"/>
    <p:sldId id="407" r:id="rId19"/>
    <p:sldId id="408" r:id="rId20"/>
    <p:sldId id="409" r:id="rId21"/>
    <p:sldId id="323" r:id="rId22"/>
    <p:sldId id="263" r:id="rId23"/>
    <p:sldId id="410" r:id="rId24"/>
    <p:sldId id="411" r:id="rId25"/>
    <p:sldId id="412" r:id="rId26"/>
    <p:sldId id="413" r:id="rId27"/>
    <p:sldId id="414" r:id="rId28"/>
    <p:sldId id="415" r:id="rId29"/>
    <p:sldId id="394"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353" r:id="rId43"/>
    <p:sldId id="354" r:id="rId44"/>
    <p:sldId id="355" r:id="rId45"/>
    <p:sldId id="356" r:id="rId46"/>
  </p:sldIdLst>
  <p:sldSz cx="12192000" cy="6858000"/>
  <p:notesSz cx="6858000" cy="9144000"/>
  <p:custDataLst>
    <p:tags r:id="rId49"/>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97"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3A7820EB-2DEC-415F-BA6D-73344B26E010}"/>
    <pc:docChg chg="modSld">
      <pc:chgData name="Greenhouse, Brooke" userId="452988ab-1343-4483-bbbf-06c809cf8e3f" providerId="ADAL" clId="{3A7820EB-2DEC-415F-BA6D-73344B26E010}" dt="2024-05-07T17:52:16.309" v="42"/>
      <pc:docMkLst>
        <pc:docMk/>
      </pc:docMkLst>
      <pc:sldChg chg="modSp mod">
        <pc:chgData name="Greenhouse, Brooke" userId="452988ab-1343-4483-bbbf-06c809cf8e3f" providerId="ADAL" clId="{3A7820EB-2DEC-415F-BA6D-73344B26E010}" dt="2024-05-07T17:47:37.888" v="0" actId="962"/>
        <pc:sldMkLst>
          <pc:docMk/>
          <pc:sldMk cId="2293288057" sldId="257"/>
        </pc:sldMkLst>
        <pc:picChg chg="mod">
          <ac:chgData name="Greenhouse, Brooke" userId="452988ab-1343-4483-bbbf-06c809cf8e3f" providerId="ADAL" clId="{3A7820EB-2DEC-415F-BA6D-73344B26E010}" dt="2024-05-07T17:47:37.888" v="0" actId="962"/>
          <ac:picMkLst>
            <pc:docMk/>
            <pc:sldMk cId="2293288057" sldId="257"/>
            <ac:picMk id="7" creationId="{E0F24CBE-606E-F53B-B6F0-17B364174585}"/>
          </ac:picMkLst>
        </pc:picChg>
      </pc:sldChg>
      <pc:sldChg chg="modSp mod">
        <pc:chgData name="Greenhouse, Brooke" userId="452988ab-1343-4483-bbbf-06c809cf8e3f" providerId="ADAL" clId="{3A7820EB-2DEC-415F-BA6D-73344B26E010}" dt="2024-05-07T17:47:57.661" v="2" actId="962"/>
        <pc:sldMkLst>
          <pc:docMk/>
          <pc:sldMk cId="2895723522" sldId="320"/>
        </pc:sldMkLst>
        <pc:picChg chg="mod">
          <ac:chgData name="Greenhouse, Brooke" userId="452988ab-1343-4483-bbbf-06c809cf8e3f" providerId="ADAL" clId="{3A7820EB-2DEC-415F-BA6D-73344B26E010}" dt="2024-05-07T17:47:57.661" v="2" actId="962"/>
          <ac:picMkLst>
            <pc:docMk/>
            <pc:sldMk cId="2895723522" sldId="320"/>
            <ac:picMk id="6" creationId="{B8332517-EFC3-5F0F-1096-732A7591243E}"/>
          </ac:picMkLst>
        </pc:picChg>
      </pc:sldChg>
      <pc:sldChg chg="modSp mod">
        <pc:chgData name="Greenhouse, Brooke" userId="452988ab-1343-4483-bbbf-06c809cf8e3f" providerId="ADAL" clId="{3A7820EB-2DEC-415F-BA6D-73344B26E010}" dt="2024-05-07T17:52:07.182" v="41"/>
        <pc:sldMkLst>
          <pc:docMk/>
          <pc:sldMk cId="1705943123" sldId="355"/>
        </pc:sldMkLst>
        <pc:spChg chg="ord">
          <ac:chgData name="Greenhouse, Brooke" userId="452988ab-1343-4483-bbbf-06c809cf8e3f" providerId="ADAL" clId="{3A7820EB-2DEC-415F-BA6D-73344B26E010}" dt="2024-05-07T17:52:07.182" v="41"/>
          <ac:spMkLst>
            <pc:docMk/>
            <pc:sldMk cId="1705943123" sldId="355"/>
            <ac:spMk id="3" creationId="{1076C9D7-44DF-C70D-F74C-D607A28F5E06}"/>
          </ac:spMkLst>
        </pc:spChg>
      </pc:sldChg>
      <pc:sldChg chg="modSp mod">
        <pc:chgData name="Greenhouse, Brooke" userId="452988ab-1343-4483-bbbf-06c809cf8e3f" providerId="ADAL" clId="{3A7820EB-2DEC-415F-BA6D-73344B26E010}" dt="2024-05-07T17:52:16.309" v="42"/>
        <pc:sldMkLst>
          <pc:docMk/>
          <pc:sldMk cId="328760898" sldId="356"/>
        </pc:sldMkLst>
        <pc:spChg chg="ord">
          <ac:chgData name="Greenhouse, Brooke" userId="452988ab-1343-4483-bbbf-06c809cf8e3f" providerId="ADAL" clId="{3A7820EB-2DEC-415F-BA6D-73344B26E010}" dt="2024-05-07T17:52:16.309" v="42"/>
          <ac:spMkLst>
            <pc:docMk/>
            <pc:sldMk cId="328760898" sldId="356"/>
            <ac:spMk id="3" creationId="{B59DB9C0-A1E4-78BE-4089-F4E0C2F71CFE}"/>
          </ac:spMkLst>
        </pc:spChg>
      </pc:sldChg>
      <pc:sldChg chg="modSp mod">
        <pc:chgData name="Greenhouse, Brooke" userId="452988ab-1343-4483-bbbf-06c809cf8e3f" providerId="ADAL" clId="{3A7820EB-2DEC-415F-BA6D-73344B26E010}" dt="2024-05-07T17:49:21.752" v="11"/>
        <pc:sldMkLst>
          <pc:docMk/>
          <pc:sldMk cId="614826646" sldId="374"/>
        </pc:sldMkLst>
        <pc:spChg chg="ord">
          <ac:chgData name="Greenhouse, Brooke" userId="452988ab-1343-4483-bbbf-06c809cf8e3f" providerId="ADAL" clId="{3A7820EB-2DEC-415F-BA6D-73344B26E010}" dt="2024-05-07T17:49:21.752" v="11"/>
          <ac:spMkLst>
            <pc:docMk/>
            <pc:sldMk cId="614826646" sldId="374"/>
            <ac:spMk id="3" creationId="{70A8E94C-E1A3-849B-5863-D51815FE7997}"/>
          </ac:spMkLst>
        </pc:spChg>
      </pc:sldChg>
      <pc:sldChg chg="modSp mod">
        <pc:chgData name="Greenhouse, Brooke" userId="452988ab-1343-4483-bbbf-06c809cf8e3f" providerId="ADAL" clId="{3A7820EB-2DEC-415F-BA6D-73344B26E010}" dt="2024-05-07T17:48:56.070" v="10" actId="962"/>
        <pc:sldMkLst>
          <pc:docMk/>
          <pc:sldMk cId="1620718655" sldId="394"/>
        </pc:sldMkLst>
        <pc:picChg chg="mod">
          <ac:chgData name="Greenhouse, Brooke" userId="452988ab-1343-4483-bbbf-06c809cf8e3f" providerId="ADAL" clId="{3A7820EB-2DEC-415F-BA6D-73344B26E010}" dt="2024-05-07T17:48:56.070" v="10" actId="962"/>
          <ac:picMkLst>
            <pc:docMk/>
            <pc:sldMk cId="1620718655" sldId="394"/>
            <ac:picMk id="4" creationId="{2584F2F1-0438-679C-DCEB-9B03342BD473}"/>
          </ac:picMkLst>
        </pc:picChg>
      </pc:sldChg>
      <pc:sldChg chg="modSp mod">
        <pc:chgData name="Greenhouse, Brooke" userId="452988ab-1343-4483-bbbf-06c809cf8e3f" providerId="ADAL" clId="{3A7820EB-2DEC-415F-BA6D-73344B26E010}" dt="2024-05-07T17:49:25.447" v="12"/>
        <pc:sldMkLst>
          <pc:docMk/>
          <pc:sldMk cId="3804067593" sldId="396"/>
        </pc:sldMkLst>
        <pc:spChg chg="ord">
          <ac:chgData name="Greenhouse, Brooke" userId="452988ab-1343-4483-bbbf-06c809cf8e3f" providerId="ADAL" clId="{3A7820EB-2DEC-415F-BA6D-73344B26E010}" dt="2024-05-07T17:49:25.447" v="12"/>
          <ac:spMkLst>
            <pc:docMk/>
            <pc:sldMk cId="3804067593" sldId="396"/>
            <ac:spMk id="3" creationId="{388F5E20-3140-6968-9D46-F4F8E4452A08}"/>
          </ac:spMkLst>
        </pc:spChg>
      </pc:sldChg>
      <pc:sldChg chg="modSp mod">
        <pc:chgData name="Greenhouse, Brooke" userId="452988ab-1343-4483-bbbf-06c809cf8e3f" providerId="ADAL" clId="{3A7820EB-2DEC-415F-BA6D-73344B26E010}" dt="2024-05-07T17:49:29.446" v="13"/>
        <pc:sldMkLst>
          <pc:docMk/>
          <pc:sldMk cId="203901918" sldId="397"/>
        </pc:sldMkLst>
        <pc:spChg chg="ord">
          <ac:chgData name="Greenhouse, Brooke" userId="452988ab-1343-4483-bbbf-06c809cf8e3f" providerId="ADAL" clId="{3A7820EB-2DEC-415F-BA6D-73344B26E010}" dt="2024-05-07T17:49:29.446" v="13"/>
          <ac:spMkLst>
            <pc:docMk/>
            <pc:sldMk cId="203901918" sldId="397"/>
            <ac:spMk id="3" creationId="{5B75E154-C347-BAE7-2BE2-B9C6A8530D32}"/>
          </ac:spMkLst>
        </pc:spChg>
      </pc:sldChg>
      <pc:sldChg chg="modSp mod">
        <pc:chgData name="Greenhouse, Brooke" userId="452988ab-1343-4483-bbbf-06c809cf8e3f" providerId="ADAL" clId="{3A7820EB-2DEC-415F-BA6D-73344B26E010}" dt="2024-05-07T17:49:41.238" v="14"/>
        <pc:sldMkLst>
          <pc:docMk/>
          <pc:sldMk cId="254587890" sldId="398"/>
        </pc:sldMkLst>
        <pc:spChg chg="ord">
          <ac:chgData name="Greenhouse, Brooke" userId="452988ab-1343-4483-bbbf-06c809cf8e3f" providerId="ADAL" clId="{3A7820EB-2DEC-415F-BA6D-73344B26E010}" dt="2024-05-07T17:49:41.238" v="14"/>
          <ac:spMkLst>
            <pc:docMk/>
            <pc:sldMk cId="254587890" sldId="398"/>
            <ac:spMk id="3" creationId="{F467B27D-B19B-99D3-9EB6-5031674D394D}"/>
          </ac:spMkLst>
        </pc:spChg>
      </pc:sldChg>
      <pc:sldChg chg="modSp mod">
        <pc:chgData name="Greenhouse, Brooke" userId="452988ab-1343-4483-bbbf-06c809cf8e3f" providerId="ADAL" clId="{3A7820EB-2DEC-415F-BA6D-73344B26E010}" dt="2024-05-07T17:49:45.379" v="15"/>
        <pc:sldMkLst>
          <pc:docMk/>
          <pc:sldMk cId="2463879476" sldId="399"/>
        </pc:sldMkLst>
        <pc:spChg chg="ord">
          <ac:chgData name="Greenhouse, Brooke" userId="452988ab-1343-4483-bbbf-06c809cf8e3f" providerId="ADAL" clId="{3A7820EB-2DEC-415F-BA6D-73344B26E010}" dt="2024-05-07T17:49:45.379" v="15"/>
          <ac:spMkLst>
            <pc:docMk/>
            <pc:sldMk cId="2463879476" sldId="399"/>
            <ac:spMk id="3" creationId="{4669973F-BB25-C479-0D6B-17B8C08989E9}"/>
          </ac:spMkLst>
        </pc:spChg>
      </pc:sldChg>
      <pc:sldChg chg="modSp mod">
        <pc:chgData name="Greenhouse, Brooke" userId="452988ab-1343-4483-bbbf-06c809cf8e3f" providerId="ADAL" clId="{3A7820EB-2DEC-415F-BA6D-73344B26E010}" dt="2024-05-07T17:49:48.752" v="16"/>
        <pc:sldMkLst>
          <pc:docMk/>
          <pc:sldMk cId="2892532182" sldId="400"/>
        </pc:sldMkLst>
        <pc:spChg chg="ord">
          <ac:chgData name="Greenhouse, Brooke" userId="452988ab-1343-4483-bbbf-06c809cf8e3f" providerId="ADAL" clId="{3A7820EB-2DEC-415F-BA6D-73344B26E010}" dt="2024-05-07T17:49:48.752" v="16"/>
          <ac:spMkLst>
            <pc:docMk/>
            <pc:sldMk cId="2892532182" sldId="400"/>
            <ac:spMk id="3" creationId="{0AA1C7B4-4F96-FB7F-7628-4963229095EB}"/>
          </ac:spMkLst>
        </pc:spChg>
      </pc:sldChg>
      <pc:sldChg chg="modSp mod">
        <pc:chgData name="Greenhouse, Brooke" userId="452988ab-1343-4483-bbbf-06c809cf8e3f" providerId="ADAL" clId="{3A7820EB-2DEC-415F-BA6D-73344B26E010}" dt="2024-05-07T17:49:52.136" v="17"/>
        <pc:sldMkLst>
          <pc:docMk/>
          <pc:sldMk cId="848329803" sldId="401"/>
        </pc:sldMkLst>
        <pc:spChg chg="ord">
          <ac:chgData name="Greenhouse, Brooke" userId="452988ab-1343-4483-bbbf-06c809cf8e3f" providerId="ADAL" clId="{3A7820EB-2DEC-415F-BA6D-73344B26E010}" dt="2024-05-07T17:49:52.136" v="17"/>
          <ac:spMkLst>
            <pc:docMk/>
            <pc:sldMk cId="848329803" sldId="401"/>
            <ac:spMk id="3" creationId="{9C10E4D7-EED5-C18F-1BE1-B30B3DB97A8E}"/>
          </ac:spMkLst>
        </pc:spChg>
      </pc:sldChg>
      <pc:sldChg chg="modSp mod">
        <pc:chgData name="Greenhouse, Brooke" userId="452988ab-1343-4483-bbbf-06c809cf8e3f" providerId="ADAL" clId="{3A7820EB-2DEC-415F-BA6D-73344B26E010}" dt="2024-05-07T17:49:58.591" v="18"/>
        <pc:sldMkLst>
          <pc:docMk/>
          <pc:sldMk cId="4048727159" sldId="402"/>
        </pc:sldMkLst>
        <pc:spChg chg="ord">
          <ac:chgData name="Greenhouse, Brooke" userId="452988ab-1343-4483-bbbf-06c809cf8e3f" providerId="ADAL" clId="{3A7820EB-2DEC-415F-BA6D-73344B26E010}" dt="2024-05-07T17:49:58.591" v="18"/>
          <ac:spMkLst>
            <pc:docMk/>
            <pc:sldMk cId="4048727159" sldId="402"/>
            <ac:spMk id="3" creationId="{426BDCE7-5C74-28E9-12D8-F5A5AA16E995}"/>
          </ac:spMkLst>
        </pc:spChg>
      </pc:sldChg>
      <pc:sldChg chg="modSp mod">
        <pc:chgData name="Greenhouse, Brooke" userId="452988ab-1343-4483-bbbf-06c809cf8e3f" providerId="ADAL" clId="{3A7820EB-2DEC-415F-BA6D-73344B26E010}" dt="2024-05-07T17:48:11.825" v="4" actId="962"/>
        <pc:sldMkLst>
          <pc:docMk/>
          <pc:sldMk cId="1903665957" sldId="403"/>
        </pc:sldMkLst>
        <pc:picChg chg="mod">
          <ac:chgData name="Greenhouse, Brooke" userId="452988ab-1343-4483-bbbf-06c809cf8e3f" providerId="ADAL" clId="{3A7820EB-2DEC-415F-BA6D-73344B26E010}" dt="2024-05-07T17:48:11.825" v="4" actId="962"/>
          <ac:picMkLst>
            <pc:docMk/>
            <pc:sldMk cId="1903665957" sldId="403"/>
            <ac:picMk id="4" creationId="{0BAEC4FD-A842-3DE9-7432-47CC0D5E1C00}"/>
          </ac:picMkLst>
        </pc:picChg>
      </pc:sldChg>
      <pc:sldChg chg="modSp mod">
        <pc:chgData name="Greenhouse, Brooke" userId="452988ab-1343-4483-bbbf-06c809cf8e3f" providerId="ADAL" clId="{3A7820EB-2DEC-415F-BA6D-73344B26E010}" dt="2024-05-07T17:50:13.788" v="19"/>
        <pc:sldMkLst>
          <pc:docMk/>
          <pc:sldMk cId="2016433110" sldId="404"/>
        </pc:sldMkLst>
        <pc:spChg chg="ord">
          <ac:chgData name="Greenhouse, Brooke" userId="452988ab-1343-4483-bbbf-06c809cf8e3f" providerId="ADAL" clId="{3A7820EB-2DEC-415F-BA6D-73344B26E010}" dt="2024-05-07T17:50:13.788" v="19"/>
          <ac:spMkLst>
            <pc:docMk/>
            <pc:sldMk cId="2016433110" sldId="404"/>
            <ac:spMk id="3" creationId="{E9F88E49-637D-EDF0-7E72-87CABC7EBF39}"/>
          </ac:spMkLst>
        </pc:spChg>
      </pc:sldChg>
      <pc:sldChg chg="modSp mod">
        <pc:chgData name="Greenhouse, Brooke" userId="452988ab-1343-4483-bbbf-06c809cf8e3f" providerId="ADAL" clId="{3A7820EB-2DEC-415F-BA6D-73344B26E010}" dt="2024-05-07T17:48:23.290" v="6" actId="962"/>
        <pc:sldMkLst>
          <pc:docMk/>
          <pc:sldMk cId="2696753192" sldId="405"/>
        </pc:sldMkLst>
        <pc:picChg chg="mod">
          <ac:chgData name="Greenhouse, Brooke" userId="452988ab-1343-4483-bbbf-06c809cf8e3f" providerId="ADAL" clId="{3A7820EB-2DEC-415F-BA6D-73344B26E010}" dt="2024-05-07T17:48:23.290" v="6" actId="962"/>
          <ac:picMkLst>
            <pc:docMk/>
            <pc:sldMk cId="2696753192" sldId="405"/>
            <ac:picMk id="6" creationId="{02A80BDF-DCDF-7B7F-298C-E3FC5F7F3273}"/>
          </ac:picMkLst>
        </pc:picChg>
      </pc:sldChg>
      <pc:sldChg chg="modSp mod">
        <pc:chgData name="Greenhouse, Brooke" userId="452988ab-1343-4483-bbbf-06c809cf8e3f" providerId="ADAL" clId="{3A7820EB-2DEC-415F-BA6D-73344B26E010}" dt="2024-05-07T17:50:34.155" v="20"/>
        <pc:sldMkLst>
          <pc:docMk/>
          <pc:sldMk cId="795227434" sldId="406"/>
        </pc:sldMkLst>
        <pc:spChg chg="ord">
          <ac:chgData name="Greenhouse, Brooke" userId="452988ab-1343-4483-bbbf-06c809cf8e3f" providerId="ADAL" clId="{3A7820EB-2DEC-415F-BA6D-73344B26E010}" dt="2024-05-07T17:50:34.155" v="20"/>
          <ac:spMkLst>
            <pc:docMk/>
            <pc:sldMk cId="795227434" sldId="406"/>
            <ac:spMk id="3" creationId="{85D7313C-BCB6-B49E-5FC0-F4070F8A2B53}"/>
          </ac:spMkLst>
        </pc:spChg>
      </pc:sldChg>
      <pc:sldChg chg="modSp mod">
        <pc:chgData name="Greenhouse, Brooke" userId="452988ab-1343-4483-bbbf-06c809cf8e3f" providerId="ADAL" clId="{3A7820EB-2DEC-415F-BA6D-73344B26E010}" dt="2024-05-07T17:50:38.693" v="21"/>
        <pc:sldMkLst>
          <pc:docMk/>
          <pc:sldMk cId="836051655" sldId="407"/>
        </pc:sldMkLst>
        <pc:spChg chg="ord">
          <ac:chgData name="Greenhouse, Brooke" userId="452988ab-1343-4483-bbbf-06c809cf8e3f" providerId="ADAL" clId="{3A7820EB-2DEC-415F-BA6D-73344B26E010}" dt="2024-05-07T17:50:38.693" v="21"/>
          <ac:spMkLst>
            <pc:docMk/>
            <pc:sldMk cId="836051655" sldId="407"/>
            <ac:spMk id="3" creationId="{D0DFE5B9-8328-CDFC-C200-7E9E1A3F48C0}"/>
          </ac:spMkLst>
        </pc:spChg>
      </pc:sldChg>
      <pc:sldChg chg="modSp mod">
        <pc:chgData name="Greenhouse, Brooke" userId="452988ab-1343-4483-bbbf-06c809cf8e3f" providerId="ADAL" clId="{3A7820EB-2DEC-415F-BA6D-73344B26E010}" dt="2024-05-07T17:50:43.033" v="22"/>
        <pc:sldMkLst>
          <pc:docMk/>
          <pc:sldMk cId="258973790" sldId="408"/>
        </pc:sldMkLst>
        <pc:spChg chg="ord">
          <ac:chgData name="Greenhouse, Brooke" userId="452988ab-1343-4483-bbbf-06c809cf8e3f" providerId="ADAL" clId="{3A7820EB-2DEC-415F-BA6D-73344B26E010}" dt="2024-05-07T17:50:43.033" v="22"/>
          <ac:spMkLst>
            <pc:docMk/>
            <pc:sldMk cId="258973790" sldId="408"/>
            <ac:spMk id="3" creationId="{3B5BD3E3-8B38-F970-6A73-15C08D1CEA3F}"/>
          </ac:spMkLst>
        </pc:spChg>
      </pc:sldChg>
      <pc:sldChg chg="modSp mod">
        <pc:chgData name="Greenhouse, Brooke" userId="452988ab-1343-4483-bbbf-06c809cf8e3f" providerId="ADAL" clId="{3A7820EB-2DEC-415F-BA6D-73344B26E010}" dt="2024-05-07T17:48:38.740" v="8" actId="962"/>
        <pc:sldMkLst>
          <pc:docMk/>
          <pc:sldMk cId="2586235875" sldId="409"/>
        </pc:sldMkLst>
        <pc:picChg chg="mod">
          <ac:chgData name="Greenhouse, Brooke" userId="452988ab-1343-4483-bbbf-06c809cf8e3f" providerId="ADAL" clId="{3A7820EB-2DEC-415F-BA6D-73344B26E010}" dt="2024-05-07T17:48:38.740" v="8" actId="962"/>
          <ac:picMkLst>
            <pc:docMk/>
            <pc:sldMk cId="2586235875" sldId="409"/>
            <ac:picMk id="4" creationId="{7AF3BF1E-D0A5-19BB-DBBC-5F6263D025FB}"/>
          </ac:picMkLst>
        </pc:picChg>
      </pc:sldChg>
      <pc:sldChg chg="modSp mod">
        <pc:chgData name="Greenhouse, Brooke" userId="452988ab-1343-4483-bbbf-06c809cf8e3f" providerId="ADAL" clId="{3A7820EB-2DEC-415F-BA6D-73344B26E010}" dt="2024-05-07T17:50:51.535" v="23"/>
        <pc:sldMkLst>
          <pc:docMk/>
          <pc:sldMk cId="3822654485" sldId="410"/>
        </pc:sldMkLst>
        <pc:spChg chg="ord">
          <ac:chgData name="Greenhouse, Brooke" userId="452988ab-1343-4483-bbbf-06c809cf8e3f" providerId="ADAL" clId="{3A7820EB-2DEC-415F-BA6D-73344B26E010}" dt="2024-05-07T17:50:51.535" v="23"/>
          <ac:spMkLst>
            <pc:docMk/>
            <pc:sldMk cId="3822654485" sldId="410"/>
            <ac:spMk id="3" creationId="{3492CDE4-7E1C-579C-8C7D-E2D4ABD093F8}"/>
          </ac:spMkLst>
        </pc:spChg>
      </pc:sldChg>
      <pc:sldChg chg="modSp mod">
        <pc:chgData name="Greenhouse, Brooke" userId="452988ab-1343-4483-bbbf-06c809cf8e3f" providerId="ADAL" clId="{3A7820EB-2DEC-415F-BA6D-73344B26E010}" dt="2024-05-07T17:50:55.526" v="24"/>
        <pc:sldMkLst>
          <pc:docMk/>
          <pc:sldMk cId="3130815225" sldId="411"/>
        </pc:sldMkLst>
        <pc:spChg chg="ord">
          <ac:chgData name="Greenhouse, Brooke" userId="452988ab-1343-4483-bbbf-06c809cf8e3f" providerId="ADAL" clId="{3A7820EB-2DEC-415F-BA6D-73344B26E010}" dt="2024-05-07T17:50:55.526" v="24"/>
          <ac:spMkLst>
            <pc:docMk/>
            <pc:sldMk cId="3130815225" sldId="411"/>
            <ac:spMk id="3" creationId="{3492CDE4-7E1C-579C-8C7D-E2D4ABD093F8}"/>
          </ac:spMkLst>
        </pc:spChg>
      </pc:sldChg>
      <pc:sldChg chg="modSp mod">
        <pc:chgData name="Greenhouse, Brooke" userId="452988ab-1343-4483-bbbf-06c809cf8e3f" providerId="ADAL" clId="{3A7820EB-2DEC-415F-BA6D-73344B26E010}" dt="2024-05-07T17:50:59.158" v="25"/>
        <pc:sldMkLst>
          <pc:docMk/>
          <pc:sldMk cId="1892628916" sldId="412"/>
        </pc:sldMkLst>
        <pc:spChg chg="ord">
          <ac:chgData name="Greenhouse, Brooke" userId="452988ab-1343-4483-bbbf-06c809cf8e3f" providerId="ADAL" clId="{3A7820EB-2DEC-415F-BA6D-73344B26E010}" dt="2024-05-07T17:50:59.158" v="25"/>
          <ac:spMkLst>
            <pc:docMk/>
            <pc:sldMk cId="1892628916" sldId="412"/>
            <ac:spMk id="3" creationId="{EAB2AB2E-F055-35C2-13EC-50C6F9978FF4}"/>
          </ac:spMkLst>
        </pc:spChg>
      </pc:sldChg>
      <pc:sldChg chg="modSp mod">
        <pc:chgData name="Greenhouse, Brooke" userId="452988ab-1343-4483-bbbf-06c809cf8e3f" providerId="ADAL" clId="{3A7820EB-2DEC-415F-BA6D-73344B26E010}" dt="2024-05-07T17:51:02.571" v="26"/>
        <pc:sldMkLst>
          <pc:docMk/>
          <pc:sldMk cId="2234353702" sldId="413"/>
        </pc:sldMkLst>
        <pc:spChg chg="ord">
          <ac:chgData name="Greenhouse, Brooke" userId="452988ab-1343-4483-bbbf-06c809cf8e3f" providerId="ADAL" clId="{3A7820EB-2DEC-415F-BA6D-73344B26E010}" dt="2024-05-07T17:51:02.571" v="26"/>
          <ac:spMkLst>
            <pc:docMk/>
            <pc:sldMk cId="2234353702" sldId="413"/>
            <ac:spMk id="3" creationId="{EAB2AB2E-F055-35C2-13EC-50C6F9978FF4}"/>
          </ac:spMkLst>
        </pc:spChg>
      </pc:sldChg>
      <pc:sldChg chg="modSp mod">
        <pc:chgData name="Greenhouse, Brooke" userId="452988ab-1343-4483-bbbf-06c809cf8e3f" providerId="ADAL" clId="{3A7820EB-2DEC-415F-BA6D-73344B26E010}" dt="2024-05-07T17:51:06.410" v="27"/>
        <pc:sldMkLst>
          <pc:docMk/>
          <pc:sldMk cId="1930325983" sldId="414"/>
        </pc:sldMkLst>
        <pc:spChg chg="ord">
          <ac:chgData name="Greenhouse, Brooke" userId="452988ab-1343-4483-bbbf-06c809cf8e3f" providerId="ADAL" clId="{3A7820EB-2DEC-415F-BA6D-73344B26E010}" dt="2024-05-07T17:51:06.410" v="27"/>
          <ac:spMkLst>
            <pc:docMk/>
            <pc:sldMk cId="1930325983" sldId="414"/>
            <ac:spMk id="3" creationId="{FD0A3121-F37F-1066-806A-4797DA8A6854}"/>
          </ac:spMkLst>
        </pc:spChg>
      </pc:sldChg>
      <pc:sldChg chg="modSp mod">
        <pc:chgData name="Greenhouse, Brooke" userId="452988ab-1343-4483-bbbf-06c809cf8e3f" providerId="ADAL" clId="{3A7820EB-2DEC-415F-BA6D-73344B26E010}" dt="2024-05-07T17:51:10.071" v="28"/>
        <pc:sldMkLst>
          <pc:docMk/>
          <pc:sldMk cId="543275618" sldId="415"/>
        </pc:sldMkLst>
        <pc:spChg chg="ord">
          <ac:chgData name="Greenhouse, Brooke" userId="452988ab-1343-4483-bbbf-06c809cf8e3f" providerId="ADAL" clId="{3A7820EB-2DEC-415F-BA6D-73344B26E010}" dt="2024-05-07T17:51:10.071" v="28"/>
          <ac:spMkLst>
            <pc:docMk/>
            <pc:sldMk cId="543275618" sldId="415"/>
            <ac:spMk id="3" creationId="{FD0A3121-F37F-1066-806A-4797DA8A6854}"/>
          </ac:spMkLst>
        </pc:spChg>
      </pc:sldChg>
      <pc:sldChg chg="modSp mod">
        <pc:chgData name="Greenhouse, Brooke" userId="452988ab-1343-4483-bbbf-06c809cf8e3f" providerId="ADAL" clId="{3A7820EB-2DEC-415F-BA6D-73344B26E010}" dt="2024-05-07T17:51:18.653" v="29"/>
        <pc:sldMkLst>
          <pc:docMk/>
          <pc:sldMk cId="1305489539" sldId="416"/>
        </pc:sldMkLst>
        <pc:spChg chg="ord">
          <ac:chgData name="Greenhouse, Brooke" userId="452988ab-1343-4483-bbbf-06c809cf8e3f" providerId="ADAL" clId="{3A7820EB-2DEC-415F-BA6D-73344B26E010}" dt="2024-05-07T17:51:18.653" v="29"/>
          <ac:spMkLst>
            <pc:docMk/>
            <pc:sldMk cId="1305489539" sldId="416"/>
            <ac:spMk id="3" creationId="{440014BD-6A31-5B20-B832-42A9F8CB0746}"/>
          </ac:spMkLst>
        </pc:spChg>
      </pc:sldChg>
      <pc:sldChg chg="modSp mod">
        <pc:chgData name="Greenhouse, Brooke" userId="452988ab-1343-4483-bbbf-06c809cf8e3f" providerId="ADAL" clId="{3A7820EB-2DEC-415F-BA6D-73344B26E010}" dt="2024-05-07T17:51:23.670" v="30"/>
        <pc:sldMkLst>
          <pc:docMk/>
          <pc:sldMk cId="1296237076" sldId="417"/>
        </pc:sldMkLst>
        <pc:spChg chg="ord">
          <ac:chgData name="Greenhouse, Brooke" userId="452988ab-1343-4483-bbbf-06c809cf8e3f" providerId="ADAL" clId="{3A7820EB-2DEC-415F-BA6D-73344B26E010}" dt="2024-05-07T17:51:23.670" v="30"/>
          <ac:spMkLst>
            <pc:docMk/>
            <pc:sldMk cId="1296237076" sldId="417"/>
            <ac:spMk id="3" creationId="{440014BD-6A31-5B20-B832-42A9F8CB0746}"/>
          </ac:spMkLst>
        </pc:spChg>
      </pc:sldChg>
      <pc:sldChg chg="modSp mod">
        <pc:chgData name="Greenhouse, Brooke" userId="452988ab-1343-4483-bbbf-06c809cf8e3f" providerId="ADAL" clId="{3A7820EB-2DEC-415F-BA6D-73344B26E010}" dt="2024-05-07T17:51:28.021" v="31"/>
        <pc:sldMkLst>
          <pc:docMk/>
          <pc:sldMk cId="2250280433" sldId="418"/>
        </pc:sldMkLst>
        <pc:spChg chg="ord">
          <ac:chgData name="Greenhouse, Brooke" userId="452988ab-1343-4483-bbbf-06c809cf8e3f" providerId="ADAL" clId="{3A7820EB-2DEC-415F-BA6D-73344B26E010}" dt="2024-05-07T17:51:28.021" v="31"/>
          <ac:spMkLst>
            <pc:docMk/>
            <pc:sldMk cId="2250280433" sldId="418"/>
            <ac:spMk id="3" creationId="{440014BD-6A31-5B20-B832-42A9F8CB0746}"/>
          </ac:spMkLst>
        </pc:spChg>
      </pc:sldChg>
      <pc:sldChg chg="modSp mod">
        <pc:chgData name="Greenhouse, Brooke" userId="452988ab-1343-4483-bbbf-06c809cf8e3f" providerId="ADAL" clId="{3A7820EB-2DEC-415F-BA6D-73344B26E010}" dt="2024-05-07T17:51:31.778" v="32"/>
        <pc:sldMkLst>
          <pc:docMk/>
          <pc:sldMk cId="538214735" sldId="419"/>
        </pc:sldMkLst>
        <pc:spChg chg="ord">
          <ac:chgData name="Greenhouse, Brooke" userId="452988ab-1343-4483-bbbf-06c809cf8e3f" providerId="ADAL" clId="{3A7820EB-2DEC-415F-BA6D-73344B26E010}" dt="2024-05-07T17:51:31.778" v="32"/>
          <ac:spMkLst>
            <pc:docMk/>
            <pc:sldMk cId="538214735" sldId="419"/>
            <ac:spMk id="3" creationId="{C0879FB3-93C4-F570-04F2-935F51AB7398}"/>
          </ac:spMkLst>
        </pc:spChg>
      </pc:sldChg>
      <pc:sldChg chg="modSp mod">
        <pc:chgData name="Greenhouse, Brooke" userId="452988ab-1343-4483-bbbf-06c809cf8e3f" providerId="ADAL" clId="{3A7820EB-2DEC-415F-BA6D-73344B26E010}" dt="2024-05-07T17:51:35.316" v="33"/>
        <pc:sldMkLst>
          <pc:docMk/>
          <pc:sldMk cId="2066493724" sldId="420"/>
        </pc:sldMkLst>
        <pc:spChg chg="ord">
          <ac:chgData name="Greenhouse, Brooke" userId="452988ab-1343-4483-bbbf-06c809cf8e3f" providerId="ADAL" clId="{3A7820EB-2DEC-415F-BA6D-73344B26E010}" dt="2024-05-07T17:51:35.316" v="33"/>
          <ac:spMkLst>
            <pc:docMk/>
            <pc:sldMk cId="2066493724" sldId="420"/>
            <ac:spMk id="3" creationId="{B5EAC94C-571B-2BAC-0BF3-519ED56DD165}"/>
          </ac:spMkLst>
        </pc:spChg>
      </pc:sldChg>
      <pc:sldChg chg="modSp mod">
        <pc:chgData name="Greenhouse, Brooke" userId="452988ab-1343-4483-bbbf-06c809cf8e3f" providerId="ADAL" clId="{3A7820EB-2DEC-415F-BA6D-73344B26E010}" dt="2024-05-07T17:51:39.644" v="34"/>
        <pc:sldMkLst>
          <pc:docMk/>
          <pc:sldMk cId="264357377" sldId="421"/>
        </pc:sldMkLst>
        <pc:spChg chg="ord">
          <ac:chgData name="Greenhouse, Brooke" userId="452988ab-1343-4483-bbbf-06c809cf8e3f" providerId="ADAL" clId="{3A7820EB-2DEC-415F-BA6D-73344B26E010}" dt="2024-05-07T17:51:39.644" v="34"/>
          <ac:spMkLst>
            <pc:docMk/>
            <pc:sldMk cId="264357377" sldId="421"/>
            <ac:spMk id="3" creationId="{B5EAC94C-571B-2BAC-0BF3-519ED56DD165}"/>
          </ac:spMkLst>
        </pc:spChg>
      </pc:sldChg>
      <pc:sldChg chg="modSp mod">
        <pc:chgData name="Greenhouse, Brooke" userId="452988ab-1343-4483-bbbf-06c809cf8e3f" providerId="ADAL" clId="{3A7820EB-2DEC-415F-BA6D-73344B26E010}" dt="2024-05-07T17:51:43.852" v="35"/>
        <pc:sldMkLst>
          <pc:docMk/>
          <pc:sldMk cId="4195196437" sldId="422"/>
        </pc:sldMkLst>
        <pc:spChg chg="ord">
          <ac:chgData name="Greenhouse, Brooke" userId="452988ab-1343-4483-bbbf-06c809cf8e3f" providerId="ADAL" clId="{3A7820EB-2DEC-415F-BA6D-73344B26E010}" dt="2024-05-07T17:51:43.852" v="35"/>
          <ac:spMkLst>
            <pc:docMk/>
            <pc:sldMk cId="4195196437" sldId="422"/>
            <ac:spMk id="3" creationId="{EF62F432-B74B-FCB5-2274-070C71CB0562}"/>
          </ac:spMkLst>
        </pc:spChg>
      </pc:sldChg>
      <pc:sldChg chg="modSp mod">
        <pc:chgData name="Greenhouse, Brooke" userId="452988ab-1343-4483-bbbf-06c809cf8e3f" providerId="ADAL" clId="{3A7820EB-2DEC-415F-BA6D-73344B26E010}" dt="2024-05-07T17:51:47.807" v="36"/>
        <pc:sldMkLst>
          <pc:docMk/>
          <pc:sldMk cId="1135554882" sldId="423"/>
        </pc:sldMkLst>
        <pc:spChg chg="ord">
          <ac:chgData name="Greenhouse, Brooke" userId="452988ab-1343-4483-bbbf-06c809cf8e3f" providerId="ADAL" clId="{3A7820EB-2DEC-415F-BA6D-73344B26E010}" dt="2024-05-07T17:51:47.807" v="36"/>
          <ac:spMkLst>
            <pc:docMk/>
            <pc:sldMk cId="1135554882" sldId="423"/>
            <ac:spMk id="3" creationId="{9D80C9F3-B450-0178-2E31-786709106C48}"/>
          </ac:spMkLst>
        </pc:spChg>
      </pc:sldChg>
      <pc:sldChg chg="modSp mod">
        <pc:chgData name="Greenhouse, Brooke" userId="452988ab-1343-4483-bbbf-06c809cf8e3f" providerId="ADAL" clId="{3A7820EB-2DEC-415F-BA6D-73344B26E010}" dt="2024-05-07T17:51:51.920" v="37"/>
        <pc:sldMkLst>
          <pc:docMk/>
          <pc:sldMk cId="3648818015" sldId="424"/>
        </pc:sldMkLst>
        <pc:spChg chg="ord">
          <ac:chgData name="Greenhouse, Brooke" userId="452988ab-1343-4483-bbbf-06c809cf8e3f" providerId="ADAL" clId="{3A7820EB-2DEC-415F-BA6D-73344B26E010}" dt="2024-05-07T17:51:51.920" v="37"/>
          <ac:spMkLst>
            <pc:docMk/>
            <pc:sldMk cId="3648818015" sldId="424"/>
            <ac:spMk id="3" creationId="{9D80C9F3-B450-0178-2E31-786709106C48}"/>
          </ac:spMkLst>
        </pc:spChg>
      </pc:sldChg>
      <pc:sldChg chg="modSp mod">
        <pc:chgData name="Greenhouse, Brooke" userId="452988ab-1343-4483-bbbf-06c809cf8e3f" providerId="ADAL" clId="{3A7820EB-2DEC-415F-BA6D-73344B26E010}" dt="2024-05-07T17:51:55.381" v="38"/>
        <pc:sldMkLst>
          <pc:docMk/>
          <pc:sldMk cId="1527061893" sldId="425"/>
        </pc:sldMkLst>
        <pc:spChg chg="ord">
          <ac:chgData name="Greenhouse, Brooke" userId="452988ab-1343-4483-bbbf-06c809cf8e3f" providerId="ADAL" clId="{3A7820EB-2DEC-415F-BA6D-73344B26E010}" dt="2024-05-07T17:51:55.381" v="38"/>
          <ac:spMkLst>
            <pc:docMk/>
            <pc:sldMk cId="1527061893" sldId="425"/>
            <ac:spMk id="3" creationId="{C8FCA72A-68C0-3A6A-EF32-19DBECDC4FCE}"/>
          </ac:spMkLst>
        </pc:spChg>
      </pc:sldChg>
      <pc:sldChg chg="modSp mod">
        <pc:chgData name="Greenhouse, Brooke" userId="452988ab-1343-4483-bbbf-06c809cf8e3f" providerId="ADAL" clId="{3A7820EB-2DEC-415F-BA6D-73344B26E010}" dt="2024-05-07T17:51:58.871" v="39"/>
        <pc:sldMkLst>
          <pc:docMk/>
          <pc:sldMk cId="2954366269" sldId="426"/>
        </pc:sldMkLst>
        <pc:spChg chg="ord">
          <ac:chgData name="Greenhouse, Brooke" userId="452988ab-1343-4483-bbbf-06c809cf8e3f" providerId="ADAL" clId="{3A7820EB-2DEC-415F-BA6D-73344B26E010}" dt="2024-05-07T17:51:58.871" v="39"/>
          <ac:spMkLst>
            <pc:docMk/>
            <pc:sldMk cId="2954366269" sldId="426"/>
            <ac:spMk id="3" creationId="{41855DB5-D5A6-E076-FD7D-FB3F35564C95}"/>
          </ac:spMkLst>
        </pc:spChg>
      </pc:sldChg>
      <pc:sldChg chg="modSp mod">
        <pc:chgData name="Greenhouse, Brooke" userId="452988ab-1343-4483-bbbf-06c809cf8e3f" providerId="ADAL" clId="{3A7820EB-2DEC-415F-BA6D-73344B26E010}" dt="2024-05-07T17:52:03.277" v="40"/>
        <pc:sldMkLst>
          <pc:docMk/>
          <pc:sldMk cId="3284434445" sldId="427"/>
        </pc:sldMkLst>
        <pc:spChg chg="ord">
          <ac:chgData name="Greenhouse, Brooke" userId="452988ab-1343-4483-bbbf-06c809cf8e3f" providerId="ADAL" clId="{3A7820EB-2DEC-415F-BA6D-73344B26E010}" dt="2024-05-07T17:52:03.277" v="40"/>
          <ac:spMkLst>
            <pc:docMk/>
            <pc:sldMk cId="3284434445" sldId="427"/>
            <ac:spMk id="3" creationId="{228FB6FA-00CE-217B-733B-5B9FEE91C21F}"/>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5723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1598665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13: Email and Social Media Investigations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6BDCE7-5C74-28E9-12D8-F5A5AA16E995}"/>
              </a:ext>
            </a:extLst>
          </p:cNvPr>
          <p:cNvSpPr>
            <a:spLocks noGrp="1"/>
          </p:cNvSpPr>
          <p:nvPr>
            <p:ph type="title"/>
          </p:nvPr>
        </p:nvSpPr>
        <p:spPr/>
        <p:txBody>
          <a:bodyPr/>
          <a:lstStyle/>
          <a:p>
            <a:r>
              <a:rPr lang="en-US" dirty="0"/>
              <a:t>Viewing Email Headers (1 of 2)</a:t>
            </a:r>
          </a:p>
        </p:txBody>
      </p:sp>
      <p:sp>
        <p:nvSpPr>
          <p:cNvPr id="2" name="Content Placeholder 1">
            <a:extLst>
              <a:ext uri="{FF2B5EF4-FFF2-40B4-BE49-F238E27FC236}">
                <a16:creationId xmlns:a16="http://schemas.microsoft.com/office/drawing/2014/main" id="{211D6A41-CF52-F72C-5A1C-A5361CA2C20E}"/>
              </a:ext>
            </a:extLst>
          </p:cNvPr>
          <p:cNvSpPr>
            <a:spLocks noGrp="1"/>
          </p:cNvSpPr>
          <p:nvPr>
            <p:ph idx="1"/>
          </p:nvPr>
        </p:nvSpPr>
        <p:spPr/>
        <p:txBody>
          <a:bodyPr/>
          <a:lstStyle/>
          <a:p>
            <a:pPr eaLnBrk="1" hangingPunct="1"/>
            <a:r>
              <a:rPr lang="en-US" altLang="en-US" dirty="0"/>
              <a:t>Investigators should learn how to find email headers</a:t>
            </a:r>
          </a:p>
          <a:p>
            <a:pPr eaLnBrk="1" hangingPunct="1"/>
            <a:r>
              <a:rPr lang="en-US" altLang="en-US" dirty="0"/>
              <a:t>After you open email headers, copy and paste them into a text document so that you can read them with a text editor</a:t>
            </a:r>
          </a:p>
          <a:p>
            <a:pPr eaLnBrk="1" hangingPunct="1"/>
            <a:r>
              <a:rPr lang="en-US" altLang="en-US" dirty="0"/>
              <a:t>Become familiar with as many email programs as possible</a:t>
            </a:r>
          </a:p>
          <a:p>
            <a:pPr lvl="1" eaLnBrk="1" hangingPunct="1"/>
            <a:r>
              <a:rPr lang="en-US" altLang="en-US" dirty="0"/>
              <a:t>Often more than one email program is installed</a:t>
            </a:r>
          </a:p>
          <a:p>
            <a:r>
              <a:rPr lang="en-US" altLang="en-US" dirty="0"/>
              <a:t>Note the steps to find email headers in Gmail and Yahoo found on page 560</a:t>
            </a:r>
          </a:p>
          <a:p>
            <a:endParaRPr lang="en-US" dirty="0"/>
          </a:p>
        </p:txBody>
      </p:sp>
    </p:spTree>
    <p:extLst>
      <p:ext uri="{BB962C8B-B14F-4D97-AF65-F5344CB8AC3E}">
        <p14:creationId xmlns:p14="http://schemas.microsoft.com/office/powerpoint/2010/main" val="404872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Viewing Email Headers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13-2</a:t>
            </a:r>
            <a:r>
              <a:rPr lang="en-US" sz="2400" dirty="0">
                <a:latin typeface="Work Sans" pitchFamily="2" charset="0"/>
              </a:rPr>
              <a:t>  Viewing a header in Yahoo</a:t>
            </a:r>
            <a:endParaRPr lang="en-US" altLang="en-US" sz="2400" dirty="0">
              <a:latin typeface="+mj-lt"/>
            </a:endParaRPr>
          </a:p>
          <a:p>
            <a:endParaRPr lang="en-US" sz="2400" dirty="0">
              <a:latin typeface="Work Sans" pitchFamily="2" charset="0"/>
            </a:endParaRPr>
          </a:p>
        </p:txBody>
      </p:sp>
      <p:pic>
        <p:nvPicPr>
          <p:cNvPr id="4" name="Picture 3" descr="A message window presents a message header text to view an email header in Yahoo. It includes the originating I P, authentication results, received from, D K I M signature, v, v, d, s, t, and b h.">
            <a:extLst>
              <a:ext uri="{FF2B5EF4-FFF2-40B4-BE49-F238E27FC236}">
                <a16:creationId xmlns:a16="http://schemas.microsoft.com/office/drawing/2014/main" id="{0BAEC4FD-A842-3DE9-7432-47CC0D5E1C0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86916" y="1775460"/>
            <a:ext cx="5334000" cy="3307080"/>
          </a:xfrm>
          <a:prstGeom prst="rect">
            <a:avLst/>
          </a:prstGeom>
        </p:spPr>
      </p:pic>
    </p:spTree>
    <p:extLst>
      <p:ext uri="{BB962C8B-B14F-4D97-AF65-F5344CB8AC3E}">
        <p14:creationId xmlns:p14="http://schemas.microsoft.com/office/powerpoint/2010/main" val="190366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F88E49-637D-EDF0-7E72-87CABC7EBF39}"/>
              </a:ext>
            </a:extLst>
          </p:cNvPr>
          <p:cNvSpPr>
            <a:spLocks noGrp="1"/>
          </p:cNvSpPr>
          <p:nvPr>
            <p:ph type="title"/>
          </p:nvPr>
        </p:nvSpPr>
        <p:spPr/>
        <p:txBody>
          <a:bodyPr/>
          <a:lstStyle/>
          <a:p>
            <a:r>
              <a:rPr lang="en-US" dirty="0"/>
              <a:t>Examining Email Headers (1 of 2)</a:t>
            </a:r>
          </a:p>
        </p:txBody>
      </p:sp>
      <p:sp>
        <p:nvSpPr>
          <p:cNvPr id="2" name="Content Placeholder 1">
            <a:extLst>
              <a:ext uri="{FF2B5EF4-FFF2-40B4-BE49-F238E27FC236}">
                <a16:creationId xmlns:a16="http://schemas.microsoft.com/office/drawing/2014/main" id="{68007E8E-84F8-4DFC-F055-9137F18BDB81}"/>
              </a:ext>
            </a:extLst>
          </p:cNvPr>
          <p:cNvSpPr>
            <a:spLocks noGrp="1"/>
          </p:cNvSpPr>
          <p:nvPr>
            <p:ph idx="1"/>
          </p:nvPr>
        </p:nvSpPr>
        <p:spPr/>
        <p:txBody>
          <a:bodyPr/>
          <a:lstStyle/>
          <a:p>
            <a:pPr eaLnBrk="1" hangingPunct="1"/>
            <a:r>
              <a:rPr lang="en-US" altLang="en-US" dirty="0"/>
              <a:t>Headers contain useful information</a:t>
            </a:r>
          </a:p>
          <a:p>
            <a:r>
              <a:rPr lang="en-US" altLang="en-US" dirty="0"/>
              <a:t>The main piece of information you’re looking for is the originating email’s domain or IP address</a:t>
            </a:r>
          </a:p>
          <a:p>
            <a:r>
              <a:rPr lang="en-US" altLang="en-US" dirty="0"/>
              <a:t>Other helpful information includes the following:</a:t>
            </a:r>
          </a:p>
          <a:p>
            <a:pPr lvl="1" eaLnBrk="1" hangingPunct="1"/>
            <a:r>
              <a:rPr lang="en-US" altLang="en-US" dirty="0"/>
              <a:t>Date and time the message was sent</a:t>
            </a:r>
          </a:p>
          <a:p>
            <a:pPr lvl="1" eaLnBrk="1" hangingPunct="1"/>
            <a:r>
              <a:rPr lang="en-US" altLang="en-US" dirty="0"/>
              <a:t>The file names of any attachments</a:t>
            </a:r>
          </a:p>
          <a:p>
            <a:pPr lvl="1" eaLnBrk="1" hangingPunct="1"/>
            <a:r>
              <a:rPr lang="en-US" altLang="en-US" dirty="0"/>
              <a:t>Unique message number (if it’s supplied)</a:t>
            </a:r>
          </a:p>
          <a:p>
            <a:endParaRPr lang="en-US" dirty="0"/>
          </a:p>
        </p:txBody>
      </p:sp>
    </p:spTree>
    <p:extLst>
      <p:ext uri="{BB962C8B-B14F-4D97-AF65-F5344CB8AC3E}">
        <p14:creationId xmlns:p14="http://schemas.microsoft.com/office/powerpoint/2010/main" val="201643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Examining Email Headers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13-3</a:t>
            </a:r>
            <a:r>
              <a:rPr lang="en-US" sz="2400" dirty="0">
                <a:latin typeface="Work Sans" pitchFamily="2" charset="0"/>
              </a:rPr>
              <a:t>  An email header with line numbers added</a:t>
            </a:r>
            <a:endParaRPr lang="en-US" altLang="en-US" sz="2400" dirty="0">
              <a:latin typeface="+mj-lt"/>
            </a:endParaRPr>
          </a:p>
          <a:p>
            <a:endParaRPr lang="en-US" sz="2400" dirty="0">
              <a:latin typeface="Work Sans" pitchFamily="2" charset="0"/>
            </a:endParaRPr>
          </a:p>
        </p:txBody>
      </p:sp>
      <p:pic>
        <p:nvPicPr>
          <p:cNvPr id="6" name="Picture 5" descr="A notepad window of the outlook header. It includes the return path and received message of the servers passed through, D K I M signature to verify the name of the domains, and received message of the other servers passed through, along with from, to, subject, and date fields of the mail.">
            <a:extLst>
              <a:ext uri="{FF2B5EF4-FFF2-40B4-BE49-F238E27FC236}">
                <a16:creationId xmlns:a16="http://schemas.microsoft.com/office/drawing/2014/main" id="{02A80BDF-DCDF-7B7F-298C-E3FC5F7F32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7346" y="1653639"/>
            <a:ext cx="6094417" cy="3550721"/>
          </a:xfrm>
          <a:prstGeom prst="rect">
            <a:avLst/>
          </a:prstGeom>
        </p:spPr>
      </p:pic>
    </p:spTree>
    <p:extLst>
      <p:ext uri="{BB962C8B-B14F-4D97-AF65-F5344CB8AC3E}">
        <p14:creationId xmlns:p14="http://schemas.microsoft.com/office/powerpoint/2010/main" val="269675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D7313C-BCB6-B49E-5FC0-F4070F8A2B53}"/>
              </a:ext>
            </a:extLst>
          </p:cNvPr>
          <p:cNvSpPr>
            <a:spLocks noGrp="1"/>
          </p:cNvSpPr>
          <p:nvPr>
            <p:ph type="title"/>
          </p:nvPr>
        </p:nvSpPr>
        <p:spPr/>
        <p:txBody>
          <a:bodyPr/>
          <a:lstStyle/>
          <a:p>
            <a:r>
              <a:rPr lang="en-US" dirty="0"/>
              <a:t>Examining Additional Email Files</a:t>
            </a:r>
          </a:p>
        </p:txBody>
      </p:sp>
      <p:sp>
        <p:nvSpPr>
          <p:cNvPr id="2" name="Content Placeholder 1">
            <a:extLst>
              <a:ext uri="{FF2B5EF4-FFF2-40B4-BE49-F238E27FC236}">
                <a16:creationId xmlns:a16="http://schemas.microsoft.com/office/drawing/2014/main" id="{4257D238-C17A-0B1A-DBFB-2B645CB6A236}"/>
              </a:ext>
            </a:extLst>
          </p:cNvPr>
          <p:cNvSpPr>
            <a:spLocks noGrp="1"/>
          </p:cNvSpPr>
          <p:nvPr>
            <p:ph idx="1"/>
          </p:nvPr>
        </p:nvSpPr>
        <p:spPr/>
        <p:txBody>
          <a:bodyPr/>
          <a:lstStyle/>
          <a:p>
            <a:pPr eaLnBrk="1" hangingPunct="1"/>
            <a:r>
              <a:rPr lang="en-US" altLang="en-US" dirty="0"/>
              <a:t>Email messages are saved on the client computer or left on the server</a:t>
            </a:r>
          </a:p>
          <a:p>
            <a:pPr eaLnBrk="1" hangingPunct="1"/>
            <a:r>
              <a:rPr lang="en-US" altLang="en-US" dirty="0"/>
              <a:t>Microsoft Outlook uses .pst and .ost files</a:t>
            </a:r>
          </a:p>
          <a:p>
            <a:pPr eaLnBrk="1" hangingPunct="1"/>
            <a:r>
              <a:rPr lang="en-US" altLang="en-US" dirty="0"/>
              <a:t>Most email programs also include an electronic address book, calendar, task list, and memos</a:t>
            </a:r>
          </a:p>
          <a:p>
            <a:pPr eaLnBrk="1" hangingPunct="1"/>
            <a:r>
              <a:rPr lang="en-US" altLang="en-US" dirty="0"/>
              <a:t>In web-based email, messages are displayed and saved as webpages in the browser’s cache folders</a:t>
            </a:r>
          </a:p>
          <a:p>
            <a:pPr lvl="1" eaLnBrk="1" hangingPunct="1"/>
            <a:r>
              <a:rPr lang="en-US" altLang="en-US" sz="2200" dirty="0"/>
              <a:t>Many web-based email providers also offer instant messaging (IM) services but those messages may not be saved</a:t>
            </a:r>
          </a:p>
          <a:p>
            <a:r>
              <a:rPr lang="en-US" altLang="en-US" dirty="0"/>
              <a:t>You may have to search the pagefile.sys to find message fragments</a:t>
            </a:r>
          </a:p>
          <a:p>
            <a:endParaRPr lang="en-US" dirty="0"/>
          </a:p>
        </p:txBody>
      </p:sp>
    </p:spTree>
    <p:extLst>
      <p:ext uri="{BB962C8B-B14F-4D97-AF65-F5344CB8AC3E}">
        <p14:creationId xmlns:p14="http://schemas.microsoft.com/office/powerpoint/2010/main" val="79522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FE5B9-8328-CDFC-C200-7E9E1A3F48C0}"/>
              </a:ext>
            </a:extLst>
          </p:cNvPr>
          <p:cNvSpPr>
            <a:spLocks noGrp="1"/>
          </p:cNvSpPr>
          <p:nvPr>
            <p:ph type="title"/>
          </p:nvPr>
        </p:nvSpPr>
        <p:spPr/>
        <p:txBody>
          <a:bodyPr/>
          <a:lstStyle/>
          <a:p>
            <a:r>
              <a:rPr lang="en-US" dirty="0"/>
              <a:t>Tracing an Email Message</a:t>
            </a:r>
          </a:p>
        </p:txBody>
      </p:sp>
      <p:sp>
        <p:nvSpPr>
          <p:cNvPr id="2" name="Content Placeholder 1">
            <a:extLst>
              <a:ext uri="{FF2B5EF4-FFF2-40B4-BE49-F238E27FC236}">
                <a16:creationId xmlns:a16="http://schemas.microsoft.com/office/drawing/2014/main" id="{E929D72D-0987-4855-DEF7-6856473D4533}"/>
              </a:ext>
            </a:extLst>
          </p:cNvPr>
          <p:cNvSpPr>
            <a:spLocks noGrp="1"/>
          </p:cNvSpPr>
          <p:nvPr>
            <p:ph idx="1"/>
          </p:nvPr>
        </p:nvSpPr>
        <p:spPr/>
        <p:txBody>
          <a:bodyPr/>
          <a:lstStyle/>
          <a:p>
            <a:r>
              <a:rPr lang="en-US" dirty="0"/>
              <a:t>Determining message origin is referred to as “tracing”</a:t>
            </a:r>
          </a:p>
          <a:p>
            <a:r>
              <a:rPr lang="en-US" dirty="0"/>
              <a:t>Contact the administrator responsible for the sending server</a:t>
            </a:r>
          </a:p>
          <a:p>
            <a:pPr lvl="1"/>
            <a:r>
              <a:rPr lang="en-US" dirty="0"/>
              <a:t>You can use a registry site to find the point of contact:</a:t>
            </a:r>
          </a:p>
          <a:p>
            <a:pPr lvl="2"/>
            <a:r>
              <a:rPr lang="en-US" dirty="0"/>
              <a:t>www.arin.net</a:t>
            </a:r>
          </a:p>
          <a:p>
            <a:pPr lvl="2"/>
            <a:r>
              <a:rPr lang="en-US" dirty="0"/>
              <a:t>www.internic.com</a:t>
            </a:r>
          </a:p>
          <a:p>
            <a:pPr lvl="2"/>
            <a:r>
              <a:rPr lang="en-US" dirty="0"/>
              <a:t>www.google.com</a:t>
            </a:r>
          </a:p>
          <a:p>
            <a:r>
              <a:rPr lang="en-US" dirty="0"/>
              <a:t>Verify your findings by checking network email logs against email addresses</a:t>
            </a:r>
          </a:p>
          <a:p>
            <a:endParaRPr lang="en-US" dirty="0"/>
          </a:p>
        </p:txBody>
      </p:sp>
    </p:spTree>
    <p:extLst>
      <p:ext uri="{BB962C8B-B14F-4D97-AF65-F5344CB8AC3E}">
        <p14:creationId xmlns:p14="http://schemas.microsoft.com/office/powerpoint/2010/main" val="83605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5BD3E3-8B38-F970-6A73-15C08D1CEA3F}"/>
              </a:ext>
            </a:extLst>
          </p:cNvPr>
          <p:cNvSpPr>
            <a:spLocks noGrp="1"/>
          </p:cNvSpPr>
          <p:nvPr>
            <p:ph type="title"/>
          </p:nvPr>
        </p:nvSpPr>
        <p:spPr/>
        <p:txBody>
          <a:bodyPr/>
          <a:lstStyle/>
          <a:p>
            <a:r>
              <a:rPr lang="en-US" dirty="0"/>
              <a:t>Using Network Email Logs (1 of 2)</a:t>
            </a:r>
          </a:p>
        </p:txBody>
      </p:sp>
      <p:sp>
        <p:nvSpPr>
          <p:cNvPr id="2" name="Content Placeholder 1">
            <a:extLst>
              <a:ext uri="{FF2B5EF4-FFF2-40B4-BE49-F238E27FC236}">
                <a16:creationId xmlns:a16="http://schemas.microsoft.com/office/drawing/2014/main" id="{3A92C887-A597-9BCD-E857-98CBA22B4A0C}"/>
              </a:ext>
            </a:extLst>
          </p:cNvPr>
          <p:cNvSpPr>
            <a:spLocks noGrp="1"/>
          </p:cNvSpPr>
          <p:nvPr>
            <p:ph idx="1"/>
          </p:nvPr>
        </p:nvSpPr>
        <p:spPr/>
        <p:txBody>
          <a:bodyPr/>
          <a:lstStyle/>
          <a:p>
            <a:pPr eaLnBrk="1" hangingPunct="1"/>
            <a:r>
              <a:rPr lang="en-US" altLang="en-US" dirty="0"/>
              <a:t>Router logs record all incoming and outgoing traffic</a:t>
            </a:r>
          </a:p>
          <a:p>
            <a:pPr lvl="1" eaLnBrk="1" hangingPunct="1"/>
            <a:r>
              <a:rPr lang="en-US" altLang="en-US" dirty="0"/>
              <a:t>Use these logs to determine the path a transmitted email has taken</a:t>
            </a:r>
          </a:p>
          <a:p>
            <a:pPr eaLnBrk="1" hangingPunct="1"/>
            <a:r>
              <a:rPr lang="en-US" altLang="en-US" dirty="0"/>
              <a:t>Firewalls filter email traffic</a:t>
            </a:r>
          </a:p>
          <a:p>
            <a:pPr lvl="1"/>
            <a:r>
              <a:rPr lang="en-US" altLang="en-US" dirty="0"/>
              <a:t>Firewalls logs track Internet traffic destined for other networks</a:t>
            </a:r>
          </a:p>
          <a:p>
            <a:pPr lvl="1" eaLnBrk="1" hangingPunct="1"/>
            <a:r>
              <a:rPr lang="en-US" altLang="en-US" dirty="0"/>
              <a:t>Use these logs to verify whether the email passed through the firewall</a:t>
            </a:r>
          </a:p>
          <a:p>
            <a:pPr eaLnBrk="1" hangingPunct="1"/>
            <a:r>
              <a:rPr lang="en-US" altLang="en-US" dirty="0"/>
              <a:t>You can use text editors or specialized tools to view logs</a:t>
            </a:r>
          </a:p>
          <a:p>
            <a:endParaRPr lang="en-US" dirty="0"/>
          </a:p>
        </p:txBody>
      </p:sp>
    </p:spTree>
    <p:extLst>
      <p:ext uri="{BB962C8B-B14F-4D97-AF65-F5344CB8AC3E}">
        <p14:creationId xmlns:p14="http://schemas.microsoft.com/office/powerpoint/2010/main" val="25897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Network Email Logs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13-4</a:t>
            </a:r>
            <a:r>
              <a:rPr lang="en-US" sz="2400" dirty="0">
                <a:latin typeface="Work Sans" pitchFamily="2" charset="0"/>
              </a:rPr>
              <a:t>  A Windows firewall log</a:t>
            </a:r>
            <a:endParaRPr lang="en-US" altLang="en-US" sz="2400" dirty="0">
              <a:latin typeface="+mj-lt"/>
            </a:endParaRPr>
          </a:p>
          <a:p>
            <a:endParaRPr lang="en-US" sz="2400" dirty="0">
              <a:latin typeface="Work Sans" pitchFamily="2" charset="0"/>
            </a:endParaRPr>
          </a:p>
        </p:txBody>
      </p:sp>
      <p:pic>
        <p:nvPicPr>
          <p:cNvPr id="4" name="Picture 3" descr="A Windows Firewall with Advanced Security. It lists the options of the firewall under monitoring. The monitoring field consists of a table with seven columns titled name, profile, action, override, direction, program, and location. The action filed is on the right with a highlighted Firewall option. ">
            <a:extLst>
              <a:ext uri="{FF2B5EF4-FFF2-40B4-BE49-F238E27FC236}">
                <a16:creationId xmlns:a16="http://schemas.microsoft.com/office/drawing/2014/main" id="{7AF3BF1E-D0A5-19BB-DBBC-5F6263D025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0444" y="1480250"/>
            <a:ext cx="5334000" cy="3989832"/>
          </a:xfrm>
          <a:prstGeom prst="rect">
            <a:avLst/>
          </a:prstGeom>
        </p:spPr>
      </p:pic>
    </p:spTree>
    <p:extLst>
      <p:ext uri="{BB962C8B-B14F-4D97-AF65-F5344CB8AC3E}">
        <p14:creationId xmlns:p14="http://schemas.microsoft.com/office/powerpoint/2010/main" val="258623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13-1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A phishing email attempts to do which of the following?</a:t>
            </a:r>
          </a:p>
          <a:p>
            <a:pPr marL="457200" indent="-457200">
              <a:buAutoNum type="alphaLcPeriod"/>
            </a:pPr>
            <a:r>
              <a:rPr lang="en-US" dirty="0"/>
              <a:t>Direct the recipient to places to fish.</a:t>
            </a:r>
          </a:p>
          <a:p>
            <a:pPr marL="457200" indent="-457200">
              <a:buAutoNum type="alphaLcPeriod"/>
            </a:pPr>
            <a:r>
              <a:rPr lang="en-US" dirty="0"/>
              <a:t>Direct the recipient to a site that may contain malware.</a:t>
            </a:r>
          </a:p>
          <a:p>
            <a:pPr marL="457200" indent="-457200">
              <a:buAutoNum type="alphaLcPeriod"/>
            </a:pPr>
            <a:r>
              <a:rPr lang="en-US" dirty="0"/>
              <a:t>Attempt to gain personal information from the recipient.</a:t>
            </a:r>
          </a:p>
          <a:p>
            <a:pPr marL="457200" indent="-457200">
              <a:buAutoNum type="alphaLcPeriod"/>
            </a:pPr>
            <a:r>
              <a:rPr lang="en-US" dirty="0"/>
              <a:t>Install a key logger on the recipient’s machine.</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13-1: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A phishing email attempts to do which of the following?</a:t>
            </a:r>
          </a:p>
          <a:p>
            <a:pPr marL="0" indent="0">
              <a:buNone/>
            </a:pPr>
            <a:r>
              <a:rPr lang="en-US" b="1" dirty="0"/>
              <a:t>Answer: c. </a:t>
            </a:r>
            <a:r>
              <a:rPr lang="en-US" dirty="0"/>
              <a:t>Attempt to gain personal information from the recipient</a:t>
            </a:r>
          </a:p>
          <a:p>
            <a:pPr marL="0" indent="0">
              <a:buNone/>
            </a:pPr>
            <a:r>
              <a:rPr lang="en-US" dirty="0"/>
              <a:t>Phishing email scams attempt to entice people with false information and promises of money or other rewards to obtain personal information about the recipient that can be used to gain access to accounts such as bank and credit card accounts.</a:t>
            </a:r>
          </a:p>
        </p:txBody>
      </p:sp>
    </p:spTree>
    <p:extLst>
      <p:ext uri="{BB962C8B-B14F-4D97-AF65-F5344CB8AC3E}">
        <p14:creationId xmlns:p14="http://schemas.microsoft.com/office/powerpoint/2010/main" val="388910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Explain the role of email and social media in investigations</a:t>
            </a:r>
          </a:p>
          <a:p>
            <a:pPr eaLnBrk="1" hangingPunct="1">
              <a:spcAft>
                <a:spcPts val="600"/>
              </a:spcAft>
            </a:pPr>
            <a:r>
              <a:rPr lang="en-US" altLang="en-US" dirty="0"/>
              <a:t>Describe client and server roles in email</a:t>
            </a:r>
          </a:p>
          <a:p>
            <a:pPr eaLnBrk="1" hangingPunct="1">
              <a:spcAft>
                <a:spcPts val="600"/>
              </a:spcAft>
            </a:pPr>
            <a:r>
              <a:rPr lang="en-US" altLang="en-US" dirty="0"/>
              <a:t>Describe tasks in investigating email crimes and violations</a:t>
            </a:r>
          </a:p>
          <a:p>
            <a:pPr eaLnBrk="1" hangingPunct="1">
              <a:spcAft>
                <a:spcPts val="600"/>
              </a:spcAft>
            </a:pPr>
            <a:r>
              <a:rPr lang="en-US" altLang="en-US" dirty="0"/>
              <a:t>Explain the use of email server logs</a:t>
            </a:r>
          </a:p>
          <a:p>
            <a:pPr eaLnBrk="1" hangingPunct="1">
              <a:spcAft>
                <a:spcPts val="600"/>
              </a:spcAft>
            </a:pPr>
            <a:r>
              <a:rPr lang="en-US" altLang="en-US" dirty="0"/>
              <a:t>Describe some specialized email forensics tools</a:t>
            </a:r>
          </a:p>
          <a:p>
            <a:pPr eaLnBrk="1" hangingPunct="1">
              <a:spcAft>
                <a:spcPts val="600"/>
              </a:spcAft>
            </a:pPr>
            <a:r>
              <a:rPr lang="en-US" altLang="en-US" dirty="0"/>
              <a:t>Explain how to apply digital forensics methods to investigating social media communications and channel-based messaging tools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92CDE4-7E1C-579C-8C7D-E2D4ABD093F8}"/>
              </a:ext>
            </a:extLst>
          </p:cNvPr>
          <p:cNvSpPr>
            <a:spLocks noGrp="1"/>
          </p:cNvSpPr>
          <p:nvPr>
            <p:ph type="title"/>
          </p:nvPr>
        </p:nvSpPr>
        <p:spPr/>
        <p:txBody>
          <a:bodyPr/>
          <a:lstStyle/>
          <a:p>
            <a:r>
              <a:rPr lang="en-US" dirty="0"/>
              <a:t>Understanding Email Servers and Server Logs (1 of 2)</a:t>
            </a:r>
          </a:p>
        </p:txBody>
      </p:sp>
      <p:sp>
        <p:nvSpPr>
          <p:cNvPr id="2" name="Content Placeholder 1">
            <a:extLst>
              <a:ext uri="{FF2B5EF4-FFF2-40B4-BE49-F238E27FC236}">
                <a16:creationId xmlns:a16="http://schemas.microsoft.com/office/drawing/2014/main" id="{44607601-D19A-A8BD-3E61-23A832841C4C}"/>
              </a:ext>
            </a:extLst>
          </p:cNvPr>
          <p:cNvSpPr>
            <a:spLocks noGrp="1"/>
          </p:cNvSpPr>
          <p:nvPr>
            <p:ph idx="1"/>
          </p:nvPr>
        </p:nvSpPr>
        <p:spPr/>
        <p:txBody>
          <a:bodyPr/>
          <a:lstStyle/>
          <a:p>
            <a:pPr eaLnBrk="1" hangingPunct="1"/>
            <a:r>
              <a:rPr lang="en-US" altLang="en-US" dirty="0"/>
              <a:t>An email server contains software that uses email protocols for its services and maintains logs you can examine and use in your investigation</a:t>
            </a:r>
          </a:p>
          <a:p>
            <a:pPr eaLnBrk="1" hangingPunct="1"/>
            <a:r>
              <a:rPr lang="en-US" altLang="en-US" dirty="0"/>
              <a:t>Some email servers use databases that store users’ emails, and others use a flat file system</a:t>
            </a:r>
          </a:p>
          <a:p>
            <a:r>
              <a:rPr lang="en-US" altLang="en-US" dirty="0"/>
              <a:t>Some servers are set up to log email transactions by default; others have to be configured to do so</a:t>
            </a:r>
          </a:p>
          <a:p>
            <a:r>
              <a:rPr lang="en-US" altLang="en-US" dirty="0"/>
              <a:t>Administrators usually set email servers to continuous logging mode</a:t>
            </a:r>
          </a:p>
          <a:p>
            <a:endParaRPr lang="en-US" dirty="0"/>
          </a:p>
        </p:txBody>
      </p:sp>
    </p:spTree>
    <p:extLst>
      <p:ext uri="{BB962C8B-B14F-4D97-AF65-F5344CB8AC3E}">
        <p14:creationId xmlns:p14="http://schemas.microsoft.com/office/powerpoint/2010/main" val="382265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92CDE4-7E1C-579C-8C7D-E2D4ABD093F8}"/>
              </a:ext>
            </a:extLst>
          </p:cNvPr>
          <p:cNvSpPr>
            <a:spLocks noGrp="1"/>
          </p:cNvSpPr>
          <p:nvPr>
            <p:ph type="title"/>
          </p:nvPr>
        </p:nvSpPr>
        <p:spPr/>
        <p:txBody>
          <a:bodyPr/>
          <a:lstStyle/>
          <a:p>
            <a:r>
              <a:rPr lang="en-US" dirty="0"/>
              <a:t>Understanding Email Servers and Server Logs (2 of 2)</a:t>
            </a:r>
          </a:p>
        </p:txBody>
      </p:sp>
      <p:sp>
        <p:nvSpPr>
          <p:cNvPr id="2" name="Content Placeholder 1">
            <a:extLst>
              <a:ext uri="{FF2B5EF4-FFF2-40B4-BE49-F238E27FC236}">
                <a16:creationId xmlns:a16="http://schemas.microsoft.com/office/drawing/2014/main" id="{44607601-D19A-A8BD-3E61-23A832841C4C}"/>
              </a:ext>
            </a:extLst>
          </p:cNvPr>
          <p:cNvSpPr>
            <a:spLocks noGrp="1"/>
          </p:cNvSpPr>
          <p:nvPr>
            <p:ph idx="1"/>
          </p:nvPr>
        </p:nvSpPr>
        <p:spPr/>
        <p:txBody>
          <a:bodyPr/>
          <a:lstStyle/>
          <a:p>
            <a:pPr eaLnBrk="1" hangingPunct="1"/>
            <a:r>
              <a:rPr lang="en-US" altLang="en-US" dirty="0"/>
              <a:t>Email logs generally identify the following:</a:t>
            </a:r>
          </a:p>
          <a:p>
            <a:pPr lvl="1" eaLnBrk="1" hangingPunct="1"/>
            <a:r>
              <a:rPr lang="en-US" altLang="en-US" dirty="0"/>
              <a:t>Email messages an account received</a:t>
            </a:r>
          </a:p>
          <a:p>
            <a:pPr lvl="1" eaLnBrk="1" hangingPunct="1"/>
            <a:r>
              <a:rPr lang="en-US" altLang="en-US" dirty="0"/>
              <a:t>Sending IP address</a:t>
            </a:r>
          </a:p>
          <a:p>
            <a:pPr lvl="1" eaLnBrk="1" hangingPunct="1"/>
            <a:r>
              <a:rPr lang="en-US" altLang="en-US" dirty="0"/>
              <a:t>Date and time the server received the email and when the client computer accessed the email</a:t>
            </a:r>
          </a:p>
          <a:p>
            <a:pPr lvl="1" eaLnBrk="1" hangingPunct="1"/>
            <a:r>
              <a:rPr lang="en-US" altLang="en-US" dirty="0"/>
              <a:t>Email contents and system-specific information</a:t>
            </a:r>
          </a:p>
          <a:p>
            <a:pPr eaLnBrk="1" hangingPunct="1"/>
            <a:r>
              <a:rPr lang="en-US" altLang="en-US" dirty="0"/>
              <a:t>After identifying the source of the email, contact the suspect’s network email administrator as soon as possible</a:t>
            </a:r>
          </a:p>
          <a:p>
            <a:endParaRPr lang="en-US" dirty="0"/>
          </a:p>
        </p:txBody>
      </p:sp>
    </p:spTree>
    <p:extLst>
      <p:ext uri="{BB962C8B-B14F-4D97-AF65-F5344CB8AC3E}">
        <p14:creationId xmlns:p14="http://schemas.microsoft.com/office/powerpoint/2010/main" val="3130815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2AB2E-F055-35C2-13EC-50C6F9978FF4}"/>
              </a:ext>
            </a:extLst>
          </p:cNvPr>
          <p:cNvSpPr>
            <a:spLocks noGrp="1"/>
          </p:cNvSpPr>
          <p:nvPr>
            <p:ph type="title"/>
          </p:nvPr>
        </p:nvSpPr>
        <p:spPr/>
        <p:txBody>
          <a:bodyPr/>
          <a:lstStyle/>
          <a:p>
            <a:r>
              <a:rPr lang="en-US" dirty="0"/>
              <a:t>Examining UNIX/Linux Email Server Logs (1 of 2)</a:t>
            </a:r>
          </a:p>
        </p:txBody>
      </p:sp>
      <p:sp>
        <p:nvSpPr>
          <p:cNvPr id="2" name="Content Placeholder 1">
            <a:extLst>
              <a:ext uri="{FF2B5EF4-FFF2-40B4-BE49-F238E27FC236}">
                <a16:creationId xmlns:a16="http://schemas.microsoft.com/office/drawing/2014/main" id="{C71F2BF7-D5B6-28A6-9231-8BA9A5033767}"/>
              </a:ext>
            </a:extLst>
          </p:cNvPr>
          <p:cNvSpPr>
            <a:spLocks noGrp="1"/>
          </p:cNvSpPr>
          <p:nvPr>
            <p:ph idx="1"/>
          </p:nvPr>
        </p:nvSpPr>
        <p:spPr/>
        <p:txBody>
          <a:bodyPr/>
          <a:lstStyle/>
          <a:p>
            <a:pPr eaLnBrk="1" hangingPunct="1"/>
            <a:r>
              <a:rPr lang="en-US" altLang="en-US" dirty="0"/>
              <a:t>Common UNIX email servers: Postfix and Sendmail </a:t>
            </a:r>
          </a:p>
          <a:p>
            <a:r>
              <a:rPr lang="en-US" altLang="en-US" dirty="0"/>
              <a:t>The configuration file for Sendmail is </a:t>
            </a:r>
            <a:r>
              <a:rPr lang="en-US" altLang="en-US" dirty="0">
                <a:latin typeface="Courier New" panose="02070309020205020404" pitchFamily="49" charset="0"/>
                <a:cs typeface="Courier New" panose="02070309020205020404" pitchFamily="49" charset="0"/>
              </a:rPr>
              <a:t>/etc/sendmail.cf</a:t>
            </a:r>
          </a:p>
          <a:p>
            <a:pPr eaLnBrk="1" hangingPunct="1"/>
            <a:r>
              <a:rPr lang="en-US" altLang="en-US" dirty="0">
                <a:latin typeface="Courier New" panose="02070309020205020404" pitchFamily="49" charset="0"/>
                <a:cs typeface="Courier New" panose="02070309020205020404" pitchFamily="49" charset="0"/>
              </a:rPr>
              <a:t>/etc/syslog.conf </a:t>
            </a:r>
            <a:r>
              <a:rPr lang="en-US" altLang="en-US" dirty="0"/>
              <a:t>specifies how and which events Sendmail logs</a:t>
            </a:r>
          </a:p>
          <a:p>
            <a:pPr eaLnBrk="1" hangingPunct="1"/>
            <a:r>
              <a:rPr lang="en-US" altLang="en-US" dirty="0"/>
              <a:t>Postfix has two configuration files</a:t>
            </a:r>
          </a:p>
          <a:p>
            <a:pPr lvl="1" eaLnBrk="1" hangingPunct="1"/>
            <a:r>
              <a:rPr lang="en-US" altLang="en-US" dirty="0">
                <a:latin typeface="Courier New" panose="02070309020205020404" pitchFamily="49" charset="0"/>
                <a:cs typeface="Courier New" panose="02070309020205020404" pitchFamily="49" charset="0"/>
              </a:rPr>
              <a:t>master. cf and main.cf </a:t>
            </a:r>
            <a:r>
              <a:rPr lang="en-US" altLang="en-US" dirty="0"/>
              <a:t>(found in </a:t>
            </a:r>
            <a:r>
              <a:rPr lang="en-US" altLang="en-US" dirty="0">
                <a:latin typeface="Courier New" panose="02070309020205020404" pitchFamily="49" charset="0"/>
                <a:cs typeface="Courier New" panose="02070309020205020404" pitchFamily="49" charset="0"/>
              </a:rPr>
              <a:t>/etc/postfix</a:t>
            </a:r>
            <a:r>
              <a:rPr lang="en-US" altLang="en-US" dirty="0"/>
              <a:t>)</a:t>
            </a:r>
          </a:p>
          <a:p>
            <a:endParaRPr lang="en-US" dirty="0"/>
          </a:p>
        </p:txBody>
      </p:sp>
    </p:spTree>
    <p:extLst>
      <p:ext uri="{BB962C8B-B14F-4D97-AF65-F5344CB8AC3E}">
        <p14:creationId xmlns:p14="http://schemas.microsoft.com/office/powerpoint/2010/main" val="189262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B2AB2E-F055-35C2-13EC-50C6F9978FF4}"/>
              </a:ext>
            </a:extLst>
          </p:cNvPr>
          <p:cNvSpPr>
            <a:spLocks noGrp="1"/>
          </p:cNvSpPr>
          <p:nvPr>
            <p:ph type="title"/>
          </p:nvPr>
        </p:nvSpPr>
        <p:spPr/>
        <p:txBody>
          <a:bodyPr/>
          <a:lstStyle/>
          <a:p>
            <a:r>
              <a:rPr lang="en-US" dirty="0"/>
              <a:t>Examining UNIX/Linux Email Server Logs (2 of 2)</a:t>
            </a:r>
          </a:p>
        </p:txBody>
      </p:sp>
      <p:sp>
        <p:nvSpPr>
          <p:cNvPr id="2" name="Content Placeholder 1">
            <a:extLst>
              <a:ext uri="{FF2B5EF4-FFF2-40B4-BE49-F238E27FC236}">
                <a16:creationId xmlns:a16="http://schemas.microsoft.com/office/drawing/2014/main" id="{C71F2BF7-D5B6-28A6-9231-8BA9A5033767}"/>
              </a:ext>
            </a:extLst>
          </p:cNvPr>
          <p:cNvSpPr>
            <a:spLocks noGrp="1"/>
          </p:cNvSpPr>
          <p:nvPr>
            <p:ph idx="1"/>
          </p:nvPr>
        </p:nvSpPr>
        <p:spPr/>
        <p:txBody>
          <a:bodyPr/>
          <a:lstStyle/>
          <a:p>
            <a:pPr eaLnBrk="1" hangingPunct="1"/>
            <a:r>
              <a:rPr lang="en-US" altLang="en-US" dirty="0">
                <a:latin typeface="Courier New" panose="02070309020205020404" pitchFamily="49" charset="0"/>
                <a:cs typeface="Courier New" panose="02070309020205020404" pitchFamily="49" charset="0"/>
              </a:rPr>
              <a:t>/var/log/maillog </a:t>
            </a:r>
            <a:r>
              <a:rPr lang="en-US" altLang="en-US" dirty="0"/>
              <a:t>records </a:t>
            </a:r>
            <a:r>
              <a:rPr lang="en-US" altLang="en-US" b="1" dirty="0"/>
              <a:t>SMTP</a:t>
            </a:r>
            <a:r>
              <a:rPr lang="en-US" altLang="en-US" dirty="0"/>
              <a:t>, </a:t>
            </a:r>
            <a:r>
              <a:rPr lang="en-US" altLang="en-US" b="1" dirty="0"/>
              <a:t>POP3, and IMAP4</a:t>
            </a:r>
            <a:r>
              <a:rPr lang="en-US" altLang="en-US" dirty="0"/>
              <a:t> communications</a:t>
            </a:r>
          </a:p>
          <a:p>
            <a:pPr lvl="1"/>
            <a:r>
              <a:rPr lang="en-US" altLang="en-US" dirty="0"/>
              <a:t>Contains an IP address and time stamp that you can compare with the header of the email the victim received</a:t>
            </a:r>
          </a:p>
          <a:p>
            <a:pPr eaLnBrk="1" hangingPunct="1"/>
            <a:r>
              <a:rPr lang="en-US" altLang="en-US" dirty="0"/>
              <a:t>Default location for storing log files is </a:t>
            </a:r>
            <a:r>
              <a:rPr lang="en-US" altLang="en-US" dirty="0">
                <a:latin typeface="Courier New" panose="02070309020205020404" pitchFamily="49" charset="0"/>
                <a:cs typeface="Courier New" panose="02070309020205020404" pitchFamily="49" charset="0"/>
              </a:rPr>
              <a:t>/var/log</a:t>
            </a:r>
          </a:p>
          <a:p>
            <a:pPr lvl="1" eaLnBrk="1" hangingPunct="1"/>
            <a:r>
              <a:rPr lang="en-US" altLang="en-US" dirty="0"/>
              <a:t>An administrator can change the log location</a:t>
            </a:r>
          </a:p>
          <a:p>
            <a:pPr lvl="1" eaLnBrk="1" hangingPunct="1"/>
            <a:r>
              <a:rPr lang="en-US" altLang="en-US" dirty="0"/>
              <a:t>Use the </a:t>
            </a:r>
            <a:r>
              <a:rPr lang="en-US" altLang="en-US" dirty="0">
                <a:latin typeface="Courier New" panose="02070309020205020404" pitchFamily="49" charset="0"/>
                <a:cs typeface="Courier New" panose="02070309020205020404" pitchFamily="49" charset="0"/>
              </a:rPr>
              <a:t>find</a:t>
            </a:r>
            <a:r>
              <a:rPr lang="en-US" altLang="en-US" dirty="0"/>
              <a:t> or </a:t>
            </a:r>
            <a:r>
              <a:rPr lang="en-US" altLang="en-US" dirty="0">
                <a:latin typeface="Courier New" panose="02070309020205020404" pitchFamily="49" charset="0"/>
                <a:cs typeface="Courier New" panose="02070309020205020404" pitchFamily="49" charset="0"/>
              </a:rPr>
              <a:t>locate</a:t>
            </a:r>
            <a:r>
              <a:rPr lang="en-US" altLang="en-US" dirty="0"/>
              <a:t> command to find them</a:t>
            </a:r>
          </a:p>
          <a:p>
            <a:pPr eaLnBrk="1" hangingPunct="1"/>
            <a:r>
              <a:rPr lang="en-US" altLang="en-US" dirty="0"/>
              <a:t>Check UNIX man pages for more information</a:t>
            </a:r>
          </a:p>
          <a:p>
            <a:endParaRPr lang="en-US" dirty="0"/>
          </a:p>
        </p:txBody>
      </p:sp>
    </p:spTree>
    <p:extLst>
      <p:ext uri="{BB962C8B-B14F-4D97-AF65-F5344CB8AC3E}">
        <p14:creationId xmlns:p14="http://schemas.microsoft.com/office/powerpoint/2010/main" val="2234353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0A3121-F37F-1066-806A-4797DA8A6854}"/>
              </a:ext>
            </a:extLst>
          </p:cNvPr>
          <p:cNvSpPr>
            <a:spLocks noGrp="1"/>
          </p:cNvSpPr>
          <p:nvPr>
            <p:ph type="title"/>
          </p:nvPr>
        </p:nvSpPr>
        <p:spPr/>
        <p:txBody>
          <a:bodyPr/>
          <a:lstStyle/>
          <a:p>
            <a:r>
              <a:rPr lang="en-US" dirty="0"/>
              <a:t>Examining Microsoft Email Server Logs (1 of 3)</a:t>
            </a:r>
          </a:p>
        </p:txBody>
      </p:sp>
      <p:sp>
        <p:nvSpPr>
          <p:cNvPr id="2" name="Content Placeholder 1">
            <a:extLst>
              <a:ext uri="{FF2B5EF4-FFF2-40B4-BE49-F238E27FC236}">
                <a16:creationId xmlns:a16="http://schemas.microsoft.com/office/drawing/2014/main" id="{5A0935FF-CACB-E411-9F04-191551C5BDDD}"/>
              </a:ext>
            </a:extLst>
          </p:cNvPr>
          <p:cNvSpPr>
            <a:spLocks noGrp="1"/>
          </p:cNvSpPr>
          <p:nvPr>
            <p:ph idx="1"/>
          </p:nvPr>
        </p:nvSpPr>
        <p:spPr/>
        <p:txBody>
          <a:bodyPr/>
          <a:lstStyle/>
          <a:p>
            <a:pPr eaLnBrk="1" hangingPunct="1"/>
            <a:r>
              <a:rPr lang="en-US" altLang="en-US" dirty="0"/>
              <a:t>Microsoft Exchange Server (generally called Exchange)</a:t>
            </a:r>
          </a:p>
          <a:p>
            <a:pPr lvl="1" eaLnBrk="1" hangingPunct="1"/>
            <a:r>
              <a:rPr lang="en-US" altLang="en-US" dirty="0"/>
              <a:t>It uses an Exchange database and is based on the Microsoft Extensible Storage Engine (ESE)</a:t>
            </a:r>
          </a:p>
          <a:p>
            <a:pPr eaLnBrk="1" hangingPunct="1"/>
            <a:r>
              <a:rPr lang="en-US" altLang="en-US" dirty="0"/>
              <a:t>In older versions of Exchange, useful files in an investigation were .edb database files and checkpoint files</a:t>
            </a:r>
          </a:p>
          <a:p>
            <a:pPr eaLnBrk="1" hangingPunct="1"/>
            <a:r>
              <a:rPr lang="en-US" altLang="en-US" dirty="0"/>
              <a:t>To retrieve Exchange logs, use the following PowerShell script:</a:t>
            </a:r>
          </a:p>
          <a:p>
            <a:pPr lvl="1"/>
            <a:r>
              <a:rPr lang="en-US" dirty="0">
                <a:latin typeface="Courier New" panose="02070309020205020404" pitchFamily="49" charset="0"/>
                <a:cs typeface="Courier New" panose="02070309020205020404" pitchFamily="49" charset="0"/>
              </a:rPr>
              <a:t>GetTransactionLogStats.psl -Gather</a:t>
            </a:r>
          </a:p>
        </p:txBody>
      </p:sp>
    </p:spTree>
    <p:extLst>
      <p:ext uri="{BB962C8B-B14F-4D97-AF65-F5344CB8AC3E}">
        <p14:creationId xmlns:p14="http://schemas.microsoft.com/office/powerpoint/2010/main" val="1930325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0A3121-F37F-1066-806A-4797DA8A6854}"/>
              </a:ext>
            </a:extLst>
          </p:cNvPr>
          <p:cNvSpPr>
            <a:spLocks noGrp="1"/>
          </p:cNvSpPr>
          <p:nvPr>
            <p:ph type="title"/>
          </p:nvPr>
        </p:nvSpPr>
        <p:spPr/>
        <p:txBody>
          <a:bodyPr/>
          <a:lstStyle/>
          <a:p>
            <a:r>
              <a:rPr lang="en-US" dirty="0"/>
              <a:t>Examining Microsoft Email Server Logs (2 of 3)</a:t>
            </a:r>
          </a:p>
        </p:txBody>
      </p:sp>
      <p:sp>
        <p:nvSpPr>
          <p:cNvPr id="2" name="Content Placeholder 1">
            <a:extLst>
              <a:ext uri="{FF2B5EF4-FFF2-40B4-BE49-F238E27FC236}">
                <a16:creationId xmlns:a16="http://schemas.microsoft.com/office/drawing/2014/main" id="{5A0935FF-CACB-E411-9F04-191551C5BDDD}"/>
              </a:ext>
            </a:extLst>
          </p:cNvPr>
          <p:cNvSpPr>
            <a:spLocks noGrp="1"/>
          </p:cNvSpPr>
          <p:nvPr>
            <p:ph idx="1"/>
          </p:nvPr>
        </p:nvSpPr>
        <p:spPr/>
        <p:txBody>
          <a:bodyPr/>
          <a:lstStyle/>
          <a:p>
            <a:pPr eaLnBrk="1" hangingPunct="1"/>
            <a:r>
              <a:rPr lang="en-US" altLang="en-US" dirty="0"/>
              <a:t>Exchange servers can also maintain a log called tracking.log that tracks messages</a:t>
            </a:r>
          </a:p>
          <a:p>
            <a:pPr lvl="1"/>
            <a:r>
              <a:rPr lang="en-US" altLang="en-US" dirty="0"/>
              <a:t>If the Message Tracking feature has been enabled and the email administrator selects verbose (detailed) logging, you can see the timestamp, IP address of the sending computer, and the email’s contents or body</a:t>
            </a:r>
          </a:p>
          <a:p>
            <a:r>
              <a:rPr lang="en-US" dirty="0">
                <a:cs typeface="Courier New" panose="02070309020205020404" pitchFamily="49" charset="0"/>
              </a:rPr>
              <a:t>Another log used for troubleshooting and investigating the Exchange environment is the troubleshooting log</a:t>
            </a:r>
          </a:p>
          <a:p>
            <a:pPr lvl="1"/>
            <a:r>
              <a:rPr lang="en-US" dirty="0">
                <a:cs typeface="Courier New" panose="02070309020205020404" pitchFamily="49" charset="0"/>
              </a:rPr>
              <a:t>Use Windows Event Viewer to view this log</a:t>
            </a:r>
          </a:p>
          <a:p>
            <a:pPr marL="457200" lvl="1"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54327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Examining Microsoft Email Server Logs (3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13-5</a:t>
            </a:r>
            <a:r>
              <a:rPr lang="en-US" sz="2400" dirty="0">
                <a:latin typeface="Work Sans" pitchFamily="2" charset="0"/>
              </a:rPr>
              <a:t>  Viewing a log in Event Viewer</a:t>
            </a:r>
            <a:endParaRPr lang="en-US" altLang="en-US" sz="2400" dirty="0">
              <a:latin typeface="+mj-lt"/>
            </a:endParaRPr>
          </a:p>
          <a:p>
            <a:endParaRPr lang="en-US" sz="2400" dirty="0">
              <a:latin typeface="Work Sans" pitchFamily="2" charset="0"/>
            </a:endParaRPr>
          </a:p>
        </p:txBody>
      </p:sp>
      <p:pic>
        <p:nvPicPr>
          <p:cNvPr id="4" name="Picture 3" descr="An Event Viewer window. It lists the options of the applications under Windows logs. The application field has a table with five columns titled level, date and time, source, event I D, and task. The level field with its corresponding event and security I P P is highlighted by arrows. The action field is on the right, with the highlighted application and event 16384 security S P P. The general field is at the bottom of the window and includes the log name, source, and logged.">
            <a:extLst>
              <a:ext uri="{FF2B5EF4-FFF2-40B4-BE49-F238E27FC236}">
                <a16:creationId xmlns:a16="http://schemas.microsoft.com/office/drawing/2014/main" id="{2584F2F1-0438-679C-DCEB-9B03342BD4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48065" y="1837944"/>
            <a:ext cx="5340096" cy="3182112"/>
          </a:xfrm>
          <a:prstGeom prst="rect">
            <a:avLst/>
          </a:prstGeom>
        </p:spPr>
      </p:pic>
    </p:spTree>
    <p:extLst>
      <p:ext uri="{BB962C8B-B14F-4D97-AF65-F5344CB8AC3E}">
        <p14:creationId xmlns:p14="http://schemas.microsoft.com/office/powerpoint/2010/main" val="1620718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014BD-6A31-5B20-B832-42A9F8CB0746}"/>
              </a:ext>
            </a:extLst>
          </p:cNvPr>
          <p:cNvSpPr>
            <a:spLocks noGrp="1"/>
          </p:cNvSpPr>
          <p:nvPr>
            <p:ph type="title"/>
          </p:nvPr>
        </p:nvSpPr>
        <p:spPr/>
        <p:txBody>
          <a:bodyPr/>
          <a:lstStyle/>
          <a:p>
            <a:r>
              <a:rPr lang="en-US" dirty="0"/>
              <a:t>Using Specialized Email Forensics Tools (1 of 3)</a:t>
            </a:r>
          </a:p>
        </p:txBody>
      </p:sp>
      <p:sp>
        <p:nvSpPr>
          <p:cNvPr id="2" name="Content Placeholder 1">
            <a:extLst>
              <a:ext uri="{FF2B5EF4-FFF2-40B4-BE49-F238E27FC236}">
                <a16:creationId xmlns:a16="http://schemas.microsoft.com/office/drawing/2014/main" id="{56AA14F0-EA08-263E-01CC-6C393980F55A}"/>
              </a:ext>
            </a:extLst>
          </p:cNvPr>
          <p:cNvSpPr>
            <a:spLocks noGrp="1"/>
          </p:cNvSpPr>
          <p:nvPr>
            <p:ph idx="1"/>
          </p:nvPr>
        </p:nvSpPr>
        <p:spPr/>
        <p:txBody>
          <a:bodyPr/>
          <a:lstStyle/>
          <a:p>
            <a:r>
              <a:rPr lang="en-US" dirty="0"/>
              <a:t>Some useful email recovery tools include the following:</a:t>
            </a:r>
          </a:p>
          <a:p>
            <a:pPr lvl="1" eaLnBrk="1" hangingPunct="1"/>
            <a:r>
              <a:rPr lang="en-US" altLang="en-US" sz="2300" dirty="0"/>
              <a:t>DataNumen for Outlook and Outlook Express</a:t>
            </a:r>
          </a:p>
          <a:p>
            <a:pPr lvl="1" eaLnBrk="1" hangingPunct="1"/>
            <a:r>
              <a:rPr lang="en-US" altLang="en-US" sz="2300" dirty="0"/>
              <a:t>FINALeMAIL for Outlook Express and Eudora</a:t>
            </a:r>
          </a:p>
          <a:p>
            <a:pPr lvl="1" eaLnBrk="1" hangingPunct="1"/>
            <a:r>
              <a:rPr lang="en-US" altLang="en-US" sz="2300" dirty="0"/>
              <a:t>Sawmill-Novell GroupWise for log analysis</a:t>
            </a:r>
          </a:p>
          <a:p>
            <a:pPr lvl="1" eaLnBrk="1" hangingPunct="1"/>
            <a:r>
              <a:rPr lang="en-US" altLang="en-US" sz="2300" dirty="0"/>
              <a:t>MailXaminer for multiple email formats and large data sets</a:t>
            </a:r>
          </a:p>
          <a:p>
            <a:pPr lvl="1" eaLnBrk="1" hangingPunct="1"/>
            <a:r>
              <a:rPr lang="en-US" altLang="en-US" sz="2300" dirty="0"/>
              <a:t>Fookes Aid4Mail and MailBag Assistant</a:t>
            </a:r>
          </a:p>
          <a:p>
            <a:pPr lvl="1" eaLnBrk="1" hangingPunct="1"/>
            <a:r>
              <a:rPr lang="en-US" altLang="en-US" sz="2300" dirty="0"/>
              <a:t>Paraben Email Examiner</a:t>
            </a:r>
          </a:p>
          <a:p>
            <a:pPr lvl="1" eaLnBrk="1" hangingPunct="1"/>
            <a:r>
              <a:rPr lang="en-US" altLang="en-US" sz="2300" dirty="0"/>
              <a:t>Exterro FTK for Outlook and Outlook Express</a:t>
            </a:r>
          </a:p>
          <a:p>
            <a:endParaRPr lang="en-US" dirty="0"/>
          </a:p>
        </p:txBody>
      </p:sp>
    </p:spTree>
    <p:extLst>
      <p:ext uri="{BB962C8B-B14F-4D97-AF65-F5344CB8AC3E}">
        <p14:creationId xmlns:p14="http://schemas.microsoft.com/office/powerpoint/2010/main" val="1305489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014BD-6A31-5B20-B832-42A9F8CB0746}"/>
              </a:ext>
            </a:extLst>
          </p:cNvPr>
          <p:cNvSpPr>
            <a:spLocks noGrp="1"/>
          </p:cNvSpPr>
          <p:nvPr>
            <p:ph type="title"/>
          </p:nvPr>
        </p:nvSpPr>
        <p:spPr/>
        <p:txBody>
          <a:bodyPr/>
          <a:lstStyle/>
          <a:p>
            <a:r>
              <a:rPr lang="en-US" dirty="0"/>
              <a:t>Using Specialized Email Forensics Tools (2 of 3)</a:t>
            </a:r>
          </a:p>
        </p:txBody>
      </p:sp>
      <p:sp>
        <p:nvSpPr>
          <p:cNvPr id="2" name="Content Placeholder 1">
            <a:extLst>
              <a:ext uri="{FF2B5EF4-FFF2-40B4-BE49-F238E27FC236}">
                <a16:creationId xmlns:a16="http://schemas.microsoft.com/office/drawing/2014/main" id="{56AA14F0-EA08-263E-01CC-6C393980F55A}"/>
              </a:ext>
            </a:extLst>
          </p:cNvPr>
          <p:cNvSpPr>
            <a:spLocks noGrp="1"/>
          </p:cNvSpPr>
          <p:nvPr>
            <p:ph idx="1"/>
          </p:nvPr>
        </p:nvSpPr>
        <p:spPr/>
        <p:txBody>
          <a:bodyPr/>
          <a:lstStyle/>
          <a:p>
            <a:pPr eaLnBrk="1" hangingPunct="1"/>
            <a:r>
              <a:rPr lang="en-US" altLang="en-US" dirty="0"/>
              <a:t>Forensics tools enable you to find the following:</a:t>
            </a:r>
          </a:p>
          <a:p>
            <a:pPr lvl="1" eaLnBrk="1" hangingPunct="1"/>
            <a:r>
              <a:rPr lang="en-US" altLang="en-US" dirty="0"/>
              <a:t>Email database files</a:t>
            </a:r>
          </a:p>
          <a:p>
            <a:pPr lvl="1" eaLnBrk="1" hangingPunct="1"/>
            <a:r>
              <a:rPr lang="en-US" altLang="en-US" dirty="0"/>
              <a:t>Personal email files</a:t>
            </a:r>
          </a:p>
          <a:p>
            <a:pPr lvl="1" eaLnBrk="1" hangingPunct="1"/>
            <a:r>
              <a:rPr lang="en-US" altLang="en-US" dirty="0"/>
              <a:t>Offline storage files</a:t>
            </a:r>
          </a:p>
          <a:p>
            <a:pPr lvl="1" eaLnBrk="1" hangingPunct="1"/>
            <a:r>
              <a:rPr lang="en-US" altLang="en-US" dirty="0"/>
              <a:t>Log files</a:t>
            </a:r>
          </a:p>
          <a:p>
            <a:pPr eaLnBrk="1" hangingPunct="1"/>
            <a:r>
              <a:rPr lang="en-US" altLang="en-US" dirty="0"/>
              <a:t>An advantage of using data recovery tools:</a:t>
            </a:r>
          </a:p>
          <a:p>
            <a:pPr lvl="1" eaLnBrk="1" hangingPunct="1"/>
            <a:r>
              <a:rPr lang="en-US" altLang="en-US" dirty="0"/>
              <a:t>You don’t need to know how email servers and clients work to extract data from them</a:t>
            </a:r>
          </a:p>
          <a:p>
            <a:endParaRPr lang="en-US" dirty="0"/>
          </a:p>
        </p:txBody>
      </p:sp>
    </p:spTree>
    <p:extLst>
      <p:ext uri="{BB962C8B-B14F-4D97-AF65-F5344CB8AC3E}">
        <p14:creationId xmlns:p14="http://schemas.microsoft.com/office/powerpoint/2010/main" val="1296237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014BD-6A31-5B20-B832-42A9F8CB0746}"/>
              </a:ext>
            </a:extLst>
          </p:cNvPr>
          <p:cNvSpPr>
            <a:spLocks noGrp="1"/>
          </p:cNvSpPr>
          <p:nvPr>
            <p:ph type="title"/>
          </p:nvPr>
        </p:nvSpPr>
        <p:spPr/>
        <p:txBody>
          <a:bodyPr/>
          <a:lstStyle/>
          <a:p>
            <a:r>
              <a:rPr lang="en-US" dirty="0"/>
              <a:t>Using Specialized Email Forensics Tools (3 of 3)</a:t>
            </a:r>
          </a:p>
        </p:txBody>
      </p:sp>
      <p:sp>
        <p:nvSpPr>
          <p:cNvPr id="2" name="Content Placeholder 1">
            <a:extLst>
              <a:ext uri="{FF2B5EF4-FFF2-40B4-BE49-F238E27FC236}">
                <a16:creationId xmlns:a16="http://schemas.microsoft.com/office/drawing/2014/main" id="{56AA14F0-EA08-263E-01CC-6C393980F55A}"/>
              </a:ext>
            </a:extLst>
          </p:cNvPr>
          <p:cNvSpPr>
            <a:spLocks noGrp="1"/>
          </p:cNvSpPr>
          <p:nvPr>
            <p:ph idx="1"/>
          </p:nvPr>
        </p:nvSpPr>
        <p:spPr/>
        <p:txBody>
          <a:bodyPr/>
          <a:lstStyle/>
          <a:p>
            <a:pPr eaLnBrk="1" hangingPunct="1"/>
            <a:r>
              <a:rPr lang="en-US" altLang="en-US" dirty="0"/>
              <a:t>After you compare email logs with messages, you should verify the following information:</a:t>
            </a:r>
          </a:p>
          <a:p>
            <a:pPr lvl="1" eaLnBrk="1" hangingPunct="1"/>
            <a:r>
              <a:rPr lang="en-US" altLang="en-US" dirty="0"/>
              <a:t>Email account, message ID, IP address, and date and time stamp to determine whether there’s enough evidence for a warrant</a:t>
            </a:r>
          </a:p>
          <a:p>
            <a:pPr eaLnBrk="1" hangingPunct="1"/>
            <a:r>
              <a:rPr lang="en-US" altLang="en-US" dirty="0"/>
              <a:t>With some tools, you can scan email database files on a suspect’s Windows computer, locate any emails the suspect has deleted and restore them to their original state</a:t>
            </a:r>
          </a:p>
          <a:p>
            <a:endParaRPr lang="en-US" dirty="0"/>
          </a:p>
        </p:txBody>
      </p:sp>
    </p:spTree>
    <p:extLst>
      <p:ext uri="{BB962C8B-B14F-4D97-AF65-F5344CB8AC3E}">
        <p14:creationId xmlns:p14="http://schemas.microsoft.com/office/powerpoint/2010/main" val="225028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8F5E20-3140-6968-9D46-F4F8E4452A08}"/>
              </a:ext>
            </a:extLst>
          </p:cNvPr>
          <p:cNvSpPr>
            <a:spLocks noGrp="1"/>
          </p:cNvSpPr>
          <p:nvPr>
            <p:ph type="title"/>
          </p:nvPr>
        </p:nvSpPr>
        <p:spPr/>
        <p:txBody>
          <a:bodyPr/>
          <a:lstStyle/>
          <a:p>
            <a:r>
              <a:rPr lang="en-US" dirty="0"/>
              <a:t>Exploring the Role of Email in Investigations</a:t>
            </a:r>
          </a:p>
        </p:txBody>
      </p:sp>
      <p:sp>
        <p:nvSpPr>
          <p:cNvPr id="2" name="Content Placeholder 1">
            <a:extLst>
              <a:ext uri="{FF2B5EF4-FFF2-40B4-BE49-F238E27FC236}">
                <a16:creationId xmlns:a16="http://schemas.microsoft.com/office/drawing/2014/main" id="{C03AC17A-6727-31D6-0C2C-5C610F5386DC}"/>
              </a:ext>
            </a:extLst>
          </p:cNvPr>
          <p:cNvSpPr>
            <a:spLocks noGrp="1"/>
          </p:cNvSpPr>
          <p:nvPr>
            <p:ph idx="1"/>
          </p:nvPr>
        </p:nvSpPr>
        <p:spPr>
          <a:xfrm>
            <a:off x="476843" y="1727274"/>
            <a:ext cx="11241915" cy="4351338"/>
          </a:xfrm>
        </p:spPr>
        <p:txBody>
          <a:bodyPr/>
          <a:lstStyle/>
          <a:p>
            <a:r>
              <a:rPr lang="en-US" dirty="0"/>
              <a:t>Investigators need to know how to examine and interpret the unique content of email messages</a:t>
            </a:r>
          </a:p>
          <a:p>
            <a:r>
              <a:rPr lang="en-US" b="1" dirty="0"/>
              <a:t>Phishing </a:t>
            </a:r>
            <a:r>
              <a:rPr lang="en-US" dirty="0"/>
              <a:t>emails contain links to text on a webpage</a:t>
            </a:r>
          </a:p>
          <a:p>
            <a:pPr lvl="1"/>
            <a:r>
              <a:rPr lang="en-US" sz="2200" dirty="0"/>
              <a:t>The goal is to get personal information from the recipient</a:t>
            </a:r>
          </a:p>
          <a:p>
            <a:r>
              <a:rPr lang="en-US" b="1" dirty="0"/>
              <a:t>Pharming</a:t>
            </a:r>
            <a:r>
              <a:rPr lang="en-US" dirty="0"/>
              <a:t> takes readers to a fake website</a:t>
            </a:r>
          </a:p>
          <a:p>
            <a:pPr eaLnBrk="1" hangingPunct="1"/>
            <a:r>
              <a:rPr lang="en-US" altLang="en-US" b="1" dirty="0"/>
              <a:t>Spoofing</a:t>
            </a:r>
            <a:r>
              <a:rPr lang="en-US" altLang="en-US" dirty="0"/>
              <a:t> occurs by changing header info to disguise the sender</a:t>
            </a:r>
          </a:p>
          <a:p>
            <a:pPr eaLnBrk="1" hangingPunct="1"/>
            <a:r>
              <a:rPr lang="en-US" altLang="en-US" dirty="0"/>
              <a:t>Investigators can use the </a:t>
            </a:r>
            <a:r>
              <a:rPr lang="en-US" altLang="en-US" b="1" dirty="0"/>
              <a:t>Enhanced/Extended Simple Mail Transfer Protocol (ESMTP)</a:t>
            </a:r>
            <a:r>
              <a:rPr lang="en-US" altLang="en-US" dirty="0"/>
              <a:t> number in the message’s header to check for legitimacy of email</a:t>
            </a:r>
          </a:p>
          <a:p>
            <a:endParaRPr lang="en-US" dirty="0"/>
          </a:p>
        </p:txBody>
      </p:sp>
    </p:spTree>
    <p:extLst>
      <p:ext uri="{BB962C8B-B14F-4D97-AF65-F5344CB8AC3E}">
        <p14:creationId xmlns:p14="http://schemas.microsoft.com/office/powerpoint/2010/main" val="3804067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79FB3-93C4-F570-04F2-935F51AB7398}"/>
              </a:ext>
            </a:extLst>
          </p:cNvPr>
          <p:cNvSpPr>
            <a:spLocks noGrp="1"/>
          </p:cNvSpPr>
          <p:nvPr>
            <p:ph type="title"/>
          </p:nvPr>
        </p:nvSpPr>
        <p:spPr/>
        <p:txBody>
          <a:bodyPr/>
          <a:lstStyle/>
          <a:p>
            <a:r>
              <a:rPr lang="en-US" dirty="0"/>
              <a:t>Using a Hex Editor to Carve Email Messages</a:t>
            </a:r>
          </a:p>
        </p:txBody>
      </p:sp>
      <p:sp>
        <p:nvSpPr>
          <p:cNvPr id="2" name="Content Placeholder 1">
            <a:extLst>
              <a:ext uri="{FF2B5EF4-FFF2-40B4-BE49-F238E27FC236}">
                <a16:creationId xmlns:a16="http://schemas.microsoft.com/office/drawing/2014/main" id="{F148FB24-D491-AAB5-2564-C826E0236705}"/>
              </a:ext>
            </a:extLst>
          </p:cNvPr>
          <p:cNvSpPr>
            <a:spLocks noGrp="1"/>
          </p:cNvSpPr>
          <p:nvPr>
            <p:ph idx="1"/>
          </p:nvPr>
        </p:nvSpPr>
        <p:spPr/>
        <p:txBody>
          <a:bodyPr/>
          <a:lstStyle/>
          <a:p>
            <a:pPr eaLnBrk="1" hangingPunct="1"/>
            <a:r>
              <a:rPr lang="en-US" altLang="en-US" dirty="0"/>
              <a:t>Few vendors have products for analyzing email in systems other than Microsoft</a:t>
            </a:r>
          </a:p>
          <a:p>
            <a:pPr lvl="1"/>
            <a:r>
              <a:rPr lang="en-US" altLang="en-US" dirty="0"/>
              <a:t>This section shows how to carve emails from Evolution</a:t>
            </a:r>
          </a:p>
          <a:p>
            <a:pPr eaLnBrk="1" hangingPunct="1"/>
            <a:r>
              <a:rPr lang="en-US" altLang="en-US" b="1" dirty="0"/>
              <a:t>mbox</a:t>
            </a:r>
            <a:r>
              <a:rPr lang="en-US" altLang="en-US" dirty="0"/>
              <a:t> format stores emails in flat plaintext files</a:t>
            </a:r>
          </a:p>
          <a:p>
            <a:pPr eaLnBrk="1" hangingPunct="1"/>
            <a:r>
              <a:rPr lang="fr-FR" altLang="en-US" b="1" dirty="0"/>
              <a:t>Multipurpose Internet Mail Extensions (MIME)</a:t>
            </a:r>
            <a:r>
              <a:rPr lang="fr-FR" altLang="en-US" dirty="0"/>
              <a:t> format</a:t>
            </a:r>
          </a:p>
          <a:p>
            <a:pPr lvl="1" eaLnBrk="1" hangingPunct="1"/>
            <a:r>
              <a:rPr lang="en-US" altLang="en-US" dirty="0"/>
              <a:t>Used by vendor-unique email file systems, such as Microsoft .pst or .ost</a:t>
            </a:r>
          </a:p>
          <a:p>
            <a:pPr eaLnBrk="1" hangingPunct="1"/>
            <a:r>
              <a:rPr lang="en-US" altLang="en-US" dirty="0"/>
              <a:t>Follow the steps on page 568 to see how to acquire information from an .evolution file</a:t>
            </a:r>
          </a:p>
          <a:p>
            <a:endParaRPr lang="en-US" dirty="0"/>
          </a:p>
        </p:txBody>
      </p:sp>
    </p:spTree>
    <p:extLst>
      <p:ext uri="{BB962C8B-B14F-4D97-AF65-F5344CB8AC3E}">
        <p14:creationId xmlns:p14="http://schemas.microsoft.com/office/powerpoint/2010/main" val="538214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EAC94C-571B-2BAC-0BF3-519ED56DD165}"/>
              </a:ext>
            </a:extLst>
          </p:cNvPr>
          <p:cNvSpPr>
            <a:spLocks noGrp="1"/>
          </p:cNvSpPr>
          <p:nvPr>
            <p:ph type="title"/>
          </p:nvPr>
        </p:nvSpPr>
        <p:spPr/>
        <p:txBody>
          <a:bodyPr/>
          <a:lstStyle/>
          <a:p>
            <a:r>
              <a:rPr lang="en-US" dirty="0"/>
              <a:t>Recovering Outlook Files (1 of 2)</a:t>
            </a:r>
          </a:p>
        </p:txBody>
      </p:sp>
      <p:sp>
        <p:nvSpPr>
          <p:cNvPr id="2" name="Content Placeholder 1">
            <a:extLst>
              <a:ext uri="{FF2B5EF4-FFF2-40B4-BE49-F238E27FC236}">
                <a16:creationId xmlns:a16="http://schemas.microsoft.com/office/drawing/2014/main" id="{63CFF0D7-70D8-D192-AFB7-F3F6757937F6}"/>
              </a:ext>
            </a:extLst>
          </p:cNvPr>
          <p:cNvSpPr>
            <a:spLocks noGrp="1"/>
          </p:cNvSpPr>
          <p:nvPr>
            <p:ph idx="1"/>
          </p:nvPr>
        </p:nvSpPr>
        <p:spPr/>
        <p:txBody>
          <a:bodyPr/>
          <a:lstStyle/>
          <a:p>
            <a:pPr eaLnBrk="1" hangingPunct="1"/>
            <a:r>
              <a:rPr lang="en-US" altLang="en-US" dirty="0"/>
              <a:t>A forensics examiner recovering email messages from Outlook may need to reconstruct </a:t>
            </a:r>
            <a:r>
              <a:rPr lang="en-US" altLang="en-US" dirty="0">
                <a:latin typeface="Courier New" panose="02070309020205020404" pitchFamily="49" charset="0"/>
                <a:cs typeface="Courier New" panose="02070309020205020404" pitchFamily="49" charset="0"/>
              </a:rPr>
              <a:t>.pst </a:t>
            </a:r>
            <a:r>
              <a:rPr lang="en-US" altLang="en-US" dirty="0"/>
              <a:t>files and messages</a:t>
            </a:r>
          </a:p>
          <a:p>
            <a:pPr eaLnBrk="1" hangingPunct="1"/>
            <a:r>
              <a:rPr lang="en-US" altLang="en-US" dirty="0"/>
              <a:t>With many advanced forensics tools, deleted </a:t>
            </a:r>
            <a:r>
              <a:rPr lang="en-US" altLang="en-US" dirty="0">
                <a:latin typeface="Courier New" panose="02070309020205020404" pitchFamily="49" charset="0"/>
                <a:cs typeface="Courier New" panose="02070309020205020404" pitchFamily="49" charset="0"/>
              </a:rPr>
              <a:t>.pst </a:t>
            </a:r>
            <a:r>
              <a:rPr lang="en-US" altLang="en-US" dirty="0"/>
              <a:t>files can be partially or completely recovered</a:t>
            </a:r>
          </a:p>
          <a:p>
            <a:pPr eaLnBrk="1" hangingPunct="1"/>
            <a:r>
              <a:rPr lang="en-US" altLang="en-US" dirty="0">
                <a:cs typeface="Courier New" panose="02070309020205020404" pitchFamily="49" charset="0"/>
              </a:rPr>
              <a:t>The </a:t>
            </a:r>
            <a:r>
              <a:rPr lang="en-US" altLang="en-US" dirty="0">
                <a:latin typeface="Courier New" panose="02070309020205020404" pitchFamily="49" charset="0"/>
                <a:cs typeface="Courier New" panose="02070309020205020404" pitchFamily="49" charset="0"/>
              </a:rPr>
              <a:t>scanpst.exe</a:t>
            </a:r>
            <a:r>
              <a:rPr lang="en-US" altLang="en-US" dirty="0"/>
              <a:t> recovery tool comes with Microsoft Office</a:t>
            </a:r>
          </a:p>
          <a:p>
            <a:pPr lvl="1" eaLnBrk="1" hangingPunct="1"/>
            <a:r>
              <a:rPr lang="en-US" altLang="en-US" dirty="0"/>
              <a:t>It can repair </a:t>
            </a:r>
            <a:r>
              <a:rPr lang="en-US" altLang="en-US" dirty="0">
                <a:latin typeface="Courier New" panose="02070309020205020404" pitchFamily="49" charset="0"/>
                <a:cs typeface="Courier New" panose="02070309020205020404" pitchFamily="49" charset="0"/>
              </a:rPr>
              <a:t>.ost </a:t>
            </a:r>
            <a:r>
              <a:rPr lang="en-US" altLang="en-US" dirty="0"/>
              <a:t>files as well as </a:t>
            </a:r>
            <a:r>
              <a:rPr lang="en-US" altLang="en-US" dirty="0">
                <a:latin typeface="Courier New" panose="02070309020205020404" pitchFamily="49" charset="0"/>
                <a:cs typeface="Courier New" panose="02070309020205020404" pitchFamily="49" charset="0"/>
              </a:rPr>
              <a:t>.pst </a:t>
            </a:r>
            <a:r>
              <a:rPr lang="en-US" altLang="en-US" dirty="0"/>
              <a:t>files</a:t>
            </a:r>
          </a:p>
          <a:p>
            <a:endParaRPr lang="en-US" dirty="0"/>
          </a:p>
        </p:txBody>
      </p:sp>
    </p:spTree>
    <p:extLst>
      <p:ext uri="{BB962C8B-B14F-4D97-AF65-F5344CB8AC3E}">
        <p14:creationId xmlns:p14="http://schemas.microsoft.com/office/powerpoint/2010/main" val="2066493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EAC94C-571B-2BAC-0BF3-519ED56DD165}"/>
              </a:ext>
            </a:extLst>
          </p:cNvPr>
          <p:cNvSpPr>
            <a:spLocks noGrp="1"/>
          </p:cNvSpPr>
          <p:nvPr>
            <p:ph type="title"/>
          </p:nvPr>
        </p:nvSpPr>
        <p:spPr/>
        <p:txBody>
          <a:bodyPr/>
          <a:lstStyle/>
          <a:p>
            <a:r>
              <a:rPr lang="en-US" dirty="0"/>
              <a:t>Recovering Outlook Files (2 of 2)</a:t>
            </a:r>
          </a:p>
        </p:txBody>
      </p:sp>
      <p:sp>
        <p:nvSpPr>
          <p:cNvPr id="2" name="Content Placeholder 1">
            <a:extLst>
              <a:ext uri="{FF2B5EF4-FFF2-40B4-BE49-F238E27FC236}">
                <a16:creationId xmlns:a16="http://schemas.microsoft.com/office/drawing/2014/main" id="{63CFF0D7-70D8-D192-AFB7-F3F6757937F6}"/>
              </a:ext>
            </a:extLst>
          </p:cNvPr>
          <p:cNvSpPr>
            <a:spLocks noGrp="1"/>
          </p:cNvSpPr>
          <p:nvPr>
            <p:ph idx="1"/>
          </p:nvPr>
        </p:nvSpPr>
        <p:spPr/>
        <p:txBody>
          <a:bodyPr/>
          <a:lstStyle/>
          <a:p>
            <a:pPr eaLnBrk="1" hangingPunct="1"/>
            <a:r>
              <a:rPr lang="en-US" altLang="en-US" dirty="0"/>
              <a:t>Guidance Software uses the SysTools plug-in for Outlook email through version 2013</a:t>
            </a:r>
          </a:p>
          <a:p>
            <a:pPr lvl="1" eaLnBrk="1" hangingPunct="1"/>
            <a:r>
              <a:rPr lang="en-US" altLang="en-US" dirty="0"/>
              <a:t>SysTools extracts .pst files from EnCase Forensic for analysis</a:t>
            </a:r>
          </a:p>
          <a:p>
            <a:pPr eaLnBrk="1" hangingPunct="1"/>
            <a:r>
              <a:rPr lang="en-US" altLang="en-US" dirty="0"/>
              <a:t>DataNumen Outlook Repair is one of the better email recovery tools </a:t>
            </a:r>
          </a:p>
          <a:p>
            <a:pPr lvl="1" eaLnBrk="1" hangingPunct="1"/>
            <a:r>
              <a:rPr lang="en-US" altLang="en-US" dirty="0"/>
              <a:t>It can recover files from VMware and Virtual PC</a:t>
            </a:r>
            <a:endParaRPr lang="en-US" dirty="0"/>
          </a:p>
        </p:txBody>
      </p:sp>
    </p:spTree>
    <p:extLst>
      <p:ext uri="{BB962C8B-B14F-4D97-AF65-F5344CB8AC3E}">
        <p14:creationId xmlns:p14="http://schemas.microsoft.com/office/powerpoint/2010/main" val="264357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62F432-B74B-FCB5-2274-070C71CB0562}"/>
              </a:ext>
            </a:extLst>
          </p:cNvPr>
          <p:cNvSpPr>
            <a:spLocks noGrp="1"/>
          </p:cNvSpPr>
          <p:nvPr>
            <p:ph type="title"/>
          </p:nvPr>
        </p:nvSpPr>
        <p:spPr/>
        <p:txBody>
          <a:bodyPr/>
          <a:lstStyle/>
          <a:p>
            <a:r>
              <a:rPr lang="en-US" dirty="0"/>
              <a:t>Email Case Studies</a:t>
            </a:r>
          </a:p>
        </p:txBody>
      </p:sp>
      <p:sp>
        <p:nvSpPr>
          <p:cNvPr id="2" name="Content Placeholder 1">
            <a:extLst>
              <a:ext uri="{FF2B5EF4-FFF2-40B4-BE49-F238E27FC236}">
                <a16:creationId xmlns:a16="http://schemas.microsoft.com/office/drawing/2014/main" id="{06BA0D18-3F4A-3FC4-885E-AAFA923A4F21}"/>
              </a:ext>
            </a:extLst>
          </p:cNvPr>
          <p:cNvSpPr>
            <a:spLocks noGrp="1"/>
          </p:cNvSpPr>
          <p:nvPr>
            <p:ph idx="1"/>
          </p:nvPr>
        </p:nvSpPr>
        <p:spPr/>
        <p:txBody>
          <a:bodyPr/>
          <a:lstStyle/>
          <a:p>
            <a:pPr eaLnBrk="1" hangingPunct="1"/>
            <a:r>
              <a:rPr lang="en-US" altLang="en-US" dirty="0"/>
              <a:t>In the Enron Case, more than 10,000 emails contained the following personal information:</a:t>
            </a:r>
          </a:p>
          <a:p>
            <a:pPr lvl="1" eaLnBrk="1" hangingPunct="1"/>
            <a:r>
              <a:rPr lang="en-US" altLang="en-US" dirty="0"/>
              <a:t>60 containing credit card numbers</a:t>
            </a:r>
          </a:p>
          <a:p>
            <a:pPr lvl="1" eaLnBrk="1" hangingPunct="1"/>
            <a:r>
              <a:rPr lang="en-US" altLang="en-US" dirty="0"/>
              <a:t>572 containing thousands of Social Security or other identity numbers</a:t>
            </a:r>
          </a:p>
          <a:p>
            <a:pPr lvl="1" eaLnBrk="1" hangingPunct="1"/>
            <a:r>
              <a:rPr lang="en-US" altLang="en-US" dirty="0"/>
              <a:t>292 containing birth dates</a:t>
            </a:r>
          </a:p>
          <a:p>
            <a:pPr lvl="1" eaLnBrk="1" hangingPunct="1"/>
            <a:r>
              <a:rPr lang="en-US" altLang="en-US" dirty="0"/>
              <a:t>532 containing information of a highly personal nature</a:t>
            </a:r>
          </a:p>
          <a:p>
            <a:pPr lvl="2" eaLnBrk="1" hangingPunct="1"/>
            <a:r>
              <a:rPr lang="en-US" altLang="en-US" dirty="0"/>
              <a:t>Such as medical or legal matters</a:t>
            </a:r>
          </a:p>
          <a:p>
            <a:endParaRPr lang="en-US" dirty="0"/>
          </a:p>
        </p:txBody>
      </p:sp>
    </p:spTree>
    <p:extLst>
      <p:ext uri="{BB962C8B-B14F-4D97-AF65-F5344CB8AC3E}">
        <p14:creationId xmlns:p14="http://schemas.microsoft.com/office/powerpoint/2010/main" val="4195196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80C9F3-B450-0178-2E31-786709106C48}"/>
              </a:ext>
            </a:extLst>
          </p:cNvPr>
          <p:cNvSpPr>
            <a:spLocks noGrp="1"/>
          </p:cNvSpPr>
          <p:nvPr>
            <p:ph type="title"/>
          </p:nvPr>
        </p:nvSpPr>
        <p:spPr>
          <a:xfrm>
            <a:off x="476843" y="185010"/>
            <a:ext cx="11241915" cy="1217447"/>
          </a:xfrm>
        </p:spPr>
        <p:txBody>
          <a:bodyPr/>
          <a:lstStyle/>
          <a:p>
            <a:r>
              <a:rPr lang="en-US" dirty="0"/>
              <a:t>Applying Digital Forensics Methods to Social Media Communications and Channel-Based Messaging Tools (1 of 2)</a:t>
            </a:r>
          </a:p>
        </p:txBody>
      </p:sp>
      <p:sp>
        <p:nvSpPr>
          <p:cNvPr id="2" name="Content Placeholder 1">
            <a:extLst>
              <a:ext uri="{FF2B5EF4-FFF2-40B4-BE49-F238E27FC236}">
                <a16:creationId xmlns:a16="http://schemas.microsoft.com/office/drawing/2014/main" id="{65D56257-550B-03E6-F947-3956F717017E}"/>
              </a:ext>
            </a:extLst>
          </p:cNvPr>
          <p:cNvSpPr>
            <a:spLocks noGrp="1"/>
          </p:cNvSpPr>
          <p:nvPr>
            <p:ph idx="1"/>
          </p:nvPr>
        </p:nvSpPr>
        <p:spPr/>
        <p:txBody>
          <a:bodyPr/>
          <a:lstStyle/>
          <a:p>
            <a:r>
              <a:rPr lang="en-US" dirty="0"/>
              <a:t>A social media platform is an online service that provides a virtual environment where people can create and share text, pictures, and videos</a:t>
            </a:r>
          </a:p>
          <a:p>
            <a:pPr eaLnBrk="1" hangingPunct="1"/>
            <a:r>
              <a:rPr lang="en-US" altLang="en-US" dirty="0"/>
              <a:t>The types of information that can be found on social media includes:</a:t>
            </a:r>
          </a:p>
          <a:p>
            <a:pPr lvl="1" eaLnBrk="1" hangingPunct="1"/>
            <a:r>
              <a:rPr lang="en-US" altLang="en-US" dirty="0"/>
              <a:t>Evidence of cyberbullying and witness tampering</a:t>
            </a:r>
          </a:p>
          <a:p>
            <a:pPr lvl="1" eaLnBrk="1" hangingPunct="1"/>
            <a:r>
              <a:rPr lang="en-US" altLang="en-US" dirty="0"/>
              <a:t>A company’s position on an issue</a:t>
            </a:r>
          </a:p>
          <a:p>
            <a:pPr lvl="1" eaLnBrk="1" hangingPunct="1"/>
            <a:r>
              <a:rPr lang="en-US" altLang="en-US" dirty="0"/>
              <a:t>Whether intellectual property rights have been violated</a:t>
            </a:r>
          </a:p>
          <a:p>
            <a:pPr lvl="1" eaLnBrk="1" hangingPunct="1"/>
            <a:r>
              <a:rPr lang="en-US" altLang="en-US" dirty="0"/>
              <a:t>Who posted information and when</a:t>
            </a:r>
          </a:p>
          <a:p>
            <a:endParaRPr lang="en-US" dirty="0"/>
          </a:p>
        </p:txBody>
      </p:sp>
    </p:spTree>
    <p:extLst>
      <p:ext uri="{BB962C8B-B14F-4D97-AF65-F5344CB8AC3E}">
        <p14:creationId xmlns:p14="http://schemas.microsoft.com/office/powerpoint/2010/main" val="1135554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80C9F3-B450-0178-2E31-786709106C48}"/>
              </a:ext>
            </a:extLst>
          </p:cNvPr>
          <p:cNvSpPr>
            <a:spLocks noGrp="1"/>
          </p:cNvSpPr>
          <p:nvPr>
            <p:ph type="title"/>
          </p:nvPr>
        </p:nvSpPr>
        <p:spPr>
          <a:xfrm>
            <a:off x="476843" y="185010"/>
            <a:ext cx="11241915" cy="1217447"/>
          </a:xfrm>
        </p:spPr>
        <p:txBody>
          <a:bodyPr/>
          <a:lstStyle/>
          <a:p>
            <a:r>
              <a:rPr lang="en-US" dirty="0"/>
              <a:t>Applying Digital Forensics Methods to Social Media Communications and Channel-Based Messaging Tools (2 of 2)</a:t>
            </a:r>
          </a:p>
        </p:txBody>
      </p:sp>
      <p:sp>
        <p:nvSpPr>
          <p:cNvPr id="2" name="Content Placeholder 1">
            <a:extLst>
              <a:ext uri="{FF2B5EF4-FFF2-40B4-BE49-F238E27FC236}">
                <a16:creationId xmlns:a16="http://schemas.microsoft.com/office/drawing/2014/main" id="{65D56257-550B-03E6-F947-3956F717017E}"/>
              </a:ext>
            </a:extLst>
          </p:cNvPr>
          <p:cNvSpPr>
            <a:spLocks noGrp="1"/>
          </p:cNvSpPr>
          <p:nvPr>
            <p:ph idx="1"/>
          </p:nvPr>
        </p:nvSpPr>
        <p:spPr/>
        <p:txBody>
          <a:bodyPr/>
          <a:lstStyle/>
          <a:p>
            <a:pPr eaLnBrk="1" hangingPunct="1"/>
            <a:r>
              <a:rPr lang="en-US" altLang="en-US" dirty="0"/>
              <a:t>Social media can often substantiate a party’s claims</a:t>
            </a:r>
          </a:p>
          <a:p>
            <a:pPr eaLnBrk="1" hangingPunct="1"/>
            <a:r>
              <a:rPr lang="en-US" altLang="en-US" dirty="0"/>
              <a:t>Social media sites involve multiple jurisdictions that might even cross national boundaries</a:t>
            </a:r>
          </a:p>
          <a:p>
            <a:pPr eaLnBrk="1" hangingPunct="1"/>
            <a:r>
              <a:rPr lang="en-US" altLang="en-US" dirty="0"/>
              <a:t>A warrant or subpoena is needed to access social media servers</a:t>
            </a:r>
          </a:p>
          <a:p>
            <a:pPr eaLnBrk="1" hangingPunct="1"/>
            <a:r>
              <a:rPr lang="en-US" altLang="en-US" dirty="0"/>
              <a:t>In cases involving imminent danger, law enforcement can file emergency requests for information</a:t>
            </a:r>
          </a:p>
          <a:p>
            <a:endParaRPr lang="en-US" dirty="0"/>
          </a:p>
        </p:txBody>
      </p:sp>
    </p:spTree>
    <p:extLst>
      <p:ext uri="{BB962C8B-B14F-4D97-AF65-F5344CB8AC3E}">
        <p14:creationId xmlns:p14="http://schemas.microsoft.com/office/powerpoint/2010/main" val="3648818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CA72A-68C0-3A6A-EF32-19DBECDC4FCE}"/>
              </a:ext>
            </a:extLst>
          </p:cNvPr>
          <p:cNvSpPr>
            <a:spLocks noGrp="1"/>
          </p:cNvSpPr>
          <p:nvPr>
            <p:ph type="title"/>
          </p:nvPr>
        </p:nvSpPr>
        <p:spPr/>
        <p:txBody>
          <a:bodyPr/>
          <a:lstStyle/>
          <a:p>
            <a:r>
              <a:rPr lang="en-US" dirty="0"/>
              <a:t>Social Media Forensics on Mobile Devices</a:t>
            </a:r>
          </a:p>
        </p:txBody>
      </p:sp>
      <p:sp>
        <p:nvSpPr>
          <p:cNvPr id="2" name="Content Placeholder 1">
            <a:extLst>
              <a:ext uri="{FF2B5EF4-FFF2-40B4-BE49-F238E27FC236}">
                <a16:creationId xmlns:a16="http://schemas.microsoft.com/office/drawing/2014/main" id="{9995F11D-0C94-310F-84BD-BDE6E766E0B4}"/>
              </a:ext>
            </a:extLst>
          </p:cNvPr>
          <p:cNvSpPr>
            <a:spLocks noGrp="1"/>
          </p:cNvSpPr>
          <p:nvPr>
            <p:ph idx="1"/>
          </p:nvPr>
        </p:nvSpPr>
        <p:spPr/>
        <p:txBody>
          <a:bodyPr/>
          <a:lstStyle/>
          <a:p>
            <a:r>
              <a:rPr lang="en-US" dirty="0"/>
              <a:t>The majority of social media clients use mobile devices to access channels</a:t>
            </a:r>
          </a:p>
          <a:p>
            <a:r>
              <a:rPr lang="en-US" dirty="0"/>
              <a:t>Evidence artifacts vary depending on the social media channel and the device</a:t>
            </a:r>
          </a:p>
          <a:p>
            <a:r>
              <a:rPr lang="en-US" dirty="0"/>
              <a:t>Forensics analysis shows that iPhone and Android devices yielded the most information, and much of the data was stored in SQLite databases</a:t>
            </a:r>
          </a:p>
          <a:p>
            <a:endParaRPr lang="en-US" dirty="0"/>
          </a:p>
        </p:txBody>
      </p:sp>
    </p:spTree>
    <p:extLst>
      <p:ext uri="{BB962C8B-B14F-4D97-AF65-F5344CB8AC3E}">
        <p14:creationId xmlns:p14="http://schemas.microsoft.com/office/powerpoint/2010/main" val="1527061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55DB5-D5A6-E076-FD7D-FB3F35564C95}"/>
              </a:ext>
            </a:extLst>
          </p:cNvPr>
          <p:cNvSpPr>
            <a:spLocks noGrp="1"/>
          </p:cNvSpPr>
          <p:nvPr>
            <p:ph type="title"/>
          </p:nvPr>
        </p:nvSpPr>
        <p:spPr/>
        <p:txBody>
          <a:bodyPr/>
          <a:lstStyle/>
          <a:p>
            <a:r>
              <a:rPr lang="en-US" dirty="0"/>
              <a:t>Forensics Tools for Social Media Investigations</a:t>
            </a:r>
          </a:p>
        </p:txBody>
      </p:sp>
      <p:sp>
        <p:nvSpPr>
          <p:cNvPr id="2" name="Content Placeholder 1">
            <a:extLst>
              <a:ext uri="{FF2B5EF4-FFF2-40B4-BE49-F238E27FC236}">
                <a16:creationId xmlns:a16="http://schemas.microsoft.com/office/drawing/2014/main" id="{F2E1D6AE-17BB-F192-2DB1-7AEF4CC4E78B}"/>
              </a:ext>
            </a:extLst>
          </p:cNvPr>
          <p:cNvSpPr>
            <a:spLocks noGrp="1"/>
          </p:cNvSpPr>
          <p:nvPr>
            <p:ph idx="1"/>
          </p:nvPr>
        </p:nvSpPr>
        <p:spPr/>
        <p:txBody>
          <a:bodyPr/>
          <a:lstStyle/>
          <a:p>
            <a:pPr eaLnBrk="1" hangingPunct="1"/>
            <a:r>
              <a:rPr lang="en-US" altLang="en-US" dirty="0"/>
              <a:t>Software for social media forensics continues to be developed</a:t>
            </a:r>
          </a:p>
          <a:p>
            <a:pPr lvl="1" eaLnBrk="1" hangingPunct="1"/>
            <a:r>
              <a:rPr lang="en-US" altLang="en-US" dirty="0"/>
              <a:t>Not many tools are available now</a:t>
            </a:r>
          </a:p>
          <a:p>
            <a:pPr eaLnBrk="1" hangingPunct="1"/>
            <a:r>
              <a:rPr lang="en-US" altLang="en-US" dirty="0"/>
              <a:t>There are questions about how the information these tools gather can be used in court or in arbitration</a:t>
            </a:r>
          </a:p>
          <a:p>
            <a:pPr eaLnBrk="1" hangingPunct="1"/>
            <a:r>
              <a:rPr lang="en-US" altLang="en-US" dirty="0"/>
              <a:t>Using social media forensics software might also require getting the permission of the people whose information is being examined</a:t>
            </a:r>
          </a:p>
          <a:p>
            <a:pPr eaLnBrk="1" hangingPunct="1"/>
            <a:r>
              <a:rPr lang="en-US" altLang="en-US" dirty="0"/>
              <a:t>You need a warrant or subpoena to ask a social media site to produce its records</a:t>
            </a:r>
          </a:p>
          <a:p>
            <a:endParaRPr lang="en-US" dirty="0"/>
          </a:p>
        </p:txBody>
      </p:sp>
    </p:spTree>
    <p:extLst>
      <p:ext uri="{BB962C8B-B14F-4D97-AF65-F5344CB8AC3E}">
        <p14:creationId xmlns:p14="http://schemas.microsoft.com/office/powerpoint/2010/main" val="295436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8FB6FA-00CE-217B-733B-5B9FEE91C21F}"/>
              </a:ext>
            </a:extLst>
          </p:cNvPr>
          <p:cNvSpPr>
            <a:spLocks noGrp="1"/>
          </p:cNvSpPr>
          <p:nvPr>
            <p:ph type="title"/>
          </p:nvPr>
        </p:nvSpPr>
        <p:spPr/>
        <p:txBody>
          <a:bodyPr/>
          <a:lstStyle/>
          <a:p>
            <a:r>
              <a:rPr lang="en-US" dirty="0"/>
              <a:t>Investigating Channel-Based Messaging Tools</a:t>
            </a:r>
          </a:p>
        </p:txBody>
      </p:sp>
      <p:sp>
        <p:nvSpPr>
          <p:cNvPr id="2" name="Content Placeholder 1">
            <a:extLst>
              <a:ext uri="{FF2B5EF4-FFF2-40B4-BE49-F238E27FC236}">
                <a16:creationId xmlns:a16="http://schemas.microsoft.com/office/drawing/2014/main" id="{6F2ABA90-F372-CEE3-2013-89533A89677F}"/>
              </a:ext>
            </a:extLst>
          </p:cNvPr>
          <p:cNvSpPr>
            <a:spLocks noGrp="1"/>
          </p:cNvSpPr>
          <p:nvPr>
            <p:ph idx="1"/>
          </p:nvPr>
        </p:nvSpPr>
        <p:spPr/>
        <p:txBody>
          <a:bodyPr/>
          <a:lstStyle/>
          <a:p>
            <a:r>
              <a:rPr lang="en-US" dirty="0"/>
              <a:t>Slack is a communications tool that allows groups and companies to set up private and public discussion channels</a:t>
            </a:r>
          </a:p>
          <a:p>
            <a:r>
              <a:rPr lang="en-US" dirty="0"/>
              <a:t>Another popular social chat platform is Discord</a:t>
            </a:r>
          </a:p>
          <a:p>
            <a:r>
              <a:rPr lang="en-US" dirty="0"/>
              <a:t>There was a recent case involving a young National Guardsmen who used Discord to distribute classified documents</a:t>
            </a:r>
          </a:p>
          <a:p>
            <a:r>
              <a:rPr lang="en-US" dirty="0"/>
              <a:t>Tools such as Magnet Axiom can be used by corporate investigators to perform investigations on some of these platforms</a:t>
            </a:r>
          </a:p>
          <a:p>
            <a:pPr lvl="1"/>
            <a:r>
              <a:rPr lang="en-US" dirty="0"/>
              <a:t>More tools will certainly become available over time</a:t>
            </a:r>
          </a:p>
        </p:txBody>
      </p:sp>
    </p:spTree>
    <p:extLst>
      <p:ext uri="{BB962C8B-B14F-4D97-AF65-F5344CB8AC3E}">
        <p14:creationId xmlns:p14="http://schemas.microsoft.com/office/powerpoint/2010/main" val="3284434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13-2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Email servers keep track of which of the following information?</a:t>
            </a:r>
          </a:p>
          <a:p>
            <a:pPr marL="457200" indent="-457200">
              <a:buAutoNum type="alphaLcPeriod"/>
            </a:pPr>
            <a:r>
              <a:rPr lang="en-US" dirty="0"/>
              <a:t>IP address of the computer that sent the message</a:t>
            </a:r>
          </a:p>
          <a:p>
            <a:pPr marL="457200" indent="-457200">
              <a:buAutoNum type="alphaLcPeriod"/>
            </a:pPr>
            <a:r>
              <a:rPr lang="en-US" dirty="0"/>
              <a:t>Timestamp</a:t>
            </a:r>
          </a:p>
          <a:p>
            <a:pPr marL="457200" indent="-457200">
              <a:buAutoNum type="alphaLcPeriod"/>
            </a:pPr>
            <a:r>
              <a:rPr lang="en-US" dirty="0"/>
              <a:t>a and b</a:t>
            </a:r>
          </a:p>
          <a:p>
            <a:pPr marL="457200" indent="-457200">
              <a:buAutoNum type="alphaLcPeriod"/>
            </a:pPr>
            <a:r>
              <a:rPr lang="en-US" dirty="0"/>
              <a:t>None of these choices</a:t>
            </a:r>
          </a:p>
        </p:txBody>
      </p:sp>
    </p:spTree>
    <p:extLst>
      <p:ext uri="{BB962C8B-B14F-4D97-AF65-F5344CB8AC3E}">
        <p14:creationId xmlns:p14="http://schemas.microsoft.com/office/powerpoint/2010/main" val="62245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5E154-C347-BAE7-2BE2-B9C6A8530D32}"/>
              </a:ext>
            </a:extLst>
          </p:cNvPr>
          <p:cNvSpPr>
            <a:spLocks noGrp="1"/>
          </p:cNvSpPr>
          <p:nvPr>
            <p:ph type="title"/>
          </p:nvPr>
        </p:nvSpPr>
        <p:spPr/>
        <p:txBody>
          <a:bodyPr/>
          <a:lstStyle/>
          <a:p>
            <a:r>
              <a:rPr lang="en-US" dirty="0"/>
              <a:t>Exploring the Client and Server Roles in Email (1 of 2)</a:t>
            </a:r>
          </a:p>
        </p:txBody>
      </p:sp>
      <p:sp>
        <p:nvSpPr>
          <p:cNvPr id="2" name="Content Placeholder 1">
            <a:extLst>
              <a:ext uri="{FF2B5EF4-FFF2-40B4-BE49-F238E27FC236}">
                <a16:creationId xmlns:a16="http://schemas.microsoft.com/office/drawing/2014/main" id="{04C8D7A1-4A11-3594-783F-FB8A8C8DC686}"/>
              </a:ext>
            </a:extLst>
          </p:cNvPr>
          <p:cNvSpPr>
            <a:spLocks noGrp="1"/>
          </p:cNvSpPr>
          <p:nvPr>
            <p:ph idx="1"/>
          </p:nvPr>
        </p:nvSpPr>
        <p:spPr/>
        <p:txBody>
          <a:bodyPr/>
          <a:lstStyle/>
          <a:p>
            <a:pPr eaLnBrk="1" hangingPunct="1"/>
            <a:r>
              <a:rPr lang="en-US" altLang="en-US" dirty="0"/>
              <a:t>Messages distributed from a central server to many connected client computers is a configuration called </a:t>
            </a:r>
            <a:r>
              <a:rPr lang="en-US" altLang="en-US" b="1" dirty="0"/>
              <a:t>client/server architecture</a:t>
            </a:r>
          </a:p>
          <a:p>
            <a:pPr eaLnBrk="1" hangingPunct="1"/>
            <a:r>
              <a:rPr lang="en-US" altLang="en-US" dirty="0"/>
              <a:t>An intranet email system is specific to a company and typically uses a naming convention</a:t>
            </a:r>
          </a:p>
          <a:p>
            <a:pPr lvl="1" eaLnBrk="1" hangingPunct="1"/>
            <a:r>
              <a:rPr lang="en-US" altLang="en-US" sz="2200" dirty="0"/>
              <a:t>Corporate: jsmith@somecompany.com</a:t>
            </a:r>
          </a:p>
          <a:p>
            <a:pPr lvl="1" eaLnBrk="1" hangingPunct="1"/>
            <a:r>
              <a:rPr lang="en-US" altLang="en-US" sz="2200" dirty="0"/>
              <a:t>Public: itty_bitty@gmail.com</a:t>
            </a:r>
          </a:p>
          <a:p>
            <a:pPr eaLnBrk="1" hangingPunct="1"/>
            <a:r>
              <a:rPr lang="en-US" altLang="en-US" dirty="0"/>
              <a:t>Tracing corporate emails is easier because accounts use standard names the administrator establishes</a:t>
            </a:r>
          </a:p>
          <a:p>
            <a:pPr eaLnBrk="1" hangingPunct="1"/>
            <a:r>
              <a:rPr lang="en-US" altLang="en-US" dirty="0"/>
              <a:t>Many companies are migrating their email services to the cloud</a:t>
            </a:r>
          </a:p>
        </p:txBody>
      </p:sp>
    </p:spTree>
    <p:extLst>
      <p:ext uri="{BB962C8B-B14F-4D97-AF65-F5344CB8AC3E}">
        <p14:creationId xmlns:p14="http://schemas.microsoft.com/office/powerpoint/2010/main" val="203901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13-2: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Email servers keep track of which of the following information?</a:t>
            </a:r>
          </a:p>
          <a:p>
            <a:pPr marL="0" indent="0">
              <a:buNone/>
            </a:pPr>
            <a:r>
              <a:rPr lang="en-US" b="1" dirty="0"/>
              <a:t>Answer: c. </a:t>
            </a:r>
            <a:r>
              <a:rPr lang="en-US" dirty="0"/>
              <a:t>a and b</a:t>
            </a:r>
          </a:p>
          <a:p>
            <a:pPr marL="0" indent="0">
              <a:buNone/>
            </a:pPr>
            <a:r>
              <a:rPr lang="en-US" dirty="0"/>
              <a:t>Email servers keep track of the data that passes through them. This includes the IP addresses and the timestamp.</a:t>
            </a:r>
          </a:p>
        </p:txBody>
      </p:sp>
    </p:spTree>
    <p:extLst>
      <p:ext uri="{BB962C8B-B14F-4D97-AF65-F5344CB8AC3E}">
        <p14:creationId xmlns:p14="http://schemas.microsoft.com/office/powerpoint/2010/main" val="2829668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Where is social media information stored on an iPhone?</a:t>
            </a:r>
          </a:p>
          <a:p>
            <a:pPr marL="0" indent="0">
              <a:buNone/>
            </a:pPr>
            <a:endParaRPr lang="en-US" dirty="0"/>
          </a:p>
          <a:p>
            <a:pPr marL="0" indent="0">
              <a:buNone/>
            </a:pPr>
            <a:r>
              <a:rPr lang="en-US" dirty="0">
                <a:effectLst/>
              </a:rPr>
              <a:t>Why is it important </a:t>
            </a:r>
            <a:r>
              <a:rPr lang="en-US" dirty="0"/>
              <a:t>to know extensions of files?</a:t>
            </a:r>
          </a:p>
        </p:txBody>
      </p:sp>
    </p:spTree>
    <p:extLst>
      <p:ext uri="{BB962C8B-B14F-4D97-AF65-F5344CB8AC3E}">
        <p14:creationId xmlns:p14="http://schemas.microsoft.com/office/powerpoint/2010/main" val="1705943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Explain the role of email and social media in investigations</a:t>
            </a:r>
          </a:p>
          <a:p>
            <a:pPr eaLnBrk="1" hangingPunct="1">
              <a:spcAft>
                <a:spcPts val="600"/>
              </a:spcAft>
            </a:pPr>
            <a:r>
              <a:rPr lang="en-US" altLang="en-US" dirty="0"/>
              <a:t>Describe client and server roles in email</a:t>
            </a:r>
          </a:p>
          <a:p>
            <a:pPr eaLnBrk="1" hangingPunct="1">
              <a:spcAft>
                <a:spcPts val="600"/>
              </a:spcAft>
            </a:pPr>
            <a:r>
              <a:rPr lang="en-US" altLang="en-US" dirty="0"/>
              <a:t>Describe tasks in investigating email crimes and violations</a:t>
            </a:r>
          </a:p>
          <a:p>
            <a:pPr eaLnBrk="1" hangingPunct="1">
              <a:spcAft>
                <a:spcPts val="600"/>
              </a:spcAft>
            </a:pPr>
            <a:r>
              <a:rPr lang="en-US" altLang="en-US" dirty="0"/>
              <a:t>Explain the use of email server logs</a:t>
            </a:r>
          </a:p>
          <a:p>
            <a:pPr eaLnBrk="1" hangingPunct="1">
              <a:spcAft>
                <a:spcPts val="600"/>
              </a:spcAft>
            </a:pPr>
            <a:r>
              <a:rPr lang="en-US" altLang="en-US" dirty="0"/>
              <a:t>Describe some specialized email forensics tools</a:t>
            </a:r>
          </a:p>
          <a:p>
            <a:pPr eaLnBrk="1" hangingPunct="1">
              <a:spcAft>
                <a:spcPts val="600"/>
              </a:spcAft>
            </a:pPr>
            <a:r>
              <a:rPr lang="en-US" altLang="en-US" dirty="0"/>
              <a:t>Explain how to apply digital forensics methods to investigating social media communications and channel-based messaging tools</a:t>
            </a:r>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Exploring the Client and Server Roles in Email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13-1</a:t>
            </a:r>
            <a:r>
              <a:rPr lang="en-US" sz="2400" dirty="0">
                <a:latin typeface="Work Sans" pitchFamily="2" charset="0"/>
              </a:rPr>
              <a:t>  Email in a client/server architecture</a:t>
            </a:r>
            <a:endParaRPr lang="en-US" altLang="en-US" sz="2400" dirty="0">
              <a:latin typeface="+mj-lt"/>
            </a:endParaRPr>
          </a:p>
          <a:p>
            <a:endParaRPr lang="en-US" sz="2400" dirty="0">
              <a:latin typeface="Work Sans" pitchFamily="2" charset="0"/>
            </a:endParaRPr>
          </a:p>
        </p:txBody>
      </p:sp>
      <p:pic>
        <p:nvPicPr>
          <p:cNvPr id="6" name="Picture 5" descr="An architecture model presents the email environments between the client and the server. The email clients run programs such as Microsoft Outlook and Evolution, while the email servers run programs such as Exchange Server and Send Mail. The client sends a request message of a mail to the server, the server acknowledged back to the client.">
            <a:extLst>
              <a:ext uri="{FF2B5EF4-FFF2-40B4-BE49-F238E27FC236}">
                <a16:creationId xmlns:a16="http://schemas.microsoft.com/office/drawing/2014/main" id="{B8332517-EFC3-5F0F-1096-732A759124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0210" y="1977923"/>
            <a:ext cx="5984507" cy="2994485"/>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67B27D-B19B-99D3-9EB6-5031674D394D}"/>
              </a:ext>
            </a:extLst>
          </p:cNvPr>
          <p:cNvSpPr>
            <a:spLocks noGrp="1"/>
          </p:cNvSpPr>
          <p:nvPr>
            <p:ph type="title"/>
          </p:nvPr>
        </p:nvSpPr>
        <p:spPr/>
        <p:txBody>
          <a:bodyPr/>
          <a:lstStyle/>
          <a:p>
            <a:r>
              <a:rPr lang="en-US" dirty="0"/>
              <a:t>Investigating Email Crimes and Violations</a:t>
            </a:r>
          </a:p>
        </p:txBody>
      </p:sp>
      <p:sp>
        <p:nvSpPr>
          <p:cNvPr id="2" name="Content Placeholder 1">
            <a:extLst>
              <a:ext uri="{FF2B5EF4-FFF2-40B4-BE49-F238E27FC236}">
                <a16:creationId xmlns:a16="http://schemas.microsoft.com/office/drawing/2014/main" id="{9A47F9CC-9640-3D4F-71EE-4301D9453A98}"/>
              </a:ext>
            </a:extLst>
          </p:cNvPr>
          <p:cNvSpPr>
            <a:spLocks noGrp="1"/>
          </p:cNvSpPr>
          <p:nvPr>
            <p:ph idx="1"/>
          </p:nvPr>
        </p:nvSpPr>
        <p:spPr/>
        <p:txBody>
          <a:bodyPr/>
          <a:lstStyle/>
          <a:p>
            <a:pPr eaLnBrk="1" hangingPunct="1"/>
            <a:r>
              <a:rPr lang="en-US" altLang="en-US" dirty="0"/>
              <a:t>Goals when investigating email crimes should include the following:</a:t>
            </a:r>
          </a:p>
          <a:p>
            <a:pPr lvl="1" eaLnBrk="1" hangingPunct="1"/>
            <a:r>
              <a:rPr lang="en-US" altLang="en-US" dirty="0"/>
              <a:t>Find out who is behind the crime</a:t>
            </a:r>
          </a:p>
          <a:p>
            <a:pPr lvl="1" eaLnBrk="1" hangingPunct="1"/>
            <a:r>
              <a:rPr lang="en-US" altLang="en-US" dirty="0"/>
              <a:t>Collect the evidence</a:t>
            </a:r>
          </a:p>
          <a:p>
            <a:pPr lvl="1" eaLnBrk="1" hangingPunct="1"/>
            <a:r>
              <a:rPr lang="en-US" altLang="en-US" dirty="0"/>
              <a:t>Present your findings to build a case</a:t>
            </a:r>
          </a:p>
          <a:p>
            <a:pPr eaLnBrk="1" hangingPunct="1"/>
            <a:r>
              <a:rPr lang="en-US" altLang="en-US" dirty="0"/>
              <a:t>Know the applicable privacy laws for your jurisdiction</a:t>
            </a:r>
          </a:p>
          <a:p>
            <a:pPr lvl="1"/>
            <a:r>
              <a:rPr lang="en-US" b="1" dirty="0"/>
              <a:t>Electronic Communications Privacy Act (ECPA) </a:t>
            </a:r>
            <a:r>
              <a:rPr lang="en-US" dirty="0"/>
              <a:t>and the </a:t>
            </a:r>
            <a:r>
              <a:rPr lang="en-US" b="1" dirty="0"/>
              <a:t>Stored Communications Act (SCA) </a:t>
            </a:r>
            <a:r>
              <a:rPr lang="en-US" dirty="0"/>
              <a:t>apply to email</a:t>
            </a:r>
            <a:endParaRPr lang="en-US" altLang="en-US" dirty="0"/>
          </a:p>
          <a:p>
            <a:endParaRPr lang="en-US" dirty="0"/>
          </a:p>
        </p:txBody>
      </p:sp>
    </p:spTree>
    <p:extLst>
      <p:ext uri="{BB962C8B-B14F-4D97-AF65-F5344CB8AC3E}">
        <p14:creationId xmlns:p14="http://schemas.microsoft.com/office/powerpoint/2010/main" val="25458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9973F-BB25-C479-0D6B-17B8C08989E9}"/>
              </a:ext>
            </a:extLst>
          </p:cNvPr>
          <p:cNvSpPr>
            <a:spLocks noGrp="1"/>
          </p:cNvSpPr>
          <p:nvPr>
            <p:ph type="title"/>
          </p:nvPr>
        </p:nvSpPr>
        <p:spPr/>
        <p:txBody>
          <a:bodyPr/>
          <a:lstStyle/>
          <a:p>
            <a:r>
              <a:rPr lang="en-US" dirty="0"/>
              <a:t>Understanding Forensic Linguistics</a:t>
            </a:r>
          </a:p>
        </p:txBody>
      </p:sp>
      <p:sp>
        <p:nvSpPr>
          <p:cNvPr id="2" name="Content Placeholder 1">
            <a:extLst>
              <a:ext uri="{FF2B5EF4-FFF2-40B4-BE49-F238E27FC236}">
                <a16:creationId xmlns:a16="http://schemas.microsoft.com/office/drawing/2014/main" id="{8217E3FC-CC91-1545-FF6B-86A1FA784FE2}"/>
              </a:ext>
            </a:extLst>
          </p:cNvPr>
          <p:cNvSpPr>
            <a:spLocks noGrp="1"/>
          </p:cNvSpPr>
          <p:nvPr>
            <p:ph idx="1"/>
          </p:nvPr>
        </p:nvSpPr>
        <p:spPr/>
        <p:txBody>
          <a:bodyPr/>
          <a:lstStyle/>
          <a:p>
            <a:r>
              <a:rPr lang="en-US" b="1" dirty="0"/>
              <a:t>Forensic Linguistics </a:t>
            </a:r>
            <a:r>
              <a:rPr lang="en-US" dirty="0"/>
              <a:t>is a field where language and law intersect</a:t>
            </a:r>
          </a:p>
          <a:p>
            <a:r>
              <a:rPr lang="en-US" dirty="0"/>
              <a:t>The field is divided into the following four categories:</a:t>
            </a:r>
          </a:p>
          <a:p>
            <a:pPr lvl="1"/>
            <a:r>
              <a:rPr lang="en-US" dirty="0"/>
              <a:t>Language and law, language in the legal process, language as evidence, and research/teaching</a:t>
            </a:r>
          </a:p>
          <a:p>
            <a:r>
              <a:rPr lang="en-US" dirty="0"/>
              <a:t>It trains people to listen to voice recordings to determine who’s speaking or to read email to determine authenticity</a:t>
            </a:r>
          </a:p>
          <a:p>
            <a:r>
              <a:rPr lang="en-US" b="1" dirty="0"/>
              <a:t>Artificial intelligence </a:t>
            </a:r>
            <a:r>
              <a:rPr lang="en-US" dirty="0"/>
              <a:t>(</a:t>
            </a:r>
            <a:r>
              <a:rPr lang="en-US" b="1" dirty="0"/>
              <a:t>AI</a:t>
            </a:r>
            <a:r>
              <a:rPr lang="en-US" dirty="0"/>
              <a:t>) may make it more difficult for forensics linguists to correctly identify the author of some emails</a:t>
            </a:r>
          </a:p>
          <a:p>
            <a:endParaRPr lang="en-US" dirty="0"/>
          </a:p>
        </p:txBody>
      </p:sp>
    </p:spTree>
    <p:extLst>
      <p:ext uri="{BB962C8B-B14F-4D97-AF65-F5344CB8AC3E}">
        <p14:creationId xmlns:p14="http://schemas.microsoft.com/office/powerpoint/2010/main" val="246387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A1C7B4-4F96-FB7F-7628-4963229095EB}"/>
              </a:ext>
            </a:extLst>
          </p:cNvPr>
          <p:cNvSpPr>
            <a:spLocks noGrp="1"/>
          </p:cNvSpPr>
          <p:nvPr>
            <p:ph type="title"/>
          </p:nvPr>
        </p:nvSpPr>
        <p:spPr/>
        <p:txBody>
          <a:bodyPr/>
          <a:lstStyle/>
          <a:p>
            <a:r>
              <a:rPr lang="en-US" dirty="0"/>
              <a:t>Examining Email Messages</a:t>
            </a:r>
          </a:p>
        </p:txBody>
      </p:sp>
      <p:sp>
        <p:nvSpPr>
          <p:cNvPr id="2" name="Content Placeholder 1">
            <a:extLst>
              <a:ext uri="{FF2B5EF4-FFF2-40B4-BE49-F238E27FC236}">
                <a16:creationId xmlns:a16="http://schemas.microsoft.com/office/drawing/2014/main" id="{73F982F1-2DD4-A4DD-ADFE-159A9431A2D9}"/>
              </a:ext>
            </a:extLst>
          </p:cNvPr>
          <p:cNvSpPr>
            <a:spLocks noGrp="1"/>
          </p:cNvSpPr>
          <p:nvPr>
            <p:ph idx="1"/>
          </p:nvPr>
        </p:nvSpPr>
        <p:spPr/>
        <p:txBody>
          <a:bodyPr/>
          <a:lstStyle/>
          <a:p>
            <a:pPr eaLnBrk="1" hangingPunct="1"/>
            <a:r>
              <a:rPr lang="en-US" altLang="en-US" dirty="0"/>
              <a:t>Access victim’s computer or mobile device to recover the evidence</a:t>
            </a:r>
          </a:p>
          <a:p>
            <a:pPr eaLnBrk="1" hangingPunct="1"/>
            <a:r>
              <a:rPr lang="en-US" altLang="en-US" dirty="0"/>
              <a:t>Using the victim’s email client, find and copy any potential evidence</a:t>
            </a:r>
          </a:p>
          <a:p>
            <a:pPr lvl="1" eaLnBrk="1" hangingPunct="1"/>
            <a:r>
              <a:rPr lang="en-US" altLang="en-US" dirty="0"/>
              <a:t>Access protected or encrypted material and print emails</a:t>
            </a:r>
          </a:p>
          <a:p>
            <a:pPr eaLnBrk="1" hangingPunct="1"/>
            <a:r>
              <a:rPr lang="en-US" altLang="en-US" dirty="0"/>
              <a:t>You need a warrant for a criminal investigation</a:t>
            </a:r>
          </a:p>
          <a:p>
            <a:pPr eaLnBrk="1" hangingPunct="1"/>
            <a:r>
              <a:rPr lang="en-US" altLang="en-US" dirty="0"/>
              <a:t>You may need to guide the victim on the phone to open and copy email including headers</a:t>
            </a:r>
          </a:p>
          <a:p>
            <a:endParaRPr lang="en-US" dirty="0"/>
          </a:p>
        </p:txBody>
      </p:sp>
    </p:spTree>
    <p:extLst>
      <p:ext uri="{BB962C8B-B14F-4D97-AF65-F5344CB8AC3E}">
        <p14:creationId xmlns:p14="http://schemas.microsoft.com/office/powerpoint/2010/main" val="289253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10E4D7-EED5-C18F-1BE1-B30B3DB97A8E}"/>
              </a:ext>
            </a:extLst>
          </p:cNvPr>
          <p:cNvSpPr>
            <a:spLocks noGrp="1"/>
          </p:cNvSpPr>
          <p:nvPr>
            <p:ph type="title"/>
          </p:nvPr>
        </p:nvSpPr>
        <p:spPr/>
        <p:txBody>
          <a:bodyPr/>
          <a:lstStyle/>
          <a:p>
            <a:r>
              <a:rPr lang="en-US" dirty="0"/>
              <a:t>Copying an Email Message</a:t>
            </a:r>
          </a:p>
        </p:txBody>
      </p:sp>
      <p:sp>
        <p:nvSpPr>
          <p:cNvPr id="2" name="Content Placeholder 1">
            <a:extLst>
              <a:ext uri="{FF2B5EF4-FFF2-40B4-BE49-F238E27FC236}">
                <a16:creationId xmlns:a16="http://schemas.microsoft.com/office/drawing/2014/main" id="{0B7D1D14-672E-91AC-A52F-FFA09A885F20}"/>
              </a:ext>
            </a:extLst>
          </p:cNvPr>
          <p:cNvSpPr>
            <a:spLocks noGrp="1"/>
          </p:cNvSpPr>
          <p:nvPr>
            <p:ph idx="1"/>
          </p:nvPr>
        </p:nvSpPr>
        <p:spPr/>
        <p:txBody>
          <a:bodyPr/>
          <a:lstStyle/>
          <a:p>
            <a:r>
              <a:rPr lang="en-US" altLang="en-US" dirty="0"/>
              <a:t>As part of an email investigation, you need to copy and print the email involved in the crime or policy violation</a:t>
            </a:r>
          </a:p>
          <a:p>
            <a:pPr lvl="1" eaLnBrk="1" hangingPunct="1"/>
            <a:r>
              <a:rPr lang="en-US" altLang="en-US" dirty="0"/>
              <a:t>You might also want to forward the message as an attachment to another email address</a:t>
            </a:r>
          </a:p>
          <a:p>
            <a:pPr eaLnBrk="1" hangingPunct="1"/>
            <a:r>
              <a:rPr lang="en-US" altLang="en-US" dirty="0"/>
              <a:t>Note the steps to copy an email message from Microsoft Outlook to a USB drive starting on page 559</a:t>
            </a:r>
          </a:p>
          <a:p>
            <a:pPr eaLnBrk="1" hangingPunct="1"/>
            <a:r>
              <a:rPr lang="en-US" altLang="en-US" dirty="0"/>
              <a:t>With many GUI email programs, you can copy an email by dragging it to a storage medium or by saving it in a different location</a:t>
            </a:r>
          </a:p>
          <a:p>
            <a:endParaRPr lang="en-US" dirty="0"/>
          </a:p>
        </p:txBody>
      </p:sp>
    </p:spTree>
    <p:extLst>
      <p:ext uri="{BB962C8B-B14F-4D97-AF65-F5344CB8AC3E}">
        <p14:creationId xmlns:p14="http://schemas.microsoft.com/office/powerpoint/2010/main" val="848329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Props1.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17534</TotalTime>
  <Words>2532</Words>
  <Application>Microsoft Office PowerPoint</Application>
  <PresentationFormat>Widescreen</PresentationFormat>
  <Paragraphs>243</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Exploring the Role of Email in Investigations</vt:lpstr>
      <vt:lpstr>Exploring the Client and Server Roles in Email (1 of 2)</vt:lpstr>
      <vt:lpstr>Exploring the Client and Server Roles in Email (2 of 2)</vt:lpstr>
      <vt:lpstr>Investigating Email Crimes and Violations</vt:lpstr>
      <vt:lpstr>Understanding Forensic Linguistics</vt:lpstr>
      <vt:lpstr>Examining Email Messages</vt:lpstr>
      <vt:lpstr>Copying an Email Message</vt:lpstr>
      <vt:lpstr>Viewing Email Headers (1 of 2)</vt:lpstr>
      <vt:lpstr>Viewing Email Headers (2 of 2)</vt:lpstr>
      <vt:lpstr>Examining Email Headers (1 of 2)</vt:lpstr>
      <vt:lpstr>Examining Email Headers (2 of 2)</vt:lpstr>
      <vt:lpstr>Examining Additional Email Files</vt:lpstr>
      <vt:lpstr>Tracing an Email Message</vt:lpstr>
      <vt:lpstr>Using Network Email Logs (1 of 2)</vt:lpstr>
      <vt:lpstr>Using Network Email Logs (2 of 2)</vt:lpstr>
      <vt:lpstr>Knowledge Check Activity 13-1</vt:lpstr>
      <vt:lpstr>Knowledge Check Activity 13-1: Answer</vt:lpstr>
      <vt:lpstr>Understanding Email Servers and Server Logs (1 of 2)</vt:lpstr>
      <vt:lpstr>Understanding Email Servers and Server Logs (2 of 2)</vt:lpstr>
      <vt:lpstr>Examining UNIX/Linux Email Server Logs (1 of 2)</vt:lpstr>
      <vt:lpstr>Examining UNIX/Linux Email Server Logs (2 of 2)</vt:lpstr>
      <vt:lpstr>Examining Microsoft Email Server Logs (1 of 3)</vt:lpstr>
      <vt:lpstr>Examining Microsoft Email Server Logs (2 of 3)</vt:lpstr>
      <vt:lpstr>Examining Microsoft Email Server Logs (3 of 3)</vt:lpstr>
      <vt:lpstr>Using Specialized Email Forensics Tools (1 of 3)</vt:lpstr>
      <vt:lpstr>Using Specialized Email Forensics Tools (2 of 3)</vt:lpstr>
      <vt:lpstr>Using Specialized Email Forensics Tools (3 of 3)</vt:lpstr>
      <vt:lpstr>Using a Hex Editor to Carve Email Messages</vt:lpstr>
      <vt:lpstr>Recovering Outlook Files (1 of 2)</vt:lpstr>
      <vt:lpstr>Recovering Outlook Files (2 of 2)</vt:lpstr>
      <vt:lpstr>Email Case Studies</vt:lpstr>
      <vt:lpstr>Applying Digital Forensics Methods to Social Media Communications and Channel-Based Messaging Tools (1 of 2)</vt:lpstr>
      <vt:lpstr>Applying Digital Forensics Methods to Social Media Communications and Channel-Based Messaging Tools (2 of 2)</vt:lpstr>
      <vt:lpstr>Social Media Forensics on Mobile Devices</vt:lpstr>
      <vt:lpstr>Forensics Tools for Social Media Investigations</vt:lpstr>
      <vt:lpstr>Investigating Channel-Based Messaging Tools</vt:lpstr>
      <vt:lpstr>Knowledge Check Activity 13-2</vt:lpstr>
      <vt:lpstr>Knowledge Check Activity 13-2: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617</cp:revision>
  <cp:lastPrinted>2016-10-03T15:29:39Z</cp:lastPrinted>
  <dcterms:created xsi:type="dcterms:W3CDTF">2021-12-10T16:21:02Z</dcterms:created>
  <dcterms:modified xsi:type="dcterms:W3CDTF">2024-05-07T17:52:18Z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