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5"/>
  </p:notesMasterIdLst>
  <p:handoutMasterIdLst>
    <p:handoutMasterId r:id="rId46"/>
  </p:handoutMasterIdLst>
  <p:sldIdLst>
    <p:sldId id="257" r:id="rId5"/>
    <p:sldId id="374" r:id="rId6"/>
    <p:sldId id="410" r:id="rId7"/>
    <p:sldId id="411" r:id="rId8"/>
    <p:sldId id="320" r:id="rId9"/>
    <p:sldId id="412" r:id="rId10"/>
    <p:sldId id="403" r:id="rId11"/>
    <p:sldId id="413" r:id="rId12"/>
    <p:sldId id="414" r:id="rId13"/>
    <p:sldId id="415" r:id="rId14"/>
    <p:sldId id="416" r:id="rId15"/>
    <p:sldId id="417" r:id="rId16"/>
    <p:sldId id="418" r:id="rId17"/>
    <p:sldId id="419" r:id="rId18"/>
    <p:sldId id="420" r:id="rId19"/>
    <p:sldId id="421" r:id="rId20"/>
    <p:sldId id="422" r:id="rId21"/>
    <p:sldId id="423" r:id="rId22"/>
    <p:sldId id="424" r:id="rId23"/>
    <p:sldId id="405" r:id="rId24"/>
    <p:sldId id="425" r:id="rId25"/>
    <p:sldId id="426" r:id="rId26"/>
    <p:sldId id="323" r:id="rId27"/>
    <p:sldId id="263" r:id="rId28"/>
    <p:sldId id="427" r:id="rId29"/>
    <p:sldId id="409" r:id="rId30"/>
    <p:sldId id="428" r:id="rId31"/>
    <p:sldId id="394" r:id="rId32"/>
    <p:sldId id="429" r:id="rId33"/>
    <p:sldId id="430" r:id="rId34"/>
    <p:sldId id="431" r:id="rId35"/>
    <p:sldId id="432" r:id="rId36"/>
    <p:sldId id="433" r:id="rId37"/>
    <p:sldId id="434" r:id="rId38"/>
    <p:sldId id="435" r:id="rId39"/>
    <p:sldId id="436" r:id="rId40"/>
    <p:sldId id="353" r:id="rId41"/>
    <p:sldId id="354" r:id="rId42"/>
    <p:sldId id="355" r:id="rId43"/>
    <p:sldId id="356" r:id="rId44"/>
  </p:sldIdLst>
  <p:sldSz cx="12192000" cy="6858000"/>
  <p:notesSz cx="6858000" cy="9144000"/>
  <p:custDataLst>
    <p:tags r:id="rId47"/>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97"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B0297F47-4127-40A5-946E-57A6C2CB9074}"/>
    <pc:docChg chg="modSld">
      <pc:chgData name="Greenhouse, Brooke" userId="452988ab-1343-4483-bbbf-06c809cf8e3f" providerId="ADAL" clId="{B0297F47-4127-40A5-946E-57A6C2CB9074}" dt="2024-05-07T18:06:36.319" v="40"/>
      <pc:docMkLst>
        <pc:docMk/>
      </pc:docMkLst>
      <pc:sldChg chg="modSp mod">
        <pc:chgData name="Greenhouse, Brooke" userId="452988ab-1343-4483-bbbf-06c809cf8e3f" providerId="ADAL" clId="{B0297F47-4127-40A5-946E-57A6C2CB9074}" dt="2024-05-07T18:01:59.934" v="0" actId="962"/>
        <pc:sldMkLst>
          <pc:docMk/>
          <pc:sldMk cId="2293288057" sldId="257"/>
        </pc:sldMkLst>
        <pc:picChg chg="mod">
          <ac:chgData name="Greenhouse, Brooke" userId="452988ab-1343-4483-bbbf-06c809cf8e3f" providerId="ADAL" clId="{B0297F47-4127-40A5-946E-57A6C2CB9074}" dt="2024-05-07T18:01:59.934" v="0" actId="962"/>
          <ac:picMkLst>
            <pc:docMk/>
            <pc:sldMk cId="2293288057" sldId="257"/>
            <ac:picMk id="7" creationId="{E0F24CBE-606E-F53B-B6F0-17B364174585}"/>
          </ac:picMkLst>
        </pc:picChg>
      </pc:sldChg>
      <pc:sldChg chg="modSp mod">
        <pc:chgData name="Greenhouse, Brooke" userId="452988ab-1343-4483-bbbf-06c809cf8e3f" providerId="ADAL" clId="{B0297F47-4127-40A5-946E-57A6C2CB9074}" dt="2024-05-07T18:02:30.628" v="2" actId="962"/>
        <pc:sldMkLst>
          <pc:docMk/>
          <pc:sldMk cId="2895723522" sldId="320"/>
        </pc:sldMkLst>
        <pc:picChg chg="mod">
          <ac:chgData name="Greenhouse, Brooke" userId="452988ab-1343-4483-bbbf-06c809cf8e3f" providerId="ADAL" clId="{B0297F47-4127-40A5-946E-57A6C2CB9074}" dt="2024-05-07T18:02:30.628" v="2" actId="962"/>
          <ac:picMkLst>
            <pc:docMk/>
            <pc:sldMk cId="2895723522" sldId="320"/>
            <ac:picMk id="4" creationId="{77F583DC-32C5-BF22-6F42-0D68972BE719}"/>
          </ac:picMkLst>
        </pc:picChg>
      </pc:sldChg>
      <pc:sldChg chg="modSp mod">
        <pc:chgData name="Greenhouse, Brooke" userId="452988ab-1343-4483-bbbf-06c809cf8e3f" providerId="ADAL" clId="{B0297F47-4127-40A5-946E-57A6C2CB9074}" dt="2024-05-07T18:06:32.796" v="39"/>
        <pc:sldMkLst>
          <pc:docMk/>
          <pc:sldMk cId="1705943123" sldId="355"/>
        </pc:sldMkLst>
        <pc:spChg chg="ord">
          <ac:chgData name="Greenhouse, Brooke" userId="452988ab-1343-4483-bbbf-06c809cf8e3f" providerId="ADAL" clId="{B0297F47-4127-40A5-946E-57A6C2CB9074}" dt="2024-05-07T18:06:32.796" v="39"/>
          <ac:spMkLst>
            <pc:docMk/>
            <pc:sldMk cId="1705943123" sldId="355"/>
            <ac:spMk id="3" creationId="{1076C9D7-44DF-C70D-F74C-D607A28F5E06}"/>
          </ac:spMkLst>
        </pc:spChg>
      </pc:sldChg>
      <pc:sldChg chg="modSp mod">
        <pc:chgData name="Greenhouse, Brooke" userId="452988ab-1343-4483-bbbf-06c809cf8e3f" providerId="ADAL" clId="{B0297F47-4127-40A5-946E-57A6C2CB9074}" dt="2024-05-07T18:06:36.319" v="40"/>
        <pc:sldMkLst>
          <pc:docMk/>
          <pc:sldMk cId="328760898" sldId="356"/>
        </pc:sldMkLst>
        <pc:spChg chg="ord">
          <ac:chgData name="Greenhouse, Brooke" userId="452988ab-1343-4483-bbbf-06c809cf8e3f" providerId="ADAL" clId="{B0297F47-4127-40A5-946E-57A6C2CB9074}" dt="2024-05-07T18:06:36.319" v="40"/>
          <ac:spMkLst>
            <pc:docMk/>
            <pc:sldMk cId="328760898" sldId="356"/>
            <ac:spMk id="3" creationId="{B59DB9C0-A1E4-78BE-4089-F4E0C2F71CFE}"/>
          </ac:spMkLst>
        </pc:spChg>
      </pc:sldChg>
      <pc:sldChg chg="modSp mod">
        <pc:chgData name="Greenhouse, Brooke" userId="452988ab-1343-4483-bbbf-06c809cf8e3f" providerId="ADAL" clId="{B0297F47-4127-40A5-946E-57A6C2CB9074}" dt="2024-05-07T18:04:00.619" v="11"/>
        <pc:sldMkLst>
          <pc:docMk/>
          <pc:sldMk cId="614826646" sldId="374"/>
        </pc:sldMkLst>
        <pc:spChg chg="ord">
          <ac:chgData name="Greenhouse, Brooke" userId="452988ab-1343-4483-bbbf-06c809cf8e3f" providerId="ADAL" clId="{B0297F47-4127-40A5-946E-57A6C2CB9074}" dt="2024-05-07T18:04:00.619" v="11"/>
          <ac:spMkLst>
            <pc:docMk/>
            <pc:sldMk cId="614826646" sldId="374"/>
            <ac:spMk id="3" creationId="{70A8E94C-E1A3-849B-5863-D51815FE7997}"/>
          </ac:spMkLst>
        </pc:spChg>
      </pc:sldChg>
      <pc:sldChg chg="modSp mod">
        <pc:chgData name="Greenhouse, Brooke" userId="452988ab-1343-4483-bbbf-06c809cf8e3f" providerId="ADAL" clId="{B0297F47-4127-40A5-946E-57A6C2CB9074}" dt="2024-05-07T18:03:39.235" v="10" actId="962"/>
        <pc:sldMkLst>
          <pc:docMk/>
          <pc:sldMk cId="1620718655" sldId="394"/>
        </pc:sldMkLst>
        <pc:picChg chg="mod">
          <ac:chgData name="Greenhouse, Brooke" userId="452988ab-1343-4483-bbbf-06c809cf8e3f" providerId="ADAL" clId="{B0297F47-4127-40A5-946E-57A6C2CB9074}" dt="2024-05-07T18:03:39.235" v="10" actId="962"/>
          <ac:picMkLst>
            <pc:docMk/>
            <pc:sldMk cId="1620718655" sldId="394"/>
            <ac:picMk id="6" creationId="{45E69CC5-63F2-13EC-C22A-409381759358}"/>
          </ac:picMkLst>
        </pc:picChg>
      </pc:sldChg>
      <pc:sldChg chg="modSp mod">
        <pc:chgData name="Greenhouse, Brooke" userId="452988ab-1343-4483-bbbf-06c809cf8e3f" providerId="ADAL" clId="{B0297F47-4127-40A5-946E-57A6C2CB9074}" dt="2024-05-07T18:02:44.314" v="4" actId="962"/>
        <pc:sldMkLst>
          <pc:docMk/>
          <pc:sldMk cId="1903665957" sldId="403"/>
        </pc:sldMkLst>
        <pc:picChg chg="mod">
          <ac:chgData name="Greenhouse, Brooke" userId="452988ab-1343-4483-bbbf-06c809cf8e3f" providerId="ADAL" clId="{B0297F47-4127-40A5-946E-57A6C2CB9074}" dt="2024-05-07T18:02:44.314" v="4" actId="962"/>
          <ac:picMkLst>
            <pc:docMk/>
            <pc:sldMk cId="1903665957" sldId="403"/>
            <ac:picMk id="6" creationId="{E8339FE3-8B80-D1A8-5D28-80A3146E617B}"/>
          </ac:picMkLst>
        </pc:picChg>
      </pc:sldChg>
      <pc:sldChg chg="modSp mod">
        <pc:chgData name="Greenhouse, Brooke" userId="452988ab-1343-4483-bbbf-06c809cf8e3f" providerId="ADAL" clId="{B0297F47-4127-40A5-946E-57A6C2CB9074}" dt="2024-05-07T18:03:03.378" v="6" actId="962"/>
        <pc:sldMkLst>
          <pc:docMk/>
          <pc:sldMk cId="2696753192" sldId="405"/>
        </pc:sldMkLst>
        <pc:picChg chg="mod">
          <ac:chgData name="Greenhouse, Brooke" userId="452988ab-1343-4483-bbbf-06c809cf8e3f" providerId="ADAL" clId="{B0297F47-4127-40A5-946E-57A6C2CB9074}" dt="2024-05-07T18:03:03.378" v="6" actId="962"/>
          <ac:picMkLst>
            <pc:docMk/>
            <pc:sldMk cId="2696753192" sldId="405"/>
            <ac:picMk id="4" creationId="{8312437B-9A9D-B2AC-A352-0E7BA9BFDD1E}"/>
          </ac:picMkLst>
        </pc:picChg>
      </pc:sldChg>
      <pc:sldChg chg="modSp mod">
        <pc:chgData name="Greenhouse, Brooke" userId="452988ab-1343-4483-bbbf-06c809cf8e3f" providerId="ADAL" clId="{B0297F47-4127-40A5-946E-57A6C2CB9074}" dt="2024-05-07T18:03:22.787" v="8" actId="962"/>
        <pc:sldMkLst>
          <pc:docMk/>
          <pc:sldMk cId="2586235875" sldId="409"/>
        </pc:sldMkLst>
        <pc:picChg chg="mod">
          <ac:chgData name="Greenhouse, Brooke" userId="452988ab-1343-4483-bbbf-06c809cf8e3f" providerId="ADAL" clId="{B0297F47-4127-40A5-946E-57A6C2CB9074}" dt="2024-05-07T18:03:22.787" v="8" actId="962"/>
          <ac:picMkLst>
            <pc:docMk/>
            <pc:sldMk cId="2586235875" sldId="409"/>
            <ac:picMk id="6" creationId="{9060071D-C831-587A-0076-7D4792C95EB8}"/>
          </ac:picMkLst>
        </pc:picChg>
      </pc:sldChg>
      <pc:sldChg chg="modSp mod">
        <pc:chgData name="Greenhouse, Brooke" userId="452988ab-1343-4483-bbbf-06c809cf8e3f" providerId="ADAL" clId="{B0297F47-4127-40A5-946E-57A6C2CB9074}" dt="2024-05-07T18:04:06.464" v="12"/>
        <pc:sldMkLst>
          <pc:docMk/>
          <pc:sldMk cId="1101803382" sldId="410"/>
        </pc:sldMkLst>
        <pc:spChg chg="ord">
          <ac:chgData name="Greenhouse, Brooke" userId="452988ab-1343-4483-bbbf-06c809cf8e3f" providerId="ADAL" clId="{B0297F47-4127-40A5-946E-57A6C2CB9074}" dt="2024-05-07T18:04:06.464" v="12"/>
          <ac:spMkLst>
            <pc:docMk/>
            <pc:sldMk cId="1101803382" sldId="410"/>
            <ac:spMk id="3" creationId="{DD96225D-F165-A5D4-D8D8-993DC16929BD}"/>
          </ac:spMkLst>
        </pc:spChg>
      </pc:sldChg>
      <pc:sldChg chg="modSp mod">
        <pc:chgData name="Greenhouse, Brooke" userId="452988ab-1343-4483-bbbf-06c809cf8e3f" providerId="ADAL" clId="{B0297F47-4127-40A5-946E-57A6C2CB9074}" dt="2024-05-07T18:04:10.027" v="13"/>
        <pc:sldMkLst>
          <pc:docMk/>
          <pc:sldMk cId="2959391367" sldId="411"/>
        </pc:sldMkLst>
        <pc:spChg chg="ord">
          <ac:chgData name="Greenhouse, Brooke" userId="452988ab-1343-4483-bbbf-06c809cf8e3f" providerId="ADAL" clId="{B0297F47-4127-40A5-946E-57A6C2CB9074}" dt="2024-05-07T18:04:10.027" v="13"/>
          <ac:spMkLst>
            <pc:docMk/>
            <pc:sldMk cId="2959391367" sldId="411"/>
            <ac:spMk id="3" creationId="{75783963-351B-BB36-57C5-09803332BE01}"/>
          </ac:spMkLst>
        </pc:spChg>
      </pc:sldChg>
      <pc:sldChg chg="modSp mod">
        <pc:chgData name="Greenhouse, Brooke" userId="452988ab-1343-4483-bbbf-06c809cf8e3f" providerId="ADAL" clId="{B0297F47-4127-40A5-946E-57A6C2CB9074}" dt="2024-05-07T18:04:18.732" v="14"/>
        <pc:sldMkLst>
          <pc:docMk/>
          <pc:sldMk cId="1576383876" sldId="412"/>
        </pc:sldMkLst>
        <pc:spChg chg="ord">
          <ac:chgData name="Greenhouse, Brooke" userId="452988ab-1343-4483-bbbf-06c809cf8e3f" providerId="ADAL" clId="{B0297F47-4127-40A5-946E-57A6C2CB9074}" dt="2024-05-07T18:04:18.732" v="14"/>
          <ac:spMkLst>
            <pc:docMk/>
            <pc:sldMk cId="1576383876" sldId="412"/>
            <ac:spMk id="3" creationId="{0793943C-646C-B96F-4A91-53F707665047}"/>
          </ac:spMkLst>
        </pc:spChg>
      </pc:sldChg>
      <pc:sldChg chg="modSp mod">
        <pc:chgData name="Greenhouse, Brooke" userId="452988ab-1343-4483-bbbf-06c809cf8e3f" providerId="ADAL" clId="{B0297F47-4127-40A5-946E-57A6C2CB9074}" dt="2024-05-07T18:04:27.713" v="15"/>
        <pc:sldMkLst>
          <pc:docMk/>
          <pc:sldMk cId="4058100082" sldId="413"/>
        </pc:sldMkLst>
        <pc:spChg chg="ord">
          <ac:chgData name="Greenhouse, Brooke" userId="452988ab-1343-4483-bbbf-06c809cf8e3f" providerId="ADAL" clId="{B0297F47-4127-40A5-946E-57A6C2CB9074}" dt="2024-05-07T18:04:27.713" v="15"/>
          <ac:spMkLst>
            <pc:docMk/>
            <pc:sldMk cId="4058100082" sldId="413"/>
            <ac:spMk id="3" creationId="{539F3146-191D-5F41-C1C5-C489AD7A8BD1}"/>
          </ac:spMkLst>
        </pc:spChg>
      </pc:sldChg>
      <pc:sldChg chg="modSp mod">
        <pc:chgData name="Greenhouse, Brooke" userId="452988ab-1343-4483-bbbf-06c809cf8e3f" providerId="ADAL" clId="{B0297F47-4127-40A5-946E-57A6C2CB9074}" dt="2024-05-07T18:04:31.552" v="16"/>
        <pc:sldMkLst>
          <pc:docMk/>
          <pc:sldMk cId="2885011288" sldId="414"/>
        </pc:sldMkLst>
        <pc:spChg chg="ord">
          <ac:chgData name="Greenhouse, Brooke" userId="452988ab-1343-4483-bbbf-06c809cf8e3f" providerId="ADAL" clId="{B0297F47-4127-40A5-946E-57A6C2CB9074}" dt="2024-05-07T18:04:31.552" v="16"/>
          <ac:spMkLst>
            <pc:docMk/>
            <pc:sldMk cId="2885011288" sldId="414"/>
            <ac:spMk id="3" creationId="{539F3146-191D-5F41-C1C5-C489AD7A8BD1}"/>
          </ac:spMkLst>
        </pc:spChg>
      </pc:sldChg>
      <pc:sldChg chg="modSp mod">
        <pc:chgData name="Greenhouse, Brooke" userId="452988ab-1343-4483-bbbf-06c809cf8e3f" providerId="ADAL" clId="{B0297F47-4127-40A5-946E-57A6C2CB9074}" dt="2024-05-07T18:04:35.825" v="17"/>
        <pc:sldMkLst>
          <pc:docMk/>
          <pc:sldMk cId="3301508514" sldId="415"/>
        </pc:sldMkLst>
        <pc:spChg chg="ord">
          <ac:chgData name="Greenhouse, Brooke" userId="452988ab-1343-4483-bbbf-06c809cf8e3f" providerId="ADAL" clId="{B0297F47-4127-40A5-946E-57A6C2CB9074}" dt="2024-05-07T18:04:35.825" v="17"/>
          <ac:spMkLst>
            <pc:docMk/>
            <pc:sldMk cId="3301508514" sldId="415"/>
            <ac:spMk id="3" creationId="{7A5C37BB-C611-D9A3-13B9-2E2CB9EC59AB}"/>
          </ac:spMkLst>
        </pc:spChg>
      </pc:sldChg>
      <pc:sldChg chg="modSp mod">
        <pc:chgData name="Greenhouse, Brooke" userId="452988ab-1343-4483-bbbf-06c809cf8e3f" providerId="ADAL" clId="{B0297F47-4127-40A5-946E-57A6C2CB9074}" dt="2024-05-07T18:04:43.873" v="19"/>
        <pc:sldMkLst>
          <pc:docMk/>
          <pc:sldMk cId="1533719164" sldId="416"/>
        </pc:sldMkLst>
        <pc:spChg chg="ord">
          <ac:chgData name="Greenhouse, Brooke" userId="452988ab-1343-4483-bbbf-06c809cf8e3f" providerId="ADAL" clId="{B0297F47-4127-40A5-946E-57A6C2CB9074}" dt="2024-05-07T18:04:43.873" v="19"/>
          <ac:spMkLst>
            <pc:docMk/>
            <pc:sldMk cId="1533719164" sldId="416"/>
            <ac:spMk id="3" creationId="{BB770FCD-AE6E-EC47-7215-7AB2DD9E124B}"/>
          </ac:spMkLst>
        </pc:spChg>
      </pc:sldChg>
      <pc:sldChg chg="modSp mod">
        <pc:chgData name="Greenhouse, Brooke" userId="452988ab-1343-4483-bbbf-06c809cf8e3f" providerId="ADAL" clId="{B0297F47-4127-40A5-946E-57A6C2CB9074}" dt="2024-05-07T18:04:40.010" v="18"/>
        <pc:sldMkLst>
          <pc:docMk/>
          <pc:sldMk cId="1318624381" sldId="417"/>
        </pc:sldMkLst>
        <pc:spChg chg="ord">
          <ac:chgData name="Greenhouse, Brooke" userId="452988ab-1343-4483-bbbf-06c809cf8e3f" providerId="ADAL" clId="{B0297F47-4127-40A5-946E-57A6C2CB9074}" dt="2024-05-07T18:04:40.010" v="18"/>
          <ac:spMkLst>
            <pc:docMk/>
            <pc:sldMk cId="1318624381" sldId="417"/>
            <ac:spMk id="3" creationId="{CDDA021B-A363-8EB4-29F4-F8FB2D7E8BAF}"/>
          </ac:spMkLst>
        </pc:spChg>
      </pc:sldChg>
      <pc:sldChg chg="modSp mod">
        <pc:chgData name="Greenhouse, Brooke" userId="452988ab-1343-4483-bbbf-06c809cf8e3f" providerId="ADAL" clId="{B0297F47-4127-40A5-946E-57A6C2CB9074}" dt="2024-05-07T18:04:47.201" v="20"/>
        <pc:sldMkLst>
          <pc:docMk/>
          <pc:sldMk cId="1666382765" sldId="418"/>
        </pc:sldMkLst>
        <pc:spChg chg="ord">
          <ac:chgData name="Greenhouse, Brooke" userId="452988ab-1343-4483-bbbf-06c809cf8e3f" providerId="ADAL" clId="{B0297F47-4127-40A5-946E-57A6C2CB9074}" dt="2024-05-07T18:04:47.201" v="20"/>
          <ac:spMkLst>
            <pc:docMk/>
            <pc:sldMk cId="1666382765" sldId="418"/>
            <ac:spMk id="3" creationId="{CDDA021B-A363-8EB4-29F4-F8FB2D7E8BAF}"/>
          </ac:spMkLst>
        </pc:spChg>
      </pc:sldChg>
      <pc:sldChg chg="modSp mod">
        <pc:chgData name="Greenhouse, Brooke" userId="452988ab-1343-4483-bbbf-06c809cf8e3f" providerId="ADAL" clId="{B0297F47-4127-40A5-946E-57A6C2CB9074}" dt="2024-05-07T18:04:50.726" v="21"/>
        <pc:sldMkLst>
          <pc:docMk/>
          <pc:sldMk cId="4060990900" sldId="419"/>
        </pc:sldMkLst>
        <pc:spChg chg="ord">
          <ac:chgData name="Greenhouse, Brooke" userId="452988ab-1343-4483-bbbf-06c809cf8e3f" providerId="ADAL" clId="{B0297F47-4127-40A5-946E-57A6C2CB9074}" dt="2024-05-07T18:04:50.726" v="21"/>
          <ac:spMkLst>
            <pc:docMk/>
            <pc:sldMk cId="4060990900" sldId="419"/>
            <ac:spMk id="3" creationId="{0D2F73D6-5DCF-77AA-69E9-02B3F231B46E}"/>
          </ac:spMkLst>
        </pc:spChg>
      </pc:sldChg>
      <pc:sldChg chg="modSp mod">
        <pc:chgData name="Greenhouse, Brooke" userId="452988ab-1343-4483-bbbf-06c809cf8e3f" providerId="ADAL" clId="{B0297F47-4127-40A5-946E-57A6C2CB9074}" dt="2024-05-07T18:04:55.216" v="22"/>
        <pc:sldMkLst>
          <pc:docMk/>
          <pc:sldMk cId="3638067201" sldId="420"/>
        </pc:sldMkLst>
        <pc:spChg chg="ord">
          <ac:chgData name="Greenhouse, Brooke" userId="452988ab-1343-4483-bbbf-06c809cf8e3f" providerId="ADAL" clId="{B0297F47-4127-40A5-946E-57A6C2CB9074}" dt="2024-05-07T18:04:55.216" v="22"/>
          <ac:spMkLst>
            <pc:docMk/>
            <pc:sldMk cId="3638067201" sldId="420"/>
            <ac:spMk id="3" creationId="{BA6F4997-BD0F-9175-0583-3974D521799D}"/>
          </ac:spMkLst>
        </pc:spChg>
      </pc:sldChg>
      <pc:sldChg chg="modSp mod">
        <pc:chgData name="Greenhouse, Brooke" userId="452988ab-1343-4483-bbbf-06c809cf8e3f" providerId="ADAL" clId="{B0297F47-4127-40A5-946E-57A6C2CB9074}" dt="2024-05-07T18:04:58.715" v="23"/>
        <pc:sldMkLst>
          <pc:docMk/>
          <pc:sldMk cId="2290459863" sldId="421"/>
        </pc:sldMkLst>
        <pc:spChg chg="ord">
          <ac:chgData name="Greenhouse, Brooke" userId="452988ab-1343-4483-bbbf-06c809cf8e3f" providerId="ADAL" clId="{B0297F47-4127-40A5-946E-57A6C2CB9074}" dt="2024-05-07T18:04:58.715" v="23"/>
          <ac:spMkLst>
            <pc:docMk/>
            <pc:sldMk cId="2290459863" sldId="421"/>
            <ac:spMk id="3" creationId="{B723FB89-A899-5849-D9B1-EE4B59DC5A8F}"/>
          </ac:spMkLst>
        </pc:spChg>
      </pc:sldChg>
      <pc:sldChg chg="modSp mod">
        <pc:chgData name="Greenhouse, Brooke" userId="452988ab-1343-4483-bbbf-06c809cf8e3f" providerId="ADAL" clId="{B0297F47-4127-40A5-946E-57A6C2CB9074}" dt="2024-05-07T18:05:02.839" v="24"/>
        <pc:sldMkLst>
          <pc:docMk/>
          <pc:sldMk cId="979032337" sldId="422"/>
        </pc:sldMkLst>
        <pc:spChg chg="ord">
          <ac:chgData name="Greenhouse, Brooke" userId="452988ab-1343-4483-bbbf-06c809cf8e3f" providerId="ADAL" clId="{B0297F47-4127-40A5-946E-57A6C2CB9074}" dt="2024-05-07T18:05:02.839" v="24"/>
          <ac:spMkLst>
            <pc:docMk/>
            <pc:sldMk cId="979032337" sldId="422"/>
            <ac:spMk id="3" creationId="{0C21B99B-1E0C-FDC7-AFC5-6D20569A3284}"/>
          </ac:spMkLst>
        </pc:spChg>
      </pc:sldChg>
      <pc:sldChg chg="modSp mod">
        <pc:chgData name="Greenhouse, Brooke" userId="452988ab-1343-4483-bbbf-06c809cf8e3f" providerId="ADAL" clId="{B0297F47-4127-40A5-946E-57A6C2CB9074}" dt="2024-05-07T18:05:06.557" v="25"/>
        <pc:sldMkLst>
          <pc:docMk/>
          <pc:sldMk cId="2448389487" sldId="423"/>
        </pc:sldMkLst>
        <pc:spChg chg="ord">
          <ac:chgData name="Greenhouse, Brooke" userId="452988ab-1343-4483-bbbf-06c809cf8e3f" providerId="ADAL" clId="{B0297F47-4127-40A5-946E-57A6C2CB9074}" dt="2024-05-07T18:05:06.557" v="25"/>
          <ac:spMkLst>
            <pc:docMk/>
            <pc:sldMk cId="2448389487" sldId="423"/>
            <ac:spMk id="3" creationId="{0C21B99B-1E0C-FDC7-AFC5-6D20569A3284}"/>
          </ac:spMkLst>
        </pc:spChg>
      </pc:sldChg>
      <pc:sldChg chg="modSp mod">
        <pc:chgData name="Greenhouse, Brooke" userId="452988ab-1343-4483-bbbf-06c809cf8e3f" providerId="ADAL" clId="{B0297F47-4127-40A5-946E-57A6C2CB9074}" dt="2024-05-07T18:05:10.497" v="26"/>
        <pc:sldMkLst>
          <pc:docMk/>
          <pc:sldMk cId="1843701443" sldId="424"/>
        </pc:sldMkLst>
        <pc:spChg chg="ord">
          <ac:chgData name="Greenhouse, Brooke" userId="452988ab-1343-4483-bbbf-06c809cf8e3f" providerId="ADAL" clId="{B0297F47-4127-40A5-946E-57A6C2CB9074}" dt="2024-05-07T18:05:10.497" v="26"/>
          <ac:spMkLst>
            <pc:docMk/>
            <pc:sldMk cId="1843701443" sldId="424"/>
            <ac:spMk id="3" creationId="{643FDDB7-FE8C-990C-FD93-2A25A8662705}"/>
          </ac:spMkLst>
        </pc:spChg>
      </pc:sldChg>
      <pc:sldChg chg="modSp mod">
        <pc:chgData name="Greenhouse, Brooke" userId="452988ab-1343-4483-bbbf-06c809cf8e3f" providerId="ADAL" clId="{B0297F47-4127-40A5-946E-57A6C2CB9074}" dt="2024-05-07T18:05:22.266" v="27"/>
        <pc:sldMkLst>
          <pc:docMk/>
          <pc:sldMk cId="3516721511" sldId="425"/>
        </pc:sldMkLst>
        <pc:spChg chg="ord">
          <ac:chgData name="Greenhouse, Brooke" userId="452988ab-1343-4483-bbbf-06c809cf8e3f" providerId="ADAL" clId="{B0297F47-4127-40A5-946E-57A6C2CB9074}" dt="2024-05-07T18:05:22.266" v="27"/>
          <ac:spMkLst>
            <pc:docMk/>
            <pc:sldMk cId="3516721511" sldId="425"/>
            <ac:spMk id="3" creationId="{C1287057-273C-A51D-AD51-0E83DACF931C}"/>
          </ac:spMkLst>
        </pc:spChg>
      </pc:sldChg>
      <pc:sldChg chg="modSp mod">
        <pc:chgData name="Greenhouse, Brooke" userId="452988ab-1343-4483-bbbf-06c809cf8e3f" providerId="ADAL" clId="{B0297F47-4127-40A5-946E-57A6C2CB9074}" dt="2024-05-07T18:05:37.872" v="28"/>
        <pc:sldMkLst>
          <pc:docMk/>
          <pc:sldMk cId="3792045652" sldId="426"/>
        </pc:sldMkLst>
        <pc:spChg chg="ord">
          <ac:chgData name="Greenhouse, Brooke" userId="452988ab-1343-4483-bbbf-06c809cf8e3f" providerId="ADAL" clId="{B0297F47-4127-40A5-946E-57A6C2CB9074}" dt="2024-05-07T18:05:37.872" v="28"/>
          <ac:spMkLst>
            <pc:docMk/>
            <pc:sldMk cId="3792045652" sldId="426"/>
            <ac:spMk id="3" creationId="{C1287057-273C-A51D-AD51-0E83DACF931C}"/>
          </ac:spMkLst>
        </pc:spChg>
      </pc:sldChg>
      <pc:sldChg chg="modSp mod">
        <pc:chgData name="Greenhouse, Brooke" userId="452988ab-1343-4483-bbbf-06c809cf8e3f" providerId="ADAL" clId="{B0297F47-4127-40A5-946E-57A6C2CB9074}" dt="2024-05-07T18:05:41.698" v="29"/>
        <pc:sldMkLst>
          <pc:docMk/>
          <pc:sldMk cId="1315286988" sldId="427"/>
        </pc:sldMkLst>
        <pc:spChg chg="ord">
          <ac:chgData name="Greenhouse, Brooke" userId="452988ab-1343-4483-bbbf-06c809cf8e3f" providerId="ADAL" clId="{B0297F47-4127-40A5-946E-57A6C2CB9074}" dt="2024-05-07T18:05:41.698" v="29"/>
          <ac:spMkLst>
            <pc:docMk/>
            <pc:sldMk cId="1315286988" sldId="427"/>
            <ac:spMk id="3" creationId="{7E7A27DC-7038-9797-19CA-B89CD6345116}"/>
          </ac:spMkLst>
        </pc:spChg>
      </pc:sldChg>
      <pc:sldChg chg="modSp mod">
        <pc:chgData name="Greenhouse, Brooke" userId="452988ab-1343-4483-bbbf-06c809cf8e3f" providerId="ADAL" clId="{B0297F47-4127-40A5-946E-57A6C2CB9074}" dt="2024-05-07T18:05:50.275" v="30"/>
        <pc:sldMkLst>
          <pc:docMk/>
          <pc:sldMk cId="3844604200" sldId="428"/>
        </pc:sldMkLst>
        <pc:spChg chg="ord">
          <ac:chgData name="Greenhouse, Brooke" userId="452988ab-1343-4483-bbbf-06c809cf8e3f" providerId="ADAL" clId="{B0297F47-4127-40A5-946E-57A6C2CB9074}" dt="2024-05-07T18:05:50.275" v="30"/>
          <ac:spMkLst>
            <pc:docMk/>
            <pc:sldMk cId="3844604200" sldId="428"/>
            <ac:spMk id="3" creationId="{2C02C45E-A70F-261E-F1E6-B7FD7EC2C76F}"/>
          </ac:spMkLst>
        </pc:spChg>
      </pc:sldChg>
      <pc:sldChg chg="modSp mod">
        <pc:chgData name="Greenhouse, Brooke" userId="452988ab-1343-4483-bbbf-06c809cf8e3f" providerId="ADAL" clId="{B0297F47-4127-40A5-946E-57A6C2CB9074}" dt="2024-05-07T18:06:00.949" v="31"/>
        <pc:sldMkLst>
          <pc:docMk/>
          <pc:sldMk cId="2571974213" sldId="429"/>
        </pc:sldMkLst>
        <pc:spChg chg="ord">
          <ac:chgData name="Greenhouse, Brooke" userId="452988ab-1343-4483-bbbf-06c809cf8e3f" providerId="ADAL" clId="{B0297F47-4127-40A5-946E-57A6C2CB9074}" dt="2024-05-07T18:06:00.949" v="31"/>
          <ac:spMkLst>
            <pc:docMk/>
            <pc:sldMk cId="2571974213" sldId="429"/>
            <ac:spMk id="3" creationId="{078B5939-CD40-75BF-10C3-3791CD7724A7}"/>
          </ac:spMkLst>
        </pc:spChg>
      </pc:sldChg>
      <pc:sldChg chg="modSp mod">
        <pc:chgData name="Greenhouse, Brooke" userId="452988ab-1343-4483-bbbf-06c809cf8e3f" providerId="ADAL" clId="{B0297F47-4127-40A5-946E-57A6C2CB9074}" dt="2024-05-07T18:06:04.651" v="32"/>
        <pc:sldMkLst>
          <pc:docMk/>
          <pc:sldMk cId="1652999037" sldId="430"/>
        </pc:sldMkLst>
        <pc:spChg chg="ord">
          <ac:chgData name="Greenhouse, Brooke" userId="452988ab-1343-4483-bbbf-06c809cf8e3f" providerId="ADAL" clId="{B0297F47-4127-40A5-946E-57A6C2CB9074}" dt="2024-05-07T18:06:04.651" v="32"/>
          <ac:spMkLst>
            <pc:docMk/>
            <pc:sldMk cId="1652999037" sldId="430"/>
            <ac:spMk id="3" creationId="{078B5939-CD40-75BF-10C3-3791CD7724A7}"/>
          </ac:spMkLst>
        </pc:spChg>
      </pc:sldChg>
      <pc:sldChg chg="modSp mod">
        <pc:chgData name="Greenhouse, Brooke" userId="452988ab-1343-4483-bbbf-06c809cf8e3f" providerId="ADAL" clId="{B0297F47-4127-40A5-946E-57A6C2CB9074}" dt="2024-05-07T18:06:09.345" v="33"/>
        <pc:sldMkLst>
          <pc:docMk/>
          <pc:sldMk cId="2164820912" sldId="431"/>
        </pc:sldMkLst>
        <pc:spChg chg="ord">
          <ac:chgData name="Greenhouse, Brooke" userId="452988ab-1343-4483-bbbf-06c809cf8e3f" providerId="ADAL" clId="{B0297F47-4127-40A5-946E-57A6C2CB9074}" dt="2024-05-07T18:06:09.345" v="33"/>
          <ac:spMkLst>
            <pc:docMk/>
            <pc:sldMk cId="2164820912" sldId="431"/>
            <ac:spMk id="3" creationId="{078B5939-CD40-75BF-10C3-3791CD7724A7}"/>
          </ac:spMkLst>
        </pc:spChg>
      </pc:sldChg>
      <pc:sldChg chg="modSp mod">
        <pc:chgData name="Greenhouse, Brooke" userId="452988ab-1343-4483-bbbf-06c809cf8e3f" providerId="ADAL" clId="{B0297F47-4127-40A5-946E-57A6C2CB9074}" dt="2024-05-07T18:06:12.674" v="34"/>
        <pc:sldMkLst>
          <pc:docMk/>
          <pc:sldMk cId="1856835507" sldId="432"/>
        </pc:sldMkLst>
        <pc:spChg chg="ord">
          <ac:chgData name="Greenhouse, Brooke" userId="452988ab-1343-4483-bbbf-06c809cf8e3f" providerId="ADAL" clId="{B0297F47-4127-40A5-946E-57A6C2CB9074}" dt="2024-05-07T18:06:12.674" v="34"/>
          <ac:spMkLst>
            <pc:docMk/>
            <pc:sldMk cId="1856835507" sldId="432"/>
            <ac:spMk id="3" creationId="{078B5939-CD40-75BF-10C3-3791CD7724A7}"/>
          </ac:spMkLst>
        </pc:spChg>
      </pc:sldChg>
      <pc:sldChg chg="modSp mod">
        <pc:chgData name="Greenhouse, Brooke" userId="452988ab-1343-4483-bbbf-06c809cf8e3f" providerId="ADAL" clId="{B0297F47-4127-40A5-946E-57A6C2CB9074}" dt="2024-05-07T18:06:17.170" v="35"/>
        <pc:sldMkLst>
          <pc:docMk/>
          <pc:sldMk cId="368076658" sldId="433"/>
        </pc:sldMkLst>
        <pc:spChg chg="ord">
          <ac:chgData name="Greenhouse, Brooke" userId="452988ab-1343-4483-bbbf-06c809cf8e3f" providerId="ADAL" clId="{B0297F47-4127-40A5-946E-57A6C2CB9074}" dt="2024-05-07T18:06:17.170" v="35"/>
          <ac:spMkLst>
            <pc:docMk/>
            <pc:sldMk cId="368076658" sldId="433"/>
            <ac:spMk id="3" creationId="{61A886E8-BF9B-7555-7471-8A56EC8A4E25}"/>
          </ac:spMkLst>
        </pc:spChg>
      </pc:sldChg>
      <pc:sldChg chg="modSp mod">
        <pc:chgData name="Greenhouse, Brooke" userId="452988ab-1343-4483-bbbf-06c809cf8e3f" providerId="ADAL" clId="{B0297F47-4127-40A5-946E-57A6C2CB9074}" dt="2024-05-07T18:06:20.844" v="36"/>
        <pc:sldMkLst>
          <pc:docMk/>
          <pc:sldMk cId="2368830256" sldId="434"/>
        </pc:sldMkLst>
        <pc:spChg chg="ord">
          <ac:chgData name="Greenhouse, Brooke" userId="452988ab-1343-4483-bbbf-06c809cf8e3f" providerId="ADAL" clId="{B0297F47-4127-40A5-946E-57A6C2CB9074}" dt="2024-05-07T18:06:20.844" v="36"/>
          <ac:spMkLst>
            <pc:docMk/>
            <pc:sldMk cId="2368830256" sldId="434"/>
            <ac:spMk id="3" creationId="{61A886E8-BF9B-7555-7471-8A56EC8A4E25}"/>
          </ac:spMkLst>
        </pc:spChg>
      </pc:sldChg>
      <pc:sldChg chg="modSp mod">
        <pc:chgData name="Greenhouse, Brooke" userId="452988ab-1343-4483-bbbf-06c809cf8e3f" providerId="ADAL" clId="{B0297F47-4127-40A5-946E-57A6C2CB9074}" dt="2024-05-07T18:06:24.483" v="37"/>
        <pc:sldMkLst>
          <pc:docMk/>
          <pc:sldMk cId="3396614168" sldId="435"/>
        </pc:sldMkLst>
        <pc:spChg chg="ord">
          <ac:chgData name="Greenhouse, Brooke" userId="452988ab-1343-4483-bbbf-06c809cf8e3f" providerId="ADAL" clId="{B0297F47-4127-40A5-946E-57A6C2CB9074}" dt="2024-05-07T18:06:24.483" v="37"/>
          <ac:spMkLst>
            <pc:docMk/>
            <pc:sldMk cId="3396614168" sldId="435"/>
            <ac:spMk id="3" creationId="{61A886E8-BF9B-7555-7471-8A56EC8A4E25}"/>
          </ac:spMkLst>
        </pc:spChg>
      </pc:sldChg>
      <pc:sldChg chg="modSp mod">
        <pc:chgData name="Greenhouse, Brooke" userId="452988ab-1343-4483-bbbf-06c809cf8e3f" providerId="ADAL" clId="{B0297F47-4127-40A5-946E-57A6C2CB9074}" dt="2024-05-07T18:06:28.696" v="38"/>
        <pc:sldMkLst>
          <pc:docMk/>
          <pc:sldMk cId="4076447960" sldId="436"/>
        </pc:sldMkLst>
        <pc:spChg chg="ord">
          <ac:chgData name="Greenhouse, Brooke" userId="452988ab-1343-4483-bbbf-06c809cf8e3f" providerId="ADAL" clId="{B0297F47-4127-40A5-946E-57A6C2CB9074}" dt="2024-05-07T18:06:28.696" v="38"/>
          <ac:spMkLst>
            <pc:docMk/>
            <pc:sldMk cId="4076447960" sldId="436"/>
            <ac:spMk id="3" creationId="{61A886E8-BF9B-7555-7471-8A56EC8A4E25}"/>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14: e-Discovery</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5C37BB-C611-D9A3-13B9-2E2CB9EC59AB}"/>
              </a:ext>
            </a:extLst>
          </p:cNvPr>
          <p:cNvSpPr>
            <a:spLocks noGrp="1"/>
          </p:cNvSpPr>
          <p:nvPr>
            <p:ph type="title"/>
          </p:nvPr>
        </p:nvSpPr>
        <p:spPr/>
        <p:txBody>
          <a:bodyPr/>
          <a:lstStyle/>
          <a:p>
            <a:r>
              <a:rPr lang="en-US" dirty="0"/>
              <a:t>Computer Fraud and Abuse Act</a:t>
            </a:r>
          </a:p>
        </p:txBody>
      </p:sp>
      <p:sp>
        <p:nvSpPr>
          <p:cNvPr id="2" name="Content Placeholder 1">
            <a:extLst>
              <a:ext uri="{FF2B5EF4-FFF2-40B4-BE49-F238E27FC236}">
                <a16:creationId xmlns:a16="http://schemas.microsoft.com/office/drawing/2014/main" id="{66026417-C7E1-1722-A942-CC6E1227B0CF}"/>
              </a:ext>
            </a:extLst>
          </p:cNvPr>
          <p:cNvSpPr>
            <a:spLocks noGrp="1"/>
          </p:cNvSpPr>
          <p:nvPr>
            <p:ph idx="1"/>
          </p:nvPr>
        </p:nvSpPr>
        <p:spPr/>
        <p:txBody>
          <a:bodyPr/>
          <a:lstStyle/>
          <a:p>
            <a:r>
              <a:rPr lang="en-US" dirty="0"/>
              <a:t>The </a:t>
            </a:r>
            <a:r>
              <a:rPr lang="en-US" b="1" dirty="0"/>
              <a:t>Computer Fraud and Abuse Act </a:t>
            </a:r>
            <a:r>
              <a:rPr lang="en-US" dirty="0"/>
              <a:t>(</a:t>
            </a:r>
            <a:r>
              <a:rPr lang="en-US" b="1" dirty="0"/>
              <a:t>CFAA</a:t>
            </a:r>
            <a:r>
              <a:rPr lang="en-US" dirty="0"/>
              <a:t>) was passed to expand the scope of computer crimes covered by federal law to include those related to the unauthorized access of networks and computers</a:t>
            </a:r>
          </a:p>
          <a:p>
            <a:pPr lvl="1"/>
            <a:r>
              <a:rPr lang="en-US" dirty="0"/>
              <a:t>It was passed in 1986</a:t>
            </a:r>
          </a:p>
          <a:p>
            <a:r>
              <a:rPr lang="en-US" dirty="0"/>
              <a:t>The CFAA became important as hackers became more active</a:t>
            </a:r>
          </a:p>
          <a:p>
            <a:r>
              <a:rPr lang="en-US" dirty="0"/>
              <a:t>e-Discovery is commonly used in CFAA cases</a:t>
            </a:r>
          </a:p>
        </p:txBody>
      </p:sp>
    </p:spTree>
    <p:extLst>
      <p:ext uri="{BB962C8B-B14F-4D97-AF65-F5344CB8AC3E}">
        <p14:creationId xmlns:p14="http://schemas.microsoft.com/office/powerpoint/2010/main" val="3301508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770FCD-AE6E-EC47-7215-7AB2DD9E124B}"/>
              </a:ext>
            </a:extLst>
          </p:cNvPr>
          <p:cNvSpPr>
            <a:spLocks noGrp="1"/>
          </p:cNvSpPr>
          <p:nvPr>
            <p:ph type="title"/>
          </p:nvPr>
        </p:nvSpPr>
        <p:spPr/>
        <p:txBody>
          <a:bodyPr/>
          <a:lstStyle/>
          <a:p>
            <a:r>
              <a:rPr lang="en-US" dirty="0"/>
              <a:t>USA PATRIOT Act</a:t>
            </a:r>
          </a:p>
        </p:txBody>
      </p:sp>
      <p:sp>
        <p:nvSpPr>
          <p:cNvPr id="2" name="Content Placeholder 1">
            <a:extLst>
              <a:ext uri="{FF2B5EF4-FFF2-40B4-BE49-F238E27FC236}">
                <a16:creationId xmlns:a16="http://schemas.microsoft.com/office/drawing/2014/main" id="{BDC052F8-09B4-5FF9-9179-C5810E695E12}"/>
              </a:ext>
            </a:extLst>
          </p:cNvPr>
          <p:cNvSpPr>
            <a:spLocks noGrp="1"/>
          </p:cNvSpPr>
          <p:nvPr>
            <p:ph idx="1"/>
          </p:nvPr>
        </p:nvSpPr>
        <p:spPr/>
        <p:txBody>
          <a:bodyPr/>
          <a:lstStyle/>
          <a:p>
            <a:r>
              <a:rPr lang="en-US" dirty="0"/>
              <a:t>The USA PATRIOT Act was passed into law on October 26, 2001, as a result of the terrorist attacks on September 11, 2001</a:t>
            </a:r>
          </a:p>
          <a:p>
            <a:pPr lvl="1"/>
            <a:r>
              <a:rPr lang="en-US" dirty="0"/>
              <a:t>Title II of this act expanded how digital evidence is collected and directly affects e-discovery</a:t>
            </a:r>
          </a:p>
          <a:p>
            <a:r>
              <a:rPr lang="en-US" dirty="0"/>
              <a:t>It expanded what data could be seized and expanded wiretap laws</a:t>
            </a:r>
          </a:p>
          <a:p>
            <a:r>
              <a:rPr lang="en-US" dirty="0"/>
              <a:t>Wiretaps could be used for a year, and they were allowed to follow the person, not the device</a:t>
            </a:r>
          </a:p>
        </p:txBody>
      </p:sp>
    </p:spTree>
    <p:extLst>
      <p:ext uri="{BB962C8B-B14F-4D97-AF65-F5344CB8AC3E}">
        <p14:creationId xmlns:p14="http://schemas.microsoft.com/office/powerpoint/2010/main" val="1533719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A021B-A363-8EB4-29F4-F8FB2D7E8BAF}"/>
              </a:ext>
            </a:extLst>
          </p:cNvPr>
          <p:cNvSpPr>
            <a:spLocks noGrp="1"/>
          </p:cNvSpPr>
          <p:nvPr>
            <p:ph type="title"/>
          </p:nvPr>
        </p:nvSpPr>
        <p:spPr/>
        <p:txBody>
          <a:bodyPr/>
          <a:lstStyle/>
          <a:p>
            <a:r>
              <a:rPr lang="en-US" dirty="0"/>
              <a:t>Sarbanes-Oxley Act (1 of 2)</a:t>
            </a:r>
          </a:p>
        </p:txBody>
      </p:sp>
      <p:sp>
        <p:nvSpPr>
          <p:cNvPr id="2" name="Content Placeholder 1">
            <a:extLst>
              <a:ext uri="{FF2B5EF4-FFF2-40B4-BE49-F238E27FC236}">
                <a16:creationId xmlns:a16="http://schemas.microsoft.com/office/drawing/2014/main" id="{67D4CD28-5DFD-516C-FDB8-BA634F2293BD}"/>
              </a:ext>
            </a:extLst>
          </p:cNvPr>
          <p:cNvSpPr>
            <a:spLocks noGrp="1"/>
          </p:cNvSpPr>
          <p:nvPr>
            <p:ph idx="1"/>
          </p:nvPr>
        </p:nvSpPr>
        <p:spPr/>
        <p:txBody>
          <a:bodyPr/>
          <a:lstStyle/>
          <a:p>
            <a:r>
              <a:rPr lang="en-US" dirty="0"/>
              <a:t>The </a:t>
            </a:r>
            <a:r>
              <a:rPr lang="en-US" b="1" dirty="0"/>
              <a:t>Sarbanes-Oxley Act </a:t>
            </a:r>
            <a:r>
              <a:rPr lang="en-US" dirty="0"/>
              <a:t>was passed in 2002 after accounting scandals at companies such as Enron and WorldCom left employees unemployed and without their pensions</a:t>
            </a:r>
          </a:p>
          <a:p>
            <a:pPr lvl="1"/>
            <a:r>
              <a:rPr lang="en-US" dirty="0"/>
              <a:t>It addresses document and email retention</a:t>
            </a:r>
          </a:p>
          <a:p>
            <a:r>
              <a:rPr lang="en-US" dirty="0"/>
              <a:t>The act created the </a:t>
            </a:r>
            <a:r>
              <a:rPr lang="en-US" b="1" dirty="0"/>
              <a:t>Public Company Accounting Oversight Board </a:t>
            </a:r>
            <a:r>
              <a:rPr lang="en-US" dirty="0"/>
              <a:t>(</a:t>
            </a:r>
            <a:r>
              <a:rPr lang="en-US" b="1" dirty="0"/>
              <a:t>PCAOB</a:t>
            </a:r>
            <a:r>
              <a:rPr lang="en-US" dirty="0"/>
              <a:t>), a nonprofit organization</a:t>
            </a:r>
          </a:p>
        </p:txBody>
      </p:sp>
    </p:spTree>
    <p:extLst>
      <p:ext uri="{BB962C8B-B14F-4D97-AF65-F5344CB8AC3E}">
        <p14:creationId xmlns:p14="http://schemas.microsoft.com/office/powerpoint/2010/main" val="131862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DA021B-A363-8EB4-29F4-F8FB2D7E8BAF}"/>
              </a:ext>
            </a:extLst>
          </p:cNvPr>
          <p:cNvSpPr>
            <a:spLocks noGrp="1"/>
          </p:cNvSpPr>
          <p:nvPr>
            <p:ph type="title"/>
          </p:nvPr>
        </p:nvSpPr>
        <p:spPr/>
        <p:txBody>
          <a:bodyPr/>
          <a:lstStyle/>
          <a:p>
            <a:r>
              <a:rPr lang="en-US" dirty="0"/>
              <a:t>Sarbanes-Oxley Act (2 of 2)</a:t>
            </a:r>
          </a:p>
        </p:txBody>
      </p:sp>
      <p:sp>
        <p:nvSpPr>
          <p:cNvPr id="2" name="Content Placeholder 1">
            <a:extLst>
              <a:ext uri="{FF2B5EF4-FFF2-40B4-BE49-F238E27FC236}">
                <a16:creationId xmlns:a16="http://schemas.microsoft.com/office/drawing/2014/main" id="{67D4CD28-5DFD-516C-FDB8-BA634F2293BD}"/>
              </a:ext>
            </a:extLst>
          </p:cNvPr>
          <p:cNvSpPr>
            <a:spLocks noGrp="1"/>
          </p:cNvSpPr>
          <p:nvPr>
            <p:ph idx="1"/>
          </p:nvPr>
        </p:nvSpPr>
        <p:spPr/>
        <p:txBody>
          <a:bodyPr/>
          <a:lstStyle/>
          <a:p>
            <a:r>
              <a:rPr lang="en-US" dirty="0"/>
              <a:t>The PCAOB has the following responsibilities:</a:t>
            </a:r>
          </a:p>
          <a:p>
            <a:pPr lvl="1"/>
            <a:r>
              <a:rPr lang="en-US" dirty="0"/>
              <a:t>Register accounting firms that audit companies</a:t>
            </a:r>
          </a:p>
          <a:p>
            <a:pPr lvl="1"/>
            <a:r>
              <a:rPr lang="en-US" dirty="0"/>
              <a:t>Perform inspections of registered accounting firms</a:t>
            </a:r>
          </a:p>
          <a:p>
            <a:pPr lvl="1"/>
            <a:r>
              <a:rPr lang="en-US" dirty="0"/>
              <a:t>Establish standards for auditing, ethics, and quality control of same</a:t>
            </a:r>
          </a:p>
          <a:p>
            <a:pPr lvl="1"/>
            <a:r>
              <a:rPr lang="en-US" dirty="0"/>
              <a:t>Investigate and discipline registered accounting firms for violations</a:t>
            </a:r>
          </a:p>
        </p:txBody>
      </p:sp>
    </p:spTree>
    <p:extLst>
      <p:ext uri="{BB962C8B-B14F-4D97-AF65-F5344CB8AC3E}">
        <p14:creationId xmlns:p14="http://schemas.microsoft.com/office/powerpoint/2010/main" val="1666382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2F73D6-5DCF-77AA-69E9-02B3F231B46E}"/>
              </a:ext>
            </a:extLst>
          </p:cNvPr>
          <p:cNvSpPr>
            <a:spLocks noGrp="1"/>
          </p:cNvSpPr>
          <p:nvPr>
            <p:ph type="title"/>
          </p:nvPr>
        </p:nvSpPr>
        <p:spPr/>
        <p:txBody>
          <a:bodyPr/>
          <a:lstStyle/>
          <a:p>
            <a:r>
              <a:rPr lang="en-US" dirty="0"/>
              <a:t>International Laws and Regulations Related to e-Discovery</a:t>
            </a:r>
          </a:p>
        </p:txBody>
      </p:sp>
      <p:sp>
        <p:nvSpPr>
          <p:cNvPr id="2" name="Content Placeholder 1">
            <a:extLst>
              <a:ext uri="{FF2B5EF4-FFF2-40B4-BE49-F238E27FC236}">
                <a16:creationId xmlns:a16="http://schemas.microsoft.com/office/drawing/2014/main" id="{BD3D45B6-40EC-8073-DE9A-BDB4720C2D9B}"/>
              </a:ext>
            </a:extLst>
          </p:cNvPr>
          <p:cNvSpPr>
            <a:spLocks noGrp="1"/>
          </p:cNvSpPr>
          <p:nvPr>
            <p:ph idx="1"/>
          </p:nvPr>
        </p:nvSpPr>
        <p:spPr/>
        <p:txBody>
          <a:bodyPr/>
          <a:lstStyle/>
          <a:p>
            <a:r>
              <a:rPr lang="en-US" dirty="0"/>
              <a:t>The United Nations Model Law was targeted to e-commerce investigations across multiple borders</a:t>
            </a:r>
          </a:p>
          <a:p>
            <a:pPr lvl="1"/>
            <a:r>
              <a:rPr lang="en-US" dirty="0"/>
              <a:t>It primarily addresses civil procedures </a:t>
            </a:r>
          </a:p>
          <a:p>
            <a:r>
              <a:rPr lang="en-US" dirty="0"/>
              <a:t>In 2011, Canada created its own best practices for e-discovery </a:t>
            </a:r>
          </a:p>
          <a:p>
            <a:r>
              <a:rPr lang="en-US" dirty="0"/>
              <a:t>The European Union created the General Data Protection Regulation (GDPR), which addresses the protection of its citizens’ PII (personal identifiable information) even when they are living in another country</a:t>
            </a:r>
          </a:p>
        </p:txBody>
      </p:sp>
    </p:spTree>
    <p:extLst>
      <p:ext uri="{BB962C8B-B14F-4D97-AF65-F5344CB8AC3E}">
        <p14:creationId xmlns:p14="http://schemas.microsoft.com/office/powerpoint/2010/main" val="406099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6F4997-BD0F-9175-0583-3974D521799D}"/>
              </a:ext>
            </a:extLst>
          </p:cNvPr>
          <p:cNvSpPr>
            <a:spLocks noGrp="1"/>
          </p:cNvSpPr>
          <p:nvPr>
            <p:ph type="title"/>
          </p:nvPr>
        </p:nvSpPr>
        <p:spPr/>
        <p:txBody>
          <a:bodyPr/>
          <a:lstStyle/>
          <a:p>
            <a:r>
              <a:rPr lang="en-US" dirty="0"/>
              <a:t>The Sedona Principles </a:t>
            </a:r>
          </a:p>
        </p:txBody>
      </p:sp>
      <p:sp>
        <p:nvSpPr>
          <p:cNvPr id="2" name="Content Placeholder 1">
            <a:extLst>
              <a:ext uri="{FF2B5EF4-FFF2-40B4-BE49-F238E27FC236}">
                <a16:creationId xmlns:a16="http://schemas.microsoft.com/office/drawing/2014/main" id="{C59A3548-78FA-8F53-E39D-55E41D4F6926}"/>
              </a:ext>
            </a:extLst>
          </p:cNvPr>
          <p:cNvSpPr>
            <a:spLocks noGrp="1"/>
          </p:cNvSpPr>
          <p:nvPr>
            <p:ph idx="1"/>
          </p:nvPr>
        </p:nvSpPr>
        <p:spPr/>
        <p:txBody>
          <a:bodyPr/>
          <a:lstStyle/>
          <a:p>
            <a:r>
              <a:rPr lang="en-US" dirty="0"/>
              <a:t>The Sedona Principles provide recommendations for managing e-discovery</a:t>
            </a:r>
          </a:p>
          <a:p>
            <a:pPr lvl="1"/>
            <a:r>
              <a:rPr lang="en-US" dirty="0"/>
              <a:t>They were published in 2007</a:t>
            </a:r>
          </a:p>
          <a:p>
            <a:r>
              <a:rPr lang="en-US" dirty="0"/>
              <a:t>They are comprised of 14 principles that map to the Federal Rules of Civil Procedure (FRCP)</a:t>
            </a:r>
          </a:p>
          <a:p>
            <a:pPr lvl="1"/>
            <a:r>
              <a:rPr lang="en-US" dirty="0"/>
              <a:t>They offer well-regarded guidelines and best practices for conducting e-discovery</a:t>
            </a:r>
          </a:p>
        </p:txBody>
      </p:sp>
    </p:spTree>
    <p:extLst>
      <p:ext uri="{BB962C8B-B14F-4D97-AF65-F5344CB8AC3E}">
        <p14:creationId xmlns:p14="http://schemas.microsoft.com/office/powerpoint/2010/main" val="3638067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23FB89-A899-5849-D9B1-EE4B59DC5A8F}"/>
              </a:ext>
            </a:extLst>
          </p:cNvPr>
          <p:cNvSpPr>
            <a:spLocks noGrp="1"/>
          </p:cNvSpPr>
          <p:nvPr>
            <p:ph type="title"/>
          </p:nvPr>
        </p:nvSpPr>
        <p:spPr/>
        <p:txBody>
          <a:bodyPr/>
          <a:lstStyle/>
          <a:p>
            <a:r>
              <a:rPr lang="en-US" dirty="0"/>
              <a:t>The Impact of Case Law on e-Discovery</a:t>
            </a:r>
          </a:p>
        </p:txBody>
      </p:sp>
      <p:sp>
        <p:nvSpPr>
          <p:cNvPr id="2" name="Content Placeholder 1">
            <a:extLst>
              <a:ext uri="{FF2B5EF4-FFF2-40B4-BE49-F238E27FC236}">
                <a16:creationId xmlns:a16="http://schemas.microsoft.com/office/drawing/2014/main" id="{A7248D9D-9A41-02BB-E6AE-B65D14BB43B3}"/>
              </a:ext>
            </a:extLst>
          </p:cNvPr>
          <p:cNvSpPr>
            <a:spLocks noGrp="1"/>
          </p:cNvSpPr>
          <p:nvPr>
            <p:ph idx="1"/>
          </p:nvPr>
        </p:nvSpPr>
        <p:spPr/>
        <p:txBody>
          <a:bodyPr/>
          <a:lstStyle/>
          <a:p>
            <a:r>
              <a:rPr lang="en-US" dirty="0"/>
              <a:t>The body of law created by prior judicial decision regarding a particular legal issue is referred to as case law</a:t>
            </a:r>
          </a:p>
          <a:p>
            <a:r>
              <a:rPr lang="en-US" dirty="0"/>
              <a:t>In a common-law system, evolving case law can establish a precedent that may alter existing laws and practices</a:t>
            </a:r>
          </a:p>
          <a:p>
            <a:r>
              <a:rPr lang="en-US" dirty="0"/>
              <a:t>The United States and approximately 40% of the countries in the world use common law</a:t>
            </a:r>
          </a:p>
          <a:p>
            <a:r>
              <a:rPr lang="en-US" dirty="0"/>
              <a:t>In civil law nations, if a law specifically pertaining to the issues in dispute does not exist, the case cannot be tried</a:t>
            </a:r>
          </a:p>
        </p:txBody>
      </p:sp>
    </p:spTree>
    <p:extLst>
      <p:ext uri="{BB962C8B-B14F-4D97-AF65-F5344CB8AC3E}">
        <p14:creationId xmlns:p14="http://schemas.microsoft.com/office/powerpoint/2010/main" val="229045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1B99B-1E0C-FDC7-AFC5-6D20569A3284}"/>
              </a:ext>
            </a:extLst>
          </p:cNvPr>
          <p:cNvSpPr>
            <a:spLocks noGrp="1"/>
          </p:cNvSpPr>
          <p:nvPr>
            <p:ph type="title"/>
          </p:nvPr>
        </p:nvSpPr>
        <p:spPr/>
        <p:txBody>
          <a:bodyPr/>
          <a:lstStyle/>
          <a:p>
            <a:r>
              <a:rPr lang="en-US" dirty="0"/>
              <a:t>Case Law in the United States (1 of 2)</a:t>
            </a:r>
          </a:p>
        </p:txBody>
      </p:sp>
      <p:sp>
        <p:nvSpPr>
          <p:cNvPr id="2" name="Content Placeholder 1">
            <a:extLst>
              <a:ext uri="{FF2B5EF4-FFF2-40B4-BE49-F238E27FC236}">
                <a16:creationId xmlns:a16="http://schemas.microsoft.com/office/drawing/2014/main" id="{04095AF7-DEBF-3E1E-EBBC-96F657F13013}"/>
              </a:ext>
            </a:extLst>
          </p:cNvPr>
          <p:cNvSpPr>
            <a:spLocks noGrp="1"/>
          </p:cNvSpPr>
          <p:nvPr>
            <p:ph idx="1"/>
          </p:nvPr>
        </p:nvSpPr>
        <p:spPr/>
        <p:txBody>
          <a:bodyPr/>
          <a:lstStyle/>
          <a:p>
            <a:r>
              <a:rPr lang="en-US" dirty="0"/>
              <a:t>One example of the impact of case law in the United States is </a:t>
            </a:r>
            <a:r>
              <a:rPr lang="en-US" i="1" dirty="0"/>
              <a:t>Olmstead v. United States</a:t>
            </a:r>
            <a:endParaRPr lang="en-US" dirty="0"/>
          </a:p>
          <a:p>
            <a:pPr lvl="1"/>
            <a:r>
              <a:rPr lang="en-US" sz="2200" dirty="0"/>
              <a:t>In this case, which took place in 1924, law enforcement wiretapped Olmstead’s phone without a warrant</a:t>
            </a:r>
          </a:p>
          <a:p>
            <a:pPr lvl="1"/>
            <a:r>
              <a:rPr lang="en-US" sz="2200" dirty="0"/>
              <a:t>The U.S. Supreme Court ruled in that case that obtaining evidence through the use of wiretapping without a warrant did not violate the defendant’s Constitutional rights</a:t>
            </a:r>
          </a:p>
          <a:p>
            <a:pPr lvl="1"/>
            <a:r>
              <a:rPr lang="en-US" sz="2200" dirty="0"/>
              <a:t>The outcome upheld the use of warrantless wiretapping</a:t>
            </a:r>
          </a:p>
        </p:txBody>
      </p:sp>
    </p:spTree>
    <p:extLst>
      <p:ext uri="{BB962C8B-B14F-4D97-AF65-F5344CB8AC3E}">
        <p14:creationId xmlns:p14="http://schemas.microsoft.com/office/powerpoint/2010/main" val="97903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21B99B-1E0C-FDC7-AFC5-6D20569A3284}"/>
              </a:ext>
            </a:extLst>
          </p:cNvPr>
          <p:cNvSpPr>
            <a:spLocks noGrp="1"/>
          </p:cNvSpPr>
          <p:nvPr>
            <p:ph type="title"/>
          </p:nvPr>
        </p:nvSpPr>
        <p:spPr/>
        <p:txBody>
          <a:bodyPr/>
          <a:lstStyle/>
          <a:p>
            <a:r>
              <a:rPr lang="en-US" dirty="0"/>
              <a:t>Case Law in the United States (2 of 2)</a:t>
            </a:r>
          </a:p>
        </p:txBody>
      </p:sp>
      <p:sp>
        <p:nvSpPr>
          <p:cNvPr id="2" name="Content Placeholder 1">
            <a:extLst>
              <a:ext uri="{FF2B5EF4-FFF2-40B4-BE49-F238E27FC236}">
                <a16:creationId xmlns:a16="http://schemas.microsoft.com/office/drawing/2014/main" id="{04095AF7-DEBF-3E1E-EBBC-96F657F13013}"/>
              </a:ext>
            </a:extLst>
          </p:cNvPr>
          <p:cNvSpPr>
            <a:spLocks noGrp="1"/>
          </p:cNvSpPr>
          <p:nvPr>
            <p:ph idx="1"/>
          </p:nvPr>
        </p:nvSpPr>
        <p:spPr/>
        <p:txBody>
          <a:bodyPr/>
          <a:lstStyle/>
          <a:p>
            <a:r>
              <a:rPr lang="en-US" dirty="0"/>
              <a:t>Another example of the impact of case law in the United States is </a:t>
            </a:r>
            <a:r>
              <a:rPr lang="en-US" i="1" dirty="0"/>
              <a:t>Katz v. United States</a:t>
            </a:r>
            <a:r>
              <a:rPr lang="en-US" dirty="0"/>
              <a:t>, which took place in 1967</a:t>
            </a:r>
          </a:p>
          <a:p>
            <a:pPr lvl="1"/>
            <a:r>
              <a:rPr lang="en-US" sz="2200" dirty="0"/>
              <a:t>This case raised the question: was there an expectation of privacy and was the expectation reasonable?</a:t>
            </a:r>
          </a:p>
          <a:p>
            <a:pPr lvl="1"/>
            <a:r>
              <a:rPr lang="en-US" sz="2200" dirty="0"/>
              <a:t>The Supreme Court ruled that Katz had a reasonable expectation of privacy when using an enclosed public phonebooth</a:t>
            </a:r>
          </a:p>
          <a:p>
            <a:pPr lvl="1"/>
            <a:r>
              <a:rPr lang="en-US" sz="2200" dirty="0"/>
              <a:t>They determined that the FBI violated his Constitutional rights because they did not obtain a warrant before recording his calls</a:t>
            </a:r>
          </a:p>
          <a:p>
            <a:pPr lvl="1"/>
            <a:r>
              <a:rPr lang="en-US" sz="2200" dirty="0"/>
              <a:t>This case overrode </a:t>
            </a:r>
            <a:r>
              <a:rPr lang="en-US" sz="2200" i="1" dirty="0"/>
              <a:t>Olmstead</a:t>
            </a:r>
            <a:r>
              <a:rPr lang="en-US" sz="2200" dirty="0"/>
              <a:t> and established a new precedent for interpreting the right to privacy under the Fourth Amendment</a:t>
            </a:r>
          </a:p>
          <a:p>
            <a:pPr lvl="1"/>
            <a:endParaRPr lang="en-US" sz="2200" dirty="0"/>
          </a:p>
        </p:txBody>
      </p:sp>
    </p:spTree>
    <p:extLst>
      <p:ext uri="{BB962C8B-B14F-4D97-AF65-F5344CB8AC3E}">
        <p14:creationId xmlns:p14="http://schemas.microsoft.com/office/powerpoint/2010/main" val="2448389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3FDDB7-FE8C-990C-FD93-2A25A8662705}"/>
              </a:ext>
            </a:extLst>
          </p:cNvPr>
          <p:cNvSpPr>
            <a:spLocks noGrp="1"/>
          </p:cNvSpPr>
          <p:nvPr>
            <p:ph type="title"/>
          </p:nvPr>
        </p:nvSpPr>
        <p:spPr/>
        <p:txBody>
          <a:bodyPr/>
          <a:lstStyle/>
          <a:p>
            <a:r>
              <a:rPr lang="en-US" dirty="0"/>
              <a:t>Legal Research Tools</a:t>
            </a:r>
          </a:p>
        </p:txBody>
      </p:sp>
      <p:sp>
        <p:nvSpPr>
          <p:cNvPr id="2" name="Content Placeholder 1">
            <a:extLst>
              <a:ext uri="{FF2B5EF4-FFF2-40B4-BE49-F238E27FC236}">
                <a16:creationId xmlns:a16="http://schemas.microsoft.com/office/drawing/2014/main" id="{A9CC3ADC-7578-8804-1CA5-E36D68A22645}"/>
              </a:ext>
            </a:extLst>
          </p:cNvPr>
          <p:cNvSpPr>
            <a:spLocks noGrp="1"/>
          </p:cNvSpPr>
          <p:nvPr>
            <p:ph idx="1"/>
          </p:nvPr>
        </p:nvSpPr>
        <p:spPr>
          <a:xfrm>
            <a:off x="476843" y="1690692"/>
            <a:ext cx="11241915" cy="4351338"/>
          </a:xfrm>
        </p:spPr>
        <p:txBody>
          <a:bodyPr/>
          <a:lstStyle/>
          <a:p>
            <a:r>
              <a:rPr lang="en-US" dirty="0"/>
              <a:t>Legal archivists and publishers were consolidated and became a company known now as LexisNexis</a:t>
            </a:r>
          </a:p>
          <a:p>
            <a:pPr lvl="1"/>
            <a:r>
              <a:rPr lang="en-US" sz="2200" dirty="0"/>
              <a:t>It began offering access to its legal database in the 1970s</a:t>
            </a:r>
          </a:p>
          <a:p>
            <a:pPr lvl="1"/>
            <a:r>
              <a:rPr lang="en-US" sz="2200" dirty="0"/>
              <a:t>In 1997, they launched an online search engine for legal and business research</a:t>
            </a:r>
          </a:p>
          <a:p>
            <a:r>
              <a:rPr lang="en-US" dirty="0"/>
              <a:t>In 1872, James West founded Westlaw</a:t>
            </a:r>
          </a:p>
          <a:p>
            <a:pPr lvl="1"/>
            <a:r>
              <a:rPr lang="en-US" sz="2200" dirty="0"/>
              <a:t>Which created the American Digest System to categorize cases by number and topic</a:t>
            </a:r>
          </a:p>
          <a:p>
            <a:pPr lvl="1"/>
            <a:r>
              <a:rPr lang="en-US" sz="2200" dirty="0"/>
              <a:t>They founded the Federal Reporter, which tracked rulings at the federal and circuit court levels</a:t>
            </a:r>
          </a:p>
        </p:txBody>
      </p:sp>
    </p:spTree>
    <p:extLst>
      <p:ext uri="{BB962C8B-B14F-4D97-AF65-F5344CB8AC3E}">
        <p14:creationId xmlns:p14="http://schemas.microsoft.com/office/powerpoint/2010/main" val="1843701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Describe e-discovery and its relationship to digital forensics</a:t>
            </a:r>
          </a:p>
          <a:p>
            <a:pPr eaLnBrk="1" hangingPunct="1">
              <a:spcAft>
                <a:spcPts val="600"/>
              </a:spcAft>
            </a:pPr>
            <a:r>
              <a:rPr lang="en-US" altLang="en-US" dirty="0"/>
              <a:t>Explain the impact of case law on e-discovery</a:t>
            </a:r>
          </a:p>
          <a:p>
            <a:pPr eaLnBrk="1" hangingPunct="1">
              <a:spcAft>
                <a:spcPts val="600"/>
              </a:spcAft>
            </a:pPr>
            <a:r>
              <a:rPr lang="en-US" altLang="en-US" dirty="0"/>
              <a:t>Outline the phases of Electronic Discovery Reference Model and the e-discovery case flow</a:t>
            </a:r>
          </a:p>
          <a:p>
            <a:pPr eaLnBrk="1" hangingPunct="1">
              <a:spcAft>
                <a:spcPts val="600"/>
              </a:spcAft>
            </a:pPr>
            <a:r>
              <a:rPr lang="en-US" altLang="en-US" dirty="0"/>
              <a:t>List some common e-discovery tools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The FIRAC Method</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577515"/>
            <a:ext cx="4294598" cy="4154984"/>
          </a:xfrm>
          <a:prstGeom prst="rect">
            <a:avLst/>
          </a:prstGeom>
          <a:noFill/>
        </p:spPr>
        <p:txBody>
          <a:bodyPr wrap="square" rtlCol="0">
            <a:spAutoFit/>
          </a:bodyPr>
          <a:lstStyle/>
          <a:p>
            <a:r>
              <a:rPr lang="en-US" sz="2400" b="1" dirty="0">
                <a:latin typeface="Work Sans" pitchFamily="2" charset="0"/>
              </a:rPr>
              <a:t>Figure 14-4</a:t>
            </a:r>
            <a:r>
              <a:rPr lang="en-US" sz="2400" dirty="0">
                <a:latin typeface="Work Sans" pitchFamily="2" charset="0"/>
              </a:rPr>
              <a:t>  FIRAC method</a:t>
            </a:r>
          </a:p>
          <a:p>
            <a:endParaRPr lang="en-US" altLang="en-US" sz="2400" dirty="0">
              <a:latin typeface="Work Sans" pitchFamily="2" charset="0"/>
            </a:endParaRPr>
          </a:p>
          <a:p>
            <a:endParaRPr lang="en-US" altLang="en-US" sz="2400" dirty="0">
              <a:latin typeface="Work Sans" pitchFamily="2" charset="0"/>
            </a:endParaRPr>
          </a:p>
          <a:p>
            <a:r>
              <a:rPr lang="en-US" altLang="en-US" sz="2400" dirty="0">
                <a:latin typeface="Work Sans" pitchFamily="2" charset="0"/>
              </a:rPr>
              <a:t>This method can be a useful tool for evaluating cases and determining their relevance to the specific issues you are facing as a digital forensics investigator.</a:t>
            </a:r>
            <a:endParaRPr lang="en-US" altLang="en-US" sz="2400" dirty="0">
              <a:latin typeface="+mj-lt"/>
            </a:endParaRPr>
          </a:p>
          <a:p>
            <a:endParaRPr lang="en-US" sz="2400" dirty="0">
              <a:latin typeface="Work Sans" pitchFamily="2" charset="0"/>
            </a:endParaRPr>
          </a:p>
        </p:txBody>
      </p:sp>
      <p:pic>
        <p:nvPicPr>
          <p:cNvPr id="4" name="Picture 3" descr="An illustration presents the F I R A C method. F represents the facts that determine the facts in the case and answer Who, What, When, Where, and How. I represent the issues that indicate what are the issues resulting from the case, and what needs to be considered. R represents the rules and references with the condition reads What rules are applied to the case and What other cases or events are used. A represents analysis with the condition that reads What analysis was applied to the facts, issues, and rules presented. C represents the conclusions with the condition that reads What conclusions were drawn and why?">
            <a:extLst>
              <a:ext uri="{FF2B5EF4-FFF2-40B4-BE49-F238E27FC236}">
                <a16:creationId xmlns:a16="http://schemas.microsoft.com/office/drawing/2014/main" id="{8312437B-9A9D-B2AC-A352-0E7BA9BFDD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11645" y="1883266"/>
            <a:ext cx="4206307" cy="3394412"/>
          </a:xfrm>
          <a:prstGeom prst="rect">
            <a:avLst/>
          </a:prstGeom>
        </p:spPr>
      </p:pic>
    </p:spTree>
    <p:extLst>
      <p:ext uri="{BB962C8B-B14F-4D97-AF65-F5344CB8AC3E}">
        <p14:creationId xmlns:p14="http://schemas.microsoft.com/office/powerpoint/2010/main" val="269675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287057-273C-A51D-AD51-0E83DACF931C}"/>
              </a:ext>
            </a:extLst>
          </p:cNvPr>
          <p:cNvSpPr>
            <a:spLocks noGrp="1"/>
          </p:cNvSpPr>
          <p:nvPr>
            <p:ph type="title"/>
          </p:nvPr>
        </p:nvSpPr>
        <p:spPr/>
        <p:txBody>
          <a:bodyPr/>
          <a:lstStyle/>
          <a:p>
            <a:r>
              <a:rPr lang="en-US" dirty="0"/>
              <a:t>Enron e-Discovery (1 of 2)</a:t>
            </a:r>
          </a:p>
        </p:txBody>
      </p:sp>
      <p:sp>
        <p:nvSpPr>
          <p:cNvPr id="2" name="Content Placeholder 1">
            <a:extLst>
              <a:ext uri="{FF2B5EF4-FFF2-40B4-BE49-F238E27FC236}">
                <a16:creationId xmlns:a16="http://schemas.microsoft.com/office/drawing/2014/main" id="{6827CEE1-56F0-F38F-B1BB-34D886F6ECE1}"/>
              </a:ext>
            </a:extLst>
          </p:cNvPr>
          <p:cNvSpPr>
            <a:spLocks noGrp="1"/>
          </p:cNvSpPr>
          <p:nvPr>
            <p:ph idx="1"/>
          </p:nvPr>
        </p:nvSpPr>
        <p:spPr/>
        <p:txBody>
          <a:bodyPr/>
          <a:lstStyle/>
          <a:p>
            <a:r>
              <a:rPr lang="en-US" dirty="0"/>
              <a:t>Several factors led to the collapse of Enron Corporation including:</a:t>
            </a:r>
          </a:p>
          <a:p>
            <a:pPr lvl="1"/>
            <a:r>
              <a:rPr lang="en-US" dirty="0"/>
              <a:t>Deregulation in the energy trading sector</a:t>
            </a:r>
          </a:p>
          <a:p>
            <a:pPr lvl="1"/>
            <a:r>
              <a:rPr lang="en-US" dirty="0"/>
              <a:t>The use of mark-to-market accounting method, which is easier to manipulate and harder to track</a:t>
            </a:r>
          </a:p>
          <a:p>
            <a:r>
              <a:rPr lang="en-US" dirty="0"/>
              <a:t>These factors allowed top executives to hide the company’s debt and ongoing losses</a:t>
            </a:r>
          </a:p>
          <a:p>
            <a:r>
              <a:rPr lang="en-US" dirty="0"/>
              <a:t>More than 20,000 people lost their jobs and Enron employees and retirees lost over $3 billion from their retirement and pension funds</a:t>
            </a:r>
          </a:p>
        </p:txBody>
      </p:sp>
    </p:spTree>
    <p:extLst>
      <p:ext uri="{BB962C8B-B14F-4D97-AF65-F5344CB8AC3E}">
        <p14:creationId xmlns:p14="http://schemas.microsoft.com/office/powerpoint/2010/main" val="351672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287057-273C-A51D-AD51-0E83DACF931C}"/>
              </a:ext>
            </a:extLst>
          </p:cNvPr>
          <p:cNvSpPr>
            <a:spLocks noGrp="1"/>
          </p:cNvSpPr>
          <p:nvPr>
            <p:ph type="title"/>
          </p:nvPr>
        </p:nvSpPr>
        <p:spPr/>
        <p:txBody>
          <a:bodyPr/>
          <a:lstStyle/>
          <a:p>
            <a:r>
              <a:rPr lang="en-US" dirty="0"/>
              <a:t>Enron e-Discovery (2 of 2)</a:t>
            </a:r>
          </a:p>
        </p:txBody>
      </p:sp>
      <p:sp>
        <p:nvSpPr>
          <p:cNvPr id="2" name="Content Placeholder 1">
            <a:extLst>
              <a:ext uri="{FF2B5EF4-FFF2-40B4-BE49-F238E27FC236}">
                <a16:creationId xmlns:a16="http://schemas.microsoft.com/office/drawing/2014/main" id="{6827CEE1-56F0-F38F-B1BB-34D886F6ECE1}"/>
              </a:ext>
            </a:extLst>
          </p:cNvPr>
          <p:cNvSpPr>
            <a:spLocks noGrp="1"/>
          </p:cNvSpPr>
          <p:nvPr>
            <p:ph idx="1"/>
          </p:nvPr>
        </p:nvSpPr>
        <p:spPr/>
        <p:txBody>
          <a:bodyPr/>
          <a:lstStyle/>
          <a:p>
            <a:r>
              <a:rPr lang="en-US" dirty="0"/>
              <a:t>The e-discovery process followed in the Enron case holds an example of what can go wrong</a:t>
            </a:r>
          </a:p>
          <a:p>
            <a:pPr lvl="1"/>
            <a:r>
              <a:rPr lang="en-US" dirty="0"/>
              <a:t>PII included in many documents was not protected and made public</a:t>
            </a:r>
          </a:p>
          <a:p>
            <a:r>
              <a:rPr lang="en-US" dirty="0"/>
              <a:t>The database of Enron emails was available to the public for several years before it was sanitized and re-released</a:t>
            </a:r>
          </a:p>
          <a:p>
            <a:r>
              <a:rPr lang="en-US" dirty="0"/>
              <a:t>Many lawsuits resulted from the disclosure of the personal information</a:t>
            </a:r>
          </a:p>
          <a:p>
            <a:r>
              <a:rPr lang="en-US" dirty="0"/>
              <a:t>The lawsuits brought heightened awareness of some of the sensitive issues that must be considered as part of e-discovery</a:t>
            </a:r>
          </a:p>
        </p:txBody>
      </p:sp>
    </p:spTree>
    <p:extLst>
      <p:ext uri="{BB962C8B-B14F-4D97-AF65-F5344CB8AC3E}">
        <p14:creationId xmlns:p14="http://schemas.microsoft.com/office/powerpoint/2010/main" val="379204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14-1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Case law applies in which of the following?</a:t>
            </a:r>
          </a:p>
          <a:p>
            <a:pPr marL="457200" indent="-457200">
              <a:buAutoNum type="alphaLcPeriod"/>
            </a:pPr>
            <a:r>
              <a:rPr lang="en-US" dirty="0"/>
              <a:t>Civil-law nations</a:t>
            </a:r>
          </a:p>
          <a:p>
            <a:pPr marL="457200" indent="-457200">
              <a:buAutoNum type="alphaLcPeriod"/>
            </a:pPr>
            <a:r>
              <a:rPr lang="en-US" dirty="0"/>
              <a:t>Religious-law nations</a:t>
            </a:r>
          </a:p>
          <a:p>
            <a:pPr marL="457200" indent="-457200">
              <a:buAutoNum type="alphaLcPeriod"/>
            </a:pPr>
            <a:r>
              <a:rPr lang="en-US" dirty="0"/>
              <a:t>Common-law nations</a:t>
            </a:r>
          </a:p>
          <a:p>
            <a:pPr marL="457200" indent="-457200">
              <a:buAutoNum type="alphaLcPeriod"/>
            </a:pPr>
            <a:r>
              <a:rPr lang="en-US" dirty="0"/>
              <a:t>None of these choices</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14-1: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Case law applies in which of the following?</a:t>
            </a:r>
          </a:p>
          <a:p>
            <a:pPr marL="0" indent="0">
              <a:buNone/>
            </a:pPr>
            <a:r>
              <a:rPr lang="en-US" b="1" dirty="0"/>
              <a:t>Answer: c. </a:t>
            </a:r>
            <a:r>
              <a:rPr lang="en-US" dirty="0"/>
              <a:t>Common-law nations</a:t>
            </a:r>
          </a:p>
          <a:p>
            <a:pPr marL="0" indent="0">
              <a:buNone/>
            </a:pPr>
            <a:r>
              <a:rPr lang="en-US" dirty="0"/>
              <a:t>Common-law nations use case law, which refers to the body of law created by prior judicial decisions regarding a particular legal issue. In civil-law nations, if a law specifically pertaining to the issues in dispute does not exist for a particular crime, the case cannot be tried.</a:t>
            </a:r>
          </a:p>
        </p:txBody>
      </p:sp>
    </p:spTree>
    <p:extLst>
      <p:ext uri="{BB962C8B-B14F-4D97-AF65-F5344CB8AC3E}">
        <p14:creationId xmlns:p14="http://schemas.microsoft.com/office/powerpoint/2010/main" val="3889104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7A27DC-7038-9797-19CA-B89CD6345116}"/>
              </a:ext>
            </a:extLst>
          </p:cNvPr>
          <p:cNvSpPr>
            <a:spLocks noGrp="1"/>
          </p:cNvSpPr>
          <p:nvPr>
            <p:ph type="title"/>
          </p:nvPr>
        </p:nvSpPr>
        <p:spPr/>
        <p:txBody>
          <a:bodyPr/>
          <a:lstStyle/>
          <a:p>
            <a:r>
              <a:rPr lang="en-US" dirty="0"/>
              <a:t>EDRM and e-Discovery Case Flow (1 of 2)</a:t>
            </a:r>
          </a:p>
        </p:txBody>
      </p:sp>
      <p:sp>
        <p:nvSpPr>
          <p:cNvPr id="2" name="Content Placeholder 1">
            <a:extLst>
              <a:ext uri="{FF2B5EF4-FFF2-40B4-BE49-F238E27FC236}">
                <a16:creationId xmlns:a16="http://schemas.microsoft.com/office/drawing/2014/main" id="{89003C76-BEFC-B00A-50A6-FBA9DD01C086}"/>
              </a:ext>
            </a:extLst>
          </p:cNvPr>
          <p:cNvSpPr>
            <a:spLocks noGrp="1"/>
          </p:cNvSpPr>
          <p:nvPr>
            <p:ph idx="1"/>
          </p:nvPr>
        </p:nvSpPr>
        <p:spPr/>
        <p:txBody>
          <a:bodyPr/>
          <a:lstStyle/>
          <a:p>
            <a:r>
              <a:rPr lang="en-US" dirty="0"/>
              <a:t>The </a:t>
            </a:r>
            <a:r>
              <a:rPr lang="en-US" b="1" dirty="0"/>
              <a:t>Electronic Discovery Reference Model </a:t>
            </a:r>
            <a:r>
              <a:rPr lang="en-US" dirty="0"/>
              <a:t>(</a:t>
            </a:r>
            <a:r>
              <a:rPr lang="en-US" b="1" dirty="0"/>
              <a:t>EDRM</a:t>
            </a:r>
            <a:r>
              <a:rPr lang="en-US" dirty="0"/>
              <a:t>) is a conceptual framework created to address how to process ESI in a legal case or investigation</a:t>
            </a:r>
          </a:p>
          <a:p>
            <a:r>
              <a:rPr lang="en-US" dirty="0"/>
              <a:t>The current model is shown on the following slide</a:t>
            </a:r>
          </a:p>
          <a:p>
            <a:pPr lvl="1"/>
            <a:r>
              <a:rPr lang="en-US" dirty="0"/>
              <a:t>It was created specifically for e-discovery and a large international group maintains the model</a:t>
            </a:r>
          </a:p>
          <a:p>
            <a:r>
              <a:rPr lang="en-US" dirty="0"/>
              <a:t>It was developed to ensure ESI makes its way to court in both civil and criminal cases</a:t>
            </a:r>
          </a:p>
        </p:txBody>
      </p:sp>
    </p:spTree>
    <p:extLst>
      <p:ext uri="{BB962C8B-B14F-4D97-AF65-F5344CB8AC3E}">
        <p14:creationId xmlns:p14="http://schemas.microsoft.com/office/powerpoint/2010/main" val="1315286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EDRM and e-Discovery Case Flow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14-11</a:t>
            </a:r>
            <a:r>
              <a:rPr lang="en-US" sz="2400" dirty="0">
                <a:latin typeface="Work Sans" pitchFamily="2" charset="0"/>
              </a:rPr>
              <a:t>  Electronic Discovery Reference Model (EDRM)</a:t>
            </a:r>
            <a:endParaRPr lang="en-US" altLang="en-US" sz="2400" dirty="0">
              <a:latin typeface="+mj-lt"/>
            </a:endParaRPr>
          </a:p>
          <a:p>
            <a:endParaRPr lang="en-US" sz="2400" dirty="0">
              <a:latin typeface="Work Sans" pitchFamily="2" charset="0"/>
            </a:endParaRPr>
          </a:p>
        </p:txBody>
      </p:sp>
      <p:pic>
        <p:nvPicPr>
          <p:cNvPr id="6" name="Picture 5" descr="A flow diagram presents the electronic discovery reference model. It includes the wheel diagram of the information governance reference model with its process and policies. The output from the reference model is transferred to the identification, preservation, collection, processing, review, analysis, production, and presentation, with volume and relevance.">
            <a:extLst>
              <a:ext uri="{FF2B5EF4-FFF2-40B4-BE49-F238E27FC236}">
                <a16:creationId xmlns:a16="http://schemas.microsoft.com/office/drawing/2014/main" id="{9060071D-C831-587A-0076-7D4792C95EB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1113" y="1652016"/>
            <a:ext cx="5334000" cy="3553968"/>
          </a:xfrm>
          <a:prstGeom prst="rect">
            <a:avLst/>
          </a:prstGeom>
        </p:spPr>
      </p:pic>
    </p:spTree>
    <p:extLst>
      <p:ext uri="{BB962C8B-B14F-4D97-AF65-F5344CB8AC3E}">
        <p14:creationId xmlns:p14="http://schemas.microsoft.com/office/powerpoint/2010/main" val="2586235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02C45E-A70F-261E-F1E6-B7FD7EC2C76F}"/>
              </a:ext>
            </a:extLst>
          </p:cNvPr>
          <p:cNvSpPr>
            <a:spLocks noGrp="1"/>
          </p:cNvSpPr>
          <p:nvPr>
            <p:ph type="title"/>
          </p:nvPr>
        </p:nvSpPr>
        <p:spPr/>
        <p:txBody>
          <a:bodyPr/>
          <a:lstStyle/>
          <a:p>
            <a:r>
              <a:rPr lang="en-US" dirty="0"/>
              <a:t>Information Governance Reference Model (1 of 2)</a:t>
            </a:r>
          </a:p>
        </p:txBody>
      </p:sp>
      <p:sp>
        <p:nvSpPr>
          <p:cNvPr id="2" name="Content Placeholder 1">
            <a:extLst>
              <a:ext uri="{FF2B5EF4-FFF2-40B4-BE49-F238E27FC236}">
                <a16:creationId xmlns:a16="http://schemas.microsoft.com/office/drawing/2014/main" id="{0C4CEAE4-5EFC-EC4C-5239-AB5914FC5F9F}"/>
              </a:ext>
            </a:extLst>
          </p:cNvPr>
          <p:cNvSpPr>
            <a:spLocks noGrp="1"/>
          </p:cNvSpPr>
          <p:nvPr>
            <p:ph idx="1"/>
          </p:nvPr>
        </p:nvSpPr>
        <p:spPr/>
        <p:txBody>
          <a:bodyPr/>
          <a:lstStyle/>
          <a:p>
            <a:r>
              <a:rPr lang="en-US" dirty="0"/>
              <a:t>The </a:t>
            </a:r>
            <a:r>
              <a:rPr lang="en-US" b="1" dirty="0"/>
              <a:t>Information Governance Reference Model </a:t>
            </a:r>
            <a:r>
              <a:rPr lang="en-US" dirty="0"/>
              <a:t>(</a:t>
            </a:r>
            <a:r>
              <a:rPr lang="en-US" b="1" dirty="0"/>
              <a:t>IGRM</a:t>
            </a:r>
            <a:r>
              <a:rPr lang="en-US" dirty="0"/>
              <a:t>) is a framework and set of guidelines to help companies manage their information resources</a:t>
            </a:r>
          </a:p>
          <a:p>
            <a:pPr lvl="1"/>
            <a:r>
              <a:rPr lang="en-US" dirty="0"/>
              <a:t>It feeds into the steps of the EDRM</a:t>
            </a:r>
          </a:p>
          <a:p>
            <a:r>
              <a:rPr lang="en-US" dirty="0"/>
              <a:t>IGRM addresses stakeholders and factors that impact information governance, including users, security, privacy, legal, and risk</a:t>
            </a:r>
          </a:p>
          <a:p>
            <a:r>
              <a:rPr lang="en-US" b="1" dirty="0"/>
              <a:t>Information governance </a:t>
            </a:r>
            <a:r>
              <a:rPr lang="en-US" dirty="0"/>
              <a:t>refers to an organization’s framework and guidelines for managing its information resources</a:t>
            </a:r>
          </a:p>
        </p:txBody>
      </p:sp>
    </p:spTree>
    <p:extLst>
      <p:ext uri="{BB962C8B-B14F-4D97-AF65-F5344CB8AC3E}">
        <p14:creationId xmlns:p14="http://schemas.microsoft.com/office/powerpoint/2010/main" val="3844604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Information Governance Reference Model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14-12</a:t>
            </a:r>
            <a:r>
              <a:rPr lang="en-US" sz="2400" dirty="0">
                <a:latin typeface="Work Sans" pitchFamily="2" charset="0"/>
              </a:rPr>
              <a:t>  Information Governance Reference Model (IGRM)</a:t>
            </a:r>
            <a:endParaRPr lang="en-US" altLang="en-US" sz="2400" dirty="0">
              <a:latin typeface="+mj-lt"/>
            </a:endParaRPr>
          </a:p>
          <a:p>
            <a:endParaRPr lang="en-US" sz="2400" dirty="0">
              <a:latin typeface="Work Sans" pitchFamily="2" charset="0"/>
            </a:endParaRPr>
          </a:p>
        </p:txBody>
      </p:sp>
      <p:pic>
        <p:nvPicPr>
          <p:cNvPr id="6" name="Picture 5" descr="A wheel diagram of the information governance reference model. It features unified governance with the following policies, security, privacy, risk, legal, rim, business, and I T. The process includes create, protect, use, retain, transfer, and dispose.">
            <a:extLst>
              <a:ext uri="{FF2B5EF4-FFF2-40B4-BE49-F238E27FC236}">
                <a16:creationId xmlns:a16="http://schemas.microsoft.com/office/drawing/2014/main" id="{45E69CC5-63F2-13EC-C22A-40938175935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35473" y="1690692"/>
            <a:ext cx="3810000" cy="4258056"/>
          </a:xfrm>
          <a:prstGeom prst="rect">
            <a:avLst/>
          </a:prstGeom>
        </p:spPr>
      </p:pic>
    </p:spTree>
    <p:extLst>
      <p:ext uri="{BB962C8B-B14F-4D97-AF65-F5344CB8AC3E}">
        <p14:creationId xmlns:p14="http://schemas.microsoft.com/office/powerpoint/2010/main" val="162071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B5939-CD40-75BF-10C3-3791CD7724A7}"/>
              </a:ext>
            </a:extLst>
          </p:cNvPr>
          <p:cNvSpPr>
            <a:spLocks noGrp="1"/>
          </p:cNvSpPr>
          <p:nvPr>
            <p:ph type="title"/>
          </p:nvPr>
        </p:nvSpPr>
        <p:spPr/>
        <p:txBody>
          <a:bodyPr/>
          <a:lstStyle/>
          <a:p>
            <a:r>
              <a:rPr lang="en-US" dirty="0"/>
              <a:t>Stages of the EDRM (1 of 4)</a:t>
            </a:r>
          </a:p>
        </p:txBody>
      </p:sp>
      <p:sp>
        <p:nvSpPr>
          <p:cNvPr id="2" name="Content Placeholder 1">
            <a:extLst>
              <a:ext uri="{FF2B5EF4-FFF2-40B4-BE49-F238E27FC236}">
                <a16:creationId xmlns:a16="http://schemas.microsoft.com/office/drawing/2014/main" id="{EC999051-F759-BB79-C137-D4ADE81F4A7B}"/>
              </a:ext>
            </a:extLst>
          </p:cNvPr>
          <p:cNvSpPr>
            <a:spLocks noGrp="1"/>
          </p:cNvSpPr>
          <p:nvPr>
            <p:ph idx="1"/>
          </p:nvPr>
        </p:nvSpPr>
        <p:spPr>
          <a:xfrm>
            <a:off x="476843" y="1690692"/>
            <a:ext cx="11241915" cy="4351338"/>
          </a:xfrm>
        </p:spPr>
        <p:txBody>
          <a:bodyPr/>
          <a:lstStyle/>
          <a:p>
            <a:r>
              <a:rPr lang="en-US" dirty="0"/>
              <a:t>The EDRM has the following eight stages:</a:t>
            </a:r>
          </a:p>
          <a:p>
            <a:pPr lvl="1"/>
            <a:r>
              <a:rPr lang="en-US" sz="2200" dirty="0"/>
              <a:t>Identification</a:t>
            </a:r>
          </a:p>
          <a:p>
            <a:pPr lvl="1"/>
            <a:r>
              <a:rPr lang="en-US" sz="2200" dirty="0"/>
              <a:t>Preservation</a:t>
            </a:r>
          </a:p>
          <a:p>
            <a:pPr lvl="1"/>
            <a:r>
              <a:rPr lang="en-US" sz="2200" dirty="0"/>
              <a:t>Collection</a:t>
            </a:r>
          </a:p>
          <a:p>
            <a:pPr lvl="1"/>
            <a:r>
              <a:rPr lang="en-US" sz="2200" dirty="0"/>
              <a:t>Processing</a:t>
            </a:r>
          </a:p>
          <a:p>
            <a:pPr lvl="1"/>
            <a:r>
              <a:rPr lang="en-US" sz="2200" dirty="0"/>
              <a:t>Review</a:t>
            </a:r>
          </a:p>
          <a:p>
            <a:pPr lvl="1"/>
            <a:r>
              <a:rPr lang="en-US" sz="2200" dirty="0"/>
              <a:t>Analysis</a:t>
            </a:r>
          </a:p>
          <a:p>
            <a:pPr lvl="1"/>
            <a:r>
              <a:rPr lang="en-US" sz="2200" dirty="0"/>
              <a:t>Production</a:t>
            </a:r>
          </a:p>
          <a:p>
            <a:pPr lvl="1"/>
            <a:r>
              <a:rPr lang="en-US" sz="2200" dirty="0"/>
              <a:t>Presentation </a:t>
            </a:r>
          </a:p>
        </p:txBody>
      </p:sp>
    </p:spTree>
    <p:extLst>
      <p:ext uri="{BB962C8B-B14F-4D97-AF65-F5344CB8AC3E}">
        <p14:creationId xmlns:p14="http://schemas.microsoft.com/office/powerpoint/2010/main" val="257197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96225D-F165-A5D4-D8D8-993DC16929BD}"/>
              </a:ext>
            </a:extLst>
          </p:cNvPr>
          <p:cNvSpPr>
            <a:spLocks noGrp="1"/>
          </p:cNvSpPr>
          <p:nvPr>
            <p:ph type="title"/>
          </p:nvPr>
        </p:nvSpPr>
        <p:spPr/>
        <p:txBody>
          <a:bodyPr/>
          <a:lstStyle/>
          <a:p>
            <a:r>
              <a:rPr lang="en-US" dirty="0"/>
              <a:t>Overview of e-Discovery, Rules, and Policies</a:t>
            </a:r>
          </a:p>
        </p:txBody>
      </p:sp>
      <p:sp>
        <p:nvSpPr>
          <p:cNvPr id="2" name="Content Placeholder 1">
            <a:extLst>
              <a:ext uri="{FF2B5EF4-FFF2-40B4-BE49-F238E27FC236}">
                <a16:creationId xmlns:a16="http://schemas.microsoft.com/office/drawing/2014/main" id="{3419901E-58A1-C467-50E2-38A25DDD3FDD}"/>
              </a:ext>
            </a:extLst>
          </p:cNvPr>
          <p:cNvSpPr>
            <a:spLocks noGrp="1"/>
          </p:cNvSpPr>
          <p:nvPr>
            <p:ph idx="1"/>
          </p:nvPr>
        </p:nvSpPr>
        <p:spPr/>
        <p:txBody>
          <a:bodyPr/>
          <a:lstStyle/>
          <a:p>
            <a:r>
              <a:rPr lang="en-US" dirty="0"/>
              <a:t>Digital data is often referred to as </a:t>
            </a:r>
            <a:r>
              <a:rPr lang="en-US" b="1" dirty="0"/>
              <a:t>electronically stored information </a:t>
            </a:r>
            <a:r>
              <a:rPr lang="en-US" dirty="0"/>
              <a:t>(</a:t>
            </a:r>
            <a:r>
              <a:rPr lang="en-US" b="1" dirty="0"/>
              <a:t>ESI</a:t>
            </a:r>
            <a:r>
              <a:rPr lang="en-US" dirty="0"/>
              <a:t>)</a:t>
            </a:r>
          </a:p>
          <a:p>
            <a:pPr lvl="1"/>
            <a:r>
              <a:rPr lang="en-US" sz="2200" dirty="0"/>
              <a:t>This refers to any information that is created or stored electronically</a:t>
            </a:r>
          </a:p>
          <a:p>
            <a:r>
              <a:rPr lang="en-US" dirty="0"/>
              <a:t>ESI can include data and metadata</a:t>
            </a:r>
          </a:p>
          <a:p>
            <a:pPr lvl="1"/>
            <a:r>
              <a:rPr lang="en-US" sz="2200" b="1" dirty="0"/>
              <a:t>Data</a:t>
            </a:r>
            <a:r>
              <a:rPr lang="en-US" sz="2200" dirty="0"/>
              <a:t> refers generally to information, such as documents, spreadsheets, graphics, and email, stored on digital devices</a:t>
            </a:r>
          </a:p>
          <a:p>
            <a:pPr lvl="1"/>
            <a:r>
              <a:rPr lang="en-US" sz="2200" dirty="0"/>
              <a:t>Metadata refers to data about data</a:t>
            </a:r>
          </a:p>
          <a:p>
            <a:r>
              <a:rPr lang="en-US" b="1" dirty="0"/>
              <a:t>Optical character recognition </a:t>
            </a:r>
            <a:r>
              <a:rPr lang="en-US" dirty="0"/>
              <a:t>(</a:t>
            </a:r>
            <a:r>
              <a:rPr lang="en-US" b="1" dirty="0"/>
              <a:t>OCR</a:t>
            </a:r>
            <a:r>
              <a:rPr lang="en-US" dirty="0"/>
              <a:t>) is a text-recognition technology used to convert handwritten or typed text into searchable characters</a:t>
            </a:r>
          </a:p>
        </p:txBody>
      </p:sp>
    </p:spTree>
    <p:extLst>
      <p:ext uri="{BB962C8B-B14F-4D97-AF65-F5344CB8AC3E}">
        <p14:creationId xmlns:p14="http://schemas.microsoft.com/office/powerpoint/2010/main" val="1101803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B5939-CD40-75BF-10C3-3791CD7724A7}"/>
              </a:ext>
            </a:extLst>
          </p:cNvPr>
          <p:cNvSpPr>
            <a:spLocks noGrp="1"/>
          </p:cNvSpPr>
          <p:nvPr>
            <p:ph type="title"/>
          </p:nvPr>
        </p:nvSpPr>
        <p:spPr/>
        <p:txBody>
          <a:bodyPr/>
          <a:lstStyle/>
          <a:p>
            <a:r>
              <a:rPr lang="en-US" dirty="0"/>
              <a:t>Stages of the EDRM (2 of 4)</a:t>
            </a:r>
          </a:p>
        </p:txBody>
      </p:sp>
      <p:sp>
        <p:nvSpPr>
          <p:cNvPr id="2" name="Content Placeholder 1">
            <a:extLst>
              <a:ext uri="{FF2B5EF4-FFF2-40B4-BE49-F238E27FC236}">
                <a16:creationId xmlns:a16="http://schemas.microsoft.com/office/drawing/2014/main" id="{EC999051-F759-BB79-C137-D4ADE81F4A7B}"/>
              </a:ext>
            </a:extLst>
          </p:cNvPr>
          <p:cNvSpPr>
            <a:spLocks noGrp="1"/>
          </p:cNvSpPr>
          <p:nvPr>
            <p:ph idx="1"/>
          </p:nvPr>
        </p:nvSpPr>
        <p:spPr>
          <a:xfrm>
            <a:off x="476843" y="1690692"/>
            <a:ext cx="11241915" cy="4351338"/>
          </a:xfrm>
        </p:spPr>
        <p:txBody>
          <a:bodyPr/>
          <a:lstStyle/>
          <a:p>
            <a:r>
              <a:rPr lang="en-US" dirty="0"/>
              <a:t>Identification and preservation may begin before a legal case has started</a:t>
            </a:r>
          </a:p>
          <a:p>
            <a:pPr lvl="1"/>
            <a:r>
              <a:rPr lang="en-US" dirty="0"/>
              <a:t>When an organization is notified it may be involved in a lawsuit, it’s legal team should issue a </a:t>
            </a:r>
            <a:r>
              <a:rPr lang="en-US" b="1" dirty="0"/>
              <a:t>litigation hold</a:t>
            </a:r>
          </a:p>
          <a:p>
            <a:pPr lvl="1"/>
            <a:r>
              <a:rPr lang="en-US" dirty="0"/>
              <a:t>A litigation hold informs employees that they must stop overwriting backups, deleting files, and performing other tasks that could destroy evidence related to an anticipated litigation</a:t>
            </a:r>
          </a:p>
          <a:p>
            <a:r>
              <a:rPr lang="en-US" dirty="0"/>
              <a:t>Information gathered during the collection stage must be readily accessible as well as </a:t>
            </a:r>
            <a:r>
              <a:rPr lang="en-US" b="1" dirty="0"/>
              <a:t>legally defensible</a:t>
            </a:r>
            <a:r>
              <a:rPr lang="en-US" dirty="0"/>
              <a:t>, meaning it will stand up to a challenge in court</a:t>
            </a:r>
          </a:p>
          <a:p>
            <a:endParaRPr lang="en-US" dirty="0"/>
          </a:p>
        </p:txBody>
      </p:sp>
    </p:spTree>
    <p:extLst>
      <p:ext uri="{BB962C8B-B14F-4D97-AF65-F5344CB8AC3E}">
        <p14:creationId xmlns:p14="http://schemas.microsoft.com/office/powerpoint/2010/main" val="1652999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B5939-CD40-75BF-10C3-3791CD7724A7}"/>
              </a:ext>
            </a:extLst>
          </p:cNvPr>
          <p:cNvSpPr>
            <a:spLocks noGrp="1"/>
          </p:cNvSpPr>
          <p:nvPr>
            <p:ph type="title"/>
          </p:nvPr>
        </p:nvSpPr>
        <p:spPr/>
        <p:txBody>
          <a:bodyPr/>
          <a:lstStyle/>
          <a:p>
            <a:r>
              <a:rPr lang="en-US" dirty="0"/>
              <a:t>Stages of the EDRM (3 of 4)</a:t>
            </a:r>
          </a:p>
        </p:txBody>
      </p:sp>
      <p:sp>
        <p:nvSpPr>
          <p:cNvPr id="2" name="Content Placeholder 1">
            <a:extLst>
              <a:ext uri="{FF2B5EF4-FFF2-40B4-BE49-F238E27FC236}">
                <a16:creationId xmlns:a16="http://schemas.microsoft.com/office/drawing/2014/main" id="{EC999051-F759-BB79-C137-D4ADE81F4A7B}"/>
              </a:ext>
            </a:extLst>
          </p:cNvPr>
          <p:cNvSpPr>
            <a:spLocks noGrp="1"/>
          </p:cNvSpPr>
          <p:nvPr>
            <p:ph idx="1"/>
          </p:nvPr>
        </p:nvSpPr>
        <p:spPr>
          <a:xfrm>
            <a:off x="476843" y="1690692"/>
            <a:ext cx="11241915" cy="4351338"/>
          </a:xfrm>
        </p:spPr>
        <p:txBody>
          <a:bodyPr/>
          <a:lstStyle/>
          <a:p>
            <a:r>
              <a:rPr lang="en-US" dirty="0"/>
              <a:t>During the processing, review, and analysis stage, redaction and deduplication work occurs</a:t>
            </a:r>
          </a:p>
          <a:p>
            <a:pPr lvl="1"/>
            <a:r>
              <a:rPr lang="en-US" sz="2200" b="1" dirty="0"/>
              <a:t>Deduplication</a:t>
            </a:r>
            <a:r>
              <a:rPr lang="en-US" sz="2200" dirty="0"/>
              <a:t> reduces the amount of data included as part of e-discovery by identifying and removing duplicate documents, emails, and other types of data</a:t>
            </a:r>
          </a:p>
          <a:p>
            <a:r>
              <a:rPr lang="en-US" dirty="0"/>
              <a:t>After data has been retrieved, the files need to be scanned for viruses</a:t>
            </a:r>
          </a:p>
          <a:p>
            <a:r>
              <a:rPr lang="en-US" dirty="0"/>
              <a:t>Documents that include content that is covered by attorney-client privilege or is an attorney work product must be removed unless the client grants permission to include them</a:t>
            </a:r>
          </a:p>
          <a:p>
            <a:pPr lvl="1"/>
            <a:r>
              <a:rPr lang="en-US" sz="2200" dirty="0"/>
              <a:t>A log of withheld documents must be kept</a:t>
            </a:r>
          </a:p>
          <a:p>
            <a:endParaRPr lang="en-US" dirty="0"/>
          </a:p>
        </p:txBody>
      </p:sp>
    </p:spTree>
    <p:extLst>
      <p:ext uri="{BB962C8B-B14F-4D97-AF65-F5344CB8AC3E}">
        <p14:creationId xmlns:p14="http://schemas.microsoft.com/office/powerpoint/2010/main" val="2164820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8B5939-CD40-75BF-10C3-3791CD7724A7}"/>
              </a:ext>
            </a:extLst>
          </p:cNvPr>
          <p:cNvSpPr>
            <a:spLocks noGrp="1"/>
          </p:cNvSpPr>
          <p:nvPr>
            <p:ph type="title"/>
          </p:nvPr>
        </p:nvSpPr>
        <p:spPr/>
        <p:txBody>
          <a:bodyPr/>
          <a:lstStyle/>
          <a:p>
            <a:r>
              <a:rPr lang="en-US" dirty="0"/>
              <a:t>Stages of the EDRM (4 of 4)</a:t>
            </a:r>
          </a:p>
        </p:txBody>
      </p:sp>
      <p:sp>
        <p:nvSpPr>
          <p:cNvPr id="2" name="Content Placeholder 1">
            <a:extLst>
              <a:ext uri="{FF2B5EF4-FFF2-40B4-BE49-F238E27FC236}">
                <a16:creationId xmlns:a16="http://schemas.microsoft.com/office/drawing/2014/main" id="{EC999051-F759-BB79-C137-D4ADE81F4A7B}"/>
              </a:ext>
            </a:extLst>
          </p:cNvPr>
          <p:cNvSpPr>
            <a:spLocks noGrp="1"/>
          </p:cNvSpPr>
          <p:nvPr>
            <p:ph idx="1"/>
          </p:nvPr>
        </p:nvSpPr>
        <p:spPr>
          <a:xfrm>
            <a:off x="476843" y="1690692"/>
            <a:ext cx="11241915" cy="4351338"/>
          </a:xfrm>
        </p:spPr>
        <p:txBody>
          <a:bodyPr/>
          <a:lstStyle/>
          <a:p>
            <a:r>
              <a:rPr lang="en-US" dirty="0"/>
              <a:t>The review and analysis processes continue as the team moves into the production phase, which involves generating the ESI in the manner agreed upon</a:t>
            </a:r>
          </a:p>
          <a:p>
            <a:r>
              <a:rPr lang="en-US" dirty="0"/>
              <a:t>The final phase of the EDRM model is the presentation phase</a:t>
            </a:r>
          </a:p>
          <a:p>
            <a:pPr lvl="1"/>
            <a:r>
              <a:rPr lang="en-US" dirty="0"/>
              <a:t>Presentation may occur at a deposition or hearing, during mediation, or at a trial with a judge and jury present</a:t>
            </a:r>
          </a:p>
          <a:p>
            <a:endParaRPr lang="en-US" dirty="0"/>
          </a:p>
        </p:txBody>
      </p:sp>
    </p:spTree>
    <p:extLst>
      <p:ext uri="{BB962C8B-B14F-4D97-AF65-F5344CB8AC3E}">
        <p14:creationId xmlns:p14="http://schemas.microsoft.com/office/powerpoint/2010/main" val="1856835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886E8-BF9B-7555-7471-8A56EC8A4E25}"/>
              </a:ext>
            </a:extLst>
          </p:cNvPr>
          <p:cNvSpPr>
            <a:spLocks noGrp="1"/>
          </p:cNvSpPr>
          <p:nvPr>
            <p:ph type="title"/>
          </p:nvPr>
        </p:nvSpPr>
        <p:spPr/>
        <p:txBody>
          <a:bodyPr/>
          <a:lstStyle/>
          <a:p>
            <a:r>
              <a:rPr lang="en-US" dirty="0"/>
              <a:t>Common e-Discovery Tools (1 of 4)</a:t>
            </a:r>
          </a:p>
        </p:txBody>
      </p:sp>
      <p:sp>
        <p:nvSpPr>
          <p:cNvPr id="2" name="Content Placeholder 1">
            <a:extLst>
              <a:ext uri="{FF2B5EF4-FFF2-40B4-BE49-F238E27FC236}">
                <a16:creationId xmlns:a16="http://schemas.microsoft.com/office/drawing/2014/main" id="{197E41AB-26AC-115A-29C8-9BF3F2595F85}"/>
              </a:ext>
            </a:extLst>
          </p:cNvPr>
          <p:cNvSpPr>
            <a:spLocks noGrp="1"/>
          </p:cNvSpPr>
          <p:nvPr>
            <p:ph idx="1"/>
          </p:nvPr>
        </p:nvSpPr>
        <p:spPr/>
        <p:txBody>
          <a:bodyPr/>
          <a:lstStyle/>
          <a:p>
            <a:r>
              <a:rPr lang="en-US" dirty="0"/>
              <a:t>e-Discovery software can be quite expensive for the enterprise level</a:t>
            </a:r>
          </a:p>
          <a:p>
            <a:r>
              <a:rPr lang="en-US" dirty="0"/>
              <a:t>Forensics software can be used in some e-discovery cases</a:t>
            </a:r>
          </a:p>
          <a:p>
            <a:pPr lvl="1"/>
            <a:r>
              <a:rPr lang="en-US" dirty="0"/>
              <a:t>The desired outcomes are not always the same</a:t>
            </a:r>
          </a:p>
          <a:p>
            <a:r>
              <a:rPr lang="en-US" dirty="0"/>
              <a:t>Digital forensics software acquires the data, searches for deleted data, validates data using hash values, and preserves evidence</a:t>
            </a:r>
          </a:p>
          <a:p>
            <a:r>
              <a:rPr lang="en-US" dirty="0"/>
              <a:t>e-Discovery software typically does not look for deleted files</a:t>
            </a:r>
          </a:p>
        </p:txBody>
      </p:sp>
    </p:spTree>
    <p:extLst>
      <p:ext uri="{BB962C8B-B14F-4D97-AF65-F5344CB8AC3E}">
        <p14:creationId xmlns:p14="http://schemas.microsoft.com/office/powerpoint/2010/main" val="368076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886E8-BF9B-7555-7471-8A56EC8A4E25}"/>
              </a:ext>
            </a:extLst>
          </p:cNvPr>
          <p:cNvSpPr>
            <a:spLocks noGrp="1"/>
          </p:cNvSpPr>
          <p:nvPr>
            <p:ph type="title"/>
          </p:nvPr>
        </p:nvSpPr>
        <p:spPr/>
        <p:txBody>
          <a:bodyPr/>
          <a:lstStyle/>
          <a:p>
            <a:r>
              <a:rPr lang="en-US" dirty="0"/>
              <a:t>Common e-Discovery Tools (2 of 4)</a:t>
            </a:r>
          </a:p>
        </p:txBody>
      </p:sp>
      <p:sp>
        <p:nvSpPr>
          <p:cNvPr id="2" name="Content Placeholder 1">
            <a:extLst>
              <a:ext uri="{FF2B5EF4-FFF2-40B4-BE49-F238E27FC236}">
                <a16:creationId xmlns:a16="http://schemas.microsoft.com/office/drawing/2014/main" id="{197E41AB-26AC-115A-29C8-9BF3F2595F85}"/>
              </a:ext>
            </a:extLst>
          </p:cNvPr>
          <p:cNvSpPr>
            <a:spLocks noGrp="1"/>
          </p:cNvSpPr>
          <p:nvPr>
            <p:ph idx="1"/>
          </p:nvPr>
        </p:nvSpPr>
        <p:spPr/>
        <p:txBody>
          <a:bodyPr/>
          <a:lstStyle/>
          <a:p>
            <a:r>
              <a:rPr lang="en-US" dirty="0"/>
              <a:t>Logickull performs redactions at the bulk level and on PII</a:t>
            </a:r>
          </a:p>
          <a:p>
            <a:pPr lvl="1"/>
            <a:r>
              <a:rPr lang="en-US" dirty="0"/>
              <a:t>It searches on key terms, names, emails, and other items</a:t>
            </a:r>
          </a:p>
          <a:p>
            <a:r>
              <a:rPr lang="en-US" dirty="0"/>
              <a:t>Digital WarRoom has a free trial version and is geared to law firms</a:t>
            </a:r>
          </a:p>
          <a:p>
            <a:r>
              <a:rPr lang="en-US" dirty="0"/>
              <a:t>Nextpoint is cloud-based software used by legal teams for all items leading up to presentation</a:t>
            </a:r>
          </a:p>
          <a:p>
            <a:pPr lvl="1"/>
            <a:r>
              <a:rPr lang="en-US" dirty="0"/>
              <a:t>It uses data analytics to help expedite data search and retrieval</a:t>
            </a:r>
          </a:p>
          <a:p>
            <a:r>
              <a:rPr lang="en-US" dirty="0"/>
              <a:t>CaseFleet analyzes evidence and identifies connections that might be otherwise missed</a:t>
            </a:r>
          </a:p>
        </p:txBody>
      </p:sp>
    </p:spTree>
    <p:extLst>
      <p:ext uri="{BB962C8B-B14F-4D97-AF65-F5344CB8AC3E}">
        <p14:creationId xmlns:p14="http://schemas.microsoft.com/office/powerpoint/2010/main" val="2368830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886E8-BF9B-7555-7471-8A56EC8A4E25}"/>
              </a:ext>
            </a:extLst>
          </p:cNvPr>
          <p:cNvSpPr>
            <a:spLocks noGrp="1"/>
          </p:cNvSpPr>
          <p:nvPr>
            <p:ph type="title"/>
          </p:nvPr>
        </p:nvSpPr>
        <p:spPr/>
        <p:txBody>
          <a:bodyPr/>
          <a:lstStyle/>
          <a:p>
            <a:r>
              <a:rPr lang="en-US" dirty="0"/>
              <a:t>Common e-Discovery Tools (3 of 4)</a:t>
            </a:r>
          </a:p>
        </p:txBody>
      </p:sp>
      <p:sp>
        <p:nvSpPr>
          <p:cNvPr id="2" name="Content Placeholder 1">
            <a:extLst>
              <a:ext uri="{FF2B5EF4-FFF2-40B4-BE49-F238E27FC236}">
                <a16:creationId xmlns:a16="http://schemas.microsoft.com/office/drawing/2014/main" id="{197E41AB-26AC-115A-29C8-9BF3F2595F85}"/>
              </a:ext>
            </a:extLst>
          </p:cNvPr>
          <p:cNvSpPr>
            <a:spLocks noGrp="1"/>
          </p:cNvSpPr>
          <p:nvPr>
            <p:ph idx="1"/>
          </p:nvPr>
        </p:nvSpPr>
        <p:spPr/>
        <p:txBody>
          <a:bodyPr/>
          <a:lstStyle/>
          <a:p>
            <a:r>
              <a:rPr lang="en-US" dirty="0"/>
              <a:t>iConect offers an e-discovery platform that has components related to government, incident response, and data governance</a:t>
            </a:r>
          </a:p>
          <a:p>
            <a:r>
              <a:rPr lang="en-US" dirty="0"/>
              <a:t>Ipro and Everlaw are web-based e-discovery products</a:t>
            </a:r>
          </a:p>
          <a:p>
            <a:r>
              <a:rPr lang="en-US" dirty="0"/>
              <a:t>Discovery Attender and Sherpa Software were acquired by Gimmal</a:t>
            </a:r>
          </a:p>
          <a:p>
            <a:pPr lvl="1"/>
            <a:r>
              <a:rPr lang="en-US" dirty="0"/>
              <a:t>Sherpa was known for its information governance and adherence to the GDRP and the California Consumer Privacy Act</a:t>
            </a:r>
          </a:p>
          <a:p>
            <a:pPr lvl="1"/>
            <a:r>
              <a:rPr lang="en-US" dirty="0"/>
              <a:t>Discovery Attender is an e-discovery tool that can be used in-house by small businesses</a:t>
            </a:r>
          </a:p>
        </p:txBody>
      </p:sp>
    </p:spTree>
    <p:extLst>
      <p:ext uri="{BB962C8B-B14F-4D97-AF65-F5344CB8AC3E}">
        <p14:creationId xmlns:p14="http://schemas.microsoft.com/office/powerpoint/2010/main" val="3396614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A886E8-BF9B-7555-7471-8A56EC8A4E25}"/>
              </a:ext>
            </a:extLst>
          </p:cNvPr>
          <p:cNvSpPr>
            <a:spLocks noGrp="1"/>
          </p:cNvSpPr>
          <p:nvPr>
            <p:ph type="title"/>
          </p:nvPr>
        </p:nvSpPr>
        <p:spPr/>
        <p:txBody>
          <a:bodyPr/>
          <a:lstStyle/>
          <a:p>
            <a:r>
              <a:rPr lang="en-US" dirty="0"/>
              <a:t>Common e-Discovery Tools (4 of 4)</a:t>
            </a:r>
          </a:p>
        </p:txBody>
      </p:sp>
      <p:sp>
        <p:nvSpPr>
          <p:cNvPr id="2" name="Content Placeholder 1">
            <a:extLst>
              <a:ext uri="{FF2B5EF4-FFF2-40B4-BE49-F238E27FC236}">
                <a16:creationId xmlns:a16="http://schemas.microsoft.com/office/drawing/2014/main" id="{197E41AB-26AC-115A-29C8-9BF3F2595F85}"/>
              </a:ext>
            </a:extLst>
          </p:cNvPr>
          <p:cNvSpPr>
            <a:spLocks noGrp="1"/>
          </p:cNvSpPr>
          <p:nvPr>
            <p:ph idx="1"/>
          </p:nvPr>
        </p:nvSpPr>
        <p:spPr/>
        <p:txBody>
          <a:bodyPr/>
          <a:lstStyle/>
          <a:p>
            <a:r>
              <a:rPr lang="en-US" dirty="0"/>
              <a:t>Exterro’s e-discovery software is purely cloud based</a:t>
            </a:r>
          </a:p>
          <a:p>
            <a:pPr lvl="1"/>
            <a:r>
              <a:rPr lang="en-US" dirty="0"/>
              <a:t>It does an application-level hold, which allows you to look specifically at Google Drive, OneDrive, SharePoint, and similar resources</a:t>
            </a:r>
          </a:p>
          <a:p>
            <a:pPr lvl="1"/>
            <a:r>
              <a:rPr lang="en-US" dirty="0"/>
              <a:t>Within Extero, each person is listed along with their role and what they have access to in the organization’s data structure</a:t>
            </a:r>
          </a:p>
          <a:p>
            <a:pPr lvl="1"/>
            <a:r>
              <a:rPr lang="en-US" dirty="0"/>
              <a:t>Extero uses OCR to search PDF documents and other scanned items</a:t>
            </a:r>
          </a:p>
          <a:p>
            <a:pPr lvl="1"/>
            <a:r>
              <a:rPr lang="en-US" dirty="0"/>
              <a:t>Applications such as Slack, Discord, and other social media and chat applications can be searched</a:t>
            </a:r>
          </a:p>
        </p:txBody>
      </p:sp>
    </p:spTree>
    <p:extLst>
      <p:ext uri="{BB962C8B-B14F-4D97-AF65-F5344CB8AC3E}">
        <p14:creationId xmlns:p14="http://schemas.microsoft.com/office/powerpoint/2010/main" val="4076447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14-2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must happen as part of a litigation hold?</a:t>
            </a:r>
          </a:p>
          <a:p>
            <a:pPr marL="457200" indent="-457200">
              <a:buAutoNum type="alphaLcPeriod"/>
            </a:pPr>
            <a:r>
              <a:rPr lang="en-US" dirty="0"/>
              <a:t>Company A employees cannot speak with company B employees.</a:t>
            </a:r>
          </a:p>
          <a:p>
            <a:pPr marL="457200" indent="-457200">
              <a:buAutoNum type="alphaLcPeriod"/>
            </a:pPr>
            <a:r>
              <a:rPr lang="en-US" dirty="0"/>
              <a:t>All digital work must stop.</a:t>
            </a:r>
          </a:p>
          <a:p>
            <a:pPr marL="457200" indent="-457200">
              <a:buAutoNum type="alphaLcPeriod"/>
            </a:pPr>
            <a:r>
              <a:rPr lang="en-US" dirty="0"/>
              <a:t>Some regular processes, such as overwriting backups must cease.</a:t>
            </a:r>
          </a:p>
          <a:p>
            <a:pPr marL="457200" indent="-457200">
              <a:buAutoNum type="alphaLcPeriod"/>
            </a:pPr>
            <a:r>
              <a:rPr lang="en-US" dirty="0"/>
              <a:t>The opposing lawyers cannot speak to each other.</a:t>
            </a:r>
          </a:p>
        </p:txBody>
      </p:sp>
    </p:spTree>
    <p:extLst>
      <p:ext uri="{BB962C8B-B14F-4D97-AF65-F5344CB8AC3E}">
        <p14:creationId xmlns:p14="http://schemas.microsoft.com/office/powerpoint/2010/main" val="622453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14-2: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must happen as part of a litigation hold?</a:t>
            </a:r>
          </a:p>
          <a:p>
            <a:pPr marL="0" indent="0">
              <a:buNone/>
            </a:pPr>
            <a:r>
              <a:rPr lang="en-US" b="1" dirty="0"/>
              <a:t>Answer: c. </a:t>
            </a:r>
            <a:r>
              <a:rPr lang="en-US" dirty="0"/>
              <a:t>Some regular processes, such as overwriting backups must cease.</a:t>
            </a:r>
          </a:p>
          <a:p>
            <a:pPr marL="0" indent="0">
              <a:buNone/>
            </a:pPr>
            <a:r>
              <a:rPr lang="en-US" dirty="0"/>
              <a:t>When a litigation hold is issued, employees must stop overwriting backups, deleting files, and performing other tasks that could destroy evidence related to an anticipated litigation.</a:t>
            </a:r>
          </a:p>
        </p:txBody>
      </p:sp>
    </p:spTree>
    <p:extLst>
      <p:ext uri="{BB962C8B-B14F-4D97-AF65-F5344CB8AC3E}">
        <p14:creationId xmlns:p14="http://schemas.microsoft.com/office/powerpoint/2010/main" val="2829668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What are the eight stages of the EDRM model?</a:t>
            </a:r>
          </a:p>
          <a:p>
            <a:pPr marL="0" indent="0">
              <a:buNone/>
            </a:pPr>
            <a:endParaRPr lang="en-US" dirty="0"/>
          </a:p>
          <a:p>
            <a:pPr marL="0" indent="0">
              <a:buNone/>
            </a:pPr>
            <a:r>
              <a:rPr lang="en-US" dirty="0">
                <a:effectLst/>
              </a:rPr>
              <a:t>What are some differences between digital forensics software and e-discovery software</a:t>
            </a:r>
            <a:r>
              <a:rPr lang="en-US" dirty="0"/>
              <a:t>?</a:t>
            </a:r>
          </a:p>
        </p:txBody>
      </p:sp>
    </p:spTree>
    <p:extLst>
      <p:ext uri="{BB962C8B-B14F-4D97-AF65-F5344CB8AC3E}">
        <p14:creationId xmlns:p14="http://schemas.microsoft.com/office/powerpoint/2010/main" val="170594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783963-351B-BB36-57C5-09803332BE01}"/>
              </a:ext>
            </a:extLst>
          </p:cNvPr>
          <p:cNvSpPr>
            <a:spLocks noGrp="1"/>
          </p:cNvSpPr>
          <p:nvPr>
            <p:ph type="title"/>
          </p:nvPr>
        </p:nvSpPr>
        <p:spPr/>
        <p:txBody>
          <a:bodyPr/>
          <a:lstStyle/>
          <a:p>
            <a:r>
              <a:rPr lang="en-US" dirty="0"/>
              <a:t>The Relationship between e-Discovery and Digital Forensics (1 of 2)</a:t>
            </a:r>
          </a:p>
        </p:txBody>
      </p:sp>
      <p:sp>
        <p:nvSpPr>
          <p:cNvPr id="2" name="Content Placeholder 1">
            <a:extLst>
              <a:ext uri="{FF2B5EF4-FFF2-40B4-BE49-F238E27FC236}">
                <a16:creationId xmlns:a16="http://schemas.microsoft.com/office/drawing/2014/main" id="{41DAB860-B029-60DF-0A73-BEEC1C4C03C4}"/>
              </a:ext>
            </a:extLst>
          </p:cNvPr>
          <p:cNvSpPr>
            <a:spLocks noGrp="1"/>
          </p:cNvSpPr>
          <p:nvPr>
            <p:ph idx="1"/>
          </p:nvPr>
        </p:nvSpPr>
        <p:spPr/>
        <p:txBody>
          <a:bodyPr/>
          <a:lstStyle/>
          <a:p>
            <a:r>
              <a:rPr lang="en-US" dirty="0"/>
              <a:t>In e-discovery, one party will ask the opposing party for data specifically related to the subject of the litigation </a:t>
            </a:r>
          </a:p>
          <a:p>
            <a:r>
              <a:rPr lang="en-US" dirty="0"/>
              <a:t>In digital forensics, the investigator is typically looking for information related to a criminal matter, corporate espionage, or a civil suit</a:t>
            </a:r>
          </a:p>
          <a:p>
            <a:r>
              <a:rPr lang="en-US" dirty="0"/>
              <a:t>In e-discovery, the investigators know that they are looking for information related to a contract dispute, intellectual property rights, product defect, or false financial information</a:t>
            </a:r>
          </a:p>
          <a:p>
            <a:r>
              <a:rPr lang="en-US" dirty="0"/>
              <a:t>e-Discovery processes can be part of corporate lawsuits as well as civil, criminal, and bankruptcy cases</a:t>
            </a:r>
          </a:p>
        </p:txBody>
      </p:sp>
    </p:spTree>
    <p:extLst>
      <p:ext uri="{BB962C8B-B14F-4D97-AF65-F5344CB8AC3E}">
        <p14:creationId xmlns:p14="http://schemas.microsoft.com/office/powerpoint/2010/main" val="29593913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Describe e-discovery and its relationship to digital forensics</a:t>
            </a:r>
          </a:p>
          <a:p>
            <a:pPr eaLnBrk="1" hangingPunct="1">
              <a:spcAft>
                <a:spcPts val="600"/>
              </a:spcAft>
            </a:pPr>
            <a:r>
              <a:rPr lang="en-US" altLang="en-US" dirty="0"/>
              <a:t>Explain the impact of case law on e-discovery</a:t>
            </a:r>
          </a:p>
          <a:p>
            <a:pPr eaLnBrk="1" hangingPunct="1">
              <a:spcAft>
                <a:spcPts val="600"/>
              </a:spcAft>
            </a:pPr>
            <a:r>
              <a:rPr lang="en-US" altLang="en-US" dirty="0"/>
              <a:t>Outline the phases of Electronic Discovery Reference Model and the e-discovery case flow</a:t>
            </a:r>
          </a:p>
          <a:p>
            <a:pPr eaLnBrk="1" hangingPunct="1">
              <a:spcAft>
                <a:spcPts val="600"/>
              </a:spcAft>
            </a:pPr>
            <a:r>
              <a:rPr lang="en-US" altLang="en-US" dirty="0"/>
              <a:t>List some common e-discovery tools</a:t>
            </a:r>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The Relationship between e-Discovery and Digital Forensics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2308324"/>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14-1</a:t>
            </a:r>
            <a:r>
              <a:rPr lang="en-US" sz="2400" dirty="0">
                <a:latin typeface="Work Sans" pitchFamily="2" charset="0"/>
              </a:rPr>
              <a:t>  The relationship between e-discovery and digital forensics</a:t>
            </a:r>
            <a:endParaRPr lang="en-US" altLang="en-US" sz="2400" dirty="0">
              <a:latin typeface="+mj-lt"/>
            </a:endParaRPr>
          </a:p>
          <a:p>
            <a:endParaRPr lang="en-US" sz="2400" dirty="0">
              <a:latin typeface="Work Sans" pitchFamily="2" charset="0"/>
            </a:endParaRPr>
          </a:p>
        </p:txBody>
      </p:sp>
      <p:pic>
        <p:nvPicPr>
          <p:cNvPr id="4" name="Picture 3" descr="An illustration presents the relationship between e-discovery and digital forensics. On the left, is an eccentric circle of E-discovery perspective. The E-discovery includes the digital forensics. On the right, are the overlapped circles of the digital forensics perspective. It includes the highlighted overlapped portion of the E-discovery and digital forensics.">
            <a:extLst>
              <a:ext uri="{FF2B5EF4-FFF2-40B4-BE49-F238E27FC236}">
                <a16:creationId xmlns:a16="http://schemas.microsoft.com/office/drawing/2014/main" id="{77F583DC-32C5-BF22-6F42-0D68972BE71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24961" y="2331720"/>
            <a:ext cx="4401312" cy="2194560"/>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93943C-646C-B96F-4A91-53F707665047}"/>
              </a:ext>
            </a:extLst>
          </p:cNvPr>
          <p:cNvSpPr>
            <a:spLocks noGrp="1"/>
          </p:cNvSpPr>
          <p:nvPr>
            <p:ph type="title"/>
          </p:nvPr>
        </p:nvSpPr>
        <p:spPr/>
        <p:txBody>
          <a:bodyPr/>
          <a:lstStyle/>
          <a:p>
            <a:r>
              <a:rPr lang="en-US" dirty="0"/>
              <a:t>Rules, Laws, and Regulations Impacting e-Discovery (1 of 2)</a:t>
            </a:r>
          </a:p>
        </p:txBody>
      </p:sp>
      <p:sp>
        <p:nvSpPr>
          <p:cNvPr id="2" name="Content Placeholder 1">
            <a:extLst>
              <a:ext uri="{FF2B5EF4-FFF2-40B4-BE49-F238E27FC236}">
                <a16:creationId xmlns:a16="http://schemas.microsoft.com/office/drawing/2014/main" id="{8B87DD35-9B0F-A3E4-A1A1-23395BB65EFE}"/>
              </a:ext>
            </a:extLst>
          </p:cNvPr>
          <p:cNvSpPr>
            <a:spLocks noGrp="1"/>
          </p:cNvSpPr>
          <p:nvPr>
            <p:ph idx="1"/>
          </p:nvPr>
        </p:nvSpPr>
        <p:spPr/>
        <p:txBody>
          <a:bodyPr/>
          <a:lstStyle/>
          <a:p>
            <a:r>
              <a:rPr lang="en-US" dirty="0"/>
              <a:t>A wide range of rules, laws, and regulations influence e-discovery processes at the state and federal level</a:t>
            </a:r>
          </a:p>
          <a:p>
            <a:r>
              <a:rPr lang="en-US" dirty="0"/>
              <a:t>Today, many companies have offices in different states and countries</a:t>
            </a:r>
          </a:p>
          <a:p>
            <a:pPr lvl="1"/>
            <a:r>
              <a:rPr lang="en-US" dirty="0"/>
              <a:t>You must be aware of what laws are in effect when you are identifying and preserving data during e-discovery</a:t>
            </a:r>
          </a:p>
          <a:p>
            <a:r>
              <a:rPr lang="en-US" dirty="0"/>
              <a:t>In the US, many employers require employees to acknowledge that the company has the right to monitor company email accounts</a:t>
            </a:r>
          </a:p>
          <a:p>
            <a:pPr lvl="1"/>
            <a:r>
              <a:rPr lang="en-US" dirty="0"/>
              <a:t>This is not true in all countries, which can raise questions about what emails can and should be included in e-discovery</a:t>
            </a:r>
          </a:p>
        </p:txBody>
      </p:sp>
    </p:spTree>
    <p:extLst>
      <p:ext uri="{BB962C8B-B14F-4D97-AF65-F5344CB8AC3E}">
        <p14:creationId xmlns:p14="http://schemas.microsoft.com/office/powerpoint/2010/main" val="157638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Rules, Laws, and Regulations Impacting e-Discovery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14-2</a:t>
            </a:r>
            <a:r>
              <a:rPr lang="en-US" sz="2400" dirty="0">
                <a:latin typeface="Work Sans" pitchFamily="2" charset="0"/>
              </a:rPr>
              <a:t>  Timeline of laws and developments related to e-discovery</a:t>
            </a:r>
            <a:endParaRPr lang="en-US" altLang="en-US" sz="2400" dirty="0">
              <a:latin typeface="+mj-lt"/>
            </a:endParaRPr>
          </a:p>
          <a:p>
            <a:endParaRPr lang="en-US" sz="2400" dirty="0">
              <a:latin typeface="Work Sans" pitchFamily="2" charset="0"/>
            </a:endParaRPr>
          </a:p>
        </p:txBody>
      </p:sp>
      <p:pic>
        <p:nvPicPr>
          <p:cNvPr id="6" name="Picture 5" descr="A timeline of the laws and developments related to e-discovery between 1946 and 2007. In 1946, the federal rules of criminal procedure. In 1975, federal rules of evidence. In 1986, the computer fraud and abuse act. In 2001, U S A PATRIOT act. In 2002, the Sarbanes-Oxley Act. In 2005, E D R M. In 2006, updates to the federal rules of civil procedure to address E S I. In 2007, the Sedona principles.">
            <a:extLst>
              <a:ext uri="{FF2B5EF4-FFF2-40B4-BE49-F238E27FC236}">
                <a16:creationId xmlns:a16="http://schemas.microsoft.com/office/drawing/2014/main" id="{E8339FE3-8B80-D1A8-5D28-80A3146E61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87486" y="2738628"/>
            <a:ext cx="5605272" cy="1380744"/>
          </a:xfrm>
          <a:prstGeom prst="rect">
            <a:avLst/>
          </a:prstGeom>
        </p:spPr>
      </p:pic>
    </p:spTree>
    <p:extLst>
      <p:ext uri="{BB962C8B-B14F-4D97-AF65-F5344CB8AC3E}">
        <p14:creationId xmlns:p14="http://schemas.microsoft.com/office/powerpoint/2010/main" val="190366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F3146-191D-5F41-C1C5-C489AD7A8BD1}"/>
              </a:ext>
            </a:extLst>
          </p:cNvPr>
          <p:cNvSpPr>
            <a:spLocks noGrp="1"/>
          </p:cNvSpPr>
          <p:nvPr>
            <p:ph type="title"/>
          </p:nvPr>
        </p:nvSpPr>
        <p:spPr/>
        <p:txBody>
          <a:bodyPr/>
          <a:lstStyle/>
          <a:p>
            <a:r>
              <a:rPr lang="en-US" dirty="0"/>
              <a:t>Federal Rules (1 of 2)</a:t>
            </a:r>
          </a:p>
        </p:txBody>
      </p:sp>
      <p:sp>
        <p:nvSpPr>
          <p:cNvPr id="2" name="Content Placeholder 1">
            <a:extLst>
              <a:ext uri="{FF2B5EF4-FFF2-40B4-BE49-F238E27FC236}">
                <a16:creationId xmlns:a16="http://schemas.microsoft.com/office/drawing/2014/main" id="{DA71B5D3-C91B-F87B-612E-CDED4AEE0FA7}"/>
              </a:ext>
            </a:extLst>
          </p:cNvPr>
          <p:cNvSpPr>
            <a:spLocks noGrp="1"/>
          </p:cNvSpPr>
          <p:nvPr>
            <p:ph idx="1"/>
          </p:nvPr>
        </p:nvSpPr>
        <p:spPr/>
        <p:txBody>
          <a:bodyPr/>
          <a:lstStyle/>
          <a:p>
            <a:r>
              <a:rPr lang="en-US" dirty="0"/>
              <a:t>The </a:t>
            </a:r>
            <a:r>
              <a:rPr lang="en-US" b="1" dirty="0"/>
              <a:t>Federal Rules of Criminal Procedure </a:t>
            </a:r>
            <a:r>
              <a:rPr lang="en-US" dirty="0"/>
              <a:t>(</a:t>
            </a:r>
            <a:r>
              <a:rPr lang="en-US" b="1" dirty="0"/>
              <a:t>FRCrP</a:t>
            </a:r>
            <a:r>
              <a:rPr lang="en-US" dirty="0"/>
              <a:t>) were established by the Supreme Court in 1944 and took effect in 1946</a:t>
            </a:r>
          </a:p>
          <a:p>
            <a:pPr lvl="1"/>
            <a:r>
              <a:rPr lang="en-US" dirty="0"/>
              <a:t>They were intended to standardize the methods used for criminal proceedings in all states</a:t>
            </a:r>
          </a:p>
          <a:p>
            <a:pPr lvl="1"/>
            <a:r>
              <a:rPr lang="en-US" b="1" dirty="0"/>
              <a:t>Rule 41 </a:t>
            </a:r>
            <a:r>
              <a:rPr lang="en-US" dirty="0"/>
              <a:t>of the FRCrP addresses how evidence can be obtained in criminal investigations</a:t>
            </a:r>
          </a:p>
          <a:p>
            <a:r>
              <a:rPr lang="en-US" b="1" dirty="0"/>
              <a:t>Federal Rules of Evidence </a:t>
            </a:r>
            <a:r>
              <a:rPr lang="en-US" dirty="0"/>
              <a:t>(</a:t>
            </a:r>
            <a:r>
              <a:rPr lang="en-US" b="1" dirty="0"/>
              <a:t>FRE</a:t>
            </a:r>
            <a:r>
              <a:rPr lang="en-US" dirty="0"/>
              <a:t>) went into effect in 1975 to ensure consistency in federal proceedings in both civil and criminal cases</a:t>
            </a:r>
          </a:p>
          <a:p>
            <a:pPr marL="0" indent="0">
              <a:buNone/>
            </a:pPr>
            <a:endParaRPr lang="en-US" dirty="0"/>
          </a:p>
        </p:txBody>
      </p:sp>
    </p:spTree>
    <p:extLst>
      <p:ext uri="{BB962C8B-B14F-4D97-AF65-F5344CB8AC3E}">
        <p14:creationId xmlns:p14="http://schemas.microsoft.com/office/powerpoint/2010/main" val="4058100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9F3146-191D-5F41-C1C5-C489AD7A8BD1}"/>
              </a:ext>
            </a:extLst>
          </p:cNvPr>
          <p:cNvSpPr>
            <a:spLocks noGrp="1"/>
          </p:cNvSpPr>
          <p:nvPr>
            <p:ph type="title"/>
          </p:nvPr>
        </p:nvSpPr>
        <p:spPr/>
        <p:txBody>
          <a:bodyPr/>
          <a:lstStyle/>
          <a:p>
            <a:r>
              <a:rPr lang="en-US" dirty="0"/>
              <a:t>Federal Rules (2 of 2)</a:t>
            </a:r>
          </a:p>
        </p:txBody>
      </p:sp>
      <p:sp>
        <p:nvSpPr>
          <p:cNvPr id="2" name="Content Placeholder 1">
            <a:extLst>
              <a:ext uri="{FF2B5EF4-FFF2-40B4-BE49-F238E27FC236}">
                <a16:creationId xmlns:a16="http://schemas.microsoft.com/office/drawing/2014/main" id="{DA71B5D3-C91B-F87B-612E-CDED4AEE0FA7}"/>
              </a:ext>
            </a:extLst>
          </p:cNvPr>
          <p:cNvSpPr>
            <a:spLocks noGrp="1"/>
          </p:cNvSpPr>
          <p:nvPr>
            <p:ph idx="1"/>
          </p:nvPr>
        </p:nvSpPr>
        <p:spPr/>
        <p:txBody>
          <a:bodyPr/>
          <a:lstStyle/>
          <a:p>
            <a:r>
              <a:rPr lang="en-US" dirty="0"/>
              <a:t>The </a:t>
            </a:r>
            <a:r>
              <a:rPr lang="en-US" b="1" dirty="0"/>
              <a:t>Federal Rules of Civil Procedure </a:t>
            </a:r>
            <a:r>
              <a:rPr lang="en-US" dirty="0"/>
              <a:t>(</a:t>
            </a:r>
            <a:r>
              <a:rPr lang="en-US" b="1" dirty="0"/>
              <a:t>FRCP</a:t>
            </a:r>
            <a:r>
              <a:rPr lang="en-US" dirty="0"/>
              <a:t>) consist of 86 rules created in 1938 to provide “just, speedy and inexpensive” resolution of federal cases</a:t>
            </a:r>
          </a:p>
          <a:p>
            <a:pPr lvl="1"/>
            <a:r>
              <a:rPr lang="en-US" dirty="0"/>
              <a:t>Rule 34 of the FRCP was introduced in 1970 to include ESI as part of discoverable material </a:t>
            </a:r>
          </a:p>
          <a:p>
            <a:pPr lvl="1"/>
            <a:r>
              <a:rPr lang="en-US" dirty="0"/>
              <a:t>In 2006, the FRCP was updated to address additional issues related to ESI</a:t>
            </a:r>
          </a:p>
          <a:p>
            <a:r>
              <a:rPr lang="en-US" dirty="0"/>
              <a:t>Because of technology and case law changes, additional updates were made in 2016</a:t>
            </a:r>
          </a:p>
          <a:p>
            <a:pPr marL="0" indent="0">
              <a:buNone/>
            </a:pPr>
            <a:endParaRPr lang="en-US" dirty="0"/>
          </a:p>
        </p:txBody>
      </p:sp>
    </p:spTree>
    <p:extLst>
      <p:ext uri="{BB962C8B-B14F-4D97-AF65-F5344CB8AC3E}">
        <p14:creationId xmlns:p14="http://schemas.microsoft.com/office/powerpoint/2010/main" val="28850112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17753</TotalTime>
  <Words>2568</Words>
  <Application>Microsoft Office PowerPoint</Application>
  <PresentationFormat>Widescreen</PresentationFormat>
  <Paragraphs>210</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Overview of e-Discovery, Rules, and Policies</vt:lpstr>
      <vt:lpstr>The Relationship between e-Discovery and Digital Forensics (1 of 2)</vt:lpstr>
      <vt:lpstr>The Relationship between e-Discovery and Digital Forensics (2 of 2)</vt:lpstr>
      <vt:lpstr>Rules, Laws, and Regulations Impacting e-Discovery (1 of 2)</vt:lpstr>
      <vt:lpstr>Rules, Laws, and Regulations Impacting e-Discovery (2 of 2)</vt:lpstr>
      <vt:lpstr>Federal Rules (1 of 2)</vt:lpstr>
      <vt:lpstr>Federal Rules (2 of 2)</vt:lpstr>
      <vt:lpstr>Computer Fraud and Abuse Act</vt:lpstr>
      <vt:lpstr>USA PATRIOT Act</vt:lpstr>
      <vt:lpstr>Sarbanes-Oxley Act (1 of 2)</vt:lpstr>
      <vt:lpstr>Sarbanes-Oxley Act (2 of 2)</vt:lpstr>
      <vt:lpstr>International Laws and Regulations Related to e-Discovery</vt:lpstr>
      <vt:lpstr>The Sedona Principles </vt:lpstr>
      <vt:lpstr>The Impact of Case Law on e-Discovery</vt:lpstr>
      <vt:lpstr>Case Law in the United States (1 of 2)</vt:lpstr>
      <vt:lpstr>Case Law in the United States (2 of 2)</vt:lpstr>
      <vt:lpstr>Legal Research Tools</vt:lpstr>
      <vt:lpstr>The FIRAC Method</vt:lpstr>
      <vt:lpstr>Enron e-Discovery (1 of 2)</vt:lpstr>
      <vt:lpstr>Enron e-Discovery (2 of 2)</vt:lpstr>
      <vt:lpstr>Knowledge Check Activity 14-1</vt:lpstr>
      <vt:lpstr>Knowledge Check Activity 14-1: Answer</vt:lpstr>
      <vt:lpstr>EDRM and e-Discovery Case Flow (1 of 2)</vt:lpstr>
      <vt:lpstr>EDRM and e-Discovery Case Flow (2 of 2)</vt:lpstr>
      <vt:lpstr>Information Governance Reference Model (1 of 2)</vt:lpstr>
      <vt:lpstr>Information Governance Reference Model (2 of 2)</vt:lpstr>
      <vt:lpstr>Stages of the EDRM (1 of 4)</vt:lpstr>
      <vt:lpstr>Stages of the EDRM (2 of 4)</vt:lpstr>
      <vt:lpstr>Stages of the EDRM (3 of 4)</vt:lpstr>
      <vt:lpstr>Stages of the EDRM (4 of 4)</vt:lpstr>
      <vt:lpstr>Common e-Discovery Tools (1 of 4)</vt:lpstr>
      <vt:lpstr>Common e-Discovery Tools (2 of 4)</vt:lpstr>
      <vt:lpstr>Common e-Discovery Tools (3 of 4)</vt:lpstr>
      <vt:lpstr>Common e-Discovery Tools (4 of 4)</vt:lpstr>
      <vt:lpstr>Knowledge Check Activity 14-2</vt:lpstr>
      <vt:lpstr>Knowledge Check Activity 14-2: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638</cp:revision>
  <cp:lastPrinted>2016-10-03T15:29:39Z</cp:lastPrinted>
  <dcterms:created xsi:type="dcterms:W3CDTF">2021-12-10T16:21:02Z</dcterms:created>
  <dcterms:modified xsi:type="dcterms:W3CDTF">2024-05-07T18:06:37Z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