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Lato Hairline"/>
      <p:regular r:id="rId31"/>
      <p:bold r:id="rId32"/>
      <p:italic r:id="rId33"/>
      <p:boldItalic r:id="rId34"/>
    </p:embeddedFont>
    <p:embeddedFont>
      <p:font typeface="Lato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Hairline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LatoHairline-italic.fntdata"/><Relationship Id="rId10" Type="http://schemas.openxmlformats.org/officeDocument/2006/relationships/slide" Target="slides/slide6.xml"/><Relationship Id="rId32" Type="http://schemas.openxmlformats.org/officeDocument/2006/relationships/font" Target="fonts/LatoHairline-bold.fntdata"/><Relationship Id="rId13" Type="http://schemas.openxmlformats.org/officeDocument/2006/relationships/slide" Target="slides/slide9.xml"/><Relationship Id="rId35" Type="http://schemas.openxmlformats.org/officeDocument/2006/relationships/font" Target="fonts/LatoLight-regular.fntdata"/><Relationship Id="rId12" Type="http://schemas.openxmlformats.org/officeDocument/2006/relationships/slide" Target="slides/slide8.xml"/><Relationship Id="rId34" Type="http://schemas.openxmlformats.org/officeDocument/2006/relationships/font" Target="fonts/LatoHairline-boldItalic.fntdata"/><Relationship Id="rId15" Type="http://schemas.openxmlformats.org/officeDocument/2006/relationships/slide" Target="slides/slide11.xml"/><Relationship Id="rId37" Type="http://schemas.openxmlformats.org/officeDocument/2006/relationships/font" Target="fonts/LatoLight-italic.fntdata"/><Relationship Id="rId14" Type="http://schemas.openxmlformats.org/officeDocument/2006/relationships/slide" Target="slides/slide10.xml"/><Relationship Id="rId36" Type="http://schemas.openxmlformats.org/officeDocument/2006/relationships/font" Target="fonts/LatoLight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LatoLigh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266e020f8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266e020f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66e020f8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66e020f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66e020f8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266e020f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66e020f8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266e020f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266e020f8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266e020f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66e020f8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266e020f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266e020f8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266e020f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266e020f8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266e020f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61b606c0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61b606c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61b606c0a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61b606c0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61b606c0a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61b606c0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61b606c0a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61b606c0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61b606c0a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61b606c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61b606c0a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61b606c0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61b606c0a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61b606c0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61b606c0a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61b606c0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61b606c0a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61b606c0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266e020f8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266e020f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266e020f8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266e020f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66e020f8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266e020f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10" name="Google Shape;10;p2"/>
          <p:cNvPicPr preferRelativeResize="0"/>
          <p:nvPr/>
        </p:nvPicPr>
        <p:blipFill rotWithShape="1">
          <a:blip r:embed="rId3">
            <a:alphaModFix/>
          </a:blip>
          <a:srcRect b="0" l="55211" r="0" t="0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3.png"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999999"/>
                </a:solidFill>
              </a:defRPr>
            </a:lvl1pPr>
            <a:lvl2pPr lvl="1" rtl="0" algn="ctr">
              <a:buNone/>
              <a:defRPr>
                <a:solidFill>
                  <a:srgbClr val="999999"/>
                </a:solidFill>
              </a:defRPr>
            </a:lvl2pPr>
            <a:lvl3pPr lvl="2" rtl="0" algn="ctr">
              <a:buNone/>
              <a:defRPr>
                <a:solidFill>
                  <a:srgbClr val="999999"/>
                </a:solidFill>
              </a:defRPr>
            </a:lvl3pPr>
            <a:lvl4pPr lvl="3" rtl="0" algn="ctr">
              <a:buNone/>
              <a:defRPr>
                <a:solidFill>
                  <a:srgbClr val="999999"/>
                </a:solidFill>
              </a:defRPr>
            </a:lvl4pPr>
            <a:lvl5pPr lvl="4" rtl="0" algn="ctr">
              <a:buNone/>
              <a:defRPr>
                <a:solidFill>
                  <a:srgbClr val="999999"/>
                </a:solidFill>
              </a:defRPr>
            </a:lvl5pPr>
            <a:lvl6pPr lvl="5" rtl="0" algn="ctr">
              <a:buNone/>
              <a:defRPr>
                <a:solidFill>
                  <a:srgbClr val="999999"/>
                </a:solidFill>
              </a:defRPr>
            </a:lvl6pPr>
            <a:lvl7pPr lvl="6" rtl="0" algn="ctr">
              <a:buNone/>
              <a:defRPr>
                <a:solidFill>
                  <a:srgbClr val="999999"/>
                </a:solidFill>
              </a:defRPr>
            </a:lvl7pPr>
            <a:lvl8pPr lvl="7" rtl="0" algn="ctr">
              <a:buNone/>
              <a:defRPr>
                <a:solidFill>
                  <a:srgbClr val="999999"/>
                </a:solidFill>
              </a:defRPr>
            </a:lvl8pPr>
            <a:lvl9pPr lvl="8" rtl="0" algn="ctr">
              <a:buNone/>
              <a:defRPr>
                <a:solidFill>
                  <a:srgbClr val="999999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aint_transparent1.png" id="55" name="Google Shape;55;p12"/>
          <p:cNvPicPr preferRelativeResize="0"/>
          <p:nvPr/>
        </p:nvPicPr>
        <p:blipFill rotWithShape="1">
          <a:blip r:embed="rId3">
            <a:alphaModFix/>
          </a:blip>
          <a:srcRect b="0" l="27161" r="0" t="0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49954" t="0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 sz="2400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 sz="2400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 sz="2400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 sz="2400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22" name="Google Shape;2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27" name="Google Shape;2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33" name="Google Shape;3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0" name="Google Shape;4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4" name="Google Shape;4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48" name="Google Shape;4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Grappa on Scale-Out NUMA for In-Memory Data-Intensive Applications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Grappa - Core </a:t>
            </a:r>
            <a:r>
              <a:rPr lang="en"/>
              <a:t>Features</a:t>
            </a:r>
            <a:r>
              <a:rPr lang="en"/>
              <a:t> 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DSM: Provides fine-grain access to data anywhere in the system with strong consistency </a:t>
            </a:r>
            <a:r>
              <a:rPr lang="en"/>
              <a:t>guarantees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Tasking System: Supports million of lightweight threads and global </a:t>
            </a:r>
            <a:r>
              <a:rPr lang="en"/>
              <a:t>distributed</a:t>
            </a:r>
            <a:r>
              <a:rPr lang="en"/>
              <a:t> work stealing for load balancing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Communication Layer: Supports high throughput even for </a:t>
            </a:r>
            <a:r>
              <a:rPr lang="en"/>
              <a:t>extremely</a:t>
            </a:r>
            <a:r>
              <a:rPr lang="en"/>
              <a:t> small messages by delaying and </a:t>
            </a:r>
            <a:r>
              <a:rPr lang="en"/>
              <a:t>aggregating</a:t>
            </a:r>
            <a:r>
              <a:rPr lang="en"/>
              <a:t> them into larger network packets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2</a:t>
            </a:r>
            <a:r>
              <a:rPr lang="en">
                <a:solidFill>
                  <a:srgbClr val="1155CC"/>
                </a:solidFill>
              </a:rPr>
              <a:t>.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soNUMA</a:t>
            </a:r>
            <a:endParaRPr/>
          </a:p>
        </p:txBody>
      </p:sp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https://dl.acm.org/doi/pdf/10.1145/2541940.2541965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4294967295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soNUMA</a:t>
            </a:r>
            <a:r>
              <a:rPr lang="en"/>
              <a:t> - Background 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Datasets are kept in DRAM to minimize latency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chemeClr val="dk2"/>
                </a:solidFill>
              </a:rPr>
              <a:t>Server-to-server communications ~ 100 microsec, while local memory ~ 60ns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>
                <a:solidFill>
                  <a:schemeClr val="dk2"/>
                </a:solidFill>
              </a:rPr>
              <a:t>Irony: moving data from disk to main memory is faster than distributing the memory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chemeClr val="dk2"/>
                </a:solidFill>
              </a:rPr>
              <a:t>RDMA reduces communication latency but still &gt;10x over local DRAM operations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soNUMA - Background 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soNUMA relies on RMC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soNUMA use stateless request/reply protocol running over a NUMA memory </a:t>
            </a:r>
            <a:r>
              <a:rPr lang="en"/>
              <a:t>fabric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Integrate the protocol controller into the node's local coherence hierarchy (avoids PCIe </a:t>
            </a:r>
            <a:r>
              <a:rPr lang="en"/>
              <a:t>replications</a:t>
            </a:r>
            <a:r>
              <a:rPr lang="en"/>
              <a:t> + data movement)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50" y="911025"/>
            <a:ext cx="5431725" cy="28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soNUMA - Contribution 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RMC - operations converted into a set of stateless requests and replies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Exposed through lightweight libraries, implementing communications and synchronized primitives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soNUMA achieve latiences within a small factor of local DRAM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ctrTitle"/>
          </p:nvPr>
        </p:nvSpPr>
        <p:spPr>
          <a:xfrm>
            <a:off x="685800" y="2878750"/>
            <a:ext cx="4556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3</a:t>
            </a:r>
            <a:r>
              <a:rPr lang="en">
                <a:solidFill>
                  <a:srgbClr val="1155CC"/>
                </a:solidFill>
              </a:rPr>
              <a:t>.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64" name="Google Shape;164;p28"/>
          <p:cNvSpPr txBox="1"/>
          <p:nvPr>
            <p:ph idx="1" type="subTitle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 txBox="1"/>
          <p:nvPr>
            <p:ph idx="4294967295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Set Up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Debian w/ Xen Hypervisor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Nested virtualization, Type-1 hypervisor, each VM ran an instance of Debian Weezy </a:t>
            </a:r>
            <a:endParaRPr sz="1100"/>
          </a:p>
        </p:txBody>
      </p:sp>
      <p:sp>
        <p:nvSpPr>
          <p:cNvPr id="172" name="Google Shape;172;p29"/>
          <p:cNvSpPr txBox="1"/>
          <p:nvPr>
            <p:ph idx="2" type="body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soNUMA 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Required xen hypervisor, implemented one-side primitives, currently at two nodes</a:t>
            </a:r>
            <a:endParaRPr sz="1100"/>
          </a:p>
        </p:txBody>
      </p:sp>
      <p:sp>
        <p:nvSpPr>
          <p:cNvPr id="173" name="Google Shape;173;p29"/>
          <p:cNvSpPr txBox="1"/>
          <p:nvPr>
            <p:ph idx="3" type="body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Linux Kernel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soNuma needs version 4.12.1 with patches for R_X86_64_PLT32 and -fno-pie for KBUILD_CFLAGS and xen configurations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Grappa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Set up according to github. This will need to be done for each soNUMA node.</a:t>
            </a:r>
            <a:endParaRPr sz="1100"/>
          </a:p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Running soNUMA 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Create .cfg for xen hypervisor for and run VMs using paravirtualization while installing Grappa on each</a:t>
            </a:r>
            <a:endParaRPr sz="1100"/>
          </a:p>
        </p:txBody>
      </p:sp>
      <p:sp>
        <p:nvSpPr>
          <p:cNvPr id="177" name="Google Shape;177;p29"/>
          <p:cNvSpPr txBox="1"/>
          <p:nvPr>
            <p:ph idx="3" type="body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Micro-Benchmarks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CPP implementations,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one-sided primitives for read/write remote memory using sync/async ops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RMC is used in software (no available hardware)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RMC mapped to VCPU to distinct NUMA domains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Lots of overhead, due to emulation and nested virtualization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Primitive</a:t>
            </a:r>
            <a:r>
              <a:rPr lang="en"/>
              <a:t> send and receive between two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Grappa on top of each VM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25" y="2206375"/>
            <a:ext cx="3693624" cy="284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Bird's eye view of Grappa and soNUMA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Incorporation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Grappa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soNUMA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Implementation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Pitfalls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Future Work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06375"/>
            <a:ext cx="4604651" cy="26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Grappa on top of each VM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Grappa has multiple data intensive benchmarks that will be run before the paper submission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After running data intensive applications, send to remote machine </a:t>
            </a:r>
            <a:endParaRPr/>
          </a:p>
        </p:txBody>
      </p:sp>
      <p:sp>
        <p:nvSpPr>
          <p:cNvPr id="205" name="Google Shape;205;p3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Intensive Applications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38" y="2166675"/>
            <a:ext cx="5636024" cy="290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Code rot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Communicating between nodes in soNUMA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Memory usage in Grappa within applications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Latency due to multiple layers of emulations/virtualization </a:t>
            </a:r>
            <a:endParaRPr/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Implementation of Coalscent Computing environment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Communication latency is important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Can this proposed system be viable for IoT devices</a:t>
            </a:r>
            <a:endParaRPr/>
          </a:p>
        </p:txBody>
      </p:sp>
      <p:sp>
        <p:nvSpPr>
          <p:cNvPr id="227" name="Google Shape;227;p3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Grappa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soNUMA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Implementation of Grappa on top of soNUMA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Primitive benchmarks for this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Pitfalls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 Future work</a:t>
            </a:r>
            <a:endParaRPr/>
          </a:p>
        </p:txBody>
      </p:sp>
      <p:sp>
        <p:nvSpPr>
          <p:cNvPr id="234" name="Google Shape;234;p3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idx="4294967295" type="ctrTitle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40" name="Google Shape;240;p38"/>
          <p:cNvSpPr txBox="1"/>
          <p:nvPr>
            <p:ph idx="4294967295" type="subTitle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41" name="Google Shape;241;p38"/>
          <p:cNvSpPr txBox="1"/>
          <p:nvPr>
            <p:ph idx="4294967295" type="body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mali54@hawk.iit.edu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3293406" y="12974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soNUMA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- Low latency, distributed in-memory processing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- RDMA on top of NUMA via stateless messaging protocol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- Interactions done through RMC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57200" y="12974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Grappa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- Software Distributed Shared Memory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- Cluster, programmed as single, large, NUMA machine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- Designed for data intensive applications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57200" y="3823850"/>
            <a:ext cx="55113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45F06"/>
              </a:solidFill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Incorporation</a:t>
            </a:r>
            <a:r>
              <a:rPr lang="en"/>
              <a:t>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Leverage</a:t>
            </a:r>
            <a:r>
              <a:rPr lang="en"/>
              <a:t> Grappa on viewed as single node in a soNUMA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Utilize</a:t>
            </a:r>
            <a:r>
              <a:rPr lang="en"/>
              <a:t> soNUMA as commodity network with soNUMA nodes as Grappa DSM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Measure </a:t>
            </a:r>
            <a:r>
              <a:rPr lang="en"/>
              <a:t>latency</a:t>
            </a:r>
            <a:r>
              <a:rPr lang="en"/>
              <a:t> between soNUMA nodes (currently one-sided primitives remote read/write, no latency numbers yet)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Goal is to run more in-memory data-intensive applications (still in progress)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1.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Grappa</a:t>
            </a:r>
            <a:endParaRPr/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https://www.usenix.org/conference/atc15/technical-session/presentation/nelson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4294967295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Grappa - Background 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DSM 25 years ago were using the same techniques to scale up for single nodes, exploiting locality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Apps were compute-focused and </a:t>
            </a:r>
            <a:r>
              <a:rPr lang="en"/>
              <a:t>coarse</a:t>
            </a:r>
            <a:r>
              <a:rPr lang="en"/>
              <a:t>-grained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Paging hardware for cache hit (large cache blocks)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50" y="834900"/>
            <a:ext cx="5916475" cy="35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Grappa - Background 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DSM are now data-</a:t>
            </a:r>
            <a:r>
              <a:rPr lang="en"/>
              <a:t>intensive focus for their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Data access is the bottleneck, not computation anymore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Locality is hard to find in data accesses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Grappa supports data-intensive applications, low level </a:t>
            </a:r>
            <a:r>
              <a:rPr lang="en"/>
              <a:t>infrastructure</a:t>
            </a:r>
            <a:r>
              <a:rPr lang="en"/>
              <a:t> doesn't have to </a:t>
            </a:r>
            <a:r>
              <a:rPr lang="en"/>
              <a:t>optimizes</a:t>
            </a:r>
            <a:r>
              <a:rPr lang="en"/>
              <a:t> POSIX API - 3 challenges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00" y="349853"/>
            <a:ext cx="5599175" cy="21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398900" y="2806800"/>
            <a:ext cx="5599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</a:pPr>
            <a:r>
              <a:rPr lang="en"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Lack of Locality -&gt; Use parallelism to hide latency</a:t>
            </a:r>
            <a:endParaRPr sz="18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</a:pPr>
            <a:r>
              <a:rPr lang="en"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Small Messages -&gt; Trade latency for more throughput</a:t>
            </a:r>
            <a:endParaRPr sz="18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</a:pPr>
            <a:r>
              <a:rPr lang="en"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Small Tasks -&gt; Make context </a:t>
            </a:r>
            <a:r>
              <a:rPr lang="en"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switching</a:t>
            </a:r>
            <a:r>
              <a:rPr lang="en"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fast </a:t>
            </a:r>
            <a:endParaRPr sz="18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