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notesMasterIdLst>
    <p:notesMasterId r:id="rId25"/>
  </p:notesMasterIdLst>
  <p:sldIdLst>
    <p:sldId id="256" r:id="rId2"/>
    <p:sldId id="257" r:id="rId3"/>
    <p:sldId id="301" r:id="rId4"/>
    <p:sldId id="303" r:id="rId5"/>
    <p:sldId id="302"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9" autoAdjust="0"/>
    <p:restoredTop sz="87901" autoAdjust="0"/>
  </p:normalViewPr>
  <p:slideViewPr>
    <p:cSldViewPr snapToGrid="0">
      <p:cViewPr>
        <p:scale>
          <a:sx n="96" d="100"/>
          <a:sy n="96" d="100"/>
        </p:scale>
        <p:origin x="5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A0D22-C3F1-4A6C-9E0A-26A228DD4AE3}" type="datetimeFigureOut">
              <a:rPr lang="vi-VN" smtClean="0"/>
              <a:t>01/06/19</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C020C-90E9-4A2F-BF97-2BC57F5223DC}" type="slidenum">
              <a:rPr lang="vi-VN" smtClean="0"/>
              <a:t>‹#›</a:t>
            </a:fld>
            <a:endParaRPr lang="vi-VN"/>
          </a:p>
        </p:txBody>
      </p:sp>
    </p:spTree>
    <p:extLst>
      <p:ext uri="{BB962C8B-B14F-4D97-AF65-F5344CB8AC3E}">
        <p14:creationId xmlns:p14="http://schemas.microsoft.com/office/powerpoint/2010/main" val="694164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FCBC93CD-8998-4610-A9F2-6D98501E47A2}" type="datetimeFigureOut">
              <a:rPr lang="vi-VN" smtClean="0"/>
              <a:t>01/06/19</a:t>
            </a:fld>
            <a:endParaRPr lang="vi-VN"/>
          </a:p>
        </p:txBody>
      </p:sp>
      <p:sp>
        <p:nvSpPr>
          <p:cNvPr id="5" name="Footer Placeholder 4"/>
          <p:cNvSpPr>
            <a:spLocks noGrp="1"/>
          </p:cNvSpPr>
          <p:nvPr>
            <p:ph type="ftr" sz="quarter" idx="11"/>
          </p:nvPr>
        </p:nvSpPr>
        <p:spPr>
          <a:xfrm>
            <a:off x="1921934" y="5054602"/>
            <a:ext cx="4064860" cy="279400"/>
          </a:xfrm>
        </p:spPr>
        <p:txBody>
          <a:bodyPr/>
          <a:lstStyle/>
          <a:p>
            <a:endParaRPr lang="vi-VN"/>
          </a:p>
        </p:txBody>
      </p:sp>
      <p:sp>
        <p:nvSpPr>
          <p:cNvPr id="6" name="Slide Number Placeholder 5"/>
          <p:cNvSpPr>
            <a:spLocks noGrp="1"/>
          </p:cNvSpPr>
          <p:nvPr>
            <p:ph type="sldNum" sz="quarter" idx="12"/>
          </p:nvPr>
        </p:nvSpPr>
        <p:spPr>
          <a:xfrm>
            <a:off x="6817317" y="5054602"/>
            <a:ext cx="413483" cy="279400"/>
          </a:xfrm>
        </p:spPr>
        <p:txBody>
          <a:bodyPr/>
          <a:lstStyle/>
          <a:p>
            <a:fld id="{B84DEB6A-50DB-43C9-AF4C-B39B5118B44D}" type="slidenum">
              <a:rPr lang="vi-VN" smtClean="0"/>
              <a:t>‹#›</a:t>
            </a:fld>
            <a:endParaRPr lang="vi-VN"/>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7038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BC93CD-8998-4610-A9F2-6D98501E47A2}" type="datetimeFigureOut">
              <a:rPr lang="vi-VN" smtClean="0"/>
              <a:t>01/06/19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84DEB6A-50DB-43C9-AF4C-B39B5118B44D}" type="slidenum">
              <a:rPr lang="vi-VN" smtClean="0"/>
              <a:t>‹#›</a:t>
            </a:fld>
            <a:endParaRPr lang="vi-VN"/>
          </a:p>
        </p:txBody>
      </p:sp>
    </p:spTree>
    <p:extLst>
      <p:ext uri="{BB962C8B-B14F-4D97-AF65-F5344CB8AC3E}">
        <p14:creationId xmlns:p14="http://schemas.microsoft.com/office/powerpoint/2010/main" val="215320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BC93CD-8998-4610-A9F2-6D98501E47A2}" type="datetimeFigureOut">
              <a:rPr lang="vi-VN" smtClean="0"/>
              <a:t>01/06/19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84DEB6A-50DB-43C9-AF4C-B39B5118B44D}" type="slidenum">
              <a:rPr lang="vi-VN" smtClean="0"/>
              <a:t>‹#›</a:t>
            </a:fld>
            <a:endParaRPr lang="vi-VN"/>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6409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BC93CD-8998-4610-A9F2-6D98501E47A2}" type="datetimeFigureOut">
              <a:rPr lang="vi-VN" smtClean="0"/>
              <a:t>01/06/19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84DEB6A-50DB-43C9-AF4C-B39B5118B44D}" type="slidenum">
              <a:rPr lang="vi-VN" smtClean="0"/>
              <a:t>‹#›</a:t>
            </a:fld>
            <a:endParaRPr lang="vi-V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5261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BC93CD-8998-4610-A9F2-6D98501E47A2}" type="datetimeFigureOut">
              <a:rPr lang="vi-VN" smtClean="0"/>
              <a:t>01/06/19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84DEB6A-50DB-43C9-AF4C-B39B5118B44D}" type="slidenum">
              <a:rPr lang="vi-VN" smtClean="0"/>
              <a:t>‹#›</a:t>
            </a:fld>
            <a:endParaRPr lang="vi-VN"/>
          </a:p>
        </p:txBody>
      </p:sp>
    </p:spTree>
    <p:extLst>
      <p:ext uri="{BB962C8B-B14F-4D97-AF65-F5344CB8AC3E}">
        <p14:creationId xmlns:p14="http://schemas.microsoft.com/office/powerpoint/2010/main" val="558832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BC93CD-8998-4610-A9F2-6D98501E47A2}" type="datetimeFigureOut">
              <a:rPr lang="vi-VN" smtClean="0"/>
              <a:t>01/06/19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84DEB6A-50DB-43C9-AF4C-B39B5118B44D}" type="slidenum">
              <a:rPr lang="vi-VN" smtClean="0"/>
              <a:t>‹#›</a:t>
            </a:fld>
            <a:endParaRPr lang="vi-V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8962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BC93CD-8998-4610-A9F2-6D98501E47A2}" type="datetimeFigureOut">
              <a:rPr lang="vi-VN" smtClean="0"/>
              <a:t>01/06/19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84DEB6A-50DB-43C9-AF4C-B39B5118B44D}" type="slidenum">
              <a:rPr lang="vi-VN" smtClean="0"/>
              <a:t>‹#›</a:t>
            </a:fld>
            <a:endParaRPr lang="vi-VN"/>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8159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93CD-8998-4610-A9F2-6D98501E47A2}" type="datetimeFigureOut">
              <a:rPr lang="vi-VN" smtClean="0"/>
              <a:t>01/06/19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84DEB6A-50DB-43C9-AF4C-B39B5118B44D}" type="slidenum">
              <a:rPr lang="vi-VN" smtClean="0"/>
              <a:t>‹#›</a:t>
            </a:fld>
            <a:endParaRPr lang="vi-VN"/>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3880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93CD-8998-4610-A9F2-6D98501E47A2}" type="datetimeFigureOut">
              <a:rPr lang="vi-VN" smtClean="0"/>
              <a:t>01/06/19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84DEB6A-50DB-43C9-AF4C-B39B5118B44D}" type="slidenum">
              <a:rPr lang="vi-VN" smtClean="0"/>
              <a:t>‹#›</a:t>
            </a:fld>
            <a:endParaRPr lang="vi-VN"/>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3473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80065" y="1292847"/>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5" y="624085"/>
            <a:ext cx="6798734" cy="574795"/>
          </a:xfrm>
        </p:spPr>
        <p:txBody>
          <a:bodyPr>
            <a:noAutofit/>
          </a:bodyPr>
          <a:lstStyle>
            <a:lvl1pPr>
              <a:defRPr sz="3200"/>
            </a:lvl1pPr>
          </a:lstStyle>
          <a:p>
            <a:r>
              <a:rPr lang="en-US" dirty="0"/>
              <a:t>Click to edit Master title style</a:t>
            </a:r>
          </a:p>
        </p:txBody>
      </p:sp>
      <p:sp>
        <p:nvSpPr>
          <p:cNvPr id="3" name="Content Placeholder 2"/>
          <p:cNvSpPr>
            <a:spLocks noGrp="1"/>
          </p:cNvSpPr>
          <p:nvPr>
            <p:ph idx="1"/>
          </p:nvPr>
        </p:nvSpPr>
        <p:spPr>
          <a:xfrm>
            <a:off x="1176865" y="1386815"/>
            <a:ext cx="6798736" cy="454831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93CD-8998-4610-A9F2-6D98501E47A2}" type="datetimeFigureOut">
              <a:rPr lang="vi-VN" smtClean="0"/>
              <a:t>01/06/19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84DEB6A-50DB-43C9-AF4C-B39B5118B44D}" type="slidenum">
              <a:rPr lang="vi-VN" smtClean="0"/>
              <a:t>‹#›</a:t>
            </a:fld>
            <a:endParaRPr lang="vi-VN"/>
          </a:p>
        </p:txBody>
      </p:sp>
    </p:spTree>
    <p:extLst>
      <p:ext uri="{BB962C8B-B14F-4D97-AF65-F5344CB8AC3E}">
        <p14:creationId xmlns:p14="http://schemas.microsoft.com/office/powerpoint/2010/main" val="147728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344516"/>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BC93CD-8998-4610-A9F2-6D98501E47A2}" type="datetimeFigureOut">
              <a:rPr lang="vi-VN" smtClean="0"/>
              <a:t>01/06/19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84DEB6A-50DB-43C9-AF4C-B39B5118B44D}" type="slidenum">
              <a:rPr lang="vi-VN" smtClean="0"/>
              <a:t>‹#›</a:t>
            </a:fld>
            <a:endParaRPr lang="vi-VN"/>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1350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47385" y="1157381"/>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45785" y="518330"/>
            <a:ext cx="6798734" cy="612818"/>
          </a:xfrm>
        </p:spPr>
        <p:txBody>
          <a:bodyPr>
            <a:normAutofit/>
          </a:bodyPr>
          <a:lstStyle>
            <a:lvl1pPr>
              <a:defRPr sz="3200"/>
            </a:lvl1pPr>
          </a:lstStyle>
          <a:p>
            <a:r>
              <a:rPr lang="en-US"/>
              <a:t>Click to edit Master title style</a:t>
            </a:r>
            <a:endParaRPr lang="en-US" dirty="0"/>
          </a:p>
        </p:txBody>
      </p:sp>
      <p:sp>
        <p:nvSpPr>
          <p:cNvPr id="3" name="Content Placeholder 2"/>
          <p:cNvSpPr>
            <a:spLocks noGrp="1"/>
          </p:cNvSpPr>
          <p:nvPr>
            <p:ph sz="half" idx="1"/>
          </p:nvPr>
        </p:nvSpPr>
        <p:spPr>
          <a:xfrm>
            <a:off x="839893" y="1307253"/>
            <a:ext cx="3674533" cy="46272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1" y="1307253"/>
            <a:ext cx="3618315" cy="4627203"/>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CBC93CD-8998-4610-A9F2-6D98501E47A2}" type="datetimeFigureOut">
              <a:rPr lang="vi-VN" smtClean="0"/>
              <a:t>01/06/19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84DEB6A-50DB-43C9-AF4C-B39B5118B44D}" type="slidenum">
              <a:rPr lang="vi-VN" smtClean="0"/>
              <a:t>‹#›</a:t>
            </a:fld>
            <a:endParaRPr lang="vi-VN"/>
          </a:p>
        </p:txBody>
      </p:sp>
    </p:spTree>
    <p:extLst>
      <p:ext uri="{BB962C8B-B14F-4D97-AF65-F5344CB8AC3E}">
        <p14:creationId xmlns:p14="http://schemas.microsoft.com/office/powerpoint/2010/main" val="1515049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42465" y="542805"/>
            <a:ext cx="6798734" cy="452876"/>
          </a:xfrm>
        </p:spPr>
        <p:txBody>
          <a:bodyPr>
            <a:no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966894" y="1092957"/>
            <a:ext cx="3337560" cy="32512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80533" y="1519677"/>
            <a:ext cx="3633895" cy="443021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1097281"/>
            <a:ext cx="3337560" cy="32512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1832" y="1519677"/>
            <a:ext cx="3709688" cy="443021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C93CD-8998-4610-A9F2-6D98501E47A2}" type="datetimeFigureOut">
              <a:rPr lang="vi-VN" smtClean="0"/>
              <a:t>01/06/19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B84DEB6A-50DB-43C9-AF4C-B39B5118B44D}" type="slidenum">
              <a:rPr lang="vi-VN" smtClean="0"/>
              <a:t>‹#›</a:t>
            </a:fld>
            <a:endParaRPr lang="vi-VN"/>
          </a:p>
        </p:txBody>
      </p:sp>
      <p:cxnSp>
        <p:nvCxnSpPr>
          <p:cNvPr id="41" name="Straight Connector 40"/>
          <p:cNvCxnSpPr/>
          <p:nvPr/>
        </p:nvCxnSpPr>
        <p:spPr>
          <a:xfrm>
            <a:off x="1423210" y="995681"/>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0147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78466" y="522484"/>
            <a:ext cx="6798735" cy="547703"/>
          </a:xfrm>
        </p:spPr>
        <p:txBody>
          <a:bodyPr>
            <a:noAutofit/>
          </a:bodyPr>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FCBC93CD-8998-4610-A9F2-6D98501E47A2}" type="datetimeFigureOut">
              <a:rPr lang="vi-VN" smtClean="0"/>
              <a:t>01/06/19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B84DEB6A-50DB-43C9-AF4C-B39B5118B44D}" type="slidenum">
              <a:rPr lang="vi-VN" smtClean="0"/>
              <a:t>‹#›</a:t>
            </a:fld>
            <a:endParaRPr lang="vi-VN"/>
          </a:p>
        </p:txBody>
      </p:sp>
      <p:cxnSp>
        <p:nvCxnSpPr>
          <p:cNvPr id="14" name="Straight Connector 13"/>
          <p:cNvCxnSpPr/>
          <p:nvPr/>
        </p:nvCxnSpPr>
        <p:spPr>
          <a:xfrm>
            <a:off x="1380067" y="1070187"/>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6009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C93CD-8998-4610-A9F2-6D98501E47A2}" type="datetimeFigureOut">
              <a:rPr lang="vi-VN" smtClean="0"/>
              <a:t>01/06/19</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B84DEB6A-50DB-43C9-AF4C-B39B5118B44D}" type="slidenum">
              <a:rPr lang="vi-VN" smtClean="0"/>
              <a:t>‹#›</a:t>
            </a:fld>
            <a:endParaRPr lang="vi-VN"/>
          </a:p>
        </p:txBody>
      </p:sp>
    </p:spTree>
    <p:extLst>
      <p:ext uri="{BB962C8B-B14F-4D97-AF65-F5344CB8AC3E}">
        <p14:creationId xmlns:p14="http://schemas.microsoft.com/office/powerpoint/2010/main" val="4220709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BC93CD-8998-4610-A9F2-6D98501E47A2}" type="datetimeFigureOut">
              <a:rPr lang="vi-VN" smtClean="0"/>
              <a:t>01/06/19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84DEB6A-50DB-43C9-AF4C-B39B5118B44D}" type="slidenum">
              <a:rPr lang="vi-VN" smtClean="0"/>
              <a:t>‹#›</a:t>
            </a:fld>
            <a:endParaRPr lang="vi-VN"/>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377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BC93CD-8998-4610-A9F2-6D98501E47A2}" type="datetimeFigureOut">
              <a:rPr lang="vi-VN" smtClean="0"/>
              <a:t>01/06/19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84DEB6A-50DB-43C9-AF4C-B39B5118B44D}" type="slidenum">
              <a:rPr lang="vi-VN" smtClean="0"/>
              <a:t>‹#›</a:t>
            </a:fld>
            <a:endParaRPr lang="vi-VN"/>
          </a:p>
        </p:txBody>
      </p:sp>
    </p:spTree>
    <p:extLst>
      <p:ext uri="{BB962C8B-B14F-4D97-AF65-F5344CB8AC3E}">
        <p14:creationId xmlns:p14="http://schemas.microsoft.com/office/powerpoint/2010/main" val="1686868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CBC93CD-8998-4610-A9F2-6D98501E47A2}" type="datetimeFigureOut">
              <a:rPr lang="vi-VN" smtClean="0"/>
              <a:t>01/06/19</a:t>
            </a:fld>
            <a:endParaRPr lang="vi-V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vi-V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84DEB6A-50DB-43C9-AF4C-B39B5118B44D}" type="slidenum">
              <a:rPr lang="vi-VN" smtClean="0"/>
              <a:t>‹#›</a:t>
            </a:fld>
            <a:endParaRPr lang="vi-VN"/>
          </a:p>
        </p:txBody>
      </p:sp>
    </p:spTree>
    <p:extLst>
      <p:ext uri="{BB962C8B-B14F-4D97-AF65-F5344CB8AC3E}">
        <p14:creationId xmlns:p14="http://schemas.microsoft.com/office/powerpoint/2010/main" val="613485776"/>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python-course.eu/data/person_data.tx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8B378-FA43-45C1-BE1B-DDB1F4BC6F1D}"/>
              </a:ext>
            </a:extLst>
          </p:cNvPr>
          <p:cNvSpPr>
            <a:spLocks noGrp="1"/>
          </p:cNvSpPr>
          <p:nvPr>
            <p:ph type="ctrTitle"/>
          </p:nvPr>
        </p:nvSpPr>
        <p:spPr>
          <a:xfrm>
            <a:off x="1889172" y="1811863"/>
            <a:ext cx="5949857" cy="1515533"/>
          </a:xfrm>
        </p:spPr>
        <p:txBody>
          <a:bodyPr/>
          <a:lstStyle/>
          <a:p>
            <a:r>
              <a:rPr lang="en-US" dirty="0"/>
              <a:t>Naïve Bayes Classifier</a:t>
            </a:r>
            <a:endParaRPr lang="vi-VN" dirty="0"/>
          </a:p>
        </p:txBody>
      </p:sp>
      <p:sp>
        <p:nvSpPr>
          <p:cNvPr id="3" name="Subtitle 2">
            <a:extLst>
              <a:ext uri="{FF2B5EF4-FFF2-40B4-BE49-F238E27FC236}">
                <a16:creationId xmlns:a16="http://schemas.microsoft.com/office/drawing/2014/main" id="{9C4A07B5-DB74-4EB3-95CE-75718BB55E1B}"/>
              </a:ext>
            </a:extLst>
          </p:cNvPr>
          <p:cNvSpPr>
            <a:spLocks noGrp="1"/>
          </p:cNvSpPr>
          <p:nvPr>
            <p:ph type="subTitle" idx="1"/>
          </p:nvPr>
        </p:nvSpPr>
        <p:spPr>
          <a:xfrm>
            <a:off x="1921934" y="3602038"/>
            <a:ext cx="5589209" cy="702767"/>
          </a:xfrm>
        </p:spPr>
        <p:txBody>
          <a:bodyPr/>
          <a:lstStyle/>
          <a:p>
            <a:r>
              <a:rPr lang="en-US" dirty="0"/>
              <a:t>Associate Prof. </a:t>
            </a:r>
            <a:r>
              <a:rPr lang="en-US" dirty="0" err="1"/>
              <a:t>Huỳnh</a:t>
            </a:r>
            <a:r>
              <a:rPr lang="en-US" dirty="0"/>
              <a:t> Trung </a:t>
            </a:r>
            <a:r>
              <a:rPr lang="en-US" dirty="0" err="1"/>
              <a:t>Hiếu</a:t>
            </a:r>
            <a:endParaRPr lang="vi-VN" dirty="0"/>
          </a:p>
        </p:txBody>
      </p:sp>
    </p:spTree>
    <p:extLst>
      <p:ext uri="{BB962C8B-B14F-4D97-AF65-F5344CB8AC3E}">
        <p14:creationId xmlns:p14="http://schemas.microsoft.com/office/powerpoint/2010/main" val="901908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B9EBC-E9C0-4D9D-9C5A-3B8D368839B0}"/>
              </a:ext>
            </a:extLst>
          </p:cNvPr>
          <p:cNvSpPr>
            <a:spLocks noGrp="1"/>
          </p:cNvSpPr>
          <p:nvPr>
            <p:ph type="title"/>
          </p:nvPr>
        </p:nvSpPr>
        <p:spPr/>
        <p:txBody>
          <a:bodyPr/>
          <a:lstStyle/>
          <a:p>
            <a:r>
              <a:rPr lang="en-US" dirty="0"/>
              <a:t>Person Data</a:t>
            </a:r>
          </a:p>
        </p:txBody>
      </p:sp>
      <p:sp>
        <p:nvSpPr>
          <p:cNvPr id="3" name="Content Placeholder 2">
            <a:extLst>
              <a:ext uri="{FF2B5EF4-FFF2-40B4-BE49-F238E27FC236}">
                <a16:creationId xmlns:a16="http://schemas.microsoft.com/office/drawing/2014/main" id="{27FFF49D-D2D8-4E53-8DC0-11EC4A1C55E3}"/>
              </a:ext>
            </a:extLst>
          </p:cNvPr>
          <p:cNvSpPr>
            <a:spLocks noGrp="1"/>
          </p:cNvSpPr>
          <p:nvPr>
            <p:ph idx="1"/>
          </p:nvPr>
        </p:nvSpPr>
        <p:spPr>
          <a:xfrm>
            <a:off x="1176865" y="1386815"/>
            <a:ext cx="6798736" cy="1270246"/>
          </a:xfrm>
        </p:spPr>
        <p:txBody>
          <a:bodyPr>
            <a:normAutofit/>
          </a:bodyPr>
          <a:lstStyle/>
          <a:p>
            <a:r>
              <a:rPr lang="en-US" sz="2000" dirty="0"/>
              <a:t>We will use a file called </a:t>
            </a:r>
            <a:r>
              <a:rPr lang="en-US" sz="2000" dirty="0">
                <a:hlinkClick r:id="rId2"/>
              </a:rPr>
              <a:t>'person_data.txt'</a:t>
            </a:r>
            <a:r>
              <a:rPr lang="en-US" sz="2000" dirty="0"/>
              <a:t>. It contains 100 random person data, male </a:t>
            </a:r>
            <a:r>
              <a:rPr lang="en-US" sz="1800" dirty="0"/>
              <a:t>and</a:t>
            </a:r>
            <a:r>
              <a:rPr lang="en-US" sz="2000" dirty="0"/>
              <a:t> female, with body sizes, weights and gender tags.</a:t>
            </a:r>
          </a:p>
          <a:p>
            <a:pPr marL="0" indent="0">
              <a:buNone/>
            </a:pPr>
            <a:endParaRPr lang="en-US" sz="2000" dirty="0"/>
          </a:p>
        </p:txBody>
      </p:sp>
      <p:pic>
        <p:nvPicPr>
          <p:cNvPr id="5" name="Picture 4">
            <a:extLst>
              <a:ext uri="{FF2B5EF4-FFF2-40B4-BE49-F238E27FC236}">
                <a16:creationId xmlns:a16="http://schemas.microsoft.com/office/drawing/2014/main" id="{5C6A697A-B401-4F53-A302-A76501FBC45A}"/>
              </a:ext>
            </a:extLst>
          </p:cNvPr>
          <p:cNvPicPr>
            <a:picLocks noChangeAspect="1"/>
          </p:cNvPicPr>
          <p:nvPr/>
        </p:nvPicPr>
        <p:blipFill>
          <a:blip r:embed="rId3"/>
          <a:stretch>
            <a:fillRect/>
          </a:stretch>
        </p:blipFill>
        <p:spPr>
          <a:xfrm>
            <a:off x="1448743" y="2456098"/>
            <a:ext cx="5945815" cy="3704930"/>
          </a:xfrm>
          <a:prstGeom prst="rect">
            <a:avLst/>
          </a:prstGeom>
        </p:spPr>
      </p:pic>
    </p:spTree>
    <p:extLst>
      <p:ext uri="{BB962C8B-B14F-4D97-AF65-F5344CB8AC3E}">
        <p14:creationId xmlns:p14="http://schemas.microsoft.com/office/powerpoint/2010/main" val="3335968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B9EBC-E9C0-4D9D-9C5A-3B8D368839B0}"/>
              </a:ext>
            </a:extLst>
          </p:cNvPr>
          <p:cNvSpPr>
            <a:spLocks noGrp="1"/>
          </p:cNvSpPr>
          <p:nvPr>
            <p:ph type="title"/>
          </p:nvPr>
        </p:nvSpPr>
        <p:spPr/>
        <p:txBody>
          <a:bodyPr/>
          <a:lstStyle/>
          <a:p>
            <a:r>
              <a:rPr lang="en-US" dirty="0"/>
              <a:t>Person Data</a:t>
            </a:r>
          </a:p>
        </p:txBody>
      </p:sp>
      <p:sp>
        <p:nvSpPr>
          <p:cNvPr id="3" name="Content Placeholder 2">
            <a:extLst>
              <a:ext uri="{FF2B5EF4-FFF2-40B4-BE49-F238E27FC236}">
                <a16:creationId xmlns:a16="http://schemas.microsoft.com/office/drawing/2014/main" id="{27FFF49D-D2D8-4E53-8DC0-11EC4A1C55E3}"/>
              </a:ext>
            </a:extLst>
          </p:cNvPr>
          <p:cNvSpPr>
            <a:spLocks noGrp="1"/>
          </p:cNvSpPr>
          <p:nvPr>
            <p:ph idx="1"/>
          </p:nvPr>
        </p:nvSpPr>
        <p:spPr>
          <a:xfrm>
            <a:off x="583095" y="1386814"/>
            <a:ext cx="2749827" cy="4278490"/>
          </a:xfrm>
        </p:spPr>
        <p:txBody>
          <a:bodyPr>
            <a:normAutofit fontScale="92500" lnSpcReduction="10000"/>
          </a:bodyPr>
          <a:lstStyle/>
          <a:p>
            <a:r>
              <a:rPr lang="en-US" dirty="0"/>
              <a:t>We will now define a Python class "Feature" for the features, which we will use for classification later.</a:t>
            </a:r>
          </a:p>
          <a:p>
            <a:r>
              <a:rPr lang="en-US" dirty="0"/>
              <a:t>If the feature values are numerical we may want to "bin" them to reduce the number of possible feature values. </a:t>
            </a: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D9E1C111-4228-4BDA-A0C1-70F5ED8444D6}"/>
              </a:ext>
            </a:extLst>
          </p:cNvPr>
          <p:cNvPicPr>
            <a:picLocks noChangeAspect="1"/>
          </p:cNvPicPr>
          <p:nvPr/>
        </p:nvPicPr>
        <p:blipFill>
          <a:blip r:embed="rId2"/>
          <a:stretch>
            <a:fillRect/>
          </a:stretch>
        </p:blipFill>
        <p:spPr>
          <a:xfrm>
            <a:off x="3183283" y="1300675"/>
            <a:ext cx="5255593" cy="4848334"/>
          </a:xfrm>
          <a:prstGeom prst="rect">
            <a:avLst/>
          </a:prstGeom>
        </p:spPr>
      </p:pic>
    </p:spTree>
    <p:extLst>
      <p:ext uri="{BB962C8B-B14F-4D97-AF65-F5344CB8AC3E}">
        <p14:creationId xmlns:p14="http://schemas.microsoft.com/office/powerpoint/2010/main" val="3480838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B9EBC-E9C0-4D9D-9C5A-3B8D368839B0}"/>
              </a:ext>
            </a:extLst>
          </p:cNvPr>
          <p:cNvSpPr>
            <a:spLocks noGrp="1"/>
          </p:cNvSpPr>
          <p:nvPr>
            <p:ph type="title"/>
          </p:nvPr>
        </p:nvSpPr>
        <p:spPr/>
        <p:txBody>
          <a:bodyPr/>
          <a:lstStyle/>
          <a:p>
            <a:r>
              <a:rPr lang="en-US" dirty="0"/>
              <a:t>Person Data</a:t>
            </a:r>
          </a:p>
        </p:txBody>
      </p:sp>
      <p:sp>
        <p:nvSpPr>
          <p:cNvPr id="3" name="Content Placeholder 2">
            <a:extLst>
              <a:ext uri="{FF2B5EF4-FFF2-40B4-BE49-F238E27FC236}">
                <a16:creationId xmlns:a16="http://schemas.microsoft.com/office/drawing/2014/main" id="{27FFF49D-D2D8-4E53-8DC0-11EC4A1C55E3}"/>
              </a:ext>
            </a:extLst>
          </p:cNvPr>
          <p:cNvSpPr>
            <a:spLocks noGrp="1"/>
          </p:cNvSpPr>
          <p:nvPr>
            <p:ph idx="1"/>
          </p:nvPr>
        </p:nvSpPr>
        <p:spPr>
          <a:xfrm>
            <a:off x="992624" y="1450744"/>
            <a:ext cx="7158752" cy="985324"/>
          </a:xfrm>
        </p:spPr>
        <p:txBody>
          <a:bodyPr>
            <a:normAutofit fontScale="92500" lnSpcReduction="10000"/>
          </a:bodyPr>
          <a:lstStyle/>
          <a:p>
            <a:r>
              <a:rPr lang="en-US" sz="2000" dirty="0"/>
              <a:t>We will create now two feature classes Feature for the height values of the person data set. One Feature class contains the height for the Naive Bayes class "male" and one the heights for the class "female":</a:t>
            </a:r>
            <a:endParaRPr lang="en-US" sz="1800" dirty="0"/>
          </a:p>
          <a:p>
            <a:pPr marL="0" indent="0">
              <a:buNone/>
            </a:pPr>
            <a:endParaRPr lang="en-US" sz="1800" dirty="0"/>
          </a:p>
        </p:txBody>
      </p:sp>
      <p:pic>
        <p:nvPicPr>
          <p:cNvPr id="4" name="Picture 3">
            <a:extLst>
              <a:ext uri="{FF2B5EF4-FFF2-40B4-BE49-F238E27FC236}">
                <a16:creationId xmlns:a16="http://schemas.microsoft.com/office/drawing/2014/main" id="{EE8A669B-7E6F-4164-BE4A-ADC4E192476E}"/>
              </a:ext>
            </a:extLst>
          </p:cNvPr>
          <p:cNvPicPr>
            <a:picLocks noChangeAspect="1"/>
          </p:cNvPicPr>
          <p:nvPr/>
        </p:nvPicPr>
        <p:blipFill>
          <a:blip r:embed="rId2"/>
          <a:stretch>
            <a:fillRect/>
          </a:stretch>
        </p:blipFill>
        <p:spPr>
          <a:xfrm>
            <a:off x="838840" y="3673257"/>
            <a:ext cx="7686675" cy="1228725"/>
          </a:xfrm>
          <a:prstGeom prst="rect">
            <a:avLst/>
          </a:prstGeom>
        </p:spPr>
      </p:pic>
    </p:spTree>
    <p:extLst>
      <p:ext uri="{BB962C8B-B14F-4D97-AF65-F5344CB8AC3E}">
        <p14:creationId xmlns:p14="http://schemas.microsoft.com/office/powerpoint/2010/main" val="2341455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B9EBC-E9C0-4D9D-9C5A-3B8D368839B0}"/>
              </a:ext>
            </a:extLst>
          </p:cNvPr>
          <p:cNvSpPr>
            <a:spLocks noGrp="1"/>
          </p:cNvSpPr>
          <p:nvPr>
            <p:ph type="title"/>
          </p:nvPr>
        </p:nvSpPr>
        <p:spPr/>
        <p:txBody>
          <a:bodyPr/>
          <a:lstStyle/>
          <a:p>
            <a:r>
              <a:rPr lang="en-US" dirty="0"/>
              <a:t>Person Data</a:t>
            </a:r>
          </a:p>
        </p:txBody>
      </p:sp>
      <p:sp>
        <p:nvSpPr>
          <p:cNvPr id="3" name="Content Placeholder 2">
            <a:extLst>
              <a:ext uri="{FF2B5EF4-FFF2-40B4-BE49-F238E27FC236}">
                <a16:creationId xmlns:a16="http://schemas.microsoft.com/office/drawing/2014/main" id="{27FFF49D-D2D8-4E53-8DC0-11EC4A1C55E3}"/>
              </a:ext>
            </a:extLst>
          </p:cNvPr>
          <p:cNvSpPr>
            <a:spLocks noGrp="1"/>
          </p:cNvSpPr>
          <p:nvPr>
            <p:ph idx="1"/>
          </p:nvPr>
        </p:nvSpPr>
        <p:spPr>
          <a:xfrm>
            <a:off x="992624" y="1450744"/>
            <a:ext cx="7158752" cy="985324"/>
          </a:xfrm>
        </p:spPr>
        <p:txBody>
          <a:bodyPr>
            <a:normAutofit/>
          </a:bodyPr>
          <a:lstStyle/>
          <a:p>
            <a:r>
              <a:rPr lang="en-US" dirty="0"/>
              <a:t>We printed out the frequencies of our bins, but it is a lot better to see these values </a:t>
            </a:r>
            <a:r>
              <a:rPr lang="en-US" dirty="0" err="1"/>
              <a:t>dipicted</a:t>
            </a:r>
            <a:r>
              <a:rPr lang="en-US" dirty="0"/>
              <a:t> in a bar chart</a:t>
            </a:r>
            <a:endParaRPr lang="en-US" sz="1800" dirty="0"/>
          </a:p>
        </p:txBody>
      </p:sp>
      <p:pic>
        <p:nvPicPr>
          <p:cNvPr id="5" name="Picture 4">
            <a:extLst>
              <a:ext uri="{FF2B5EF4-FFF2-40B4-BE49-F238E27FC236}">
                <a16:creationId xmlns:a16="http://schemas.microsoft.com/office/drawing/2014/main" id="{FA65F1DE-BFD9-4C77-A6A1-3953418E5F5E}"/>
              </a:ext>
            </a:extLst>
          </p:cNvPr>
          <p:cNvPicPr>
            <a:picLocks noChangeAspect="1"/>
          </p:cNvPicPr>
          <p:nvPr/>
        </p:nvPicPr>
        <p:blipFill>
          <a:blip r:embed="rId2"/>
          <a:stretch>
            <a:fillRect/>
          </a:stretch>
        </p:blipFill>
        <p:spPr>
          <a:xfrm>
            <a:off x="912744" y="2436068"/>
            <a:ext cx="7543800" cy="2533650"/>
          </a:xfrm>
          <a:prstGeom prst="rect">
            <a:avLst/>
          </a:prstGeom>
        </p:spPr>
      </p:pic>
    </p:spTree>
    <p:extLst>
      <p:ext uri="{BB962C8B-B14F-4D97-AF65-F5344CB8AC3E}">
        <p14:creationId xmlns:p14="http://schemas.microsoft.com/office/powerpoint/2010/main" val="3161231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B9EBC-E9C0-4D9D-9C5A-3B8D368839B0}"/>
              </a:ext>
            </a:extLst>
          </p:cNvPr>
          <p:cNvSpPr>
            <a:spLocks noGrp="1"/>
          </p:cNvSpPr>
          <p:nvPr>
            <p:ph type="title"/>
          </p:nvPr>
        </p:nvSpPr>
        <p:spPr/>
        <p:txBody>
          <a:bodyPr/>
          <a:lstStyle/>
          <a:p>
            <a:r>
              <a:rPr lang="en-US" dirty="0"/>
              <a:t>Person Data</a:t>
            </a:r>
          </a:p>
        </p:txBody>
      </p:sp>
      <p:sp>
        <p:nvSpPr>
          <p:cNvPr id="3" name="Content Placeholder 2">
            <a:extLst>
              <a:ext uri="{FF2B5EF4-FFF2-40B4-BE49-F238E27FC236}">
                <a16:creationId xmlns:a16="http://schemas.microsoft.com/office/drawing/2014/main" id="{27FFF49D-D2D8-4E53-8DC0-11EC4A1C55E3}"/>
              </a:ext>
            </a:extLst>
          </p:cNvPr>
          <p:cNvSpPr>
            <a:spLocks noGrp="1"/>
          </p:cNvSpPr>
          <p:nvPr>
            <p:ph idx="1"/>
          </p:nvPr>
        </p:nvSpPr>
        <p:spPr>
          <a:xfrm>
            <a:off x="992624" y="1450744"/>
            <a:ext cx="7158752" cy="985324"/>
          </a:xfrm>
        </p:spPr>
        <p:txBody>
          <a:bodyPr>
            <a:normAutofit/>
          </a:bodyPr>
          <a:lstStyle/>
          <a:p>
            <a:r>
              <a:rPr lang="en-US" dirty="0"/>
              <a:t>We printed out the frequencies of our bins, but it is a lot better to see these values </a:t>
            </a:r>
            <a:r>
              <a:rPr lang="en-US" dirty="0" err="1"/>
              <a:t>dipicted</a:t>
            </a:r>
            <a:r>
              <a:rPr lang="en-US" dirty="0"/>
              <a:t> in a bar chart</a:t>
            </a:r>
            <a:endParaRPr lang="en-US" sz="1800" dirty="0"/>
          </a:p>
        </p:txBody>
      </p:sp>
      <p:pic>
        <p:nvPicPr>
          <p:cNvPr id="4" name="Picture 3">
            <a:extLst>
              <a:ext uri="{FF2B5EF4-FFF2-40B4-BE49-F238E27FC236}">
                <a16:creationId xmlns:a16="http://schemas.microsoft.com/office/drawing/2014/main" id="{F192B09D-D01E-49E6-858D-4A0C739621BC}"/>
              </a:ext>
            </a:extLst>
          </p:cNvPr>
          <p:cNvPicPr>
            <a:picLocks noChangeAspect="1"/>
          </p:cNvPicPr>
          <p:nvPr/>
        </p:nvPicPr>
        <p:blipFill>
          <a:blip r:embed="rId2"/>
          <a:stretch>
            <a:fillRect/>
          </a:stretch>
        </p:blipFill>
        <p:spPr>
          <a:xfrm>
            <a:off x="1898971" y="2252465"/>
            <a:ext cx="5219700" cy="3981450"/>
          </a:xfrm>
          <a:prstGeom prst="rect">
            <a:avLst/>
          </a:prstGeom>
        </p:spPr>
      </p:pic>
    </p:spTree>
    <p:extLst>
      <p:ext uri="{BB962C8B-B14F-4D97-AF65-F5344CB8AC3E}">
        <p14:creationId xmlns:p14="http://schemas.microsoft.com/office/powerpoint/2010/main" val="282699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B9EBC-E9C0-4D9D-9C5A-3B8D368839B0}"/>
              </a:ext>
            </a:extLst>
          </p:cNvPr>
          <p:cNvSpPr>
            <a:spLocks noGrp="1"/>
          </p:cNvSpPr>
          <p:nvPr>
            <p:ph type="title"/>
          </p:nvPr>
        </p:nvSpPr>
        <p:spPr/>
        <p:txBody>
          <a:bodyPr/>
          <a:lstStyle/>
          <a:p>
            <a:r>
              <a:rPr lang="en-US" dirty="0"/>
              <a:t>Person Data</a:t>
            </a:r>
          </a:p>
        </p:txBody>
      </p:sp>
      <p:sp>
        <p:nvSpPr>
          <p:cNvPr id="3" name="Content Placeholder 2">
            <a:extLst>
              <a:ext uri="{FF2B5EF4-FFF2-40B4-BE49-F238E27FC236}">
                <a16:creationId xmlns:a16="http://schemas.microsoft.com/office/drawing/2014/main" id="{27FFF49D-D2D8-4E53-8DC0-11EC4A1C55E3}"/>
              </a:ext>
            </a:extLst>
          </p:cNvPr>
          <p:cNvSpPr>
            <a:spLocks noGrp="1"/>
          </p:cNvSpPr>
          <p:nvPr>
            <p:ph idx="1"/>
          </p:nvPr>
        </p:nvSpPr>
        <p:spPr>
          <a:xfrm>
            <a:off x="992624" y="1450744"/>
            <a:ext cx="7158752" cy="985324"/>
          </a:xfrm>
        </p:spPr>
        <p:txBody>
          <a:bodyPr>
            <a:normAutofit/>
          </a:bodyPr>
          <a:lstStyle/>
          <a:p>
            <a:r>
              <a:rPr lang="en-US" dirty="0"/>
              <a:t>We have to design now a Naive Bayes class</a:t>
            </a:r>
            <a:endParaRPr lang="en-US" sz="1800" dirty="0"/>
          </a:p>
        </p:txBody>
      </p:sp>
      <p:pic>
        <p:nvPicPr>
          <p:cNvPr id="5" name="Picture 4">
            <a:extLst>
              <a:ext uri="{FF2B5EF4-FFF2-40B4-BE49-F238E27FC236}">
                <a16:creationId xmlns:a16="http://schemas.microsoft.com/office/drawing/2014/main" id="{4DE27AEB-CAFC-444E-9586-3FF06A6D12D8}"/>
              </a:ext>
            </a:extLst>
          </p:cNvPr>
          <p:cNvPicPr>
            <a:picLocks noChangeAspect="1"/>
          </p:cNvPicPr>
          <p:nvPr/>
        </p:nvPicPr>
        <p:blipFill>
          <a:blip r:embed="rId2"/>
          <a:stretch>
            <a:fillRect/>
          </a:stretch>
        </p:blipFill>
        <p:spPr>
          <a:xfrm>
            <a:off x="1409596" y="1893611"/>
            <a:ext cx="6324808" cy="4114334"/>
          </a:xfrm>
          <a:prstGeom prst="rect">
            <a:avLst/>
          </a:prstGeom>
        </p:spPr>
      </p:pic>
    </p:spTree>
    <p:extLst>
      <p:ext uri="{BB962C8B-B14F-4D97-AF65-F5344CB8AC3E}">
        <p14:creationId xmlns:p14="http://schemas.microsoft.com/office/powerpoint/2010/main" val="2577791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B9EBC-E9C0-4D9D-9C5A-3B8D368839B0}"/>
              </a:ext>
            </a:extLst>
          </p:cNvPr>
          <p:cNvSpPr>
            <a:spLocks noGrp="1"/>
          </p:cNvSpPr>
          <p:nvPr>
            <p:ph type="title"/>
          </p:nvPr>
        </p:nvSpPr>
        <p:spPr/>
        <p:txBody>
          <a:bodyPr/>
          <a:lstStyle/>
          <a:p>
            <a:r>
              <a:rPr lang="en-US" dirty="0"/>
              <a:t>Person Data</a:t>
            </a:r>
          </a:p>
        </p:txBody>
      </p:sp>
      <p:sp>
        <p:nvSpPr>
          <p:cNvPr id="3" name="Content Placeholder 2">
            <a:extLst>
              <a:ext uri="{FF2B5EF4-FFF2-40B4-BE49-F238E27FC236}">
                <a16:creationId xmlns:a16="http://schemas.microsoft.com/office/drawing/2014/main" id="{27FFF49D-D2D8-4E53-8DC0-11EC4A1C55E3}"/>
              </a:ext>
            </a:extLst>
          </p:cNvPr>
          <p:cNvSpPr>
            <a:spLocks noGrp="1"/>
          </p:cNvSpPr>
          <p:nvPr>
            <p:ph idx="1"/>
          </p:nvPr>
        </p:nvSpPr>
        <p:spPr>
          <a:xfrm>
            <a:off x="992624" y="1450744"/>
            <a:ext cx="7158752" cy="985324"/>
          </a:xfrm>
        </p:spPr>
        <p:txBody>
          <a:bodyPr>
            <a:normAutofit fontScale="92500" lnSpcReduction="20000"/>
          </a:bodyPr>
          <a:lstStyle/>
          <a:p>
            <a:r>
              <a:rPr lang="en-US" dirty="0"/>
              <a:t>We will create </a:t>
            </a:r>
            <a:r>
              <a:rPr lang="en-US" dirty="0" err="1"/>
              <a:t>NBclasses</a:t>
            </a:r>
            <a:r>
              <a:rPr lang="en-US" dirty="0"/>
              <a:t> with one feature, i.e. the height feature. We will use the Feature classes of fts, which we have previously created:</a:t>
            </a:r>
            <a:endParaRPr lang="en-US" sz="1800" dirty="0"/>
          </a:p>
        </p:txBody>
      </p:sp>
      <p:pic>
        <p:nvPicPr>
          <p:cNvPr id="4" name="Picture 3">
            <a:extLst>
              <a:ext uri="{FF2B5EF4-FFF2-40B4-BE49-F238E27FC236}">
                <a16:creationId xmlns:a16="http://schemas.microsoft.com/office/drawing/2014/main" id="{E0D3263D-DDFC-4B56-AC67-6D5EEDE833D5}"/>
              </a:ext>
            </a:extLst>
          </p:cNvPr>
          <p:cNvPicPr>
            <a:picLocks noChangeAspect="1"/>
          </p:cNvPicPr>
          <p:nvPr/>
        </p:nvPicPr>
        <p:blipFill>
          <a:blip r:embed="rId2"/>
          <a:stretch>
            <a:fillRect/>
          </a:stretch>
        </p:blipFill>
        <p:spPr>
          <a:xfrm>
            <a:off x="1763574" y="2845904"/>
            <a:ext cx="5153025" cy="914400"/>
          </a:xfrm>
          <a:prstGeom prst="rect">
            <a:avLst/>
          </a:prstGeom>
        </p:spPr>
      </p:pic>
    </p:spTree>
    <p:extLst>
      <p:ext uri="{BB962C8B-B14F-4D97-AF65-F5344CB8AC3E}">
        <p14:creationId xmlns:p14="http://schemas.microsoft.com/office/powerpoint/2010/main" val="232350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B9EBC-E9C0-4D9D-9C5A-3B8D368839B0}"/>
              </a:ext>
            </a:extLst>
          </p:cNvPr>
          <p:cNvSpPr>
            <a:spLocks noGrp="1"/>
          </p:cNvSpPr>
          <p:nvPr>
            <p:ph type="title"/>
          </p:nvPr>
        </p:nvSpPr>
        <p:spPr/>
        <p:txBody>
          <a:bodyPr/>
          <a:lstStyle/>
          <a:p>
            <a:r>
              <a:rPr lang="en-US" dirty="0"/>
              <a:t>Person Data</a:t>
            </a:r>
          </a:p>
        </p:txBody>
      </p:sp>
      <p:sp>
        <p:nvSpPr>
          <p:cNvPr id="3" name="Content Placeholder 2">
            <a:extLst>
              <a:ext uri="{FF2B5EF4-FFF2-40B4-BE49-F238E27FC236}">
                <a16:creationId xmlns:a16="http://schemas.microsoft.com/office/drawing/2014/main" id="{27FFF49D-D2D8-4E53-8DC0-11EC4A1C55E3}"/>
              </a:ext>
            </a:extLst>
          </p:cNvPr>
          <p:cNvSpPr>
            <a:spLocks noGrp="1"/>
          </p:cNvSpPr>
          <p:nvPr>
            <p:ph idx="1"/>
          </p:nvPr>
        </p:nvSpPr>
        <p:spPr>
          <a:xfrm>
            <a:off x="609600" y="1304969"/>
            <a:ext cx="2385392" cy="2988735"/>
          </a:xfrm>
        </p:spPr>
        <p:txBody>
          <a:bodyPr>
            <a:normAutofit/>
          </a:bodyPr>
          <a:lstStyle/>
          <a:p>
            <a:r>
              <a:rPr lang="en-US" sz="2000" dirty="0"/>
              <a:t>The final step for creating a simple Naive Bayes classifier consists in writing a class 'Classifier', which will use our classes '</a:t>
            </a:r>
            <a:r>
              <a:rPr lang="en-US" sz="2000" dirty="0" err="1"/>
              <a:t>NBclass</a:t>
            </a:r>
            <a:r>
              <a:rPr lang="en-US" sz="2000" dirty="0"/>
              <a:t>' and 'Feature'.</a:t>
            </a:r>
            <a:endParaRPr lang="en-US" sz="1600" dirty="0"/>
          </a:p>
        </p:txBody>
      </p:sp>
      <p:pic>
        <p:nvPicPr>
          <p:cNvPr id="5" name="Picture 4">
            <a:extLst>
              <a:ext uri="{FF2B5EF4-FFF2-40B4-BE49-F238E27FC236}">
                <a16:creationId xmlns:a16="http://schemas.microsoft.com/office/drawing/2014/main" id="{F20920ED-E3F5-4A09-87E5-6B4E02D72A06}"/>
              </a:ext>
            </a:extLst>
          </p:cNvPr>
          <p:cNvPicPr>
            <a:picLocks noChangeAspect="1"/>
          </p:cNvPicPr>
          <p:nvPr/>
        </p:nvPicPr>
        <p:blipFill>
          <a:blip r:embed="rId2"/>
          <a:stretch>
            <a:fillRect/>
          </a:stretch>
        </p:blipFill>
        <p:spPr>
          <a:xfrm>
            <a:off x="2969075" y="1304969"/>
            <a:ext cx="5611709" cy="5037461"/>
          </a:xfrm>
          <a:prstGeom prst="rect">
            <a:avLst/>
          </a:prstGeom>
        </p:spPr>
      </p:pic>
    </p:spTree>
    <p:extLst>
      <p:ext uri="{BB962C8B-B14F-4D97-AF65-F5344CB8AC3E}">
        <p14:creationId xmlns:p14="http://schemas.microsoft.com/office/powerpoint/2010/main" val="2772292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B9EBC-E9C0-4D9D-9C5A-3B8D368839B0}"/>
              </a:ext>
            </a:extLst>
          </p:cNvPr>
          <p:cNvSpPr>
            <a:spLocks noGrp="1"/>
          </p:cNvSpPr>
          <p:nvPr>
            <p:ph type="title"/>
          </p:nvPr>
        </p:nvSpPr>
        <p:spPr/>
        <p:txBody>
          <a:bodyPr/>
          <a:lstStyle/>
          <a:p>
            <a:r>
              <a:rPr lang="en-US" dirty="0"/>
              <a:t>Person Data</a:t>
            </a:r>
          </a:p>
        </p:txBody>
      </p:sp>
      <p:sp>
        <p:nvSpPr>
          <p:cNvPr id="3" name="Content Placeholder 2">
            <a:extLst>
              <a:ext uri="{FF2B5EF4-FFF2-40B4-BE49-F238E27FC236}">
                <a16:creationId xmlns:a16="http://schemas.microsoft.com/office/drawing/2014/main" id="{27FFF49D-D2D8-4E53-8DC0-11EC4A1C55E3}"/>
              </a:ext>
            </a:extLst>
          </p:cNvPr>
          <p:cNvSpPr>
            <a:spLocks noGrp="1"/>
          </p:cNvSpPr>
          <p:nvPr>
            <p:ph idx="1"/>
          </p:nvPr>
        </p:nvSpPr>
        <p:spPr>
          <a:xfrm>
            <a:off x="697396" y="1592367"/>
            <a:ext cx="6732104" cy="574795"/>
          </a:xfrm>
        </p:spPr>
        <p:txBody>
          <a:bodyPr>
            <a:normAutofit/>
          </a:bodyPr>
          <a:lstStyle/>
          <a:p>
            <a:r>
              <a:rPr lang="en-US" dirty="0"/>
              <a:t>We can also train a classifier with our </a:t>
            </a:r>
            <a:r>
              <a:rPr lang="en-US" dirty="0" err="1"/>
              <a:t>firstnames</a:t>
            </a:r>
            <a:r>
              <a:rPr lang="en-US" dirty="0"/>
              <a:t>:</a:t>
            </a:r>
            <a:endParaRPr lang="en-US" sz="1600" dirty="0"/>
          </a:p>
        </p:txBody>
      </p:sp>
      <p:pic>
        <p:nvPicPr>
          <p:cNvPr id="4" name="Picture 3">
            <a:extLst>
              <a:ext uri="{FF2B5EF4-FFF2-40B4-BE49-F238E27FC236}">
                <a16:creationId xmlns:a16="http://schemas.microsoft.com/office/drawing/2014/main" id="{DE9FC4F2-4C42-448B-92DD-8A20796E9EC0}"/>
              </a:ext>
            </a:extLst>
          </p:cNvPr>
          <p:cNvPicPr>
            <a:picLocks noChangeAspect="1"/>
          </p:cNvPicPr>
          <p:nvPr/>
        </p:nvPicPr>
        <p:blipFill>
          <a:blip r:embed="rId2"/>
          <a:stretch>
            <a:fillRect/>
          </a:stretch>
        </p:blipFill>
        <p:spPr>
          <a:xfrm>
            <a:off x="938326" y="2355367"/>
            <a:ext cx="6819900" cy="3114675"/>
          </a:xfrm>
          <a:prstGeom prst="rect">
            <a:avLst/>
          </a:prstGeom>
        </p:spPr>
      </p:pic>
    </p:spTree>
    <p:extLst>
      <p:ext uri="{BB962C8B-B14F-4D97-AF65-F5344CB8AC3E}">
        <p14:creationId xmlns:p14="http://schemas.microsoft.com/office/powerpoint/2010/main" val="3568082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B9EBC-E9C0-4D9D-9C5A-3B8D368839B0}"/>
              </a:ext>
            </a:extLst>
          </p:cNvPr>
          <p:cNvSpPr>
            <a:spLocks noGrp="1"/>
          </p:cNvSpPr>
          <p:nvPr>
            <p:ph type="title"/>
          </p:nvPr>
        </p:nvSpPr>
        <p:spPr/>
        <p:txBody>
          <a:bodyPr/>
          <a:lstStyle/>
          <a:p>
            <a:r>
              <a:rPr lang="en-US" dirty="0"/>
              <a:t>Person Data</a:t>
            </a:r>
          </a:p>
        </p:txBody>
      </p:sp>
      <p:sp>
        <p:nvSpPr>
          <p:cNvPr id="3" name="Content Placeholder 2">
            <a:extLst>
              <a:ext uri="{FF2B5EF4-FFF2-40B4-BE49-F238E27FC236}">
                <a16:creationId xmlns:a16="http://schemas.microsoft.com/office/drawing/2014/main" id="{27FFF49D-D2D8-4E53-8DC0-11EC4A1C55E3}"/>
              </a:ext>
            </a:extLst>
          </p:cNvPr>
          <p:cNvSpPr>
            <a:spLocks noGrp="1"/>
          </p:cNvSpPr>
          <p:nvPr>
            <p:ph idx="1"/>
          </p:nvPr>
        </p:nvSpPr>
        <p:spPr>
          <a:xfrm>
            <a:off x="697396" y="1592367"/>
            <a:ext cx="6732104" cy="574795"/>
          </a:xfrm>
        </p:spPr>
        <p:txBody>
          <a:bodyPr>
            <a:normAutofit/>
          </a:bodyPr>
          <a:lstStyle/>
          <a:p>
            <a:r>
              <a:rPr lang="en-US" dirty="0"/>
              <a:t>We can also train a classifier with our </a:t>
            </a:r>
            <a:r>
              <a:rPr lang="en-US" dirty="0" err="1"/>
              <a:t>firstnames</a:t>
            </a:r>
            <a:r>
              <a:rPr lang="en-US" dirty="0"/>
              <a:t>:</a:t>
            </a:r>
            <a:endParaRPr lang="en-US" sz="1600" dirty="0"/>
          </a:p>
        </p:txBody>
      </p:sp>
      <p:sp>
        <p:nvSpPr>
          <p:cNvPr id="5" name="Rectangle 4">
            <a:extLst>
              <a:ext uri="{FF2B5EF4-FFF2-40B4-BE49-F238E27FC236}">
                <a16:creationId xmlns:a16="http://schemas.microsoft.com/office/drawing/2014/main" id="{CCC1F7A9-F405-4958-85B5-51AEAE614A56}"/>
              </a:ext>
            </a:extLst>
          </p:cNvPr>
          <p:cNvSpPr/>
          <p:nvPr/>
        </p:nvSpPr>
        <p:spPr>
          <a:xfrm>
            <a:off x="2213112" y="2268861"/>
            <a:ext cx="5216387" cy="3200876"/>
          </a:xfrm>
          <a:prstGeom prst="rect">
            <a:avLst/>
          </a:prstGeom>
        </p:spPr>
        <p:txBody>
          <a:bodyPr wrap="square">
            <a:spAutoFit/>
          </a:bodyPr>
          <a:lstStyle/>
          <a:p>
            <a:pPr>
              <a:spcBef>
                <a:spcPts val="600"/>
              </a:spcBef>
            </a:pPr>
            <a:r>
              <a:rPr lang="en-US" b="1" dirty="0">
                <a:solidFill>
                  <a:srgbClr val="0033CC"/>
                </a:solidFill>
              </a:rPr>
              <a:t>Edgar (0.5, 'male')</a:t>
            </a:r>
          </a:p>
          <a:p>
            <a:pPr>
              <a:spcBef>
                <a:spcPts val="600"/>
              </a:spcBef>
            </a:pPr>
            <a:r>
              <a:rPr lang="en-US" b="1" dirty="0">
                <a:solidFill>
                  <a:srgbClr val="0033CC"/>
                </a:solidFill>
              </a:rPr>
              <a:t>Benjamin (1.0, 'male')</a:t>
            </a:r>
          </a:p>
          <a:p>
            <a:pPr>
              <a:spcBef>
                <a:spcPts val="600"/>
              </a:spcBef>
            </a:pPr>
            <a:r>
              <a:rPr lang="en-US" b="1" dirty="0">
                <a:solidFill>
                  <a:srgbClr val="0033CC"/>
                </a:solidFill>
              </a:rPr>
              <a:t>Fred (1.0, 'male')</a:t>
            </a:r>
          </a:p>
          <a:p>
            <a:pPr>
              <a:spcBef>
                <a:spcPts val="600"/>
              </a:spcBef>
            </a:pPr>
            <a:r>
              <a:rPr lang="en-US" b="1" dirty="0">
                <a:solidFill>
                  <a:srgbClr val="0033CC"/>
                </a:solidFill>
              </a:rPr>
              <a:t>Albert (1.0, 'male')</a:t>
            </a:r>
          </a:p>
          <a:p>
            <a:pPr>
              <a:spcBef>
                <a:spcPts val="600"/>
              </a:spcBef>
            </a:pPr>
            <a:r>
              <a:rPr lang="en-US" b="1" dirty="0">
                <a:solidFill>
                  <a:srgbClr val="0033CC"/>
                </a:solidFill>
              </a:rPr>
              <a:t>Laura (1.0, 'female')</a:t>
            </a:r>
          </a:p>
          <a:p>
            <a:pPr>
              <a:spcBef>
                <a:spcPts val="600"/>
              </a:spcBef>
            </a:pPr>
            <a:r>
              <a:rPr lang="en-US" b="1" dirty="0">
                <a:solidFill>
                  <a:srgbClr val="0033CC"/>
                </a:solidFill>
              </a:rPr>
              <a:t>Maria (1.0, 'female')</a:t>
            </a:r>
          </a:p>
          <a:p>
            <a:pPr>
              <a:spcBef>
                <a:spcPts val="600"/>
              </a:spcBef>
            </a:pPr>
            <a:r>
              <a:rPr lang="en-US" b="1" dirty="0">
                <a:solidFill>
                  <a:srgbClr val="0033CC"/>
                </a:solidFill>
              </a:rPr>
              <a:t>Paula (1.0, 'female')</a:t>
            </a:r>
          </a:p>
          <a:p>
            <a:pPr>
              <a:spcBef>
                <a:spcPts val="600"/>
              </a:spcBef>
            </a:pPr>
            <a:r>
              <a:rPr lang="en-US" b="1" dirty="0">
                <a:solidFill>
                  <a:srgbClr val="0033CC"/>
                </a:solidFill>
              </a:rPr>
              <a:t>Sharon (1.0, 'female')</a:t>
            </a:r>
          </a:p>
          <a:p>
            <a:pPr>
              <a:spcBef>
                <a:spcPts val="600"/>
              </a:spcBef>
            </a:pPr>
            <a:r>
              <a:rPr lang="en-US" b="1" dirty="0">
                <a:solidFill>
                  <a:srgbClr val="0033CC"/>
                </a:solidFill>
              </a:rPr>
              <a:t>Jessie (0.6666666666666667, 'female')</a:t>
            </a:r>
          </a:p>
        </p:txBody>
      </p:sp>
    </p:spTree>
    <p:extLst>
      <p:ext uri="{BB962C8B-B14F-4D97-AF65-F5344CB8AC3E}">
        <p14:creationId xmlns:p14="http://schemas.microsoft.com/office/powerpoint/2010/main" val="508504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5367B-B34C-4968-89E6-0F8806342216}"/>
              </a:ext>
            </a:extLst>
          </p:cNvPr>
          <p:cNvSpPr>
            <a:spLocks noGrp="1"/>
          </p:cNvSpPr>
          <p:nvPr>
            <p:ph type="title"/>
          </p:nvPr>
        </p:nvSpPr>
        <p:spPr/>
        <p:txBody>
          <a:bodyPr/>
          <a:lstStyle/>
          <a:p>
            <a:r>
              <a:rPr lang="en-US" dirty="0"/>
              <a:t>Classes at IUH</a:t>
            </a:r>
          </a:p>
        </p:txBody>
      </p:sp>
      <p:sp>
        <p:nvSpPr>
          <p:cNvPr id="3" name="Content Placeholder 2">
            <a:extLst>
              <a:ext uri="{FF2B5EF4-FFF2-40B4-BE49-F238E27FC236}">
                <a16:creationId xmlns:a16="http://schemas.microsoft.com/office/drawing/2014/main" id="{57D38EF2-C2AB-4050-800A-B7F468D2F2B9}"/>
              </a:ext>
            </a:extLst>
          </p:cNvPr>
          <p:cNvSpPr>
            <a:spLocks noGrp="1"/>
          </p:cNvSpPr>
          <p:nvPr>
            <p:ph idx="1"/>
          </p:nvPr>
        </p:nvSpPr>
        <p:spPr>
          <a:xfrm>
            <a:off x="675861" y="1386815"/>
            <a:ext cx="7984435" cy="4744354"/>
          </a:xfrm>
        </p:spPr>
        <p:txBody>
          <a:bodyPr>
            <a:normAutofit fontScale="92500" lnSpcReduction="10000"/>
          </a:bodyPr>
          <a:lstStyle/>
          <a:p>
            <a:r>
              <a:rPr lang="en-US" dirty="0"/>
              <a:t>Let us assume the classes in IUH start from 7am. Our house are 5 kms far from the IUH. If we leave home by 6:30 am we will in time for classes otherwise depending on the traffic conditions. Following lists ‘</a:t>
            </a:r>
            <a:r>
              <a:rPr lang="en-US" dirty="0" err="1"/>
              <a:t>in_time</a:t>
            </a:r>
            <a:r>
              <a:rPr lang="en-US" dirty="0"/>
              <a:t>’ (coming classes in time) and ‘</a:t>
            </a:r>
            <a:r>
              <a:rPr lang="en-US" dirty="0" err="1"/>
              <a:t>too_late</a:t>
            </a:r>
            <a:r>
              <a:rPr lang="en-US" dirty="0"/>
              <a:t>’ (coming classes is </a:t>
            </a:r>
            <a:r>
              <a:rPr lang="en-US" dirty="0" err="1"/>
              <a:t>lated</a:t>
            </a:r>
            <a:r>
              <a:rPr lang="en-US" dirty="0"/>
              <a:t>) are data showing the situation over some weeks. The first component of each tuple shows the minutes after 6:30 am that we leave home for classes, and the second component shows the number of time this occurred.</a:t>
            </a:r>
          </a:p>
          <a:p>
            <a:endParaRPr lang="en-US" dirty="0"/>
          </a:p>
          <a:p>
            <a:r>
              <a:rPr lang="en-US" dirty="0"/>
              <a:t>what is the probability for lately coming class if leaving home at 6:32? </a:t>
            </a:r>
          </a:p>
          <a:p>
            <a:r>
              <a:rPr lang="en-US" dirty="0"/>
              <a:t>Today I leave home at 6:38 am, what is the probability for lately coming class?</a:t>
            </a:r>
          </a:p>
        </p:txBody>
      </p:sp>
    </p:spTree>
    <p:extLst>
      <p:ext uri="{BB962C8B-B14F-4D97-AF65-F5344CB8AC3E}">
        <p14:creationId xmlns:p14="http://schemas.microsoft.com/office/powerpoint/2010/main" val="3366581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B9EBC-E9C0-4D9D-9C5A-3B8D368839B0}"/>
              </a:ext>
            </a:extLst>
          </p:cNvPr>
          <p:cNvSpPr>
            <a:spLocks noGrp="1"/>
          </p:cNvSpPr>
          <p:nvPr>
            <p:ph type="title"/>
          </p:nvPr>
        </p:nvSpPr>
        <p:spPr/>
        <p:txBody>
          <a:bodyPr/>
          <a:lstStyle/>
          <a:p>
            <a:r>
              <a:rPr lang="en-US" dirty="0"/>
              <a:t>Person Data</a:t>
            </a:r>
          </a:p>
        </p:txBody>
      </p:sp>
      <p:sp>
        <p:nvSpPr>
          <p:cNvPr id="3" name="Content Placeholder 2">
            <a:extLst>
              <a:ext uri="{FF2B5EF4-FFF2-40B4-BE49-F238E27FC236}">
                <a16:creationId xmlns:a16="http://schemas.microsoft.com/office/drawing/2014/main" id="{27FFF49D-D2D8-4E53-8DC0-11EC4A1C55E3}"/>
              </a:ext>
            </a:extLst>
          </p:cNvPr>
          <p:cNvSpPr>
            <a:spLocks noGrp="1"/>
          </p:cNvSpPr>
          <p:nvPr>
            <p:ph idx="1"/>
          </p:nvPr>
        </p:nvSpPr>
        <p:spPr>
          <a:xfrm>
            <a:off x="697396" y="1592367"/>
            <a:ext cx="6732104" cy="574795"/>
          </a:xfrm>
        </p:spPr>
        <p:txBody>
          <a:bodyPr>
            <a:normAutofit/>
          </a:bodyPr>
          <a:lstStyle/>
          <a:p>
            <a:r>
              <a:rPr lang="en-US" dirty="0"/>
              <a:t>We can also train a classifier with our </a:t>
            </a:r>
            <a:r>
              <a:rPr lang="en-US" dirty="0" err="1"/>
              <a:t>firstnames</a:t>
            </a:r>
            <a:r>
              <a:rPr lang="en-US" dirty="0"/>
              <a:t>:</a:t>
            </a:r>
            <a:endParaRPr lang="en-US" sz="1600" dirty="0"/>
          </a:p>
        </p:txBody>
      </p:sp>
      <p:sp>
        <p:nvSpPr>
          <p:cNvPr id="5" name="Rectangle 4">
            <a:extLst>
              <a:ext uri="{FF2B5EF4-FFF2-40B4-BE49-F238E27FC236}">
                <a16:creationId xmlns:a16="http://schemas.microsoft.com/office/drawing/2014/main" id="{CCC1F7A9-F405-4958-85B5-51AEAE614A56}"/>
              </a:ext>
            </a:extLst>
          </p:cNvPr>
          <p:cNvSpPr/>
          <p:nvPr/>
        </p:nvSpPr>
        <p:spPr>
          <a:xfrm>
            <a:off x="2213113" y="2167162"/>
            <a:ext cx="5216387" cy="3200876"/>
          </a:xfrm>
          <a:prstGeom prst="rect">
            <a:avLst/>
          </a:prstGeom>
        </p:spPr>
        <p:txBody>
          <a:bodyPr wrap="square">
            <a:spAutoFit/>
          </a:bodyPr>
          <a:lstStyle/>
          <a:p>
            <a:pPr>
              <a:spcBef>
                <a:spcPts val="600"/>
              </a:spcBef>
            </a:pPr>
            <a:r>
              <a:rPr lang="en-US" b="1" dirty="0">
                <a:solidFill>
                  <a:srgbClr val="0033CC"/>
                </a:solidFill>
              </a:rPr>
              <a:t>Edgar (0.5, 'male')</a:t>
            </a:r>
          </a:p>
          <a:p>
            <a:pPr>
              <a:spcBef>
                <a:spcPts val="600"/>
              </a:spcBef>
            </a:pPr>
            <a:r>
              <a:rPr lang="en-US" b="1" dirty="0">
                <a:solidFill>
                  <a:srgbClr val="0033CC"/>
                </a:solidFill>
              </a:rPr>
              <a:t>Benjamin (1.0, 'male')</a:t>
            </a:r>
          </a:p>
          <a:p>
            <a:pPr>
              <a:spcBef>
                <a:spcPts val="600"/>
              </a:spcBef>
            </a:pPr>
            <a:r>
              <a:rPr lang="en-US" b="1" dirty="0">
                <a:solidFill>
                  <a:srgbClr val="0033CC"/>
                </a:solidFill>
              </a:rPr>
              <a:t>Fred (1.0, 'male')</a:t>
            </a:r>
          </a:p>
          <a:p>
            <a:pPr>
              <a:spcBef>
                <a:spcPts val="600"/>
              </a:spcBef>
            </a:pPr>
            <a:r>
              <a:rPr lang="en-US" b="1" dirty="0">
                <a:solidFill>
                  <a:srgbClr val="0033CC"/>
                </a:solidFill>
              </a:rPr>
              <a:t>Albert (1.0, 'male')</a:t>
            </a:r>
          </a:p>
          <a:p>
            <a:pPr>
              <a:spcBef>
                <a:spcPts val="600"/>
              </a:spcBef>
            </a:pPr>
            <a:r>
              <a:rPr lang="en-US" b="1" dirty="0">
                <a:solidFill>
                  <a:srgbClr val="0033CC"/>
                </a:solidFill>
              </a:rPr>
              <a:t>Laura (1.0, 'female')</a:t>
            </a:r>
          </a:p>
          <a:p>
            <a:pPr>
              <a:spcBef>
                <a:spcPts val="600"/>
              </a:spcBef>
            </a:pPr>
            <a:r>
              <a:rPr lang="en-US" b="1" dirty="0">
                <a:solidFill>
                  <a:srgbClr val="0033CC"/>
                </a:solidFill>
              </a:rPr>
              <a:t>Maria (1.0, 'female')</a:t>
            </a:r>
          </a:p>
          <a:p>
            <a:pPr>
              <a:spcBef>
                <a:spcPts val="600"/>
              </a:spcBef>
            </a:pPr>
            <a:r>
              <a:rPr lang="en-US" b="1" dirty="0">
                <a:solidFill>
                  <a:srgbClr val="0033CC"/>
                </a:solidFill>
              </a:rPr>
              <a:t>Paula (1.0, 'female')</a:t>
            </a:r>
          </a:p>
          <a:p>
            <a:pPr>
              <a:spcBef>
                <a:spcPts val="600"/>
              </a:spcBef>
            </a:pPr>
            <a:r>
              <a:rPr lang="en-US" b="1" dirty="0">
                <a:solidFill>
                  <a:srgbClr val="0033CC"/>
                </a:solidFill>
              </a:rPr>
              <a:t>Sharon (1.0, 'female')</a:t>
            </a:r>
          </a:p>
          <a:p>
            <a:pPr>
              <a:spcBef>
                <a:spcPts val="600"/>
              </a:spcBef>
            </a:pPr>
            <a:r>
              <a:rPr lang="en-US" b="1" dirty="0">
                <a:solidFill>
                  <a:srgbClr val="0033CC"/>
                </a:solidFill>
              </a:rPr>
              <a:t>Jessie (0.6666666666666667, 'female')</a:t>
            </a:r>
          </a:p>
        </p:txBody>
      </p:sp>
      <p:sp>
        <p:nvSpPr>
          <p:cNvPr id="4" name="Rectangle 3">
            <a:extLst>
              <a:ext uri="{FF2B5EF4-FFF2-40B4-BE49-F238E27FC236}">
                <a16:creationId xmlns:a16="http://schemas.microsoft.com/office/drawing/2014/main" id="{BD6E331B-3629-441B-B95E-B6A598132E7F}"/>
              </a:ext>
            </a:extLst>
          </p:cNvPr>
          <p:cNvSpPr/>
          <p:nvPr/>
        </p:nvSpPr>
        <p:spPr>
          <a:xfrm>
            <a:off x="1176865" y="5684029"/>
            <a:ext cx="7523187" cy="400110"/>
          </a:xfrm>
          <a:prstGeom prst="rect">
            <a:avLst/>
          </a:prstGeom>
        </p:spPr>
        <p:txBody>
          <a:bodyPr wrap="square">
            <a:spAutoFit/>
          </a:bodyPr>
          <a:lstStyle/>
          <a:p>
            <a:r>
              <a:rPr lang="en-US" sz="2000" b="1" dirty="0">
                <a:solidFill>
                  <a:srgbClr val="0033CC"/>
                </a:solidFill>
                <a:latin typeface="Times New Roman" panose="02020603050405020304" pitchFamily="18" charset="0"/>
                <a:cs typeface="Times New Roman" panose="02020603050405020304" pitchFamily="18" charset="0"/>
              </a:rPr>
              <a:t>The name "Jessie" is an ambiguous name. </a:t>
            </a:r>
          </a:p>
        </p:txBody>
      </p:sp>
      <p:sp>
        <p:nvSpPr>
          <p:cNvPr id="6" name="Arrow: Right 5">
            <a:extLst>
              <a:ext uri="{FF2B5EF4-FFF2-40B4-BE49-F238E27FC236}">
                <a16:creationId xmlns:a16="http://schemas.microsoft.com/office/drawing/2014/main" id="{B2074214-96A3-486A-85AE-8551E4C625A7}"/>
              </a:ext>
            </a:extLst>
          </p:cNvPr>
          <p:cNvSpPr/>
          <p:nvPr/>
        </p:nvSpPr>
        <p:spPr>
          <a:xfrm>
            <a:off x="732550" y="5742340"/>
            <a:ext cx="409161" cy="2050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2076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B9EBC-E9C0-4D9D-9C5A-3B8D368839B0}"/>
              </a:ext>
            </a:extLst>
          </p:cNvPr>
          <p:cNvSpPr>
            <a:spLocks noGrp="1"/>
          </p:cNvSpPr>
          <p:nvPr>
            <p:ph type="title"/>
          </p:nvPr>
        </p:nvSpPr>
        <p:spPr/>
        <p:txBody>
          <a:bodyPr/>
          <a:lstStyle/>
          <a:p>
            <a:r>
              <a:rPr lang="en-US" dirty="0"/>
              <a:t>Person Data</a:t>
            </a:r>
          </a:p>
        </p:txBody>
      </p:sp>
      <p:sp>
        <p:nvSpPr>
          <p:cNvPr id="4" name="Rectangle 3">
            <a:extLst>
              <a:ext uri="{FF2B5EF4-FFF2-40B4-BE49-F238E27FC236}">
                <a16:creationId xmlns:a16="http://schemas.microsoft.com/office/drawing/2014/main" id="{BD6E331B-3629-441B-B95E-B6A598132E7F}"/>
              </a:ext>
            </a:extLst>
          </p:cNvPr>
          <p:cNvSpPr/>
          <p:nvPr/>
        </p:nvSpPr>
        <p:spPr>
          <a:xfrm>
            <a:off x="2084639" y="1536099"/>
            <a:ext cx="7523187" cy="400110"/>
          </a:xfrm>
          <a:prstGeom prst="rect">
            <a:avLst/>
          </a:prstGeom>
        </p:spPr>
        <p:txBody>
          <a:bodyPr wrap="square">
            <a:spAutoFit/>
          </a:bodyPr>
          <a:lstStyle/>
          <a:p>
            <a:r>
              <a:rPr lang="en-US" sz="2000" b="1" dirty="0">
                <a:solidFill>
                  <a:srgbClr val="0033CC"/>
                </a:solidFill>
                <a:latin typeface="Times New Roman" panose="02020603050405020304" pitchFamily="18" charset="0"/>
                <a:cs typeface="Times New Roman" panose="02020603050405020304" pitchFamily="18" charset="0"/>
              </a:rPr>
              <a:t>The name "Jessie" is an ambiguous name. </a:t>
            </a:r>
          </a:p>
        </p:txBody>
      </p:sp>
      <p:pic>
        <p:nvPicPr>
          <p:cNvPr id="9" name="Picture 8">
            <a:extLst>
              <a:ext uri="{FF2B5EF4-FFF2-40B4-BE49-F238E27FC236}">
                <a16:creationId xmlns:a16="http://schemas.microsoft.com/office/drawing/2014/main" id="{F971F3C5-44F6-4804-9900-A2D82E87CCD6}"/>
              </a:ext>
            </a:extLst>
          </p:cNvPr>
          <p:cNvPicPr>
            <a:picLocks noChangeAspect="1"/>
          </p:cNvPicPr>
          <p:nvPr/>
        </p:nvPicPr>
        <p:blipFill>
          <a:blip r:embed="rId2"/>
          <a:stretch>
            <a:fillRect/>
          </a:stretch>
        </p:blipFill>
        <p:spPr>
          <a:xfrm>
            <a:off x="943803" y="2311280"/>
            <a:ext cx="7523187" cy="1033305"/>
          </a:xfrm>
          <a:prstGeom prst="rect">
            <a:avLst/>
          </a:prstGeom>
        </p:spPr>
      </p:pic>
      <p:pic>
        <p:nvPicPr>
          <p:cNvPr id="10" name="Picture 9">
            <a:extLst>
              <a:ext uri="{FF2B5EF4-FFF2-40B4-BE49-F238E27FC236}">
                <a16:creationId xmlns:a16="http://schemas.microsoft.com/office/drawing/2014/main" id="{1FDC381F-D670-4086-940A-39F17F83791A}"/>
              </a:ext>
            </a:extLst>
          </p:cNvPr>
          <p:cNvPicPr>
            <a:picLocks noChangeAspect="1"/>
          </p:cNvPicPr>
          <p:nvPr/>
        </p:nvPicPr>
        <p:blipFill>
          <a:blip r:embed="rId3"/>
          <a:stretch>
            <a:fillRect/>
          </a:stretch>
        </p:blipFill>
        <p:spPr>
          <a:xfrm>
            <a:off x="1841845" y="4031146"/>
            <a:ext cx="5553075" cy="1485900"/>
          </a:xfrm>
          <a:prstGeom prst="rect">
            <a:avLst/>
          </a:prstGeom>
        </p:spPr>
      </p:pic>
      <p:sp>
        <p:nvSpPr>
          <p:cNvPr id="11" name="Arrow: Right 10">
            <a:extLst>
              <a:ext uri="{FF2B5EF4-FFF2-40B4-BE49-F238E27FC236}">
                <a16:creationId xmlns:a16="http://schemas.microsoft.com/office/drawing/2014/main" id="{459E5A2B-7C3C-4456-B9C2-B035C7BC8AD3}"/>
              </a:ext>
            </a:extLst>
          </p:cNvPr>
          <p:cNvSpPr/>
          <p:nvPr/>
        </p:nvSpPr>
        <p:spPr>
          <a:xfrm>
            <a:off x="1063855" y="4569022"/>
            <a:ext cx="409161" cy="2050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7178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B9EBC-E9C0-4D9D-9C5A-3B8D368839B0}"/>
              </a:ext>
            </a:extLst>
          </p:cNvPr>
          <p:cNvSpPr>
            <a:spLocks noGrp="1"/>
          </p:cNvSpPr>
          <p:nvPr>
            <p:ph type="title"/>
          </p:nvPr>
        </p:nvSpPr>
        <p:spPr/>
        <p:txBody>
          <a:bodyPr/>
          <a:lstStyle/>
          <a:p>
            <a:r>
              <a:rPr lang="en-US" dirty="0"/>
              <a:t>Person Data</a:t>
            </a:r>
          </a:p>
        </p:txBody>
      </p:sp>
      <p:sp>
        <p:nvSpPr>
          <p:cNvPr id="4" name="Rectangle 3">
            <a:extLst>
              <a:ext uri="{FF2B5EF4-FFF2-40B4-BE49-F238E27FC236}">
                <a16:creationId xmlns:a16="http://schemas.microsoft.com/office/drawing/2014/main" id="{BD6E331B-3629-441B-B95E-B6A598132E7F}"/>
              </a:ext>
            </a:extLst>
          </p:cNvPr>
          <p:cNvSpPr/>
          <p:nvPr/>
        </p:nvSpPr>
        <p:spPr>
          <a:xfrm>
            <a:off x="2084639" y="1536099"/>
            <a:ext cx="7523187" cy="400110"/>
          </a:xfrm>
          <a:prstGeom prst="rect">
            <a:avLst/>
          </a:prstGeom>
        </p:spPr>
        <p:txBody>
          <a:bodyPr wrap="square">
            <a:spAutoFit/>
          </a:bodyPr>
          <a:lstStyle/>
          <a:p>
            <a:r>
              <a:rPr lang="en-US" sz="2000" b="1" dirty="0">
                <a:solidFill>
                  <a:srgbClr val="0033CC"/>
                </a:solidFill>
                <a:latin typeface="Times New Roman" panose="02020603050405020304" pitchFamily="18" charset="0"/>
                <a:cs typeface="Times New Roman" panose="02020603050405020304" pitchFamily="18" charset="0"/>
              </a:rPr>
              <a:t>The name "Jessie" is an ambiguous name. </a:t>
            </a:r>
          </a:p>
        </p:txBody>
      </p:sp>
      <p:pic>
        <p:nvPicPr>
          <p:cNvPr id="7" name="Picture 6">
            <a:extLst>
              <a:ext uri="{FF2B5EF4-FFF2-40B4-BE49-F238E27FC236}">
                <a16:creationId xmlns:a16="http://schemas.microsoft.com/office/drawing/2014/main" id="{6CA1BF79-0D26-425F-98B2-67E82D9CE156}"/>
              </a:ext>
            </a:extLst>
          </p:cNvPr>
          <p:cNvPicPr>
            <a:picLocks noChangeAspect="1"/>
          </p:cNvPicPr>
          <p:nvPr/>
        </p:nvPicPr>
        <p:blipFill>
          <a:blip r:embed="rId2"/>
          <a:stretch>
            <a:fillRect/>
          </a:stretch>
        </p:blipFill>
        <p:spPr>
          <a:xfrm>
            <a:off x="1795462" y="2089703"/>
            <a:ext cx="5553075" cy="1485900"/>
          </a:xfrm>
          <a:prstGeom prst="rect">
            <a:avLst/>
          </a:prstGeom>
        </p:spPr>
      </p:pic>
      <p:sp>
        <p:nvSpPr>
          <p:cNvPr id="3" name="Rectangle 2">
            <a:extLst>
              <a:ext uri="{FF2B5EF4-FFF2-40B4-BE49-F238E27FC236}">
                <a16:creationId xmlns:a16="http://schemas.microsoft.com/office/drawing/2014/main" id="{CF77B48A-1712-4E6E-A3FB-C45C2D1C2F93}"/>
              </a:ext>
            </a:extLst>
          </p:cNvPr>
          <p:cNvSpPr/>
          <p:nvPr/>
        </p:nvSpPr>
        <p:spPr>
          <a:xfrm>
            <a:off x="1574591" y="3934505"/>
            <a:ext cx="6401008" cy="1754326"/>
          </a:xfrm>
          <a:prstGeom prst="rect">
            <a:avLst/>
          </a:prstGeom>
        </p:spPr>
        <p:txBody>
          <a:bodyPr wrap="square">
            <a:spAutoFit/>
          </a:bodyPr>
          <a:lstStyle/>
          <a:p>
            <a:r>
              <a:rPr lang="en-US" dirty="0">
                <a:solidFill>
                  <a:srgbClr val="555555"/>
                </a:solidFill>
                <a:latin typeface="verdana" panose="020B0604030504040204" pitchFamily="34" charset="0"/>
              </a:rPr>
              <a:t>Jessie Washington is only 159 cm tall. If we have a look at the results of our Classifier, trained with heights, we see that the likelihood for a person 159 cm tall of being "female" is 0.875. So what about an unknown person called "Jessie" and being 159 cm tall? Is this person female or male?</a:t>
            </a:r>
            <a:endParaRPr lang="en-US" dirty="0"/>
          </a:p>
        </p:txBody>
      </p:sp>
    </p:spTree>
    <p:extLst>
      <p:ext uri="{BB962C8B-B14F-4D97-AF65-F5344CB8AC3E}">
        <p14:creationId xmlns:p14="http://schemas.microsoft.com/office/powerpoint/2010/main" val="731793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B9EBC-E9C0-4D9D-9C5A-3B8D368839B0}"/>
              </a:ext>
            </a:extLst>
          </p:cNvPr>
          <p:cNvSpPr>
            <a:spLocks noGrp="1"/>
          </p:cNvSpPr>
          <p:nvPr>
            <p:ph type="title"/>
          </p:nvPr>
        </p:nvSpPr>
        <p:spPr/>
        <p:txBody>
          <a:bodyPr/>
          <a:lstStyle/>
          <a:p>
            <a:r>
              <a:rPr lang="en-US" dirty="0"/>
              <a:t>Person Data</a:t>
            </a:r>
          </a:p>
        </p:txBody>
      </p:sp>
      <p:sp>
        <p:nvSpPr>
          <p:cNvPr id="3" name="Rectangle 2">
            <a:extLst>
              <a:ext uri="{FF2B5EF4-FFF2-40B4-BE49-F238E27FC236}">
                <a16:creationId xmlns:a16="http://schemas.microsoft.com/office/drawing/2014/main" id="{CF77B48A-1712-4E6E-A3FB-C45C2D1C2F93}"/>
              </a:ext>
            </a:extLst>
          </p:cNvPr>
          <p:cNvSpPr/>
          <p:nvPr/>
        </p:nvSpPr>
        <p:spPr>
          <a:xfrm>
            <a:off x="1176865" y="1390088"/>
            <a:ext cx="7006352"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To answer this question, we will train an Naive Bayes classifier with two feature classes, i.e. heights and first names:</a:t>
            </a:r>
          </a:p>
        </p:txBody>
      </p:sp>
      <p:pic>
        <p:nvPicPr>
          <p:cNvPr id="5" name="Picture 4">
            <a:extLst>
              <a:ext uri="{FF2B5EF4-FFF2-40B4-BE49-F238E27FC236}">
                <a16:creationId xmlns:a16="http://schemas.microsoft.com/office/drawing/2014/main" id="{2C07A9BA-0D2C-40D3-831D-D90F30A6F89B}"/>
              </a:ext>
            </a:extLst>
          </p:cNvPr>
          <p:cNvPicPr>
            <a:picLocks noChangeAspect="1"/>
          </p:cNvPicPr>
          <p:nvPr/>
        </p:nvPicPr>
        <p:blipFill>
          <a:blip r:embed="rId2"/>
          <a:stretch>
            <a:fillRect/>
          </a:stretch>
        </p:blipFill>
        <p:spPr>
          <a:xfrm>
            <a:off x="836647" y="2097974"/>
            <a:ext cx="7470706" cy="2318495"/>
          </a:xfrm>
          <a:prstGeom prst="rect">
            <a:avLst/>
          </a:prstGeom>
        </p:spPr>
      </p:pic>
      <p:pic>
        <p:nvPicPr>
          <p:cNvPr id="6" name="Picture 5">
            <a:extLst>
              <a:ext uri="{FF2B5EF4-FFF2-40B4-BE49-F238E27FC236}">
                <a16:creationId xmlns:a16="http://schemas.microsoft.com/office/drawing/2014/main" id="{750E73A7-05FC-4143-84A5-22DBFBFC710C}"/>
              </a:ext>
            </a:extLst>
          </p:cNvPr>
          <p:cNvPicPr>
            <a:picLocks noChangeAspect="1"/>
          </p:cNvPicPr>
          <p:nvPr/>
        </p:nvPicPr>
        <p:blipFill>
          <a:blip r:embed="rId3"/>
          <a:stretch>
            <a:fillRect/>
          </a:stretch>
        </p:blipFill>
        <p:spPr>
          <a:xfrm>
            <a:off x="1753842" y="4695825"/>
            <a:ext cx="6429375" cy="1428750"/>
          </a:xfrm>
          <a:prstGeom prst="rect">
            <a:avLst/>
          </a:prstGeom>
        </p:spPr>
      </p:pic>
      <p:sp>
        <p:nvSpPr>
          <p:cNvPr id="8" name="Arrow: Right 7">
            <a:extLst>
              <a:ext uri="{FF2B5EF4-FFF2-40B4-BE49-F238E27FC236}">
                <a16:creationId xmlns:a16="http://schemas.microsoft.com/office/drawing/2014/main" id="{9BE447E7-2462-4242-86DF-73541DD659C5}"/>
              </a:ext>
            </a:extLst>
          </p:cNvPr>
          <p:cNvSpPr/>
          <p:nvPr/>
        </p:nvSpPr>
        <p:spPr>
          <a:xfrm>
            <a:off x="1167660" y="5410200"/>
            <a:ext cx="409161" cy="2050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4651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5367B-B34C-4968-89E6-0F8806342216}"/>
              </a:ext>
            </a:extLst>
          </p:cNvPr>
          <p:cNvSpPr>
            <a:spLocks noGrp="1"/>
          </p:cNvSpPr>
          <p:nvPr>
            <p:ph type="title"/>
          </p:nvPr>
        </p:nvSpPr>
        <p:spPr/>
        <p:txBody>
          <a:bodyPr/>
          <a:lstStyle/>
          <a:p>
            <a:r>
              <a:rPr lang="en-US" dirty="0"/>
              <a:t>Classes at IUH</a:t>
            </a:r>
          </a:p>
        </p:txBody>
      </p:sp>
      <p:sp>
        <p:nvSpPr>
          <p:cNvPr id="3" name="Content Placeholder 2">
            <a:extLst>
              <a:ext uri="{FF2B5EF4-FFF2-40B4-BE49-F238E27FC236}">
                <a16:creationId xmlns:a16="http://schemas.microsoft.com/office/drawing/2014/main" id="{57D38EF2-C2AB-4050-800A-B7F468D2F2B9}"/>
              </a:ext>
            </a:extLst>
          </p:cNvPr>
          <p:cNvSpPr>
            <a:spLocks noGrp="1"/>
          </p:cNvSpPr>
          <p:nvPr>
            <p:ph idx="1"/>
          </p:nvPr>
        </p:nvSpPr>
        <p:spPr>
          <a:xfrm>
            <a:off x="772633" y="1386815"/>
            <a:ext cx="7708757" cy="2436437"/>
          </a:xfrm>
        </p:spPr>
        <p:txBody>
          <a:bodyPr>
            <a:normAutofit/>
          </a:bodyPr>
          <a:lstStyle/>
          <a:p>
            <a:r>
              <a:rPr lang="en-US" dirty="0" err="1"/>
              <a:t>in_time</a:t>
            </a:r>
            <a:r>
              <a:rPr lang="en-US" dirty="0"/>
              <a:t> = [(0, 27), (1, 25), (2, 16), (3, 19), (4, 26), (5, 20), (6, 19), (7, 17), (8, 10), (9, 5), (10, 4), (11, 4), (12,2)]</a:t>
            </a:r>
          </a:p>
          <a:p>
            <a:r>
              <a:rPr lang="en-US" dirty="0" err="1"/>
              <a:t>cls_late</a:t>
            </a:r>
            <a:r>
              <a:rPr lang="en-US" dirty="0"/>
              <a:t> = [(5,3), (6, 5), (7, 8), (8, 15), (9, 17), (10, 18), (11, 19), (12,16), (13, 9), (14, 8), (15, 8)]</a:t>
            </a:r>
          </a:p>
          <a:p>
            <a:endParaRPr lang="en-US" dirty="0"/>
          </a:p>
        </p:txBody>
      </p:sp>
    </p:spTree>
    <p:extLst>
      <p:ext uri="{BB962C8B-B14F-4D97-AF65-F5344CB8AC3E}">
        <p14:creationId xmlns:p14="http://schemas.microsoft.com/office/powerpoint/2010/main" val="1011192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5367B-B34C-4968-89E6-0F8806342216}"/>
              </a:ext>
            </a:extLst>
          </p:cNvPr>
          <p:cNvSpPr>
            <a:spLocks noGrp="1"/>
          </p:cNvSpPr>
          <p:nvPr>
            <p:ph type="title"/>
          </p:nvPr>
        </p:nvSpPr>
        <p:spPr/>
        <p:txBody>
          <a:bodyPr/>
          <a:lstStyle/>
          <a:p>
            <a:r>
              <a:rPr lang="en-US" dirty="0"/>
              <a:t>Classes at IUH (Lec2_Ex1.py)</a:t>
            </a:r>
          </a:p>
        </p:txBody>
      </p:sp>
      <p:sp>
        <p:nvSpPr>
          <p:cNvPr id="5" name="Content Placeholder 4">
            <a:extLst>
              <a:ext uri="{FF2B5EF4-FFF2-40B4-BE49-F238E27FC236}">
                <a16:creationId xmlns:a16="http://schemas.microsoft.com/office/drawing/2014/main" id="{1FC3D601-7048-4384-B336-07BD20CA8040}"/>
              </a:ext>
            </a:extLst>
          </p:cNvPr>
          <p:cNvSpPr>
            <a:spLocks noGrp="1"/>
          </p:cNvSpPr>
          <p:nvPr>
            <p:ph idx="1"/>
          </p:nvPr>
        </p:nvSpPr>
        <p:spPr>
          <a:xfrm>
            <a:off x="1042319" y="1501789"/>
            <a:ext cx="7280046" cy="3971359"/>
          </a:xfrm>
        </p:spPr>
        <p:txBody>
          <a:bodyPr>
            <a:normAutofit/>
          </a:bodyPr>
          <a:lstStyle/>
          <a:p>
            <a:r>
              <a:rPr lang="en-US" dirty="0"/>
              <a:t>Visualize data:</a:t>
            </a:r>
          </a:p>
          <a:p>
            <a:pPr marL="457200" lvl="1" indent="0">
              <a:buNone/>
            </a:pPr>
            <a:r>
              <a:rPr lang="en-US" sz="1800" dirty="0"/>
              <a:t>X, Y = zip(*</a:t>
            </a:r>
            <a:r>
              <a:rPr lang="en-US" sz="1800" dirty="0" err="1"/>
              <a:t>in_time</a:t>
            </a:r>
            <a:r>
              <a:rPr lang="en-US" sz="1800" dirty="0"/>
              <a:t>)</a:t>
            </a:r>
          </a:p>
          <a:p>
            <a:pPr marL="457200" lvl="1" indent="0">
              <a:buNone/>
            </a:pPr>
            <a:r>
              <a:rPr lang="en-US" sz="1800" dirty="0"/>
              <a:t>X2, Y2 = zip(*</a:t>
            </a:r>
            <a:r>
              <a:rPr lang="en-US" sz="1800" dirty="0" err="1"/>
              <a:t>cls_late</a:t>
            </a:r>
            <a:r>
              <a:rPr lang="en-US" sz="1800" dirty="0"/>
              <a:t>)</a:t>
            </a:r>
          </a:p>
          <a:p>
            <a:pPr marL="457200" lvl="1" indent="0">
              <a:buNone/>
            </a:pPr>
            <a:r>
              <a:rPr lang="en-US" sz="1800" dirty="0" err="1"/>
              <a:t>bar_width</a:t>
            </a:r>
            <a:r>
              <a:rPr lang="en-US" sz="1800" dirty="0"/>
              <a:t> = 0.9</a:t>
            </a:r>
          </a:p>
          <a:p>
            <a:pPr marL="457200" lvl="1" indent="0">
              <a:buNone/>
            </a:pPr>
            <a:r>
              <a:rPr lang="en-US" sz="1800" dirty="0" err="1"/>
              <a:t>plt.bar</a:t>
            </a:r>
            <a:r>
              <a:rPr lang="en-US" sz="1800" dirty="0"/>
              <a:t>(X, Y, </a:t>
            </a:r>
            <a:r>
              <a:rPr lang="en-US" sz="1800" dirty="0" err="1"/>
              <a:t>bar_width</a:t>
            </a:r>
            <a:r>
              <a:rPr lang="en-US" sz="1800" dirty="0"/>
              <a:t>, color="blue", alpha=0.75, label="</a:t>
            </a:r>
            <a:r>
              <a:rPr lang="en-US" sz="1800" dirty="0" err="1"/>
              <a:t>Đúng</a:t>
            </a:r>
            <a:r>
              <a:rPr lang="en-US" sz="1800" dirty="0"/>
              <a:t> </a:t>
            </a:r>
            <a:r>
              <a:rPr lang="en-US" sz="1800" dirty="0" err="1"/>
              <a:t>giờ</a:t>
            </a:r>
            <a:r>
              <a:rPr lang="en-US" sz="1800" dirty="0"/>
              <a:t>")</a:t>
            </a:r>
          </a:p>
          <a:p>
            <a:pPr marL="457200" lvl="1" indent="0">
              <a:buNone/>
            </a:pPr>
            <a:r>
              <a:rPr lang="en-US" sz="1800" dirty="0" err="1"/>
              <a:t>bar_width</a:t>
            </a:r>
            <a:r>
              <a:rPr lang="en-US" sz="1800" dirty="0"/>
              <a:t> = 0.8</a:t>
            </a:r>
          </a:p>
          <a:p>
            <a:pPr marL="457200" lvl="1" indent="0">
              <a:buNone/>
            </a:pPr>
            <a:r>
              <a:rPr lang="en-US" sz="1800" dirty="0" err="1"/>
              <a:t>plt.bar</a:t>
            </a:r>
            <a:r>
              <a:rPr lang="en-US" sz="1800" dirty="0"/>
              <a:t>(X2, Y2, </a:t>
            </a:r>
            <a:r>
              <a:rPr lang="en-US" sz="1800" dirty="0" err="1"/>
              <a:t>bar_width</a:t>
            </a:r>
            <a:r>
              <a:rPr lang="en-US" sz="1800" dirty="0"/>
              <a:t>, color="green", alpha=0.75, label="</a:t>
            </a:r>
            <a:r>
              <a:rPr lang="en-US" sz="1800" dirty="0" err="1"/>
              <a:t>Trể</a:t>
            </a:r>
            <a:r>
              <a:rPr lang="en-US" sz="1800" dirty="0"/>
              <a:t>")</a:t>
            </a:r>
          </a:p>
          <a:p>
            <a:pPr marL="457200" lvl="1" indent="0">
              <a:buNone/>
            </a:pPr>
            <a:r>
              <a:rPr lang="en-US" sz="1800" dirty="0" err="1"/>
              <a:t>plt.legend</a:t>
            </a:r>
            <a:r>
              <a:rPr lang="en-US" sz="1800" dirty="0"/>
              <a:t>(loc='upper right')</a:t>
            </a:r>
          </a:p>
          <a:p>
            <a:pPr marL="457200" lvl="1" indent="0">
              <a:buNone/>
            </a:pPr>
            <a:r>
              <a:rPr lang="en-US" sz="1800" dirty="0" err="1"/>
              <a:t>plt.show</a:t>
            </a:r>
            <a:r>
              <a:rPr lang="en-US" sz="1800" dirty="0"/>
              <a:t>()</a:t>
            </a:r>
          </a:p>
          <a:p>
            <a:endParaRPr lang="en-US" dirty="0"/>
          </a:p>
        </p:txBody>
      </p:sp>
    </p:spTree>
    <p:extLst>
      <p:ext uri="{BB962C8B-B14F-4D97-AF65-F5344CB8AC3E}">
        <p14:creationId xmlns:p14="http://schemas.microsoft.com/office/powerpoint/2010/main" val="191434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5367B-B34C-4968-89E6-0F8806342216}"/>
              </a:ext>
            </a:extLst>
          </p:cNvPr>
          <p:cNvSpPr>
            <a:spLocks noGrp="1"/>
          </p:cNvSpPr>
          <p:nvPr>
            <p:ph type="title"/>
          </p:nvPr>
        </p:nvSpPr>
        <p:spPr/>
        <p:txBody>
          <a:bodyPr/>
          <a:lstStyle/>
          <a:p>
            <a:r>
              <a:rPr lang="en-US" dirty="0"/>
              <a:t>Classes at IUH</a:t>
            </a:r>
          </a:p>
        </p:txBody>
      </p:sp>
      <p:pic>
        <p:nvPicPr>
          <p:cNvPr id="6" name="Picture 5">
            <a:extLst>
              <a:ext uri="{FF2B5EF4-FFF2-40B4-BE49-F238E27FC236}">
                <a16:creationId xmlns:a16="http://schemas.microsoft.com/office/drawing/2014/main" id="{6685D1C1-B3FE-4548-97CF-4A92038D506B}"/>
              </a:ext>
            </a:extLst>
          </p:cNvPr>
          <p:cNvPicPr>
            <a:picLocks noChangeAspect="1"/>
          </p:cNvPicPr>
          <p:nvPr/>
        </p:nvPicPr>
        <p:blipFill>
          <a:blip r:embed="rId2"/>
          <a:stretch>
            <a:fillRect/>
          </a:stretch>
        </p:blipFill>
        <p:spPr>
          <a:xfrm>
            <a:off x="1689842" y="1375534"/>
            <a:ext cx="6285757" cy="4611715"/>
          </a:xfrm>
          <a:prstGeom prst="rect">
            <a:avLst/>
          </a:prstGeom>
        </p:spPr>
      </p:pic>
    </p:spTree>
    <p:extLst>
      <p:ext uri="{BB962C8B-B14F-4D97-AF65-F5344CB8AC3E}">
        <p14:creationId xmlns:p14="http://schemas.microsoft.com/office/powerpoint/2010/main" val="2003081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5367B-B34C-4968-89E6-0F8806342216}"/>
              </a:ext>
            </a:extLst>
          </p:cNvPr>
          <p:cNvSpPr>
            <a:spLocks noGrp="1"/>
          </p:cNvSpPr>
          <p:nvPr>
            <p:ph type="title"/>
          </p:nvPr>
        </p:nvSpPr>
        <p:spPr/>
        <p:txBody>
          <a:bodyPr/>
          <a:lstStyle/>
          <a:p>
            <a:r>
              <a:rPr lang="en-US" dirty="0"/>
              <a:t>Classes at IUH</a:t>
            </a:r>
          </a:p>
        </p:txBody>
      </p:sp>
      <p:sp>
        <p:nvSpPr>
          <p:cNvPr id="5" name="Content Placeholder 4">
            <a:extLst>
              <a:ext uri="{FF2B5EF4-FFF2-40B4-BE49-F238E27FC236}">
                <a16:creationId xmlns:a16="http://schemas.microsoft.com/office/drawing/2014/main" id="{1FC3D601-7048-4384-B336-07BD20CA8040}"/>
              </a:ext>
            </a:extLst>
          </p:cNvPr>
          <p:cNvSpPr>
            <a:spLocks noGrp="1"/>
          </p:cNvSpPr>
          <p:nvPr>
            <p:ph idx="1"/>
          </p:nvPr>
        </p:nvSpPr>
        <p:spPr>
          <a:xfrm>
            <a:off x="1042319" y="1694294"/>
            <a:ext cx="7280046" cy="3565225"/>
          </a:xfrm>
        </p:spPr>
        <p:txBody>
          <a:bodyPr>
            <a:normAutofit/>
          </a:bodyPr>
          <a:lstStyle/>
          <a:p>
            <a:r>
              <a:rPr lang="en-US" dirty="0"/>
              <a:t>From this data we can deduce that the probability of lately coming classes when leaving home at 6:32 is 1, because we had 16 successful cases experienced and no late, i.e. there is no tuple with 2 as the first component in ‘</a:t>
            </a:r>
            <a:r>
              <a:rPr lang="en-US" dirty="0" err="1"/>
              <a:t>cls_late</a:t>
            </a:r>
            <a:r>
              <a:rPr lang="en-US" dirty="0"/>
              <a:t>’.</a:t>
            </a:r>
          </a:p>
          <a:p>
            <a:r>
              <a:rPr lang="en-US" altLang="en-US" dirty="0">
                <a:solidFill>
                  <a:schemeClr val="tx1"/>
                </a:solidFill>
              </a:rPr>
              <a:t>We will denote the event “Coming classes in time" with </a:t>
            </a:r>
            <a:r>
              <a:rPr lang="en-US" altLang="en-US" dirty="0">
                <a:solidFill>
                  <a:schemeClr val="tx1"/>
                </a:solidFill>
                <a:ea typeface="MathJax_Math-italic"/>
              </a:rPr>
              <a:t>S</a:t>
            </a:r>
            <a:r>
              <a:rPr lang="en-US" altLang="en-US" dirty="0">
                <a:solidFill>
                  <a:schemeClr val="tx1"/>
                </a:solidFill>
              </a:rPr>
              <a:t>(success) and the event " Coming classes lately" with </a:t>
            </a:r>
            <a:r>
              <a:rPr lang="en-US" altLang="en-US" dirty="0">
                <a:solidFill>
                  <a:schemeClr val="tx1"/>
                </a:solidFill>
                <a:ea typeface="MathJax_Math-italic"/>
              </a:rPr>
              <a:t>L</a:t>
            </a:r>
            <a:r>
              <a:rPr lang="en-US" altLang="en-US" dirty="0">
                <a:solidFill>
                  <a:schemeClr val="tx1"/>
                </a:solidFill>
              </a:rPr>
              <a:t>(late).</a:t>
            </a:r>
          </a:p>
          <a:p>
            <a:endParaRPr lang="en-US" dirty="0"/>
          </a:p>
          <a:p>
            <a:endParaRPr lang="en-US" dirty="0"/>
          </a:p>
        </p:txBody>
      </p:sp>
    </p:spTree>
    <p:extLst>
      <p:ext uri="{BB962C8B-B14F-4D97-AF65-F5344CB8AC3E}">
        <p14:creationId xmlns:p14="http://schemas.microsoft.com/office/powerpoint/2010/main" val="2325129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5367B-B34C-4968-89E6-0F8806342216}"/>
              </a:ext>
            </a:extLst>
          </p:cNvPr>
          <p:cNvSpPr>
            <a:spLocks noGrp="1"/>
          </p:cNvSpPr>
          <p:nvPr>
            <p:ph type="title"/>
          </p:nvPr>
        </p:nvSpPr>
        <p:spPr/>
        <p:txBody>
          <a:bodyPr/>
          <a:lstStyle/>
          <a:p>
            <a:r>
              <a:rPr lang="en-US" dirty="0"/>
              <a:t>Classes at IUH</a:t>
            </a:r>
          </a:p>
        </p:txBody>
      </p:sp>
      <p:sp>
        <p:nvSpPr>
          <p:cNvPr id="5" name="Content Placeholder 4">
            <a:extLst>
              <a:ext uri="{FF2B5EF4-FFF2-40B4-BE49-F238E27FC236}">
                <a16:creationId xmlns:a16="http://schemas.microsoft.com/office/drawing/2014/main" id="{1FC3D601-7048-4384-B336-07BD20CA8040}"/>
              </a:ext>
            </a:extLst>
          </p:cNvPr>
          <p:cNvSpPr>
            <a:spLocks noGrp="1"/>
          </p:cNvSpPr>
          <p:nvPr>
            <p:ph idx="1"/>
          </p:nvPr>
        </p:nvSpPr>
        <p:spPr>
          <a:xfrm>
            <a:off x="1042319" y="1694294"/>
            <a:ext cx="7280046" cy="3565225"/>
          </a:xfrm>
        </p:spPr>
        <p:txBody>
          <a:bodyPr>
            <a:normAutofit/>
          </a:bodyPr>
          <a:lstStyle/>
          <a:p>
            <a:r>
              <a:rPr lang="en-US" altLang="en-US" dirty="0">
                <a:solidFill>
                  <a:schemeClr val="tx1"/>
                </a:solidFill>
              </a:rPr>
              <a:t>S: “Coming classes in time"</a:t>
            </a:r>
          </a:p>
          <a:p>
            <a:r>
              <a:rPr lang="en-US" altLang="en-US" dirty="0">
                <a:solidFill>
                  <a:schemeClr val="tx1"/>
                </a:solidFill>
              </a:rPr>
              <a:t>L: “Coming classes lately”.</a:t>
            </a:r>
          </a:p>
          <a:p>
            <a:endParaRPr lang="en-US" altLang="en-US" dirty="0">
              <a:solidFill>
                <a:schemeClr val="tx1"/>
              </a:solidFill>
            </a:endParaRPr>
          </a:p>
          <a:p>
            <a:r>
              <a:rPr lang="en-US" altLang="en-US" dirty="0">
                <a:solidFill>
                  <a:schemeClr val="tx1"/>
                </a:solidFill>
              </a:rPr>
              <a:t>The probability “coming </a:t>
            </a:r>
            <a:r>
              <a:rPr lang="en-US" altLang="en-US" dirty="0" err="1">
                <a:solidFill>
                  <a:schemeClr val="tx1"/>
                </a:solidFill>
              </a:rPr>
              <a:t>classe</a:t>
            </a:r>
            <a:r>
              <a:rPr lang="en-US" altLang="en-US" dirty="0">
                <a:solidFill>
                  <a:schemeClr val="tx1"/>
                </a:solidFill>
              </a:rPr>
              <a:t> in time that we leave home at 6:32” can be defined </a:t>
            </a:r>
            <a:r>
              <a:rPr lang="en-US" altLang="en-US" dirty="0" err="1">
                <a:solidFill>
                  <a:schemeClr val="tx1"/>
                </a:solidFill>
              </a:rPr>
              <a:t>fomally</a:t>
            </a:r>
            <a:r>
              <a:rPr lang="en-US" altLang="en-US" dirty="0">
                <a:solidFill>
                  <a:schemeClr val="tx1"/>
                </a:solidFill>
              </a:rPr>
              <a:t>:</a:t>
            </a:r>
          </a:p>
          <a:p>
            <a:pPr marL="0" indent="0">
              <a:buNone/>
            </a:pPr>
            <a:r>
              <a:rPr lang="en-US" altLang="en-US" dirty="0">
                <a:solidFill>
                  <a:schemeClr val="tx1"/>
                </a:solidFill>
              </a:rPr>
              <a:t>			P(S|2)=16/16=1</a:t>
            </a:r>
          </a:p>
          <a:p>
            <a:endParaRPr lang="en-US" dirty="0"/>
          </a:p>
          <a:p>
            <a:endParaRPr lang="en-US" dirty="0"/>
          </a:p>
        </p:txBody>
      </p:sp>
    </p:spTree>
    <p:extLst>
      <p:ext uri="{BB962C8B-B14F-4D97-AF65-F5344CB8AC3E}">
        <p14:creationId xmlns:p14="http://schemas.microsoft.com/office/powerpoint/2010/main" val="878252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5367B-B34C-4968-89E6-0F8806342216}"/>
              </a:ext>
            </a:extLst>
          </p:cNvPr>
          <p:cNvSpPr>
            <a:spLocks noGrp="1"/>
          </p:cNvSpPr>
          <p:nvPr>
            <p:ph type="title"/>
          </p:nvPr>
        </p:nvSpPr>
        <p:spPr/>
        <p:txBody>
          <a:bodyPr/>
          <a:lstStyle/>
          <a:p>
            <a:r>
              <a:rPr lang="en-US" dirty="0"/>
              <a:t>Classes at IUH</a:t>
            </a:r>
          </a:p>
        </p:txBody>
      </p:sp>
      <p:sp>
        <p:nvSpPr>
          <p:cNvPr id="5" name="Content Placeholder 4">
            <a:extLst>
              <a:ext uri="{FF2B5EF4-FFF2-40B4-BE49-F238E27FC236}">
                <a16:creationId xmlns:a16="http://schemas.microsoft.com/office/drawing/2014/main" id="{1FC3D601-7048-4384-B336-07BD20CA8040}"/>
              </a:ext>
            </a:extLst>
          </p:cNvPr>
          <p:cNvSpPr>
            <a:spLocks noGrp="1"/>
          </p:cNvSpPr>
          <p:nvPr>
            <p:ph idx="1"/>
          </p:nvPr>
        </p:nvSpPr>
        <p:spPr>
          <a:xfrm>
            <a:off x="1042319" y="1694295"/>
            <a:ext cx="7280046" cy="3162628"/>
          </a:xfrm>
        </p:spPr>
        <p:txBody>
          <a:bodyPr>
            <a:normAutofit/>
          </a:bodyPr>
          <a:lstStyle/>
          <a:p>
            <a:r>
              <a:rPr lang="en-US" altLang="en-US" dirty="0">
                <a:solidFill>
                  <a:schemeClr val="tx1"/>
                </a:solidFill>
              </a:rPr>
              <a:t>Leaving home on 6:38 am:</a:t>
            </a:r>
          </a:p>
          <a:p>
            <a:pPr lvl="1"/>
            <a:r>
              <a:rPr lang="en-US" altLang="en-US" dirty="0">
                <a:solidFill>
                  <a:schemeClr val="tx1"/>
                </a:solidFill>
              </a:rPr>
              <a:t>Number of cases in “</a:t>
            </a:r>
            <a:r>
              <a:rPr lang="en-US" altLang="en-US" dirty="0" err="1">
                <a:solidFill>
                  <a:schemeClr val="tx1"/>
                </a:solidFill>
              </a:rPr>
              <a:t>in_time</a:t>
            </a:r>
            <a:r>
              <a:rPr lang="en-US" altLang="en-US" dirty="0">
                <a:solidFill>
                  <a:schemeClr val="tx1"/>
                </a:solidFill>
              </a:rPr>
              <a:t>” list: 10</a:t>
            </a:r>
          </a:p>
          <a:p>
            <a:pPr lvl="1"/>
            <a:r>
              <a:rPr lang="en-US" altLang="en-US" dirty="0">
                <a:solidFill>
                  <a:schemeClr val="tx1"/>
                </a:solidFill>
              </a:rPr>
              <a:t> Number of cases in “</a:t>
            </a:r>
            <a:r>
              <a:rPr lang="en-US" altLang="en-US" dirty="0" err="1">
                <a:solidFill>
                  <a:schemeClr val="tx1"/>
                </a:solidFill>
              </a:rPr>
              <a:t>cls_late</a:t>
            </a:r>
            <a:r>
              <a:rPr lang="en-US" altLang="en-US" dirty="0">
                <a:solidFill>
                  <a:schemeClr val="tx1"/>
                </a:solidFill>
              </a:rPr>
              <a:t>” list: 15</a:t>
            </a:r>
          </a:p>
          <a:p>
            <a:pPr marL="0" indent="0">
              <a:buNone/>
            </a:pPr>
            <a:r>
              <a:rPr lang="en-US" altLang="en-US" dirty="0">
                <a:solidFill>
                  <a:schemeClr val="tx1"/>
                </a:solidFill>
              </a:rPr>
              <a:t>	</a:t>
            </a:r>
          </a:p>
          <a:p>
            <a:pPr marL="0" indent="0">
              <a:buNone/>
            </a:pPr>
            <a:r>
              <a:rPr lang="en-US" dirty="0">
                <a:solidFill>
                  <a:schemeClr val="tx1"/>
                </a:solidFill>
              </a:rPr>
              <a:t>			=&gt;  P(S|8)=10/(10+15)=0.4</a:t>
            </a:r>
          </a:p>
          <a:p>
            <a:pPr marL="0" indent="0">
              <a:buNone/>
            </a:pPr>
            <a:r>
              <a:rPr lang="en-US" dirty="0">
                <a:solidFill>
                  <a:schemeClr val="tx1"/>
                </a:solidFill>
              </a:rPr>
              <a:t>				P(L|8)=15/(10+15)=0.6</a:t>
            </a:r>
            <a:endParaRPr lang="en-US" dirty="0"/>
          </a:p>
          <a:p>
            <a:endParaRPr lang="en-US" dirty="0"/>
          </a:p>
        </p:txBody>
      </p:sp>
    </p:spTree>
    <p:extLst>
      <p:ext uri="{BB962C8B-B14F-4D97-AF65-F5344CB8AC3E}">
        <p14:creationId xmlns:p14="http://schemas.microsoft.com/office/powerpoint/2010/main" val="613292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5367B-B34C-4968-89E6-0F8806342216}"/>
              </a:ext>
            </a:extLst>
          </p:cNvPr>
          <p:cNvSpPr>
            <a:spLocks noGrp="1"/>
          </p:cNvSpPr>
          <p:nvPr>
            <p:ph type="title"/>
          </p:nvPr>
        </p:nvSpPr>
        <p:spPr/>
        <p:txBody>
          <a:bodyPr/>
          <a:lstStyle/>
          <a:p>
            <a:r>
              <a:rPr lang="en-US" dirty="0"/>
              <a:t>Classes at IUH</a:t>
            </a:r>
          </a:p>
        </p:txBody>
      </p:sp>
      <p:sp>
        <p:nvSpPr>
          <p:cNvPr id="5" name="Content Placeholder 4">
            <a:extLst>
              <a:ext uri="{FF2B5EF4-FFF2-40B4-BE49-F238E27FC236}">
                <a16:creationId xmlns:a16="http://schemas.microsoft.com/office/drawing/2014/main" id="{1FC3D601-7048-4384-B336-07BD20CA8040}"/>
              </a:ext>
            </a:extLst>
          </p:cNvPr>
          <p:cNvSpPr>
            <a:spLocks noGrp="1"/>
          </p:cNvSpPr>
          <p:nvPr>
            <p:ph idx="1"/>
          </p:nvPr>
        </p:nvSpPr>
        <p:spPr>
          <a:xfrm>
            <a:off x="1042319" y="1694295"/>
            <a:ext cx="7280046" cy="843496"/>
          </a:xfrm>
        </p:spPr>
        <p:txBody>
          <a:bodyPr>
            <a:normAutofit/>
          </a:bodyPr>
          <a:lstStyle/>
          <a:p>
            <a:r>
              <a:rPr lang="en-US" dirty="0"/>
              <a:t>We can write a 'classifier' function, which will give the probability for coming classes in time</a:t>
            </a:r>
            <a:r>
              <a:rPr lang="en-US" altLang="en-US" dirty="0">
                <a:solidFill>
                  <a:schemeClr val="tx1"/>
                </a:solidFill>
              </a:rPr>
              <a:t>:</a:t>
            </a:r>
          </a:p>
        </p:txBody>
      </p:sp>
      <p:sp>
        <p:nvSpPr>
          <p:cNvPr id="3" name="Rectangle 2">
            <a:extLst>
              <a:ext uri="{FF2B5EF4-FFF2-40B4-BE49-F238E27FC236}">
                <a16:creationId xmlns:a16="http://schemas.microsoft.com/office/drawing/2014/main" id="{C06AEB68-B532-4105-AD54-44DF737BB898}"/>
              </a:ext>
            </a:extLst>
          </p:cNvPr>
          <p:cNvSpPr/>
          <p:nvPr/>
        </p:nvSpPr>
        <p:spPr>
          <a:xfrm>
            <a:off x="1490870" y="2517912"/>
            <a:ext cx="6783090" cy="3477875"/>
          </a:xfrm>
          <a:prstGeom prst="rect">
            <a:avLst/>
          </a:prstGeom>
        </p:spPr>
        <p:txBody>
          <a:bodyPr wrap="square">
            <a:spAutoFit/>
          </a:bodyPr>
          <a:lstStyle/>
          <a:p>
            <a:r>
              <a:rPr lang="en-US" sz="2000" dirty="0" err="1">
                <a:solidFill>
                  <a:srgbClr val="0033CC"/>
                </a:solidFill>
                <a:latin typeface="Consolas" panose="020B0609020204030204" pitchFamily="49" charset="0"/>
              </a:rPr>
              <a:t>in_time_dict</a:t>
            </a:r>
            <a:r>
              <a:rPr lang="en-US" sz="2000" dirty="0">
                <a:solidFill>
                  <a:srgbClr val="0033CC"/>
                </a:solidFill>
                <a:latin typeface="Consolas" panose="020B0609020204030204" pitchFamily="49" charset="0"/>
              </a:rPr>
              <a:t> = </a:t>
            </a:r>
            <a:r>
              <a:rPr lang="en-US" sz="2000" dirty="0" err="1">
                <a:solidFill>
                  <a:srgbClr val="0033CC"/>
                </a:solidFill>
                <a:latin typeface="Consolas" panose="020B0609020204030204" pitchFamily="49" charset="0"/>
              </a:rPr>
              <a:t>dict</a:t>
            </a:r>
            <a:r>
              <a:rPr lang="en-US" sz="2000" dirty="0">
                <a:solidFill>
                  <a:srgbClr val="0033CC"/>
                </a:solidFill>
                <a:latin typeface="Consolas" panose="020B0609020204030204" pitchFamily="49" charset="0"/>
              </a:rPr>
              <a:t>(</a:t>
            </a:r>
            <a:r>
              <a:rPr lang="en-US" sz="2000" dirty="0" err="1">
                <a:solidFill>
                  <a:srgbClr val="0033CC"/>
                </a:solidFill>
                <a:latin typeface="Consolas" panose="020B0609020204030204" pitchFamily="49" charset="0"/>
              </a:rPr>
              <a:t>in_time</a:t>
            </a:r>
            <a:r>
              <a:rPr lang="en-US" sz="2000" dirty="0">
                <a:solidFill>
                  <a:srgbClr val="0033CC"/>
                </a:solidFill>
                <a:latin typeface="Consolas" panose="020B0609020204030204" pitchFamily="49" charset="0"/>
              </a:rPr>
              <a:t>)</a:t>
            </a:r>
          </a:p>
          <a:p>
            <a:r>
              <a:rPr lang="en-US" sz="2000" dirty="0" err="1">
                <a:solidFill>
                  <a:srgbClr val="0033CC"/>
                </a:solidFill>
                <a:latin typeface="Consolas" panose="020B0609020204030204" pitchFamily="49" charset="0"/>
              </a:rPr>
              <a:t>too_late_dict</a:t>
            </a:r>
            <a:r>
              <a:rPr lang="en-US" sz="2000" dirty="0">
                <a:solidFill>
                  <a:srgbClr val="0033CC"/>
                </a:solidFill>
                <a:latin typeface="Consolas" panose="020B0609020204030204" pitchFamily="49" charset="0"/>
              </a:rPr>
              <a:t> = </a:t>
            </a:r>
            <a:r>
              <a:rPr lang="en-US" sz="2000" dirty="0" err="1">
                <a:solidFill>
                  <a:srgbClr val="0033CC"/>
                </a:solidFill>
                <a:latin typeface="Consolas" panose="020B0609020204030204" pitchFamily="49" charset="0"/>
              </a:rPr>
              <a:t>dict</a:t>
            </a:r>
            <a:r>
              <a:rPr lang="en-US" sz="2000" dirty="0">
                <a:solidFill>
                  <a:srgbClr val="0033CC"/>
                </a:solidFill>
                <a:latin typeface="Consolas" panose="020B0609020204030204" pitchFamily="49" charset="0"/>
              </a:rPr>
              <a:t>(</a:t>
            </a:r>
            <a:r>
              <a:rPr lang="en-US" sz="2000" dirty="0" err="1">
                <a:solidFill>
                  <a:srgbClr val="0033CC"/>
                </a:solidFill>
                <a:latin typeface="Consolas" panose="020B0609020204030204" pitchFamily="49" charset="0"/>
              </a:rPr>
              <a:t>cls_late</a:t>
            </a:r>
            <a:r>
              <a:rPr lang="en-US" sz="2000" dirty="0">
                <a:solidFill>
                  <a:srgbClr val="0033CC"/>
                </a:solidFill>
                <a:latin typeface="Consolas" panose="020B0609020204030204" pitchFamily="49" charset="0"/>
              </a:rPr>
              <a:t>)</a:t>
            </a:r>
          </a:p>
          <a:p>
            <a:r>
              <a:rPr lang="en-US" sz="2000" dirty="0">
                <a:solidFill>
                  <a:srgbClr val="0033CC"/>
                </a:solidFill>
                <a:latin typeface="Consolas" panose="020B0609020204030204" pitchFamily="49" charset="0"/>
              </a:rPr>
              <a:t>def </a:t>
            </a:r>
            <a:r>
              <a:rPr lang="en-US" sz="2000" dirty="0" err="1">
                <a:solidFill>
                  <a:srgbClr val="0033CC"/>
                </a:solidFill>
                <a:latin typeface="Consolas" panose="020B0609020204030204" pitchFamily="49" charset="0"/>
              </a:rPr>
              <a:t>catch_the_train</a:t>
            </a:r>
            <a:r>
              <a:rPr lang="en-US" sz="2000" dirty="0">
                <a:solidFill>
                  <a:srgbClr val="0033CC"/>
                </a:solidFill>
                <a:latin typeface="Consolas" panose="020B0609020204030204" pitchFamily="49" charset="0"/>
              </a:rPr>
              <a:t>(min):</a:t>
            </a:r>
          </a:p>
          <a:p>
            <a:r>
              <a:rPr lang="en-US" sz="2000" dirty="0">
                <a:solidFill>
                  <a:srgbClr val="0033CC"/>
                </a:solidFill>
                <a:latin typeface="Consolas" panose="020B0609020204030204" pitchFamily="49" charset="0"/>
              </a:rPr>
              <a:t>	s = </a:t>
            </a:r>
            <a:r>
              <a:rPr lang="en-US" sz="2000" dirty="0" err="1">
                <a:solidFill>
                  <a:srgbClr val="0033CC"/>
                </a:solidFill>
                <a:latin typeface="Consolas" panose="020B0609020204030204" pitchFamily="49" charset="0"/>
              </a:rPr>
              <a:t>in_time_dict.get</a:t>
            </a:r>
            <a:r>
              <a:rPr lang="en-US" sz="2000" dirty="0">
                <a:solidFill>
                  <a:srgbClr val="0033CC"/>
                </a:solidFill>
                <a:latin typeface="Consolas" panose="020B0609020204030204" pitchFamily="49" charset="0"/>
              </a:rPr>
              <a:t>(min, 0)</a:t>
            </a:r>
          </a:p>
          <a:p>
            <a:r>
              <a:rPr lang="en-US" sz="2000" dirty="0">
                <a:solidFill>
                  <a:srgbClr val="0033CC"/>
                </a:solidFill>
                <a:latin typeface="Consolas" panose="020B0609020204030204" pitchFamily="49" charset="0"/>
              </a:rPr>
              <a:t>	if s == 0:</a:t>
            </a:r>
          </a:p>
          <a:p>
            <a:r>
              <a:rPr lang="en-US" sz="2000" dirty="0">
                <a:solidFill>
                  <a:srgbClr val="0033CC"/>
                </a:solidFill>
                <a:latin typeface="Consolas" panose="020B0609020204030204" pitchFamily="49" charset="0"/>
              </a:rPr>
              <a:t>		return 0</a:t>
            </a:r>
          </a:p>
          <a:p>
            <a:r>
              <a:rPr lang="en-US" sz="2000" dirty="0">
                <a:solidFill>
                  <a:srgbClr val="0033CC"/>
                </a:solidFill>
                <a:latin typeface="Consolas" panose="020B0609020204030204" pitchFamily="49" charset="0"/>
              </a:rPr>
              <a:t>	else:</a:t>
            </a:r>
          </a:p>
          <a:p>
            <a:r>
              <a:rPr lang="en-US" sz="2000" dirty="0">
                <a:solidFill>
                  <a:srgbClr val="0033CC"/>
                </a:solidFill>
                <a:latin typeface="Consolas" panose="020B0609020204030204" pitchFamily="49" charset="0"/>
              </a:rPr>
              <a:t>		m = </a:t>
            </a:r>
            <a:r>
              <a:rPr lang="en-US" sz="2000" dirty="0" err="1">
                <a:solidFill>
                  <a:srgbClr val="0033CC"/>
                </a:solidFill>
                <a:latin typeface="Consolas" panose="020B0609020204030204" pitchFamily="49" charset="0"/>
              </a:rPr>
              <a:t>too_late_dict.get</a:t>
            </a:r>
            <a:r>
              <a:rPr lang="en-US" sz="2000" dirty="0">
                <a:solidFill>
                  <a:srgbClr val="0033CC"/>
                </a:solidFill>
                <a:latin typeface="Consolas" panose="020B0609020204030204" pitchFamily="49" charset="0"/>
              </a:rPr>
              <a:t>(min, 0)</a:t>
            </a:r>
          </a:p>
          <a:p>
            <a:r>
              <a:rPr lang="en-US" sz="2000" dirty="0">
                <a:solidFill>
                  <a:srgbClr val="0033CC"/>
                </a:solidFill>
                <a:latin typeface="Consolas" panose="020B0609020204030204" pitchFamily="49" charset="0"/>
              </a:rPr>
              <a:t>		return s / (s + m)</a:t>
            </a:r>
          </a:p>
          <a:p>
            <a:r>
              <a:rPr lang="en-US" sz="2000" dirty="0">
                <a:solidFill>
                  <a:srgbClr val="0033CC"/>
                </a:solidFill>
                <a:latin typeface="Consolas" panose="020B0609020204030204" pitchFamily="49" charset="0"/>
              </a:rPr>
              <a:t>for minutes in range(0, 15):</a:t>
            </a:r>
          </a:p>
          <a:p>
            <a:r>
              <a:rPr lang="en-US" sz="2000" dirty="0">
                <a:solidFill>
                  <a:srgbClr val="0033CC"/>
                </a:solidFill>
                <a:latin typeface="Consolas" panose="020B0609020204030204" pitchFamily="49" charset="0"/>
              </a:rPr>
              <a:t>	print(minutes, </a:t>
            </a:r>
            <a:r>
              <a:rPr lang="en-US" sz="2000" dirty="0" err="1">
                <a:solidFill>
                  <a:srgbClr val="0033CC"/>
                </a:solidFill>
                <a:latin typeface="Consolas" panose="020B0609020204030204" pitchFamily="49" charset="0"/>
              </a:rPr>
              <a:t>catch_the_train</a:t>
            </a:r>
            <a:r>
              <a:rPr lang="en-US" sz="2000" dirty="0">
                <a:solidFill>
                  <a:srgbClr val="0033CC"/>
                </a:solidFill>
                <a:latin typeface="Consolas" panose="020B0609020204030204" pitchFamily="49" charset="0"/>
              </a:rPr>
              <a:t>(minutes))</a:t>
            </a:r>
            <a:endParaRPr lang="en-US" sz="2000" b="0" dirty="0">
              <a:solidFill>
                <a:srgbClr val="0033CC"/>
              </a:solidFill>
              <a:effectLst/>
              <a:latin typeface="Consolas" panose="020B0609020204030204" pitchFamily="49" charset="0"/>
            </a:endParaRPr>
          </a:p>
        </p:txBody>
      </p:sp>
    </p:spTree>
    <p:extLst>
      <p:ext uri="{BB962C8B-B14F-4D97-AF65-F5344CB8AC3E}">
        <p14:creationId xmlns:p14="http://schemas.microsoft.com/office/powerpoint/2010/main" val="16100901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12313</TotalTime>
  <Words>1071</Words>
  <Application>Microsoft Office PowerPoint</Application>
  <PresentationFormat>On-screen Show (4:3)</PresentationFormat>
  <Paragraphs>99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Consolas</vt:lpstr>
      <vt:lpstr>Garamond</vt:lpstr>
      <vt:lpstr>Times New Roman</vt:lpstr>
      <vt:lpstr>verdana</vt:lpstr>
      <vt:lpstr>Organic</vt:lpstr>
      <vt:lpstr>Naïve Bayes Classifier</vt:lpstr>
      <vt:lpstr>Classes at IUH</vt:lpstr>
      <vt:lpstr>Classes at IUH</vt:lpstr>
      <vt:lpstr>Classes at IUH (Lec2_Ex1.py)</vt:lpstr>
      <vt:lpstr>Classes at IUH</vt:lpstr>
      <vt:lpstr>Classes at IUH</vt:lpstr>
      <vt:lpstr>Classes at IUH</vt:lpstr>
      <vt:lpstr>Classes at IUH</vt:lpstr>
      <vt:lpstr>Classes at IUH</vt:lpstr>
      <vt:lpstr>Person Data</vt:lpstr>
      <vt:lpstr>Person Data</vt:lpstr>
      <vt:lpstr>Person Data</vt:lpstr>
      <vt:lpstr>Person Data</vt:lpstr>
      <vt:lpstr>Person Data</vt:lpstr>
      <vt:lpstr>Person Data</vt:lpstr>
      <vt:lpstr>Person Data</vt:lpstr>
      <vt:lpstr>Person Data</vt:lpstr>
      <vt:lpstr>Person Data</vt:lpstr>
      <vt:lpstr>Person Data</vt:lpstr>
      <vt:lpstr>Person Data</vt:lpstr>
      <vt:lpstr>Person Data</vt:lpstr>
      <vt:lpstr>Person Data</vt:lpstr>
      <vt:lpstr>Person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Hieu Huynh</dc:creator>
  <cp:lastModifiedBy>Hieu Huynh</cp:lastModifiedBy>
  <cp:revision>121</cp:revision>
  <dcterms:created xsi:type="dcterms:W3CDTF">2017-08-15T09:11:00Z</dcterms:created>
  <dcterms:modified xsi:type="dcterms:W3CDTF">2019-06-01T02:59:59Z</dcterms:modified>
</cp:coreProperties>
</file>