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92" r:id="rId5"/>
    <p:sldId id="294" r:id="rId6"/>
    <p:sldId id="295" r:id="rId7"/>
    <p:sldId id="296" r:id="rId8"/>
    <p:sldId id="293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9" r:id="rId36"/>
    <p:sldId id="290" r:id="rId37"/>
    <p:sldId id="291" r:id="rId38"/>
    <p:sldId id="297" r:id="rId39"/>
    <p:sldId id="298" r:id="rId40"/>
    <p:sldId id="299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5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F77181E-EAB2-4F6C-A42E-2430B196FBA9}" type="datetimeFigureOut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9FEB8AA-1C9A-4D05-BF64-71020513A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5F6CC-637B-4925-A3A1-542CD68DB711}" type="datetimeFigureOut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07A2B-159E-470F-8EE8-4D02A655F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446F4-E149-445D-BC0C-3BC3A3F901F2}" type="datetimeFigureOut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A388E-029B-4BF4-82EE-AC0AAAA692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719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41438"/>
            <a:ext cx="4038600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719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41438"/>
            <a:ext cx="4038600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41438"/>
            <a:ext cx="4038600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73513"/>
            <a:ext cx="4038600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/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DC01B-63F6-420B-B6D4-B8508C932D1A}" type="datetimeFigureOut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35828-CA0A-4145-A9E9-4615A8221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24355F-2996-4EC2-8546-E596E6042023}" type="datetimeFigureOut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DF0B6E-9A10-4BE9-8F11-27FBC1EC5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97E3FF0-9EB8-4608-B3AB-36F8CFE83691}" type="datetimeFigureOut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C077D69-6F0B-476E-83C7-ECA5E5004F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6471C1C-D047-4574-B422-BB95B2E30787}" type="datetimeFigureOut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0E95482-B518-4FB0-9110-A01D306BA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8913436-B273-4DA4-89AB-6D842A77512C}" type="datetimeFigureOut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D2CCF28-5F4F-4D32-A818-C4C02399C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91D36-2785-4A80-8A4E-54A0F0F860F7}" type="datetimeFigureOut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37FB8-3854-491E-AD12-FA6910B55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BC1DDAB-E7EB-4CE8-B6AA-2722FD0E25B8}" type="datetimeFigureOut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9DAD42C-8AC7-4D3F-914D-48B07E016E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D226F74-97F0-466D-A991-EE240BD8F417}" type="datetimeFigureOut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1DD26E0-2DAD-4BD7-ACFA-893D2A39E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13B635A-B99D-4750-8DE4-323F6D8136D5}" type="datetimeFigureOut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C4D13D9-7328-44AB-9D3E-A730E779B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5" r:id="rId2"/>
    <p:sldLayoutId id="2147483720" r:id="rId3"/>
    <p:sldLayoutId id="2147483721" r:id="rId4"/>
    <p:sldLayoutId id="2147483722" r:id="rId5"/>
    <p:sldLayoutId id="2147483723" r:id="rId6"/>
    <p:sldLayoutId id="2147483716" r:id="rId7"/>
    <p:sldLayoutId id="2147483724" r:id="rId8"/>
    <p:sldLayoutId id="2147483725" r:id="rId9"/>
    <p:sldLayoutId id="2147483717" r:id="rId10"/>
    <p:sldLayoutId id="2147483718" r:id="rId11"/>
    <p:sldLayoutId id="2147483726" r:id="rId12"/>
    <p:sldLayoutId id="2147483727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+mj-ea"/>
          <a:cs typeface="Times New Roman" pitchFamily="18" charset="0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8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30.wmf"/><Relationship Id="rId3" Type="http://schemas.openxmlformats.org/officeDocument/2006/relationships/image" Target="../media/image31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6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5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9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62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5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6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Bayesian Decision Theory</a:t>
            </a:r>
          </a:p>
        </p:txBody>
      </p:sp>
      <p:sp>
        <p:nvSpPr>
          <p:cNvPr id="9219" name="Subtitle 3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r>
              <a:rPr lang="en-US" dirty="0"/>
              <a:t>Dr. Huynh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Hieu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1. Introduction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i="1">
                <a:ea typeface="굴림" pitchFamily="50" charset="-127"/>
              </a:rPr>
              <a:t>Bayes Decision Rule (for minimizing the probability of error)</a:t>
            </a:r>
            <a:endParaRPr lang="en-US" altLang="ko-KR" sz="2400">
              <a:ea typeface="굴림" pitchFamily="50" charset="-127"/>
            </a:endParaRPr>
          </a:p>
        </p:txBody>
      </p:sp>
      <p:pic>
        <p:nvPicPr>
          <p:cNvPr id="1689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4300" y="2636838"/>
            <a:ext cx="4248150" cy="300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611188" y="2786063"/>
            <a:ext cx="3168650" cy="309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altLang="ko-KR">
                <a:ea typeface="굴림" pitchFamily="50" charset="-127"/>
              </a:rPr>
              <a:t> When value x is 14,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 if we choose </a:t>
            </a:r>
            <a:r>
              <a:rPr lang="el-GR" altLang="ko-KR">
                <a:cs typeface="Arial" charset="0"/>
              </a:rPr>
              <a:t>ω</a:t>
            </a:r>
            <a:r>
              <a:rPr lang="en-US" altLang="ko-KR" sz="900">
                <a:ea typeface="굴림" pitchFamily="50" charset="-127"/>
                <a:cs typeface="Arial" charset="0"/>
              </a:rPr>
              <a:t>1  </a:t>
            </a:r>
            <a:endParaRPr lang="en-US" altLang="ko-KR">
              <a:ea typeface="굴림" pitchFamily="50" charset="-127"/>
              <a:cs typeface="Arial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  <a:cs typeface="Arial" charset="0"/>
              </a:rPr>
              <a:t>    probability of error   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  <a:cs typeface="Arial" charset="0"/>
              </a:rPr>
              <a:t>    must be low.</a:t>
            </a:r>
            <a:endParaRPr lang="el-GR" altLang="ko-KR">
              <a:cs typeface="Arial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altLang="ko-KR">
                <a:ea typeface="굴림" pitchFamily="50" charset="-127"/>
              </a:rPr>
              <a:t> So, decide </a:t>
            </a:r>
            <a:r>
              <a:rPr lang="el-GR" altLang="ko-KR"/>
              <a:t>ω</a:t>
            </a:r>
            <a:r>
              <a:rPr lang="en-US" altLang="ko-KR" sz="900">
                <a:ea typeface="굴림" pitchFamily="50" charset="-127"/>
              </a:rPr>
              <a:t>1</a:t>
            </a:r>
            <a:r>
              <a:rPr lang="en-US" altLang="ko-KR">
                <a:ea typeface="굴림" pitchFamily="50" charset="-127"/>
              </a:rPr>
              <a:t>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 if P(</a:t>
            </a:r>
            <a:r>
              <a:rPr lang="el-GR" altLang="ko-KR"/>
              <a:t>ω</a:t>
            </a:r>
            <a:r>
              <a:rPr lang="en-US" altLang="ko-KR" sz="900">
                <a:ea typeface="굴림" pitchFamily="50" charset="-127"/>
              </a:rPr>
              <a:t>1</a:t>
            </a:r>
            <a:r>
              <a:rPr lang="en-US" altLang="ko-KR">
                <a:ea typeface="굴림" pitchFamily="50" charset="-127"/>
              </a:rPr>
              <a:t>|x) &gt; P(</a:t>
            </a:r>
            <a:r>
              <a:rPr lang="el-GR" altLang="ko-KR"/>
              <a:t>ω</a:t>
            </a:r>
            <a:r>
              <a:rPr lang="en-US" altLang="ko-KR" sz="900">
                <a:ea typeface="굴림" pitchFamily="50" charset="-127"/>
              </a:rPr>
              <a:t>2</a:t>
            </a:r>
            <a:r>
              <a:rPr lang="en-US" altLang="ko-KR">
                <a:ea typeface="굴림" pitchFamily="50" charset="-127"/>
              </a:rPr>
              <a:t>|x); 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otherwise decide </a:t>
            </a:r>
            <a:r>
              <a:rPr lang="el-GR" altLang="ko-KR"/>
              <a:t>ω</a:t>
            </a:r>
            <a:r>
              <a:rPr lang="en-US" altLang="ko-KR" sz="900">
                <a:ea typeface="굴림" pitchFamily="50" charset="-127"/>
              </a:rPr>
              <a:t>2</a:t>
            </a:r>
            <a:r>
              <a:rPr lang="en-US" altLang="ko-KR">
                <a:ea typeface="굴림" pitchFamily="50" charset="-127"/>
              </a:rPr>
              <a:t>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endParaRPr lang="en-US" altLang="ko-KR">
              <a:ea typeface="굴림" pitchFamily="50" charset="-127"/>
            </a:endParaRPr>
          </a:p>
          <a:p>
            <a:pPr eaLnBrk="0" hangingPunct="0">
              <a:spcBef>
                <a:spcPct val="50000"/>
              </a:spcBef>
            </a:pPr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2. Bayes decision theory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1"/>
            <a:ext cx="8229600" cy="41910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Generalization in 4 ways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By allowing the use of more than one feature</a:t>
            </a:r>
          </a:p>
          <a:p>
            <a:pPr lvl="2"/>
            <a:r>
              <a:rPr lang="en-US" altLang="ko-KR" dirty="0">
                <a:ea typeface="굴림" pitchFamily="50" charset="-127"/>
              </a:rPr>
              <a:t>Replacement of scalar </a:t>
            </a:r>
            <a:r>
              <a:rPr lang="en-US" altLang="ko-KR" i="1" dirty="0">
                <a:ea typeface="굴림" pitchFamily="50" charset="-127"/>
              </a:rPr>
              <a:t>x </a:t>
            </a:r>
            <a:r>
              <a:rPr lang="en-US" altLang="ko-KR" dirty="0">
                <a:ea typeface="굴림" pitchFamily="50" charset="-127"/>
              </a:rPr>
              <a:t>with vector </a:t>
            </a:r>
            <a:r>
              <a:rPr lang="en-US" altLang="ko-KR" b="1" dirty="0">
                <a:ea typeface="굴림" pitchFamily="50" charset="-127"/>
              </a:rPr>
              <a:t>x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By allowing more than two  </a:t>
            </a:r>
            <a:r>
              <a:rPr lang="en-US" altLang="ko-KR" i="1" dirty="0">
                <a:ea typeface="굴림" pitchFamily="50" charset="-127"/>
              </a:rPr>
              <a:t>x </a:t>
            </a:r>
            <a:r>
              <a:rPr lang="en-US" altLang="ko-KR" dirty="0">
                <a:ea typeface="굴림" pitchFamily="50" charset="-127"/>
              </a:rPr>
              <a:t>states of nature </a:t>
            </a:r>
            <a:r>
              <a:rPr lang="en-US" altLang="ko-KR" b="1" dirty="0">
                <a:ea typeface="굴림" pitchFamily="50" charset="-127"/>
              </a:rPr>
              <a:t>x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By allowing actions other than merely deciding the state of nature</a:t>
            </a:r>
          </a:p>
          <a:p>
            <a:pPr lvl="2"/>
            <a:r>
              <a:rPr lang="en-US" altLang="ko-KR" dirty="0">
                <a:ea typeface="굴림" pitchFamily="50" charset="-127"/>
              </a:rPr>
              <a:t>Such as rejection in close cases</a:t>
            </a:r>
            <a:endParaRPr lang="ko-KR" altLang="en-US" dirty="0">
              <a:ea typeface="굴림" pitchFamily="50" charset="-127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By introducing a loss function more general than the probability of error</a:t>
            </a:r>
          </a:p>
          <a:p>
            <a:pPr lvl="2"/>
            <a:r>
              <a:rPr lang="en-US" altLang="ko-KR" dirty="0">
                <a:ea typeface="굴림" pitchFamily="50" charset="-127"/>
              </a:rPr>
              <a:t>Introduction of cost function</a:t>
            </a:r>
          </a:p>
          <a:p>
            <a:endParaRPr lang="en-US" altLang="ko-KR" dirty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7715250" cy="5111750"/>
          </a:xfrm>
        </p:spPr>
        <p:txBody>
          <a:bodyPr/>
          <a:lstStyle/>
          <a:p>
            <a:r>
              <a:rPr lang="en-US" altLang="ko-KR" sz="2400" dirty="0" err="1">
                <a:ea typeface="굴림" pitchFamily="50" charset="-127"/>
              </a:rPr>
              <a:t>Bayes</a:t>
            </a:r>
            <a:r>
              <a:rPr lang="en-US" altLang="ko-KR" sz="2400" dirty="0">
                <a:ea typeface="굴림" pitchFamily="50" charset="-127"/>
              </a:rPr>
              <a:t> risk (R : the minimum overall risk)</a:t>
            </a:r>
          </a:p>
          <a:p>
            <a:pPr lvl="1"/>
            <a:r>
              <a:rPr lang="en-US" altLang="ko-KR" sz="2000" i="1" dirty="0">
                <a:ea typeface="굴림" pitchFamily="50" charset="-127"/>
              </a:rPr>
              <a:t>A posteriori</a:t>
            </a:r>
            <a:r>
              <a:rPr lang="en-US" altLang="ko-KR" sz="2000" dirty="0">
                <a:ea typeface="굴림" pitchFamily="50" charset="-127"/>
              </a:rPr>
              <a:t> probability</a:t>
            </a:r>
          </a:p>
          <a:p>
            <a:pPr lvl="1"/>
            <a:endParaRPr lang="en-US" altLang="ko-KR" sz="2000" dirty="0">
              <a:ea typeface="굴림" pitchFamily="50" charset="-127"/>
            </a:endParaRPr>
          </a:p>
          <a:p>
            <a:pPr lvl="1"/>
            <a:endParaRPr lang="en-US" altLang="ko-KR" sz="2000" dirty="0">
              <a:ea typeface="굴림" pitchFamily="50" charset="-127"/>
            </a:endParaRPr>
          </a:p>
          <a:p>
            <a:pPr lvl="1"/>
            <a:endParaRPr lang="en-US" altLang="ko-KR" sz="2000" dirty="0">
              <a:ea typeface="굴림" pitchFamily="50" charset="-127"/>
            </a:endParaRPr>
          </a:p>
          <a:p>
            <a:pPr lvl="1"/>
            <a:r>
              <a:rPr lang="en-US" altLang="ko-KR" sz="2000" dirty="0">
                <a:ea typeface="굴림" pitchFamily="50" charset="-127"/>
              </a:rPr>
              <a:t>Conditional risk (minimized overall risk R)</a:t>
            </a:r>
          </a:p>
          <a:p>
            <a:pPr lvl="1"/>
            <a:endParaRPr lang="en-US" altLang="ko-KR" sz="2000" dirty="0">
              <a:ea typeface="굴림" pitchFamily="50" charset="-127"/>
            </a:endParaRPr>
          </a:p>
          <a:p>
            <a:pPr lvl="1"/>
            <a:endParaRPr lang="en-US" altLang="ko-KR" sz="2000" dirty="0">
              <a:ea typeface="굴림" pitchFamily="50" charset="-127"/>
            </a:endParaRPr>
          </a:p>
          <a:p>
            <a:pPr lvl="1"/>
            <a:endParaRPr lang="en-US" altLang="ko-KR" sz="2000" dirty="0">
              <a:ea typeface="굴림" pitchFamily="50" charset="-127"/>
            </a:endParaRPr>
          </a:p>
          <a:p>
            <a:pPr lvl="1"/>
            <a:r>
              <a:rPr lang="en-US" altLang="ko-KR" sz="2000" dirty="0">
                <a:ea typeface="굴림" pitchFamily="50" charset="-127"/>
              </a:rPr>
              <a:t>Action       is selected for which              is minimum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2. Bayes decision theory</a:t>
            </a:r>
          </a:p>
        </p:txBody>
      </p:sp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1676400" y="2133600"/>
          <a:ext cx="4781550" cy="1102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Equation" r:id="rId3" imgW="2920680" imgH="672840" progId="Equation.3">
                  <p:embed/>
                </p:oleObj>
              </mc:Choice>
              <mc:Fallback>
                <p:oleObj name="Equation" r:id="rId3" imgW="2920680" imgH="672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33600"/>
                        <a:ext cx="4781550" cy="11027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Object 5"/>
          <p:cNvGraphicFramePr>
            <a:graphicFrameLocks noChangeAspect="1"/>
          </p:cNvGraphicFramePr>
          <p:nvPr/>
        </p:nvGraphicFramePr>
        <p:xfrm>
          <a:off x="2286000" y="3581400"/>
          <a:ext cx="4216359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Equation" r:id="rId5" imgW="2006280" imgH="444240" progId="Equation.3">
                  <p:embed/>
                </p:oleObj>
              </mc:Choice>
              <mc:Fallback>
                <p:oleObj name="Equation" r:id="rId5" imgW="200628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81400"/>
                        <a:ext cx="4216359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1692275" y="5734050"/>
            <a:ext cx="719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171015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81200" y="4572000"/>
          <a:ext cx="2809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Microsoft Equation 3.0" r:id="rId7" imgW="177480" imgH="228600" progId="Equation.3">
                  <p:embed/>
                </p:oleObj>
              </mc:Choice>
              <mc:Fallback>
                <p:oleObj name="Microsoft Equation 3.0" r:id="rId7" imgW="1774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72000"/>
                        <a:ext cx="280987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6" name="Object 8"/>
          <p:cNvGraphicFramePr>
            <a:graphicFrameLocks noChangeAspect="1"/>
          </p:cNvGraphicFramePr>
          <p:nvPr/>
        </p:nvGraphicFramePr>
        <p:xfrm>
          <a:off x="4495800" y="4572000"/>
          <a:ext cx="7921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Microsoft Equation 3.0" r:id="rId9" imgW="558720" imgH="228600" progId="Equation.3">
                  <p:embed/>
                </p:oleObj>
              </mc:Choice>
              <mc:Fallback>
                <p:oleObj name="Microsoft Equation 3.0" r:id="rId9" imgW="55872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572000"/>
                        <a:ext cx="79216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2. Bayes decision theory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Two category classification : </a:t>
            </a: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Decide       if</a:t>
            </a:r>
          </a:p>
        </p:txBody>
      </p:sp>
      <p:graphicFrame>
        <p:nvGraphicFramePr>
          <p:cNvPr id="172036" name="Object 4"/>
          <p:cNvGraphicFramePr>
            <a:graphicFrameLocks noChangeAspect="1"/>
          </p:cNvGraphicFramePr>
          <p:nvPr/>
        </p:nvGraphicFramePr>
        <p:xfrm>
          <a:off x="5029200" y="1143000"/>
          <a:ext cx="18319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Equation" r:id="rId3" imgW="927000" imgH="241200" progId="Equation.3">
                  <p:embed/>
                </p:oleObj>
              </mc:Choice>
              <mc:Fallback>
                <p:oleObj name="Equation" r:id="rId3" imgW="9270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143000"/>
                        <a:ext cx="183197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7" name="Object 5"/>
          <p:cNvGraphicFramePr>
            <a:graphicFrameLocks noChangeAspect="1"/>
          </p:cNvGraphicFramePr>
          <p:nvPr/>
        </p:nvGraphicFramePr>
        <p:xfrm>
          <a:off x="1990725" y="1989138"/>
          <a:ext cx="495776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Equation" r:id="rId5" imgW="2260440" imgH="457200" progId="Equation.DSMT4">
                  <p:embed/>
                </p:oleObj>
              </mc:Choice>
              <mc:Fallback>
                <p:oleObj name="Equation" r:id="rId5" imgW="226044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1989138"/>
                        <a:ext cx="4957763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8" name="Object 6"/>
          <p:cNvGraphicFramePr>
            <a:graphicFrameLocks noChangeAspect="1"/>
          </p:cNvGraphicFramePr>
          <p:nvPr/>
        </p:nvGraphicFramePr>
        <p:xfrm>
          <a:off x="2057400" y="3048000"/>
          <a:ext cx="3683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Equation" r:id="rId7" imgW="177480" imgH="215640" progId="Equation.3">
                  <p:embed/>
                </p:oleObj>
              </mc:Choice>
              <mc:Fallback>
                <p:oleObj name="Equation" r:id="rId7" imgW="1774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0"/>
                        <a:ext cx="3683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9" name="Object 7"/>
          <p:cNvGraphicFramePr>
            <a:graphicFrameLocks noChangeAspect="1"/>
          </p:cNvGraphicFramePr>
          <p:nvPr/>
        </p:nvGraphicFramePr>
        <p:xfrm>
          <a:off x="2667000" y="3886200"/>
          <a:ext cx="53482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9" imgW="2438280" imgH="215640" progId="Equation.3">
                  <p:embed/>
                </p:oleObj>
              </mc:Choice>
              <mc:Fallback>
                <p:oleObj name="Equation" r:id="rId9" imgW="243828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86200"/>
                        <a:ext cx="5348287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2. Bayes decision theory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Two category classification – cont’d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Assumption that  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Decide        if</a:t>
            </a: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Likelihood ratio : decide        if</a:t>
            </a:r>
          </a:p>
          <a:p>
            <a:pPr lvl="1"/>
            <a:endParaRPr lang="en-US" altLang="ko-KR" dirty="0">
              <a:ea typeface="굴림" pitchFamily="50" charset="-127"/>
            </a:endParaRPr>
          </a:p>
        </p:txBody>
      </p:sp>
      <p:graphicFrame>
        <p:nvGraphicFramePr>
          <p:cNvPr id="173060" name="Object 4"/>
          <p:cNvGraphicFramePr>
            <a:graphicFrameLocks noChangeAspect="1"/>
          </p:cNvGraphicFramePr>
          <p:nvPr/>
        </p:nvGraphicFramePr>
        <p:xfrm>
          <a:off x="3276600" y="1524000"/>
          <a:ext cx="22082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7" name="Equation" r:id="rId3" imgW="1117440" imgH="215640" progId="Equation.3">
                  <p:embed/>
                </p:oleObj>
              </mc:Choice>
              <mc:Fallback>
                <p:oleObj name="Equation" r:id="rId3" imgW="11174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524000"/>
                        <a:ext cx="2208212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1" name="Object 5"/>
          <p:cNvGraphicFramePr>
            <a:graphicFrameLocks noChangeAspect="1"/>
          </p:cNvGraphicFramePr>
          <p:nvPr/>
        </p:nvGraphicFramePr>
        <p:xfrm>
          <a:off x="1447800" y="2514600"/>
          <a:ext cx="69357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8" name="Equation" r:id="rId5" imgW="3162240" imgH="215640" progId="Equation.3">
                  <p:embed/>
                </p:oleObj>
              </mc:Choice>
              <mc:Fallback>
                <p:oleObj name="Equation" r:id="rId5" imgW="316224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14600"/>
                        <a:ext cx="6935787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2" name="Object 6"/>
          <p:cNvGraphicFramePr>
            <a:graphicFrameLocks noChangeAspect="1"/>
          </p:cNvGraphicFramePr>
          <p:nvPr/>
        </p:nvGraphicFramePr>
        <p:xfrm>
          <a:off x="2195513" y="4149725"/>
          <a:ext cx="39560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9" name="Equation" r:id="rId7" imgW="1803240" imgH="431640" progId="Equation.3">
                  <p:embed/>
                </p:oleObj>
              </mc:Choice>
              <mc:Fallback>
                <p:oleObj name="Equation" r:id="rId7" imgW="18032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149725"/>
                        <a:ext cx="395605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3" name="Object 7"/>
          <p:cNvGraphicFramePr>
            <a:graphicFrameLocks noChangeAspect="1"/>
          </p:cNvGraphicFramePr>
          <p:nvPr/>
        </p:nvGraphicFramePr>
        <p:xfrm>
          <a:off x="2133600" y="1905000"/>
          <a:ext cx="3683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0" name="Equation" r:id="rId9" imgW="177480" imgH="215640" progId="Equation.3">
                  <p:embed/>
                </p:oleObj>
              </mc:Choice>
              <mc:Fallback>
                <p:oleObj name="Equation" r:id="rId9" imgW="17748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05000"/>
                        <a:ext cx="3683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4" name="Object 8"/>
          <p:cNvGraphicFramePr>
            <a:graphicFrameLocks noChangeAspect="1"/>
          </p:cNvGraphicFramePr>
          <p:nvPr/>
        </p:nvGraphicFramePr>
        <p:xfrm>
          <a:off x="4114800" y="3048000"/>
          <a:ext cx="3683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1" name="Equation" r:id="rId11" imgW="177480" imgH="215640" progId="Equation.3">
                  <p:embed/>
                </p:oleObj>
              </mc:Choice>
              <mc:Fallback>
                <p:oleObj name="Equation" r:id="rId11" imgW="17748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048000"/>
                        <a:ext cx="3683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2. Bayes decision theory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Likelihood ratio : example</a:t>
            </a:r>
          </a:p>
        </p:txBody>
      </p:sp>
      <p:pic>
        <p:nvPicPr>
          <p:cNvPr id="1740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2420938"/>
            <a:ext cx="4435475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3. Minimum error rate classification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Zero one loss : </a:t>
            </a:r>
          </a:p>
          <a:p>
            <a:r>
              <a:rPr lang="en-US" altLang="ko-KR">
                <a:ea typeface="굴림" pitchFamily="50" charset="-127"/>
              </a:rPr>
              <a:t>Conditional risk</a:t>
            </a:r>
          </a:p>
          <a:p>
            <a:pPr lvl="1"/>
            <a:r>
              <a:rPr lang="en-US" altLang="ko-KR">
                <a:ea typeface="굴림" pitchFamily="50" charset="-127"/>
              </a:rPr>
              <a:t>Minimization of the average probability of error is equal to maximization of a posteriori probability.</a:t>
            </a:r>
          </a:p>
        </p:txBody>
      </p:sp>
      <p:graphicFrame>
        <p:nvGraphicFramePr>
          <p:cNvPr id="177156" name="Object 4"/>
          <p:cNvGraphicFramePr>
            <a:graphicFrameLocks noChangeAspect="1"/>
          </p:cNvGraphicFramePr>
          <p:nvPr/>
        </p:nvGraphicFramePr>
        <p:xfrm>
          <a:off x="3200400" y="1066800"/>
          <a:ext cx="30241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3" imgW="1422360" imgH="241200" progId="Equation.3">
                  <p:embed/>
                </p:oleObj>
              </mc:Choice>
              <mc:Fallback>
                <p:oleObj name="Equation" r:id="rId3" imgW="142236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066800"/>
                        <a:ext cx="3024188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7" name="Object 5"/>
          <p:cNvGraphicFramePr>
            <a:graphicFrameLocks noChangeAspect="1"/>
          </p:cNvGraphicFramePr>
          <p:nvPr/>
        </p:nvGraphicFramePr>
        <p:xfrm>
          <a:off x="1371600" y="2971800"/>
          <a:ext cx="440055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Equation" r:id="rId5" imgW="2006280" imgH="1054080" progId="Equation.3">
                  <p:embed/>
                </p:oleObj>
              </mc:Choice>
              <mc:Fallback>
                <p:oleObj name="Equation" r:id="rId5" imgW="2006280" imgH="1054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71800"/>
                        <a:ext cx="4400550" cy="231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8587" y="2743200"/>
            <a:ext cx="5205413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5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4. Classifiers, discriminant functions …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229600" cy="4940491"/>
          </a:xfrm>
        </p:spPr>
        <p:txBody>
          <a:bodyPr/>
          <a:lstStyle/>
          <a:p>
            <a:r>
              <a:rPr lang="en-US" altLang="ko-KR" dirty="0" err="1">
                <a:ea typeface="굴림" pitchFamily="50" charset="-127"/>
              </a:rPr>
              <a:t>Discriminant</a:t>
            </a:r>
            <a:r>
              <a:rPr lang="en-US" altLang="ko-KR" dirty="0">
                <a:ea typeface="굴림" pitchFamily="50" charset="-127"/>
              </a:rPr>
              <a:t> functions</a:t>
            </a:r>
          </a:p>
          <a:p>
            <a:r>
              <a:rPr lang="en-US" altLang="ko-KR" dirty="0">
                <a:ea typeface="굴림" pitchFamily="50" charset="-127"/>
              </a:rPr>
              <a:t>Classifier with </a:t>
            </a:r>
            <a:r>
              <a:rPr lang="en-US" altLang="ko-KR" dirty="0" err="1">
                <a:ea typeface="굴림" pitchFamily="50" charset="-127"/>
              </a:rPr>
              <a:t>discriminant</a:t>
            </a:r>
            <a:r>
              <a:rPr lang="en-US" altLang="ko-KR" dirty="0">
                <a:ea typeface="굴림" pitchFamily="50" charset="-127"/>
              </a:rPr>
              <a:t> functions 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Assign      to class       if</a:t>
            </a: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In </a:t>
            </a:r>
            <a:r>
              <a:rPr lang="en-US" altLang="ko-KR" dirty="0" err="1">
                <a:ea typeface="굴림" pitchFamily="50" charset="-127"/>
              </a:rPr>
              <a:t>Bayes</a:t>
            </a:r>
            <a:r>
              <a:rPr lang="en-US" altLang="ko-KR" dirty="0">
                <a:ea typeface="굴림" pitchFamily="50" charset="-127"/>
              </a:rPr>
              <a:t> classifier, </a:t>
            </a:r>
          </a:p>
        </p:txBody>
      </p:sp>
      <p:graphicFrame>
        <p:nvGraphicFramePr>
          <p:cNvPr id="175109" name="Object 5"/>
          <p:cNvGraphicFramePr>
            <a:graphicFrameLocks noChangeAspect="1"/>
          </p:cNvGraphicFramePr>
          <p:nvPr/>
        </p:nvGraphicFramePr>
        <p:xfrm>
          <a:off x="4343400" y="1066800"/>
          <a:ext cx="8318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5" name="Equation" r:id="rId4" imgW="368280" imgH="228600" progId="Equation.3">
                  <p:embed/>
                </p:oleObj>
              </mc:Choice>
              <mc:Fallback>
                <p:oleObj name="Equation" r:id="rId4" imgW="3682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066800"/>
                        <a:ext cx="83185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0" name="Object 6"/>
          <p:cNvGraphicFramePr>
            <a:graphicFrameLocks noChangeAspect="1"/>
          </p:cNvGraphicFramePr>
          <p:nvPr/>
        </p:nvGraphicFramePr>
        <p:xfrm>
          <a:off x="1600200" y="2590800"/>
          <a:ext cx="372903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6" name="Equation" r:id="rId6" imgW="1650960" imgH="241200" progId="Equation.3">
                  <p:embed/>
                </p:oleObj>
              </mc:Choice>
              <mc:Fallback>
                <p:oleObj name="Equation" r:id="rId6" imgW="165096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90800"/>
                        <a:ext cx="3729037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1" name="Object 7"/>
          <p:cNvGraphicFramePr>
            <a:graphicFrameLocks noChangeAspect="1"/>
          </p:cNvGraphicFramePr>
          <p:nvPr/>
        </p:nvGraphicFramePr>
        <p:xfrm>
          <a:off x="2209800" y="2057400"/>
          <a:ext cx="2762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7" name="Equation" r:id="rId8" imgW="126720" imgH="126720" progId="Equation.3">
                  <p:embed/>
                </p:oleObj>
              </mc:Choice>
              <mc:Fallback>
                <p:oleObj name="Equation" r:id="rId8" imgW="126720" imgH="126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057400"/>
                        <a:ext cx="2762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2" name="Object 8"/>
          <p:cNvGraphicFramePr>
            <a:graphicFrameLocks noChangeAspect="1"/>
          </p:cNvGraphicFramePr>
          <p:nvPr/>
        </p:nvGraphicFramePr>
        <p:xfrm>
          <a:off x="3657600" y="1981200"/>
          <a:ext cx="333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Equation" r:id="rId10" imgW="177480" imgH="228600" progId="Equation.3">
                  <p:embed/>
                </p:oleObj>
              </mc:Choice>
              <mc:Fallback>
                <p:oleObj name="Equation" r:id="rId10" imgW="17748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981200"/>
                        <a:ext cx="3333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3" name="Object 9"/>
          <p:cNvGraphicFramePr>
            <a:graphicFrameLocks noChangeAspect="1"/>
          </p:cNvGraphicFramePr>
          <p:nvPr/>
        </p:nvGraphicFramePr>
        <p:xfrm>
          <a:off x="1258888" y="4221163"/>
          <a:ext cx="25241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9" name="Equation" r:id="rId12" imgW="1117440" imgH="228600" progId="Equation.3">
                  <p:embed/>
                </p:oleObj>
              </mc:Choice>
              <mc:Fallback>
                <p:oleObj name="Equation" r:id="rId12" imgW="111744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221163"/>
                        <a:ext cx="2524125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4. Classifiers, discriminant functions …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For minimum error rate classification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Many kinds of </a:t>
            </a:r>
            <a:r>
              <a:rPr lang="en-US" altLang="ko-KR" dirty="0" err="1">
                <a:ea typeface="굴림" pitchFamily="50" charset="-127"/>
              </a:rPr>
              <a:t>discriminant</a:t>
            </a:r>
            <a:r>
              <a:rPr lang="en-US" altLang="ko-KR" dirty="0">
                <a:ea typeface="굴림" pitchFamily="50" charset="-127"/>
              </a:rPr>
              <a:t> functions are possible</a:t>
            </a: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Two category case : decide </a:t>
            </a:r>
          </a:p>
        </p:txBody>
      </p:sp>
      <p:graphicFrame>
        <p:nvGraphicFramePr>
          <p:cNvPr id="176132" name="Object 4"/>
          <p:cNvGraphicFramePr>
            <a:graphicFrameLocks noChangeAspect="1"/>
          </p:cNvGraphicFramePr>
          <p:nvPr/>
        </p:nvGraphicFramePr>
        <p:xfrm>
          <a:off x="1828800" y="5105400"/>
          <a:ext cx="6324600" cy="82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Equation" r:id="rId3" imgW="3301920" imgH="431640" progId="Equation.3">
                  <p:embed/>
                </p:oleObj>
              </mc:Choice>
              <mc:Fallback>
                <p:oleObj name="Equation" r:id="rId3" imgW="33019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105400"/>
                        <a:ext cx="6324600" cy="82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3" name="Object 5"/>
          <p:cNvGraphicFramePr>
            <a:graphicFrameLocks noChangeAspect="1"/>
          </p:cNvGraphicFramePr>
          <p:nvPr/>
        </p:nvGraphicFramePr>
        <p:xfrm>
          <a:off x="1752600" y="2133600"/>
          <a:ext cx="4267200" cy="205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Equation" r:id="rId5" imgW="2298600" imgH="1104840" progId="Equation.3">
                  <p:embed/>
                </p:oleObj>
              </mc:Choice>
              <mc:Fallback>
                <p:oleObj name="Equation" r:id="rId5" imgW="2298600" imgH="11048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3600"/>
                        <a:ext cx="4267200" cy="20500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4" name="Object 6"/>
          <p:cNvGraphicFramePr>
            <a:graphicFrameLocks noChangeAspect="1"/>
          </p:cNvGraphicFramePr>
          <p:nvPr/>
        </p:nvGraphicFramePr>
        <p:xfrm>
          <a:off x="4419600" y="4572000"/>
          <a:ext cx="3683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Equation" r:id="rId7" imgW="177480" imgH="215640" progId="Equation.3">
                  <p:embed/>
                </p:oleObj>
              </mc:Choice>
              <mc:Fallback>
                <p:oleObj name="Equation" r:id="rId7" imgW="1774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572000"/>
                        <a:ext cx="3683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229600" cy="719138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5. Normal (Gaussian) density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414463"/>
            <a:ext cx="7705725" cy="4894262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Remind:</a:t>
            </a:r>
          </a:p>
          <a:p>
            <a:pPr lvl="1"/>
            <a:r>
              <a:rPr lang="en-US" altLang="ko-KR">
                <a:ea typeface="굴림" pitchFamily="50" charset="-127"/>
              </a:rPr>
              <a:t>Expectation of a scalar function f(x)</a:t>
            </a:r>
          </a:p>
          <a:p>
            <a:pPr lvl="2"/>
            <a:r>
              <a:rPr lang="en-US" altLang="ko-KR">
                <a:ea typeface="굴림" pitchFamily="50" charset="-127"/>
              </a:rPr>
              <a:t>Continuous</a:t>
            </a:r>
          </a:p>
          <a:p>
            <a:pPr lvl="2"/>
            <a:r>
              <a:rPr lang="en-US" altLang="ko-KR">
                <a:ea typeface="굴림" pitchFamily="50" charset="-127"/>
              </a:rPr>
              <a:t>Discrete</a:t>
            </a:r>
          </a:p>
          <a:p>
            <a:pPr lvl="1"/>
            <a:r>
              <a:rPr lang="en-US" altLang="ko-KR">
                <a:ea typeface="굴림" pitchFamily="50" charset="-127"/>
              </a:rPr>
              <a:t>Univariate density</a:t>
            </a: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pPr lvl="1"/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>
                <a:ea typeface="굴림" pitchFamily="50" charset="-127"/>
              </a:rPr>
              <a:t>Entropy (continuous distribution)</a:t>
            </a:r>
          </a:p>
          <a:p>
            <a:endParaRPr lang="en-US" altLang="ko-KR">
              <a:ea typeface="굴림" pitchFamily="50" charset="-127"/>
            </a:endParaRPr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3636963" y="2224088"/>
          <a:ext cx="24479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name="Equation" r:id="rId3" imgW="1523880" imgH="469800" progId="Equation.3">
                  <p:embed/>
                </p:oleObj>
              </mc:Choice>
              <mc:Fallback>
                <p:oleObj name="Equation" r:id="rId3" imgW="152388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3" y="2224088"/>
                        <a:ext cx="244792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7"/>
          <p:cNvGraphicFramePr>
            <a:graphicFrameLocks noChangeAspect="1"/>
          </p:cNvGraphicFramePr>
          <p:nvPr/>
        </p:nvGraphicFramePr>
        <p:xfrm>
          <a:off x="3635375" y="2757488"/>
          <a:ext cx="22320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Equation" r:id="rId5" imgW="1460160" imgH="342720" progId="Equation.3">
                  <p:embed/>
                </p:oleObj>
              </mc:Choice>
              <mc:Fallback>
                <p:oleObj name="Equation" r:id="rId5" imgW="1460160" imgH="342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757488"/>
                        <a:ext cx="2232025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5" name="Object 11"/>
          <p:cNvGraphicFramePr>
            <a:graphicFrameLocks noChangeAspect="1"/>
          </p:cNvGraphicFramePr>
          <p:nvPr/>
        </p:nvGraphicFramePr>
        <p:xfrm>
          <a:off x="1905000" y="3352800"/>
          <a:ext cx="5100637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Equation" r:id="rId7" imgW="3047760" imgH="1104840" progId="Equation.DSMT4">
                  <p:embed/>
                </p:oleObj>
              </mc:Choice>
              <mc:Fallback>
                <p:oleObj name="Equation" r:id="rId7" imgW="3047760" imgH="11048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352800"/>
                        <a:ext cx="5100637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6" name="Object 12"/>
          <p:cNvGraphicFramePr>
            <a:graphicFrameLocks noChangeAspect="1"/>
          </p:cNvGraphicFramePr>
          <p:nvPr/>
        </p:nvGraphicFramePr>
        <p:xfrm>
          <a:off x="3048000" y="5638800"/>
          <a:ext cx="31892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Equation" r:id="rId9" imgW="1765080" imgH="279360" progId="Equation.3">
                  <p:embed/>
                </p:oleObj>
              </mc:Choice>
              <mc:Fallback>
                <p:oleObj name="Equation" r:id="rId9" imgW="1765080" imgH="2793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638800"/>
                        <a:ext cx="3189287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5638800" y="4648200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1600" dirty="0">
                <a:ea typeface="굴림" pitchFamily="50" charset="-127"/>
              </a:rPr>
              <a:t>; Variance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1. Introduction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8218488" cy="4824412"/>
          </a:xfrm>
        </p:spPr>
        <p:txBody>
          <a:bodyPr/>
          <a:lstStyle/>
          <a:p>
            <a:r>
              <a:rPr lang="en-US" altLang="ko-KR" sz="2400">
                <a:ea typeface="굴림" pitchFamily="50" charset="-127"/>
              </a:rPr>
              <a:t>Bayesian Decision Theory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Fundamental statistical approach to the problem of pattern classification</a:t>
            </a:r>
          </a:p>
          <a:p>
            <a:r>
              <a:rPr lang="en-US" altLang="ko-KR" sz="2400">
                <a:ea typeface="굴림" pitchFamily="50" charset="-127"/>
              </a:rPr>
              <a:t>State of nature 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Unpredictable state, don’t know what will emerge next</a:t>
            </a:r>
          </a:p>
          <a:p>
            <a:r>
              <a:rPr lang="en-US" altLang="ko-KR" sz="2400" i="1">
                <a:ea typeface="굴림" pitchFamily="50" charset="-127"/>
              </a:rPr>
              <a:t>A priori</a:t>
            </a:r>
            <a:r>
              <a:rPr lang="en-US" altLang="ko-KR" sz="2400">
                <a:ea typeface="굴림" pitchFamily="50" charset="-127"/>
              </a:rPr>
              <a:t> probability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Sum of  </a:t>
            </a:r>
            <a:r>
              <a:rPr lang="en-US" altLang="ko-KR" sz="2000" i="1">
                <a:ea typeface="굴림" pitchFamily="50" charset="-127"/>
              </a:rPr>
              <a:t>a priori </a:t>
            </a:r>
            <a:r>
              <a:rPr lang="en-US" altLang="ko-KR" sz="2000">
                <a:ea typeface="굴림" pitchFamily="50" charset="-127"/>
              </a:rPr>
              <a:t>probability is one. P(</a:t>
            </a:r>
            <a:r>
              <a:rPr lang="el-GR" altLang="ko-KR" sz="2000">
                <a:ea typeface="굴림" pitchFamily="50" charset="-127"/>
                <a:cs typeface="Arial" charset="0"/>
              </a:rPr>
              <a:t>ω</a:t>
            </a:r>
            <a:r>
              <a:rPr lang="en-US" altLang="ko-KR" sz="900">
                <a:ea typeface="굴림" pitchFamily="50" charset="-127"/>
                <a:cs typeface="Arial" charset="0"/>
              </a:rPr>
              <a:t>1</a:t>
            </a:r>
            <a:r>
              <a:rPr lang="en-US" altLang="ko-KR" sz="2000">
                <a:ea typeface="굴림" pitchFamily="50" charset="-127"/>
                <a:cs typeface="Arial" charset="0"/>
              </a:rPr>
              <a:t>)+</a:t>
            </a:r>
            <a:r>
              <a:rPr lang="en-US" altLang="ko-KR" sz="2000">
                <a:ea typeface="굴림" pitchFamily="50" charset="-127"/>
              </a:rPr>
              <a:t>P(ω</a:t>
            </a:r>
            <a:r>
              <a:rPr lang="en-US" altLang="ko-KR" sz="900">
                <a:ea typeface="굴림" pitchFamily="50" charset="-127"/>
              </a:rPr>
              <a:t>2</a:t>
            </a:r>
            <a:r>
              <a:rPr lang="en-US" altLang="ko-KR" sz="2000">
                <a:ea typeface="굴림" pitchFamily="50" charset="-127"/>
              </a:rPr>
              <a:t>)=1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Decision rule</a:t>
            </a:r>
          </a:p>
          <a:p>
            <a:pPr lvl="2"/>
            <a:r>
              <a:rPr lang="en-US" altLang="ko-KR" sz="1800" i="1">
                <a:ea typeface="굴림" pitchFamily="50" charset="-127"/>
              </a:rPr>
              <a:t>Provided that only a priori information is given,</a:t>
            </a:r>
          </a:p>
          <a:p>
            <a:pPr lvl="2"/>
            <a:r>
              <a:rPr lang="en-US" altLang="ko-KR" sz="1800" i="1">
                <a:ea typeface="굴림" pitchFamily="50" charset="-127"/>
              </a:rPr>
              <a:t>Decide </a:t>
            </a:r>
            <a:r>
              <a:rPr lang="el-GR" altLang="ko-KR" sz="1800">
                <a:ea typeface="굴림" pitchFamily="50" charset="-127"/>
              </a:rPr>
              <a:t>ω</a:t>
            </a:r>
            <a:r>
              <a:rPr lang="en-US" altLang="ko-KR" sz="800">
                <a:ea typeface="굴림" pitchFamily="50" charset="-127"/>
              </a:rPr>
              <a:t>1  </a:t>
            </a:r>
            <a:r>
              <a:rPr lang="en-US" altLang="ko-KR" sz="1800">
                <a:ea typeface="굴림" pitchFamily="50" charset="-127"/>
              </a:rPr>
              <a:t>if P(</a:t>
            </a:r>
            <a:r>
              <a:rPr lang="el-GR" altLang="ko-KR" sz="1800">
                <a:ea typeface="굴림" pitchFamily="50" charset="-127"/>
              </a:rPr>
              <a:t>ω</a:t>
            </a:r>
            <a:r>
              <a:rPr lang="en-US" altLang="ko-KR" sz="800">
                <a:ea typeface="굴림" pitchFamily="50" charset="-127"/>
              </a:rPr>
              <a:t>1</a:t>
            </a:r>
            <a:r>
              <a:rPr lang="en-US" altLang="ko-KR" sz="1800">
                <a:ea typeface="굴림" pitchFamily="50" charset="-127"/>
              </a:rPr>
              <a:t>) &gt; P(</a:t>
            </a:r>
            <a:r>
              <a:rPr lang="el-GR" altLang="ko-KR" sz="1800">
                <a:ea typeface="굴림" pitchFamily="50" charset="-127"/>
              </a:rPr>
              <a:t>ω</a:t>
            </a:r>
            <a:r>
              <a:rPr lang="en-US" altLang="ko-KR" sz="1000">
                <a:ea typeface="굴림" pitchFamily="50" charset="-127"/>
              </a:rPr>
              <a:t>2</a:t>
            </a:r>
            <a:r>
              <a:rPr lang="en-US" altLang="ko-KR" sz="1800">
                <a:ea typeface="굴림" pitchFamily="50" charset="-127"/>
              </a:rPr>
              <a:t>) ; otherwise decide </a:t>
            </a:r>
            <a:r>
              <a:rPr lang="el-GR" altLang="ko-KR" sz="1800">
                <a:ea typeface="굴림" pitchFamily="50" charset="-127"/>
              </a:rPr>
              <a:t>ω</a:t>
            </a:r>
            <a:r>
              <a:rPr lang="en-US" altLang="ko-KR" sz="1000">
                <a:ea typeface="굴림" pitchFamily="50" charset="-127"/>
              </a:rPr>
              <a:t>2</a:t>
            </a:r>
            <a:endParaRPr lang="en-US" altLang="ko-KR" sz="180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5. Normal density (cont.)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8578850" cy="511175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Multivariate density: (x d-dimensions feature vector)</a:t>
            </a:r>
          </a:p>
          <a:p>
            <a:pPr>
              <a:lnSpc>
                <a:spcPct val="90000"/>
              </a:lnSpc>
            </a:pPr>
            <a:endParaRPr lang="en-US" altLang="ko-KR" sz="24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Components of </a:t>
            </a:r>
            <a:r>
              <a:rPr lang="en-US" altLang="ko-KR" sz="2000" b="1" dirty="0">
                <a:ea typeface="굴림" pitchFamily="50" charset="-127"/>
              </a:rPr>
              <a:t>Σ</a:t>
            </a:r>
          </a:p>
          <a:p>
            <a:pPr lvl="1"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Central limit theorem</a:t>
            </a:r>
          </a:p>
          <a:p>
            <a:pPr lvl="2">
              <a:lnSpc>
                <a:spcPct val="90000"/>
              </a:lnSpc>
            </a:pPr>
            <a:r>
              <a:rPr lang="en-US" altLang="ko-KR" sz="1800" dirty="0">
                <a:ea typeface="굴림" pitchFamily="50" charset="-127"/>
              </a:rPr>
              <a:t>The sum of a large number of independent random distribution leads to a Gaussian distribution</a:t>
            </a:r>
          </a:p>
        </p:txBody>
      </p:sp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1676400" y="1828800"/>
          <a:ext cx="3785335" cy="1828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Equation" r:id="rId3" imgW="3035160" imgH="1269720" progId="Equation.3">
                  <p:embed/>
                </p:oleObj>
              </mc:Choice>
              <mc:Fallback>
                <p:oleObj name="Equation" r:id="rId3" imgW="3035160" imgH="1269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0"/>
                        <a:ext cx="3785335" cy="18287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3124200" y="3962400"/>
          <a:ext cx="2667000" cy="701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Equation" r:id="rId5" imgW="1600200" imgH="482400" progId="Equation.3">
                  <p:embed/>
                </p:oleObj>
              </mc:Choice>
              <mc:Fallback>
                <p:oleObj name="Equation" r:id="rId5" imgW="160020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62400"/>
                        <a:ext cx="2667000" cy="7015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5257800" y="3248025"/>
            <a:ext cx="205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1600" dirty="0">
                <a:ea typeface="굴림" pitchFamily="50" charset="-127"/>
              </a:rPr>
              <a:t>; Covariance Matrix</a:t>
            </a:r>
            <a:endParaRPr lang="ko-KR" altLang="en-US" sz="1600" dirty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229600" cy="719138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5. Normal density (cont.)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507413" cy="511175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Linear combination of multivariate density</a:t>
            </a:r>
          </a:p>
          <a:p>
            <a:pPr lvl="1"/>
            <a:r>
              <a:rPr lang="en-US" altLang="ko-KR" b="1" dirty="0">
                <a:ea typeface="굴림" pitchFamily="50" charset="-127"/>
              </a:rPr>
              <a:t>A</a:t>
            </a:r>
            <a:r>
              <a:rPr lang="en-US" altLang="ko-KR" dirty="0">
                <a:ea typeface="굴림" pitchFamily="50" charset="-127"/>
              </a:rPr>
              <a:t> is a d-by-k matrix.</a:t>
            </a:r>
          </a:p>
          <a:p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If k=1, in case           (a projection onto a line with direction of vector a)</a:t>
            </a:r>
          </a:p>
          <a:p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Whitening transform: eigenvector decomposition(EVD) always possible</a:t>
            </a: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1676400" y="2286000"/>
          <a:ext cx="5333999" cy="350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0" name="Equation" r:id="rId3" imgW="3555720" imgH="228600" progId="Equation.3">
                  <p:embed/>
                </p:oleObj>
              </mc:Choice>
              <mc:Fallback>
                <p:oleObj name="Equation" r:id="rId3" imgW="35557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86000"/>
                        <a:ext cx="5333999" cy="3505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2819400" y="2667000"/>
          <a:ext cx="792163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1" name="Equation" r:id="rId5" imgW="393480" imgH="177480" progId="Equation.3">
                  <p:embed/>
                </p:oleObj>
              </mc:Choice>
              <mc:Fallback>
                <p:oleObj name="Equation" r:id="rId5" imgW="39348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667000"/>
                        <a:ext cx="792163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2514600" y="3352800"/>
          <a:ext cx="2692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name="Equation" r:id="rId7" imgW="1434960" imgH="228600" progId="Equation.3">
                  <p:embed/>
                </p:oleObj>
              </mc:Choice>
              <mc:Fallback>
                <p:oleObj name="Equation" r:id="rId7" imgW="143496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352800"/>
                        <a:ext cx="269240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1" name="Object 9"/>
          <p:cNvGraphicFramePr>
            <a:graphicFrameLocks noChangeAspect="1"/>
          </p:cNvGraphicFramePr>
          <p:nvPr/>
        </p:nvGraphicFramePr>
        <p:xfrm>
          <a:off x="1524000" y="4648200"/>
          <a:ext cx="6629400" cy="1208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3" name="Equation" r:id="rId9" imgW="4051080" imgH="736560" progId="Equation.3">
                  <p:embed/>
                </p:oleObj>
              </mc:Choice>
              <mc:Fallback>
                <p:oleObj name="Equation" r:id="rId9" imgW="4051080" imgH="7365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648200"/>
                        <a:ext cx="6629400" cy="1208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3124200" y="4572000"/>
            <a:ext cx="4392612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ea typeface="굴림" pitchFamily="50" charset="-127"/>
              </a:rPr>
              <a:t>Φ: orthogonal matrix of eigenvector </a:t>
            </a:r>
          </a:p>
          <a:p>
            <a:pPr>
              <a:spcBef>
                <a:spcPct val="50000"/>
              </a:spcBef>
            </a:pPr>
            <a:r>
              <a:rPr lang="en-US" altLang="ko-KR" dirty="0">
                <a:ea typeface="굴림" pitchFamily="50" charset="-127"/>
              </a:rPr>
              <a:t>Λ: the diagonal matrix of the </a:t>
            </a:r>
            <a:r>
              <a:rPr lang="en-US" altLang="ko-KR" dirty="0" err="1">
                <a:ea typeface="굴림" pitchFamily="50" charset="-127"/>
              </a:rPr>
              <a:t>eigenvalues</a:t>
            </a:r>
            <a:r>
              <a:rPr lang="en-US" altLang="ko-KR" dirty="0">
                <a:ea typeface="굴림" pitchFamily="50" charset="-127"/>
              </a:rPr>
              <a:t> </a:t>
            </a:r>
            <a:endParaRPr lang="ko-KR" altLang="en-US" dirty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5. Normal density (cont.)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93187" name="AutoShap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An example of transformed multivariate Gaussian distribution</a:t>
            </a:r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981200"/>
            <a:ext cx="425348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6. Discriminant functions for the normal …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7859713" cy="5111750"/>
          </a:xfrm>
        </p:spPr>
        <p:txBody>
          <a:bodyPr/>
          <a:lstStyle/>
          <a:p>
            <a:r>
              <a:rPr lang="en-US" altLang="ko-KR" sz="2400">
                <a:ea typeface="굴림" pitchFamily="50" charset="-127"/>
              </a:rPr>
              <a:t>Discriminant function (d.f) for minimum-error-rate</a:t>
            </a:r>
          </a:p>
          <a:p>
            <a:pPr lvl="1"/>
            <a:endParaRPr lang="en-US" altLang="ko-KR" sz="2000">
              <a:ea typeface="굴림" pitchFamily="50" charset="-127"/>
            </a:endParaRPr>
          </a:p>
          <a:p>
            <a:pPr lvl="1"/>
            <a:endParaRPr lang="en-US" altLang="ko-KR" sz="2000">
              <a:ea typeface="굴림" pitchFamily="50" charset="-127"/>
            </a:endParaRPr>
          </a:p>
          <a:p>
            <a:pPr lvl="1"/>
            <a:r>
              <a:rPr lang="en-US" altLang="ko-KR" sz="2000">
                <a:ea typeface="굴림" pitchFamily="50" charset="-127"/>
              </a:rPr>
              <a:t>For Gaussian (d.f will be easily evaluated) </a:t>
            </a:r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2209800" y="1905000"/>
          <a:ext cx="3760787" cy="47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" name="Equation" r:id="rId3" imgW="1803240" imgH="228600" progId="Equation.3">
                  <p:embed/>
                </p:oleObj>
              </mc:Choice>
              <mc:Fallback>
                <p:oleObj name="Equation" r:id="rId3" imgW="180324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05000"/>
                        <a:ext cx="3760787" cy="47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1219200" y="4191000"/>
          <a:ext cx="6781799" cy="1139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Equation" r:id="rId5" imgW="4140000" imgH="634680" progId="Equation.3">
                  <p:embed/>
                </p:oleObj>
              </mc:Choice>
              <mc:Fallback>
                <p:oleObj name="Equation" r:id="rId5" imgW="4140000" imgH="6346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91000"/>
                        <a:ext cx="6781799" cy="1139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752600" y="3124200"/>
          <a:ext cx="5541962" cy="767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Equation" r:id="rId7" imgW="3035160" imgH="419040" progId="Equation.3">
                  <p:embed/>
                </p:oleObj>
              </mc:Choice>
              <mc:Fallback>
                <p:oleObj name="Equation" r:id="rId7" imgW="303516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24200"/>
                        <a:ext cx="5541962" cy="767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6. Discriminant functions … (special cases)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Case 1 :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The features are statistically </a:t>
            </a:r>
            <a:r>
              <a:rPr lang="en-US" altLang="ko-KR" i="1" dirty="0">
                <a:solidFill>
                  <a:srgbClr val="0066FF"/>
                </a:solidFill>
                <a:ea typeface="굴림" pitchFamily="50" charset="-127"/>
              </a:rPr>
              <a:t>independent</a:t>
            </a:r>
            <a:r>
              <a:rPr lang="en-US" altLang="ko-KR" dirty="0">
                <a:ea typeface="굴림" pitchFamily="50" charset="-127"/>
              </a:rPr>
              <a:t> and have the same variance regardless of their class</a:t>
            </a: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We have new linear </a:t>
            </a:r>
            <a:r>
              <a:rPr lang="en-US" altLang="ko-KR" dirty="0" err="1">
                <a:ea typeface="굴림" pitchFamily="50" charset="-127"/>
              </a:rPr>
              <a:t>discriminant</a:t>
            </a:r>
            <a:r>
              <a:rPr lang="en-US" altLang="ko-KR" dirty="0">
                <a:ea typeface="굴림" pitchFamily="50" charset="-127"/>
              </a:rPr>
              <a:t> function</a:t>
            </a: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Two category problem: </a:t>
            </a:r>
            <a:r>
              <a:rPr lang="en-US" altLang="ko-KR" dirty="0" err="1">
                <a:ea typeface="굴림" pitchFamily="50" charset="-127"/>
              </a:rPr>
              <a:t>hyperplane</a:t>
            </a:r>
            <a:r>
              <a:rPr lang="en-US" altLang="ko-KR" dirty="0">
                <a:ea typeface="굴림" pitchFamily="50" charset="-127"/>
              </a:rPr>
              <a:t> decision boundary</a:t>
            </a:r>
          </a:p>
        </p:txBody>
      </p:sp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1447800" y="3200400"/>
          <a:ext cx="6553200" cy="135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9" name="Equation" r:id="rId3" imgW="3962160" imgH="838080" progId="Equation.3">
                  <p:embed/>
                </p:oleObj>
              </mc:Choice>
              <mc:Fallback>
                <p:oleObj name="Equation" r:id="rId3" imgW="3962160" imgH="838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00400"/>
                        <a:ext cx="6553200" cy="1358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7" name="Object 5"/>
          <p:cNvGraphicFramePr>
            <a:graphicFrameLocks noChangeAspect="1"/>
          </p:cNvGraphicFramePr>
          <p:nvPr/>
        </p:nvGraphicFramePr>
        <p:xfrm>
          <a:off x="2133600" y="1143000"/>
          <a:ext cx="76928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0" name="Equation" r:id="rId5" imgW="583920" imgH="241200" progId="Equation.3">
                  <p:embed/>
                </p:oleObj>
              </mc:Choice>
              <mc:Fallback>
                <p:oleObj name="Equation" r:id="rId5" imgW="58392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143000"/>
                        <a:ext cx="76928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8" name="Object 6"/>
          <p:cNvGraphicFramePr>
            <a:graphicFrameLocks noChangeAspect="1"/>
          </p:cNvGraphicFramePr>
          <p:nvPr/>
        </p:nvGraphicFramePr>
        <p:xfrm>
          <a:off x="1447800" y="5181600"/>
          <a:ext cx="6629400" cy="80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1" name="Equation" r:id="rId7" imgW="3886200" imgH="482400" progId="Equation.3">
                  <p:embed/>
                </p:oleObj>
              </mc:Choice>
              <mc:Fallback>
                <p:oleObj name="Equation" r:id="rId7" imgW="388620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81600"/>
                        <a:ext cx="6629400" cy="806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6439" name="Object 7"/>
          <p:cNvGraphicFramePr>
            <a:graphicFrameLocks noChangeAspect="1"/>
          </p:cNvGraphicFramePr>
          <p:nvPr/>
        </p:nvGraphicFramePr>
        <p:xfrm>
          <a:off x="2286000" y="2286000"/>
          <a:ext cx="10668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2" name="Equation" r:id="rId9" imgW="609336" imgH="253890" progId="Equation.3">
                  <p:embed/>
                </p:oleObj>
              </mc:Choice>
              <mc:Fallback>
                <p:oleObj name="Equation" r:id="rId9" imgW="609336" imgH="25389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86000"/>
                        <a:ext cx="106680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2" name="Rectangle 10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6441" name="Object 9"/>
          <p:cNvGraphicFramePr>
            <a:graphicFrameLocks noChangeAspect="1"/>
          </p:cNvGraphicFramePr>
          <p:nvPr/>
        </p:nvGraphicFramePr>
        <p:xfrm>
          <a:off x="3886200" y="2286000"/>
          <a:ext cx="1371600" cy="424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3" name="Equation" r:id="rId11" imgW="825500" imgH="254000" progId="Equation.3">
                  <p:embed/>
                </p:oleObj>
              </mc:Choice>
              <mc:Fallback>
                <p:oleObj name="Equation" r:id="rId11" imgW="825500" imgH="254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286000"/>
                        <a:ext cx="1371600" cy="4248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6. Discriminant functions for the normal …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3340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Case 1 – cont’d</a:t>
            </a:r>
          </a:p>
          <a:p>
            <a:endParaRPr lang="en-US" altLang="ko-KR" dirty="0">
              <a:ea typeface="굴림" pitchFamily="50" charset="-127"/>
            </a:endParaRPr>
          </a:p>
          <a:p>
            <a:endParaRPr lang="en-US" altLang="ko-KR" dirty="0">
              <a:ea typeface="굴림" pitchFamily="50" charset="-127"/>
            </a:endParaRPr>
          </a:p>
          <a:p>
            <a:endParaRPr lang="en-US" altLang="ko-KR" dirty="0">
              <a:ea typeface="굴림" pitchFamily="50" charset="-127"/>
            </a:endParaRPr>
          </a:p>
          <a:p>
            <a:endParaRPr lang="en-US" altLang="ko-KR" dirty="0">
              <a:ea typeface="굴림" pitchFamily="50" charset="-127"/>
            </a:endParaRPr>
          </a:p>
          <a:p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For the same</a:t>
            </a:r>
            <a:r>
              <a:rPr lang="en-US" altLang="ko-KR" i="1" dirty="0">
                <a:ea typeface="굴림" pitchFamily="50" charset="-127"/>
              </a:rPr>
              <a:t> priori</a:t>
            </a:r>
            <a:r>
              <a:rPr lang="en-US" altLang="ko-KR" dirty="0">
                <a:ea typeface="굴림" pitchFamily="50" charset="-127"/>
              </a:rPr>
              <a:t> probabilities =&gt; ignore</a:t>
            </a:r>
          </a:p>
          <a:p>
            <a:pPr lvl="2"/>
            <a:endParaRPr lang="en-US" altLang="ko-KR" dirty="0">
              <a:ea typeface="굴림" pitchFamily="50" charset="-127"/>
            </a:endParaRPr>
          </a:p>
          <a:p>
            <a:pPr lvl="2"/>
            <a:r>
              <a:rPr lang="en-US" altLang="ko-KR" dirty="0">
                <a:ea typeface="굴림" pitchFamily="50" charset="-127"/>
              </a:rPr>
              <a:t>For the same</a:t>
            </a:r>
            <a:r>
              <a:rPr lang="en-US" altLang="ko-KR" i="1" dirty="0">
                <a:ea typeface="굴림" pitchFamily="50" charset="-127"/>
              </a:rPr>
              <a:t> priori</a:t>
            </a:r>
            <a:r>
              <a:rPr lang="en-US" altLang="ko-KR" dirty="0">
                <a:ea typeface="굴림" pitchFamily="50" charset="-127"/>
              </a:rPr>
              <a:t> probabilities =&gt; ignore</a:t>
            </a:r>
          </a:p>
          <a:p>
            <a:pPr lvl="2">
              <a:buFont typeface="Wingdings" pitchFamily="2" charset="2"/>
              <a:buNone/>
            </a:pPr>
            <a:endParaRPr lang="en-US" altLang="ko-KR" dirty="0">
              <a:ea typeface="굴림" pitchFamily="50" charset="-127"/>
            </a:endParaRPr>
          </a:p>
          <a:p>
            <a:pPr lvl="2">
              <a:buFont typeface="Wingdings" pitchFamily="2" charset="2"/>
              <a:buNone/>
            </a:pPr>
            <a:endParaRPr lang="en-US" altLang="ko-KR" dirty="0">
              <a:ea typeface="굴림" pitchFamily="50" charset="-127"/>
            </a:endParaRPr>
          </a:p>
          <a:p>
            <a:pPr lvl="2">
              <a:buFont typeface="Wingdings" pitchFamily="2" charset="2"/>
              <a:buNone/>
            </a:pPr>
            <a:r>
              <a:rPr lang="en-US" altLang="ko-KR" dirty="0">
                <a:ea typeface="굴림" pitchFamily="50" charset="-127"/>
              </a:rPr>
              <a:t>(</a:t>
            </a:r>
            <a:r>
              <a:rPr lang="en-US" altLang="ko-KR" i="1" dirty="0">
                <a:ea typeface="굴림" pitchFamily="50" charset="-127"/>
              </a:rPr>
              <a:t>Minimum distance classifier</a:t>
            </a:r>
            <a:r>
              <a:rPr lang="en-US" altLang="ko-KR" dirty="0">
                <a:ea typeface="굴림" pitchFamily="50" charset="-127"/>
              </a:rPr>
              <a:t>: assign </a:t>
            </a:r>
            <a:r>
              <a:rPr lang="en-US" altLang="ko-KR" b="1" dirty="0">
                <a:ea typeface="굴림" pitchFamily="50" charset="-127"/>
              </a:rPr>
              <a:t>x</a:t>
            </a:r>
            <a:r>
              <a:rPr lang="en-US" altLang="ko-KR" dirty="0">
                <a:ea typeface="굴림" pitchFamily="50" charset="-127"/>
              </a:rPr>
              <a:t> to the category of the nearest mean)</a:t>
            </a:r>
          </a:p>
        </p:txBody>
      </p:sp>
      <p:pic>
        <p:nvPicPr>
          <p:cNvPr id="147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3" y="1524000"/>
            <a:ext cx="8491537" cy="284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47461" name="Object 5"/>
          <p:cNvGraphicFramePr>
            <a:graphicFrameLocks noChangeAspect="1"/>
          </p:cNvGraphicFramePr>
          <p:nvPr/>
        </p:nvGraphicFramePr>
        <p:xfrm>
          <a:off x="1905000" y="5029200"/>
          <a:ext cx="57721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Equation" r:id="rId4" imgW="3670200" imgH="419040" progId="Equation.3">
                  <p:embed/>
                </p:oleObj>
              </mc:Choice>
              <mc:Fallback>
                <p:oleObj name="Equation" r:id="rId4" imgW="367020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29200"/>
                        <a:ext cx="577215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4" name="Object 8"/>
          <p:cNvGraphicFramePr>
            <a:graphicFrameLocks noChangeAspect="1"/>
          </p:cNvGraphicFramePr>
          <p:nvPr/>
        </p:nvGraphicFramePr>
        <p:xfrm>
          <a:off x="5638800" y="4648200"/>
          <a:ext cx="838200" cy="358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Equation" r:id="rId6" imgW="533160" imgH="228600" progId="Equation.3">
                  <p:embed/>
                </p:oleObj>
              </mc:Choice>
              <mc:Fallback>
                <p:oleObj name="Equation" r:id="rId6" imgW="5331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648200"/>
                        <a:ext cx="838200" cy="358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6. Discriminant functions for the normal …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Case 1 – cont’d</a:t>
            </a:r>
          </a:p>
          <a:p>
            <a:pPr lvl="1"/>
            <a:r>
              <a:rPr lang="en-US" altLang="ko-KR">
                <a:ea typeface="굴림" pitchFamily="50" charset="-127"/>
              </a:rPr>
              <a:t> for various </a:t>
            </a:r>
            <a:r>
              <a:rPr lang="en-US" altLang="ko-KR" i="1">
                <a:ea typeface="굴림" pitchFamily="50" charset="-127"/>
              </a:rPr>
              <a:t>priori</a:t>
            </a:r>
            <a:r>
              <a:rPr lang="en-US" altLang="ko-KR">
                <a:ea typeface="굴림" pitchFamily="50" charset="-127"/>
              </a:rPr>
              <a:t> probabilities</a:t>
            </a:r>
          </a:p>
        </p:txBody>
      </p:sp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981200"/>
            <a:ext cx="5400675" cy="458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6. Discriminant functions for the normal …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Case 2 :</a:t>
            </a:r>
          </a:p>
          <a:p>
            <a:pPr lvl="1"/>
            <a:r>
              <a:rPr lang="en-US" altLang="ko-KR">
                <a:ea typeface="굴림" pitchFamily="50" charset="-127"/>
              </a:rPr>
              <a:t>The features are statistically </a:t>
            </a:r>
            <a:r>
              <a:rPr lang="en-US" altLang="ko-KR" i="1">
                <a:solidFill>
                  <a:srgbClr val="0066FF"/>
                </a:solidFill>
                <a:ea typeface="굴림" pitchFamily="50" charset="-127"/>
              </a:rPr>
              <a:t>dependent</a:t>
            </a:r>
            <a:r>
              <a:rPr lang="en-US" altLang="ko-KR">
                <a:ea typeface="굴림" pitchFamily="50" charset="-127"/>
              </a:rPr>
              <a:t> but the covariance matrices are the same for all classes</a:t>
            </a:r>
          </a:p>
          <a:p>
            <a:pPr lvl="1"/>
            <a:r>
              <a:rPr lang="en-US" altLang="ko-KR">
                <a:ea typeface="굴림" pitchFamily="50" charset="-127"/>
              </a:rPr>
              <a:t>We have new linear discriminant function</a:t>
            </a:r>
          </a:p>
          <a:p>
            <a:pPr lvl="1"/>
            <a:endParaRPr lang="en-US" altLang="ko-KR">
              <a:ea typeface="굴림" pitchFamily="50" charset="-127"/>
            </a:endParaRPr>
          </a:p>
          <a:p>
            <a:pPr lvl="1"/>
            <a:endParaRPr lang="en-US" altLang="ko-KR">
              <a:ea typeface="굴림" pitchFamily="50" charset="-127"/>
            </a:endParaRPr>
          </a:p>
          <a:p>
            <a:pPr lvl="1"/>
            <a:endParaRPr lang="en-US" altLang="ko-KR">
              <a:ea typeface="굴림" pitchFamily="50" charset="-127"/>
            </a:endParaRPr>
          </a:p>
          <a:p>
            <a:pPr lvl="1"/>
            <a:endParaRPr lang="en-US" altLang="ko-KR">
              <a:ea typeface="굴림" pitchFamily="50" charset="-127"/>
            </a:endParaRPr>
          </a:p>
          <a:p>
            <a:pPr lvl="1"/>
            <a:endParaRPr lang="en-US" altLang="ko-KR">
              <a:ea typeface="굴림" pitchFamily="50" charset="-127"/>
            </a:endParaRPr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1295400" y="2743200"/>
          <a:ext cx="5599112" cy="2042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Equation" r:id="rId3" imgW="3276360" imgH="1282680" progId="Equation.3">
                  <p:embed/>
                </p:oleObj>
              </mc:Choice>
              <mc:Fallback>
                <p:oleObj name="Equation" r:id="rId3" imgW="3276360" imgH="1282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5599112" cy="2042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1" name="Object 5"/>
          <p:cNvGraphicFramePr>
            <a:graphicFrameLocks noChangeAspect="1"/>
          </p:cNvGraphicFramePr>
          <p:nvPr/>
        </p:nvGraphicFramePr>
        <p:xfrm>
          <a:off x="2133600" y="1143000"/>
          <a:ext cx="8096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Equation" r:id="rId5" imgW="469800" imgH="228600" progId="Equation.3">
                  <p:embed/>
                </p:oleObj>
              </mc:Choice>
              <mc:Fallback>
                <p:oleObj name="Equation" r:id="rId5" imgW="4698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143000"/>
                        <a:ext cx="8096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6. Discriminant functions for the normal …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8218488" cy="3078162"/>
          </a:xfrm>
        </p:spPr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Case 2 – cont’d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Two category problem: </a:t>
            </a:r>
            <a:r>
              <a:rPr lang="en-US" altLang="ko-KR" sz="2000" dirty="0" err="1">
                <a:ea typeface="굴림" pitchFamily="50" charset="-127"/>
              </a:rPr>
              <a:t>hyperplane</a:t>
            </a:r>
            <a:r>
              <a:rPr lang="en-US" altLang="ko-KR" sz="2000" dirty="0">
                <a:ea typeface="굴림" pitchFamily="50" charset="-127"/>
              </a:rPr>
              <a:t> decision boundary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For the same</a:t>
            </a:r>
            <a:r>
              <a:rPr lang="en-US" altLang="ko-KR" sz="2000" i="1" dirty="0">
                <a:ea typeface="굴림" pitchFamily="50" charset="-127"/>
              </a:rPr>
              <a:t> priori</a:t>
            </a:r>
            <a:r>
              <a:rPr lang="en-US" altLang="ko-KR" sz="2000" dirty="0">
                <a:ea typeface="굴림" pitchFamily="50" charset="-127"/>
              </a:rPr>
              <a:t> probabilities =&gt; ignore </a:t>
            </a:r>
          </a:p>
          <a:p>
            <a:pPr lvl="2"/>
            <a:endParaRPr lang="en-US" altLang="ko-KR" sz="1800" dirty="0">
              <a:ea typeface="굴림" pitchFamily="50" charset="-127"/>
            </a:endParaRPr>
          </a:p>
          <a:p>
            <a:pPr lvl="2"/>
            <a:endParaRPr lang="en-US" altLang="ko-KR" sz="1800" dirty="0">
              <a:ea typeface="굴림" pitchFamily="50" charset="-127"/>
            </a:endParaRPr>
          </a:p>
          <a:p>
            <a:pPr lvl="2">
              <a:buFont typeface="Wingdings" pitchFamily="2" charset="2"/>
              <a:buNone/>
            </a:pPr>
            <a:endParaRPr lang="en-US" altLang="ko-KR" sz="1800" dirty="0">
              <a:ea typeface="굴림" pitchFamily="50" charset="-127"/>
            </a:endParaRPr>
          </a:p>
          <a:p>
            <a:pPr lvl="2">
              <a:buFont typeface="Wingdings" pitchFamily="2" charset="2"/>
              <a:buNone/>
            </a:pPr>
            <a:r>
              <a:rPr lang="en-US" altLang="ko-KR" sz="1800" dirty="0">
                <a:ea typeface="굴림" pitchFamily="50" charset="-127"/>
              </a:rPr>
              <a:t>(Squared </a:t>
            </a:r>
            <a:r>
              <a:rPr lang="en-US" altLang="ko-KR" sz="1800" dirty="0" err="1">
                <a:ea typeface="굴림" pitchFamily="50" charset="-127"/>
              </a:rPr>
              <a:t>Mahalanobis</a:t>
            </a:r>
            <a:r>
              <a:rPr lang="en-US" altLang="ko-KR" sz="1800" dirty="0">
                <a:ea typeface="굴림" pitchFamily="50" charset="-127"/>
              </a:rPr>
              <a:t> minimum distance classifier for the same a priori distribution)</a:t>
            </a:r>
          </a:p>
          <a:p>
            <a:endParaRPr lang="ko-KR" altLang="en-US" sz="2400" dirty="0">
              <a:ea typeface="굴림" pitchFamily="50" charset="-127"/>
            </a:endParaRPr>
          </a:p>
        </p:txBody>
      </p:sp>
      <p:graphicFrame>
        <p:nvGraphicFramePr>
          <p:cNvPr id="154640" name="Object 16"/>
          <p:cNvGraphicFramePr>
            <a:graphicFrameLocks noGrp="1" noChangeAspect="1"/>
          </p:cNvGraphicFramePr>
          <p:nvPr>
            <p:ph sz="half" idx="2"/>
          </p:nvPr>
        </p:nvGraphicFramePr>
        <p:xfrm>
          <a:off x="5562600" y="2133600"/>
          <a:ext cx="88726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name="Equation" r:id="rId3" imgW="533160" imgH="228600" progId="Equation.3">
                  <p:embed/>
                </p:oleObj>
              </mc:Choice>
              <mc:Fallback>
                <p:oleObj name="Equation" r:id="rId3" imgW="5331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133600"/>
                        <a:ext cx="88726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4" name="Rectangle 2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4643" name="Object 19"/>
          <p:cNvGraphicFramePr>
            <a:graphicFrameLocks noChangeAspect="1"/>
          </p:cNvGraphicFramePr>
          <p:nvPr/>
        </p:nvGraphicFramePr>
        <p:xfrm>
          <a:off x="2286000" y="2667000"/>
          <a:ext cx="320763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Equation" r:id="rId5" imgW="1968500" imgH="393700" progId="Equation.3">
                  <p:embed/>
                </p:oleObj>
              </mc:Choice>
              <mc:Fallback>
                <p:oleObj name="Equation" r:id="rId5" imgW="1968500" imgH="393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667000"/>
                        <a:ext cx="320763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6. Discriminant functions for the normal …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Case 2 – example</a:t>
            </a:r>
          </a:p>
          <a:p>
            <a:pPr lvl="2"/>
            <a:r>
              <a:rPr lang="en-US" altLang="ko-KR">
                <a:ea typeface="굴림" pitchFamily="50" charset="-127"/>
              </a:rPr>
              <a:t>Boundary is not orthogonal to the line between class means</a:t>
            </a:r>
          </a:p>
          <a:p>
            <a:pPr>
              <a:buFont typeface="Wingdings" pitchFamily="2" charset="2"/>
              <a:buNone/>
            </a:pPr>
            <a:endParaRPr lang="en-US" altLang="ko-KR">
              <a:ea typeface="굴림" pitchFamily="50" charset="-127"/>
            </a:endParaRPr>
          </a:p>
        </p:txBody>
      </p:sp>
      <p:pic>
        <p:nvPicPr>
          <p:cNvPr id="1505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905000"/>
            <a:ext cx="4275137" cy="436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7235825" y="2276475"/>
            <a:ext cx="1368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>
                <a:ea typeface="굴림" pitchFamily="50" charset="-127"/>
              </a:rPr>
              <a:t>see eq. 64.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1. Introduction</a:t>
            </a:r>
            <a:endParaRPr lang="ko-KR" altLang="en-US">
              <a:ea typeface="굴림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BB735-D97E-4798-A372-425640C32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45292"/>
            <a:ext cx="6703887" cy="511508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6. Discriminant functions for the normal …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Case 3 :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covariance matrices are different for each category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Quadratic </a:t>
            </a:r>
            <a:r>
              <a:rPr lang="en-US" altLang="ko-KR" sz="2000" dirty="0" err="1">
                <a:ea typeface="굴림" pitchFamily="50" charset="-127"/>
              </a:rPr>
              <a:t>discriminant</a:t>
            </a:r>
            <a:r>
              <a:rPr lang="en-US" altLang="ko-KR" sz="2000" dirty="0">
                <a:ea typeface="굴림" pitchFamily="50" charset="-127"/>
              </a:rPr>
              <a:t> function</a:t>
            </a:r>
          </a:p>
          <a:p>
            <a:pPr lvl="1"/>
            <a:endParaRPr lang="en-US" altLang="ko-KR" sz="2000" dirty="0">
              <a:ea typeface="굴림" pitchFamily="50" charset="-127"/>
            </a:endParaRPr>
          </a:p>
          <a:p>
            <a:pPr lvl="1"/>
            <a:endParaRPr lang="en-US" altLang="ko-KR" sz="2000" dirty="0">
              <a:ea typeface="굴림" pitchFamily="50" charset="-127"/>
            </a:endParaRPr>
          </a:p>
          <a:p>
            <a:pPr lvl="1"/>
            <a:endParaRPr lang="en-US" altLang="ko-KR" sz="2000" dirty="0">
              <a:ea typeface="굴림" pitchFamily="50" charset="-127"/>
            </a:endParaRPr>
          </a:p>
          <a:p>
            <a:pPr lvl="1"/>
            <a:endParaRPr lang="en-US" altLang="ko-KR" sz="2000" dirty="0">
              <a:ea typeface="굴림" pitchFamily="50" charset="-127"/>
            </a:endParaRPr>
          </a:p>
          <a:p>
            <a:pPr lvl="1"/>
            <a:endParaRPr lang="en-US" altLang="ko-KR" sz="2000" dirty="0">
              <a:ea typeface="굴림" pitchFamily="50" charset="-127"/>
            </a:endParaRPr>
          </a:p>
          <a:p>
            <a:pPr lvl="1"/>
            <a:endParaRPr lang="en-US" altLang="ko-KR" sz="2000" dirty="0">
              <a:ea typeface="굴림" pitchFamily="50" charset="-127"/>
            </a:endParaRPr>
          </a:p>
          <a:p>
            <a:pPr lvl="1"/>
            <a:endParaRPr lang="en-US" altLang="ko-KR" sz="2000" dirty="0">
              <a:ea typeface="굴림" pitchFamily="50" charset="-127"/>
            </a:endParaRPr>
          </a:p>
          <a:p>
            <a:pPr lvl="1"/>
            <a:endParaRPr lang="en-US" altLang="ko-KR" sz="2000" dirty="0">
              <a:ea typeface="굴림" pitchFamily="50" charset="-127"/>
            </a:endParaRPr>
          </a:p>
          <a:p>
            <a:pPr lvl="1"/>
            <a:r>
              <a:rPr lang="en-US" altLang="ko-KR" sz="2000" dirty="0">
                <a:ea typeface="굴림" pitchFamily="50" charset="-127"/>
              </a:rPr>
              <a:t>Two category problem: </a:t>
            </a:r>
            <a:r>
              <a:rPr lang="en-US" altLang="ko-KR" sz="2000" dirty="0" err="1">
                <a:ea typeface="굴림" pitchFamily="50" charset="-127"/>
              </a:rPr>
              <a:t>hyperquadratic</a:t>
            </a:r>
            <a:r>
              <a:rPr lang="en-US" altLang="ko-KR" sz="2000" dirty="0">
                <a:ea typeface="굴림" pitchFamily="50" charset="-127"/>
              </a:rPr>
              <a:t> decision boundary (</a:t>
            </a:r>
            <a:r>
              <a:rPr lang="en-US" altLang="ko-KR" sz="2000" dirty="0" err="1">
                <a:ea typeface="굴림" pitchFamily="50" charset="-127"/>
              </a:rPr>
              <a:t>hyperplane</a:t>
            </a:r>
            <a:r>
              <a:rPr lang="en-US" altLang="ko-KR" sz="2000" dirty="0">
                <a:ea typeface="굴림" pitchFamily="50" charset="-127"/>
              </a:rPr>
              <a:t>, pairs of </a:t>
            </a:r>
            <a:r>
              <a:rPr lang="en-US" altLang="ko-KR" sz="2000" dirty="0" err="1">
                <a:ea typeface="굴림" pitchFamily="50" charset="-127"/>
              </a:rPr>
              <a:t>hyperplane</a:t>
            </a:r>
            <a:r>
              <a:rPr lang="en-US" altLang="ko-KR" sz="2000" dirty="0">
                <a:ea typeface="굴림" pitchFamily="50" charset="-127"/>
              </a:rPr>
              <a:t>, </a:t>
            </a:r>
            <a:r>
              <a:rPr lang="en-US" altLang="ko-KR" sz="2000" dirty="0" err="1">
                <a:ea typeface="굴림" pitchFamily="50" charset="-127"/>
              </a:rPr>
              <a:t>hyperspheres</a:t>
            </a:r>
            <a:r>
              <a:rPr lang="en-US" altLang="ko-KR" sz="2000" dirty="0">
                <a:ea typeface="굴림" pitchFamily="50" charset="-127"/>
              </a:rPr>
              <a:t>, </a:t>
            </a:r>
            <a:r>
              <a:rPr lang="en-US" altLang="ko-KR" sz="2000" dirty="0" err="1">
                <a:ea typeface="굴림" pitchFamily="50" charset="-127"/>
              </a:rPr>
              <a:t>hyperparaboloids</a:t>
            </a:r>
            <a:r>
              <a:rPr lang="en-US" altLang="ko-KR" sz="2000" dirty="0">
                <a:ea typeface="굴림" pitchFamily="50" charset="-127"/>
              </a:rPr>
              <a:t>…)</a:t>
            </a:r>
          </a:p>
        </p:txBody>
      </p:sp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1447800" y="2286000"/>
          <a:ext cx="6210321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name="Equation" r:id="rId3" imgW="3949560" imgH="1498320" progId="Equation.3">
                  <p:embed/>
                </p:oleObj>
              </mc:Choice>
              <mc:Fallback>
                <p:oleObj name="Equation" r:id="rId3" imgW="3949560" imgH="1498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0"/>
                        <a:ext cx="6210321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7" name="Object 5"/>
          <p:cNvGraphicFramePr>
            <a:graphicFrameLocks noChangeAspect="1"/>
          </p:cNvGraphicFramePr>
          <p:nvPr/>
        </p:nvGraphicFramePr>
        <p:xfrm>
          <a:off x="1981200" y="1066800"/>
          <a:ext cx="193516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Equation" r:id="rId5" imgW="927000" imgH="228600" progId="Equation.3">
                  <p:embed/>
                </p:oleObj>
              </mc:Choice>
              <mc:Fallback>
                <p:oleObj name="Equation" r:id="rId5" imgW="9270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066800"/>
                        <a:ext cx="1935163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6. Discriminant functions for the normal …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Case 3 – 2D example</a:t>
            </a:r>
          </a:p>
        </p:txBody>
      </p:sp>
      <p:pic>
        <p:nvPicPr>
          <p:cNvPr id="1617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752600"/>
            <a:ext cx="4570413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6. Discriminant functions for the normal …</a:t>
            </a:r>
            <a:endParaRPr lang="ko-KR" altLang="en-US">
              <a:ea typeface="굴림" pitchFamily="50" charset="-127"/>
            </a:endParaRPr>
          </a:p>
        </p:txBody>
      </p:sp>
      <p:pic>
        <p:nvPicPr>
          <p:cNvPr id="1607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83468"/>
            <a:ext cx="7661275" cy="469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6. Discriminant functions for the normal …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162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7859712" cy="46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6. Discriminant functions for the normal …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Case 3 – boundary 4 category</a:t>
            </a:r>
          </a:p>
          <a:p>
            <a:pPr lvl="1"/>
            <a:r>
              <a:rPr lang="en-US" altLang="ko-KR">
                <a:ea typeface="굴림" pitchFamily="50" charset="-127"/>
              </a:rPr>
              <a:t>Rather complex boundary</a:t>
            </a:r>
          </a:p>
        </p:txBody>
      </p:sp>
      <p:pic>
        <p:nvPicPr>
          <p:cNvPr id="163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276475"/>
            <a:ext cx="4752975" cy="448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7. Bayes decision theory – discrete features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 posteriori probability for discrete features</a:t>
            </a: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Binary-valued components</a:t>
            </a:r>
          </a:p>
          <a:p>
            <a:pPr lvl="1"/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>
                <a:ea typeface="굴림" pitchFamily="50" charset="-127"/>
              </a:rPr>
              <a:t>Class 1:</a:t>
            </a:r>
          </a:p>
          <a:p>
            <a:pPr lvl="1"/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>
                <a:ea typeface="굴림" pitchFamily="50" charset="-127"/>
              </a:rPr>
              <a:t>Class 2: </a:t>
            </a:r>
          </a:p>
        </p:txBody>
      </p:sp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827088" y="1989138"/>
          <a:ext cx="6403975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0" name="Equation" r:id="rId3" imgW="3657600" imgH="647640" progId="Equation.3">
                  <p:embed/>
                </p:oleObj>
              </mc:Choice>
              <mc:Fallback>
                <p:oleObj name="Equation" r:id="rId3" imgW="3657600" imgH="647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89138"/>
                        <a:ext cx="6403975" cy="113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/>
          <p:cNvGraphicFramePr>
            <a:graphicFrameLocks noChangeAspect="1"/>
          </p:cNvGraphicFramePr>
          <p:nvPr/>
        </p:nvGraphicFramePr>
        <p:xfrm>
          <a:off x="5219700" y="3432175"/>
          <a:ext cx="34559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" name="Equation" r:id="rId5" imgW="1574640" imgH="228600" progId="Equation.3">
                  <p:embed/>
                </p:oleObj>
              </mc:Choice>
              <mc:Fallback>
                <p:oleObj name="Equation" r:id="rId5" imgW="157464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432175"/>
                        <a:ext cx="3455988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2819400" y="4038600"/>
          <a:ext cx="54530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2" name="Equation" r:id="rId7" imgW="2908080" imgH="431640" progId="Equation.3">
                  <p:embed/>
                </p:oleObj>
              </mc:Choice>
              <mc:Fallback>
                <p:oleObj name="Equation" r:id="rId7" imgW="29080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038600"/>
                        <a:ext cx="5453062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8"/>
          <p:cNvGraphicFramePr>
            <a:graphicFrameLocks noChangeAspect="1"/>
          </p:cNvGraphicFramePr>
          <p:nvPr/>
        </p:nvGraphicFramePr>
        <p:xfrm>
          <a:off x="2700338" y="5084763"/>
          <a:ext cx="540543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3" name="Equation" r:id="rId9" imgW="2882880" imgH="431640" progId="Equation.3">
                  <p:embed/>
                </p:oleObj>
              </mc:Choice>
              <mc:Fallback>
                <p:oleObj name="Equation" r:id="rId9" imgW="288288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084763"/>
                        <a:ext cx="5405437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9. Bayes decision theory – discrete features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Binary trial – cont’d</a:t>
            </a:r>
          </a:p>
          <a:p>
            <a:pPr lvl="1"/>
            <a:r>
              <a:rPr lang="en-US" altLang="ko-KR">
                <a:ea typeface="굴림" pitchFamily="50" charset="-127"/>
              </a:rPr>
              <a:t>Likelihood ratio</a:t>
            </a:r>
          </a:p>
          <a:p>
            <a:pPr lvl="1"/>
            <a:endParaRPr lang="en-US" altLang="ko-KR">
              <a:ea typeface="굴림" pitchFamily="50" charset="-127"/>
            </a:endParaRPr>
          </a:p>
          <a:p>
            <a:pPr lvl="1"/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>
                <a:ea typeface="굴림" pitchFamily="50" charset="-127"/>
              </a:rPr>
              <a:t>Linear discriminant function</a:t>
            </a:r>
          </a:p>
          <a:p>
            <a:pPr lvl="1"/>
            <a:endParaRPr lang="en-US" altLang="ko-KR">
              <a:ea typeface="굴림" pitchFamily="50" charset="-127"/>
            </a:endParaRPr>
          </a:p>
          <a:p>
            <a:pPr lvl="1"/>
            <a:endParaRPr lang="en-US" altLang="ko-KR">
              <a:ea typeface="굴림" pitchFamily="50" charset="-127"/>
            </a:endParaRPr>
          </a:p>
          <a:p>
            <a:pPr lvl="1"/>
            <a:endParaRPr lang="en-US" altLang="ko-KR">
              <a:ea typeface="굴림" pitchFamily="50" charset="-127"/>
            </a:endParaRPr>
          </a:p>
          <a:p>
            <a:pPr lvl="1"/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>
                <a:ea typeface="굴림" pitchFamily="50" charset="-127"/>
              </a:rPr>
              <a:t>For the same 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3200400" y="1828800"/>
          <a:ext cx="38893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" name="Equation" r:id="rId3" imgW="2019240" imgH="545760" progId="Equation.3">
                  <p:embed/>
                </p:oleObj>
              </mc:Choice>
              <mc:Fallback>
                <p:oleObj name="Equation" r:id="rId3" imgW="2019240" imgH="5457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828800"/>
                        <a:ext cx="388937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6" name="Object 8"/>
          <p:cNvGraphicFramePr>
            <a:graphicFrameLocks noChangeAspect="1"/>
          </p:cNvGraphicFramePr>
          <p:nvPr/>
        </p:nvGraphicFramePr>
        <p:xfrm>
          <a:off x="1600200" y="3124200"/>
          <a:ext cx="647382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5" name="Equation" r:id="rId5" imgW="3695400" imgH="939600" progId="Equation.3">
                  <p:embed/>
                </p:oleObj>
              </mc:Choice>
              <mc:Fallback>
                <p:oleObj name="Equation" r:id="rId5" imgW="3695400" imgH="939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124200"/>
                        <a:ext cx="6473825" cy="164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7" name="Object 9"/>
          <p:cNvGraphicFramePr>
            <a:graphicFrameLocks noChangeAspect="1"/>
          </p:cNvGraphicFramePr>
          <p:nvPr/>
        </p:nvGraphicFramePr>
        <p:xfrm>
          <a:off x="1295400" y="5181600"/>
          <a:ext cx="17795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6" name="Equation" r:id="rId7" imgW="1015920" imgH="431640" progId="Equation.3">
                  <p:embed/>
                </p:oleObj>
              </mc:Choice>
              <mc:Fallback>
                <p:oleObj name="Equation" r:id="rId7" imgW="101592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181600"/>
                        <a:ext cx="1779587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8" name="Object 10"/>
          <p:cNvGraphicFramePr>
            <a:graphicFrameLocks noChangeAspect="1"/>
          </p:cNvGraphicFramePr>
          <p:nvPr/>
        </p:nvGraphicFramePr>
        <p:xfrm>
          <a:off x="2819400" y="4648200"/>
          <a:ext cx="9366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7" name="Equation" r:id="rId9" imgW="444240" imgH="228600" progId="Equation.3">
                  <p:embed/>
                </p:oleObj>
              </mc:Choice>
              <mc:Fallback>
                <p:oleObj name="Equation" r:id="rId9" imgW="44424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48200"/>
                        <a:ext cx="9366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5076825" y="5516563"/>
            <a:ext cx="3816350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>
                <a:ea typeface="굴림" pitchFamily="50" charset="-127"/>
              </a:rPr>
              <a:t>Remark: There is a large range in positions of the decision boundary for the discrete case.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11. Bayesian belief networks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Bayesian belief nets, causal networks, belief nets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Node : a kind of state with probabilities</a:t>
            </a:r>
          </a:p>
          <a:p>
            <a:pPr lvl="2"/>
            <a:r>
              <a:rPr lang="en-US" altLang="ko-KR" dirty="0">
                <a:ea typeface="굴림" pitchFamily="50" charset="-127"/>
              </a:rPr>
              <a:t>Discrete or continuous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Parent: node giving influence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Children: influenced node</a:t>
            </a: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See example 4 and p. 60-61.</a:t>
            </a:r>
          </a:p>
        </p:txBody>
      </p:sp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2362200"/>
            <a:ext cx="2303462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77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3352800"/>
            <a:ext cx="280828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8488E9-8452-42CB-9075-5C887800D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599"/>
            <a:ext cx="8229600" cy="1371601"/>
          </a:xfrm>
        </p:spPr>
        <p:txBody>
          <a:bodyPr/>
          <a:lstStyle/>
          <a:p>
            <a:pPr marL="109537" indent="0" algn="ctr">
              <a:buNone/>
            </a:pPr>
            <a:r>
              <a:rPr lang="en-US" dirty="0"/>
              <a:t>APENDIX</a:t>
            </a:r>
          </a:p>
          <a:p>
            <a:pPr marL="109537" indent="0" algn="ctr">
              <a:buNone/>
            </a:pPr>
            <a:r>
              <a:rPr lang="en-US" dirty="0"/>
              <a:t>Steps to construct a Naïve Bayes</a:t>
            </a:r>
          </a:p>
        </p:txBody>
      </p:sp>
    </p:spTree>
    <p:extLst>
      <p:ext uri="{BB962C8B-B14F-4D97-AF65-F5344CB8AC3E}">
        <p14:creationId xmlns:p14="http://schemas.microsoft.com/office/powerpoint/2010/main" val="3388389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2776CA-BCDB-4ED3-846C-818B2E1A2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 data</a:t>
            </a:r>
          </a:p>
          <a:p>
            <a:r>
              <a:rPr lang="en-US" dirty="0"/>
              <a:t>Summarize data</a:t>
            </a:r>
          </a:p>
          <a:p>
            <a:r>
              <a:rPr lang="en-US" dirty="0"/>
              <a:t>Make prediction</a:t>
            </a:r>
          </a:p>
          <a:p>
            <a:r>
              <a:rPr lang="en-US" dirty="0"/>
              <a:t>Evaluate accuracy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E37CA7-463E-4F98-9251-35C62687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to construct a Naïve Bayes</a:t>
            </a:r>
          </a:p>
        </p:txBody>
      </p:sp>
    </p:spTree>
    <p:extLst>
      <p:ext uri="{BB962C8B-B14F-4D97-AF65-F5344CB8AC3E}">
        <p14:creationId xmlns:p14="http://schemas.microsoft.com/office/powerpoint/2010/main" val="399011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1. Introduction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3081" y="958754"/>
            <a:ext cx="8229600" cy="4940491"/>
          </a:xfrm>
        </p:spPr>
        <p:txBody>
          <a:bodyPr/>
          <a:lstStyle/>
          <a:p>
            <a:r>
              <a:rPr lang="en-US" dirty="0"/>
              <a:t>With a lot of data, we can build a histogram. Let us</a:t>
            </a:r>
            <a:br>
              <a:rPr lang="en-US" dirty="0"/>
            </a:br>
            <a:r>
              <a:rPr lang="en-US" dirty="0"/>
              <a:t>just build one for “Antenna Length” for now…</a:t>
            </a:r>
            <a:r>
              <a:rPr lang="en-US" sz="2000" dirty="0"/>
              <a:t> </a:t>
            </a:r>
            <a:endParaRPr lang="en-US" altLang="ko-KR" sz="2000" dirty="0">
              <a:ea typeface="굴림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2A339A-CEBD-4BEF-902A-A3C20179B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133600"/>
            <a:ext cx="4953000" cy="431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628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AB87C9-6938-48EE-B53D-6DF2479A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1524000"/>
          </a:xfrm>
        </p:spPr>
        <p:txBody>
          <a:bodyPr/>
          <a:lstStyle/>
          <a:p>
            <a:r>
              <a:rPr lang="en-US" dirty="0"/>
              <a:t>Handle Data</a:t>
            </a:r>
          </a:p>
          <a:p>
            <a:pPr lvl="1"/>
            <a:r>
              <a:rPr lang="en-US" dirty="0"/>
              <a:t>Load data file. The data is in CSV format without a header line or any quotes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B9C159-1157-4277-83B1-68AAF347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construct a Naïve Bayes</a:t>
            </a:r>
          </a:p>
        </p:txBody>
      </p:sp>
    </p:spTree>
    <p:extLst>
      <p:ext uri="{BB962C8B-B14F-4D97-AF65-F5344CB8AC3E}">
        <p14:creationId xmlns:p14="http://schemas.microsoft.com/office/powerpoint/2010/main" val="20889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1. Introduction</a:t>
            </a:r>
            <a:endParaRPr lang="ko-KR" altLang="en-US">
              <a:ea typeface="굴림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48D58F-9DD7-4F4A-B0BB-3759B74B6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88" y="1143000"/>
            <a:ext cx="756542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1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1. Introduction</a:t>
            </a:r>
            <a:endParaRPr lang="ko-KR" altLang="en-US">
              <a:ea typeface="굴림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4C2D8A-313D-4E89-B3CF-A42053DB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02313"/>
            <a:ext cx="7162800" cy="519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4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1. Introduction</a:t>
            </a:r>
            <a:endParaRPr lang="ko-KR" altLang="en-US">
              <a:ea typeface="굴림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28B8F3-E5D4-4EB8-ACEA-392944620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779145"/>
            <a:ext cx="7162800" cy="529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1. Introduction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>
                <a:ea typeface="굴림" pitchFamily="50" charset="-127"/>
              </a:rPr>
              <a:t>Class conditional probability density function, p(</a:t>
            </a:r>
            <a:r>
              <a:rPr lang="en-US" altLang="ko-KR" sz="2400">
                <a:latin typeface="Bookman Old Style" pitchFamily="18" charset="0"/>
                <a:ea typeface="굴림" pitchFamily="50" charset="-127"/>
              </a:rPr>
              <a:t>x|</a:t>
            </a:r>
            <a:r>
              <a:rPr lang="el-GR" altLang="ko-KR" sz="2400">
                <a:latin typeface="Bookman Old Style" pitchFamily="18" charset="0"/>
                <a:ea typeface="굴림" pitchFamily="50" charset="-127"/>
              </a:rPr>
              <a:t>ω</a:t>
            </a:r>
            <a:r>
              <a:rPr lang="en-US" altLang="ko-KR" sz="2400">
                <a:ea typeface="굴림" pitchFamily="50" charset="-127"/>
              </a:rPr>
              <a:t>)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The probability density function for x given </a:t>
            </a:r>
            <a:r>
              <a:rPr lang="el-GR" altLang="ko-KR" sz="2000">
                <a:ea typeface="굴림" pitchFamily="50" charset="-127"/>
                <a:cs typeface="Arial" charset="0"/>
              </a:rPr>
              <a:t>ω</a:t>
            </a:r>
            <a:endParaRPr lang="en-US" altLang="ko-KR" sz="2000">
              <a:ea typeface="굴림" pitchFamily="50" charset="-127"/>
            </a:endParaRPr>
          </a:p>
        </p:txBody>
      </p:sp>
      <p:pic>
        <p:nvPicPr>
          <p:cNvPr id="166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6950" y="2565400"/>
            <a:ext cx="4392613" cy="307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3624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1. Introduction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Bayes formula</a:t>
            </a:r>
          </a:p>
          <a:p>
            <a:pPr lvl="1"/>
            <a:r>
              <a:rPr lang="en-US" altLang="ko-KR">
                <a:ea typeface="굴림" pitchFamily="50" charset="-127"/>
              </a:rPr>
              <a:t>Given both the prior probability and the conditional probability</a:t>
            </a:r>
          </a:p>
          <a:p>
            <a:pPr lvl="1"/>
            <a:r>
              <a:rPr lang="en-US" altLang="ko-KR">
                <a:ea typeface="굴림" pitchFamily="50" charset="-127"/>
              </a:rPr>
              <a:t>Choose index     which produces maximum  </a:t>
            </a:r>
          </a:p>
        </p:txBody>
      </p:sp>
      <p:graphicFrame>
        <p:nvGraphicFramePr>
          <p:cNvPr id="167940" name="Object 4"/>
          <p:cNvGraphicFramePr>
            <a:graphicFrameLocks noChangeAspect="1"/>
          </p:cNvGraphicFramePr>
          <p:nvPr/>
        </p:nvGraphicFramePr>
        <p:xfrm>
          <a:off x="6400800" y="1905000"/>
          <a:ext cx="12255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3" imgW="558720" imgH="228600" progId="Equation.3">
                  <p:embed/>
                </p:oleObj>
              </mc:Choice>
              <mc:Fallback>
                <p:oleObj name="Equation" r:id="rId3" imgW="5587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905000"/>
                        <a:ext cx="12255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1331913" y="3357563"/>
          <a:ext cx="6183312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Equation" r:id="rId5" imgW="2819160" imgH="533160" progId="Equation.3">
                  <p:embed/>
                </p:oleObj>
              </mc:Choice>
              <mc:Fallback>
                <p:oleObj name="Equation" r:id="rId5" imgW="2819160" imgH="5331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357563"/>
                        <a:ext cx="6183312" cy="116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6"/>
          <p:cNvGraphicFramePr>
            <a:graphicFrameLocks noChangeAspect="1"/>
          </p:cNvGraphicFramePr>
          <p:nvPr/>
        </p:nvGraphicFramePr>
        <p:xfrm>
          <a:off x="2819400" y="1981200"/>
          <a:ext cx="1936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Equation" r:id="rId7" imgW="88560" imgH="164880" progId="Equation.3">
                  <p:embed/>
                </p:oleObj>
              </mc:Choice>
              <mc:Fallback>
                <p:oleObj name="Equation" r:id="rId7" imgW="88560" imgH="164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981200"/>
                        <a:ext cx="193675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57463" y="4718050"/>
            <a:ext cx="4967287" cy="1016000"/>
            <a:chOff x="431" y="2972"/>
            <a:chExt cx="3129" cy="640"/>
          </a:xfrm>
        </p:grpSpPr>
        <p:sp>
          <p:nvSpPr>
            <p:cNvPr id="167944" name="Text Box 8"/>
            <p:cNvSpPr txBox="1">
              <a:spLocks noChangeArrowheads="1"/>
            </p:cNvSpPr>
            <p:nvPr/>
          </p:nvSpPr>
          <p:spPr bwMode="auto">
            <a:xfrm>
              <a:off x="1292" y="2972"/>
              <a:ext cx="2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>
                  <a:ea typeface="굴림" pitchFamily="50" charset="-127"/>
                </a:rPr>
                <a:t>Likelihood  *  prior </a:t>
              </a: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431" y="3109"/>
              <a:ext cx="2767" cy="503"/>
              <a:chOff x="431" y="2972"/>
              <a:chExt cx="2767" cy="503"/>
            </a:xfrm>
          </p:grpSpPr>
          <p:sp>
            <p:nvSpPr>
              <p:cNvPr id="167946" name="Text Box 10"/>
              <p:cNvSpPr txBox="1">
                <a:spLocks noChangeArrowheads="1"/>
              </p:cNvSpPr>
              <p:nvPr/>
            </p:nvSpPr>
            <p:spPr bwMode="auto">
              <a:xfrm>
                <a:off x="431" y="3063"/>
                <a:ext cx="86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ko-KR">
                    <a:ea typeface="굴림" pitchFamily="50" charset="-127"/>
                  </a:rPr>
                  <a:t>Posterior =</a:t>
                </a:r>
              </a:p>
            </p:txBody>
          </p:sp>
          <p:sp>
            <p:nvSpPr>
              <p:cNvPr id="167947" name="Text Box 11"/>
              <p:cNvSpPr txBox="1">
                <a:spLocks noChangeArrowheads="1"/>
              </p:cNvSpPr>
              <p:nvPr/>
            </p:nvSpPr>
            <p:spPr bwMode="auto">
              <a:xfrm>
                <a:off x="1247" y="2972"/>
                <a:ext cx="163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ko-KR">
                    <a:ea typeface="굴림" pitchFamily="50" charset="-127"/>
                  </a:rPr>
                  <a:t>________________</a:t>
                </a:r>
              </a:p>
            </p:txBody>
          </p:sp>
          <p:sp>
            <p:nvSpPr>
              <p:cNvPr id="167948" name="Text Box 12"/>
              <p:cNvSpPr txBox="1">
                <a:spLocks noChangeArrowheads="1"/>
              </p:cNvSpPr>
              <p:nvPr/>
            </p:nvSpPr>
            <p:spPr bwMode="auto">
              <a:xfrm>
                <a:off x="1338" y="3244"/>
                <a:ext cx="18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ko-KR">
                    <a:ea typeface="굴림" pitchFamily="50" charset="-127"/>
                  </a:rPr>
                  <a:t>Evidence (not important)</a:t>
                </a:r>
              </a:p>
            </p:txBody>
          </p:sp>
        </p:grp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2045</TotalTime>
  <Words>1046</Words>
  <Application>Microsoft Office PowerPoint</Application>
  <PresentationFormat>On-screen Show (4:3)</PresentationFormat>
  <Paragraphs>248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Bookman Old Style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Equation</vt:lpstr>
      <vt:lpstr>Microsoft Equation 3.0</vt:lpstr>
      <vt:lpstr>Bayesian Decision Theory</vt:lpstr>
      <vt:lpstr>1. Introduction</vt:lpstr>
      <vt:lpstr>1. Introduction</vt:lpstr>
      <vt:lpstr>1. Introduction</vt:lpstr>
      <vt:lpstr>1. Introduction</vt:lpstr>
      <vt:lpstr>1. Introduction</vt:lpstr>
      <vt:lpstr>1. Introduction</vt:lpstr>
      <vt:lpstr>1. Introduction</vt:lpstr>
      <vt:lpstr>1. Introduction</vt:lpstr>
      <vt:lpstr>1. Introduction</vt:lpstr>
      <vt:lpstr>2. Bayes decision theory</vt:lpstr>
      <vt:lpstr>2. Bayes decision theory</vt:lpstr>
      <vt:lpstr>2. Bayes decision theory</vt:lpstr>
      <vt:lpstr>2. Bayes decision theory</vt:lpstr>
      <vt:lpstr>2. Bayes decision theory</vt:lpstr>
      <vt:lpstr>3. Minimum error rate classification</vt:lpstr>
      <vt:lpstr>4. Classifiers, discriminant functions …</vt:lpstr>
      <vt:lpstr>4. Classifiers, discriminant functions …</vt:lpstr>
      <vt:lpstr>5. Normal (Gaussian) density</vt:lpstr>
      <vt:lpstr>5. Normal density (cont.)</vt:lpstr>
      <vt:lpstr>5. Normal density (cont.)</vt:lpstr>
      <vt:lpstr>5. Normal density (cont.)</vt:lpstr>
      <vt:lpstr>6. Discriminant functions for the normal …</vt:lpstr>
      <vt:lpstr>6. Discriminant functions … (special cases)</vt:lpstr>
      <vt:lpstr>6. Discriminant functions for the normal …</vt:lpstr>
      <vt:lpstr>6. Discriminant functions for the normal …</vt:lpstr>
      <vt:lpstr>6. Discriminant functions for the normal …</vt:lpstr>
      <vt:lpstr>6. Discriminant functions for the normal …</vt:lpstr>
      <vt:lpstr>6. Discriminant functions for the normal …</vt:lpstr>
      <vt:lpstr>6. Discriminant functions for the normal …</vt:lpstr>
      <vt:lpstr>6. Discriminant functions for the normal …</vt:lpstr>
      <vt:lpstr>6. Discriminant functions for the normal …</vt:lpstr>
      <vt:lpstr>6. Discriminant functions for the normal …</vt:lpstr>
      <vt:lpstr>6. Discriminant functions for the normal …</vt:lpstr>
      <vt:lpstr>7. Bayes decision theory – discrete features</vt:lpstr>
      <vt:lpstr>9. Bayes decision theory – discrete features</vt:lpstr>
      <vt:lpstr>11. Bayesian belief networks</vt:lpstr>
      <vt:lpstr>PowerPoint Presentation</vt:lpstr>
      <vt:lpstr>Steps to construct a Naïve Bayes</vt:lpstr>
      <vt:lpstr>Steps to construct a Naïve Bayes</vt:lpstr>
    </vt:vector>
  </TitlesOfParts>
  <Company>So VHTTDL LongAn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Doan Quang</dc:creator>
  <cp:lastModifiedBy>Hieu Huynh</cp:lastModifiedBy>
  <cp:revision>79</cp:revision>
  <dcterms:created xsi:type="dcterms:W3CDTF">2010-11-28T02:32:16Z</dcterms:created>
  <dcterms:modified xsi:type="dcterms:W3CDTF">2019-06-19T12:01:08Z</dcterms:modified>
</cp:coreProperties>
</file>