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313" r:id="rId5"/>
    <p:sldId id="315" r:id="rId6"/>
    <p:sldId id="316" r:id="rId7"/>
    <p:sldId id="317" r:id="rId8"/>
    <p:sldId id="319" r:id="rId9"/>
    <p:sldId id="318" r:id="rId10"/>
    <p:sldId id="320" r:id="rId11"/>
    <p:sldId id="321" r:id="rId12"/>
    <p:sldId id="314" r:id="rId13"/>
    <p:sldId id="322" r:id="rId14"/>
    <p:sldId id="323" r:id="rId15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9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 Shenghai" initials="YS" lastIdx="5" clrIdx="0">
    <p:extLst>
      <p:ext uri="{19B8F6BF-5375-455C-9EA6-DF929625EA0E}">
        <p15:presenceInfo xmlns:p15="http://schemas.microsoft.com/office/powerpoint/2012/main" userId="S::shyuan@staff.main.ntu.edu.sg::905952bc-21f8-4fee-b3d9-96815dcb345b" providerId="AD"/>
      </p:ext>
    </p:extLst>
  </p:cmAuthor>
  <p:cmAuthor id="2" name="#LAN XIN#" initials="#X" lastIdx="2" clrIdx="1">
    <p:extLst>
      <p:ext uri="{19B8F6BF-5375-455C-9EA6-DF929625EA0E}">
        <p15:presenceInfo xmlns:p15="http://schemas.microsoft.com/office/powerpoint/2012/main" userId="S::xlan002@e.ntu.edu.sg::576b07e7-2029-4deb-baf1-53c139f24d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>
      <p:cViewPr>
        <p:scale>
          <a:sx n="66" d="100"/>
          <a:sy n="66" d="100"/>
        </p:scale>
        <p:origin x="1724" y="888"/>
      </p:cViewPr>
      <p:guideLst>
        <p:guide orient="horz" pos="2352"/>
        <p:guide pos="3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0100" y="723900"/>
            <a:ext cx="10591800" cy="0"/>
          </a:xfrm>
          <a:custGeom>
            <a:avLst/>
            <a:gdLst/>
            <a:ahLst/>
            <a:cxnLst/>
            <a:rect l="l" t="t" r="r" b="b"/>
            <a:pathLst>
              <a:path w="10591800">
                <a:moveTo>
                  <a:pt x="0" y="0"/>
                </a:moveTo>
                <a:lnTo>
                  <a:pt x="10591800" y="1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6142780"/>
            <a:ext cx="10591800" cy="0"/>
          </a:xfrm>
          <a:custGeom>
            <a:avLst/>
            <a:gdLst/>
            <a:ahLst/>
            <a:cxnLst/>
            <a:rect l="l" t="t" r="r" b="b"/>
            <a:pathLst>
              <a:path w="10591800">
                <a:moveTo>
                  <a:pt x="0" y="0"/>
                </a:moveTo>
                <a:lnTo>
                  <a:pt x="105918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65074"/>
            <a:ext cx="12192000" cy="6759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0524" y="914400"/>
            <a:ext cx="9450951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750" y="1613987"/>
            <a:ext cx="10388600" cy="4437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48550/arXiv.2004.0767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2304.025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37535"/>
            <a:ext cx="9448800" cy="67313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000"/>
              </a:lnSpc>
              <a:spcBef>
                <a:spcPts val="260"/>
              </a:spcBef>
            </a:pPr>
            <a:r>
              <a:rPr lang="en-SG" sz="4000" dirty="0"/>
              <a:t>EfficientNetB4AttST Architecture Overview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 rot="5400000" flipH="1">
            <a:off x="5611103" y="-4622568"/>
            <a:ext cx="174277" cy="10847843"/>
          </a:xfrm>
          <a:custGeom>
            <a:avLst/>
            <a:gdLst/>
            <a:ahLst/>
            <a:cxnLst/>
            <a:rect l="l" t="t" r="r" b="b"/>
            <a:pathLst>
              <a:path h="5410200">
                <a:moveTo>
                  <a:pt x="0" y="5410200"/>
                </a:moveTo>
                <a:lnTo>
                  <a:pt x="1" y="0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91E13C-9D31-4F9F-B3EA-A6CF29AC5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46" y="87535"/>
            <a:ext cx="2006833" cy="723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AB6F87-6D98-495B-A2A7-DD054B4DF71F}"/>
              </a:ext>
            </a:extLst>
          </p:cNvPr>
          <p:cNvSpPr txBox="1"/>
          <p:nvPr/>
        </p:nvSpPr>
        <p:spPr>
          <a:xfrm>
            <a:off x="10178474" y="905542"/>
            <a:ext cx="19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Team: Winking😉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36FB4-FD41-9452-6559-2F9EA1CC0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872" y="2186612"/>
            <a:ext cx="8333874" cy="378021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04800" y="1090208"/>
            <a:ext cx="10847843" cy="2872876"/>
            <a:chOff x="721814" y="4831657"/>
            <a:chExt cx="6576164" cy="2789564"/>
          </a:xfrm>
        </p:grpSpPr>
        <p:sp>
          <p:nvSpPr>
            <p:cNvPr id="9" name="矩形 8"/>
            <p:cNvSpPr/>
            <p:nvPr/>
          </p:nvSpPr>
          <p:spPr>
            <a:xfrm>
              <a:off x="721814" y="4831657"/>
              <a:ext cx="3190731" cy="920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0325">
                <a:spcBef>
                  <a:spcPts val="740"/>
                </a:spcBef>
              </a:pPr>
              <a:r>
                <a:rPr lang="en-SG" sz="2400" b="1" dirty="0"/>
                <a:t>Core Components</a:t>
              </a:r>
            </a:p>
            <a:p>
              <a:pPr marL="60325">
                <a:lnSpc>
                  <a:spcPct val="100000"/>
                </a:lnSpc>
                <a:spcBef>
                  <a:spcPts val="740"/>
                </a:spcBef>
              </a:pPr>
              <a:endParaRPr lang="en-US" altLang="zh-CN" sz="2400" dirty="0">
                <a:solidFill>
                  <a:schemeClr val="tx2"/>
                </a:solidFill>
                <a:latin typeface="+mj-lt"/>
                <a:cs typeface="Century Gothic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63053" y="5312897"/>
              <a:ext cx="6534925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dirty="0"/>
                <a:t>The proposed architecture builds on </a:t>
              </a:r>
              <a:r>
                <a:rPr lang="en-SG" b="1" dirty="0"/>
                <a:t>EfficientNetB4</a:t>
              </a:r>
              <a:r>
                <a:rPr lang="en-SG" dirty="0"/>
                <a:t> as the backbone, enhanced with two key modifications: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SG" b="1" dirty="0"/>
                <a:t>Attention Mechanism</a:t>
              </a:r>
              <a:r>
                <a:rPr lang="en-SG" dirty="0"/>
                <a:t> (EfficientNetB4Att): Adds a lightweight attention block after the 3rd MBConv layer.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SG" b="1" dirty="0"/>
                <a:t>Siamese Training</a:t>
              </a:r>
              <a:r>
                <a:rPr lang="en-SG" dirty="0"/>
                <a:t>: Implements triplet margin loss for feature space optimization.</a:t>
              </a:r>
            </a:p>
          </p:txBody>
        </p:sp>
      </p:grpSp>
      <p:sp>
        <p:nvSpPr>
          <p:cNvPr id="17" name="object 6">
            <a:extLst>
              <a:ext uri="{FF2B5EF4-FFF2-40B4-BE49-F238E27FC236}">
                <a16:creationId xmlns:a16="http://schemas.microsoft.com/office/drawing/2014/main" id="{D6B756EA-7EAA-8D0F-E646-FF74AF5D385F}"/>
              </a:ext>
            </a:extLst>
          </p:cNvPr>
          <p:cNvSpPr/>
          <p:nvPr/>
        </p:nvSpPr>
        <p:spPr>
          <a:xfrm>
            <a:off x="800100" y="6023652"/>
            <a:ext cx="10591800" cy="0"/>
          </a:xfrm>
          <a:custGeom>
            <a:avLst/>
            <a:gdLst/>
            <a:ahLst/>
            <a:cxnLst/>
            <a:rect l="l" t="t" r="r" b="b"/>
            <a:pathLst>
              <a:path w="10591800">
                <a:moveTo>
                  <a:pt x="0" y="0"/>
                </a:moveTo>
                <a:lnTo>
                  <a:pt x="105918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矩形 13">
            <a:extLst>
              <a:ext uri="{FF2B5EF4-FFF2-40B4-BE49-F238E27FC236}">
                <a16:creationId xmlns:a16="http://schemas.microsoft.com/office/drawing/2014/main" id="{610FAF41-70A5-D92B-B23A-D8271AAFB66A}"/>
              </a:ext>
            </a:extLst>
          </p:cNvPr>
          <p:cNvSpPr/>
          <p:nvPr/>
        </p:nvSpPr>
        <p:spPr>
          <a:xfrm>
            <a:off x="1291024" y="6080478"/>
            <a:ext cx="9609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effectLst/>
              </a:rPr>
              <a:t>[1] N. </a:t>
            </a:r>
            <a:r>
              <a:rPr lang="en-SG" sz="1600" dirty="0" err="1">
                <a:effectLst/>
              </a:rPr>
              <a:t>Bonettini</a:t>
            </a:r>
            <a:r>
              <a:rPr lang="en-SG" sz="1600" dirty="0">
                <a:effectLst/>
              </a:rPr>
              <a:t>, E. D. Cannas, S. </a:t>
            </a:r>
            <a:r>
              <a:rPr lang="en-SG" sz="1600" dirty="0" err="1">
                <a:effectLst/>
              </a:rPr>
              <a:t>Mandelli</a:t>
            </a:r>
            <a:r>
              <a:rPr lang="en-SG" sz="1600" dirty="0">
                <a:effectLst/>
              </a:rPr>
              <a:t>, L. Bondi, P. </a:t>
            </a:r>
            <a:r>
              <a:rPr lang="en-SG" sz="1600" dirty="0" err="1">
                <a:effectLst/>
              </a:rPr>
              <a:t>Bestagini</a:t>
            </a:r>
            <a:r>
              <a:rPr lang="en-SG" sz="1600" dirty="0">
                <a:effectLst/>
              </a:rPr>
              <a:t>, and S. </a:t>
            </a:r>
            <a:r>
              <a:rPr lang="en-SG" sz="1600" dirty="0" err="1">
                <a:effectLst/>
              </a:rPr>
              <a:t>Tubaro</a:t>
            </a:r>
            <a:r>
              <a:rPr lang="en-SG" sz="1600" dirty="0">
                <a:effectLst/>
              </a:rPr>
              <a:t>, “Video Face Manipulation Detection Through Ensemble of CNNs,” Apr. 16, 2020, </a:t>
            </a:r>
            <a:r>
              <a:rPr lang="en-SG" sz="1600" i="1" dirty="0">
                <a:effectLst/>
              </a:rPr>
              <a:t>arXiv</a:t>
            </a:r>
            <a:r>
              <a:rPr lang="en-SG" sz="1600" dirty="0">
                <a:effectLst/>
              </a:rPr>
              <a:t>: arXiv:2004.07676. </a:t>
            </a:r>
            <a:r>
              <a:rPr lang="en-SG" sz="1600" dirty="0" err="1">
                <a:effectLst/>
              </a:rPr>
              <a:t>doi</a:t>
            </a:r>
            <a:r>
              <a:rPr lang="en-SG" sz="1600" dirty="0">
                <a:effectLst/>
              </a:rPr>
              <a:t>: </a:t>
            </a:r>
            <a:r>
              <a:rPr lang="en-SG" sz="1600" dirty="0">
                <a:effectLst/>
                <a:hlinkClick r:id="rId4"/>
              </a:rPr>
              <a:t>10.48550/arXiv.2004.07676</a:t>
            </a:r>
            <a:r>
              <a:rPr lang="en-SG" sz="16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991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C6AE-8C75-FDD4-1E06-6D358A142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8C11E99C-DBB1-EA1E-A91B-128DF62840FB}"/>
              </a:ext>
            </a:extLst>
          </p:cNvPr>
          <p:cNvSpPr txBox="1">
            <a:spLocks/>
          </p:cNvSpPr>
          <p:nvPr/>
        </p:nvSpPr>
        <p:spPr>
          <a:xfrm>
            <a:off x="304800" y="137535"/>
            <a:ext cx="9813946" cy="67313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5080">
              <a:lnSpc>
                <a:spcPts val="5000"/>
              </a:lnSpc>
              <a:spcBef>
                <a:spcPts val="260"/>
              </a:spcBef>
            </a:pPr>
            <a:r>
              <a:rPr lang="en-SG" sz="4000" b="1" dirty="0"/>
              <a:t>Efficient</a:t>
            </a:r>
            <a:r>
              <a:rPr lang="en-US" altLang="zh-CN" sz="4000" b="1" dirty="0"/>
              <a:t>HAMMER</a:t>
            </a:r>
            <a:r>
              <a:rPr lang="en-US" altLang="zh-CN" sz="4000" dirty="0"/>
              <a:t> Innovation &amp; Performance</a:t>
            </a:r>
            <a:r>
              <a:rPr lang="en-US" altLang="zh-CN" sz="4000" kern="0" spc="20" dirty="0"/>
              <a:t> </a:t>
            </a:r>
            <a:endParaRPr lang="en-US" sz="4000" kern="0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27A3B837-A230-52E2-EC9D-1676A4368DA9}"/>
              </a:ext>
            </a:extLst>
          </p:cNvPr>
          <p:cNvSpPr/>
          <p:nvPr/>
        </p:nvSpPr>
        <p:spPr>
          <a:xfrm rot="5400000" flipH="1">
            <a:off x="5611103" y="-4622568"/>
            <a:ext cx="174277" cy="10847843"/>
          </a:xfrm>
          <a:custGeom>
            <a:avLst/>
            <a:gdLst/>
            <a:ahLst/>
            <a:cxnLst/>
            <a:rect l="l" t="t" r="r" b="b"/>
            <a:pathLst>
              <a:path h="5410200">
                <a:moveTo>
                  <a:pt x="0" y="5410200"/>
                </a:moveTo>
                <a:lnTo>
                  <a:pt x="1" y="0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DFD4525-2E0C-2F66-B754-A5E53E84BC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46" y="87535"/>
            <a:ext cx="2006833" cy="72313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521AB98-5A2B-E678-F398-6D35D8FAE0D8}"/>
              </a:ext>
            </a:extLst>
          </p:cNvPr>
          <p:cNvSpPr txBox="1"/>
          <p:nvPr/>
        </p:nvSpPr>
        <p:spPr>
          <a:xfrm>
            <a:off x="10178474" y="905542"/>
            <a:ext cx="19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Team: Winking😉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9BD91B2-5A80-590F-C44D-940DEAE2419E}"/>
              </a:ext>
            </a:extLst>
          </p:cNvPr>
          <p:cNvGrpSpPr/>
          <p:nvPr/>
        </p:nvGrpSpPr>
        <p:grpSpPr>
          <a:xfrm>
            <a:off x="196164" y="908755"/>
            <a:ext cx="11729766" cy="2938840"/>
            <a:chOff x="721813" y="4866680"/>
            <a:chExt cx="6491700" cy="416814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94D0A13-77A1-8134-9219-8E72BB02CF01}"/>
                </a:ext>
              </a:extLst>
            </p:cNvPr>
            <p:cNvSpPr/>
            <p:nvPr/>
          </p:nvSpPr>
          <p:spPr>
            <a:xfrm>
              <a:off x="721813" y="4866680"/>
              <a:ext cx="1298700" cy="654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b="1" dirty="0">
                  <a:solidFill>
                    <a:srgbClr val="C00000"/>
                  </a:solidFill>
                </a:rPr>
                <a:t>Core Innovations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E1A1A2-10E6-B120-8CD6-417B60D31D9E}"/>
                </a:ext>
              </a:extLst>
            </p:cNvPr>
            <p:cNvSpPr/>
            <p:nvPr/>
          </p:nvSpPr>
          <p:spPr>
            <a:xfrm>
              <a:off x="802368" y="5368071"/>
              <a:ext cx="6411145" cy="3666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+mj-lt"/>
                <a:buAutoNum type="arabicPeriod"/>
              </a:pPr>
              <a:r>
                <a:rPr lang="en-SG" b="1" dirty="0"/>
                <a:t> Modular Architecture: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The design allows for </a:t>
              </a:r>
              <a:r>
                <a:rPr lang="en-SG" b="1" dirty="0"/>
                <a:t>modular replacement</a:t>
              </a:r>
              <a:r>
                <a:rPr lang="en-SG" dirty="0"/>
                <a:t> of individual models.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New models can be easily integrated or swapped without redesigning the entire system.</a:t>
              </a:r>
            </a:p>
            <a:p>
              <a:r>
                <a:rPr lang="en-SG" b="1" dirty="0"/>
                <a:t>2. Expandability &amp; Pretraining: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The framework supports incorporating </a:t>
              </a:r>
              <a:r>
                <a:rPr lang="en-SG" b="1" dirty="0"/>
                <a:t>pretrained models</a:t>
              </a:r>
              <a:r>
                <a:rPr lang="en-SG" dirty="0"/>
                <a:t> to leverage large-scale learned representations.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It is extendable to include various model architectures, making it flexible for different tasks.</a:t>
              </a:r>
            </a:p>
            <a:p>
              <a:r>
                <a:rPr lang="en-SG" b="1" dirty="0"/>
                <a:t>3.Dynamic Edge Decision Making: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In critical scenarios (e.g., TF, FT cases), the ensemble uses a </a:t>
              </a:r>
              <a:r>
                <a:rPr lang="en-SG" b="1" dirty="0"/>
                <a:t>softmax-based fusion</a:t>
              </a:r>
              <a:r>
                <a:rPr lang="en-SG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The system automatically selects the model with the higher probability, ensuring a robust decision at the edge.</a:t>
              </a:r>
            </a:p>
          </p:txBody>
        </p:sp>
      </p:grpSp>
      <p:grpSp>
        <p:nvGrpSpPr>
          <p:cNvPr id="27" name="组合 7">
            <a:extLst>
              <a:ext uri="{FF2B5EF4-FFF2-40B4-BE49-F238E27FC236}">
                <a16:creationId xmlns:a16="http://schemas.microsoft.com/office/drawing/2014/main" id="{C2FFCAAF-0049-4171-8FC3-79EA1F718B6A}"/>
              </a:ext>
            </a:extLst>
          </p:cNvPr>
          <p:cNvGrpSpPr/>
          <p:nvPr/>
        </p:nvGrpSpPr>
        <p:grpSpPr>
          <a:xfrm>
            <a:off x="231117" y="3847595"/>
            <a:ext cx="11729766" cy="2661841"/>
            <a:chOff x="721813" y="4866680"/>
            <a:chExt cx="6491700" cy="3775275"/>
          </a:xfrm>
        </p:grpSpPr>
        <p:sp>
          <p:nvSpPr>
            <p:cNvPr id="29" name="矩形 8">
              <a:extLst>
                <a:ext uri="{FF2B5EF4-FFF2-40B4-BE49-F238E27FC236}">
                  <a16:creationId xmlns:a16="http://schemas.microsoft.com/office/drawing/2014/main" id="{C7725E0A-E89C-007C-81E9-C27CF4D63BD9}"/>
                </a:ext>
              </a:extLst>
            </p:cNvPr>
            <p:cNvSpPr/>
            <p:nvPr/>
          </p:nvSpPr>
          <p:spPr>
            <a:xfrm>
              <a:off x="721813" y="4866680"/>
              <a:ext cx="1010656" cy="654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b="1" dirty="0">
                  <a:solidFill>
                    <a:srgbClr val="C00000"/>
                  </a:solidFill>
                </a:rPr>
                <a:t>Performance</a:t>
              </a:r>
            </a:p>
          </p:txBody>
        </p:sp>
        <p:sp>
          <p:nvSpPr>
            <p:cNvPr id="32" name="矩形 9">
              <a:extLst>
                <a:ext uri="{FF2B5EF4-FFF2-40B4-BE49-F238E27FC236}">
                  <a16:creationId xmlns:a16="http://schemas.microsoft.com/office/drawing/2014/main" id="{0553DE29-780B-8679-7BF2-E29D9F413BB7}"/>
                </a:ext>
              </a:extLst>
            </p:cNvPr>
            <p:cNvSpPr/>
            <p:nvPr/>
          </p:nvSpPr>
          <p:spPr>
            <a:xfrm>
              <a:off x="802368" y="5368071"/>
              <a:ext cx="6411145" cy="3273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+mj-lt"/>
                <a:buAutoNum type="arabicPeriod"/>
              </a:pPr>
              <a:r>
                <a:rPr lang="en-SG" b="1" dirty="0"/>
                <a:t> Superior Accuracy: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By combining the strengths of multiple models, the ensemble </a:t>
              </a:r>
              <a:r>
                <a:rPr lang="en-SG" b="1" dirty="0"/>
                <a:t>outperforms single-model systems</a:t>
              </a:r>
              <a:r>
                <a:rPr lang="en-SG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It reduces individual model biases and errors, leading to higher overall prediction accuracy.</a:t>
              </a:r>
            </a:p>
            <a:p>
              <a:r>
                <a:rPr lang="en-SG" b="1" dirty="0"/>
                <a:t>2. Robustness in Edge Cases: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In scenarios where one model might struggle (e.g., uncertain or ambiguous outputs), the ensemble’s dynamic selection ensures the </a:t>
              </a:r>
              <a:r>
                <a:rPr lang="en-SG" b="1" dirty="0"/>
                <a:t>optimal model is chosen</a:t>
              </a:r>
              <a:r>
                <a:rPr lang="en-SG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This adaptive mechanism is especially useful in edge decision contexts (TF, FT), where performance and reliability are critical.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02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A78EA-3AC8-3DCB-75C7-64A40EC84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04101F62-39BB-2319-CCD5-46D1FFFCCC0F}"/>
              </a:ext>
            </a:extLst>
          </p:cNvPr>
          <p:cNvSpPr txBox="1">
            <a:spLocks/>
          </p:cNvSpPr>
          <p:nvPr/>
        </p:nvSpPr>
        <p:spPr>
          <a:xfrm>
            <a:off x="304800" y="137535"/>
            <a:ext cx="9813946" cy="64966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5080">
              <a:lnSpc>
                <a:spcPts val="5000"/>
              </a:lnSpc>
              <a:spcBef>
                <a:spcPts val="260"/>
              </a:spcBef>
            </a:pPr>
            <a:r>
              <a:rPr lang="en-SG" sz="4000" b="1" dirty="0"/>
              <a:t>Efficient</a:t>
            </a:r>
            <a:r>
              <a:rPr lang="en-US" altLang="zh-CN" sz="4000" b="1" dirty="0"/>
              <a:t>HAMMER</a:t>
            </a:r>
            <a:r>
              <a:rPr lang="en-US" altLang="zh-CN" sz="4000" dirty="0"/>
              <a:t> Takeaway</a:t>
            </a:r>
            <a:endParaRPr lang="en-US" sz="4000" kern="0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FFD9A364-52FA-011F-5F30-B13174EE651A}"/>
              </a:ext>
            </a:extLst>
          </p:cNvPr>
          <p:cNvSpPr/>
          <p:nvPr/>
        </p:nvSpPr>
        <p:spPr>
          <a:xfrm rot="5400000" flipH="1">
            <a:off x="5611103" y="-4622568"/>
            <a:ext cx="174277" cy="10847843"/>
          </a:xfrm>
          <a:custGeom>
            <a:avLst/>
            <a:gdLst/>
            <a:ahLst/>
            <a:cxnLst/>
            <a:rect l="l" t="t" r="r" b="b"/>
            <a:pathLst>
              <a:path h="5410200">
                <a:moveTo>
                  <a:pt x="0" y="5410200"/>
                </a:moveTo>
                <a:lnTo>
                  <a:pt x="1" y="0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D37D70C-6CC0-9580-F272-7396F35A5C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46" y="87535"/>
            <a:ext cx="2006833" cy="72313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F15B0E2-49D7-6A0B-1775-D34AE39F033C}"/>
              </a:ext>
            </a:extLst>
          </p:cNvPr>
          <p:cNvSpPr txBox="1"/>
          <p:nvPr/>
        </p:nvSpPr>
        <p:spPr>
          <a:xfrm>
            <a:off x="10178474" y="905542"/>
            <a:ext cx="19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Team: Winking😉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BA863DF-99F3-2DF9-3E20-8074D313468B}"/>
              </a:ext>
            </a:extLst>
          </p:cNvPr>
          <p:cNvGrpSpPr/>
          <p:nvPr/>
        </p:nvGrpSpPr>
        <p:grpSpPr>
          <a:xfrm>
            <a:off x="506260" y="1697725"/>
            <a:ext cx="11729766" cy="1276847"/>
            <a:chOff x="721813" y="4866680"/>
            <a:chExt cx="6491700" cy="181094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55CC714-3681-65A9-9F44-72D3FB501326}"/>
                </a:ext>
              </a:extLst>
            </p:cNvPr>
            <p:cNvSpPr/>
            <p:nvPr/>
          </p:nvSpPr>
          <p:spPr>
            <a:xfrm>
              <a:off x="721813" y="4866680"/>
              <a:ext cx="2382991" cy="654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b="1" dirty="0">
                  <a:solidFill>
                    <a:srgbClr val="C00000"/>
                  </a:solidFill>
                </a:rPr>
                <a:t>Feasibility &amp; Real World Impacts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6DC7E10-70A5-C825-1F39-60D48DC0123B}"/>
                </a:ext>
              </a:extLst>
            </p:cNvPr>
            <p:cNvSpPr/>
            <p:nvPr/>
          </p:nvSpPr>
          <p:spPr>
            <a:xfrm>
              <a:off x="802368" y="5368071"/>
              <a:ext cx="6411145" cy="1309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Cost-Effective: Lower cost than large language models.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Efficiency: Faster runtime makes it suitable for real-time applications.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Impact: Helps combat the harmful effects of fake news and fake faces in media.</a:t>
              </a:r>
            </a:p>
          </p:txBody>
        </p:sp>
      </p:grpSp>
      <p:grpSp>
        <p:nvGrpSpPr>
          <p:cNvPr id="27" name="组合 7">
            <a:extLst>
              <a:ext uri="{FF2B5EF4-FFF2-40B4-BE49-F238E27FC236}">
                <a16:creationId xmlns:a16="http://schemas.microsoft.com/office/drawing/2014/main" id="{C73AC90C-D48A-F896-25F5-0B5EEFB48D11}"/>
              </a:ext>
            </a:extLst>
          </p:cNvPr>
          <p:cNvGrpSpPr/>
          <p:nvPr/>
        </p:nvGrpSpPr>
        <p:grpSpPr>
          <a:xfrm>
            <a:off x="506260" y="3246507"/>
            <a:ext cx="11729766" cy="999848"/>
            <a:chOff x="721813" y="4866680"/>
            <a:chExt cx="6491700" cy="1418079"/>
          </a:xfrm>
        </p:grpSpPr>
        <p:sp>
          <p:nvSpPr>
            <p:cNvPr id="29" name="矩形 8">
              <a:extLst>
                <a:ext uri="{FF2B5EF4-FFF2-40B4-BE49-F238E27FC236}">
                  <a16:creationId xmlns:a16="http://schemas.microsoft.com/office/drawing/2014/main" id="{1C6F064F-8F74-C17E-05B9-CECCB13EA513}"/>
                </a:ext>
              </a:extLst>
            </p:cNvPr>
            <p:cNvSpPr/>
            <p:nvPr/>
          </p:nvSpPr>
          <p:spPr>
            <a:xfrm>
              <a:off x="721813" y="4866680"/>
              <a:ext cx="929037" cy="654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b="1" dirty="0">
                  <a:solidFill>
                    <a:srgbClr val="C00000"/>
                  </a:solidFill>
                </a:rPr>
                <a:t>Uniqueness</a:t>
              </a:r>
            </a:p>
          </p:txBody>
        </p:sp>
        <p:sp>
          <p:nvSpPr>
            <p:cNvPr id="32" name="矩形 9">
              <a:extLst>
                <a:ext uri="{FF2B5EF4-FFF2-40B4-BE49-F238E27FC236}">
                  <a16:creationId xmlns:a16="http://schemas.microsoft.com/office/drawing/2014/main" id="{9584742D-FB3C-2005-2681-4C594776473C}"/>
                </a:ext>
              </a:extLst>
            </p:cNvPr>
            <p:cNvSpPr/>
            <p:nvPr/>
          </p:nvSpPr>
          <p:spPr>
            <a:xfrm>
              <a:off x="802368" y="5368071"/>
              <a:ext cx="6411145" cy="916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Modular Design: Easily swap or integrate pretrained models.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Adaptive Fusion: Uses a softmax-based ensemble to dynamically select the best model in edge cases.</a:t>
              </a:r>
            </a:p>
          </p:txBody>
        </p:sp>
      </p:grpSp>
      <p:grpSp>
        <p:nvGrpSpPr>
          <p:cNvPr id="2" name="组合 7">
            <a:extLst>
              <a:ext uri="{FF2B5EF4-FFF2-40B4-BE49-F238E27FC236}">
                <a16:creationId xmlns:a16="http://schemas.microsoft.com/office/drawing/2014/main" id="{FCEB0DBE-A89F-79DB-9EB0-240B4411A295}"/>
              </a:ext>
            </a:extLst>
          </p:cNvPr>
          <p:cNvGrpSpPr/>
          <p:nvPr/>
        </p:nvGrpSpPr>
        <p:grpSpPr>
          <a:xfrm>
            <a:off x="506260" y="4518290"/>
            <a:ext cx="11729766" cy="1276847"/>
            <a:chOff x="721813" y="4866680"/>
            <a:chExt cx="6491700" cy="1810945"/>
          </a:xfrm>
        </p:grpSpPr>
        <p:sp>
          <p:nvSpPr>
            <p:cNvPr id="3" name="矩形 8">
              <a:extLst>
                <a:ext uri="{FF2B5EF4-FFF2-40B4-BE49-F238E27FC236}">
                  <a16:creationId xmlns:a16="http://schemas.microsoft.com/office/drawing/2014/main" id="{7AADE97F-E6F3-8C82-6BA5-A4BE31A18A57}"/>
                </a:ext>
              </a:extLst>
            </p:cNvPr>
            <p:cNvSpPr/>
            <p:nvPr/>
          </p:nvSpPr>
          <p:spPr>
            <a:xfrm>
              <a:off x="721813" y="4866680"/>
              <a:ext cx="1487950" cy="654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b="1" dirty="0">
                  <a:solidFill>
                    <a:srgbClr val="C00000"/>
                  </a:solidFill>
                </a:rPr>
                <a:t>Measurable Results</a:t>
              </a:r>
            </a:p>
          </p:txBody>
        </p:sp>
        <p:sp>
          <p:nvSpPr>
            <p:cNvPr id="4" name="矩形 9">
              <a:extLst>
                <a:ext uri="{FF2B5EF4-FFF2-40B4-BE49-F238E27FC236}">
                  <a16:creationId xmlns:a16="http://schemas.microsoft.com/office/drawing/2014/main" id="{4C822C67-65CB-28D0-E1D7-266E08EE5DBC}"/>
                </a:ext>
              </a:extLst>
            </p:cNvPr>
            <p:cNvSpPr/>
            <p:nvPr/>
          </p:nvSpPr>
          <p:spPr>
            <a:xfrm>
              <a:off x="802368" y="5368071"/>
              <a:ext cx="6411145" cy="1309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Performance: Outperforms single models in </a:t>
              </a:r>
              <a:r>
                <a:rPr lang="en-SG" dirty="0" err="1"/>
                <a:t>FakeFaces</a:t>
              </a:r>
              <a:r>
                <a:rPr lang="en-SG" dirty="0"/>
                <a:t> Detection tasks.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Reliability: Provides higher accuracy and robustness in critical decision scenarios.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Real-World Benefit: Demonstrated potential to reduce the spread of misleading media content.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42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81FDD-E1F9-1431-2246-28ED3DBAD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749A79F-EF44-8420-8867-DCD02633B2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137535"/>
            <a:ext cx="9448800" cy="64966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000"/>
              </a:lnSpc>
              <a:spcBef>
                <a:spcPts val="260"/>
              </a:spcBef>
            </a:pPr>
            <a:r>
              <a:rPr lang="en-SG" sz="4000" dirty="0"/>
              <a:t>EfficientNetB4AttST Functional Modules</a:t>
            </a:r>
            <a:endParaRPr sz="40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4DAE760-A301-27E5-5FE8-3C0791BA77CF}"/>
              </a:ext>
            </a:extLst>
          </p:cNvPr>
          <p:cNvSpPr/>
          <p:nvPr/>
        </p:nvSpPr>
        <p:spPr>
          <a:xfrm rot="5400000" flipH="1">
            <a:off x="5611103" y="-4622568"/>
            <a:ext cx="174277" cy="10847843"/>
          </a:xfrm>
          <a:custGeom>
            <a:avLst/>
            <a:gdLst/>
            <a:ahLst/>
            <a:cxnLst/>
            <a:rect l="l" t="t" r="r" b="b"/>
            <a:pathLst>
              <a:path h="5410200">
                <a:moveTo>
                  <a:pt x="0" y="5410200"/>
                </a:moveTo>
                <a:lnTo>
                  <a:pt x="1" y="0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8C456B-512B-5DEE-58C9-E5E799AC34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46" y="87535"/>
            <a:ext cx="2006833" cy="723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078397-163C-7023-0309-DDACAEE68D4F}"/>
              </a:ext>
            </a:extLst>
          </p:cNvPr>
          <p:cNvSpPr txBox="1"/>
          <p:nvPr/>
        </p:nvSpPr>
        <p:spPr>
          <a:xfrm>
            <a:off x="10178474" y="905542"/>
            <a:ext cx="19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Team: Winking😉</a:t>
            </a:r>
          </a:p>
        </p:txBody>
      </p:sp>
      <p:grpSp>
        <p:nvGrpSpPr>
          <p:cNvPr id="6" name="组合 7">
            <a:extLst>
              <a:ext uri="{FF2B5EF4-FFF2-40B4-BE49-F238E27FC236}">
                <a16:creationId xmlns:a16="http://schemas.microsoft.com/office/drawing/2014/main" id="{DB87F20D-C6F4-6E7C-BEB9-18747FACBCAD}"/>
              </a:ext>
            </a:extLst>
          </p:cNvPr>
          <p:cNvGrpSpPr/>
          <p:nvPr/>
        </p:nvGrpSpPr>
        <p:grpSpPr>
          <a:xfrm>
            <a:off x="231117" y="905542"/>
            <a:ext cx="11391039" cy="2628033"/>
            <a:chOff x="721814" y="4831657"/>
            <a:chExt cx="6176554" cy="3398736"/>
          </a:xfrm>
        </p:grpSpPr>
        <p:sp>
          <p:nvSpPr>
            <p:cNvPr id="11" name="矩形 8">
              <a:extLst>
                <a:ext uri="{FF2B5EF4-FFF2-40B4-BE49-F238E27FC236}">
                  <a16:creationId xmlns:a16="http://schemas.microsoft.com/office/drawing/2014/main" id="{641C96CB-CC10-0353-6C59-A6C8C3733365}"/>
                </a:ext>
              </a:extLst>
            </p:cNvPr>
            <p:cNvSpPr/>
            <p:nvPr/>
          </p:nvSpPr>
          <p:spPr>
            <a:xfrm>
              <a:off x="721814" y="4831657"/>
              <a:ext cx="2203410" cy="59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b="1" dirty="0">
                  <a:solidFill>
                    <a:srgbClr val="C00000"/>
                  </a:solidFill>
                </a:rPr>
                <a:t>Base Network (EfficientNetB4)</a:t>
              </a:r>
            </a:p>
          </p:txBody>
        </p:sp>
        <p:sp>
          <p:nvSpPr>
            <p:cNvPr id="12" name="矩形 9">
              <a:extLst>
                <a:ext uri="{FF2B5EF4-FFF2-40B4-BE49-F238E27FC236}">
                  <a16:creationId xmlns:a16="http://schemas.microsoft.com/office/drawing/2014/main" id="{02A1FC1A-37F3-1226-82BC-3D7E868C9CB3}"/>
                </a:ext>
              </a:extLst>
            </p:cNvPr>
            <p:cNvSpPr/>
            <p:nvPr/>
          </p:nvSpPr>
          <p:spPr>
            <a:xfrm>
              <a:off x="802368" y="5368071"/>
              <a:ext cx="6096000" cy="286232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b="1" dirty="0"/>
                <a:t>Structure</a:t>
              </a:r>
              <a:r>
                <a:rPr lang="en-SG" dirty="0"/>
                <a:t>: 16 MBConv blocks with channel scaling ratios (1.4×) and depth scaling (2.2×) from original </a:t>
              </a:r>
              <a:r>
                <a:rPr lang="en-SG" dirty="0" err="1"/>
                <a:t>EfficientNet</a:t>
              </a:r>
              <a:endParaRPr lang="en-SG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en-SG" b="1" dirty="0"/>
                <a:t>Key Parameters</a:t>
              </a:r>
              <a:r>
                <a:rPr lang="en-SG" dirty="0"/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SG" dirty="0"/>
                <a:t>19M parameters vs </a:t>
              </a:r>
              <a:r>
                <a:rPr lang="en-SG" dirty="0" err="1"/>
                <a:t>XceptionNet's</a:t>
              </a:r>
              <a:r>
                <a:rPr lang="en-SG" dirty="0"/>
                <a:t> 23M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SG" dirty="0"/>
                <a:t>4.2B FLOPS vs </a:t>
              </a:r>
              <a:r>
                <a:rPr lang="en-SG" dirty="0" err="1"/>
                <a:t>XceptionNet's</a:t>
              </a:r>
              <a:r>
                <a:rPr lang="en-SG" dirty="0"/>
                <a:t> 8.4B FLOPS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SG" b="1" dirty="0"/>
                <a:t>Advantages</a:t>
              </a:r>
              <a:r>
                <a:rPr lang="en-SG" dirty="0"/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SG" dirty="0"/>
                <a:t>Achieves 83.8% ImageNet top-1 accuracy with 55% fewer FLOPS than </a:t>
              </a:r>
              <a:r>
                <a:rPr lang="en-SG" dirty="0" err="1"/>
                <a:t>XceptionNet</a:t>
              </a:r>
              <a:endParaRPr lang="en-SG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SG" dirty="0"/>
                <a:t>Mobile inverted bottleneck convolution (MBConv) enables better feature reuse</a:t>
              </a:r>
            </a:p>
          </p:txBody>
        </p:sp>
      </p:grpSp>
      <p:grpSp>
        <p:nvGrpSpPr>
          <p:cNvPr id="13" name="组合 7">
            <a:extLst>
              <a:ext uri="{FF2B5EF4-FFF2-40B4-BE49-F238E27FC236}">
                <a16:creationId xmlns:a16="http://schemas.microsoft.com/office/drawing/2014/main" id="{42148706-01DF-6560-C669-289A16B0976E}"/>
              </a:ext>
            </a:extLst>
          </p:cNvPr>
          <p:cNvGrpSpPr/>
          <p:nvPr/>
        </p:nvGrpSpPr>
        <p:grpSpPr>
          <a:xfrm>
            <a:off x="231116" y="3291031"/>
            <a:ext cx="10648920" cy="2419020"/>
            <a:chOff x="721813" y="4866680"/>
            <a:chExt cx="6176555" cy="3128425"/>
          </a:xfrm>
        </p:grpSpPr>
        <p:sp>
          <p:nvSpPr>
            <p:cNvPr id="14" name="矩形 8">
              <a:extLst>
                <a:ext uri="{FF2B5EF4-FFF2-40B4-BE49-F238E27FC236}">
                  <a16:creationId xmlns:a16="http://schemas.microsoft.com/office/drawing/2014/main" id="{4E6B931F-9F97-298D-B43F-234A87EE13C0}"/>
                </a:ext>
              </a:extLst>
            </p:cNvPr>
            <p:cNvSpPr/>
            <p:nvPr/>
          </p:nvSpPr>
          <p:spPr>
            <a:xfrm>
              <a:off x="721813" y="4866680"/>
              <a:ext cx="2868746" cy="59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b="1" dirty="0">
                  <a:solidFill>
                    <a:srgbClr val="C00000"/>
                  </a:solidFill>
                </a:rPr>
                <a:t>Attention Module (EfficientNetB4Att)</a:t>
              </a:r>
            </a:p>
          </p:txBody>
        </p:sp>
        <p:sp>
          <p:nvSpPr>
            <p:cNvPr id="15" name="矩形 9">
              <a:extLst>
                <a:ext uri="{FF2B5EF4-FFF2-40B4-BE49-F238E27FC236}">
                  <a16:creationId xmlns:a16="http://schemas.microsoft.com/office/drawing/2014/main" id="{8C49D240-82E4-E425-81CA-3720F3A79771}"/>
                </a:ext>
              </a:extLst>
            </p:cNvPr>
            <p:cNvSpPr/>
            <p:nvPr/>
          </p:nvSpPr>
          <p:spPr>
            <a:xfrm>
              <a:off x="802368" y="5368071"/>
              <a:ext cx="6096000" cy="262703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b="1" dirty="0"/>
                <a:t>Position</a:t>
              </a:r>
              <a:r>
                <a:rPr lang="en-SG" dirty="0"/>
                <a:t>: Inserted after 3rd MBConv layer (output: 28×28×56)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SG" b="1" dirty="0"/>
                <a:t>Design Rationale</a:t>
              </a:r>
              <a:r>
                <a:rPr lang="en-SG" dirty="0"/>
                <a:t>:</a:t>
              </a:r>
            </a:p>
            <a:p>
              <a:pPr lvl="1">
                <a:buFont typeface="Arial" panose="020B0604020202020204" pitchFamily="34" charset="0"/>
                <a:buChar char="•"/>
              </a:pPr>
              <a:r>
                <a:rPr lang="en-SG" dirty="0"/>
                <a:t>Captures mid-level semantic features before excessive Downsampling</a:t>
              </a:r>
            </a:p>
            <a:p>
              <a:pPr lvl="1">
                <a:buFont typeface="Arial" panose="020B0604020202020204" pitchFamily="34" charset="0"/>
                <a:buChar char="•"/>
              </a:pPr>
              <a:r>
                <a:rPr lang="en-SG" dirty="0"/>
                <a:t>1×1 convolution preserves spatial resolution while reducing channel dimension</a:t>
              </a:r>
            </a:p>
            <a:p>
              <a:pPr lvl="1">
                <a:buFont typeface="Arial" panose="020B0604020202020204" pitchFamily="34" charset="0"/>
                <a:buChar char="•"/>
              </a:pPr>
              <a:r>
                <a:rPr lang="en-SG" dirty="0"/>
                <a:t>Sigmoid activation emphasizes salient regions (eyes/mouth)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SG" dirty="0"/>
            </a:p>
            <a:p>
              <a:pPr>
                <a:buFont typeface="Arial" panose="020B0604020202020204" pitchFamily="34" charset="0"/>
                <a:buChar char="•"/>
              </a:pPr>
              <a:endParaRPr lang="en-SG" dirty="0"/>
            </a:p>
          </p:txBody>
        </p:sp>
      </p:grpSp>
      <p:grpSp>
        <p:nvGrpSpPr>
          <p:cNvPr id="25" name="组合 7">
            <a:extLst>
              <a:ext uri="{FF2B5EF4-FFF2-40B4-BE49-F238E27FC236}">
                <a16:creationId xmlns:a16="http://schemas.microsoft.com/office/drawing/2014/main" id="{E08E9651-52F7-78CF-A472-DAE120A0D7CA}"/>
              </a:ext>
            </a:extLst>
          </p:cNvPr>
          <p:cNvGrpSpPr/>
          <p:nvPr/>
        </p:nvGrpSpPr>
        <p:grpSpPr>
          <a:xfrm>
            <a:off x="231118" y="5075183"/>
            <a:ext cx="10648918" cy="1603253"/>
            <a:chOff x="721814" y="4831657"/>
            <a:chExt cx="6176554" cy="2073425"/>
          </a:xfrm>
        </p:grpSpPr>
        <p:sp>
          <p:nvSpPr>
            <p:cNvPr id="26" name="矩形 8">
              <a:extLst>
                <a:ext uri="{FF2B5EF4-FFF2-40B4-BE49-F238E27FC236}">
                  <a16:creationId xmlns:a16="http://schemas.microsoft.com/office/drawing/2014/main" id="{43AAEEC8-1D61-4B12-FBA4-E147B0FFAE02}"/>
                </a:ext>
              </a:extLst>
            </p:cNvPr>
            <p:cNvSpPr/>
            <p:nvPr/>
          </p:nvSpPr>
          <p:spPr>
            <a:xfrm>
              <a:off x="721814" y="4831657"/>
              <a:ext cx="1777867" cy="59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b="1" dirty="0">
                  <a:solidFill>
                    <a:srgbClr val="C00000"/>
                  </a:solidFill>
                </a:rPr>
                <a:t>Siamese Training Head</a:t>
              </a:r>
            </a:p>
          </p:txBody>
        </p:sp>
        <p:sp>
          <p:nvSpPr>
            <p:cNvPr id="27" name="矩形 9">
              <a:extLst>
                <a:ext uri="{FF2B5EF4-FFF2-40B4-BE49-F238E27FC236}">
                  <a16:creationId xmlns:a16="http://schemas.microsoft.com/office/drawing/2014/main" id="{13C9354A-9973-9D3E-4149-55A1046EF0C2}"/>
                </a:ext>
              </a:extLst>
            </p:cNvPr>
            <p:cNvSpPr/>
            <p:nvPr/>
          </p:nvSpPr>
          <p:spPr>
            <a:xfrm>
              <a:off x="802368" y="5352743"/>
              <a:ext cx="6096000" cy="15523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b="1" dirty="0"/>
                <a:t>Loss Function</a:t>
              </a:r>
              <a:r>
                <a:rPr lang="en-SG" dirty="0"/>
                <a:t>: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SG" b="1" dirty="0"/>
                <a:t>Batch Construction</a:t>
              </a:r>
              <a:r>
                <a:rPr lang="en-SG" dirty="0"/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SG" dirty="0"/>
                <a:t>12 triplets per batch: 6 (real-fake-fake) + 6 (fake-fake-real)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SG" dirty="0"/>
                <a:t>Hard negative mining through online triplet selection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FC0DB004-C4E8-26CB-CA46-791CDDC6F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922" y="5476471"/>
            <a:ext cx="839269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8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FD270-B395-9C13-934F-67C5EB3C1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9756F6E-9E4F-8DC4-224E-82B880DEEE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137535"/>
            <a:ext cx="9594574" cy="66816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000"/>
              </a:lnSpc>
              <a:spcBef>
                <a:spcPts val="260"/>
              </a:spcBef>
            </a:pPr>
            <a:r>
              <a:rPr lang="en-SG" sz="4000" dirty="0"/>
              <a:t>EfficientNetB4AttST Sub-Architecture Analysis</a:t>
            </a:r>
            <a:endParaRPr sz="40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0F4C5E1-D7EE-BBEA-F726-1E96F3DF4006}"/>
              </a:ext>
            </a:extLst>
          </p:cNvPr>
          <p:cNvSpPr/>
          <p:nvPr/>
        </p:nvSpPr>
        <p:spPr>
          <a:xfrm rot="5400000" flipH="1">
            <a:off x="5611103" y="-4622568"/>
            <a:ext cx="174277" cy="10847843"/>
          </a:xfrm>
          <a:custGeom>
            <a:avLst/>
            <a:gdLst/>
            <a:ahLst/>
            <a:cxnLst/>
            <a:rect l="l" t="t" r="r" b="b"/>
            <a:pathLst>
              <a:path h="5410200">
                <a:moveTo>
                  <a:pt x="0" y="5410200"/>
                </a:moveTo>
                <a:lnTo>
                  <a:pt x="1" y="0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9464C8-F38B-FEF1-CC6D-1ACD1296C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46" y="87535"/>
            <a:ext cx="2006833" cy="723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AAC0F9-8A8A-8AFC-BA35-BBECF7BF2B20}"/>
              </a:ext>
            </a:extLst>
          </p:cNvPr>
          <p:cNvSpPr txBox="1"/>
          <p:nvPr/>
        </p:nvSpPr>
        <p:spPr>
          <a:xfrm>
            <a:off x="10178474" y="905542"/>
            <a:ext cx="19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Team: Winking😉</a:t>
            </a:r>
          </a:p>
        </p:txBody>
      </p:sp>
      <p:sp>
        <p:nvSpPr>
          <p:cNvPr id="11" name="矩形 8">
            <a:extLst>
              <a:ext uri="{FF2B5EF4-FFF2-40B4-BE49-F238E27FC236}">
                <a16:creationId xmlns:a16="http://schemas.microsoft.com/office/drawing/2014/main" id="{5EBE1C26-8FAF-29DA-D613-47C48DF483AA}"/>
              </a:ext>
            </a:extLst>
          </p:cNvPr>
          <p:cNvSpPr/>
          <p:nvPr/>
        </p:nvSpPr>
        <p:spPr>
          <a:xfrm>
            <a:off x="231117" y="905543"/>
            <a:ext cx="3503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b="1" dirty="0">
                <a:solidFill>
                  <a:srgbClr val="C00000"/>
                </a:solidFill>
              </a:rPr>
              <a:t>MBConv Block (Base Unit)</a:t>
            </a:r>
          </a:p>
        </p:txBody>
      </p:sp>
      <p:grpSp>
        <p:nvGrpSpPr>
          <p:cNvPr id="13" name="组合 7">
            <a:extLst>
              <a:ext uri="{FF2B5EF4-FFF2-40B4-BE49-F238E27FC236}">
                <a16:creationId xmlns:a16="http://schemas.microsoft.com/office/drawing/2014/main" id="{E50C56CE-605D-E900-C786-4D301D993556}"/>
              </a:ext>
            </a:extLst>
          </p:cNvPr>
          <p:cNvGrpSpPr/>
          <p:nvPr/>
        </p:nvGrpSpPr>
        <p:grpSpPr>
          <a:xfrm>
            <a:off x="231117" y="3026390"/>
            <a:ext cx="11192257" cy="1906957"/>
            <a:chOff x="721813" y="4866680"/>
            <a:chExt cx="6491700" cy="2466194"/>
          </a:xfrm>
        </p:grpSpPr>
        <p:sp>
          <p:nvSpPr>
            <p:cNvPr id="14" name="矩形 8">
              <a:extLst>
                <a:ext uri="{FF2B5EF4-FFF2-40B4-BE49-F238E27FC236}">
                  <a16:creationId xmlns:a16="http://schemas.microsoft.com/office/drawing/2014/main" id="{F0F06347-E409-5C9F-AF7D-90504E7F1A10}"/>
                </a:ext>
              </a:extLst>
            </p:cNvPr>
            <p:cNvSpPr/>
            <p:nvPr/>
          </p:nvSpPr>
          <p:spPr>
            <a:xfrm>
              <a:off x="721813" y="4866680"/>
              <a:ext cx="1712523" cy="5970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b="1" dirty="0">
                  <a:solidFill>
                    <a:srgbClr val="C00000"/>
                  </a:solidFill>
                </a:rPr>
                <a:t>Attention Mechanism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9">
                  <a:extLst>
                    <a:ext uri="{FF2B5EF4-FFF2-40B4-BE49-F238E27FC236}">
                      <a16:creationId xmlns:a16="http://schemas.microsoft.com/office/drawing/2014/main" id="{B4944354-6317-89CE-8813-A57F2B177B4E}"/>
                    </a:ext>
                  </a:extLst>
                </p:cNvPr>
                <p:cNvSpPr/>
                <p:nvPr/>
              </p:nvSpPr>
              <p:spPr>
                <a:xfrm>
                  <a:off x="802368" y="5368071"/>
                  <a:ext cx="6411145" cy="196480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buFont typeface="Arial" panose="020B0604020202020204" pitchFamily="34" charset="0"/>
                    <a:buChar char="•"/>
                  </a:pPr>
                  <a:r>
                    <a:rPr lang="en-SG" b="1" dirty="0"/>
                    <a:t>Theoretical Basis</a:t>
                  </a:r>
                  <a:r>
                    <a:rPr lang="en-SG" dirty="0"/>
                    <a:t>:</a:t>
                  </a:r>
                </a:p>
                <a:p>
                  <a:pPr lvl="1">
                    <a:buFont typeface="Arial" panose="020B0604020202020204" pitchFamily="34" charset="0"/>
                    <a:buChar char="•"/>
                  </a:pPr>
                  <a:r>
                    <a:rPr lang="en-SG" dirty="0"/>
                    <a:t>Inspired by Transformer self-attention [20] and SENet [34]</a:t>
                  </a:r>
                </a:p>
                <a:p>
                  <a:pPr lvl="1">
                    <a:buFont typeface="Arial" panose="020B0604020202020204" pitchFamily="34" charset="0"/>
                    <a:buChar char="•"/>
                  </a:pPr>
                  <a:r>
                    <a:rPr lang="en-SG" dirty="0"/>
                    <a:t>Computes spatial-channel attention without heavy computation: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SG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 dirty="0" err="1" smtClean="0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e>
                          </m:d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SG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,:</m:t>
                              </m:r>
                            </m:e>
                          </m:d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SG" dirty="0"/>
                    <a:t> 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 dirty="0" err="1" smtClean="0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e>
                          </m:d>
                        </m:sub>
                      </m:sSub>
                    </m:oMath>
                  </a14:m>
                  <a:r>
                    <a:rPr lang="en-SG" dirty="0"/>
                    <a:t> is learned through 1×1 convolution</a:t>
                  </a:r>
                </a:p>
                <a:p>
                  <a:pPr>
                    <a:buFont typeface="Arial" panose="020B0604020202020204" pitchFamily="34" charset="0"/>
                    <a:buChar char="•"/>
                  </a:pPr>
                  <a:endParaRPr lang="en-SG" dirty="0"/>
                </a:p>
              </p:txBody>
            </p:sp>
          </mc:Choice>
          <mc:Fallback>
            <p:sp>
              <p:nvSpPr>
                <p:cNvPr id="15" name="矩形 9">
                  <a:extLst>
                    <a:ext uri="{FF2B5EF4-FFF2-40B4-BE49-F238E27FC236}">
                      <a16:creationId xmlns:a16="http://schemas.microsoft.com/office/drawing/2014/main" id="{B4944354-6317-89CE-8813-A57F2B177B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68" y="5368071"/>
                  <a:ext cx="6411145" cy="1964803"/>
                </a:xfrm>
                <a:prstGeom prst="rect">
                  <a:avLst/>
                </a:prstGeom>
                <a:blipFill>
                  <a:blip r:embed="rId3"/>
                  <a:stretch>
                    <a:fillRect l="-386" t="-2008" r="-5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7">
            <a:extLst>
              <a:ext uri="{FF2B5EF4-FFF2-40B4-BE49-F238E27FC236}">
                <a16:creationId xmlns:a16="http://schemas.microsoft.com/office/drawing/2014/main" id="{84EABF77-E1FD-6F89-E97A-EE42598C879F}"/>
              </a:ext>
            </a:extLst>
          </p:cNvPr>
          <p:cNvGrpSpPr/>
          <p:nvPr/>
        </p:nvGrpSpPr>
        <p:grpSpPr>
          <a:xfrm>
            <a:off x="231117" y="4613215"/>
            <a:ext cx="10648918" cy="2157250"/>
            <a:chOff x="721814" y="4831657"/>
            <a:chExt cx="6176554" cy="2789889"/>
          </a:xfrm>
        </p:grpSpPr>
        <p:sp>
          <p:nvSpPr>
            <p:cNvPr id="26" name="矩形 8">
              <a:extLst>
                <a:ext uri="{FF2B5EF4-FFF2-40B4-BE49-F238E27FC236}">
                  <a16:creationId xmlns:a16="http://schemas.microsoft.com/office/drawing/2014/main" id="{4FA94803-2422-593B-9BE3-232288FD5FF4}"/>
                </a:ext>
              </a:extLst>
            </p:cNvPr>
            <p:cNvSpPr/>
            <p:nvPr/>
          </p:nvSpPr>
          <p:spPr>
            <a:xfrm>
              <a:off x="721814" y="4831657"/>
              <a:ext cx="1694077" cy="5970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b="1" dirty="0">
                  <a:solidFill>
                    <a:srgbClr val="C00000"/>
                  </a:solidFill>
                </a:rPr>
                <a:t>Triplet Loss Dynamics</a:t>
              </a:r>
            </a:p>
          </p:txBody>
        </p:sp>
        <p:sp>
          <p:nvSpPr>
            <p:cNvPr id="27" name="矩形 9">
              <a:extLst>
                <a:ext uri="{FF2B5EF4-FFF2-40B4-BE49-F238E27FC236}">
                  <a16:creationId xmlns:a16="http://schemas.microsoft.com/office/drawing/2014/main" id="{27E435C0-B413-00E2-B27F-717A225E021B}"/>
                </a:ext>
              </a:extLst>
            </p:cNvPr>
            <p:cNvSpPr/>
            <p:nvPr/>
          </p:nvSpPr>
          <p:spPr>
            <a:xfrm>
              <a:off x="802368" y="5352743"/>
              <a:ext cx="6096000" cy="226880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b="1" dirty="0"/>
                <a:t>Feature Space Optimization</a:t>
              </a:r>
              <a:r>
                <a:rPr lang="en-SG" dirty="0"/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SG" dirty="0"/>
                <a:t>Forces intra-class distance &lt; inter-class distance by margin $\gamma$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SG" dirty="0"/>
                <a:t>t-SNE visualization (Fig.5) shows clear separation between real/fake clusters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SG" b="1" dirty="0"/>
                <a:t>Theoretical Support</a:t>
              </a:r>
              <a:r>
                <a:rPr lang="en-SG" dirty="0"/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SG" dirty="0"/>
                <a:t>Follows metric learning principles from </a:t>
              </a:r>
              <a:r>
                <a:rPr lang="en-SG" dirty="0" err="1"/>
                <a:t>FaceNet</a:t>
              </a:r>
              <a:r>
                <a:rPr lang="en-SG" dirty="0"/>
                <a:t> [35]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SG" dirty="0" err="1"/>
                <a:t>Addresss</a:t>
              </a:r>
              <a:r>
                <a:rPr lang="en-SG" dirty="0"/>
                <a:t> class imbalance in DFDC (84% fake samples)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10ED799-56ED-A3C3-E24C-0024788E7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050611" y="160869"/>
            <a:ext cx="2090780" cy="431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6A23E-F1E8-CBE0-AFE1-3A636A6E5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F7EAE4D-9496-0A70-2F7D-5407707848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137535"/>
            <a:ext cx="10445646" cy="64966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000"/>
              </a:lnSpc>
              <a:spcBef>
                <a:spcPts val="260"/>
              </a:spcBef>
            </a:pPr>
            <a:r>
              <a:rPr lang="en-SG" sz="4000" dirty="0"/>
              <a:t>EfficientNetB4AttST Innovation &amp; Performance</a:t>
            </a:r>
            <a:endParaRPr sz="40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76E8857-F7DA-D125-2E33-0CCB61B566E7}"/>
              </a:ext>
            </a:extLst>
          </p:cNvPr>
          <p:cNvSpPr/>
          <p:nvPr/>
        </p:nvSpPr>
        <p:spPr>
          <a:xfrm rot="5400000" flipH="1">
            <a:off x="5611103" y="-4622568"/>
            <a:ext cx="174277" cy="10847843"/>
          </a:xfrm>
          <a:custGeom>
            <a:avLst/>
            <a:gdLst/>
            <a:ahLst/>
            <a:cxnLst/>
            <a:rect l="l" t="t" r="r" b="b"/>
            <a:pathLst>
              <a:path h="5410200">
                <a:moveTo>
                  <a:pt x="0" y="5410200"/>
                </a:moveTo>
                <a:lnTo>
                  <a:pt x="1" y="0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7A99A6-F0A4-35EB-8ECC-FD174A1E2F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46" y="87535"/>
            <a:ext cx="2006833" cy="723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368D2A-E3D2-EB8C-1CB3-96873AB154FF}"/>
              </a:ext>
            </a:extLst>
          </p:cNvPr>
          <p:cNvSpPr txBox="1"/>
          <p:nvPr/>
        </p:nvSpPr>
        <p:spPr>
          <a:xfrm>
            <a:off x="10178474" y="905542"/>
            <a:ext cx="19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Team: Winking😉</a:t>
            </a:r>
          </a:p>
        </p:txBody>
      </p:sp>
      <p:grpSp>
        <p:nvGrpSpPr>
          <p:cNvPr id="13" name="组合 7">
            <a:extLst>
              <a:ext uri="{FF2B5EF4-FFF2-40B4-BE49-F238E27FC236}">
                <a16:creationId xmlns:a16="http://schemas.microsoft.com/office/drawing/2014/main" id="{9D49C83A-6446-D436-0129-B89B2F443695}"/>
              </a:ext>
            </a:extLst>
          </p:cNvPr>
          <p:cNvGrpSpPr/>
          <p:nvPr/>
        </p:nvGrpSpPr>
        <p:grpSpPr>
          <a:xfrm>
            <a:off x="196164" y="852238"/>
            <a:ext cx="11729766" cy="3216084"/>
            <a:chOff x="721813" y="4866680"/>
            <a:chExt cx="6491700" cy="4561354"/>
          </a:xfrm>
        </p:grpSpPr>
        <p:sp>
          <p:nvSpPr>
            <p:cNvPr id="14" name="矩形 8">
              <a:extLst>
                <a:ext uri="{FF2B5EF4-FFF2-40B4-BE49-F238E27FC236}">
                  <a16:creationId xmlns:a16="http://schemas.microsoft.com/office/drawing/2014/main" id="{38644DC0-5136-9A99-D202-2B59F88648EA}"/>
                </a:ext>
              </a:extLst>
            </p:cNvPr>
            <p:cNvSpPr/>
            <p:nvPr/>
          </p:nvSpPr>
          <p:spPr>
            <a:xfrm>
              <a:off x="721813" y="4866680"/>
              <a:ext cx="1298700" cy="654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b="1" dirty="0">
                  <a:solidFill>
                    <a:srgbClr val="C00000"/>
                  </a:solidFill>
                </a:rPr>
                <a:t>Core Innovations</a:t>
              </a:r>
            </a:p>
          </p:txBody>
        </p:sp>
        <p:sp>
          <p:nvSpPr>
            <p:cNvPr id="15" name="矩形 9">
              <a:extLst>
                <a:ext uri="{FF2B5EF4-FFF2-40B4-BE49-F238E27FC236}">
                  <a16:creationId xmlns:a16="http://schemas.microsoft.com/office/drawing/2014/main" id="{1C1491E2-2798-C5F8-C3C8-6FFBE119B2E4}"/>
                </a:ext>
              </a:extLst>
            </p:cNvPr>
            <p:cNvSpPr/>
            <p:nvPr/>
          </p:nvSpPr>
          <p:spPr>
            <a:xfrm>
              <a:off x="802368" y="5368071"/>
              <a:ext cx="6411145" cy="40599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+mj-lt"/>
                <a:buAutoNum type="arabicPeriod"/>
              </a:pPr>
              <a:r>
                <a:rPr lang="en-SG" b="1" dirty="0"/>
                <a:t>Attention-Enhanced </a:t>
              </a:r>
              <a:r>
                <a:rPr lang="en-SG" b="1" dirty="0" err="1"/>
                <a:t>EfficientNet</a:t>
              </a:r>
              <a:endParaRPr lang="en-SG" dirty="0"/>
            </a:p>
            <a:p>
              <a:pPr marL="742950" lvl="1" indent="-285750">
                <a:buFont typeface="+mj-lt"/>
                <a:buAutoNum type="arabicPeriod"/>
              </a:pPr>
              <a:r>
                <a:rPr lang="en-SG" dirty="0"/>
                <a:t>First integration of </a:t>
              </a:r>
              <a:r>
                <a:rPr lang="en-SG" b="1" dirty="0"/>
                <a:t>lightweight spatial attention</a:t>
              </a:r>
              <a:r>
                <a:rPr lang="en-SG" dirty="0"/>
                <a:t> (1×1 conv + sigmoid) within EfficientNetB4, enabling localized artifact detection (e.g., eye/mouth anomalies) while maintaining computational efficiency.</a:t>
              </a:r>
            </a:p>
            <a:p>
              <a:pPr marL="742950" lvl="1" indent="-285750">
                <a:buFont typeface="+mj-lt"/>
                <a:buAutoNum type="arabicPeriod"/>
              </a:pPr>
              <a:r>
                <a:rPr lang="en-SG" dirty="0"/>
                <a:t>Provides </a:t>
              </a:r>
              <a:r>
                <a:rPr lang="en-SG" b="1" dirty="0"/>
                <a:t>interpretable saliency maps</a:t>
              </a:r>
              <a:r>
                <a:rPr lang="en-SG" dirty="0"/>
                <a:t> (Fig. 4), aligning model focus with known forensic cues (e.g., inconsistent lighting reflections).</a:t>
              </a:r>
            </a:p>
            <a:p>
              <a:pPr>
                <a:buFont typeface="+mj-lt"/>
                <a:buAutoNum type="arabicPeriod"/>
              </a:pPr>
              <a:r>
                <a:rPr lang="en-SG" b="1" dirty="0"/>
                <a:t>Hybrid Training Paradigm</a:t>
              </a:r>
              <a:endParaRPr lang="en-SG" dirty="0"/>
            </a:p>
            <a:p>
              <a:pPr marL="742950" lvl="1" indent="-285750">
                <a:buFont typeface="+mj-lt"/>
                <a:buAutoNum type="arabicPeriod"/>
              </a:pPr>
              <a:r>
                <a:rPr lang="en-SG" dirty="0"/>
                <a:t>Combines </a:t>
              </a:r>
              <a:r>
                <a:rPr lang="en-SG" b="1" dirty="0"/>
                <a:t>end-to-end classification</a:t>
              </a:r>
              <a:r>
                <a:rPr lang="en-SG" dirty="0"/>
                <a:t> (</a:t>
              </a:r>
              <a:r>
                <a:rPr lang="en-SG" dirty="0" err="1"/>
                <a:t>LogLoss</a:t>
              </a:r>
              <a:r>
                <a:rPr lang="en-SG" dirty="0"/>
                <a:t>) and </a:t>
              </a:r>
              <a:r>
                <a:rPr lang="en-SG" b="1" dirty="0"/>
                <a:t>Siamese metric learning</a:t>
              </a:r>
              <a:r>
                <a:rPr lang="en-SG" dirty="0"/>
                <a:t> (Triplet Margin Loss), addressing class imbalance in DFDC (84% fake samples) while improving feature separability.</a:t>
              </a:r>
            </a:p>
            <a:p>
              <a:pPr>
                <a:buFont typeface="+mj-lt"/>
                <a:buAutoNum type="arabicPeriod"/>
              </a:pPr>
              <a:r>
                <a:rPr lang="en-SG" b="1" dirty="0"/>
                <a:t>Hardware-Aware Design</a:t>
              </a:r>
              <a:endParaRPr lang="en-SG" dirty="0"/>
            </a:p>
            <a:p>
              <a:pPr marL="742950" lvl="1" indent="-285750">
                <a:buFont typeface="+mj-lt"/>
                <a:buAutoNum type="arabicPeriod"/>
              </a:pPr>
              <a:r>
                <a:rPr lang="en-SG" dirty="0"/>
                <a:t>Replaces MTCNN with </a:t>
              </a:r>
              <a:r>
                <a:rPr lang="en-SG" b="1" dirty="0" err="1"/>
                <a:t>BlazeFace</a:t>
              </a:r>
              <a:r>
                <a:rPr lang="en-SG" b="1" dirty="0"/>
                <a:t> detector</a:t>
              </a:r>
              <a:r>
                <a:rPr lang="en-SG" dirty="0"/>
                <a:t> (3 </a:t>
              </a:r>
              <a:r>
                <a:rPr lang="en-SG" dirty="0" err="1"/>
                <a:t>ms</a:t>
              </a:r>
              <a:r>
                <a:rPr lang="en-SG" dirty="0"/>
                <a:t>/frame vs. 120 </a:t>
              </a:r>
              <a:r>
                <a:rPr lang="en-SG" dirty="0" err="1"/>
                <a:t>ms</a:t>
              </a:r>
              <a:r>
                <a:rPr lang="en-SG" dirty="0"/>
                <a:t>/frame) for real-time face cropping.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SG" dirty="0"/>
            </a:p>
          </p:txBody>
        </p:sp>
      </p:grpSp>
      <p:grpSp>
        <p:nvGrpSpPr>
          <p:cNvPr id="25" name="组合 7">
            <a:extLst>
              <a:ext uri="{FF2B5EF4-FFF2-40B4-BE49-F238E27FC236}">
                <a16:creationId xmlns:a16="http://schemas.microsoft.com/office/drawing/2014/main" id="{1304401B-94C9-5B0A-8E01-A0B56A5D338D}"/>
              </a:ext>
            </a:extLst>
          </p:cNvPr>
          <p:cNvGrpSpPr/>
          <p:nvPr/>
        </p:nvGrpSpPr>
        <p:grpSpPr>
          <a:xfrm>
            <a:off x="203164" y="4002221"/>
            <a:ext cx="10648918" cy="732628"/>
            <a:chOff x="721814" y="4882906"/>
            <a:chExt cx="6176554" cy="947480"/>
          </a:xfrm>
        </p:grpSpPr>
        <p:sp>
          <p:nvSpPr>
            <p:cNvPr id="26" name="矩形 8">
              <a:extLst>
                <a:ext uri="{FF2B5EF4-FFF2-40B4-BE49-F238E27FC236}">
                  <a16:creationId xmlns:a16="http://schemas.microsoft.com/office/drawing/2014/main" id="{CAC98207-8629-B070-1CEB-16787092B516}"/>
                </a:ext>
              </a:extLst>
            </p:cNvPr>
            <p:cNvSpPr/>
            <p:nvPr/>
          </p:nvSpPr>
          <p:spPr>
            <a:xfrm>
              <a:off x="721814" y="4882906"/>
              <a:ext cx="2009417" cy="59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b="1" dirty="0">
                  <a:solidFill>
                    <a:srgbClr val="C00000"/>
                  </a:solidFill>
                </a:rPr>
                <a:t>Benchmark Performance</a:t>
              </a:r>
            </a:p>
          </p:txBody>
        </p:sp>
        <p:sp>
          <p:nvSpPr>
            <p:cNvPr id="27" name="矩形 9">
              <a:extLst>
                <a:ext uri="{FF2B5EF4-FFF2-40B4-BE49-F238E27FC236}">
                  <a16:creationId xmlns:a16="http://schemas.microsoft.com/office/drawing/2014/main" id="{B6FA1474-7DEA-07F3-49D5-614308D6854D}"/>
                </a:ext>
              </a:extLst>
            </p:cNvPr>
            <p:cNvSpPr/>
            <p:nvPr/>
          </p:nvSpPr>
          <p:spPr>
            <a:xfrm>
              <a:off x="802368" y="5352743"/>
              <a:ext cx="6096000" cy="47764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endParaRPr lang="en-SG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99B0BE6-4F43-1135-C8DB-735743A30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800" y="4421934"/>
            <a:ext cx="887853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7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40A57-DD0C-305D-4D3C-9614EA066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D641A-83AE-B6DE-C14F-A267EB096A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137535"/>
            <a:ext cx="9448800" cy="67313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000"/>
              </a:lnSpc>
              <a:spcBef>
                <a:spcPts val="260"/>
              </a:spcBef>
            </a:pPr>
            <a:r>
              <a:rPr lang="en-SG" sz="4000" dirty="0"/>
              <a:t>HAMMER Architecture Overview</a:t>
            </a:r>
            <a:endParaRPr sz="40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E75F5B5-433D-0E64-1AE0-860062840080}"/>
              </a:ext>
            </a:extLst>
          </p:cNvPr>
          <p:cNvSpPr/>
          <p:nvPr/>
        </p:nvSpPr>
        <p:spPr>
          <a:xfrm rot="5400000" flipH="1">
            <a:off x="5611103" y="-4622568"/>
            <a:ext cx="174277" cy="10847843"/>
          </a:xfrm>
          <a:custGeom>
            <a:avLst/>
            <a:gdLst/>
            <a:ahLst/>
            <a:cxnLst/>
            <a:rect l="l" t="t" r="r" b="b"/>
            <a:pathLst>
              <a:path h="5410200">
                <a:moveTo>
                  <a:pt x="0" y="5410200"/>
                </a:moveTo>
                <a:lnTo>
                  <a:pt x="1" y="0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C4A5B6-094D-1D5E-C395-4755D4DFFE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46" y="87535"/>
            <a:ext cx="2006833" cy="723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38C03-11E9-A9B4-15B1-C29C1962D33A}"/>
              </a:ext>
            </a:extLst>
          </p:cNvPr>
          <p:cNvSpPr txBox="1"/>
          <p:nvPr/>
        </p:nvSpPr>
        <p:spPr>
          <a:xfrm>
            <a:off x="10178474" y="905542"/>
            <a:ext cx="19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Team: Winking😉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71A8D29-7BC8-53D0-111B-5B868DEAADC8}"/>
              </a:ext>
            </a:extLst>
          </p:cNvPr>
          <p:cNvGrpSpPr/>
          <p:nvPr/>
        </p:nvGrpSpPr>
        <p:grpSpPr>
          <a:xfrm>
            <a:off x="184686" y="901981"/>
            <a:ext cx="10937476" cy="2478910"/>
            <a:chOff x="667477" y="4878291"/>
            <a:chExt cx="6630501" cy="240702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C0CB5A-DA94-3C8E-A60B-32E27E54665E}"/>
                </a:ext>
              </a:extLst>
            </p:cNvPr>
            <p:cNvSpPr/>
            <p:nvPr/>
          </p:nvSpPr>
          <p:spPr>
            <a:xfrm>
              <a:off x="667477" y="4878291"/>
              <a:ext cx="3190731" cy="920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0325">
                <a:spcBef>
                  <a:spcPts val="740"/>
                </a:spcBef>
              </a:pPr>
              <a:r>
                <a:rPr lang="en-SG" sz="2400" b="1" dirty="0"/>
                <a:t>Core Components</a:t>
              </a:r>
            </a:p>
            <a:p>
              <a:pPr marL="60325">
                <a:lnSpc>
                  <a:spcPct val="100000"/>
                </a:lnSpc>
                <a:spcBef>
                  <a:spcPts val="740"/>
                </a:spcBef>
              </a:pPr>
              <a:endParaRPr lang="en-US" altLang="zh-CN" sz="2400" dirty="0">
                <a:solidFill>
                  <a:schemeClr val="tx2"/>
                </a:solidFill>
                <a:latin typeface="+mj-lt"/>
                <a:cs typeface="Century Gothic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18B2165-C575-A5A9-C182-AD7AE90E945A}"/>
                </a:ext>
              </a:extLst>
            </p:cNvPr>
            <p:cNvSpPr/>
            <p:nvPr/>
          </p:nvSpPr>
          <p:spPr>
            <a:xfrm>
              <a:off x="763053" y="5312897"/>
              <a:ext cx="6534925" cy="1972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b="1" dirty="0" err="1"/>
                <a:t>HierArchical</a:t>
              </a:r>
              <a:r>
                <a:rPr lang="en-SG" b="1" dirty="0"/>
                <a:t> Multi-modal Manipulation </a:t>
              </a:r>
              <a:r>
                <a:rPr lang="en-SG" b="1" dirty="0" err="1"/>
                <a:t>rEasoning</a:t>
              </a:r>
              <a:r>
                <a:rPr lang="en-SG" b="1" dirty="0"/>
                <a:t> </a:t>
              </a:r>
              <a:r>
                <a:rPr lang="en-SG" b="1" dirty="0" err="1"/>
                <a:t>tRansformer</a:t>
              </a:r>
              <a:r>
                <a:rPr lang="en-SG" b="1" dirty="0"/>
                <a:t> (HAMMER)</a:t>
              </a:r>
              <a:r>
                <a:rPr lang="en-SG" dirty="0"/>
                <a:t> is designed to address the </a:t>
              </a:r>
              <a:r>
                <a:rPr lang="en-SG" b="1" dirty="0"/>
                <a:t>DGM4</a:t>
              </a:r>
              <a:r>
                <a:rPr lang="en-SG" dirty="0"/>
                <a:t> task through a dual-phase reasoning framework: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SG" b="1" dirty="0"/>
                <a:t>Shallow Manipulation Reasoning</a:t>
              </a:r>
              <a:r>
                <a:rPr lang="en-SG" dirty="0"/>
                <a:t>: Aligns image-text embeddings via contrastive learning and performs initial manipulation grounding.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SG" b="1" dirty="0"/>
                <a:t>Deep Manipulation Reasoning</a:t>
              </a:r>
              <a:r>
                <a:rPr lang="en-SG" dirty="0"/>
                <a:t>: Aggregates multi-modal features via cross-attention for fine-grained detection and grounding.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SG" b="1" dirty="0"/>
                <a:t>Key Components</a:t>
              </a:r>
              <a:r>
                <a:rPr lang="en-SG" dirty="0"/>
                <a:t>: Uni-Modal Encoders, Multi-Modal Aggregator, Detection/Grounding Heads.</a:t>
              </a:r>
            </a:p>
          </p:txBody>
        </p:sp>
      </p:grpSp>
      <p:sp>
        <p:nvSpPr>
          <p:cNvPr id="17" name="object 6">
            <a:extLst>
              <a:ext uri="{FF2B5EF4-FFF2-40B4-BE49-F238E27FC236}">
                <a16:creationId xmlns:a16="http://schemas.microsoft.com/office/drawing/2014/main" id="{64AC3990-30F3-AF69-005A-6E05AC097F44}"/>
              </a:ext>
            </a:extLst>
          </p:cNvPr>
          <p:cNvSpPr/>
          <p:nvPr/>
        </p:nvSpPr>
        <p:spPr>
          <a:xfrm>
            <a:off x="800100" y="6023652"/>
            <a:ext cx="10591800" cy="0"/>
          </a:xfrm>
          <a:custGeom>
            <a:avLst/>
            <a:gdLst/>
            <a:ahLst/>
            <a:cxnLst/>
            <a:rect l="l" t="t" r="r" b="b"/>
            <a:pathLst>
              <a:path w="10591800">
                <a:moveTo>
                  <a:pt x="0" y="0"/>
                </a:moveTo>
                <a:lnTo>
                  <a:pt x="105918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矩形 13">
            <a:extLst>
              <a:ext uri="{FF2B5EF4-FFF2-40B4-BE49-F238E27FC236}">
                <a16:creationId xmlns:a16="http://schemas.microsoft.com/office/drawing/2014/main" id="{C8A0E7C9-0D35-54E2-3DE4-5B55328BCCA7}"/>
              </a:ext>
            </a:extLst>
          </p:cNvPr>
          <p:cNvSpPr/>
          <p:nvPr/>
        </p:nvSpPr>
        <p:spPr>
          <a:xfrm>
            <a:off x="1090281" y="6069123"/>
            <a:ext cx="9609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effectLst/>
              </a:rPr>
              <a:t>[2] R. Shao, T. Wu, and Z. Liu, “Detecting and Grounding Multi-Modal Media Manipulation,” Apr. 05, 2023, </a:t>
            </a:r>
            <a:r>
              <a:rPr lang="en-SG" sz="1600" i="1" dirty="0">
                <a:effectLst/>
              </a:rPr>
              <a:t>arXiv</a:t>
            </a:r>
            <a:r>
              <a:rPr lang="en-SG" sz="1600" dirty="0">
                <a:effectLst/>
              </a:rPr>
              <a:t>: arXiv:2304.02556. </a:t>
            </a:r>
            <a:r>
              <a:rPr lang="en-SG" sz="1600" dirty="0" err="1">
                <a:effectLst/>
              </a:rPr>
              <a:t>doi</a:t>
            </a:r>
            <a:r>
              <a:rPr lang="en-SG" sz="1600" dirty="0">
                <a:effectLst/>
              </a:rPr>
              <a:t>: </a:t>
            </a:r>
            <a:r>
              <a:rPr lang="en-SG" sz="1600" dirty="0">
                <a:effectLst/>
                <a:hlinkClick r:id="rId3"/>
              </a:rPr>
              <a:t>10.48550/arXiv.2304.02556</a:t>
            </a:r>
            <a:r>
              <a:rPr lang="en-SG" sz="1600" dirty="0">
                <a:effectLst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C81602-6694-AF87-03BD-E209BC0DB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59" y="3339249"/>
            <a:ext cx="10322062" cy="259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1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C9865-99C9-AAF6-E0F1-8E2C59E4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67199D9-F859-04C0-6C0F-463248EA69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137535"/>
            <a:ext cx="9448800" cy="64966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000"/>
              </a:lnSpc>
              <a:spcBef>
                <a:spcPts val="260"/>
              </a:spcBef>
            </a:pPr>
            <a:r>
              <a:rPr lang="en-SG" sz="4000" dirty="0"/>
              <a:t>HAMMER Functional Modules</a:t>
            </a:r>
            <a:endParaRPr sz="40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81BE69E-4530-3C03-B458-7B576586167D}"/>
              </a:ext>
            </a:extLst>
          </p:cNvPr>
          <p:cNvSpPr/>
          <p:nvPr/>
        </p:nvSpPr>
        <p:spPr>
          <a:xfrm rot="5400000" flipH="1">
            <a:off x="5611103" y="-4622568"/>
            <a:ext cx="174277" cy="10847843"/>
          </a:xfrm>
          <a:custGeom>
            <a:avLst/>
            <a:gdLst/>
            <a:ahLst/>
            <a:cxnLst/>
            <a:rect l="l" t="t" r="r" b="b"/>
            <a:pathLst>
              <a:path h="5410200">
                <a:moveTo>
                  <a:pt x="0" y="5410200"/>
                </a:moveTo>
                <a:lnTo>
                  <a:pt x="1" y="0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F4827C-1157-218E-5B7B-2483664A8C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46" y="87535"/>
            <a:ext cx="2006833" cy="723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ABBDFA-A975-ECA6-C494-A772876C8334}"/>
              </a:ext>
            </a:extLst>
          </p:cNvPr>
          <p:cNvSpPr txBox="1"/>
          <p:nvPr/>
        </p:nvSpPr>
        <p:spPr>
          <a:xfrm>
            <a:off x="10178474" y="905542"/>
            <a:ext cx="19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Team: Winking😉</a:t>
            </a:r>
          </a:p>
        </p:txBody>
      </p:sp>
      <p:grpSp>
        <p:nvGrpSpPr>
          <p:cNvPr id="6" name="组合 7">
            <a:extLst>
              <a:ext uri="{FF2B5EF4-FFF2-40B4-BE49-F238E27FC236}">
                <a16:creationId xmlns:a16="http://schemas.microsoft.com/office/drawing/2014/main" id="{EC8F61FC-6622-ED9A-746C-6146BE24CD30}"/>
              </a:ext>
            </a:extLst>
          </p:cNvPr>
          <p:cNvGrpSpPr/>
          <p:nvPr/>
        </p:nvGrpSpPr>
        <p:grpSpPr>
          <a:xfrm>
            <a:off x="231117" y="905543"/>
            <a:ext cx="11391039" cy="2865896"/>
            <a:chOff x="721814" y="4831657"/>
            <a:chExt cx="6176554" cy="3706354"/>
          </a:xfrm>
        </p:grpSpPr>
        <p:sp>
          <p:nvSpPr>
            <p:cNvPr id="11" name="矩形 8">
              <a:extLst>
                <a:ext uri="{FF2B5EF4-FFF2-40B4-BE49-F238E27FC236}">
                  <a16:creationId xmlns:a16="http://schemas.microsoft.com/office/drawing/2014/main" id="{7D590B7B-5CFF-EF49-EFA6-2D4BBD4C3408}"/>
                </a:ext>
              </a:extLst>
            </p:cNvPr>
            <p:cNvSpPr/>
            <p:nvPr/>
          </p:nvSpPr>
          <p:spPr>
            <a:xfrm>
              <a:off x="721814" y="4831657"/>
              <a:ext cx="1555790" cy="59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b="1" dirty="0">
                  <a:solidFill>
                    <a:srgbClr val="C00000"/>
                  </a:solidFill>
                </a:rPr>
                <a:t>Uni-Modal Encoders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矩形 9">
                  <a:extLst>
                    <a:ext uri="{FF2B5EF4-FFF2-40B4-BE49-F238E27FC236}">
                      <a16:creationId xmlns:a16="http://schemas.microsoft.com/office/drawing/2014/main" id="{2E8A5F91-F519-3D45-BD76-A3D0E892B819}"/>
                    </a:ext>
                  </a:extLst>
                </p:cNvPr>
                <p:cNvSpPr/>
                <p:nvPr/>
              </p:nvSpPr>
              <p:spPr>
                <a:xfrm>
                  <a:off x="802368" y="5368071"/>
                  <a:ext cx="6096000" cy="316994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342900" lvl="0" indent="-342900">
                    <a:lnSpc>
                      <a:spcPct val="50000"/>
                    </a:lnSpc>
                    <a:spcAft>
                      <a:spcPts val="800"/>
                    </a:spcAft>
                    <a:buSzPts val="1000"/>
                    <a:buFont typeface="Symbol" panose="05050102010706020507" pitchFamily="18" charset="2"/>
                    <a:buChar char=""/>
                    <a:tabLst>
                      <a:tab pos="457200" algn="l"/>
                    </a:tabLst>
                  </a:pPr>
                  <a:r>
                    <a:rPr lang="en-SG" b="1" dirty="0"/>
                    <a:t>Image Encoder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b="1"/>
                          </m:ctrlPr>
                        </m:sSubPr>
                        <m:e>
                          <m:r>
                            <a:rPr lang="en-SG" b="1" i="1"/>
                            <m:t>𝐄</m:t>
                          </m:r>
                        </m:e>
                        <m:sub>
                          <m:r>
                            <a:rPr lang="en-SG" b="1" i="1"/>
                            <m:t>𝐯</m:t>
                          </m:r>
                        </m:sub>
                      </m:sSub>
                    </m:oMath>
                  </a14:m>
                  <a:r>
                    <a:rPr lang="en-SG" b="1" dirty="0"/>
                    <a:t>)</a:t>
                  </a:r>
                  <a:r>
                    <a:rPr lang="en-SG" dirty="0"/>
                    <a:t>:</a:t>
                  </a:r>
                </a:p>
                <a:p>
                  <a:pPr marL="742950" lvl="1" indent="-285750">
                    <a:lnSpc>
                      <a:spcPct val="50000"/>
                    </a:lnSpc>
                    <a:spcAft>
                      <a:spcPts val="800"/>
                    </a:spcAft>
                    <a:buSzPts val="1000"/>
                    <a:buFont typeface="Courier New" panose="02070309020205020404" pitchFamily="49" charset="0"/>
                    <a:buChar char="o"/>
                    <a:tabLst>
                      <a:tab pos="914400" algn="l"/>
                    </a:tabLst>
                  </a:pPr>
                  <a:r>
                    <a:rPr lang="en-SG" b="1" dirty="0"/>
                    <a:t>Function</a:t>
                  </a:r>
                  <a:r>
                    <a:rPr lang="en-SG" dirty="0"/>
                    <a:t>: Extracts hierarchical visual features </a:t>
                  </a:r>
                  <a14:m>
                    <m:oMath xmlns:m="http://schemas.openxmlformats.org/officeDocument/2006/math">
                      <m:r>
                        <a:rPr lang="en-SG"/>
                        <m:t>{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cls</m:t>
                          </m:r>
                        </m:sub>
                      </m:sSub>
                      <m:r>
                        <a:rPr lang="en-SG"/>
                        <m:t>,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pat</m:t>
                          </m:r>
                        </m:sub>
                      </m:sSub>
                      <m:r>
                        <a:rPr lang="en-SG"/>
                        <m:t>}</m:t>
                      </m:r>
                    </m:oMath>
                  </a14:m>
                  <a:r>
                    <a:rPr lang="en-SG" dirty="0"/>
                    <a:t> using ViT-B16.</a:t>
                  </a:r>
                </a:p>
                <a:p>
                  <a:pPr marL="742950" lvl="1" indent="-285750">
                    <a:lnSpc>
                      <a:spcPct val="50000"/>
                    </a:lnSpc>
                    <a:spcAft>
                      <a:spcPts val="800"/>
                    </a:spcAft>
                    <a:buSzPts val="1000"/>
                    <a:buFont typeface="Courier New" panose="02070309020205020404" pitchFamily="49" charset="0"/>
                    <a:buChar char="o"/>
                    <a:tabLst>
                      <a:tab pos="914400" algn="l"/>
                    </a:tabLst>
                  </a:pPr>
                  <a:r>
                    <a:rPr lang="en-SG" b="1" dirty="0"/>
                    <a:t>Output</a:t>
                  </a:r>
                  <a:r>
                    <a:rPr lang="en-SG" dirty="0"/>
                    <a:t>:</a:t>
                  </a:r>
                </a:p>
                <a:p>
                  <a:pPr marL="1143000" lvl="2" indent="-228600">
                    <a:lnSpc>
                      <a:spcPct val="50000"/>
                    </a:lnSpc>
                    <a:spcAft>
                      <a:spcPts val="800"/>
                    </a:spcAft>
                    <a:buSzPts val="1000"/>
                    <a:buFont typeface="Wingdings" panose="05000000000000000000" pitchFamily="2" charset="2"/>
                    <a:buChar char=""/>
                    <a:tabLst>
                      <a:tab pos="1371600" algn="l"/>
                    </a:tabLs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cls</m:t>
                          </m:r>
                        </m:sub>
                      </m:sSub>
                    </m:oMath>
                  </a14:m>
                  <a:r>
                    <a:rPr lang="en-SG" dirty="0"/>
                    <a:t>: Global [CLS] token embedding.</a:t>
                  </a:r>
                </a:p>
                <a:p>
                  <a:pPr marL="1143000" lvl="2" indent="-228600">
                    <a:lnSpc>
                      <a:spcPct val="50000"/>
                    </a:lnSpc>
                    <a:spcAft>
                      <a:spcPts val="800"/>
                    </a:spcAft>
                    <a:buSzPts val="1000"/>
                    <a:buFont typeface="Wingdings" panose="05000000000000000000" pitchFamily="2" charset="2"/>
                    <a:buChar char=""/>
                    <a:tabLst>
                      <a:tab pos="1371600" algn="l"/>
                    </a:tabLs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pat</m:t>
                          </m:r>
                        </m:sub>
                      </m:sSub>
                      <m:r>
                        <a:rPr lang="en-SG"/>
                        <m:t>={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v</m:t>
                          </m:r>
                        </m:e>
                        <m:sub>
                          <m:r>
                            <a:rPr lang="en-SG"/>
                            <m:t>1</m:t>
                          </m:r>
                        </m:sub>
                      </m:sSub>
                      <m:r>
                        <a:rPr lang="en-SG"/>
                        <m:t>,...,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N</m:t>
                          </m:r>
                        </m:sub>
                      </m:sSub>
                      <m:r>
                        <a:rPr lang="en-SG"/>
                        <m:t>}</m:t>
                      </m:r>
                    </m:oMath>
                  </a14:m>
                  <a:r>
                    <a:rPr lang="en-SG" dirty="0"/>
                    <a:t>: Local patch embeddings.</a:t>
                  </a:r>
                </a:p>
                <a:p>
                  <a:pPr marL="342900" lvl="0" indent="-342900">
                    <a:lnSpc>
                      <a:spcPct val="50000"/>
                    </a:lnSpc>
                    <a:spcAft>
                      <a:spcPts val="800"/>
                    </a:spcAft>
                    <a:buSzPts val="1000"/>
                    <a:buFont typeface="Symbol" panose="05050102010706020507" pitchFamily="18" charset="2"/>
                    <a:buChar char=""/>
                    <a:tabLst>
                      <a:tab pos="457200" algn="l"/>
                    </a:tabLst>
                  </a:pPr>
                  <a:r>
                    <a:rPr lang="en-SG" b="1" dirty="0"/>
                    <a:t>Text Encoder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b="1"/>
                          </m:ctrlPr>
                        </m:sSubPr>
                        <m:e>
                          <m:r>
                            <a:rPr lang="en-SG" b="1" i="1"/>
                            <m:t>𝐄</m:t>
                          </m:r>
                        </m:e>
                        <m:sub>
                          <m:r>
                            <a:rPr lang="en-SG" b="1" i="1"/>
                            <m:t>𝐭</m:t>
                          </m:r>
                        </m:sub>
                      </m:sSub>
                    </m:oMath>
                  </a14:m>
                  <a:r>
                    <a:rPr lang="en-SG" b="1" dirty="0"/>
                    <a:t>)</a:t>
                  </a:r>
                  <a:r>
                    <a:rPr lang="en-SG" dirty="0"/>
                    <a:t>:</a:t>
                  </a:r>
                </a:p>
                <a:p>
                  <a:pPr marL="742950" lvl="1" indent="-285750">
                    <a:lnSpc>
                      <a:spcPct val="50000"/>
                    </a:lnSpc>
                    <a:spcAft>
                      <a:spcPts val="800"/>
                    </a:spcAft>
                    <a:buSzPts val="1000"/>
                    <a:buFont typeface="Courier New" panose="02070309020205020404" pitchFamily="49" charset="0"/>
                    <a:buChar char="o"/>
                    <a:tabLst>
                      <a:tab pos="914400" algn="l"/>
                    </a:tabLst>
                  </a:pPr>
                  <a:r>
                    <a:rPr lang="en-SG" b="1" dirty="0"/>
                    <a:t>Function</a:t>
                  </a:r>
                  <a:r>
                    <a:rPr lang="en-SG" dirty="0"/>
                    <a:t>: Generates contextual text embeddings </a:t>
                  </a:r>
                  <a14:m>
                    <m:oMath xmlns:m="http://schemas.openxmlformats.org/officeDocument/2006/math">
                      <m:r>
                        <a:rPr lang="en-SG"/>
                        <m:t>{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cls</m:t>
                          </m:r>
                        </m:sub>
                      </m:sSub>
                      <m:r>
                        <a:rPr lang="en-SG"/>
                        <m:t>,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tok</m:t>
                          </m:r>
                        </m:sub>
                      </m:sSub>
                      <m:r>
                        <a:rPr lang="en-SG"/>
                        <m:t>}</m:t>
                      </m:r>
                    </m:oMath>
                  </a14:m>
                  <a:r>
                    <a:rPr lang="en-SG" dirty="0"/>
                    <a:t> via BERT.</a:t>
                  </a:r>
                </a:p>
                <a:p>
                  <a:pPr marL="742950" lvl="1" indent="-285750">
                    <a:lnSpc>
                      <a:spcPct val="50000"/>
                    </a:lnSpc>
                    <a:spcAft>
                      <a:spcPts val="800"/>
                    </a:spcAft>
                    <a:buSzPts val="1000"/>
                    <a:buFont typeface="Courier New" panose="02070309020205020404" pitchFamily="49" charset="0"/>
                    <a:buChar char="o"/>
                    <a:tabLst>
                      <a:tab pos="914400" algn="l"/>
                    </a:tabLst>
                  </a:pPr>
                  <a:r>
                    <a:rPr lang="en-SG" b="1" dirty="0"/>
                    <a:t>Output</a:t>
                  </a:r>
                  <a:r>
                    <a:rPr lang="en-SG" dirty="0"/>
                    <a:t>:</a:t>
                  </a:r>
                </a:p>
                <a:p>
                  <a:pPr marL="1143000" lvl="2" indent="-228600">
                    <a:lnSpc>
                      <a:spcPct val="50000"/>
                    </a:lnSpc>
                    <a:spcAft>
                      <a:spcPts val="800"/>
                    </a:spcAft>
                    <a:buSzPts val="1000"/>
                    <a:buFont typeface="Wingdings" panose="05000000000000000000" pitchFamily="2" charset="2"/>
                    <a:buChar char=""/>
                    <a:tabLst>
                      <a:tab pos="1371600" algn="l"/>
                    </a:tabLs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SG" b="1"/>
                          </m:ctrlPr>
                        </m:sSubPr>
                        <m:e>
                          <m:r>
                            <a:rPr lang="en-SG" b="1" i="1"/>
                            <m:t>𝐭</m:t>
                          </m:r>
                        </m:e>
                        <m:sub>
                          <m:r>
                            <a:rPr lang="en-SG" b="1" i="1"/>
                            <m:t>𝐜𝐥𝐬</m:t>
                          </m:r>
                        </m:sub>
                      </m:sSub>
                    </m:oMath>
                  </a14:m>
                  <a:r>
                    <a:rPr lang="en-SG" dirty="0"/>
                    <a:t>: Global [CLS] token embedding.</a:t>
                  </a:r>
                </a:p>
                <a:p>
                  <a:pPr marL="1143000" lvl="2" indent="-228600">
                    <a:lnSpc>
                      <a:spcPct val="50000"/>
                    </a:lnSpc>
                    <a:spcAft>
                      <a:spcPts val="800"/>
                    </a:spcAft>
                    <a:buSzPts val="1000"/>
                    <a:buFont typeface="Wingdings" panose="05000000000000000000" pitchFamily="2" charset="2"/>
                    <a:buChar char=""/>
                    <a:tabLst>
                      <a:tab pos="1371600" algn="l"/>
                    </a:tabLs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SG" b="1"/>
                          </m:ctrlPr>
                        </m:sSubPr>
                        <m:e>
                          <m:r>
                            <a:rPr lang="en-SG" b="1" i="1"/>
                            <m:t>𝐭</m:t>
                          </m:r>
                        </m:e>
                        <m:sub>
                          <m:r>
                            <a:rPr lang="en-SG" b="1" i="1"/>
                            <m:t>𝐭𝐨𝐤</m:t>
                          </m:r>
                        </m:sub>
                      </m:sSub>
                      <m:r>
                        <a:rPr lang="en-SG" b="1"/>
                        <m:t>={</m:t>
                      </m:r>
                      <m:sSub>
                        <m:sSubPr>
                          <m:ctrlPr>
                            <a:rPr lang="en-SG" b="1"/>
                          </m:ctrlPr>
                        </m:sSubPr>
                        <m:e>
                          <m:r>
                            <a:rPr lang="en-SG" b="1" i="1"/>
                            <m:t>𝐭</m:t>
                          </m:r>
                        </m:e>
                        <m:sub>
                          <m:r>
                            <a:rPr lang="en-SG" b="1" i="1"/>
                            <m:t>𝟏</m:t>
                          </m:r>
                        </m:sub>
                      </m:sSub>
                      <m:r>
                        <a:rPr lang="en-SG" b="1"/>
                        <m:t>,...,</m:t>
                      </m:r>
                      <m:sSub>
                        <m:sSubPr>
                          <m:ctrlPr>
                            <a:rPr lang="en-SG" b="1"/>
                          </m:ctrlPr>
                        </m:sSubPr>
                        <m:e>
                          <m:r>
                            <a:rPr lang="en-SG" b="1" i="1"/>
                            <m:t>𝐭</m:t>
                          </m:r>
                        </m:e>
                        <m:sub>
                          <m:r>
                            <a:rPr lang="en-SG" b="1" i="1"/>
                            <m:t>𝐌</m:t>
                          </m:r>
                        </m:sub>
                      </m:sSub>
                      <m:r>
                        <a:rPr lang="en-SG" b="1"/>
                        <m:t>}</m:t>
                      </m:r>
                    </m:oMath>
                  </a14:m>
                  <a:r>
                    <a:rPr lang="en-SG" dirty="0"/>
                    <a:t>:</a:t>
                  </a:r>
                  <a:r>
                    <a:rPr lang="en-SG" b="1" dirty="0"/>
                    <a:t> </a:t>
                  </a:r>
                  <a:r>
                    <a:rPr lang="en-SG" dirty="0"/>
                    <a:t>Token-level embeddings.</a:t>
                  </a:r>
                </a:p>
              </p:txBody>
            </p:sp>
          </mc:Choice>
          <mc:Fallback>
            <p:sp>
              <p:nvSpPr>
                <p:cNvPr id="12" name="矩形 9">
                  <a:extLst>
                    <a:ext uri="{FF2B5EF4-FFF2-40B4-BE49-F238E27FC236}">
                      <a16:creationId xmlns:a16="http://schemas.microsoft.com/office/drawing/2014/main" id="{2E8A5F91-F519-3D45-BD76-A3D0E892B8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68" y="5368071"/>
                  <a:ext cx="6096000" cy="3169940"/>
                </a:xfrm>
                <a:prstGeom prst="rect">
                  <a:avLst/>
                </a:prstGeom>
                <a:blipFill>
                  <a:blip r:embed="rId3"/>
                  <a:stretch>
                    <a:fillRect t="-5970" b="-298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7">
            <a:extLst>
              <a:ext uri="{FF2B5EF4-FFF2-40B4-BE49-F238E27FC236}">
                <a16:creationId xmlns:a16="http://schemas.microsoft.com/office/drawing/2014/main" id="{C23474B7-B46D-954D-95BD-231AD1F5C046}"/>
              </a:ext>
            </a:extLst>
          </p:cNvPr>
          <p:cNvGrpSpPr/>
          <p:nvPr/>
        </p:nvGrpSpPr>
        <p:grpSpPr>
          <a:xfrm>
            <a:off x="231116" y="3658540"/>
            <a:ext cx="10648920" cy="1416643"/>
            <a:chOff x="721813" y="4866680"/>
            <a:chExt cx="6176555" cy="18320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8">
                  <a:extLst>
                    <a:ext uri="{FF2B5EF4-FFF2-40B4-BE49-F238E27FC236}">
                      <a16:creationId xmlns:a16="http://schemas.microsoft.com/office/drawing/2014/main" id="{E9D5DC26-D90D-8176-D820-BA05B74AE15B}"/>
                    </a:ext>
                  </a:extLst>
                </p:cNvPr>
                <p:cNvSpPr/>
                <p:nvPr/>
              </p:nvSpPr>
              <p:spPr>
                <a:xfrm>
                  <a:off x="721813" y="4866680"/>
                  <a:ext cx="2148399" cy="5970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SG" sz="2400" b="1" dirty="0">
                      <a:solidFill>
                        <a:srgbClr val="C00000"/>
                      </a:solidFill>
                    </a:rPr>
                    <a:t>Multi-Modal Aggregator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400" b="1">
                          <a:solidFill>
                            <a:srgbClr val="C00000"/>
                          </a:solidFill>
                        </a:rPr>
                        <m:t>F</m:t>
                      </m:r>
                    </m:oMath>
                  </a14:m>
                  <a:r>
                    <a:rPr lang="en-SG" sz="2400" b="1" dirty="0">
                      <a:solidFill>
                        <a:srgbClr val="C0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14" name="矩形 8">
                  <a:extLst>
                    <a:ext uri="{FF2B5EF4-FFF2-40B4-BE49-F238E27FC236}">
                      <a16:creationId xmlns:a16="http://schemas.microsoft.com/office/drawing/2014/main" id="{E9D5DC26-D90D-8176-D820-BA05B74AE1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13" y="4866680"/>
                  <a:ext cx="2148399" cy="597053"/>
                </a:xfrm>
                <a:prstGeom prst="rect">
                  <a:avLst/>
                </a:prstGeom>
                <a:blipFill>
                  <a:blip r:embed="rId4"/>
                  <a:stretch>
                    <a:fillRect l="-2632" t="-10526" r="-1645" b="-2894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9">
                  <a:extLst>
                    <a:ext uri="{FF2B5EF4-FFF2-40B4-BE49-F238E27FC236}">
                      <a16:creationId xmlns:a16="http://schemas.microsoft.com/office/drawing/2014/main" id="{A659D5C2-A823-02ED-3535-959BFA16A561}"/>
                    </a:ext>
                  </a:extLst>
                </p:cNvPr>
                <p:cNvSpPr/>
                <p:nvPr/>
              </p:nvSpPr>
              <p:spPr>
                <a:xfrm>
                  <a:off x="802368" y="5431772"/>
                  <a:ext cx="6096000" cy="1266998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342900" lvl="0" indent="-342900">
                    <a:lnSpc>
                      <a:spcPct val="50000"/>
                    </a:lnSpc>
                    <a:spcAft>
                      <a:spcPts val="800"/>
                    </a:spcAft>
                    <a:buSzPts val="1000"/>
                    <a:buFont typeface="Symbol" panose="05050102010706020507" pitchFamily="18" charset="2"/>
                    <a:buChar char=""/>
                    <a:tabLst>
                      <a:tab pos="457200" algn="l"/>
                    </a:tabLst>
                  </a:pPr>
                  <a:r>
                    <a:rPr lang="en-SG" b="1" dirty="0"/>
                    <a:t>Function</a:t>
                  </a:r>
                  <a:r>
                    <a:rPr lang="en-SG" dirty="0"/>
                    <a:t>: Performs modality-aware cross-attention between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v</m:t>
                          </m:r>
                        </m:sub>
                      </m:sSub>
                      <m:r>
                        <a:rPr lang="en-SG"/>
                        <m:t>(</m:t>
                      </m:r>
                      <m:r>
                        <m:rPr>
                          <m:sty m:val="p"/>
                        </m:rPr>
                        <a:rPr lang="en-SG"/>
                        <m:t>I</m:t>
                      </m:r>
                      <m:r>
                        <a:rPr lang="en-SG"/>
                        <m:t>)</m:t>
                      </m:r>
                    </m:oMath>
                  </a14:m>
                  <a:r>
                    <a:rPr lang="en-SG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t</m:t>
                          </m:r>
                        </m:sub>
                      </m:sSub>
                      <m:r>
                        <a:rPr lang="en-SG"/>
                        <m:t>(</m:t>
                      </m:r>
                      <m:r>
                        <m:rPr>
                          <m:sty m:val="p"/>
                        </m:rPr>
                        <a:rPr lang="en-SG"/>
                        <m:t>T</m:t>
                      </m:r>
                      <m:r>
                        <a:rPr lang="en-SG"/>
                        <m:t>)</m:t>
                      </m:r>
                    </m:oMath>
                  </a14:m>
                  <a:r>
                    <a:rPr lang="en-SG" dirty="0"/>
                    <a:t>.</a:t>
                  </a:r>
                </a:p>
                <a:p>
                  <a:pPr marL="342900" lvl="0" indent="-342900">
                    <a:lnSpc>
                      <a:spcPct val="50000"/>
                    </a:lnSpc>
                    <a:spcAft>
                      <a:spcPts val="800"/>
                    </a:spcAft>
                    <a:buSzPts val="1000"/>
                    <a:buFont typeface="Symbol" panose="05050102010706020507" pitchFamily="18" charset="2"/>
                    <a:buChar char=""/>
                    <a:tabLst>
                      <a:tab pos="457200" algn="l"/>
                    </a:tabLst>
                  </a:pPr>
                  <a:r>
                    <a:rPr lang="en-SG" b="1" dirty="0"/>
                    <a:t>Key Operations</a:t>
                  </a:r>
                  <a:r>
                    <a:rPr lang="en-SG" dirty="0"/>
                    <a:t>:</a:t>
                  </a:r>
                </a:p>
                <a:p>
                  <a:pPr marL="742950" lvl="1" indent="-285750">
                    <a:lnSpc>
                      <a:spcPct val="50000"/>
                    </a:lnSpc>
                    <a:spcAft>
                      <a:spcPts val="800"/>
                    </a:spcAft>
                    <a:buSzPts val="1000"/>
                    <a:buFont typeface="Courier New" panose="02070309020205020404" pitchFamily="49" charset="0"/>
                    <a:buChar char="o"/>
                    <a:tabLst>
                      <a:tab pos="914400" algn="l"/>
                    </a:tabLst>
                  </a:pPr>
                  <a:r>
                    <a:rPr lang="en-SG" b="1" dirty="0"/>
                    <a:t>Cross-Attention</a:t>
                  </a:r>
                  <a:r>
                    <a:rPr lang="en-SG" dirty="0"/>
                    <a:t>: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SG"/>
                        <m:t>Attention</m:t>
                      </m:r>
                      <m:r>
                        <a:rPr lang="en-SG"/>
                        <m:t>(</m:t>
                      </m:r>
                      <m:r>
                        <m:rPr>
                          <m:sty m:val="p"/>
                        </m:rPr>
                        <a:rPr lang="en-SG"/>
                        <m:t>Q</m:t>
                      </m:r>
                      <m:r>
                        <a:rPr lang="en-SG"/>
                        <m:t>=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v</m:t>
                          </m:r>
                        </m:sub>
                      </m:sSub>
                      <m:r>
                        <a:rPr lang="en-SG"/>
                        <m:t>(</m:t>
                      </m:r>
                      <m:r>
                        <m:rPr>
                          <m:sty m:val="p"/>
                        </m:rPr>
                        <a:rPr lang="en-SG"/>
                        <m:t>I</m:t>
                      </m:r>
                      <m:r>
                        <a:rPr lang="en-SG"/>
                        <m:t>),</m:t>
                      </m:r>
                      <m:r>
                        <m:rPr>
                          <m:sty m:val="p"/>
                        </m:rPr>
                        <a:rPr lang="en-SG"/>
                        <m:t>K</m:t>
                      </m:r>
                      <m:r>
                        <a:rPr lang="en-SG"/>
                        <m:t>=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t</m:t>
                          </m:r>
                        </m:sub>
                      </m:sSub>
                      <m:r>
                        <a:rPr lang="en-SG"/>
                        <m:t>(</m:t>
                      </m:r>
                      <m:r>
                        <m:rPr>
                          <m:sty m:val="p"/>
                        </m:rPr>
                        <a:rPr lang="en-SG"/>
                        <m:t>T</m:t>
                      </m:r>
                      <m:r>
                        <a:rPr lang="en-SG"/>
                        <m:t>),</m:t>
                      </m:r>
                      <m:r>
                        <m:rPr>
                          <m:sty m:val="p"/>
                        </m:rPr>
                        <a:rPr lang="en-SG"/>
                        <m:t>V</m:t>
                      </m:r>
                      <m:r>
                        <a:rPr lang="en-SG"/>
                        <m:t>=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t</m:t>
                          </m:r>
                        </m:sub>
                      </m:sSub>
                      <m:r>
                        <a:rPr lang="en-SG"/>
                        <m:t>(</m:t>
                      </m:r>
                      <m:r>
                        <m:rPr>
                          <m:sty m:val="p"/>
                        </m:rPr>
                        <a:rPr lang="en-SG"/>
                        <m:t>T</m:t>
                      </m:r>
                      <m:r>
                        <a:rPr lang="en-SG"/>
                        <m:t>))</m:t>
                      </m:r>
                    </m:oMath>
                  </a14:m>
                  <a:endParaRPr lang="en-SG" dirty="0"/>
                </a:p>
                <a:p>
                  <a:pPr marL="742950" lvl="1" indent="-285750">
                    <a:lnSpc>
                      <a:spcPct val="50000"/>
                    </a:lnSpc>
                    <a:spcAft>
                      <a:spcPts val="800"/>
                    </a:spcAft>
                    <a:buSzPts val="1000"/>
                    <a:buFont typeface="Courier New" panose="02070309020205020404" pitchFamily="49" charset="0"/>
                    <a:buChar char="o"/>
                    <a:tabLst>
                      <a:tab pos="914400" algn="l"/>
                    </a:tabLst>
                  </a:pPr>
                  <a:r>
                    <a:rPr lang="en-SG" b="1" dirty="0"/>
                    <a:t>Output</a:t>
                  </a:r>
                  <a:r>
                    <a:rPr lang="en-SG" dirty="0"/>
                    <a:t>: Aggregated multi-modal features </a:t>
                  </a:r>
                  <a14:m>
                    <m:oMath xmlns:m="http://schemas.openxmlformats.org/officeDocument/2006/math">
                      <m:r>
                        <a:rPr lang="en-SG"/>
                        <m:t>{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cls</m:t>
                          </m:r>
                        </m:sub>
                      </m:sSub>
                      <m:r>
                        <a:rPr lang="en-SG"/>
                        <m:t>,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tok</m:t>
                          </m:r>
                        </m:sub>
                      </m:sSub>
                      <m:r>
                        <a:rPr lang="en-SG"/>
                        <m:t>}</m:t>
                      </m:r>
                    </m:oMath>
                  </a14:m>
                  <a:r>
                    <a:rPr lang="en-SG" dirty="0"/>
                    <a:t>.</a:t>
                  </a:r>
                </a:p>
              </p:txBody>
            </p:sp>
          </mc:Choice>
          <mc:Fallback>
            <p:sp>
              <p:nvSpPr>
                <p:cNvPr id="15" name="矩形 9">
                  <a:extLst>
                    <a:ext uri="{FF2B5EF4-FFF2-40B4-BE49-F238E27FC236}">
                      <a16:creationId xmlns:a16="http://schemas.microsoft.com/office/drawing/2014/main" id="{A659D5C2-A823-02ED-3535-959BFA16A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68" y="5431772"/>
                  <a:ext cx="6096000" cy="1266998"/>
                </a:xfrm>
                <a:prstGeom prst="rect">
                  <a:avLst/>
                </a:prstGeom>
                <a:blipFill>
                  <a:blip r:embed="rId5"/>
                  <a:stretch>
                    <a:fillRect t="-14907" b="-869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7">
            <a:extLst>
              <a:ext uri="{FF2B5EF4-FFF2-40B4-BE49-F238E27FC236}">
                <a16:creationId xmlns:a16="http://schemas.microsoft.com/office/drawing/2014/main" id="{1183795F-C387-08A7-4719-1B59A93A6451}"/>
              </a:ext>
            </a:extLst>
          </p:cNvPr>
          <p:cNvGrpSpPr/>
          <p:nvPr/>
        </p:nvGrpSpPr>
        <p:grpSpPr>
          <a:xfrm>
            <a:off x="231118" y="5075183"/>
            <a:ext cx="10648918" cy="1428846"/>
            <a:chOff x="721814" y="4831657"/>
            <a:chExt cx="6176554" cy="1847871"/>
          </a:xfrm>
        </p:grpSpPr>
        <p:sp>
          <p:nvSpPr>
            <p:cNvPr id="26" name="矩形 8">
              <a:extLst>
                <a:ext uri="{FF2B5EF4-FFF2-40B4-BE49-F238E27FC236}">
                  <a16:creationId xmlns:a16="http://schemas.microsoft.com/office/drawing/2014/main" id="{F2A3DC99-6F4F-1D75-4615-6565C72FC8E5}"/>
                </a:ext>
              </a:extLst>
            </p:cNvPr>
            <p:cNvSpPr/>
            <p:nvPr/>
          </p:nvSpPr>
          <p:spPr>
            <a:xfrm>
              <a:off x="721814" y="4831657"/>
              <a:ext cx="2187896" cy="5970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b="1" dirty="0">
                  <a:solidFill>
                    <a:srgbClr val="C00000"/>
                  </a:solidFill>
                </a:rPr>
                <a:t>Detection/Grounding Heads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矩形 9">
                  <a:extLst>
                    <a:ext uri="{FF2B5EF4-FFF2-40B4-BE49-F238E27FC236}">
                      <a16:creationId xmlns:a16="http://schemas.microsoft.com/office/drawing/2014/main" id="{CC2798CB-EBC7-D56B-E385-89E54CB0C098}"/>
                    </a:ext>
                  </a:extLst>
                </p:cNvPr>
                <p:cNvSpPr/>
                <p:nvPr/>
              </p:nvSpPr>
              <p:spPr>
                <a:xfrm>
                  <a:off x="802368" y="5352743"/>
                  <a:ext cx="6096000" cy="1326785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342900" lvl="0" indent="-342900">
                    <a:spcAft>
                      <a:spcPts val="800"/>
                    </a:spcAft>
                    <a:buSzPts val="1000"/>
                    <a:buFont typeface="Symbol" panose="05050102010706020507" pitchFamily="18" charset="2"/>
                    <a:buChar char=""/>
                    <a:tabLst>
                      <a:tab pos="457200" algn="l"/>
                    </a:tabLst>
                  </a:pPr>
                  <a:r>
                    <a:rPr lang="en-SG" sz="1800" b="1" kern="100" dirty="0">
                      <a:effectLst/>
                      <a:latin typeface="Aptos" panose="020B00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Shallow-to-Deep Transition</a:t>
                  </a:r>
                  <a:r>
                    <a:rPr lang="en-SG" sz="1800" kern="100" dirty="0">
                      <a:effectLst/>
                      <a:latin typeface="Aptos" panose="020B00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: Shallow features 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sub>
                      </m:sSub>
                    </m:oMath>
                  </a14:m>
                  <a:r>
                    <a:rPr lang="en-SG" sz="1800" kern="100" dirty="0">
                      <a:effectLst/>
                      <a:latin typeface="Aptos" panose="020B00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/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</m:oMath>
                  </a14:m>
                  <a:r>
                    <a:rPr lang="en-SG" sz="1800" kern="100" dirty="0">
                      <a:effectLst/>
                      <a:latin typeface="Aptos" panose="020B00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are fed to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</m:oMath>
                  </a14:m>
                  <a:r>
                    <a:rPr lang="en-SG" sz="1800" kern="100" dirty="0">
                      <a:effectLst/>
                      <a:latin typeface="Aptos" panose="020B00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for cross-modal fusion.</a:t>
                  </a:r>
                  <a:endParaRPr lang="en-SG" sz="1800" kern="100" dirty="0">
                    <a:effectLst/>
                    <a:latin typeface="Aptos" panose="020B000402020202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marL="342900" lvl="0" indent="-342900">
                    <a:spcAft>
                      <a:spcPts val="800"/>
                    </a:spcAft>
                    <a:buSzPts val="1000"/>
                    <a:buFont typeface="Symbol" panose="05050102010706020507" pitchFamily="18" charset="2"/>
                    <a:buChar char=""/>
                    <a:tabLst>
                      <a:tab pos="457200" algn="l"/>
                    </a:tabLst>
                  </a:pPr>
                  <a:r>
                    <a:rPr lang="en-SG" sz="1800" b="1" kern="100" dirty="0">
                      <a:effectLst/>
                      <a:latin typeface="Aptos" panose="020B00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Hierarchical Supervision</a:t>
                  </a:r>
                  <a:r>
                    <a:rPr lang="en-SG" sz="1800" kern="100" dirty="0">
                      <a:effectLst/>
                      <a:latin typeface="Aptos" panose="020B00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: Losses are applied at both shallow (contrastive) and deep (detection/grounding) levels.</a:t>
                  </a:r>
                  <a:endParaRPr lang="en-SG" sz="1800" kern="100" dirty="0">
                    <a:effectLst/>
                    <a:latin typeface="Aptos" panose="020B000402020202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7" name="矩形 9">
                  <a:extLst>
                    <a:ext uri="{FF2B5EF4-FFF2-40B4-BE49-F238E27FC236}">
                      <a16:creationId xmlns:a16="http://schemas.microsoft.com/office/drawing/2014/main" id="{CC2798CB-EBC7-D56B-E385-89E54CB0C0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68" y="5352743"/>
                  <a:ext cx="6096000" cy="1326785"/>
                </a:xfrm>
                <a:prstGeom prst="rect">
                  <a:avLst/>
                </a:prstGeom>
                <a:blipFill>
                  <a:blip r:embed="rId6"/>
                  <a:stretch>
                    <a:fillRect t="-2976" b="-892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319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E65E8-6BA3-F90C-F54B-5670BC0B2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A759658-5A52-19BB-BBD3-175C885510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137535"/>
            <a:ext cx="9594574" cy="66816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000"/>
              </a:lnSpc>
              <a:spcBef>
                <a:spcPts val="260"/>
              </a:spcBef>
            </a:pPr>
            <a:r>
              <a:rPr lang="en-SG" sz="4000" dirty="0"/>
              <a:t>HAMMER Sub-Architecture Analysis</a:t>
            </a:r>
            <a:endParaRPr sz="40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02A2596-C0DA-9434-8C63-FC278203A356}"/>
              </a:ext>
            </a:extLst>
          </p:cNvPr>
          <p:cNvSpPr/>
          <p:nvPr/>
        </p:nvSpPr>
        <p:spPr>
          <a:xfrm rot="5400000" flipH="1">
            <a:off x="5611103" y="-4622568"/>
            <a:ext cx="174277" cy="10847843"/>
          </a:xfrm>
          <a:custGeom>
            <a:avLst/>
            <a:gdLst/>
            <a:ahLst/>
            <a:cxnLst/>
            <a:rect l="l" t="t" r="r" b="b"/>
            <a:pathLst>
              <a:path h="5410200">
                <a:moveTo>
                  <a:pt x="0" y="5410200"/>
                </a:moveTo>
                <a:lnTo>
                  <a:pt x="1" y="0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0F2771-F164-B034-BE7B-1DE0B0E2B4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46" y="87535"/>
            <a:ext cx="2006833" cy="723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D1341D-0E84-5F1A-6E9D-35788A834FFE}"/>
              </a:ext>
            </a:extLst>
          </p:cNvPr>
          <p:cNvSpPr txBox="1"/>
          <p:nvPr/>
        </p:nvSpPr>
        <p:spPr>
          <a:xfrm>
            <a:off x="10178474" y="905542"/>
            <a:ext cx="19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Team: Winking😉</a:t>
            </a:r>
          </a:p>
        </p:txBody>
      </p:sp>
      <p:grpSp>
        <p:nvGrpSpPr>
          <p:cNvPr id="13" name="组合 7">
            <a:extLst>
              <a:ext uri="{FF2B5EF4-FFF2-40B4-BE49-F238E27FC236}">
                <a16:creationId xmlns:a16="http://schemas.microsoft.com/office/drawing/2014/main" id="{3FE1DCEF-EB3C-4756-4ADF-6C3CEEF5554A}"/>
              </a:ext>
            </a:extLst>
          </p:cNvPr>
          <p:cNvGrpSpPr/>
          <p:nvPr/>
        </p:nvGrpSpPr>
        <p:grpSpPr>
          <a:xfrm>
            <a:off x="274320" y="1382380"/>
            <a:ext cx="11192257" cy="2586502"/>
            <a:chOff x="721813" y="4866680"/>
            <a:chExt cx="6491700" cy="3345023"/>
          </a:xfrm>
        </p:grpSpPr>
        <p:sp>
          <p:nvSpPr>
            <p:cNvPr id="14" name="矩形 8">
              <a:extLst>
                <a:ext uri="{FF2B5EF4-FFF2-40B4-BE49-F238E27FC236}">
                  <a16:creationId xmlns:a16="http://schemas.microsoft.com/office/drawing/2014/main" id="{2FE2F1EC-E487-3AC4-0DC2-0422FEE399C9}"/>
                </a:ext>
              </a:extLst>
            </p:cNvPr>
            <p:cNvSpPr/>
            <p:nvPr/>
          </p:nvSpPr>
          <p:spPr>
            <a:xfrm>
              <a:off x="721813" y="4866680"/>
              <a:ext cx="3269068" cy="59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b="1" dirty="0">
                  <a:solidFill>
                    <a:srgbClr val="C00000"/>
                  </a:solidFill>
                </a:rPr>
                <a:t>Local Patch Attentional Aggregation (LPAA)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9">
                  <a:extLst>
                    <a:ext uri="{FF2B5EF4-FFF2-40B4-BE49-F238E27FC236}">
                      <a16:creationId xmlns:a16="http://schemas.microsoft.com/office/drawing/2014/main" id="{AEB4501F-3965-D90D-C71A-6613F380CAFD}"/>
                    </a:ext>
                  </a:extLst>
                </p:cNvPr>
                <p:cNvSpPr/>
                <p:nvPr/>
              </p:nvSpPr>
              <p:spPr>
                <a:xfrm>
                  <a:off x="802368" y="5368071"/>
                  <a:ext cx="6411145" cy="28436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lvl="0" indent="-342900">
                    <a:lnSpc>
                      <a:spcPct val="80000"/>
                    </a:lnSpc>
                    <a:spcAft>
                      <a:spcPts val="800"/>
                    </a:spcAft>
                    <a:buSzPts val="1000"/>
                    <a:buFont typeface="Symbol" panose="05050102010706020507" pitchFamily="18" charset="2"/>
                    <a:buChar char=""/>
                    <a:tabLst>
                      <a:tab pos="457200" algn="l"/>
                    </a:tabLst>
                  </a:pPr>
                  <a:r>
                    <a:rPr lang="en-SG" b="1" dirty="0"/>
                    <a:t>Purpose</a:t>
                  </a:r>
                  <a:r>
                    <a:rPr lang="en-SG" dirty="0"/>
                    <a:t>: Aggregates local image patches for precise </a:t>
                  </a:r>
                  <a:r>
                    <a:rPr lang="en-SG" dirty="0" err="1"/>
                    <a:t>BBox</a:t>
                  </a:r>
                  <a:r>
                    <a:rPr lang="en-SG" dirty="0"/>
                    <a:t> grounding.</a:t>
                  </a:r>
                </a:p>
                <a:p>
                  <a:pPr marL="342900" lvl="0" indent="-342900">
                    <a:lnSpc>
                      <a:spcPct val="80000"/>
                    </a:lnSpc>
                    <a:spcAft>
                      <a:spcPts val="800"/>
                    </a:spcAft>
                    <a:buSzPts val="1000"/>
                    <a:buFont typeface="Symbol" panose="05050102010706020507" pitchFamily="18" charset="2"/>
                    <a:buChar char=""/>
                    <a:tabLst>
                      <a:tab pos="457200" algn="l"/>
                    </a:tabLst>
                  </a:pPr>
                  <a:r>
                    <a:rPr lang="en-SG" b="1" dirty="0"/>
                    <a:t>Mechanism</a:t>
                  </a:r>
                  <a:r>
                    <a:rPr lang="en-SG" dirty="0"/>
                    <a:t>:</a:t>
                  </a:r>
                </a:p>
                <a:p>
                  <a:pPr marL="742950" lvl="1" indent="-285750">
                    <a:lnSpc>
                      <a:spcPct val="80000"/>
                    </a:lnSpc>
                    <a:spcAft>
                      <a:spcPts val="800"/>
                    </a:spcAft>
                    <a:buFont typeface="+mj-lt"/>
                    <a:buAutoNum type="arabicPeriod"/>
                    <a:tabLst>
                      <a:tab pos="914400" algn="l"/>
                    </a:tabLst>
                  </a:pPr>
                  <a:r>
                    <a:rPr lang="en-SG" b="1" dirty="0"/>
                    <a:t>Cross-Attention</a:t>
                  </a:r>
                  <a:r>
                    <a:rPr lang="en-SG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v</m:t>
                          </m:r>
                        </m:sub>
                      </m:sSub>
                      <m:r>
                        <a:rPr lang="en-SG"/>
                        <m:t>(</m:t>
                      </m:r>
                      <m:r>
                        <m:rPr>
                          <m:sty m:val="p"/>
                        </m:rPr>
                        <a:rPr lang="en-SG"/>
                        <m:t>I</m:t>
                      </m:r>
                      <m:r>
                        <a:rPr lang="en-SG"/>
                        <m:t>)=</m:t>
                      </m:r>
                      <m:r>
                        <m:rPr>
                          <m:nor/>
                        </m:rPr>
                        <a:rPr lang="en-SG"/>
                        <m:t>Attention</m:t>
                      </m:r>
                      <m:r>
                        <a:rPr lang="en-SG"/>
                        <m:t>(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v</m:t>
                          </m:r>
                        </m:sub>
                      </m:sSub>
                      <m:r>
                        <a:rPr lang="en-SG"/>
                        <m:t>(</m:t>
                      </m:r>
                      <m:r>
                        <m:rPr>
                          <m:sty m:val="p"/>
                        </m:rPr>
                        <a:rPr lang="en-SG"/>
                        <m:t>I</m:t>
                      </m:r>
                      <m:r>
                        <a:rPr lang="en-SG"/>
                        <m:t>),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t</m:t>
                          </m:r>
                        </m:sub>
                      </m:sSub>
                      <m:r>
                        <a:rPr lang="en-SG"/>
                        <m:t>(</m:t>
                      </m:r>
                      <m:r>
                        <m:rPr>
                          <m:sty m:val="p"/>
                        </m:rPr>
                        <a:rPr lang="en-SG"/>
                        <m:t>T</m:t>
                      </m:r>
                      <m:r>
                        <a:rPr lang="en-SG"/>
                        <m:t>),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t</m:t>
                          </m:r>
                        </m:sub>
                      </m:sSub>
                      <m:r>
                        <a:rPr lang="en-SG"/>
                        <m:t>(</m:t>
                      </m:r>
                      <m:r>
                        <m:rPr>
                          <m:sty m:val="p"/>
                        </m:rPr>
                        <a:rPr lang="en-SG"/>
                        <m:t>T</m:t>
                      </m:r>
                      <m:r>
                        <a:rPr lang="en-SG"/>
                        <m:t>))</m:t>
                      </m:r>
                    </m:oMath>
                  </a14:m>
                  <a:endParaRPr lang="en-SG" dirty="0"/>
                </a:p>
                <a:p>
                  <a:pPr marL="742950" lvl="1" indent="-285750">
                    <a:lnSpc>
                      <a:spcPct val="80000"/>
                    </a:lnSpc>
                    <a:spcAft>
                      <a:spcPts val="800"/>
                    </a:spcAft>
                    <a:buFont typeface="+mj-lt"/>
                    <a:buAutoNum type="arabicPeriod"/>
                    <a:tabLst>
                      <a:tab pos="914400" algn="l"/>
                    </a:tabLst>
                  </a:pPr>
                  <a:r>
                    <a:rPr lang="en-SG" b="1" dirty="0"/>
                    <a:t>Aggregation Token</a:t>
                  </a:r>
                  <a:r>
                    <a:rPr lang="en-SG" dirty="0"/>
                    <a:t>: Introduces [AGG] token to attend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v</m:t>
                          </m:r>
                        </m:sub>
                      </m:sSub>
                      <m:r>
                        <a:rPr lang="en-SG"/>
                        <m:t>(</m:t>
                      </m:r>
                      <m:r>
                        <m:rPr>
                          <m:sty m:val="p"/>
                        </m:rPr>
                        <a:rPr lang="en-SG"/>
                        <m:t>I</m:t>
                      </m:r>
                      <m:r>
                        <a:rPr lang="en-SG"/>
                        <m:t>)</m:t>
                      </m:r>
                    </m:oMath>
                  </a14:m>
                  <a:r>
                    <a:rPr lang="en-SG" dirty="0"/>
                    <a:t>:</a:t>
                  </a:r>
                  <a:br>
                    <a:rPr lang="en-SG" dirty="0"/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agg</m:t>
                          </m:r>
                        </m:sub>
                      </m:sSub>
                      <m:r>
                        <a:rPr lang="en-SG"/>
                        <m:t>=</m:t>
                      </m:r>
                      <m:r>
                        <m:rPr>
                          <m:nor/>
                        </m:rPr>
                        <a:rPr lang="en-SG"/>
                        <m:t>Attention</m:t>
                      </m:r>
                      <m:r>
                        <a:rPr lang="en-SG"/>
                        <m:t>([</m:t>
                      </m:r>
                      <m:r>
                        <m:rPr>
                          <m:sty m:val="p"/>
                        </m:rPr>
                        <a:rPr lang="en-SG"/>
                        <m:t>AGG</m:t>
                      </m:r>
                      <m:r>
                        <a:rPr lang="en-SG"/>
                        <m:t>],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v</m:t>
                          </m:r>
                        </m:sub>
                      </m:sSub>
                      <m:r>
                        <a:rPr lang="en-SG"/>
                        <m:t>(</m:t>
                      </m:r>
                      <m:r>
                        <m:rPr>
                          <m:sty m:val="p"/>
                        </m:rPr>
                        <a:rPr lang="en-SG"/>
                        <m:t>I</m:t>
                      </m:r>
                      <m:r>
                        <a:rPr lang="en-SG"/>
                        <m:t>),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v</m:t>
                          </m:r>
                        </m:sub>
                      </m:sSub>
                      <m:r>
                        <a:rPr lang="en-SG"/>
                        <m:t>(</m:t>
                      </m:r>
                      <m:r>
                        <m:rPr>
                          <m:sty m:val="p"/>
                        </m:rPr>
                        <a:rPr lang="en-SG"/>
                        <m:t>I</m:t>
                      </m:r>
                      <m:r>
                        <a:rPr lang="en-SG"/>
                        <m:t>))</m:t>
                      </m:r>
                    </m:oMath>
                  </a14:m>
                  <a:endParaRPr lang="en-SG" dirty="0"/>
                </a:p>
                <a:p>
                  <a:pPr marL="742950" lvl="1" indent="-285750">
                    <a:lnSpc>
                      <a:spcPct val="80000"/>
                    </a:lnSpc>
                    <a:spcAft>
                      <a:spcPts val="800"/>
                    </a:spcAft>
                    <a:buFont typeface="+mj-lt"/>
                    <a:buAutoNum type="arabicPeriod"/>
                    <a:tabLst>
                      <a:tab pos="914400" algn="l"/>
                    </a:tabLst>
                  </a:pPr>
                  <a:r>
                    <a:rPr lang="en-SG" b="1" dirty="0"/>
                    <a:t>Loss</a:t>
                  </a:r>
                  <a:r>
                    <a:rPr lang="en-SG" dirty="0"/>
                    <a:t>: Combines L1 and IoU loss:</a:t>
                  </a:r>
                  <a:br>
                    <a:rPr lang="en-SG" dirty="0"/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a:rPr lang="en-SG"/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IMG</m:t>
                          </m:r>
                        </m:sub>
                      </m:sSub>
                      <m:r>
                        <a:rPr lang="en-SG"/>
                        <m:t>=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a:rPr lang="en-SG"/>
                            <m:t>𝔼</m:t>
                          </m:r>
                        </m:e>
                        <m:sub>
                          <m:r>
                            <a:rPr lang="en-SG"/>
                            <m:t>(</m:t>
                          </m:r>
                          <m:r>
                            <m:rPr>
                              <m:sty m:val="p"/>
                            </m:rPr>
                            <a:rPr lang="en-SG"/>
                            <m:t>I</m:t>
                          </m:r>
                          <m:r>
                            <a:rPr lang="en-SG"/>
                            <m:t>,</m:t>
                          </m:r>
                          <m:r>
                            <m:rPr>
                              <m:sty m:val="p"/>
                            </m:rPr>
                            <a:rPr lang="en-SG"/>
                            <m:t>T</m:t>
                          </m:r>
                          <m:r>
                            <a:rPr lang="en-SG"/>
                            <m:t>)</m:t>
                          </m:r>
                        </m:sub>
                      </m:sSub>
                      <m:r>
                        <a:rPr lang="en-SG"/>
                        <m:t>[∥</m:t>
                      </m:r>
                      <m:r>
                        <m:rPr>
                          <m:sty m:val="p"/>
                        </m:rPr>
                        <a:rPr lang="en-SG"/>
                        <m:t>σ</m:t>
                      </m:r>
                      <m:r>
                        <a:rPr lang="en-SG"/>
                        <m:t>(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v</m:t>
                          </m:r>
                        </m:sub>
                      </m:sSub>
                      <m:r>
                        <a:rPr lang="en-SG"/>
                        <m:t>(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agg</m:t>
                          </m:r>
                        </m:sub>
                      </m:sSub>
                      <m:r>
                        <a:rPr lang="en-SG"/>
                        <m:t>))−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box</m:t>
                          </m:r>
                        </m:sub>
                      </m:sSub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a:rPr lang="en-SG"/>
                            <m:t>∥</m:t>
                          </m:r>
                        </m:e>
                        <m:sub>
                          <m:r>
                            <a:rPr lang="en-SG"/>
                            <m:t>1</m:t>
                          </m:r>
                        </m:sub>
                      </m:sSub>
                      <m:r>
                        <a:rPr lang="en-SG"/>
                        <m:t>+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a:rPr lang="en-SG"/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IoU</m:t>
                          </m:r>
                        </m:sub>
                      </m:sSub>
                      <m:r>
                        <a:rPr lang="en-SG"/>
                        <m:t>]</m:t>
                      </m:r>
                    </m:oMath>
                  </a14:m>
                  <a:endParaRPr lang="en-SG" dirty="0"/>
                </a:p>
              </p:txBody>
            </p:sp>
          </mc:Choice>
          <mc:Fallback>
            <p:sp>
              <p:nvSpPr>
                <p:cNvPr id="15" name="矩形 9">
                  <a:extLst>
                    <a:ext uri="{FF2B5EF4-FFF2-40B4-BE49-F238E27FC236}">
                      <a16:creationId xmlns:a16="http://schemas.microsoft.com/office/drawing/2014/main" id="{AEB4501F-3965-D90D-C71A-6613F380CA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68" y="5368071"/>
                  <a:ext cx="6411145" cy="2843632"/>
                </a:xfrm>
                <a:prstGeom prst="rect">
                  <a:avLst/>
                </a:prstGeom>
                <a:blipFill>
                  <a:blip r:embed="rId3"/>
                  <a:stretch>
                    <a:fillRect t="-360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7">
            <a:extLst>
              <a:ext uri="{FF2B5EF4-FFF2-40B4-BE49-F238E27FC236}">
                <a16:creationId xmlns:a16="http://schemas.microsoft.com/office/drawing/2014/main" id="{C8FA6116-D8AC-3FD5-51AE-6E19C41D8025}"/>
              </a:ext>
            </a:extLst>
          </p:cNvPr>
          <p:cNvGrpSpPr/>
          <p:nvPr/>
        </p:nvGrpSpPr>
        <p:grpSpPr>
          <a:xfrm>
            <a:off x="304800" y="3833598"/>
            <a:ext cx="10648918" cy="2364101"/>
            <a:chOff x="721814" y="4831657"/>
            <a:chExt cx="6176554" cy="3057402"/>
          </a:xfrm>
        </p:grpSpPr>
        <p:sp>
          <p:nvSpPr>
            <p:cNvPr id="26" name="矩形 8">
              <a:extLst>
                <a:ext uri="{FF2B5EF4-FFF2-40B4-BE49-F238E27FC236}">
                  <a16:creationId xmlns:a16="http://schemas.microsoft.com/office/drawing/2014/main" id="{9AD1A1C7-626E-DCF8-DD90-ED4993A3AB58}"/>
                </a:ext>
              </a:extLst>
            </p:cNvPr>
            <p:cNvSpPr/>
            <p:nvPr/>
          </p:nvSpPr>
          <p:spPr>
            <a:xfrm>
              <a:off x="721814" y="4831657"/>
              <a:ext cx="2091385" cy="59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b="1" dirty="0">
                  <a:solidFill>
                    <a:srgbClr val="C00000"/>
                  </a:solidFill>
                </a:rPr>
                <a:t>Momentum Regularization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矩形 9">
                  <a:extLst>
                    <a:ext uri="{FF2B5EF4-FFF2-40B4-BE49-F238E27FC236}">
                      <a16:creationId xmlns:a16="http://schemas.microsoft.com/office/drawing/2014/main" id="{5DEF5B16-1990-E4E6-BBA9-159C432215CF}"/>
                    </a:ext>
                  </a:extLst>
                </p:cNvPr>
                <p:cNvSpPr/>
                <p:nvPr/>
              </p:nvSpPr>
              <p:spPr>
                <a:xfrm>
                  <a:off x="802368" y="5352743"/>
                  <a:ext cx="6096000" cy="253631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342900" lvl="0" indent="-342900">
                    <a:lnSpc>
                      <a:spcPct val="80000"/>
                    </a:lnSpc>
                    <a:spcAft>
                      <a:spcPts val="800"/>
                    </a:spcAft>
                    <a:buSzPts val="1000"/>
                    <a:buFont typeface="Symbol" panose="05050102010706020507" pitchFamily="18" charset="2"/>
                    <a:buChar char=""/>
                    <a:tabLst>
                      <a:tab pos="457200" algn="l"/>
                    </a:tabLst>
                  </a:pPr>
                  <a:r>
                    <a:rPr lang="en-SG" b="1" dirty="0"/>
                    <a:t>Components</a:t>
                  </a:r>
                  <a:r>
                    <a:rPr lang="en-SG" dirty="0"/>
                    <a:t>:</a:t>
                  </a:r>
                </a:p>
                <a:p>
                  <a:pPr marL="742950" lvl="1" indent="-285750">
                    <a:lnSpc>
                      <a:spcPct val="80000"/>
                    </a:lnSpc>
                    <a:spcAft>
                      <a:spcPts val="800"/>
                    </a:spcAft>
                    <a:buSzPts val="1000"/>
                    <a:buFont typeface="Courier New" panose="02070309020205020404" pitchFamily="49" charset="0"/>
                    <a:buChar char="o"/>
                    <a:tabLst>
                      <a:tab pos="914400" algn="l"/>
                    </a:tabLst>
                  </a:pPr>
                  <a:r>
                    <a:rPr lang="en-SG" dirty="0"/>
                    <a:t>Momentum encoders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acc>
                            <m:accPr>
                              <m:chr m:val="ˉ"/>
                              <m:ctrlPr>
                                <a:rPr lang="en-SG"/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SG"/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v</m:t>
                          </m:r>
                        </m:sub>
                      </m:sSub>
                    </m:oMath>
                  </a14:m>
                  <a:r>
                    <a:rPr lang="en-SG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acc>
                            <m:accPr>
                              <m:chr m:val="ˉ"/>
                              <m:ctrlPr>
                                <a:rPr lang="en-SG"/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SG"/>
                                <m:t>E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t</m:t>
                          </m:r>
                        </m:sub>
                      </m:sSub>
                    </m:oMath>
                  </a14:m>
                  <a:r>
                    <a:rPr lang="en-SG" dirty="0"/>
                    <a:t>) and aggregator (</a:t>
                  </a:r>
                  <a14:m>
                    <m:oMath xmlns:m="http://schemas.openxmlformats.org/officeDocument/2006/math">
                      <m:acc>
                        <m:accPr>
                          <m:chr m:val="ˉ"/>
                          <m:ctrlPr>
                            <a:rPr lang="en-SG"/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SG"/>
                            <m:t>F</m:t>
                          </m:r>
                        </m:e>
                      </m:acc>
                    </m:oMath>
                  </a14:m>
                  <a:r>
                    <a:rPr lang="en-SG" dirty="0"/>
                    <a:t>).</a:t>
                  </a:r>
                </a:p>
                <a:p>
                  <a:pPr marL="742950" lvl="1" indent="-285750">
                    <a:lnSpc>
                      <a:spcPct val="80000"/>
                    </a:lnSpc>
                    <a:spcAft>
                      <a:spcPts val="800"/>
                    </a:spcAft>
                    <a:buSzPts val="1000"/>
                    <a:buFont typeface="Courier New" panose="02070309020205020404" pitchFamily="49" charset="0"/>
                    <a:buChar char="o"/>
                    <a:tabLst>
                      <a:tab pos="914400" algn="l"/>
                    </a:tabLst>
                  </a:pPr>
                  <a:r>
                    <a:rPr lang="en-SG" dirty="0"/>
                    <a:t>Momentum Token Detector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acc>
                            <m:accPr>
                              <m:chr m:val="ˉ"/>
                              <m:ctrlPr>
                                <a:rPr lang="en-SG"/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SG"/>
                                <m:t>D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t</m:t>
                          </m:r>
                        </m:sub>
                      </m:sSub>
                    </m:oMath>
                  </a14:m>
                  <a:r>
                    <a:rPr lang="en-SG" dirty="0"/>
                    <a:t>).</a:t>
                  </a:r>
                </a:p>
                <a:p>
                  <a:pPr marL="342900" lvl="0" indent="-342900">
                    <a:lnSpc>
                      <a:spcPct val="80000"/>
                    </a:lnSpc>
                    <a:spcAft>
                      <a:spcPts val="800"/>
                    </a:spcAft>
                    <a:buSzPts val="1000"/>
                    <a:buFont typeface="Symbol" panose="05050102010706020507" pitchFamily="18" charset="2"/>
                    <a:buChar char=""/>
                    <a:tabLst>
                      <a:tab pos="457200" algn="l"/>
                    </a:tabLst>
                  </a:pPr>
                  <a:r>
                    <a:rPr lang="en-SG" b="1" dirty="0"/>
                    <a:t>Purpose</a:t>
                  </a:r>
                  <a:r>
                    <a:rPr lang="en-SG" dirty="0"/>
                    <a:t>: Stabilizes training by generating pseudo-labels via EMA-updated parameters.</a:t>
                  </a:r>
                </a:p>
                <a:p>
                  <a:pPr marL="342900" lvl="0" indent="-342900">
                    <a:lnSpc>
                      <a:spcPct val="80000"/>
                    </a:lnSpc>
                    <a:spcAft>
                      <a:spcPts val="800"/>
                    </a:spcAft>
                    <a:buSzPts val="1000"/>
                    <a:buFont typeface="Symbol" panose="05050102010706020507" pitchFamily="18" charset="2"/>
                    <a:buChar char=""/>
                    <a:tabLst>
                      <a:tab pos="457200" algn="l"/>
                    </a:tabLst>
                  </a:pPr>
                  <a:r>
                    <a:rPr lang="en-SG" b="1" dirty="0"/>
                    <a:t>Loss</a:t>
                  </a:r>
                  <a:r>
                    <a:rPr lang="en-SG" dirty="0"/>
                    <a:t>: KL divergence between predictions from original and momentum models:</a:t>
                  </a:r>
                  <a:br>
                    <a:rPr lang="en-SG" dirty="0"/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a:rPr lang="en-SG"/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mom</m:t>
                          </m:r>
                          <m:r>
                            <a:rPr lang="en-SG"/>
                            <m:t>−</m:t>
                          </m:r>
                          <m:r>
                            <m:rPr>
                              <m:sty m:val="p"/>
                            </m:rPr>
                            <a:rPr lang="en-SG"/>
                            <m:t>tok</m:t>
                          </m:r>
                        </m:sub>
                      </m:sSub>
                      <m:r>
                        <a:rPr lang="en-SG"/>
                        <m:t>=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a:rPr lang="en-SG"/>
                            <m:t>𝔼</m:t>
                          </m:r>
                        </m:e>
                        <m:sub>
                          <m:r>
                            <a:rPr lang="en-SG"/>
                            <m:t>(</m:t>
                          </m:r>
                          <m:r>
                            <m:rPr>
                              <m:sty m:val="p"/>
                            </m:rPr>
                            <a:rPr lang="en-SG"/>
                            <m:t>I</m:t>
                          </m:r>
                          <m:r>
                            <a:rPr lang="en-SG"/>
                            <m:t>,</m:t>
                          </m:r>
                          <m:r>
                            <m:rPr>
                              <m:sty m:val="p"/>
                            </m:rPr>
                            <a:rPr lang="en-SG"/>
                            <m:t>T</m:t>
                          </m:r>
                          <m:r>
                            <a:rPr lang="en-SG"/>
                            <m:t>)</m:t>
                          </m:r>
                        </m:sub>
                      </m:sSub>
                      <m:r>
                        <m:rPr>
                          <m:nor/>
                        </m:rPr>
                        <a:rPr lang="en-SG"/>
                        <m:t>KL</m:t>
                      </m:r>
                      <m:r>
                        <a:rPr lang="en-SG"/>
                        <m:t>[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t</m:t>
                          </m:r>
                        </m:sub>
                      </m:sSub>
                      <m:r>
                        <a:rPr lang="en-SG"/>
                        <m:t>(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/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tok</m:t>
                          </m:r>
                        </m:sub>
                      </m:sSub>
                      <m:r>
                        <a:rPr lang="en-SG"/>
                        <m:t>)∥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acc>
                            <m:accPr>
                              <m:chr m:val="ˉ"/>
                              <m:ctrlPr>
                                <a:rPr lang="en-SG"/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SG"/>
                                <m:t>D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t</m:t>
                          </m:r>
                        </m:sub>
                      </m:sSub>
                      <m:r>
                        <a:rPr lang="en-SG"/>
                        <m:t>(</m:t>
                      </m:r>
                      <m:sSub>
                        <m:sSubPr>
                          <m:ctrlPr>
                            <a:rPr lang="en-SG"/>
                          </m:ctrlPr>
                        </m:sSubPr>
                        <m:e>
                          <m:acc>
                            <m:accPr>
                              <m:chr m:val="ˉ"/>
                              <m:ctrlPr>
                                <a:rPr lang="en-SG"/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SG"/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SG"/>
                            <m:t>tok</m:t>
                          </m:r>
                        </m:sub>
                      </m:sSub>
                      <m:r>
                        <a:rPr lang="en-SG"/>
                        <m:t>)]</m:t>
                      </m:r>
                    </m:oMath>
                  </a14:m>
                  <a:endParaRPr lang="en-SG" dirty="0"/>
                </a:p>
              </p:txBody>
            </p:sp>
          </mc:Choice>
          <mc:Fallback>
            <p:sp>
              <p:nvSpPr>
                <p:cNvPr id="27" name="矩形 9">
                  <a:extLst>
                    <a:ext uri="{FF2B5EF4-FFF2-40B4-BE49-F238E27FC236}">
                      <a16:creationId xmlns:a16="http://schemas.microsoft.com/office/drawing/2014/main" id="{5DEF5B16-1990-E4E6-BBA9-159C432215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68" y="5352743"/>
                  <a:ext cx="6096000" cy="2536316"/>
                </a:xfrm>
                <a:prstGeom prst="rect">
                  <a:avLst/>
                </a:prstGeom>
                <a:blipFill>
                  <a:blip r:embed="rId4"/>
                  <a:stretch>
                    <a:fillRect t="-434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423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4DD42-10A3-1B68-83E5-ACDE91FA8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AA1C695-810C-5A99-B289-2220D5F101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137535"/>
            <a:ext cx="10445646" cy="64966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000"/>
              </a:lnSpc>
              <a:spcBef>
                <a:spcPts val="260"/>
              </a:spcBef>
            </a:pPr>
            <a:r>
              <a:rPr lang="en-SG" sz="4000" dirty="0"/>
              <a:t>HAMMER Innovation &amp; Performance</a:t>
            </a:r>
            <a:endParaRPr sz="40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65C1015-CDAE-5070-204E-445AA63E72D4}"/>
              </a:ext>
            </a:extLst>
          </p:cNvPr>
          <p:cNvSpPr/>
          <p:nvPr/>
        </p:nvSpPr>
        <p:spPr>
          <a:xfrm rot="5400000" flipH="1">
            <a:off x="5611103" y="-4622568"/>
            <a:ext cx="174277" cy="10847843"/>
          </a:xfrm>
          <a:custGeom>
            <a:avLst/>
            <a:gdLst/>
            <a:ahLst/>
            <a:cxnLst/>
            <a:rect l="l" t="t" r="r" b="b"/>
            <a:pathLst>
              <a:path h="5410200">
                <a:moveTo>
                  <a:pt x="0" y="5410200"/>
                </a:moveTo>
                <a:lnTo>
                  <a:pt x="1" y="0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CB28D5-73C7-4629-3780-D9E7818C31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46" y="87535"/>
            <a:ext cx="2006833" cy="723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782648-251D-D62E-5A4E-EB356C72FCB8}"/>
              </a:ext>
            </a:extLst>
          </p:cNvPr>
          <p:cNvSpPr txBox="1"/>
          <p:nvPr/>
        </p:nvSpPr>
        <p:spPr>
          <a:xfrm>
            <a:off x="10178474" y="905542"/>
            <a:ext cx="19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Team: Winking😉</a:t>
            </a:r>
          </a:p>
        </p:txBody>
      </p:sp>
      <p:grpSp>
        <p:nvGrpSpPr>
          <p:cNvPr id="13" name="组合 7">
            <a:extLst>
              <a:ext uri="{FF2B5EF4-FFF2-40B4-BE49-F238E27FC236}">
                <a16:creationId xmlns:a16="http://schemas.microsoft.com/office/drawing/2014/main" id="{005EE3CE-1A52-FF60-31E9-3920BCB48033}"/>
              </a:ext>
            </a:extLst>
          </p:cNvPr>
          <p:cNvGrpSpPr/>
          <p:nvPr/>
        </p:nvGrpSpPr>
        <p:grpSpPr>
          <a:xfrm>
            <a:off x="159922" y="1090208"/>
            <a:ext cx="11729766" cy="2754174"/>
            <a:chOff x="721813" y="4866680"/>
            <a:chExt cx="6491700" cy="3906228"/>
          </a:xfrm>
        </p:grpSpPr>
        <p:sp>
          <p:nvSpPr>
            <p:cNvPr id="14" name="矩形 8">
              <a:extLst>
                <a:ext uri="{FF2B5EF4-FFF2-40B4-BE49-F238E27FC236}">
                  <a16:creationId xmlns:a16="http://schemas.microsoft.com/office/drawing/2014/main" id="{5CE168D2-0AA5-9D94-4F52-E6006687A7DA}"/>
                </a:ext>
              </a:extLst>
            </p:cNvPr>
            <p:cNvSpPr/>
            <p:nvPr/>
          </p:nvSpPr>
          <p:spPr>
            <a:xfrm>
              <a:off x="721813" y="4866680"/>
              <a:ext cx="1298700" cy="654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b="1" dirty="0">
                  <a:solidFill>
                    <a:srgbClr val="C00000"/>
                  </a:solidFill>
                </a:rPr>
                <a:t>Core Innovations</a:t>
              </a:r>
            </a:p>
          </p:txBody>
        </p:sp>
        <p:sp>
          <p:nvSpPr>
            <p:cNvPr id="15" name="矩形 9">
              <a:extLst>
                <a:ext uri="{FF2B5EF4-FFF2-40B4-BE49-F238E27FC236}">
                  <a16:creationId xmlns:a16="http://schemas.microsoft.com/office/drawing/2014/main" id="{5A180047-BB22-9020-334E-BF5CB253D126}"/>
                </a:ext>
              </a:extLst>
            </p:cNvPr>
            <p:cNvSpPr/>
            <p:nvPr/>
          </p:nvSpPr>
          <p:spPr>
            <a:xfrm>
              <a:off x="802368" y="5368071"/>
              <a:ext cx="6411145" cy="34048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500" dirty="0"/>
                <a:t>1.</a:t>
              </a:r>
              <a:r>
                <a:rPr lang="en-SG" sz="1500" b="1" dirty="0"/>
                <a:t>Task Formulation</a:t>
              </a:r>
              <a:r>
                <a:rPr lang="en-SG" sz="15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500" dirty="0"/>
                <a:t>Introduced DGM4 (Detecting and Grounding Multi-Modal Manipulation), the first task to jointly detect and localize manipulations in both image (bounding boxes) and text (token-level) modalities.</a:t>
              </a:r>
            </a:p>
            <a:p>
              <a:r>
                <a:rPr lang="en-SG" sz="1500" dirty="0"/>
                <a:t>2.</a:t>
              </a:r>
              <a:r>
                <a:rPr lang="en-SG" sz="1500" b="1" dirty="0"/>
                <a:t>Hierarchical Reasoning Architecture</a:t>
              </a:r>
              <a:r>
                <a:rPr lang="en-SG" sz="15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500" dirty="0"/>
                <a:t>Shallow Reasoning: Contrastive learning with manipulation-aware negatives aligns image-text pairs while preserving modality-specific features.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500" dirty="0"/>
                <a:t>Deep Reasoning: Cross-modal attention layers fuse features for fine-grained detection and grounding.</a:t>
              </a:r>
            </a:p>
            <a:p>
              <a:r>
                <a:rPr lang="en-SG" sz="1500" dirty="0"/>
                <a:t>3.</a:t>
              </a:r>
              <a:r>
                <a:rPr lang="en-SG" sz="1500" b="1" dirty="0"/>
                <a:t>Technical Breakthroughs</a:t>
              </a:r>
              <a:r>
                <a:rPr lang="en-SG" sz="15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500" dirty="0"/>
                <a:t>LPAA (Local Patch Attentional Aggregation): Dynamically aggregates spatial image features via a dedicated [AGG] token, improving IoU by 17% over [CLS]-based methods.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500" dirty="0"/>
                <a:t>Momentum Regularization: Stabilizes text token grounding via pseudo-labels from momentum encoders, reducing noise sensitivity.</a:t>
              </a:r>
            </a:p>
          </p:txBody>
        </p:sp>
      </p:grpSp>
      <p:grpSp>
        <p:nvGrpSpPr>
          <p:cNvPr id="9" name="组合 7">
            <a:extLst>
              <a:ext uri="{FF2B5EF4-FFF2-40B4-BE49-F238E27FC236}">
                <a16:creationId xmlns:a16="http://schemas.microsoft.com/office/drawing/2014/main" id="{940513F3-9888-1369-3A67-67124102341C}"/>
              </a:ext>
            </a:extLst>
          </p:cNvPr>
          <p:cNvGrpSpPr/>
          <p:nvPr/>
        </p:nvGrpSpPr>
        <p:grpSpPr>
          <a:xfrm>
            <a:off x="156758" y="3740333"/>
            <a:ext cx="11731349" cy="2867329"/>
            <a:chOff x="721813" y="4866680"/>
            <a:chExt cx="6492576" cy="4066712"/>
          </a:xfrm>
        </p:grpSpPr>
        <p:sp>
          <p:nvSpPr>
            <p:cNvPr id="10" name="矩形 8">
              <a:extLst>
                <a:ext uri="{FF2B5EF4-FFF2-40B4-BE49-F238E27FC236}">
                  <a16:creationId xmlns:a16="http://schemas.microsoft.com/office/drawing/2014/main" id="{59D4E70F-E952-C98E-1ACE-1821331EC2BD}"/>
                </a:ext>
              </a:extLst>
            </p:cNvPr>
            <p:cNvSpPr/>
            <p:nvPr/>
          </p:nvSpPr>
          <p:spPr>
            <a:xfrm>
              <a:off x="721813" y="4866680"/>
              <a:ext cx="1849025" cy="654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b="1" dirty="0">
                  <a:solidFill>
                    <a:srgbClr val="C00000"/>
                  </a:solidFill>
                </a:rPr>
                <a:t>Benchmark Performance</a:t>
              </a:r>
            </a:p>
          </p:txBody>
        </p:sp>
        <p:sp>
          <p:nvSpPr>
            <p:cNvPr id="11" name="矩形 9">
              <a:extLst>
                <a:ext uri="{FF2B5EF4-FFF2-40B4-BE49-F238E27FC236}">
                  <a16:creationId xmlns:a16="http://schemas.microsoft.com/office/drawing/2014/main" id="{EF14441B-7225-925A-9FEF-4B9E06D2E04D}"/>
                </a:ext>
              </a:extLst>
            </p:cNvPr>
            <p:cNvSpPr/>
            <p:nvPr/>
          </p:nvSpPr>
          <p:spPr>
            <a:xfrm>
              <a:off x="803244" y="5515644"/>
              <a:ext cx="6411145" cy="3417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50000"/>
                </a:lnSpc>
                <a:spcAft>
                  <a:spcPts val="800"/>
                </a:spcAft>
                <a:buAutoNum type="arabicPeriod"/>
                <a:tabLst>
                  <a:tab pos="457200" algn="l"/>
                </a:tabLst>
              </a:pPr>
              <a:r>
                <a:rPr lang="en-SG" sz="1500" b="1" dirty="0"/>
                <a:t>Detection Accuracy</a:t>
              </a:r>
              <a:r>
                <a:rPr lang="en-SG" sz="1500" dirty="0"/>
                <a:t>:</a:t>
              </a:r>
            </a:p>
            <a:p>
              <a:pPr marL="285750" lvl="0" indent="-285750">
                <a:lnSpc>
                  <a:spcPct val="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  <a:tabLst>
                  <a:tab pos="457200" algn="l"/>
                </a:tabLst>
              </a:pPr>
              <a:r>
                <a:rPr lang="en-SG" sz="1500" dirty="0"/>
                <a:t>Achieved 93.19% AUC on binary classification, outperforming </a:t>
              </a:r>
              <a:r>
                <a:rPr lang="en-SG" sz="1500" dirty="0" err="1"/>
                <a:t>ViLT</a:t>
              </a:r>
              <a:r>
                <a:rPr lang="en-SG" sz="1500" dirty="0"/>
                <a:t> (85.16%) and CLIP (82.37%).</a:t>
              </a:r>
            </a:p>
            <a:p>
              <a:pPr marL="285750" lvl="0" indent="-285750">
                <a:lnSpc>
                  <a:spcPct val="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  <a:tabLst>
                  <a:tab pos="457200" algn="l"/>
                </a:tabLst>
              </a:pPr>
              <a:r>
                <a:rPr lang="en-SG" sz="1500" dirty="0"/>
                <a:t>91.5% F1 on text manipulation detection (TS/TA), surpassing BERT-based baselines by 12%.</a:t>
              </a:r>
            </a:p>
            <a:p>
              <a:pPr lvl="0">
                <a:lnSpc>
                  <a:spcPct val="50000"/>
                </a:lnSpc>
                <a:spcAft>
                  <a:spcPts val="800"/>
                </a:spcAft>
                <a:tabLst>
                  <a:tab pos="457200" algn="l"/>
                </a:tabLst>
              </a:pPr>
              <a:r>
                <a:rPr lang="en-SG" sz="1500" dirty="0"/>
                <a:t>2. </a:t>
              </a:r>
              <a:r>
                <a:rPr lang="en-SG" sz="1500" b="1" dirty="0"/>
                <a:t>Localization Precision</a:t>
              </a:r>
              <a:r>
                <a:rPr lang="en-SG" sz="1500" dirty="0"/>
                <a:t>:</a:t>
              </a:r>
            </a:p>
            <a:p>
              <a:pPr marL="285750" lvl="0" indent="-285750">
                <a:lnSpc>
                  <a:spcPct val="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  <a:tabLst>
                  <a:tab pos="457200" algn="l"/>
                </a:tabLst>
              </a:pPr>
              <a:r>
                <a:rPr lang="en-SG" sz="1500" dirty="0"/>
                <a:t>83.75% IoU50 for image manipulation grounding (vs. 65.18% for </a:t>
              </a:r>
              <a:r>
                <a:rPr lang="en-SG" sz="1500" dirty="0" err="1"/>
                <a:t>ViLT</a:t>
              </a:r>
              <a:r>
                <a:rPr lang="en-SG" sz="1500" dirty="0"/>
                <a:t>).</a:t>
              </a:r>
            </a:p>
            <a:p>
              <a:pPr marL="285750" lvl="0" indent="-285750">
                <a:lnSpc>
                  <a:spcPct val="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  <a:tabLst>
                  <a:tab pos="457200" algn="l"/>
                </a:tabLst>
              </a:pPr>
              <a:r>
                <a:rPr lang="en-SG" sz="1500" dirty="0"/>
                <a:t>89.7% token-level F1 for text manipulation grounding.</a:t>
              </a:r>
            </a:p>
            <a:p>
              <a:pPr lvl="0">
                <a:lnSpc>
                  <a:spcPct val="50000"/>
                </a:lnSpc>
                <a:spcAft>
                  <a:spcPts val="800"/>
                </a:spcAft>
                <a:tabLst>
                  <a:tab pos="457200" algn="l"/>
                </a:tabLst>
              </a:pPr>
              <a:r>
                <a:rPr lang="en-SG" sz="1500" dirty="0"/>
                <a:t>3. </a:t>
              </a:r>
              <a:r>
                <a:rPr lang="en-SG" sz="1500" b="1" dirty="0"/>
                <a:t>Ablation Insights</a:t>
              </a:r>
              <a:r>
                <a:rPr lang="en-SG" sz="1500" dirty="0"/>
                <a:t>:</a:t>
              </a:r>
            </a:p>
            <a:p>
              <a:pPr marL="285750" lvl="0" indent="-285750">
                <a:lnSpc>
                  <a:spcPct val="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  <a:tabLst>
                  <a:tab pos="457200" algn="l"/>
                </a:tabLst>
              </a:pPr>
              <a:r>
                <a:rPr lang="en-SG" sz="1500" dirty="0"/>
                <a:t>Removing LPAA reduced image IoU by 24%.</a:t>
              </a:r>
            </a:p>
            <a:p>
              <a:pPr marL="285750" lvl="0" indent="-285750">
                <a:lnSpc>
                  <a:spcPct val="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  <a:tabLst>
                  <a:tab pos="457200" algn="l"/>
                </a:tabLst>
              </a:pPr>
              <a:r>
                <a:rPr lang="en-SG" sz="1500" dirty="0"/>
                <a:t>Omitting momentum regularization dropped text F1 by 7.3%.</a:t>
              </a:r>
            </a:p>
            <a:p>
              <a:pPr lvl="0">
                <a:lnSpc>
                  <a:spcPct val="50000"/>
                </a:lnSpc>
                <a:spcAft>
                  <a:spcPts val="800"/>
                </a:spcAft>
                <a:tabLst>
                  <a:tab pos="457200" algn="l"/>
                </a:tabLst>
              </a:pPr>
              <a:r>
                <a:rPr lang="en-SG" sz="1500" dirty="0"/>
                <a:t>4. </a:t>
              </a:r>
              <a:r>
                <a:rPr lang="en-SG" sz="1500" b="1" dirty="0"/>
                <a:t>Cross-Modal Synergy</a:t>
              </a:r>
              <a:r>
                <a:rPr lang="en-SG" sz="1500" dirty="0"/>
                <a:t>:</a:t>
              </a:r>
            </a:p>
            <a:p>
              <a:pPr marL="285750" lvl="0" indent="-285750">
                <a:lnSpc>
                  <a:spcPct val="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  <a:tabLst>
                  <a:tab pos="457200" algn="l"/>
                </a:tabLst>
              </a:pPr>
              <a:r>
                <a:rPr lang="en-SG" sz="1500" dirty="0"/>
                <a:t>Multi-modal fusion improved detection AUC by 8.2% over single-modality baselines.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59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1FE2107D-E931-43AF-93F2-E85066A58E7C}"/>
              </a:ext>
            </a:extLst>
          </p:cNvPr>
          <p:cNvSpPr txBox="1">
            <a:spLocks/>
          </p:cNvSpPr>
          <p:nvPr/>
        </p:nvSpPr>
        <p:spPr>
          <a:xfrm>
            <a:off x="304800" y="137535"/>
            <a:ext cx="9813946" cy="67313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5080">
              <a:lnSpc>
                <a:spcPts val="5000"/>
              </a:lnSpc>
              <a:spcBef>
                <a:spcPts val="260"/>
              </a:spcBef>
            </a:pPr>
            <a:r>
              <a:rPr lang="en-SG" sz="4000" b="1" dirty="0"/>
              <a:t>Efficient</a:t>
            </a:r>
            <a:r>
              <a:rPr lang="en-SG" sz="4000" dirty="0"/>
              <a:t>NetB4AttST-</a:t>
            </a:r>
            <a:r>
              <a:rPr lang="en-US" altLang="zh-CN" sz="4000" b="1" dirty="0"/>
              <a:t>HAMMER</a:t>
            </a:r>
            <a:r>
              <a:rPr lang="en-US" altLang="zh-CN" sz="4000" dirty="0"/>
              <a:t> Pipeline</a:t>
            </a:r>
            <a:r>
              <a:rPr lang="en-US" altLang="zh-CN" sz="4000" kern="0" spc="20" dirty="0"/>
              <a:t> </a:t>
            </a:r>
            <a:endParaRPr lang="en-US" sz="4000" kern="0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0C0E8B04-6453-4FC8-B445-4005705203F5}"/>
              </a:ext>
            </a:extLst>
          </p:cNvPr>
          <p:cNvSpPr/>
          <p:nvPr/>
        </p:nvSpPr>
        <p:spPr>
          <a:xfrm rot="5400000" flipH="1">
            <a:off x="5611103" y="-4622568"/>
            <a:ext cx="174277" cy="10847843"/>
          </a:xfrm>
          <a:custGeom>
            <a:avLst/>
            <a:gdLst/>
            <a:ahLst/>
            <a:cxnLst/>
            <a:rect l="l" t="t" r="r" b="b"/>
            <a:pathLst>
              <a:path h="5410200">
                <a:moveTo>
                  <a:pt x="0" y="5410200"/>
                </a:moveTo>
                <a:lnTo>
                  <a:pt x="1" y="0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5738C28-2421-419F-B37F-49E96B23DD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46" y="87535"/>
            <a:ext cx="2006833" cy="723133"/>
          </a:xfrm>
          <a:prstGeom prst="rect">
            <a:avLst/>
          </a:prstGeom>
        </p:spPr>
      </p:pic>
      <p:sp>
        <p:nvSpPr>
          <p:cNvPr id="2" name="Flowchart: Alternative Process 1">
            <a:extLst>
              <a:ext uri="{FF2B5EF4-FFF2-40B4-BE49-F238E27FC236}">
                <a16:creationId xmlns:a16="http://schemas.microsoft.com/office/drawing/2014/main" id="{3DCA6D40-25CE-AEFD-0530-8A7A7CA5EB00}"/>
              </a:ext>
            </a:extLst>
          </p:cNvPr>
          <p:cNvSpPr/>
          <p:nvPr/>
        </p:nvSpPr>
        <p:spPr>
          <a:xfrm>
            <a:off x="4351399" y="1415926"/>
            <a:ext cx="2396691" cy="60217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Model 1: EfficientNetB4AttSt</a:t>
            </a:r>
          </a:p>
        </p:txBody>
      </p:sp>
      <p:sp>
        <p:nvSpPr>
          <p:cNvPr id="3" name="Flowchart: Alternative Process 2">
            <a:extLst>
              <a:ext uri="{FF2B5EF4-FFF2-40B4-BE49-F238E27FC236}">
                <a16:creationId xmlns:a16="http://schemas.microsoft.com/office/drawing/2014/main" id="{67E3464E-53A9-7D17-2C80-D029229D5DE1}"/>
              </a:ext>
            </a:extLst>
          </p:cNvPr>
          <p:cNvSpPr/>
          <p:nvPr/>
        </p:nvSpPr>
        <p:spPr>
          <a:xfrm>
            <a:off x="4351398" y="2243104"/>
            <a:ext cx="2396691" cy="60217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Model 2:</a:t>
            </a:r>
          </a:p>
          <a:p>
            <a:pPr algn="ctr"/>
            <a:r>
              <a:rPr lang="en-US" altLang="zh-CN" dirty="0"/>
              <a:t>HAMMER</a:t>
            </a:r>
            <a:endParaRPr lang="en-SG" dirty="0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2F550E96-4D03-5A3F-E3A3-51E16C9E15DE}"/>
              </a:ext>
            </a:extLst>
          </p:cNvPr>
          <p:cNvSpPr/>
          <p:nvPr/>
        </p:nvSpPr>
        <p:spPr>
          <a:xfrm>
            <a:off x="317770" y="1830653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Video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726BE4A-4C96-76EC-23D4-80FB7B87B1B7}"/>
              </a:ext>
            </a:extLst>
          </p:cNvPr>
          <p:cNvSpPr/>
          <p:nvPr/>
        </p:nvSpPr>
        <p:spPr>
          <a:xfrm>
            <a:off x="1529273" y="2165186"/>
            <a:ext cx="577516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36B28FC8-7018-9BE1-7248-5DF313F8A7C4}"/>
              </a:ext>
            </a:extLst>
          </p:cNvPr>
          <p:cNvSpPr/>
          <p:nvPr/>
        </p:nvSpPr>
        <p:spPr>
          <a:xfrm>
            <a:off x="2226142" y="1831439"/>
            <a:ext cx="1309036" cy="713215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Encoder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CACFD20-0488-7DDF-654F-5593A14DA18D}"/>
              </a:ext>
            </a:extLst>
          </p:cNvPr>
          <p:cNvSpPr/>
          <p:nvPr/>
        </p:nvSpPr>
        <p:spPr>
          <a:xfrm>
            <a:off x="3641389" y="2164410"/>
            <a:ext cx="577516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3FDB02D-D53A-FEB7-69EB-CA83402C5D2C}"/>
              </a:ext>
            </a:extLst>
          </p:cNvPr>
          <p:cNvSpPr/>
          <p:nvPr/>
        </p:nvSpPr>
        <p:spPr>
          <a:xfrm>
            <a:off x="6930958" y="2141550"/>
            <a:ext cx="577516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Flowchart: Predefined Process 18">
            <a:extLst>
              <a:ext uri="{FF2B5EF4-FFF2-40B4-BE49-F238E27FC236}">
                <a16:creationId xmlns:a16="http://schemas.microsoft.com/office/drawing/2014/main" id="{44A351FF-48C9-013A-DE30-FD9E7AF3103E}"/>
              </a:ext>
            </a:extLst>
          </p:cNvPr>
          <p:cNvSpPr/>
          <p:nvPr/>
        </p:nvSpPr>
        <p:spPr>
          <a:xfrm>
            <a:off x="7614685" y="1830661"/>
            <a:ext cx="1309036" cy="713215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Decoder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DAB451A-0EEF-0D8D-559E-0B804C2431BA}"/>
              </a:ext>
            </a:extLst>
          </p:cNvPr>
          <p:cNvSpPr/>
          <p:nvPr/>
        </p:nvSpPr>
        <p:spPr>
          <a:xfrm>
            <a:off x="9056870" y="2141550"/>
            <a:ext cx="577516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Call-out: Right Arrow 20">
            <a:extLst>
              <a:ext uri="{FF2B5EF4-FFF2-40B4-BE49-F238E27FC236}">
                <a16:creationId xmlns:a16="http://schemas.microsoft.com/office/drawing/2014/main" id="{7A85D660-AE7D-1F62-9135-78F0D114BE88}"/>
              </a:ext>
            </a:extLst>
          </p:cNvPr>
          <p:cNvSpPr/>
          <p:nvPr/>
        </p:nvSpPr>
        <p:spPr>
          <a:xfrm>
            <a:off x="9721014" y="1819580"/>
            <a:ext cx="1601325" cy="713213"/>
          </a:xfrm>
          <a:prstGeom prst="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Classifier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F8558B-C549-1F8A-62C5-928BD6FD24F0}"/>
              </a:ext>
            </a:extLst>
          </p:cNvPr>
          <p:cNvSpPr txBox="1"/>
          <p:nvPr/>
        </p:nvSpPr>
        <p:spPr>
          <a:xfrm>
            <a:off x="11390834" y="1714521"/>
            <a:ext cx="607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Real</a:t>
            </a:r>
          </a:p>
          <a:p>
            <a:r>
              <a:rPr lang="en-SG" dirty="0"/>
              <a:t>Or </a:t>
            </a:r>
          </a:p>
          <a:p>
            <a:r>
              <a:rPr lang="en-SG" dirty="0"/>
              <a:t>Fake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593826-9823-415E-5EF6-EB95178AC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474" y="2589605"/>
            <a:ext cx="1616308" cy="6597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FB928F-43F8-6583-E603-F4A833979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721" y="963886"/>
            <a:ext cx="920309" cy="7986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5BC80B4-6C21-D4A5-8B00-933132B62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9469" y="2607477"/>
            <a:ext cx="2304234" cy="7938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6C8D12-0DE8-A8AE-6172-90028C199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178" y="4055699"/>
            <a:ext cx="5185288" cy="12055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9D4CA50-8B72-466F-4CA4-E3AEA7F88AA0}"/>
              </a:ext>
            </a:extLst>
          </p:cNvPr>
          <p:cNvSpPr txBox="1"/>
          <p:nvPr/>
        </p:nvSpPr>
        <p:spPr>
          <a:xfrm>
            <a:off x="404260" y="3651659"/>
            <a:ext cx="609525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Decision Rule: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/>
              <a:t>Softmax Probabilities:</a:t>
            </a:r>
            <a:r>
              <a:rPr lang="en-SG" dirty="0"/>
              <a:t> </a:t>
            </a:r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/>
              <a:t>Final Output:</a:t>
            </a:r>
            <a:r>
              <a:rPr lang="en-SG" dirty="0"/>
              <a:t> Choose the model with the higher probability.</a:t>
            </a:r>
          </a:p>
          <a:p>
            <a:endParaRPr lang="en-SG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2A7453F-02EF-63FB-DF0C-8C5EE2827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0304" y="6012490"/>
            <a:ext cx="5635036" cy="35647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5715C97-B08C-6AF3-F4AA-A6465D8CE54C}"/>
              </a:ext>
            </a:extLst>
          </p:cNvPr>
          <p:cNvSpPr txBox="1"/>
          <p:nvPr/>
        </p:nvSpPr>
        <p:spPr>
          <a:xfrm>
            <a:off x="10178474" y="905542"/>
            <a:ext cx="19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Team: Winking😉</a:t>
            </a:r>
          </a:p>
        </p:txBody>
      </p:sp>
    </p:spTree>
    <p:extLst>
      <p:ext uri="{BB962C8B-B14F-4D97-AF65-F5344CB8AC3E}">
        <p14:creationId xmlns:p14="http://schemas.microsoft.com/office/powerpoint/2010/main" val="280164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66879FD63F6F49A11AB6E177F60BA5" ma:contentTypeVersion="0" ma:contentTypeDescription="Create a new document." ma:contentTypeScope="" ma:versionID="e7ff94598ed0a71c050fc143948a1f7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EC2446-0633-40F9-83FB-E72BAC154F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CCFE55-76D9-498F-BA6C-7C488C1F68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12E040-3CE4-46FA-BF8E-09629944A1C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1577</Words>
  <Application>Microsoft Office PowerPoint</Application>
  <PresentationFormat>Widescreen</PresentationFormat>
  <Paragraphs>170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Cambria Math</vt:lpstr>
      <vt:lpstr>Courier New</vt:lpstr>
      <vt:lpstr>Symbol</vt:lpstr>
      <vt:lpstr>Wingdings</vt:lpstr>
      <vt:lpstr>Office Theme</vt:lpstr>
      <vt:lpstr>EfficientNetB4AttST Architecture Overview</vt:lpstr>
      <vt:lpstr>EfficientNetB4AttST Functional Modules</vt:lpstr>
      <vt:lpstr>EfficientNetB4AttST Sub-Architecture Analysis</vt:lpstr>
      <vt:lpstr>EfficientNetB4AttST Innovation &amp; Performance</vt:lpstr>
      <vt:lpstr>HAMMER Architecture Overview</vt:lpstr>
      <vt:lpstr>HAMMER Functional Modules</vt:lpstr>
      <vt:lpstr>HAMMER Sub-Architecture Analysis</vt:lpstr>
      <vt:lpstr>HAMMER Innovation &amp; Performance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 COURSEWORK  PROGRAMME  REQUIREMENTS</dc:title>
  <dc:creator>awella</dc:creator>
  <cp:lastModifiedBy>Sol III</cp:lastModifiedBy>
  <cp:revision>40</cp:revision>
  <dcterms:created xsi:type="dcterms:W3CDTF">2021-08-15T08:33:37Z</dcterms:created>
  <dcterms:modified xsi:type="dcterms:W3CDTF">2025-03-01T16:26:31Z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2021-08-05T00:00:00Z</vt:filetime>
  </property>
  <property fmtid="{D5CDD505-2E9C-101B-9397-08002B2CF9AE}" pid="3" name="LastSaved">
    <vt:filetime>2021-08-15T00:00:00Z</vt:filetime>
  </property>
  <property fmtid="{D5CDD505-2E9C-101B-9397-08002B2CF9AE}" pid="4" name="ContentTypeId">
    <vt:lpwstr>0x0101009566879FD63F6F49A11AB6E177F60BA5</vt:lpwstr>
  </property>
</Properties>
</file>