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73" r:id="rId19"/>
    <p:sldId id="274" r:id="rId20"/>
    <p:sldId id="275" r:id="rId21"/>
    <p:sldId id="276" r:id="rId22"/>
    <p:sldId id="279" r:id="rId23"/>
    <p:sldId id="280" r:id="rId24"/>
    <p:sldId id="278" r:id="rId25"/>
    <p:sldId id="277" r:id="rId26"/>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ללא כותרת" id="{18EAA9F4-73A7-4D71-9C04-6AE47F96D6B5}">
          <p14:sldIdLst>
            <p14:sldId id="256"/>
            <p14:sldId id="257"/>
            <p14:sldId id="258"/>
            <p14:sldId id="259"/>
            <p14:sldId id="260"/>
            <p14:sldId id="261"/>
            <p14:sldId id="262"/>
            <p14:sldId id="263"/>
            <p14:sldId id="264"/>
            <p14:sldId id="265"/>
            <p14:sldId id="266"/>
            <p14:sldId id="267"/>
            <p14:sldId id="268"/>
            <p14:sldId id="269"/>
            <p14:sldId id="272"/>
            <p14:sldId id="270"/>
            <p14:sldId id="271"/>
            <p14:sldId id="273"/>
            <p14:sldId id="274"/>
            <p14:sldId id="275"/>
            <p14:sldId id="276"/>
            <p14:sldId id="279"/>
            <p14:sldId id="280"/>
            <p14:sldId id="278"/>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9E6"/>
    <a:srgbClr val="D8D9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99" autoAdjust="0"/>
    <p:restoredTop sz="94660"/>
  </p:normalViewPr>
  <p:slideViewPr>
    <p:cSldViewPr snapToGrid="0">
      <p:cViewPr varScale="1">
        <p:scale>
          <a:sx n="59" d="100"/>
          <a:sy n="59" d="100"/>
        </p:scale>
        <p:origin x="157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C0F9EA0D-94A0-496F-B09B-4720988D1A19}" type="datetimeFigureOut">
              <a:rPr lang="en-IL" smtClean="0"/>
              <a:t>23/05/2024</a:t>
            </a:fld>
            <a:endParaRPr lang="en-IL"/>
          </a:p>
        </p:txBody>
      </p:sp>
      <p:sp>
        <p:nvSpPr>
          <p:cNvPr id="4" name="מציין מיקום של תמונת שקופית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DFD80258-6713-4439-AB4B-5217184DB21D}" type="slidenum">
              <a:rPr lang="en-IL" smtClean="0"/>
              <a:t>‹#›</a:t>
            </a:fld>
            <a:endParaRPr lang="en-IL"/>
          </a:p>
        </p:txBody>
      </p:sp>
    </p:spTree>
    <p:extLst>
      <p:ext uri="{BB962C8B-B14F-4D97-AF65-F5344CB8AC3E}">
        <p14:creationId xmlns:p14="http://schemas.microsoft.com/office/powerpoint/2010/main" val="301350114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DFD80258-6713-4439-AB4B-5217184DB21D}" type="slidenum">
              <a:rPr lang="en-IL" smtClean="0"/>
              <a:t>13</a:t>
            </a:fld>
            <a:endParaRPr lang="en-IL"/>
          </a:p>
        </p:txBody>
      </p:sp>
    </p:spTree>
    <p:extLst>
      <p:ext uri="{BB962C8B-B14F-4D97-AF65-F5344CB8AC3E}">
        <p14:creationId xmlns:p14="http://schemas.microsoft.com/office/powerpoint/2010/main" val="1521522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DFD80258-6713-4439-AB4B-5217184DB21D}" type="slidenum">
              <a:rPr lang="en-IL" smtClean="0"/>
              <a:t>25</a:t>
            </a:fld>
            <a:endParaRPr lang="en-IL"/>
          </a:p>
        </p:txBody>
      </p:sp>
    </p:spTree>
    <p:extLst>
      <p:ext uri="{BB962C8B-B14F-4D97-AF65-F5344CB8AC3E}">
        <p14:creationId xmlns:p14="http://schemas.microsoft.com/office/powerpoint/2010/main" val="3567707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7D4CFDC-6798-4F19-8C9E-E6578E84A225}" type="datetimeFigureOut">
              <a:rPr lang="en-IL" smtClean="0"/>
              <a:t>23/05/2024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25E7EAB-998F-404F-BB9A-5D616EC613D9}" type="slidenum">
              <a:rPr lang="en-IL" smtClean="0"/>
              <a:t>‹#›</a:t>
            </a:fld>
            <a:endParaRPr lang="en-IL"/>
          </a:p>
        </p:txBody>
      </p:sp>
    </p:spTree>
    <p:extLst>
      <p:ext uri="{BB962C8B-B14F-4D97-AF65-F5344CB8AC3E}">
        <p14:creationId xmlns:p14="http://schemas.microsoft.com/office/powerpoint/2010/main" val="3523052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7D4CFDC-6798-4F19-8C9E-E6578E84A225}" type="datetimeFigureOut">
              <a:rPr lang="en-IL" smtClean="0"/>
              <a:t>23/05/2024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25E7EAB-998F-404F-BB9A-5D616EC613D9}" type="slidenum">
              <a:rPr lang="en-IL" smtClean="0"/>
              <a:t>‹#›</a:t>
            </a:fld>
            <a:endParaRPr lang="en-IL"/>
          </a:p>
        </p:txBody>
      </p:sp>
    </p:spTree>
    <p:extLst>
      <p:ext uri="{BB962C8B-B14F-4D97-AF65-F5344CB8AC3E}">
        <p14:creationId xmlns:p14="http://schemas.microsoft.com/office/powerpoint/2010/main" val="392533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7D4CFDC-6798-4F19-8C9E-E6578E84A225}" type="datetimeFigureOut">
              <a:rPr lang="en-IL" smtClean="0"/>
              <a:t>23/05/2024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25E7EAB-998F-404F-BB9A-5D616EC613D9}" type="slidenum">
              <a:rPr lang="en-IL" smtClean="0"/>
              <a:t>‹#›</a:t>
            </a:fld>
            <a:endParaRPr lang="en-IL"/>
          </a:p>
        </p:txBody>
      </p:sp>
    </p:spTree>
    <p:extLst>
      <p:ext uri="{BB962C8B-B14F-4D97-AF65-F5344CB8AC3E}">
        <p14:creationId xmlns:p14="http://schemas.microsoft.com/office/powerpoint/2010/main" val="206841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7D4CFDC-6798-4F19-8C9E-E6578E84A225}" type="datetimeFigureOut">
              <a:rPr lang="en-IL" smtClean="0"/>
              <a:t>23/05/2024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25E7EAB-998F-404F-BB9A-5D616EC613D9}" type="slidenum">
              <a:rPr lang="en-IL" smtClean="0"/>
              <a:t>‹#›</a:t>
            </a:fld>
            <a:endParaRPr lang="en-IL"/>
          </a:p>
        </p:txBody>
      </p:sp>
    </p:spTree>
    <p:extLst>
      <p:ext uri="{BB962C8B-B14F-4D97-AF65-F5344CB8AC3E}">
        <p14:creationId xmlns:p14="http://schemas.microsoft.com/office/powerpoint/2010/main" val="3935176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7D4CFDC-6798-4F19-8C9E-E6578E84A225}" type="datetimeFigureOut">
              <a:rPr lang="en-IL" smtClean="0"/>
              <a:t>23/05/2024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125E7EAB-998F-404F-BB9A-5D616EC613D9}" type="slidenum">
              <a:rPr lang="en-IL" smtClean="0"/>
              <a:t>‹#›</a:t>
            </a:fld>
            <a:endParaRPr lang="en-IL"/>
          </a:p>
        </p:txBody>
      </p:sp>
    </p:spTree>
    <p:extLst>
      <p:ext uri="{BB962C8B-B14F-4D97-AF65-F5344CB8AC3E}">
        <p14:creationId xmlns:p14="http://schemas.microsoft.com/office/powerpoint/2010/main" val="29654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7D4CFDC-6798-4F19-8C9E-E6578E84A225}" type="datetimeFigureOut">
              <a:rPr lang="en-IL" smtClean="0"/>
              <a:t>23/05/2024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125E7EAB-998F-404F-BB9A-5D616EC613D9}" type="slidenum">
              <a:rPr lang="en-IL" smtClean="0"/>
              <a:t>‹#›</a:t>
            </a:fld>
            <a:endParaRPr lang="en-IL"/>
          </a:p>
        </p:txBody>
      </p:sp>
    </p:spTree>
    <p:extLst>
      <p:ext uri="{BB962C8B-B14F-4D97-AF65-F5344CB8AC3E}">
        <p14:creationId xmlns:p14="http://schemas.microsoft.com/office/powerpoint/2010/main" val="70929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472381" y="4453467"/>
            <a:ext cx="2901255" cy="655037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3471863" y="4453467"/>
            <a:ext cx="2915543" cy="655037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7D4CFDC-6798-4F19-8C9E-E6578E84A225}" type="datetimeFigureOut">
              <a:rPr lang="en-IL" smtClean="0"/>
              <a:t>23/05/2024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125E7EAB-998F-404F-BB9A-5D616EC613D9}" type="slidenum">
              <a:rPr lang="en-IL" smtClean="0"/>
              <a:t>‹#›</a:t>
            </a:fld>
            <a:endParaRPr lang="en-IL"/>
          </a:p>
        </p:txBody>
      </p:sp>
    </p:spTree>
    <p:extLst>
      <p:ext uri="{BB962C8B-B14F-4D97-AF65-F5344CB8AC3E}">
        <p14:creationId xmlns:p14="http://schemas.microsoft.com/office/powerpoint/2010/main" val="90572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7D4CFDC-6798-4F19-8C9E-E6578E84A225}" type="datetimeFigureOut">
              <a:rPr lang="en-IL" smtClean="0"/>
              <a:t>23/05/2024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125E7EAB-998F-404F-BB9A-5D616EC613D9}" type="slidenum">
              <a:rPr lang="en-IL" smtClean="0"/>
              <a:t>‹#›</a:t>
            </a:fld>
            <a:endParaRPr lang="en-IL"/>
          </a:p>
        </p:txBody>
      </p:sp>
    </p:spTree>
    <p:extLst>
      <p:ext uri="{BB962C8B-B14F-4D97-AF65-F5344CB8AC3E}">
        <p14:creationId xmlns:p14="http://schemas.microsoft.com/office/powerpoint/2010/main" val="84705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4CFDC-6798-4F19-8C9E-E6578E84A225}" type="datetimeFigureOut">
              <a:rPr lang="en-IL" smtClean="0"/>
              <a:t>23/05/2024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125E7EAB-998F-404F-BB9A-5D616EC613D9}" type="slidenum">
              <a:rPr lang="en-IL" smtClean="0"/>
              <a:t>‹#›</a:t>
            </a:fld>
            <a:endParaRPr lang="en-IL"/>
          </a:p>
        </p:txBody>
      </p:sp>
    </p:spTree>
    <p:extLst>
      <p:ext uri="{BB962C8B-B14F-4D97-AF65-F5344CB8AC3E}">
        <p14:creationId xmlns:p14="http://schemas.microsoft.com/office/powerpoint/2010/main" val="72356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7D4CFDC-6798-4F19-8C9E-E6578E84A225}" type="datetimeFigureOut">
              <a:rPr lang="en-IL" smtClean="0"/>
              <a:t>23/05/2024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125E7EAB-998F-404F-BB9A-5D616EC613D9}" type="slidenum">
              <a:rPr lang="en-IL" smtClean="0"/>
              <a:t>‹#›</a:t>
            </a:fld>
            <a:endParaRPr lang="en-IL"/>
          </a:p>
        </p:txBody>
      </p:sp>
    </p:spTree>
    <p:extLst>
      <p:ext uri="{BB962C8B-B14F-4D97-AF65-F5344CB8AC3E}">
        <p14:creationId xmlns:p14="http://schemas.microsoft.com/office/powerpoint/2010/main" val="1835258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7D4CFDC-6798-4F19-8C9E-E6578E84A225}" type="datetimeFigureOut">
              <a:rPr lang="en-IL" smtClean="0"/>
              <a:t>23/05/2024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125E7EAB-998F-404F-BB9A-5D616EC613D9}" type="slidenum">
              <a:rPr lang="en-IL" smtClean="0"/>
              <a:t>‹#›</a:t>
            </a:fld>
            <a:endParaRPr lang="en-IL"/>
          </a:p>
        </p:txBody>
      </p:sp>
    </p:spTree>
    <p:extLst>
      <p:ext uri="{BB962C8B-B14F-4D97-AF65-F5344CB8AC3E}">
        <p14:creationId xmlns:p14="http://schemas.microsoft.com/office/powerpoint/2010/main" val="254415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82000"/>
                  </a:schemeClr>
                </a:solidFill>
              </a:defRPr>
            </a:lvl1pPr>
          </a:lstStyle>
          <a:p>
            <a:fld id="{B7D4CFDC-6798-4F19-8C9E-E6578E84A225}" type="datetimeFigureOut">
              <a:rPr lang="en-IL" smtClean="0"/>
              <a:t>23/05/2024</a:t>
            </a:fld>
            <a:endParaRPr lang="en-IL"/>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IL"/>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82000"/>
                  </a:schemeClr>
                </a:solidFill>
              </a:defRPr>
            </a:lvl1pPr>
          </a:lstStyle>
          <a:p>
            <a:fld id="{125E7EAB-998F-404F-BB9A-5D616EC613D9}" type="slidenum">
              <a:rPr lang="en-IL" smtClean="0"/>
              <a:t>‹#›</a:t>
            </a:fld>
            <a:endParaRPr lang="en-IL"/>
          </a:p>
        </p:txBody>
      </p:sp>
    </p:spTree>
    <p:extLst>
      <p:ext uri="{BB962C8B-B14F-4D97-AF65-F5344CB8AC3E}">
        <p14:creationId xmlns:p14="http://schemas.microsoft.com/office/powerpoint/2010/main" val="2097484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s vs Zombies Video Games - PopCap Studios - Official EA Site">
            <a:extLst>
              <a:ext uri="{FF2B5EF4-FFF2-40B4-BE49-F238E27FC236}">
                <a16:creationId xmlns:a16="http://schemas.microsoft.com/office/drawing/2014/main" id="{301628CC-AFDF-F9E6-F6E4-1811FDC54FE2}"/>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0"/>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50709E5C-3428-4291-C6CC-F2036296AE46}"/>
              </a:ext>
            </a:extLst>
          </p:cNvPr>
          <p:cNvSpPr txBox="1"/>
          <p:nvPr/>
        </p:nvSpPr>
        <p:spPr>
          <a:xfrm>
            <a:off x="122464" y="1632857"/>
            <a:ext cx="6613071" cy="7171194"/>
          </a:xfrm>
          <a:prstGeom prst="rect">
            <a:avLst/>
          </a:prstGeom>
          <a:noFill/>
        </p:spPr>
        <p:txBody>
          <a:bodyPr wrap="square" rtlCol="0">
            <a:spAutoFit/>
          </a:bodyPr>
          <a:lstStyle/>
          <a:p>
            <a:pPr algn="ctr"/>
            <a:r>
              <a:rPr lang="he-IL" sz="80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תיק פרויקט</a:t>
            </a:r>
          </a:p>
          <a:p>
            <a:pPr algn="ctr"/>
            <a:r>
              <a:rPr lang="he-IL" sz="4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צמחים נגד זומבים</a:t>
            </a:r>
          </a:p>
          <a:p>
            <a:pPr algn="ctr"/>
            <a:r>
              <a:rPr lang="he-IL" sz="4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&lt;------======------&gt;</a:t>
            </a:r>
          </a:p>
          <a:p>
            <a:pPr algn="ctr"/>
            <a:endParaRPr lang="he-IL" sz="4800" b="1" dirty="0">
              <a:solidFill>
                <a:srgbClr val="D8D9F4"/>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endParaRPr>
          </a:p>
          <a:p>
            <a:pPr algn="ctr"/>
            <a:r>
              <a:rPr lang="he-IL" sz="4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שם המתכנת: יותם ברקן</a:t>
            </a:r>
          </a:p>
          <a:p>
            <a:pPr lvl="1" algn="ctr" rtl="1"/>
            <a:r>
              <a:rPr lang="he-IL" sz="4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ת"ז:</a:t>
            </a:r>
            <a:r>
              <a:rPr lang="en-US" sz="4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a:t>
            </a:r>
            <a:r>
              <a:rPr lang="he-IL" sz="4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332169077</a:t>
            </a:r>
          </a:p>
          <a:p>
            <a:pPr algn="ctr"/>
            <a:r>
              <a:rPr lang="he-IL" sz="4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מורה: יוסי זהבי</a:t>
            </a:r>
          </a:p>
          <a:p>
            <a:pPr algn="ctr"/>
            <a:r>
              <a:rPr lang="he-IL" sz="4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כיתה: י'3</a:t>
            </a:r>
          </a:p>
          <a:p>
            <a:pPr algn="ctr"/>
            <a:r>
              <a:rPr lang="he-IL" sz="44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בית ספר הרצוג כפר סבא</a:t>
            </a:r>
            <a:endParaRPr lang="en-IL" sz="44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
        <p:nvSpPr>
          <p:cNvPr id="8" name="תיבת טקסט 7">
            <a:extLst>
              <a:ext uri="{FF2B5EF4-FFF2-40B4-BE49-F238E27FC236}">
                <a16:creationId xmlns:a16="http://schemas.microsoft.com/office/drawing/2014/main" id="{684B5997-27EA-7B75-1B12-1A6D22A4F350}"/>
              </a:ext>
            </a:extLst>
          </p:cNvPr>
          <p:cNvSpPr txBox="1"/>
          <p:nvPr/>
        </p:nvSpPr>
        <p:spPr>
          <a:xfrm>
            <a:off x="3102427" y="11266716"/>
            <a:ext cx="653143" cy="646331"/>
          </a:xfrm>
          <a:prstGeom prst="rect">
            <a:avLst/>
          </a:prstGeom>
          <a:noFill/>
        </p:spPr>
        <p:txBody>
          <a:bodyPr wrap="square" rtlCol="0">
            <a:spAutoFit/>
          </a:bodyPr>
          <a:lstStyle/>
          <a:p>
            <a:pPr algn="ctr"/>
            <a:r>
              <a:rPr lang="he-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1</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pic>
        <p:nvPicPr>
          <p:cNvPr id="10" name="תמונה 9" descr="תמונה שמכילה צורת בעל חיים, צפרדע, סרט מצויר&#10;&#10;התיאור נוצר באופן אוטומטי">
            <a:extLst>
              <a:ext uri="{FF2B5EF4-FFF2-40B4-BE49-F238E27FC236}">
                <a16:creationId xmlns:a16="http://schemas.microsoft.com/office/drawing/2014/main" id="{F12974F9-3395-A116-AA16-1C26D39F71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221" y="9273405"/>
            <a:ext cx="1510283" cy="1523951"/>
          </a:xfrm>
          <a:prstGeom prst="rect">
            <a:avLst/>
          </a:prstGeom>
        </p:spPr>
      </p:pic>
      <p:pic>
        <p:nvPicPr>
          <p:cNvPr id="12" name="תמונה 11" descr="תמונה שמכילה דמות בדיונית, איור, אנימציה, סרט מצויר&#10;&#10;התיאור נוצר באופן אוטומטי">
            <a:extLst>
              <a:ext uri="{FF2B5EF4-FFF2-40B4-BE49-F238E27FC236}">
                <a16:creationId xmlns:a16="http://schemas.microsoft.com/office/drawing/2014/main" id="{7995DFA6-012D-E83A-4B17-4409785D59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7674" y="8968506"/>
            <a:ext cx="1332105" cy="2133750"/>
          </a:xfrm>
          <a:prstGeom prst="rect">
            <a:avLst/>
          </a:prstGeom>
        </p:spPr>
      </p:pic>
    </p:spTree>
    <p:extLst>
      <p:ext uri="{BB962C8B-B14F-4D97-AF65-F5344CB8AC3E}">
        <p14:creationId xmlns:p14="http://schemas.microsoft.com/office/powerpoint/2010/main" val="393830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78DA256-C597-3616-78EC-273B9F0D1F25}"/>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6B7D57BE-373B-6083-269F-75345D1ABCFC}"/>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D0CF42BC-4821-D4A8-6C88-66B702935A0B}"/>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B0EFEA75-DBC1-4D56-314C-13AB01FE77E0}"/>
              </a:ext>
            </a:extLst>
          </p:cNvPr>
          <p:cNvSpPr txBox="1"/>
          <p:nvPr/>
        </p:nvSpPr>
        <p:spPr>
          <a:xfrm>
            <a:off x="0" y="-32657"/>
            <a:ext cx="7445829" cy="923330"/>
          </a:xfrm>
          <a:prstGeom prst="rect">
            <a:avLst/>
          </a:prstGeom>
          <a:noFill/>
        </p:spPr>
        <p:txBody>
          <a:bodyPr wrap="square" rtlCol="0">
            <a:spAutoFit/>
          </a:bodyPr>
          <a:lstStyle/>
          <a:p>
            <a:r>
              <a:rPr lang="he-IL" sz="5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לולאת מיין- הסבר כללי</a:t>
            </a:r>
            <a:endParaRPr lang="en-IL" sz="5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pic>
        <p:nvPicPr>
          <p:cNvPr id="7" name="תמונה 6">
            <a:extLst>
              <a:ext uri="{FF2B5EF4-FFF2-40B4-BE49-F238E27FC236}">
                <a16:creationId xmlns:a16="http://schemas.microsoft.com/office/drawing/2014/main" id="{A51B4CC4-6C8D-A5B7-EB1E-E3E7D0190DCE}"/>
              </a:ext>
            </a:extLst>
          </p:cNvPr>
          <p:cNvPicPr>
            <a:picLocks noChangeAspect="1"/>
          </p:cNvPicPr>
          <p:nvPr/>
        </p:nvPicPr>
        <p:blipFill>
          <a:blip r:embed="rId4"/>
          <a:stretch>
            <a:fillRect/>
          </a:stretch>
        </p:blipFill>
        <p:spPr>
          <a:xfrm>
            <a:off x="227500" y="1572443"/>
            <a:ext cx="3058783" cy="8485957"/>
          </a:xfrm>
          <a:prstGeom prst="rect">
            <a:avLst/>
          </a:prstGeom>
        </p:spPr>
      </p:pic>
      <p:sp>
        <p:nvSpPr>
          <p:cNvPr id="8" name="תיבת טקסט 7">
            <a:extLst>
              <a:ext uri="{FF2B5EF4-FFF2-40B4-BE49-F238E27FC236}">
                <a16:creationId xmlns:a16="http://schemas.microsoft.com/office/drawing/2014/main" id="{5A43AB6D-CADC-F4A0-AB0E-9EB8F47D9482}"/>
              </a:ext>
            </a:extLst>
          </p:cNvPr>
          <p:cNvSpPr txBox="1"/>
          <p:nvPr/>
        </p:nvSpPr>
        <p:spPr>
          <a:xfrm>
            <a:off x="3286283" y="805422"/>
            <a:ext cx="3479869" cy="10679847"/>
          </a:xfrm>
          <a:prstGeom prst="rect">
            <a:avLst/>
          </a:prstGeom>
          <a:noFill/>
        </p:spPr>
        <p:txBody>
          <a:bodyPr wrap="square" rtlCol="0">
            <a:spAutoFit/>
          </a:bodyPr>
          <a:lstStyle/>
          <a:p>
            <a:pPr algn="r"/>
            <a:r>
              <a:rPr lang="he-IL" sz="2200" u="sng"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הלולאה הראשית של המשחק קוראת לכמה פעולות ראשיות.</a:t>
            </a:r>
          </a:p>
          <a:p>
            <a:pPr algn="r"/>
            <a:r>
              <a:rPr lang="he-IL" sz="22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 </a:t>
            </a:r>
          </a:p>
          <a:p>
            <a:pPr algn="r"/>
            <a:r>
              <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הדפס מסך טעינה, לאחר התחלה הדפס את הבסיס של המשחק</a:t>
            </a:r>
          </a:p>
          <a:p>
            <a:pPr algn="r"/>
            <a:endPar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endParaRPr>
          </a:p>
          <a:p>
            <a:pPr algn="r"/>
            <a:r>
              <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פעולה אסינכרונית לבדיקה של לחיצה\עזיבה על מקש שמאלי, ואז מפעילה פעולה שבעזרתה קונים צמחים ושמים במפה</a:t>
            </a:r>
          </a:p>
          <a:p>
            <a:pPr algn="r"/>
            <a:endPar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endParaRPr>
          </a:p>
          <a:p>
            <a:pPr algn="r"/>
            <a:r>
              <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מוסיף כסף במשחק לפי כמות החמניות במשחק</a:t>
            </a:r>
          </a:p>
          <a:p>
            <a:pPr algn="r"/>
            <a:endPar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endParaRPr>
          </a:p>
          <a:p>
            <a:pPr algn="r"/>
            <a:r>
              <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מדפיס את הכסף הנוכחי ליד </a:t>
            </a:r>
            <a:r>
              <a:rPr lang="he-IL" sz="2000" dirty="0" err="1">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איזור</a:t>
            </a:r>
            <a:r>
              <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 הקנייה</a:t>
            </a:r>
          </a:p>
          <a:p>
            <a:pPr algn="r"/>
            <a:endPar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endParaRPr>
          </a:p>
          <a:p>
            <a:pPr algn="r"/>
            <a:r>
              <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תירה ותקדם במסך את כל היריות של הצמחים</a:t>
            </a:r>
          </a:p>
          <a:p>
            <a:pPr algn="r"/>
            <a:endPar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endParaRPr>
          </a:p>
          <a:p>
            <a:pPr algn="r"/>
            <a:r>
              <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תקדם את כל הזומבים לכיוון הצמחים ותגרום להם לתקוף אותם, בנוסף תביא עוד זומבים למשחק</a:t>
            </a:r>
          </a:p>
          <a:p>
            <a:pPr algn="r"/>
            <a:endPar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endParaRPr>
          </a:p>
          <a:p>
            <a:pPr algn="r"/>
            <a:r>
              <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בדוק האם היה ניצחון או הפסד ותצא מהלולאה הראשית בהתאם</a:t>
            </a:r>
          </a:p>
          <a:p>
            <a:pPr algn="r"/>
            <a:endPar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endParaRPr>
          </a:p>
          <a:p>
            <a:pPr algn="r" rtl="1"/>
            <a:r>
              <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בדוק האם נלחץ המקש </a:t>
            </a:r>
            <a:r>
              <a:rPr lang="en-US"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“escape”</a:t>
            </a:r>
            <a:r>
              <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 וצא מהלולאה הראשית אם כן</a:t>
            </a:r>
            <a:endParaRPr lang="en-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endParaRPr>
          </a:p>
        </p:txBody>
      </p:sp>
      <p:cxnSp>
        <p:nvCxnSpPr>
          <p:cNvPr id="13" name="מחבר חץ ישר 12">
            <a:extLst>
              <a:ext uri="{FF2B5EF4-FFF2-40B4-BE49-F238E27FC236}">
                <a16:creationId xmlns:a16="http://schemas.microsoft.com/office/drawing/2014/main" id="{C817521A-97CC-CD5E-1B5F-D6C680D5027D}"/>
              </a:ext>
            </a:extLst>
          </p:cNvPr>
          <p:cNvCxnSpPr/>
          <p:nvPr/>
        </p:nvCxnSpPr>
        <p:spPr>
          <a:xfrm flipV="1">
            <a:off x="2948486" y="2969183"/>
            <a:ext cx="865414" cy="57028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מחבר חץ ישר 13">
            <a:extLst>
              <a:ext uri="{FF2B5EF4-FFF2-40B4-BE49-F238E27FC236}">
                <a16:creationId xmlns:a16="http://schemas.microsoft.com/office/drawing/2014/main" id="{A43FB057-2704-C515-5B7F-A1089370FFF3}"/>
              </a:ext>
            </a:extLst>
          </p:cNvPr>
          <p:cNvCxnSpPr>
            <a:cxnSpLocks/>
          </p:cNvCxnSpPr>
          <p:nvPr/>
        </p:nvCxnSpPr>
        <p:spPr>
          <a:xfrm flipV="1">
            <a:off x="2701777" y="4170527"/>
            <a:ext cx="687580" cy="409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מחבר חץ ישר 15">
            <a:extLst>
              <a:ext uri="{FF2B5EF4-FFF2-40B4-BE49-F238E27FC236}">
                <a16:creationId xmlns:a16="http://schemas.microsoft.com/office/drawing/2014/main" id="{FA7808FE-7D17-FDB5-099C-ED16EE21315B}"/>
              </a:ext>
            </a:extLst>
          </p:cNvPr>
          <p:cNvCxnSpPr>
            <a:cxnSpLocks/>
          </p:cNvCxnSpPr>
          <p:nvPr/>
        </p:nvCxnSpPr>
        <p:spPr>
          <a:xfrm flipV="1">
            <a:off x="2761728" y="5084180"/>
            <a:ext cx="667272" cy="9417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מחבר חץ ישר 17">
            <a:extLst>
              <a:ext uri="{FF2B5EF4-FFF2-40B4-BE49-F238E27FC236}">
                <a16:creationId xmlns:a16="http://schemas.microsoft.com/office/drawing/2014/main" id="{AEA5F2BA-4FE8-88B1-AC68-7C2BEBA1DEEC}"/>
              </a:ext>
            </a:extLst>
          </p:cNvPr>
          <p:cNvCxnSpPr>
            <a:cxnSpLocks/>
          </p:cNvCxnSpPr>
          <p:nvPr/>
        </p:nvCxnSpPr>
        <p:spPr>
          <a:xfrm>
            <a:off x="2827043" y="5457399"/>
            <a:ext cx="797037" cy="5340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מחבר חץ ישר 19">
            <a:extLst>
              <a:ext uri="{FF2B5EF4-FFF2-40B4-BE49-F238E27FC236}">
                <a16:creationId xmlns:a16="http://schemas.microsoft.com/office/drawing/2014/main" id="{21849294-C639-35A2-AAEE-3DD12BA6E0B4}"/>
              </a:ext>
            </a:extLst>
          </p:cNvPr>
          <p:cNvCxnSpPr>
            <a:cxnSpLocks/>
          </p:cNvCxnSpPr>
          <p:nvPr/>
        </p:nvCxnSpPr>
        <p:spPr>
          <a:xfrm>
            <a:off x="2185125" y="5781302"/>
            <a:ext cx="2218566" cy="8919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מחבר חץ ישר 21">
            <a:extLst>
              <a:ext uri="{FF2B5EF4-FFF2-40B4-BE49-F238E27FC236}">
                <a16:creationId xmlns:a16="http://schemas.microsoft.com/office/drawing/2014/main" id="{3CB16505-82C5-F69D-286B-A0A2A3728FBD}"/>
              </a:ext>
            </a:extLst>
          </p:cNvPr>
          <p:cNvCxnSpPr>
            <a:cxnSpLocks/>
          </p:cNvCxnSpPr>
          <p:nvPr/>
        </p:nvCxnSpPr>
        <p:spPr>
          <a:xfrm>
            <a:off x="2559239" y="6080099"/>
            <a:ext cx="1400075" cy="16599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מחבר חץ ישר 24">
            <a:extLst>
              <a:ext uri="{FF2B5EF4-FFF2-40B4-BE49-F238E27FC236}">
                <a16:creationId xmlns:a16="http://schemas.microsoft.com/office/drawing/2014/main" id="{192EEDFC-3236-3979-5856-CBA570337693}"/>
              </a:ext>
            </a:extLst>
          </p:cNvPr>
          <p:cNvCxnSpPr>
            <a:cxnSpLocks/>
          </p:cNvCxnSpPr>
          <p:nvPr/>
        </p:nvCxnSpPr>
        <p:spPr>
          <a:xfrm>
            <a:off x="2064362" y="7521052"/>
            <a:ext cx="1507357" cy="155037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מחבר חץ ישר 27">
            <a:extLst>
              <a:ext uri="{FF2B5EF4-FFF2-40B4-BE49-F238E27FC236}">
                <a16:creationId xmlns:a16="http://schemas.microsoft.com/office/drawing/2014/main" id="{6E7D1A67-F0E6-03DA-C69C-01DDD04D11A3}"/>
              </a:ext>
            </a:extLst>
          </p:cNvPr>
          <p:cNvCxnSpPr>
            <a:cxnSpLocks/>
          </p:cNvCxnSpPr>
          <p:nvPr/>
        </p:nvCxnSpPr>
        <p:spPr>
          <a:xfrm>
            <a:off x="2484404" y="9453853"/>
            <a:ext cx="1403050" cy="10399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תיבת טקסט 29">
            <a:extLst>
              <a:ext uri="{FF2B5EF4-FFF2-40B4-BE49-F238E27FC236}">
                <a16:creationId xmlns:a16="http://schemas.microsoft.com/office/drawing/2014/main" id="{2D98475D-8F0C-DA71-D767-1FEB040E7E29}"/>
              </a:ext>
            </a:extLst>
          </p:cNvPr>
          <p:cNvSpPr txBox="1"/>
          <p:nvPr/>
        </p:nvSpPr>
        <p:spPr>
          <a:xfrm>
            <a:off x="3190088" y="11182762"/>
            <a:ext cx="697366" cy="646331"/>
          </a:xfrm>
          <a:prstGeom prst="rect">
            <a:avLst/>
          </a:prstGeom>
          <a:noFill/>
        </p:spPr>
        <p:txBody>
          <a:bodyPr wrap="square" rtlCol="0">
            <a:spAutoFit/>
          </a:bodyPr>
          <a:lstStyle/>
          <a:p>
            <a:r>
              <a:rPr lang="he-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10</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510573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232A92-716D-CCA7-D94B-6F39FE267762}"/>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EC0831AA-0C45-157F-2109-07DA62A45377}"/>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6C01F158-9D6A-F3FA-FB43-A3ABC0C19D43}"/>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7698190C-815A-1F4D-3D3E-DAECF986D192}"/>
              </a:ext>
            </a:extLst>
          </p:cNvPr>
          <p:cNvSpPr txBox="1"/>
          <p:nvPr/>
        </p:nvSpPr>
        <p:spPr>
          <a:xfrm>
            <a:off x="235744" y="144451"/>
            <a:ext cx="6386512" cy="769441"/>
          </a:xfrm>
          <a:prstGeom prst="rect">
            <a:avLst/>
          </a:prstGeom>
          <a:noFill/>
        </p:spPr>
        <p:txBody>
          <a:bodyPr wrap="square" rtlCol="0">
            <a:spAutoFit/>
          </a:bodyPr>
          <a:lstStyle/>
          <a:p>
            <a:r>
              <a:rPr lang="he-IL" sz="4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פירוט </a:t>
            </a:r>
            <a:r>
              <a:rPr lang="he-IL" sz="4400" b="1" u="sng"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אלגורתמים</a:t>
            </a:r>
            <a:r>
              <a:rPr lang="he-IL" sz="4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חשובים</a:t>
            </a:r>
            <a:endParaRPr lang="en-IL" sz="4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
        <p:nvSpPr>
          <p:cNvPr id="7" name="תיבת טקסט 6">
            <a:extLst>
              <a:ext uri="{FF2B5EF4-FFF2-40B4-BE49-F238E27FC236}">
                <a16:creationId xmlns:a16="http://schemas.microsoft.com/office/drawing/2014/main" id="{2E7ED072-FAAB-D87F-8315-693359DF8BAA}"/>
              </a:ext>
            </a:extLst>
          </p:cNvPr>
          <p:cNvSpPr txBox="1"/>
          <p:nvPr/>
        </p:nvSpPr>
        <p:spPr>
          <a:xfrm>
            <a:off x="349915" y="804665"/>
            <a:ext cx="6268639" cy="9571851"/>
          </a:xfrm>
          <a:prstGeom prst="rect">
            <a:avLst/>
          </a:prstGeom>
          <a:noFill/>
        </p:spPr>
        <p:txBody>
          <a:bodyPr wrap="square" rtlCol="0">
            <a:spAutoFit/>
          </a:bodyPr>
          <a:lstStyle/>
          <a:p>
            <a:pPr algn="r" rtl="1"/>
            <a:r>
              <a:rPr lang="en-US" sz="4000" b="1" u="sng" dirty="0" err="1">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PlaceCheckPlant</a:t>
            </a:r>
            <a:endParaRPr lang="en-US" sz="4000" b="1" u="sng"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endParaRPr>
          </a:p>
          <a:p>
            <a:pPr algn="r" rtl="1"/>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קריאת הפעולה קוראת לאחר שנלחץ או נעזב הקליק השמאלי. לפעולה שני חצאים שונים, אחד למקרה של לחיצה ואחד למקרה של עזיבה.</a:t>
            </a:r>
          </a:p>
          <a:p>
            <a:pPr algn="r" rtl="1"/>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במקרה ונלחץ העכבר הפעולה </a:t>
            </a:r>
            <a:r>
              <a:rPr lang="he-IL" sz="2400" dirty="0" err="1">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תקח</a:t>
            </a:r>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 את איפה שנלחץ העכבר ותבדוק האם זה קרה בגבולות האזורי קנייה של הצמחים. אם כן הפעולה תבדוק על איזה צמח נלחץ ותשים במשתנה בשם </a:t>
            </a:r>
            <a:r>
              <a:rPr lang="en-US" sz="2400" dirty="0" err="1">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isBuyPress</a:t>
            </a:r>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 לפי הצמח (1 = </a:t>
            </a:r>
            <a:r>
              <a:rPr lang="he-IL" sz="24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אפונה</a:t>
            </a:r>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 2 = חמנייה). </a:t>
            </a:r>
          </a:p>
          <a:p>
            <a:pPr algn="r" rtl="1"/>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במקרה בו העכבר נעזב, הפעולה תבדוק האם יש לשחקן את כל התנאים בשביל לקנות צמח ואם לא תצא מהפעולה. אם כן, הפעולה תבדוק איפה עזיבת העכבר הייתה ואם היא הייתה </a:t>
            </a:r>
            <a:r>
              <a:rPr lang="he-IL" sz="2400" dirty="0" err="1">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באיזור</a:t>
            </a:r>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 הגינה של הצמחים תבדוק באיזה בלוק זה היה ו"תשתול" (תדפיס) שם את הצמח (הפעולה תבדוק את המשתנה שאומר לנו איזה צמח נלחץ ותשתול לפיו). לאחר הדפסת הצמח הפעולה תעדכן בכל המערכים והמשתנים של הצמח הספציפי שהודפס את הערכים שלו, לדוגמה מקום אופקי על המסך. הפעולה </a:t>
            </a:r>
            <a:r>
              <a:rPr lang="he-IL" sz="2400" dirty="0" err="1">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תקח</a:t>
            </a:r>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 מהכסף של השחקן את כמות הכסף שעולה הצמח (50 לחמנייה, ותבדוק האם לשחק יש 100 כסף במקרה שלחץ על אפונה ואם כן </a:t>
            </a:r>
            <a:r>
              <a:rPr lang="he-IL" sz="2400" dirty="0" err="1">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תקח</a:t>
            </a:r>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 ממנו, אם לא תצא)</a:t>
            </a:r>
          </a:p>
        </p:txBody>
      </p:sp>
      <p:pic>
        <p:nvPicPr>
          <p:cNvPr id="1026" name="Picture 2" descr="Shovel | Plants vs. Zombies Wiki | Fandom">
            <a:extLst>
              <a:ext uri="{FF2B5EF4-FFF2-40B4-BE49-F238E27FC236}">
                <a16:creationId xmlns:a16="http://schemas.microsoft.com/office/drawing/2014/main" id="{7267B464-D46E-5460-1BBA-294533B1C4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86" y="10294742"/>
            <a:ext cx="1125520" cy="1141715"/>
          </a:xfrm>
          <a:prstGeom prst="rect">
            <a:avLst/>
          </a:prstGeom>
          <a:noFill/>
          <a:extLst>
            <a:ext uri="{909E8E84-426E-40DD-AFC4-6F175D3DCCD1}">
              <a14:hiddenFill xmlns:a14="http://schemas.microsoft.com/office/drawing/2010/main">
                <a:solidFill>
                  <a:srgbClr val="FFFFFF"/>
                </a:solidFill>
              </a14:hiddenFill>
            </a:ext>
          </a:extLst>
        </p:spPr>
      </p:pic>
      <p:sp>
        <p:nvSpPr>
          <p:cNvPr id="10" name="תיבת טקסט 9">
            <a:extLst>
              <a:ext uri="{FF2B5EF4-FFF2-40B4-BE49-F238E27FC236}">
                <a16:creationId xmlns:a16="http://schemas.microsoft.com/office/drawing/2014/main" id="{13472F37-A88A-9975-4B8F-32935ABB5C2F}"/>
              </a:ext>
            </a:extLst>
          </p:cNvPr>
          <p:cNvSpPr txBox="1"/>
          <p:nvPr/>
        </p:nvSpPr>
        <p:spPr>
          <a:xfrm>
            <a:off x="3078403" y="11132060"/>
            <a:ext cx="701194" cy="646331"/>
          </a:xfrm>
          <a:prstGeom prst="rect">
            <a:avLst/>
          </a:prstGeom>
          <a:noFill/>
        </p:spPr>
        <p:txBody>
          <a:bodyPr wrap="square" rtlCol="0">
            <a:spAutoFit/>
          </a:bodyPr>
          <a:lstStyle/>
          <a:p>
            <a:r>
              <a:rPr lang="en-US"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11</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61287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93F7CB-0654-D89C-BFBB-8967A2D096FB}"/>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145F879F-DBA3-AD8F-0954-37B4EEDD4890}"/>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29CD79EE-CBB5-1E06-BCA1-07FF20734210}"/>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2B1D6541-2BDE-E6E3-BA9B-CC96DB889FC2}"/>
              </a:ext>
            </a:extLst>
          </p:cNvPr>
          <p:cNvSpPr txBox="1"/>
          <p:nvPr/>
        </p:nvSpPr>
        <p:spPr>
          <a:xfrm>
            <a:off x="3087914" y="11118120"/>
            <a:ext cx="682172" cy="646331"/>
          </a:xfrm>
          <a:prstGeom prst="rect">
            <a:avLst/>
          </a:prstGeom>
          <a:noFill/>
        </p:spPr>
        <p:txBody>
          <a:bodyPr wrap="square" rtlCol="0">
            <a:spAutoFit/>
          </a:bodyPr>
          <a:lstStyle/>
          <a:p>
            <a:r>
              <a:rPr lang="he-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12</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
        <p:nvSpPr>
          <p:cNvPr id="6" name="תיבת טקסט 5">
            <a:extLst>
              <a:ext uri="{FF2B5EF4-FFF2-40B4-BE49-F238E27FC236}">
                <a16:creationId xmlns:a16="http://schemas.microsoft.com/office/drawing/2014/main" id="{E8D6BD9C-C385-76E3-BA88-6461CD594002}"/>
              </a:ext>
            </a:extLst>
          </p:cNvPr>
          <p:cNvSpPr txBox="1"/>
          <p:nvPr/>
        </p:nvSpPr>
        <p:spPr>
          <a:xfrm>
            <a:off x="471487" y="233615"/>
            <a:ext cx="6197828" cy="9571851"/>
          </a:xfrm>
          <a:prstGeom prst="rect">
            <a:avLst/>
          </a:prstGeom>
          <a:noFill/>
        </p:spPr>
        <p:txBody>
          <a:bodyPr wrap="square" rtlCol="0">
            <a:spAutoFit/>
          </a:bodyPr>
          <a:lstStyle/>
          <a:p>
            <a:pPr algn="r" rtl="1"/>
            <a:r>
              <a:rPr lang="en-US" sz="4000" b="1" u="sng"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Shoot</a:t>
            </a:r>
            <a:endParaRPr lang="he-IL" sz="4000" b="1" u="sng"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endParaRPr>
          </a:p>
          <a:p>
            <a:pPr algn="r" rtl="1"/>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הפעולה עוברת על כל חיילי האפונה ובכל פעם מתחלקת לשלוש-</a:t>
            </a:r>
          </a:p>
          <a:p>
            <a:pPr algn="r" rtl="1"/>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אם הם ירו כבר והירייה שלהם בתוך הטווח המוגדר ליריות, אז תקדם את הירייה בחמש פיקסלים קדימה.</a:t>
            </a:r>
          </a:p>
          <a:p>
            <a:pPr algn="r" rtl="1"/>
            <a:endPar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endParaRPr>
          </a:p>
          <a:p>
            <a:pPr algn="r" rtl="1"/>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אם הם ירו כבר והירייה יצאה מתוך הטווח המוגדר ליריות, תמחק את הירייה מהמשחק ותעדכן שהאפונה ששלחה אותה לא ירתה</a:t>
            </a:r>
          </a:p>
          <a:p>
            <a:pPr algn="r" rtl="1"/>
            <a:endPar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endParaRPr>
          </a:p>
          <a:p>
            <a:pPr algn="r" rtl="1"/>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אם הם עוד לא ירו, תירה ירייה חדשה ליד האפונה הספציפית שעכשיו אתה בודק, ותוסיף את הערכים שלו למערכי ומשתני האפונה.</a:t>
            </a:r>
          </a:p>
          <a:p>
            <a:pPr algn="r" rtl="1"/>
            <a:endPar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endParaRPr>
          </a:p>
          <a:p>
            <a:pPr algn="r" rtl="1"/>
            <a:r>
              <a:rPr lang="he-IL" sz="2400" u="sng"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פעולה זאת קוראת לשתי פעולות חשובות:</a:t>
            </a:r>
          </a:p>
          <a:p>
            <a:pPr algn="r" rtl="1"/>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לפעולה </a:t>
            </a:r>
            <a:r>
              <a:rPr lang="en-US" sz="2400" dirty="0" err="1">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saveBG</a:t>
            </a:r>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 בה אתה מכניס שתי נקודות על המסך וזה שומר לך את כל הצבעים של הפיקסלים שבניהן במערך</a:t>
            </a:r>
          </a:p>
          <a:p>
            <a:pPr algn="r" rtl="1"/>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ופעולה </a:t>
            </a:r>
            <a:r>
              <a:rPr lang="en-US" sz="2400" dirty="0" err="1">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PrintColorArray</a:t>
            </a:r>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 בה אתה מדפיס במיקום שאתה בוחר על המסך את מערך של צבעים (המערך שקיבלנו מהפעולה </a:t>
            </a:r>
            <a:r>
              <a:rPr lang="en-US" sz="2400" dirty="0" err="1">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saveBG</a:t>
            </a:r>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a:t>
            </a:r>
          </a:p>
          <a:p>
            <a:pPr algn="r" rtl="1"/>
            <a:r>
              <a:rPr lang="he-IL" sz="24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בעזרת שתי פעולות אלה אנחנו יכולים לקדם את השעועית על המסך מבלי למחוק את הפיקסלים שהירייה עוברת עליהם.</a:t>
            </a:r>
          </a:p>
        </p:txBody>
      </p:sp>
    </p:spTree>
    <p:extLst>
      <p:ext uri="{BB962C8B-B14F-4D97-AF65-F5344CB8AC3E}">
        <p14:creationId xmlns:p14="http://schemas.microsoft.com/office/powerpoint/2010/main" val="959589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E84352C-8DDB-F036-1E98-EB132496AA25}"/>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DEFE550F-18DA-3D36-AEF9-9710936689C3}"/>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CC91C440-9246-27EA-9619-70AB61E6B102}"/>
              </a:ext>
            </a:extLst>
          </p:cNvPr>
          <p:cNvPicPr>
            <a:picLocks noChangeAspect="1" noChangeArrowheads="1"/>
          </p:cNvPicPr>
          <p:nvPr/>
        </p:nvPicPr>
        <p:blipFill>
          <a:blip r:embed="rId3">
            <a:alphaModFix amt="97000"/>
            <a:extLst>
              <a:ext uri="{BEBA8EAE-BF5A-486C-A8C5-ECC9F3942E4B}">
                <a14:imgProps xmlns:a14="http://schemas.microsoft.com/office/drawing/2010/main">
                  <a14:imgLayer r:embed="rId4">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6" name="תיבת טקסט 5">
            <a:extLst>
              <a:ext uri="{FF2B5EF4-FFF2-40B4-BE49-F238E27FC236}">
                <a16:creationId xmlns:a16="http://schemas.microsoft.com/office/drawing/2014/main" id="{61D01B5A-B5D8-5B7F-DB1B-A9B0636D364A}"/>
              </a:ext>
            </a:extLst>
          </p:cNvPr>
          <p:cNvSpPr txBox="1"/>
          <p:nvPr/>
        </p:nvSpPr>
        <p:spPr>
          <a:xfrm>
            <a:off x="3126921" y="11219720"/>
            <a:ext cx="604157" cy="646331"/>
          </a:xfrm>
          <a:prstGeom prst="rect">
            <a:avLst/>
          </a:prstGeom>
          <a:noFill/>
        </p:spPr>
        <p:txBody>
          <a:bodyPr wrap="square" rtlCol="0">
            <a:spAutoFit/>
          </a:bodyPr>
          <a:lstStyle/>
          <a:p>
            <a:r>
              <a:rPr lang="he-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13</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pic>
        <p:nvPicPr>
          <p:cNvPr id="8" name="תמונה 7">
            <a:extLst>
              <a:ext uri="{FF2B5EF4-FFF2-40B4-BE49-F238E27FC236}">
                <a16:creationId xmlns:a16="http://schemas.microsoft.com/office/drawing/2014/main" id="{7A5BA1E6-BD15-9FF2-534A-207F473F2C9A}"/>
              </a:ext>
            </a:extLst>
          </p:cNvPr>
          <p:cNvPicPr>
            <a:picLocks noChangeAspect="1"/>
          </p:cNvPicPr>
          <p:nvPr/>
        </p:nvPicPr>
        <p:blipFill>
          <a:blip r:embed="rId5"/>
          <a:stretch>
            <a:fillRect/>
          </a:stretch>
        </p:blipFill>
        <p:spPr>
          <a:xfrm>
            <a:off x="-1" y="1827391"/>
            <a:ext cx="6858000" cy="8172951"/>
          </a:xfrm>
          <a:prstGeom prst="rect">
            <a:avLst/>
          </a:prstGeom>
        </p:spPr>
      </p:pic>
      <p:sp>
        <p:nvSpPr>
          <p:cNvPr id="9" name="תיבת טקסט 8">
            <a:extLst>
              <a:ext uri="{FF2B5EF4-FFF2-40B4-BE49-F238E27FC236}">
                <a16:creationId xmlns:a16="http://schemas.microsoft.com/office/drawing/2014/main" id="{306FD92B-1396-1D78-3E63-EBA665FAE806}"/>
              </a:ext>
            </a:extLst>
          </p:cNvPr>
          <p:cNvSpPr txBox="1"/>
          <p:nvPr/>
        </p:nvSpPr>
        <p:spPr>
          <a:xfrm>
            <a:off x="-421822" y="409228"/>
            <a:ext cx="7097485" cy="707886"/>
          </a:xfrm>
          <a:prstGeom prst="rect">
            <a:avLst/>
          </a:prstGeom>
          <a:noFill/>
        </p:spPr>
        <p:txBody>
          <a:bodyPr wrap="square" rtlCol="0">
            <a:spAutoFit/>
          </a:bodyPr>
          <a:lstStyle/>
          <a:p>
            <a:pPr algn="r" rtl="1"/>
            <a:r>
              <a:rPr lang="he-IL" sz="4000" b="1" u="sng"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תרשים זרימה- פעולת </a:t>
            </a:r>
            <a:r>
              <a:rPr lang="en-US" sz="4000" b="1" u="sng"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Shoot</a:t>
            </a:r>
            <a:endParaRPr lang="en-IL" sz="4000" b="1" u="sng"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05619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7193EF-CEC4-D7E2-EC5A-D03B6D724925}"/>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65B0A91B-9D0E-4CE6-97BD-9608FA2CF6D4}"/>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475E8C03-9B92-E4D2-C983-3F448E161C07}"/>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9" name="תיבת טקסט 8">
            <a:extLst>
              <a:ext uri="{FF2B5EF4-FFF2-40B4-BE49-F238E27FC236}">
                <a16:creationId xmlns:a16="http://schemas.microsoft.com/office/drawing/2014/main" id="{C9A7BCB8-D731-0C99-B03C-A76C117F20C9}"/>
              </a:ext>
            </a:extLst>
          </p:cNvPr>
          <p:cNvSpPr txBox="1"/>
          <p:nvPr/>
        </p:nvSpPr>
        <p:spPr>
          <a:xfrm>
            <a:off x="61685" y="512368"/>
            <a:ext cx="6734629" cy="984885"/>
          </a:xfrm>
          <a:prstGeom prst="rect">
            <a:avLst/>
          </a:prstGeom>
          <a:noFill/>
        </p:spPr>
        <p:txBody>
          <a:bodyPr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4000" b="1" i="0" u="sng" strike="noStrike" kern="1200" cap="none" spc="0" normalizeH="0" baseline="0" noProof="0" dirty="0">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rPr>
              <a:t>תרשים זרימה- פעולת </a:t>
            </a:r>
            <a:r>
              <a:rPr lang="en-US" sz="4000" b="1" u="sng"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Zombie</a:t>
            </a:r>
            <a:endParaRPr kumimoji="0" lang="en-IL" sz="4000" b="1" i="0" u="sng" strike="noStrike" kern="1200" cap="none" spc="0" normalizeH="0" baseline="0" noProof="0" dirty="0">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endParaRPr>
          </a:p>
          <a:p>
            <a:endParaRPr lang="en-IL" dirty="0"/>
          </a:p>
        </p:txBody>
      </p:sp>
      <p:sp>
        <p:nvSpPr>
          <p:cNvPr id="10" name="תיבת טקסט 9">
            <a:extLst>
              <a:ext uri="{FF2B5EF4-FFF2-40B4-BE49-F238E27FC236}">
                <a16:creationId xmlns:a16="http://schemas.microsoft.com/office/drawing/2014/main" id="{39631DC2-6AE6-E8F2-5CFC-1FD69D409B3D}"/>
              </a:ext>
            </a:extLst>
          </p:cNvPr>
          <p:cNvSpPr txBox="1"/>
          <p:nvPr/>
        </p:nvSpPr>
        <p:spPr>
          <a:xfrm>
            <a:off x="3106057" y="11221154"/>
            <a:ext cx="1045028" cy="646331"/>
          </a:xfrm>
          <a:prstGeom prst="rect">
            <a:avLst/>
          </a:prstGeom>
          <a:noFill/>
        </p:spPr>
        <p:txBody>
          <a:bodyPr wrap="square" rtlCol="0">
            <a:spAutoFit/>
          </a:bodyPr>
          <a:lstStyle/>
          <a:p>
            <a:r>
              <a:rPr lang="en-US"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14</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pic>
        <p:nvPicPr>
          <p:cNvPr id="12" name="תמונה 11">
            <a:extLst>
              <a:ext uri="{FF2B5EF4-FFF2-40B4-BE49-F238E27FC236}">
                <a16:creationId xmlns:a16="http://schemas.microsoft.com/office/drawing/2014/main" id="{49037587-A99A-95BE-44D5-609B1777C0F3}"/>
              </a:ext>
            </a:extLst>
          </p:cNvPr>
          <p:cNvPicPr>
            <a:picLocks noChangeAspect="1"/>
          </p:cNvPicPr>
          <p:nvPr/>
        </p:nvPicPr>
        <p:blipFill>
          <a:blip r:embed="rId4"/>
          <a:stretch>
            <a:fillRect/>
          </a:stretch>
        </p:blipFill>
        <p:spPr>
          <a:xfrm>
            <a:off x="0" y="2034823"/>
            <a:ext cx="7037614" cy="8578386"/>
          </a:xfrm>
          <a:prstGeom prst="rect">
            <a:avLst/>
          </a:prstGeom>
        </p:spPr>
      </p:pic>
    </p:spTree>
    <p:extLst>
      <p:ext uri="{BB962C8B-B14F-4D97-AF65-F5344CB8AC3E}">
        <p14:creationId xmlns:p14="http://schemas.microsoft.com/office/powerpoint/2010/main" val="399288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2C11187-D983-2C56-9103-7BF71FB7F52E}"/>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57C20081-B037-5ECE-2F23-723DAC0F347B}"/>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D9B4B2A7-6752-F3FD-5ECB-D0B7918555A5}"/>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635A2085-F4DD-80BF-B539-58D25074CC15}"/>
              </a:ext>
            </a:extLst>
          </p:cNvPr>
          <p:cNvSpPr txBox="1"/>
          <p:nvPr/>
        </p:nvSpPr>
        <p:spPr>
          <a:xfrm>
            <a:off x="1393371" y="3005670"/>
            <a:ext cx="4383315" cy="2554545"/>
          </a:xfrm>
          <a:prstGeom prst="rect">
            <a:avLst/>
          </a:prstGeom>
          <a:noFill/>
        </p:spPr>
        <p:txBody>
          <a:bodyPr wrap="square" rtlCol="0">
            <a:spAutoFit/>
          </a:bodyPr>
          <a:lstStyle/>
          <a:p>
            <a:pPr algn="ctr" rtl="1"/>
            <a:r>
              <a:rPr lang="he-IL" sz="80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רשימת</a:t>
            </a:r>
            <a:r>
              <a:rPr lang="he-IL" dirty="0"/>
              <a:t> </a:t>
            </a:r>
            <a:r>
              <a:rPr lang="he-IL" sz="80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הפעולות</a:t>
            </a:r>
            <a:endParaRPr lang="en-IL" sz="80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
        <p:nvSpPr>
          <p:cNvPr id="6" name="תיבת טקסט 5">
            <a:extLst>
              <a:ext uri="{FF2B5EF4-FFF2-40B4-BE49-F238E27FC236}">
                <a16:creationId xmlns:a16="http://schemas.microsoft.com/office/drawing/2014/main" id="{15605159-2910-2B7C-6997-5DD824E17C00}"/>
              </a:ext>
            </a:extLst>
          </p:cNvPr>
          <p:cNvSpPr txBox="1"/>
          <p:nvPr/>
        </p:nvSpPr>
        <p:spPr>
          <a:xfrm>
            <a:off x="3144156" y="11219720"/>
            <a:ext cx="1143000" cy="646331"/>
          </a:xfrm>
          <a:prstGeom prst="rect">
            <a:avLst/>
          </a:prstGeom>
          <a:noFill/>
        </p:spPr>
        <p:txBody>
          <a:bodyPr wrap="square" rtlCol="0">
            <a:spAutoFit/>
          </a:bodyPr>
          <a:lstStyle/>
          <a:p>
            <a:r>
              <a:rPr lang="he-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15</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04921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Plants vs Zombies Video Games - PopCap Studios - Official EA Site">
            <a:extLst>
              <a:ext uri="{FF2B5EF4-FFF2-40B4-BE49-F238E27FC236}">
                <a16:creationId xmlns:a16="http://schemas.microsoft.com/office/drawing/2014/main" id="{8FD341B8-1B01-DE7B-2FF0-73FDCEF38ADA}"/>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graphicFrame>
        <p:nvGraphicFramePr>
          <p:cNvPr id="6" name="מציין מיקום תוכן 5">
            <a:extLst>
              <a:ext uri="{FF2B5EF4-FFF2-40B4-BE49-F238E27FC236}">
                <a16:creationId xmlns:a16="http://schemas.microsoft.com/office/drawing/2014/main" id="{4F4D5262-905C-CBAB-0642-48C8B0783ED7}"/>
              </a:ext>
            </a:extLst>
          </p:cNvPr>
          <p:cNvGraphicFramePr>
            <a:graphicFrameLocks noGrp="1"/>
          </p:cNvGraphicFramePr>
          <p:nvPr>
            <p:ph idx="1"/>
            <p:extLst>
              <p:ext uri="{D42A27DB-BD31-4B8C-83A1-F6EECF244321}">
                <p14:modId xmlns:p14="http://schemas.microsoft.com/office/powerpoint/2010/main" val="1147716789"/>
              </p:ext>
            </p:extLst>
          </p:nvPr>
        </p:nvGraphicFramePr>
        <p:xfrm>
          <a:off x="0" y="-72572"/>
          <a:ext cx="6858000" cy="12264570"/>
        </p:xfrm>
        <a:graphic>
          <a:graphicData uri="http://schemas.openxmlformats.org/drawingml/2006/table">
            <a:tbl>
              <a:tblPr firstRow="1" bandRow="1">
                <a:tableStyleId>{5C22544A-7EE6-4342-B048-85BDC9FD1C3A}</a:tableStyleId>
              </a:tblPr>
              <a:tblGrid>
                <a:gridCol w="1726718">
                  <a:extLst>
                    <a:ext uri="{9D8B030D-6E8A-4147-A177-3AD203B41FA5}">
                      <a16:colId xmlns:a16="http://schemas.microsoft.com/office/drawing/2014/main" val="1648468162"/>
                    </a:ext>
                  </a:extLst>
                </a:gridCol>
                <a:gridCol w="1435581">
                  <a:extLst>
                    <a:ext uri="{9D8B030D-6E8A-4147-A177-3AD203B41FA5}">
                      <a16:colId xmlns:a16="http://schemas.microsoft.com/office/drawing/2014/main" val="2360540479"/>
                    </a:ext>
                  </a:extLst>
                </a:gridCol>
                <a:gridCol w="2082800">
                  <a:extLst>
                    <a:ext uri="{9D8B030D-6E8A-4147-A177-3AD203B41FA5}">
                      <a16:colId xmlns:a16="http://schemas.microsoft.com/office/drawing/2014/main" val="1061696604"/>
                    </a:ext>
                  </a:extLst>
                </a:gridCol>
                <a:gridCol w="1612901">
                  <a:extLst>
                    <a:ext uri="{9D8B030D-6E8A-4147-A177-3AD203B41FA5}">
                      <a16:colId xmlns:a16="http://schemas.microsoft.com/office/drawing/2014/main" val="263842362"/>
                    </a:ext>
                  </a:extLst>
                </a:gridCol>
              </a:tblGrid>
              <a:tr h="1813558">
                <a:tc>
                  <a:txBody>
                    <a:bodyPr/>
                    <a:lstStyle/>
                    <a:p>
                      <a:pPr algn="ctr" rtl="1"/>
                      <a:r>
                        <a:rPr lang="he-IL" sz="3600" b="1" kern="1200" cap="none" spc="0" dirty="0">
                          <a:ln w="12700" cmpd="sng">
                            <a:solidFill>
                              <a:schemeClr val="accent4"/>
                            </a:solidFill>
                            <a:prstDash val="solid"/>
                          </a:ln>
                          <a:solidFill>
                            <a:schemeClr val="bg1"/>
                          </a:solidFill>
                          <a:effectLst/>
                          <a:latin typeface="+mn-lt"/>
                          <a:ea typeface="+mn-ea"/>
                          <a:cs typeface="+mn-cs"/>
                        </a:rPr>
                        <a:t>מטרה</a:t>
                      </a:r>
                      <a:endParaRPr lang="en-IL" sz="3600" b="1" kern="1200" cap="none" spc="0" dirty="0">
                        <a:ln w="12700" cmpd="sng">
                          <a:solidFill>
                            <a:schemeClr val="accent4"/>
                          </a:solidFill>
                          <a:prstDash val="solid"/>
                        </a:ln>
                        <a:solidFill>
                          <a:schemeClr val="bg1"/>
                        </a:solidFill>
                        <a:effectLst/>
                        <a:latin typeface="+mn-lt"/>
                        <a:ea typeface="+mn-ea"/>
                        <a:cs typeface="+mn-cs"/>
                      </a:endParaRPr>
                    </a:p>
                  </a:txBody>
                  <a:tcPr>
                    <a:solidFill>
                      <a:schemeClr val="bg2">
                        <a:lumMod val="25000"/>
                      </a:schemeClr>
                    </a:solidFill>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lang="he-IL" sz="3600" b="1" kern="1200" cap="none" spc="0" dirty="0">
                          <a:ln w="12700" cmpd="sng">
                            <a:solidFill>
                              <a:schemeClr val="accent4"/>
                            </a:solidFill>
                            <a:prstDash val="solid"/>
                          </a:ln>
                          <a:solidFill>
                            <a:schemeClr val="bg1"/>
                          </a:solidFill>
                          <a:effectLst/>
                          <a:latin typeface="+mn-lt"/>
                          <a:ea typeface="+mn-ea"/>
                          <a:cs typeface="+mn-cs"/>
                        </a:rPr>
                        <a:t>טענת יציאה</a:t>
                      </a:r>
                    </a:p>
                  </a:txBody>
                  <a:tcPr>
                    <a:solidFill>
                      <a:schemeClr val="bg2">
                        <a:lumMod val="25000"/>
                      </a:schemeClr>
                    </a:solidFill>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lang="he-IL" sz="3600" b="1" kern="1200" cap="none" spc="0" noProof="0" dirty="0">
                          <a:ln w="12700" cmpd="sng">
                            <a:solidFill>
                              <a:schemeClr val="accent4"/>
                            </a:solidFill>
                            <a:prstDash val="solid"/>
                          </a:ln>
                          <a:solidFill>
                            <a:schemeClr val="bg1"/>
                          </a:solidFill>
                          <a:effectLst/>
                          <a:latin typeface="+mn-lt"/>
                          <a:ea typeface="+mn-ea"/>
                          <a:cs typeface="+mn-cs"/>
                        </a:rPr>
                        <a:t>טענת כניסה</a:t>
                      </a:r>
                    </a:p>
                    <a:p>
                      <a:pPr algn="ctr"/>
                      <a:endParaRPr lang="he-IL" sz="4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txBody>
                  <a:tcPr>
                    <a:solidFill>
                      <a:schemeClr val="bg2">
                        <a:lumMod val="25000"/>
                      </a:schemeClr>
                    </a:solidFill>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lang="he-IL" sz="3400" b="1" kern="1200" cap="none" spc="0" noProof="0" dirty="0">
                          <a:ln w="12700" cmpd="sng">
                            <a:solidFill>
                              <a:schemeClr val="accent4"/>
                            </a:solidFill>
                            <a:prstDash val="solid"/>
                          </a:ln>
                          <a:solidFill>
                            <a:schemeClr val="bg1"/>
                          </a:solidFill>
                          <a:effectLst/>
                          <a:latin typeface="+mn-lt"/>
                          <a:ea typeface="+mn-ea"/>
                          <a:cs typeface="+mn-cs"/>
                        </a:rPr>
                        <a:t>שם הפעולה</a:t>
                      </a:r>
                    </a:p>
                    <a:p>
                      <a:endParaRPr lang="en-IL" dirty="0"/>
                    </a:p>
                  </a:txBody>
                  <a:tcPr>
                    <a:solidFill>
                      <a:schemeClr val="bg2">
                        <a:lumMod val="25000"/>
                      </a:schemeClr>
                    </a:solidFill>
                  </a:tcPr>
                </a:tc>
                <a:extLst>
                  <a:ext uri="{0D108BD9-81ED-4DB2-BD59-A6C34878D82A}">
                    <a16:rowId xmlns:a16="http://schemas.microsoft.com/office/drawing/2014/main" val="1141155868"/>
                  </a:ext>
                </a:extLst>
              </a:tr>
              <a:tr h="2305370">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להזיז את כל הזומבים לכיוון הצמחים ולהדפיס זומבים חדשים. בנוסף לתקוף צמחים במקרה שזומבי וצמח צמודים, ולהגיד האם ניצחת או לא</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זומבים מודפסים על המסך,</a:t>
                      </a:r>
                    </a:p>
                    <a:p>
                      <a:pPr marL="0" algn="r" defTabSz="685800" rtl="1" eaLnBrk="1" latinLnBrk="0" hangingPunct="1"/>
                      <a:r>
                        <a:rPr lang="he-IL" sz="1600" kern="1200" dirty="0">
                          <a:solidFill>
                            <a:schemeClr val="accent1">
                              <a:lumMod val="50000"/>
                            </a:schemeClr>
                          </a:solidFill>
                          <a:latin typeface="+mn-lt"/>
                          <a:ea typeface="+mn-ea"/>
                          <a:cs typeface="+mn-cs"/>
                        </a:rPr>
                        <a:t>מיקומים חדשים של זומבים,</a:t>
                      </a:r>
                    </a:p>
                    <a:p>
                      <a:pPr marL="0" algn="r" defTabSz="685800" rtl="1" eaLnBrk="1" latinLnBrk="0" hangingPunct="1"/>
                      <a:r>
                        <a:rPr lang="he-IL" sz="1600" kern="1200" dirty="0">
                          <a:solidFill>
                            <a:schemeClr val="accent1">
                              <a:lumMod val="50000"/>
                            </a:schemeClr>
                          </a:solidFill>
                          <a:latin typeface="+mn-lt"/>
                          <a:ea typeface="+mn-ea"/>
                          <a:cs typeface="+mn-cs"/>
                        </a:rPr>
                        <a:t>האם ניצחת\הפסדת</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מיקומי הזומבים</a:t>
                      </a:r>
                      <a:endParaRPr lang="en-US" sz="1600" kern="1200" dirty="0">
                        <a:solidFill>
                          <a:schemeClr val="accent1">
                            <a:lumMod val="50000"/>
                          </a:schemeClr>
                        </a:solidFill>
                        <a:latin typeface="+mn-lt"/>
                        <a:ea typeface="+mn-ea"/>
                        <a:cs typeface="+mn-cs"/>
                      </a:endParaRPr>
                    </a:p>
                    <a:p>
                      <a:pPr marL="0" algn="r" defTabSz="685800" rtl="1" eaLnBrk="1" latinLnBrk="0" hangingPunct="1"/>
                      <a:r>
                        <a:rPr lang="en-US" sz="1600" kern="1200" dirty="0" err="1">
                          <a:solidFill>
                            <a:schemeClr val="accent1">
                              <a:lumMod val="50000"/>
                            </a:schemeClr>
                          </a:solidFill>
                          <a:latin typeface="+mn-lt"/>
                          <a:ea typeface="+mn-ea"/>
                          <a:cs typeface="+mn-cs"/>
                        </a:rPr>
                        <a:t>zombieX</a:t>
                      </a:r>
                      <a:r>
                        <a:rPr lang="en-US" sz="1600" kern="1200" dirty="0">
                          <a:solidFill>
                            <a:schemeClr val="accent1">
                              <a:lumMod val="50000"/>
                            </a:schemeClr>
                          </a:solidFill>
                          <a:latin typeface="+mn-lt"/>
                          <a:ea typeface="+mn-ea"/>
                          <a:cs typeface="+mn-cs"/>
                        </a:rPr>
                        <a:t>, </a:t>
                      </a:r>
                    </a:p>
                    <a:p>
                      <a:pPr marL="0" algn="r" defTabSz="685800" rtl="1" eaLnBrk="1" latinLnBrk="0" hangingPunct="1"/>
                      <a:r>
                        <a:rPr lang="en-US" sz="1600" kern="1200" dirty="0" err="1">
                          <a:solidFill>
                            <a:schemeClr val="accent1">
                              <a:lumMod val="50000"/>
                            </a:schemeClr>
                          </a:solidFill>
                          <a:latin typeface="+mn-lt"/>
                          <a:ea typeface="+mn-ea"/>
                          <a:cs typeface="+mn-cs"/>
                        </a:rPr>
                        <a:t>zombieY</a:t>
                      </a:r>
                      <a:endParaRPr lang="he-IL" sz="1600" kern="1200" dirty="0">
                        <a:solidFill>
                          <a:schemeClr val="accent1">
                            <a:lumMod val="50000"/>
                          </a:schemeClr>
                        </a:solidFill>
                        <a:latin typeface="+mn-lt"/>
                        <a:ea typeface="+mn-ea"/>
                        <a:cs typeface="+mn-cs"/>
                      </a:endParaRPr>
                    </a:p>
                    <a:p>
                      <a:pPr marL="0" algn="r" defTabSz="685800" rtl="1" eaLnBrk="1" latinLnBrk="0" hangingPunct="1"/>
                      <a:endParaRPr lang="he-IL" sz="1600" kern="1200" dirty="0">
                        <a:solidFill>
                          <a:schemeClr val="accent1">
                            <a:lumMod val="50000"/>
                          </a:schemeClr>
                        </a:solidFill>
                        <a:latin typeface="+mn-lt"/>
                        <a:ea typeface="+mn-ea"/>
                        <a:cs typeface="+mn-cs"/>
                      </a:endParaRPr>
                    </a:p>
                    <a:p>
                      <a:pPr marL="0" algn="r" defTabSz="685800" rtl="1" eaLnBrk="1" latinLnBrk="0" hangingPunct="1"/>
                      <a:r>
                        <a:rPr lang="he-IL" sz="1600" kern="1200" dirty="0">
                          <a:solidFill>
                            <a:schemeClr val="accent1">
                              <a:lumMod val="50000"/>
                            </a:schemeClr>
                          </a:solidFill>
                          <a:latin typeface="+mn-lt"/>
                          <a:ea typeface="+mn-ea"/>
                          <a:cs typeface="+mn-cs"/>
                        </a:rPr>
                        <a:t>אינדקס זומבים</a:t>
                      </a:r>
                    </a:p>
                    <a:p>
                      <a:pPr marL="0" algn="r" defTabSz="685800" rtl="1" eaLnBrk="1" latinLnBrk="0" hangingPunct="1"/>
                      <a:r>
                        <a:rPr lang="en-US" sz="1600" kern="1200" dirty="0" err="1">
                          <a:solidFill>
                            <a:schemeClr val="accent1">
                              <a:lumMod val="50000"/>
                            </a:schemeClr>
                          </a:solidFill>
                          <a:latin typeface="+mn-lt"/>
                          <a:ea typeface="+mn-ea"/>
                          <a:cs typeface="+mn-cs"/>
                        </a:rPr>
                        <a:t>zombieIndex</a:t>
                      </a:r>
                      <a:endParaRPr lang="he-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a:solidFill>
                            <a:schemeClr val="accent1">
                              <a:lumMod val="50000"/>
                            </a:schemeClr>
                          </a:solidFill>
                          <a:latin typeface="+mn-lt"/>
                          <a:ea typeface="+mn-ea"/>
                          <a:cs typeface="+mn-cs"/>
                        </a:rPr>
                        <a:t>zombies</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2863142768"/>
                  </a:ext>
                </a:extLst>
              </a:tr>
              <a:tr h="2797183">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להדפיס מערך של צבעים של פיקסלים על המסך במטרה להחזיר לרקע שהיה שם קודם</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על המסך, מודפס המערך במיקום שבחרנו</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a:solidFill>
                            <a:schemeClr val="accent1">
                              <a:lumMod val="50000"/>
                            </a:schemeClr>
                          </a:solidFill>
                          <a:latin typeface="+mn-lt"/>
                          <a:ea typeface="+mn-ea"/>
                          <a:cs typeface="+mn-cs"/>
                        </a:rPr>
                        <a:t>DX</a:t>
                      </a:r>
                      <a:r>
                        <a:rPr lang="he-IL" sz="1600" kern="1200" dirty="0">
                          <a:solidFill>
                            <a:schemeClr val="accent1">
                              <a:lumMod val="50000"/>
                            </a:schemeClr>
                          </a:solidFill>
                          <a:latin typeface="+mn-lt"/>
                          <a:ea typeface="+mn-ea"/>
                          <a:cs typeface="+mn-cs"/>
                        </a:rPr>
                        <a:t> – כמה עמודות להדפיס</a:t>
                      </a:r>
                    </a:p>
                    <a:p>
                      <a:pPr marL="0" algn="r" defTabSz="685800" rtl="1" eaLnBrk="1" latinLnBrk="0" hangingPunct="1"/>
                      <a:endParaRPr lang="he-IL" sz="1600" kern="1200" dirty="0">
                        <a:solidFill>
                          <a:schemeClr val="accent1">
                            <a:lumMod val="50000"/>
                          </a:schemeClr>
                        </a:solidFill>
                        <a:latin typeface="+mn-lt"/>
                        <a:ea typeface="+mn-ea"/>
                        <a:cs typeface="+mn-cs"/>
                      </a:endParaRPr>
                    </a:p>
                    <a:p>
                      <a:pPr marL="0" algn="r" defTabSz="685800" rtl="1" eaLnBrk="1" latinLnBrk="0" hangingPunct="1"/>
                      <a:r>
                        <a:rPr lang="en-US" sz="1600" kern="1200" dirty="0">
                          <a:solidFill>
                            <a:schemeClr val="accent1">
                              <a:lumMod val="50000"/>
                            </a:schemeClr>
                          </a:solidFill>
                          <a:latin typeface="+mn-lt"/>
                          <a:ea typeface="+mn-ea"/>
                          <a:cs typeface="+mn-cs"/>
                        </a:rPr>
                        <a:t>CX </a:t>
                      </a:r>
                      <a:r>
                        <a:rPr lang="he-IL" sz="1600" kern="1200" dirty="0">
                          <a:solidFill>
                            <a:schemeClr val="accent1">
                              <a:lumMod val="50000"/>
                            </a:schemeClr>
                          </a:solidFill>
                          <a:latin typeface="+mn-lt"/>
                          <a:ea typeface="+mn-ea"/>
                          <a:cs typeface="+mn-cs"/>
                        </a:rPr>
                        <a:t>– כמה שורות להדפיס.</a:t>
                      </a:r>
                    </a:p>
                    <a:p>
                      <a:pPr marL="0" algn="r" defTabSz="685800" rtl="1" eaLnBrk="1" latinLnBrk="0" hangingPunct="1"/>
                      <a:endParaRPr lang="he-IL" sz="1600" kern="1200" dirty="0">
                        <a:solidFill>
                          <a:schemeClr val="accent1">
                            <a:lumMod val="50000"/>
                          </a:schemeClr>
                        </a:solidFill>
                        <a:latin typeface="+mn-lt"/>
                        <a:ea typeface="+mn-ea"/>
                        <a:cs typeface="+mn-cs"/>
                      </a:endParaRPr>
                    </a:p>
                    <a:p>
                      <a:pPr marL="0" algn="r" defTabSz="685800" rtl="1" eaLnBrk="1" latinLnBrk="0" hangingPunct="1"/>
                      <a:r>
                        <a:rPr lang="en-US" sz="1600" kern="1200" dirty="0">
                          <a:solidFill>
                            <a:schemeClr val="accent1">
                              <a:lumMod val="50000"/>
                            </a:schemeClr>
                          </a:solidFill>
                          <a:latin typeface="+mn-lt"/>
                          <a:ea typeface="+mn-ea"/>
                          <a:cs typeface="+mn-cs"/>
                        </a:rPr>
                        <a:t>SI</a:t>
                      </a:r>
                      <a:r>
                        <a:rPr lang="he-IL" sz="1600" kern="1200" dirty="0">
                          <a:solidFill>
                            <a:schemeClr val="accent1">
                              <a:lumMod val="50000"/>
                            </a:schemeClr>
                          </a:solidFill>
                          <a:latin typeface="+mn-lt"/>
                          <a:ea typeface="+mn-ea"/>
                          <a:cs typeface="+mn-cs"/>
                        </a:rPr>
                        <a:t> – אופסט למערך עם הצבעים.</a:t>
                      </a:r>
                    </a:p>
                    <a:p>
                      <a:pPr marL="0" algn="r" defTabSz="685800" rtl="1" eaLnBrk="1" latinLnBrk="0" hangingPunct="1"/>
                      <a:endParaRPr lang="he-IL" sz="1600" kern="1200" dirty="0">
                        <a:solidFill>
                          <a:schemeClr val="accent1">
                            <a:lumMod val="50000"/>
                          </a:schemeClr>
                        </a:solidFill>
                        <a:latin typeface="+mn-lt"/>
                        <a:ea typeface="+mn-ea"/>
                        <a:cs typeface="+mn-cs"/>
                      </a:endParaRPr>
                    </a:p>
                    <a:p>
                      <a:pPr marL="0" algn="r" defTabSz="685800" rtl="1" eaLnBrk="1" latinLnBrk="0" hangingPunct="1"/>
                      <a:r>
                        <a:rPr lang="en-US" sz="1600" kern="1200" dirty="0">
                          <a:solidFill>
                            <a:schemeClr val="accent1">
                              <a:lumMod val="50000"/>
                            </a:schemeClr>
                          </a:solidFill>
                          <a:latin typeface="+mn-lt"/>
                          <a:ea typeface="+mn-ea"/>
                          <a:cs typeface="+mn-cs"/>
                        </a:rPr>
                        <a:t>DI</a:t>
                      </a:r>
                      <a:r>
                        <a:rPr lang="he-IL" sz="1600" kern="1200" dirty="0">
                          <a:solidFill>
                            <a:schemeClr val="accent1">
                              <a:lumMod val="50000"/>
                            </a:schemeClr>
                          </a:solidFill>
                          <a:latin typeface="+mn-lt"/>
                          <a:ea typeface="+mn-ea"/>
                          <a:cs typeface="+mn-cs"/>
                        </a:rPr>
                        <a:t> – מקום על המסך</a:t>
                      </a:r>
                    </a:p>
                    <a:p>
                      <a:pPr marL="0" algn="r" defTabSz="685800" rtl="1" eaLnBrk="1" latinLnBrk="0" hangingPunct="1"/>
                      <a:r>
                        <a:rPr lang="he-IL" sz="1600" kern="1200" dirty="0">
                          <a:solidFill>
                            <a:schemeClr val="accent1">
                              <a:lumMod val="50000"/>
                            </a:schemeClr>
                          </a:solidFill>
                          <a:latin typeface="+mn-lt"/>
                          <a:ea typeface="+mn-ea"/>
                          <a:cs typeface="+mn-cs"/>
                        </a:rPr>
                        <a:t>(0, 64000-1)</a:t>
                      </a: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PrintColorArray</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4020502235"/>
                  </a:ext>
                </a:extLst>
              </a:tr>
              <a:tr h="3043089">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לשמור במערך את הצבעים של הפיקסלים במיקום וגודל מסוים במטרה לשמור את הרקע ולהחזיר אם אנחנו משנים אותו</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ב </a:t>
                      </a:r>
                      <a:r>
                        <a:rPr lang="en-US" sz="1600" kern="1200" dirty="0">
                          <a:solidFill>
                            <a:schemeClr val="accent1">
                              <a:lumMod val="50000"/>
                            </a:schemeClr>
                          </a:solidFill>
                          <a:latin typeface="+mn-lt"/>
                          <a:ea typeface="+mn-ea"/>
                          <a:cs typeface="+mn-cs"/>
                        </a:rPr>
                        <a:t>[</a:t>
                      </a:r>
                      <a:r>
                        <a:rPr lang="en-US" sz="1600" kern="1200" dirty="0" err="1">
                          <a:solidFill>
                            <a:schemeClr val="accent1">
                              <a:lumMod val="50000"/>
                            </a:schemeClr>
                          </a:solidFill>
                          <a:latin typeface="+mn-lt"/>
                          <a:ea typeface="+mn-ea"/>
                          <a:cs typeface="+mn-cs"/>
                        </a:rPr>
                        <a:t>si</a:t>
                      </a:r>
                      <a:r>
                        <a:rPr lang="en-US" sz="1600" kern="1200" dirty="0">
                          <a:solidFill>
                            <a:schemeClr val="accent1">
                              <a:lumMod val="50000"/>
                            </a:schemeClr>
                          </a:solidFill>
                          <a:latin typeface="+mn-lt"/>
                          <a:ea typeface="+mn-ea"/>
                          <a:cs typeface="+mn-cs"/>
                        </a:rPr>
                        <a:t>]</a:t>
                      </a:r>
                      <a:r>
                        <a:rPr lang="he-IL" sz="1600" kern="1200" dirty="0">
                          <a:solidFill>
                            <a:schemeClr val="accent1">
                              <a:lumMod val="50000"/>
                            </a:schemeClr>
                          </a:solidFill>
                          <a:latin typeface="+mn-lt"/>
                          <a:ea typeface="+mn-ea"/>
                          <a:cs typeface="+mn-cs"/>
                        </a:rPr>
                        <a:t>, צבעי פיקסלים</a:t>
                      </a:r>
                    </a:p>
                  </a:txBody>
                  <a:tcPr>
                    <a:solidFill>
                      <a:srgbClr val="E3E9E6"/>
                    </a:solidFill>
                  </a:tcPr>
                </a:tc>
                <a:tc>
                  <a:txBody>
                    <a:bodyPr/>
                    <a:lstStyle/>
                    <a:p>
                      <a:pPr marL="0" algn="r" defTabSz="685800" rtl="1" eaLnBrk="1" latinLnBrk="0" hangingPunct="1"/>
                      <a:r>
                        <a:rPr lang="en-US" sz="1600" kern="1200" dirty="0">
                          <a:solidFill>
                            <a:schemeClr val="accent1">
                              <a:lumMod val="50000"/>
                            </a:schemeClr>
                          </a:solidFill>
                          <a:latin typeface="+mn-lt"/>
                          <a:ea typeface="+mn-ea"/>
                          <a:cs typeface="+mn-cs"/>
                        </a:rPr>
                        <a:t>CX </a:t>
                      </a:r>
                      <a:r>
                        <a:rPr lang="he-IL" sz="1600" kern="1200" dirty="0">
                          <a:solidFill>
                            <a:schemeClr val="accent1">
                              <a:lumMod val="50000"/>
                            </a:schemeClr>
                          </a:solidFill>
                          <a:latin typeface="+mn-lt"/>
                          <a:ea typeface="+mn-ea"/>
                          <a:cs typeface="+mn-cs"/>
                        </a:rPr>
                        <a:t>– כמה שורות לשמור</a:t>
                      </a:r>
                    </a:p>
                    <a:p>
                      <a:pPr marL="0" algn="r" defTabSz="685800" rtl="1" eaLnBrk="1" latinLnBrk="0" hangingPunct="1"/>
                      <a:endParaRPr lang="he-IL" sz="1600" kern="1200" dirty="0">
                        <a:solidFill>
                          <a:schemeClr val="accent1">
                            <a:lumMod val="50000"/>
                          </a:schemeClr>
                        </a:solidFill>
                        <a:latin typeface="+mn-lt"/>
                        <a:ea typeface="+mn-ea"/>
                        <a:cs typeface="+mn-cs"/>
                      </a:endParaRPr>
                    </a:p>
                    <a:p>
                      <a:pPr marL="0" algn="r" defTabSz="685800" rtl="1" eaLnBrk="1" latinLnBrk="0" hangingPunct="1"/>
                      <a:r>
                        <a:rPr lang="en-US" sz="1600" kern="1200" dirty="0">
                          <a:solidFill>
                            <a:schemeClr val="accent1">
                              <a:lumMod val="50000"/>
                            </a:schemeClr>
                          </a:solidFill>
                          <a:latin typeface="+mn-lt"/>
                          <a:ea typeface="+mn-ea"/>
                          <a:cs typeface="+mn-cs"/>
                        </a:rPr>
                        <a:t>[</a:t>
                      </a:r>
                      <a:r>
                        <a:rPr lang="en-US" sz="1600" kern="1200" dirty="0" err="1">
                          <a:solidFill>
                            <a:schemeClr val="accent1">
                              <a:lumMod val="50000"/>
                            </a:schemeClr>
                          </a:solidFill>
                          <a:latin typeface="+mn-lt"/>
                          <a:ea typeface="+mn-ea"/>
                          <a:cs typeface="+mn-cs"/>
                        </a:rPr>
                        <a:t>curHowManyCols</a:t>
                      </a:r>
                      <a:r>
                        <a:rPr lang="en-US" sz="1600" kern="1200" dirty="0">
                          <a:solidFill>
                            <a:schemeClr val="accent1">
                              <a:lumMod val="50000"/>
                            </a:schemeClr>
                          </a:solidFill>
                          <a:latin typeface="+mn-lt"/>
                          <a:ea typeface="+mn-ea"/>
                          <a:cs typeface="+mn-cs"/>
                        </a:rPr>
                        <a:t>]</a:t>
                      </a:r>
                      <a:r>
                        <a:rPr lang="he-IL" sz="1600" kern="1200" dirty="0">
                          <a:solidFill>
                            <a:schemeClr val="accent1">
                              <a:lumMod val="50000"/>
                            </a:schemeClr>
                          </a:solidFill>
                          <a:latin typeface="+mn-lt"/>
                          <a:ea typeface="+mn-ea"/>
                          <a:cs typeface="+mn-cs"/>
                        </a:rPr>
                        <a:t> – כמה עמודות לשמור</a:t>
                      </a:r>
                    </a:p>
                    <a:p>
                      <a:pPr marL="0" algn="r" defTabSz="685800" rtl="1" eaLnBrk="1" latinLnBrk="0" hangingPunct="1"/>
                      <a:endParaRPr lang="he-IL" sz="1600" kern="1200" dirty="0">
                        <a:solidFill>
                          <a:schemeClr val="accent1">
                            <a:lumMod val="50000"/>
                          </a:schemeClr>
                        </a:solidFill>
                        <a:latin typeface="+mn-lt"/>
                        <a:ea typeface="+mn-ea"/>
                        <a:cs typeface="+mn-cs"/>
                      </a:endParaRPr>
                    </a:p>
                    <a:p>
                      <a:pPr marL="0" algn="r" defTabSz="685800" rtl="1" eaLnBrk="1" latinLnBrk="0" hangingPunct="1"/>
                      <a:r>
                        <a:rPr lang="en-US" sz="1600" kern="1200" dirty="0">
                          <a:solidFill>
                            <a:schemeClr val="accent1">
                              <a:lumMod val="50000"/>
                            </a:schemeClr>
                          </a:solidFill>
                          <a:latin typeface="+mn-lt"/>
                          <a:ea typeface="+mn-ea"/>
                          <a:cs typeface="+mn-cs"/>
                        </a:rPr>
                        <a:t>[</a:t>
                      </a:r>
                      <a:r>
                        <a:rPr lang="en-US" sz="1600" kern="1200" dirty="0" err="1">
                          <a:solidFill>
                            <a:schemeClr val="accent1">
                              <a:lumMod val="50000"/>
                            </a:schemeClr>
                          </a:solidFill>
                          <a:latin typeface="+mn-lt"/>
                          <a:ea typeface="+mn-ea"/>
                          <a:cs typeface="+mn-cs"/>
                        </a:rPr>
                        <a:t>curPointX</a:t>
                      </a:r>
                      <a:r>
                        <a:rPr lang="en-US" sz="1600" kern="1200" dirty="0">
                          <a:solidFill>
                            <a:schemeClr val="accent1">
                              <a:lumMod val="50000"/>
                            </a:schemeClr>
                          </a:solidFill>
                          <a:latin typeface="+mn-lt"/>
                          <a:ea typeface="+mn-ea"/>
                          <a:cs typeface="+mn-cs"/>
                        </a:rPr>
                        <a:t>]</a:t>
                      </a:r>
                    </a:p>
                    <a:p>
                      <a:pPr marL="0" algn="r" defTabSz="685800" rtl="1" eaLnBrk="1" latinLnBrk="0" hangingPunct="1"/>
                      <a:r>
                        <a:rPr lang="en-US" sz="1600" kern="1200" dirty="0">
                          <a:solidFill>
                            <a:schemeClr val="accent1">
                              <a:lumMod val="50000"/>
                            </a:schemeClr>
                          </a:solidFill>
                          <a:latin typeface="+mn-lt"/>
                          <a:ea typeface="+mn-ea"/>
                          <a:cs typeface="+mn-cs"/>
                        </a:rPr>
                        <a:t>[</a:t>
                      </a:r>
                      <a:r>
                        <a:rPr lang="en-US" sz="1600" kern="1200" dirty="0" err="1">
                          <a:solidFill>
                            <a:schemeClr val="accent1">
                              <a:lumMod val="50000"/>
                            </a:schemeClr>
                          </a:solidFill>
                          <a:latin typeface="+mn-lt"/>
                          <a:ea typeface="+mn-ea"/>
                          <a:cs typeface="+mn-cs"/>
                        </a:rPr>
                        <a:t>curPointY</a:t>
                      </a:r>
                      <a:r>
                        <a:rPr lang="en-US" sz="1600" kern="1200" dirty="0">
                          <a:solidFill>
                            <a:schemeClr val="accent1">
                              <a:lumMod val="50000"/>
                            </a:schemeClr>
                          </a:solidFill>
                          <a:latin typeface="+mn-lt"/>
                          <a:ea typeface="+mn-ea"/>
                          <a:cs typeface="+mn-cs"/>
                        </a:rPr>
                        <a:t>]</a:t>
                      </a:r>
                      <a:endParaRPr lang="he-IL" sz="1600" kern="1200" dirty="0">
                        <a:solidFill>
                          <a:schemeClr val="accent1">
                            <a:lumMod val="50000"/>
                          </a:schemeClr>
                        </a:solidFill>
                        <a:latin typeface="+mn-lt"/>
                        <a:ea typeface="+mn-ea"/>
                        <a:cs typeface="+mn-cs"/>
                      </a:endParaRPr>
                    </a:p>
                    <a:p>
                      <a:pPr marL="0" algn="r" defTabSz="685800" rtl="1" eaLnBrk="1" latinLnBrk="0" hangingPunct="1"/>
                      <a:r>
                        <a:rPr lang="he-IL" sz="1600" kern="1200" dirty="0">
                          <a:solidFill>
                            <a:schemeClr val="accent1">
                              <a:lumMod val="50000"/>
                            </a:schemeClr>
                          </a:solidFill>
                          <a:latin typeface="+mn-lt"/>
                          <a:ea typeface="+mn-ea"/>
                          <a:cs typeface="+mn-cs"/>
                        </a:rPr>
                        <a:t>איפה על המסך לשמור (אופקי ואנכי)</a:t>
                      </a:r>
                    </a:p>
                    <a:p>
                      <a:pPr marL="0" algn="r" defTabSz="685800" rtl="1" eaLnBrk="1" latinLnBrk="0" hangingPunct="1"/>
                      <a:endParaRPr lang="he-IL" sz="1600" kern="1200" dirty="0">
                        <a:solidFill>
                          <a:schemeClr val="accent1">
                            <a:lumMod val="50000"/>
                          </a:schemeClr>
                        </a:solidFill>
                        <a:latin typeface="+mn-lt"/>
                        <a:ea typeface="+mn-ea"/>
                        <a:cs typeface="+mn-cs"/>
                      </a:endParaRPr>
                    </a:p>
                    <a:p>
                      <a:pPr marL="0" algn="r" defTabSz="685800" rtl="1" eaLnBrk="1" latinLnBrk="0" hangingPunct="1"/>
                      <a:r>
                        <a:rPr lang="en-US" sz="1600" kern="1200" dirty="0">
                          <a:solidFill>
                            <a:schemeClr val="accent1">
                              <a:lumMod val="50000"/>
                            </a:schemeClr>
                          </a:solidFill>
                          <a:latin typeface="+mn-lt"/>
                          <a:ea typeface="+mn-ea"/>
                          <a:cs typeface="+mn-cs"/>
                        </a:rPr>
                        <a:t>SI</a:t>
                      </a:r>
                      <a:r>
                        <a:rPr lang="he-IL" sz="1600" kern="1200" dirty="0">
                          <a:solidFill>
                            <a:schemeClr val="accent1">
                              <a:lumMod val="50000"/>
                            </a:schemeClr>
                          </a:solidFill>
                          <a:latin typeface="+mn-lt"/>
                          <a:ea typeface="+mn-ea"/>
                          <a:cs typeface="+mn-cs"/>
                        </a:rPr>
                        <a:t> – אופסט למערך בו שומרים את הצבעים</a:t>
                      </a: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saveBG</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928926885"/>
                  </a:ext>
                </a:extLst>
              </a:tr>
              <a:tr h="2305370">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להדפיס ולהזיז את היריות שחיילי האפונה יורים לפי כל חייל</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יריות מודפסות על המסך</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מערך </a:t>
                      </a:r>
                      <a:r>
                        <a:rPr lang="en-US" sz="1600" kern="1200" dirty="0" err="1">
                          <a:solidFill>
                            <a:schemeClr val="accent1">
                              <a:lumMod val="50000"/>
                            </a:schemeClr>
                          </a:solidFill>
                          <a:latin typeface="+mn-lt"/>
                          <a:ea typeface="+mn-ea"/>
                          <a:cs typeface="+mn-cs"/>
                        </a:rPr>
                        <a:t>isFired</a:t>
                      </a:r>
                      <a:br>
                        <a:rPr lang="en-US" sz="1600" kern="1200" dirty="0">
                          <a:solidFill>
                            <a:schemeClr val="accent1">
                              <a:lumMod val="50000"/>
                            </a:schemeClr>
                          </a:solidFill>
                          <a:latin typeface="+mn-lt"/>
                          <a:ea typeface="+mn-ea"/>
                          <a:cs typeface="+mn-cs"/>
                        </a:rPr>
                      </a:br>
                      <a:endParaRPr lang="he-IL" sz="1600" kern="1200" dirty="0">
                        <a:solidFill>
                          <a:schemeClr val="accent1">
                            <a:lumMod val="50000"/>
                          </a:schemeClr>
                        </a:solidFill>
                        <a:latin typeface="+mn-lt"/>
                        <a:ea typeface="+mn-ea"/>
                        <a:cs typeface="+mn-cs"/>
                      </a:endParaRPr>
                    </a:p>
                    <a:p>
                      <a:pPr marL="0" algn="r" defTabSz="685800" rtl="1" eaLnBrk="1" latinLnBrk="0" hangingPunct="1"/>
                      <a:r>
                        <a:rPr lang="he-IL" sz="1600" kern="1200" dirty="0">
                          <a:solidFill>
                            <a:schemeClr val="accent1">
                              <a:lumMod val="50000"/>
                            </a:schemeClr>
                          </a:solidFill>
                          <a:latin typeface="+mn-lt"/>
                          <a:ea typeface="+mn-ea"/>
                          <a:cs typeface="+mn-cs"/>
                        </a:rPr>
                        <a:t>מיקומי האפונים</a:t>
                      </a:r>
                      <a:br>
                        <a:rPr lang="en-US" sz="1600" kern="1200" dirty="0">
                          <a:solidFill>
                            <a:schemeClr val="accent1">
                              <a:lumMod val="50000"/>
                            </a:schemeClr>
                          </a:solidFill>
                          <a:latin typeface="+mn-lt"/>
                          <a:ea typeface="+mn-ea"/>
                          <a:cs typeface="+mn-cs"/>
                        </a:rPr>
                      </a:br>
                      <a:r>
                        <a:rPr lang="en-US" sz="1600" kern="1200" dirty="0" err="1">
                          <a:solidFill>
                            <a:schemeClr val="accent1">
                              <a:lumMod val="50000"/>
                            </a:schemeClr>
                          </a:solidFill>
                          <a:latin typeface="+mn-lt"/>
                          <a:ea typeface="+mn-ea"/>
                          <a:cs typeface="+mn-cs"/>
                        </a:rPr>
                        <a:t>peaX</a:t>
                      </a:r>
                      <a:endParaRPr lang="en-US" sz="1600" kern="1200" dirty="0">
                        <a:solidFill>
                          <a:schemeClr val="accent1">
                            <a:lumMod val="50000"/>
                          </a:schemeClr>
                        </a:solidFill>
                        <a:latin typeface="+mn-lt"/>
                        <a:ea typeface="+mn-ea"/>
                        <a:cs typeface="+mn-cs"/>
                      </a:endParaRPr>
                    </a:p>
                    <a:p>
                      <a:pPr marL="0" algn="r" defTabSz="685800" rtl="1" eaLnBrk="1" latinLnBrk="0" hangingPunct="1"/>
                      <a:r>
                        <a:rPr lang="en-US" sz="1600" kern="1200" dirty="0" err="1">
                          <a:solidFill>
                            <a:schemeClr val="accent1">
                              <a:lumMod val="50000"/>
                            </a:schemeClr>
                          </a:solidFill>
                          <a:latin typeface="+mn-lt"/>
                          <a:ea typeface="+mn-ea"/>
                          <a:cs typeface="+mn-cs"/>
                        </a:rPr>
                        <a:t>peaY</a:t>
                      </a:r>
                      <a:endParaRPr lang="en-US" sz="1600" kern="1200" dirty="0">
                        <a:solidFill>
                          <a:schemeClr val="accent1">
                            <a:lumMod val="50000"/>
                          </a:schemeClr>
                        </a:solidFill>
                        <a:latin typeface="+mn-lt"/>
                        <a:ea typeface="+mn-ea"/>
                        <a:cs typeface="+mn-cs"/>
                      </a:endParaRPr>
                    </a:p>
                    <a:p>
                      <a:pPr marL="0" algn="r" defTabSz="685800" rtl="1" eaLnBrk="1" latinLnBrk="0" hangingPunct="1"/>
                      <a:endParaRPr lang="en-US" sz="1600" kern="1200" dirty="0">
                        <a:solidFill>
                          <a:schemeClr val="accent1">
                            <a:lumMod val="50000"/>
                          </a:schemeClr>
                        </a:solidFill>
                        <a:latin typeface="+mn-lt"/>
                        <a:ea typeface="+mn-ea"/>
                        <a:cs typeface="+mn-cs"/>
                      </a:endParaRPr>
                    </a:p>
                    <a:p>
                      <a:pPr marL="0" algn="r" defTabSz="685800" rtl="1" eaLnBrk="1" latinLnBrk="0" hangingPunct="1"/>
                      <a:r>
                        <a:rPr lang="he-IL" sz="1600" kern="1200" dirty="0">
                          <a:solidFill>
                            <a:schemeClr val="accent1">
                              <a:lumMod val="50000"/>
                            </a:schemeClr>
                          </a:solidFill>
                          <a:latin typeface="+mn-lt"/>
                          <a:ea typeface="+mn-ea"/>
                          <a:cs typeface="+mn-cs"/>
                        </a:rPr>
                        <a:t>מיקומי היריות</a:t>
                      </a:r>
                    </a:p>
                    <a:p>
                      <a:pPr marL="0" algn="r" defTabSz="685800" rtl="1" eaLnBrk="1" latinLnBrk="0" hangingPunct="1"/>
                      <a:r>
                        <a:rPr lang="en-US" sz="1600" kern="1200" dirty="0" err="1">
                          <a:solidFill>
                            <a:schemeClr val="accent1">
                              <a:lumMod val="50000"/>
                            </a:schemeClr>
                          </a:solidFill>
                          <a:latin typeface="+mn-lt"/>
                          <a:ea typeface="+mn-ea"/>
                          <a:cs typeface="+mn-cs"/>
                        </a:rPr>
                        <a:t>shootX</a:t>
                      </a:r>
                      <a:endParaRPr lang="en-US" sz="1600" kern="1200" dirty="0">
                        <a:solidFill>
                          <a:schemeClr val="accent1">
                            <a:lumMod val="50000"/>
                          </a:schemeClr>
                        </a:solidFill>
                        <a:latin typeface="+mn-lt"/>
                        <a:ea typeface="+mn-ea"/>
                        <a:cs typeface="+mn-cs"/>
                      </a:endParaRPr>
                    </a:p>
                    <a:p>
                      <a:pPr marL="0" algn="r" defTabSz="685800" rtl="1" eaLnBrk="1" latinLnBrk="0" hangingPunct="1"/>
                      <a:r>
                        <a:rPr lang="en-US" sz="1600" kern="1200" dirty="0" err="1">
                          <a:solidFill>
                            <a:schemeClr val="accent1">
                              <a:lumMod val="50000"/>
                            </a:schemeClr>
                          </a:solidFill>
                          <a:latin typeface="+mn-lt"/>
                          <a:ea typeface="+mn-ea"/>
                          <a:cs typeface="+mn-cs"/>
                        </a:rPr>
                        <a:t>shootY</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a:solidFill>
                            <a:schemeClr val="accent1">
                              <a:lumMod val="50000"/>
                            </a:schemeClr>
                          </a:solidFill>
                          <a:latin typeface="+mn-lt"/>
                          <a:ea typeface="+mn-ea"/>
                          <a:cs typeface="+mn-cs"/>
                        </a:rPr>
                        <a:t>shoot</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3498066824"/>
                  </a:ext>
                </a:extLst>
              </a:tr>
            </a:tbl>
          </a:graphicData>
        </a:graphic>
      </p:graphicFrame>
      <p:sp>
        <p:nvSpPr>
          <p:cNvPr id="14" name="תיבת טקסט 13">
            <a:extLst>
              <a:ext uri="{FF2B5EF4-FFF2-40B4-BE49-F238E27FC236}">
                <a16:creationId xmlns:a16="http://schemas.microsoft.com/office/drawing/2014/main" id="{778D295F-2F00-EC33-E181-AB24D20A0769}"/>
              </a:ext>
            </a:extLst>
          </p:cNvPr>
          <p:cNvSpPr txBox="1"/>
          <p:nvPr/>
        </p:nvSpPr>
        <p:spPr>
          <a:xfrm>
            <a:off x="6248400" y="11516638"/>
            <a:ext cx="1219200" cy="646331"/>
          </a:xfrm>
          <a:prstGeom prst="rect">
            <a:avLst/>
          </a:prstGeom>
          <a:noFill/>
        </p:spPr>
        <p:txBody>
          <a:bodyPr wrap="square" rtlCol="0">
            <a:spAutoFit/>
          </a:bodyPr>
          <a:lstStyle/>
          <a:p>
            <a:r>
              <a:rPr lang="he-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16</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818016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D2091A-7C36-E801-E7EB-74FF55EA4A2D}"/>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9E5BF7F2-AD83-7C5C-7A40-B0760AB838F6}"/>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301620FB-98C5-BC08-A589-E215B07828E8}"/>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graphicFrame>
        <p:nvGraphicFramePr>
          <p:cNvPr id="5" name="מציין מיקום תוכן 5">
            <a:extLst>
              <a:ext uri="{FF2B5EF4-FFF2-40B4-BE49-F238E27FC236}">
                <a16:creationId xmlns:a16="http://schemas.microsoft.com/office/drawing/2014/main" id="{81B840D5-4A52-1DC7-27BC-19779E95A7F8}"/>
              </a:ext>
            </a:extLst>
          </p:cNvPr>
          <p:cNvGraphicFramePr>
            <a:graphicFrameLocks/>
          </p:cNvGraphicFramePr>
          <p:nvPr>
            <p:extLst>
              <p:ext uri="{D42A27DB-BD31-4B8C-83A1-F6EECF244321}">
                <p14:modId xmlns:p14="http://schemas.microsoft.com/office/powerpoint/2010/main" val="2598574735"/>
              </p:ext>
            </p:extLst>
          </p:nvPr>
        </p:nvGraphicFramePr>
        <p:xfrm>
          <a:off x="1" y="2"/>
          <a:ext cx="6858000" cy="12191997"/>
        </p:xfrm>
        <a:graphic>
          <a:graphicData uri="http://schemas.openxmlformats.org/drawingml/2006/table">
            <a:tbl>
              <a:tblPr firstRow="1" bandRow="1">
                <a:tableStyleId>{5C22544A-7EE6-4342-B048-85BDC9FD1C3A}</a:tableStyleId>
              </a:tblPr>
              <a:tblGrid>
                <a:gridCol w="1726718">
                  <a:extLst>
                    <a:ext uri="{9D8B030D-6E8A-4147-A177-3AD203B41FA5}">
                      <a16:colId xmlns:a16="http://schemas.microsoft.com/office/drawing/2014/main" val="1648468162"/>
                    </a:ext>
                  </a:extLst>
                </a:gridCol>
                <a:gridCol w="1664181">
                  <a:extLst>
                    <a:ext uri="{9D8B030D-6E8A-4147-A177-3AD203B41FA5}">
                      <a16:colId xmlns:a16="http://schemas.microsoft.com/office/drawing/2014/main" val="2360540479"/>
                    </a:ext>
                  </a:extLst>
                </a:gridCol>
                <a:gridCol w="1663700">
                  <a:extLst>
                    <a:ext uri="{9D8B030D-6E8A-4147-A177-3AD203B41FA5}">
                      <a16:colId xmlns:a16="http://schemas.microsoft.com/office/drawing/2014/main" val="1061696604"/>
                    </a:ext>
                  </a:extLst>
                </a:gridCol>
                <a:gridCol w="1803401">
                  <a:extLst>
                    <a:ext uri="{9D8B030D-6E8A-4147-A177-3AD203B41FA5}">
                      <a16:colId xmlns:a16="http://schemas.microsoft.com/office/drawing/2014/main" val="263842362"/>
                    </a:ext>
                  </a:extLst>
                </a:gridCol>
              </a:tblGrid>
              <a:tr h="2089952">
                <a:tc>
                  <a:txBody>
                    <a:bodyPr/>
                    <a:lstStyle/>
                    <a:p>
                      <a:pPr algn="ctr" rtl="1"/>
                      <a:r>
                        <a:rPr lang="he-IL" sz="3600" b="1" kern="1200" cap="none" spc="0" dirty="0">
                          <a:ln w="12700" cmpd="sng">
                            <a:solidFill>
                              <a:schemeClr val="accent4"/>
                            </a:solidFill>
                            <a:prstDash val="solid"/>
                          </a:ln>
                          <a:solidFill>
                            <a:schemeClr val="bg1"/>
                          </a:solidFill>
                          <a:effectLst/>
                          <a:latin typeface="+mn-lt"/>
                          <a:ea typeface="+mn-ea"/>
                          <a:cs typeface="+mn-cs"/>
                        </a:rPr>
                        <a:t>מטרה</a:t>
                      </a:r>
                      <a:endParaRPr lang="en-IL" sz="3600" b="1" kern="1200" cap="none" spc="0" dirty="0">
                        <a:ln w="12700" cmpd="sng">
                          <a:solidFill>
                            <a:schemeClr val="accent4"/>
                          </a:solidFill>
                          <a:prstDash val="solid"/>
                        </a:ln>
                        <a:solidFill>
                          <a:schemeClr val="bg1"/>
                        </a:solidFill>
                        <a:effectLst/>
                        <a:latin typeface="+mn-lt"/>
                        <a:ea typeface="+mn-ea"/>
                        <a:cs typeface="+mn-cs"/>
                      </a:endParaRPr>
                    </a:p>
                  </a:txBody>
                  <a:tcPr>
                    <a:solidFill>
                      <a:schemeClr val="bg2">
                        <a:lumMod val="25000"/>
                      </a:schemeClr>
                    </a:solidFill>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lang="he-IL" sz="3600" b="1" kern="1200" cap="none" spc="0" dirty="0">
                          <a:ln w="12700" cmpd="sng">
                            <a:solidFill>
                              <a:schemeClr val="accent4"/>
                            </a:solidFill>
                            <a:prstDash val="solid"/>
                          </a:ln>
                          <a:solidFill>
                            <a:schemeClr val="bg1"/>
                          </a:solidFill>
                          <a:effectLst/>
                          <a:latin typeface="+mn-lt"/>
                          <a:ea typeface="+mn-ea"/>
                          <a:cs typeface="+mn-cs"/>
                        </a:rPr>
                        <a:t>טענת יציאה</a:t>
                      </a:r>
                    </a:p>
                    <a:p>
                      <a:pPr marL="0" marR="0" lvl="0" indent="0" algn="ctr" defTabSz="685800" rtl="1" eaLnBrk="1" fontAlgn="auto" latinLnBrk="0" hangingPunct="1">
                        <a:lnSpc>
                          <a:spcPct val="100000"/>
                        </a:lnSpc>
                        <a:spcBef>
                          <a:spcPts val="0"/>
                        </a:spcBef>
                        <a:spcAft>
                          <a:spcPts val="0"/>
                        </a:spcAft>
                        <a:buClrTx/>
                        <a:buSzTx/>
                        <a:buFontTx/>
                        <a:buNone/>
                        <a:tabLst/>
                        <a:defRPr/>
                      </a:pPr>
                      <a:endParaRPr lang="he-IL" sz="3600" b="1" kern="1200" cap="none" spc="0" dirty="0">
                        <a:ln w="12700" cmpd="sng">
                          <a:solidFill>
                            <a:schemeClr val="accent4"/>
                          </a:solidFill>
                          <a:prstDash val="solid"/>
                        </a:ln>
                        <a:solidFill>
                          <a:schemeClr val="bg1"/>
                        </a:solidFill>
                        <a:effectLst/>
                        <a:latin typeface="+mn-lt"/>
                        <a:ea typeface="+mn-ea"/>
                        <a:cs typeface="+mn-cs"/>
                      </a:endParaRPr>
                    </a:p>
                  </a:txBody>
                  <a:tcPr>
                    <a:solidFill>
                      <a:schemeClr val="bg2">
                        <a:lumMod val="25000"/>
                      </a:schemeClr>
                    </a:solidFill>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lang="he-IL" sz="4000" b="1" kern="1200" cap="none" spc="0" noProof="0" dirty="0">
                          <a:ln w="12700" cmpd="sng">
                            <a:solidFill>
                              <a:schemeClr val="accent4"/>
                            </a:solidFill>
                            <a:prstDash val="solid"/>
                          </a:ln>
                          <a:solidFill>
                            <a:schemeClr val="bg1"/>
                          </a:solidFill>
                          <a:effectLst/>
                          <a:latin typeface="+mn-lt"/>
                          <a:ea typeface="+mn-ea"/>
                          <a:cs typeface="+mn-cs"/>
                        </a:rPr>
                        <a:t>טענת כניסה</a:t>
                      </a:r>
                    </a:p>
                    <a:p>
                      <a:pPr algn="ctr"/>
                      <a:endParaRPr lang="he-IL" sz="4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txBody>
                  <a:tcPr>
                    <a:solidFill>
                      <a:schemeClr val="bg2">
                        <a:lumMod val="25000"/>
                      </a:schemeClr>
                    </a:solidFill>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kumimoji="0" lang="he-IL" sz="3400" b="1" i="0" u="none" strike="noStrike" kern="1200" cap="none" spc="0" normalizeH="0" baseline="0" noProof="0" dirty="0">
                          <a:ln w="12700" cmpd="sng">
                            <a:solidFill>
                              <a:srgbClr val="0F9ED5"/>
                            </a:solidFill>
                            <a:prstDash val="solid"/>
                          </a:ln>
                          <a:solidFill>
                            <a:prstClr val="white"/>
                          </a:solidFill>
                          <a:effectLst/>
                          <a:uLnTx/>
                          <a:uFillTx/>
                          <a:latin typeface="+mn-lt"/>
                          <a:ea typeface="+mn-ea"/>
                          <a:cs typeface="+mn-cs"/>
                        </a:rPr>
                        <a:t>שם הפעולה</a:t>
                      </a:r>
                    </a:p>
                    <a:p>
                      <a:endParaRPr lang="en-IL" dirty="0"/>
                    </a:p>
                  </a:txBody>
                  <a:tcPr>
                    <a:solidFill>
                      <a:schemeClr val="bg2">
                        <a:lumMod val="25000"/>
                      </a:schemeClr>
                    </a:solidFill>
                  </a:tcPr>
                </a:tc>
                <a:extLst>
                  <a:ext uri="{0D108BD9-81ED-4DB2-BD59-A6C34878D82A}">
                    <a16:rowId xmlns:a16="http://schemas.microsoft.com/office/drawing/2014/main" val="1141155868"/>
                  </a:ext>
                </a:extLst>
              </a:tr>
              <a:tr h="1002547">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להדפיס את כמות הכסף של השחקן בצד המסך</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מודפס כמה כסף יש</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משתנה </a:t>
                      </a:r>
                      <a:r>
                        <a:rPr lang="en-US" sz="1600" kern="1200" dirty="0">
                          <a:solidFill>
                            <a:schemeClr val="accent1">
                              <a:lumMod val="50000"/>
                            </a:schemeClr>
                          </a:solidFill>
                          <a:latin typeface="+mn-lt"/>
                          <a:ea typeface="+mn-ea"/>
                          <a:cs typeface="+mn-cs"/>
                        </a:rPr>
                        <a:t>money</a:t>
                      </a:r>
                      <a:endParaRPr lang="he-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PrintMoney</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2863142768"/>
                  </a:ext>
                </a:extLst>
              </a:tr>
              <a:tr h="1151435">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להוסיף כסף לשחק בהתאם לכמות החמניות שנמצאות במשחק ברגע זה</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כסף</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משתנה </a:t>
                      </a:r>
                      <a:r>
                        <a:rPr lang="en-US" sz="1600" kern="1200" dirty="0">
                          <a:solidFill>
                            <a:schemeClr val="accent1">
                              <a:lumMod val="50000"/>
                            </a:schemeClr>
                          </a:solidFill>
                          <a:latin typeface="+mn-lt"/>
                          <a:ea typeface="+mn-ea"/>
                          <a:cs typeface="+mn-cs"/>
                        </a:rPr>
                        <a:t>money</a:t>
                      </a:r>
                    </a:p>
                    <a:p>
                      <a:pPr marL="0" algn="r" defTabSz="685800" rtl="1" eaLnBrk="1" latinLnBrk="0" hangingPunct="1"/>
                      <a:r>
                        <a:rPr lang="he-IL" sz="1600" kern="1200" dirty="0">
                          <a:solidFill>
                            <a:schemeClr val="accent1">
                              <a:lumMod val="50000"/>
                            </a:schemeClr>
                          </a:solidFill>
                          <a:latin typeface="+mn-lt"/>
                          <a:ea typeface="+mn-ea"/>
                          <a:cs typeface="+mn-cs"/>
                        </a:rPr>
                        <a:t>משתנה </a:t>
                      </a:r>
                      <a:r>
                        <a:rPr lang="en-US" sz="1600" kern="1200" dirty="0" err="1">
                          <a:solidFill>
                            <a:schemeClr val="accent1">
                              <a:lumMod val="50000"/>
                            </a:schemeClr>
                          </a:solidFill>
                          <a:latin typeface="+mn-lt"/>
                          <a:ea typeface="+mn-ea"/>
                          <a:cs typeface="+mn-cs"/>
                        </a:rPr>
                        <a:t>sfIndex</a:t>
                      </a:r>
                      <a:endParaRPr lang="he-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addSfMoney</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4020502235"/>
                  </a:ext>
                </a:extLst>
              </a:tr>
              <a:tr h="1985899">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לבדוק האם נלחץ או נעזב מקש שמאלי בעכבר לקרוא לפעולה </a:t>
                      </a:r>
                      <a:r>
                        <a:rPr lang="en-US" sz="1600" kern="1200" dirty="0" err="1">
                          <a:solidFill>
                            <a:schemeClr val="accent1">
                              <a:lumMod val="50000"/>
                            </a:schemeClr>
                          </a:solidFill>
                          <a:latin typeface="+mn-lt"/>
                          <a:ea typeface="+mn-ea"/>
                          <a:cs typeface="+mn-cs"/>
                        </a:rPr>
                        <a:t>PlaceCheckPlant</a:t>
                      </a:r>
                      <a:endParaRPr lang="he-IL" sz="1600" kern="1200" dirty="0">
                        <a:solidFill>
                          <a:schemeClr val="accent1">
                            <a:lumMod val="50000"/>
                          </a:schemeClr>
                        </a:solidFill>
                        <a:latin typeface="+mn-lt"/>
                        <a:ea typeface="+mn-ea"/>
                        <a:cs typeface="+mn-cs"/>
                      </a:endParaRPr>
                    </a:p>
                    <a:p>
                      <a:pPr marL="0" algn="r" defTabSz="685800" rtl="1" eaLnBrk="1" latinLnBrk="0" hangingPunct="1"/>
                      <a:r>
                        <a:rPr lang="he-IL" sz="1600" kern="1200" dirty="0">
                          <a:solidFill>
                            <a:schemeClr val="accent1">
                              <a:lumMod val="50000"/>
                            </a:schemeClr>
                          </a:solidFill>
                          <a:latin typeface="+mn-lt"/>
                          <a:ea typeface="+mn-ea"/>
                          <a:cs typeface="+mn-cs"/>
                        </a:rPr>
                        <a:t>אם כן</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kumimoji="0" lang="en-US" sz="6600" b="0" i="0" u="none" strike="noStrike" kern="1200" cap="none" spc="0" normalizeH="0" baseline="0" noProof="0" dirty="0">
                          <a:ln>
                            <a:noFill/>
                          </a:ln>
                          <a:solidFill>
                            <a:srgbClr val="C00000"/>
                          </a:solidFill>
                          <a:effectLst/>
                          <a:uLnTx/>
                          <a:uFillTx/>
                          <a:latin typeface="+mn-lt"/>
                          <a:ea typeface="+mn-ea"/>
                          <a:cs typeface="+mn-cs"/>
                        </a:rPr>
                        <a:t>X</a:t>
                      </a:r>
                      <a:endParaRPr lang="he-IL" sz="1600" kern="1200" dirty="0">
                        <a:solidFill>
                          <a:srgbClr val="C00000"/>
                        </a:solidFill>
                        <a:latin typeface="+mn-lt"/>
                        <a:ea typeface="+mn-ea"/>
                        <a:cs typeface="+mn-cs"/>
                      </a:endParaRPr>
                    </a:p>
                  </a:txBody>
                  <a:tcPr>
                    <a:solidFill>
                      <a:srgbClr val="E3E9E6"/>
                    </a:solidFill>
                  </a:tcPr>
                </a:tc>
                <a:tc>
                  <a:txBody>
                    <a:bodyPr/>
                    <a:lstStyle/>
                    <a:p>
                      <a:pPr marL="0" algn="r" defTabSz="685800" rtl="1" eaLnBrk="1" latinLnBrk="0" hangingPunct="1"/>
                      <a:r>
                        <a:rPr lang="en-US" sz="6600" kern="1200" dirty="0">
                          <a:solidFill>
                            <a:srgbClr val="C00000"/>
                          </a:solidFill>
                          <a:latin typeface="+mn-lt"/>
                          <a:ea typeface="+mn-ea"/>
                          <a:cs typeface="+mn-cs"/>
                        </a:rPr>
                        <a:t>X</a:t>
                      </a:r>
                      <a:endParaRPr lang="he-IL" sz="6600" kern="1200" dirty="0">
                        <a:solidFill>
                          <a:srgbClr val="C00000"/>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CheckPress</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928926885"/>
                  </a:ext>
                </a:extLst>
              </a:tr>
              <a:tr h="3068995">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לבדוק איפה נלחץ ונעזב העכבר ובהתאם לכך לשתול צמחים לפי הבחירה של השחקן.</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צמח מודפס</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a:solidFill>
                            <a:schemeClr val="accent1">
                              <a:lumMod val="50000"/>
                            </a:schemeClr>
                          </a:solidFill>
                          <a:latin typeface="+mn-lt"/>
                          <a:ea typeface="+mn-ea"/>
                          <a:cs typeface="+mn-cs"/>
                        </a:rPr>
                        <a:t>AX</a:t>
                      </a:r>
                      <a:r>
                        <a:rPr lang="he-IL" sz="1600" kern="1200" dirty="0">
                          <a:solidFill>
                            <a:schemeClr val="accent1">
                              <a:lumMod val="50000"/>
                            </a:schemeClr>
                          </a:solidFill>
                          <a:latin typeface="+mn-lt"/>
                          <a:ea typeface="+mn-ea"/>
                          <a:cs typeface="+mn-cs"/>
                        </a:rPr>
                        <a:t> – מסיכה לסיבה שבגללה נקראה הפעולה</a:t>
                      </a:r>
                    </a:p>
                    <a:p>
                      <a:pPr marL="0" algn="r" defTabSz="685800" rtl="1" eaLnBrk="1" latinLnBrk="0" hangingPunct="1"/>
                      <a:endParaRPr lang="he-IL" sz="1600" kern="1200" dirty="0">
                        <a:solidFill>
                          <a:schemeClr val="accent1">
                            <a:lumMod val="50000"/>
                          </a:schemeClr>
                        </a:solidFill>
                        <a:latin typeface="+mn-lt"/>
                        <a:ea typeface="+mn-ea"/>
                        <a:cs typeface="+mn-cs"/>
                      </a:endParaRPr>
                    </a:p>
                    <a:p>
                      <a:pPr marL="0" algn="r" defTabSz="685800" rtl="1" eaLnBrk="1" latinLnBrk="0" hangingPunct="1"/>
                      <a:r>
                        <a:rPr lang="en-US" sz="1600" kern="1200" dirty="0">
                          <a:solidFill>
                            <a:schemeClr val="accent1">
                              <a:lumMod val="50000"/>
                            </a:schemeClr>
                          </a:solidFill>
                          <a:latin typeface="+mn-lt"/>
                          <a:ea typeface="+mn-ea"/>
                          <a:cs typeface="+mn-cs"/>
                        </a:rPr>
                        <a:t>CX</a:t>
                      </a:r>
                      <a:r>
                        <a:rPr lang="he-IL" sz="1600" kern="1200" dirty="0">
                          <a:solidFill>
                            <a:schemeClr val="accent1">
                              <a:lumMod val="50000"/>
                            </a:schemeClr>
                          </a:solidFill>
                          <a:latin typeface="+mn-lt"/>
                          <a:ea typeface="+mn-ea"/>
                          <a:cs typeface="+mn-cs"/>
                        </a:rPr>
                        <a:t> – מקום אופקי על המסך שנלחץ\נעזב העכבר</a:t>
                      </a:r>
                    </a:p>
                    <a:p>
                      <a:pPr marL="0" algn="r" defTabSz="685800" rtl="1" eaLnBrk="1" latinLnBrk="0" hangingPunct="1"/>
                      <a:endParaRPr lang="he-IL" sz="1600" kern="1200" dirty="0">
                        <a:solidFill>
                          <a:schemeClr val="accent1">
                            <a:lumMod val="50000"/>
                          </a:schemeClr>
                        </a:solidFill>
                        <a:latin typeface="+mn-lt"/>
                        <a:ea typeface="+mn-ea"/>
                        <a:cs typeface="+mn-cs"/>
                      </a:endParaRPr>
                    </a:p>
                    <a:p>
                      <a:pPr marL="0" algn="r" defTabSz="685800" rtl="1" eaLnBrk="1" latinLnBrk="0" hangingPunct="1"/>
                      <a:r>
                        <a:rPr lang="en-US" sz="1600" kern="1200" dirty="0">
                          <a:solidFill>
                            <a:schemeClr val="accent1">
                              <a:lumMod val="50000"/>
                            </a:schemeClr>
                          </a:solidFill>
                          <a:latin typeface="+mn-lt"/>
                          <a:ea typeface="+mn-ea"/>
                          <a:cs typeface="+mn-cs"/>
                        </a:rPr>
                        <a:t>DX</a:t>
                      </a:r>
                      <a:r>
                        <a:rPr lang="he-IL" sz="1600" kern="1200" dirty="0">
                          <a:solidFill>
                            <a:schemeClr val="accent1">
                              <a:lumMod val="50000"/>
                            </a:schemeClr>
                          </a:solidFill>
                          <a:latin typeface="+mn-lt"/>
                          <a:ea typeface="+mn-ea"/>
                          <a:cs typeface="+mn-cs"/>
                        </a:rPr>
                        <a:t> – מקום אנכי על המסך שנלחץ\נעזב העכבר</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PlaceCheckPlant</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3498066824"/>
                  </a:ext>
                </a:extLst>
              </a:tr>
              <a:tr h="2893169">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lang="he-IL" sz="1600" kern="1200" dirty="0">
                          <a:solidFill>
                            <a:schemeClr val="accent1">
                              <a:lumMod val="50000"/>
                            </a:schemeClr>
                          </a:solidFill>
                          <a:latin typeface="+mn-lt"/>
                          <a:ea typeface="+mn-ea"/>
                          <a:cs typeface="+mn-cs"/>
                        </a:rPr>
                        <a:t>למצוא כאילו מספר "רנדומלי" - לקחת את המאיות ולחלק ב</a:t>
                      </a:r>
                      <a:r>
                        <a:rPr lang="en-US" sz="1600" kern="1200" dirty="0">
                          <a:solidFill>
                            <a:schemeClr val="accent1">
                              <a:lumMod val="50000"/>
                            </a:schemeClr>
                          </a:solidFill>
                          <a:latin typeface="+mn-lt"/>
                          <a:ea typeface="+mn-ea"/>
                          <a:cs typeface="+mn-cs"/>
                        </a:rPr>
                        <a:t>BX</a:t>
                      </a:r>
                      <a:r>
                        <a:rPr lang="he-IL" sz="1600" kern="1200" dirty="0">
                          <a:solidFill>
                            <a:schemeClr val="accent1">
                              <a:lumMod val="50000"/>
                            </a:schemeClr>
                          </a:solidFill>
                          <a:latin typeface="+mn-lt"/>
                          <a:ea typeface="+mn-ea"/>
                          <a:cs typeface="+mn-cs"/>
                        </a:rPr>
                        <a:t>, לקחת את השארית ולשים ב</a:t>
                      </a:r>
                      <a:r>
                        <a:rPr lang="en-US" sz="1600" kern="1200" dirty="0">
                          <a:solidFill>
                            <a:schemeClr val="accent1">
                              <a:lumMod val="50000"/>
                            </a:schemeClr>
                          </a:solidFill>
                          <a:latin typeface="+mn-lt"/>
                          <a:ea typeface="+mn-ea"/>
                          <a:cs typeface="+mn-cs"/>
                        </a:rPr>
                        <a:t>AX</a:t>
                      </a:r>
                      <a:r>
                        <a:rPr lang="he-IL" sz="1600" kern="1200" dirty="0">
                          <a:solidFill>
                            <a:schemeClr val="accent1">
                              <a:lumMod val="50000"/>
                            </a:schemeClr>
                          </a:solidFill>
                          <a:latin typeface="+mn-lt"/>
                          <a:ea typeface="+mn-ea"/>
                          <a:cs typeface="+mn-cs"/>
                        </a:rPr>
                        <a:t> כמספר הרנדומלי</a:t>
                      </a:r>
                      <a:endParaRPr lang="en-IL" sz="1600" kern="1200" dirty="0">
                        <a:solidFill>
                          <a:schemeClr val="accent1">
                            <a:lumMod val="50000"/>
                          </a:schemeClr>
                        </a:solidFill>
                        <a:latin typeface="+mn-lt"/>
                        <a:ea typeface="+mn-ea"/>
                        <a:cs typeface="+mn-cs"/>
                      </a:endParaRPr>
                    </a:p>
                    <a:p>
                      <a:pPr marL="0" algn="r" defTabSz="685800" rtl="1" eaLnBrk="1" latinLnBrk="0" hangingPunct="1"/>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lang="en-US" sz="1600" kern="1200" dirty="0">
                          <a:solidFill>
                            <a:schemeClr val="accent1">
                              <a:lumMod val="50000"/>
                            </a:schemeClr>
                          </a:solidFill>
                          <a:latin typeface="+mn-lt"/>
                          <a:ea typeface="+mn-ea"/>
                          <a:cs typeface="+mn-cs"/>
                        </a:rPr>
                        <a:t>AX</a:t>
                      </a:r>
                      <a:r>
                        <a:rPr lang="he-IL" sz="1600" kern="1200" dirty="0">
                          <a:solidFill>
                            <a:schemeClr val="accent1">
                              <a:lumMod val="50000"/>
                            </a:schemeClr>
                          </a:solidFill>
                          <a:latin typeface="+mn-lt"/>
                          <a:ea typeface="+mn-ea"/>
                          <a:cs typeface="+mn-cs"/>
                        </a:rPr>
                        <a:t> - מספר "רנדומלי" מ0 עד </a:t>
                      </a:r>
                      <a:r>
                        <a:rPr lang="en-US" sz="1600" kern="1200" dirty="0">
                          <a:solidFill>
                            <a:schemeClr val="accent1">
                              <a:lumMod val="50000"/>
                            </a:schemeClr>
                          </a:solidFill>
                          <a:latin typeface="+mn-lt"/>
                          <a:ea typeface="+mn-ea"/>
                          <a:cs typeface="+mn-cs"/>
                        </a:rPr>
                        <a:t>BX</a:t>
                      </a:r>
                      <a:endParaRPr lang="en-IL" sz="1600" kern="1200" dirty="0">
                        <a:solidFill>
                          <a:schemeClr val="accent1">
                            <a:lumMod val="50000"/>
                          </a:schemeClr>
                        </a:solidFill>
                        <a:latin typeface="+mn-lt"/>
                        <a:ea typeface="+mn-ea"/>
                        <a:cs typeface="+mn-cs"/>
                      </a:endParaRPr>
                    </a:p>
                    <a:p>
                      <a:pPr marL="0" algn="r" defTabSz="685800" rtl="1" eaLnBrk="1" latinLnBrk="0" hangingPunct="1"/>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lang="en-US" sz="1600" kern="1200" dirty="0">
                          <a:solidFill>
                            <a:schemeClr val="accent1">
                              <a:lumMod val="50000"/>
                            </a:schemeClr>
                          </a:solidFill>
                          <a:latin typeface="+mn-lt"/>
                          <a:ea typeface="+mn-ea"/>
                          <a:cs typeface="+mn-cs"/>
                        </a:rPr>
                        <a:t>BX</a:t>
                      </a:r>
                      <a:r>
                        <a:rPr lang="he-IL" sz="1600" kern="1200" dirty="0">
                          <a:solidFill>
                            <a:schemeClr val="accent1">
                              <a:lumMod val="50000"/>
                            </a:schemeClr>
                          </a:solidFill>
                          <a:latin typeface="+mn-lt"/>
                          <a:ea typeface="+mn-ea"/>
                          <a:cs typeface="+mn-cs"/>
                        </a:rPr>
                        <a:t> – מספר מ1 עד 100</a:t>
                      </a:r>
                    </a:p>
                    <a:p>
                      <a:pPr marL="0" algn="r" defTabSz="685800" rtl="1" eaLnBrk="1" latinLnBrk="0" hangingPunct="1"/>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lang="en-US" sz="1600" kern="1200" dirty="0" err="1">
                          <a:solidFill>
                            <a:schemeClr val="accent1">
                              <a:lumMod val="50000"/>
                            </a:schemeClr>
                          </a:solidFill>
                          <a:latin typeface="+mn-lt"/>
                          <a:ea typeface="+mn-ea"/>
                          <a:cs typeface="+mn-cs"/>
                        </a:rPr>
                        <a:t>GetRandom</a:t>
                      </a:r>
                      <a:endParaRPr lang="en-IL" sz="1600" kern="1200" dirty="0">
                        <a:solidFill>
                          <a:schemeClr val="accent1">
                            <a:lumMod val="50000"/>
                          </a:schemeClr>
                        </a:solidFill>
                        <a:latin typeface="+mn-lt"/>
                        <a:ea typeface="+mn-ea"/>
                        <a:cs typeface="+mn-cs"/>
                      </a:endParaRPr>
                    </a:p>
                    <a:p>
                      <a:pPr marL="0" algn="r" defTabSz="685800" rtl="1" eaLnBrk="1" latinLnBrk="0" hangingPunct="1"/>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2675976449"/>
                  </a:ext>
                </a:extLst>
              </a:tr>
            </a:tbl>
          </a:graphicData>
        </a:graphic>
      </p:graphicFrame>
      <p:sp>
        <p:nvSpPr>
          <p:cNvPr id="6" name="תיבת טקסט 5">
            <a:extLst>
              <a:ext uri="{FF2B5EF4-FFF2-40B4-BE49-F238E27FC236}">
                <a16:creationId xmlns:a16="http://schemas.microsoft.com/office/drawing/2014/main" id="{2B30D1EA-F7F1-7645-CD25-AD7E11302AC1}"/>
              </a:ext>
            </a:extLst>
          </p:cNvPr>
          <p:cNvSpPr txBox="1"/>
          <p:nvPr/>
        </p:nvSpPr>
        <p:spPr>
          <a:xfrm>
            <a:off x="6223000" y="11545669"/>
            <a:ext cx="800100" cy="646331"/>
          </a:xfrm>
          <a:prstGeom prst="rect">
            <a:avLst/>
          </a:prstGeom>
          <a:noFill/>
        </p:spPr>
        <p:txBody>
          <a:bodyPr wrap="square" rtlCol="0">
            <a:spAutoFit/>
          </a:bodyPr>
          <a:lstStyle/>
          <a:p>
            <a:r>
              <a:rPr lang="he-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17</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373461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מציין מיקום תוכן 5">
            <a:extLst>
              <a:ext uri="{FF2B5EF4-FFF2-40B4-BE49-F238E27FC236}">
                <a16:creationId xmlns:a16="http://schemas.microsoft.com/office/drawing/2014/main" id="{5E4FFF46-32A9-A235-39F8-E70E03C17BEF}"/>
              </a:ext>
            </a:extLst>
          </p:cNvPr>
          <p:cNvGraphicFramePr>
            <a:graphicFrameLocks/>
          </p:cNvGraphicFramePr>
          <p:nvPr>
            <p:extLst>
              <p:ext uri="{D42A27DB-BD31-4B8C-83A1-F6EECF244321}">
                <p14:modId xmlns:p14="http://schemas.microsoft.com/office/powerpoint/2010/main" val="2298746738"/>
              </p:ext>
            </p:extLst>
          </p:nvPr>
        </p:nvGraphicFramePr>
        <p:xfrm>
          <a:off x="1" y="-2"/>
          <a:ext cx="6858000" cy="12192001"/>
        </p:xfrm>
        <a:graphic>
          <a:graphicData uri="http://schemas.openxmlformats.org/drawingml/2006/table">
            <a:tbl>
              <a:tblPr firstRow="1" bandRow="1">
                <a:tableStyleId>{5C22544A-7EE6-4342-B048-85BDC9FD1C3A}</a:tableStyleId>
              </a:tblPr>
              <a:tblGrid>
                <a:gridCol w="1726718">
                  <a:extLst>
                    <a:ext uri="{9D8B030D-6E8A-4147-A177-3AD203B41FA5}">
                      <a16:colId xmlns:a16="http://schemas.microsoft.com/office/drawing/2014/main" val="1648468162"/>
                    </a:ext>
                  </a:extLst>
                </a:gridCol>
                <a:gridCol w="1664181">
                  <a:extLst>
                    <a:ext uri="{9D8B030D-6E8A-4147-A177-3AD203B41FA5}">
                      <a16:colId xmlns:a16="http://schemas.microsoft.com/office/drawing/2014/main" val="2360540479"/>
                    </a:ext>
                  </a:extLst>
                </a:gridCol>
                <a:gridCol w="1663700">
                  <a:extLst>
                    <a:ext uri="{9D8B030D-6E8A-4147-A177-3AD203B41FA5}">
                      <a16:colId xmlns:a16="http://schemas.microsoft.com/office/drawing/2014/main" val="1061696604"/>
                    </a:ext>
                  </a:extLst>
                </a:gridCol>
                <a:gridCol w="1803401">
                  <a:extLst>
                    <a:ext uri="{9D8B030D-6E8A-4147-A177-3AD203B41FA5}">
                      <a16:colId xmlns:a16="http://schemas.microsoft.com/office/drawing/2014/main" val="263842362"/>
                    </a:ext>
                  </a:extLst>
                </a:gridCol>
              </a:tblGrid>
              <a:tr h="1965983">
                <a:tc>
                  <a:txBody>
                    <a:bodyPr/>
                    <a:lstStyle/>
                    <a:p>
                      <a:pPr algn="ctr" rtl="1"/>
                      <a:r>
                        <a:rPr lang="he-IL" sz="3600" b="1" kern="1200" cap="none" spc="0" dirty="0">
                          <a:ln w="12700" cmpd="sng">
                            <a:solidFill>
                              <a:schemeClr val="accent4"/>
                            </a:solidFill>
                            <a:prstDash val="solid"/>
                          </a:ln>
                          <a:solidFill>
                            <a:schemeClr val="bg1"/>
                          </a:solidFill>
                          <a:effectLst/>
                          <a:latin typeface="+mn-lt"/>
                          <a:ea typeface="+mn-ea"/>
                          <a:cs typeface="+mn-cs"/>
                        </a:rPr>
                        <a:t>מטרה</a:t>
                      </a:r>
                      <a:endParaRPr lang="en-IL" sz="3600" b="1" kern="1200" cap="none" spc="0" dirty="0">
                        <a:ln w="12700" cmpd="sng">
                          <a:solidFill>
                            <a:schemeClr val="accent4"/>
                          </a:solidFill>
                          <a:prstDash val="solid"/>
                        </a:ln>
                        <a:solidFill>
                          <a:schemeClr val="bg1"/>
                        </a:solidFill>
                        <a:effectLst/>
                        <a:latin typeface="+mn-lt"/>
                        <a:ea typeface="+mn-ea"/>
                        <a:cs typeface="+mn-cs"/>
                      </a:endParaRPr>
                    </a:p>
                  </a:txBody>
                  <a:tcPr>
                    <a:solidFill>
                      <a:schemeClr val="bg2">
                        <a:lumMod val="25000"/>
                      </a:schemeClr>
                    </a:solidFill>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lang="he-IL" sz="3600" b="1" kern="1200" cap="none" spc="0" dirty="0">
                          <a:ln w="12700" cmpd="sng">
                            <a:solidFill>
                              <a:schemeClr val="accent4"/>
                            </a:solidFill>
                            <a:prstDash val="solid"/>
                          </a:ln>
                          <a:solidFill>
                            <a:schemeClr val="bg1"/>
                          </a:solidFill>
                          <a:effectLst/>
                          <a:latin typeface="+mn-lt"/>
                          <a:ea typeface="+mn-ea"/>
                          <a:cs typeface="+mn-cs"/>
                        </a:rPr>
                        <a:t>טענת יציאה</a:t>
                      </a:r>
                    </a:p>
                    <a:p>
                      <a:pPr marL="0" marR="0" lvl="0" indent="0" algn="ctr" defTabSz="685800" rtl="1" eaLnBrk="1" fontAlgn="auto" latinLnBrk="0" hangingPunct="1">
                        <a:lnSpc>
                          <a:spcPct val="100000"/>
                        </a:lnSpc>
                        <a:spcBef>
                          <a:spcPts val="0"/>
                        </a:spcBef>
                        <a:spcAft>
                          <a:spcPts val="0"/>
                        </a:spcAft>
                        <a:buClrTx/>
                        <a:buSzTx/>
                        <a:buFontTx/>
                        <a:buNone/>
                        <a:tabLst/>
                        <a:defRPr/>
                      </a:pPr>
                      <a:endParaRPr lang="he-IL" sz="3600" b="1" kern="1200" cap="none" spc="0" dirty="0">
                        <a:ln w="12700" cmpd="sng">
                          <a:solidFill>
                            <a:schemeClr val="accent4"/>
                          </a:solidFill>
                          <a:prstDash val="solid"/>
                        </a:ln>
                        <a:solidFill>
                          <a:schemeClr val="bg1"/>
                        </a:solidFill>
                        <a:effectLst/>
                        <a:latin typeface="+mn-lt"/>
                        <a:ea typeface="+mn-ea"/>
                        <a:cs typeface="+mn-cs"/>
                      </a:endParaRPr>
                    </a:p>
                  </a:txBody>
                  <a:tcPr>
                    <a:solidFill>
                      <a:schemeClr val="bg2">
                        <a:lumMod val="25000"/>
                      </a:schemeClr>
                    </a:solidFill>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lang="he-IL" sz="4000" b="1" kern="1200" cap="none" spc="0" noProof="0" dirty="0">
                          <a:ln w="12700" cmpd="sng">
                            <a:solidFill>
                              <a:schemeClr val="accent4"/>
                            </a:solidFill>
                            <a:prstDash val="solid"/>
                          </a:ln>
                          <a:solidFill>
                            <a:schemeClr val="bg1"/>
                          </a:solidFill>
                          <a:effectLst/>
                          <a:latin typeface="+mn-lt"/>
                          <a:ea typeface="+mn-ea"/>
                          <a:cs typeface="+mn-cs"/>
                        </a:rPr>
                        <a:t>טענת כניסה</a:t>
                      </a:r>
                    </a:p>
                    <a:p>
                      <a:pPr algn="ctr"/>
                      <a:endParaRPr lang="he-IL" sz="4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txBody>
                  <a:tcPr>
                    <a:solidFill>
                      <a:schemeClr val="bg2">
                        <a:lumMod val="25000"/>
                      </a:schemeClr>
                    </a:solidFill>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kumimoji="0" lang="he-IL" sz="3400" b="1" i="0" u="none" strike="noStrike" kern="1200" cap="none" spc="0" normalizeH="0" baseline="0" noProof="0" dirty="0">
                          <a:ln w="12700" cmpd="sng">
                            <a:solidFill>
                              <a:srgbClr val="0F9ED5"/>
                            </a:solidFill>
                            <a:prstDash val="solid"/>
                          </a:ln>
                          <a:solidFill>
                            <a:prstClr val="white"/>
                          </a:solidFill>
                          <a:effectLst/>
                          <a:uLnTx/>
                          <a:uFillTx/>
                          <a:latin typeface="+mn-lt"/>
                          <a:ea typeface="+mn-ea"/>
                          <a:cs typeface="+mn-cs"/>
                        </a:rPr>
                        <a:t>שם הפעולה</a:t>
                      </a:r>
                    </a:p>
                  </a:txBody>
                  <a:tcPr>
                    <a:solidFill>
                      <a:schemeClr val="bg2">
                        <a:lumMod val="25000"/>
                      </a:schemeClr>
                    </a:solidFill>
                  </a:tcPr>
                </a:tc>
                <a:extLst>
                  <a:ext uri="{0D108BD9-81ED-4DB2-BD59-A6C34878D82A}">
                    <a16:rowId xmlns:a16="http://schemas.microsoft.com/office/drawing/2014/main" val="1141155868"/>
                  </a:ext>
                </a:extLst>
              </a:tr>
              <a:tr h="1092212">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להזיז את סמן העכבר למיקום במסך לפי המיקום ששמנו ב</a:t>
                      </a:r>
                      <a:r>
                        <a:rPr lang="en-US" sz="1600" kern="1200" dirty="0">
                          <a:solidFill>
                            <a:schemeClr val="accent1">
                              <a:lumMod val="50000"/>
                            </a:schemeClr>
                          </a:solidFill>
                          <a:latin typeface="+mn-lt"/>
                          <a:ea typeface="+mn-ea"/>
                          <a:cs typeface="+mn-cs"/>
                        </a:rPr>
                        <a:t>DX</a:t>
                      </a:r>
                      <a:r>
                        <a:rPr lang="he-IL" sz="1600" kern="1200" dirty="0">
                          <a:solidFill>
                            <a:schemeClr val="accent1">
                              <a:lumMod val="50000"/>
                            </a:schemeClr>
                          </a:solidFill>
                          <a:latin typeface="+mn-lt"/>
                          <a:ea typeface="+mn-ea"/>
                          <a:cs typeface="+mn-cs"/>
                        </a:rPr>
                        <a:t> בקלט</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שם את הסמן לפי הקלט</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a:solidFill>
                            <a:schemeClr val="accent1">
                              <a:lumMod val="50000"/>
                            </a:schemeClr>
                          </a:solidFill>
                          <a:latin typeface="+mn-lt"/>
                          <a:ea typeface="+mn-ea"/>
                          <a:cs typeface="+mn-cs"/>
                        </a:rPr>
                        <a:t>DH </a:t>
                      </a:r>
                      <a:r>
                        <a:rPr lang="he-IL" sz="1600" kern="1200" dirty="0">
                          <a:solidFill>
                            <a:schemeClr val="accent1">
                              <a:lumMod val="50000"/>
                            </a:schemeClr>
                          </a:solidFill>
                          <a:latin typeface="+mn-lt"/>
                          <a:ea typeface="+mn-ea"/>
                          <a:cs typeface="+mn-cs"/>
                        </a:rPr>
                        <a:t> שורה</a:t>
                      </a:r>
                    </a:p>
                    <a:p>
                      <a:pPr marL="0" algn="r" defTabSz="685800" rtl="1" eaLnBrk="1" latinLnBrk="0" hangingPunct="1"/>
                      <a:r>
                        <a:rPr lang="en-US" sz="1600" kern="1200" dirty="0">
                          <a:solidFill>
                            <a:schemeClr val="accent1">
                              <a:lumMod val="50000"/>
                            </a:schemeClr>
                          </a:solidFill>
                          <a:latin typeface="+mn-lt"/>
                          <a:ea typeface="+mn-ea"/>
                          <a:cs typeface="+mn-cs"/>
                        </a:rPr>
                        <a:t>DL</a:t>
                      </a:r>
                      <a:r>
                        <a:rPr lang="he-IL" sz="1600" kern="1200" dirty="0">
                          <a:solidFill>
                            <a:schemeClr val="accent1">
                              <a:lumMod val="50000"/>
                            </a:schemeClr>
                          </a:solidFill>
                          <a:latin typeface="+mn-lt"/>
                          <a:ea typeface="+mn-ea"/>
                          <a:cs typeface="+mn-cs"/>
                        </a:rPr>
                        <a:t> עמודה</a:t>
                      </a: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SetCursorPosition</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4020502235"/>
                  </a:ext>
                </a:extLst>
              </a:tr>
              <a:tr h="2153219">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להתחיל את המשחק- להוריד עכבר, לשים מוד גרפי ולהדפיס מסך הפתיחה והמשחק עצמו</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המשחק מודפס על המסך</a:t>
                      </a: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lang="en-US" sz="6600" kern="1200" dirty="0">
                          <a:solidFill>
                            <a:srgbClr val="C00000"/>
                          </a:solidFill>
                          <a:latin typeface="+mn-lt"/>
                          <a:ea typeface="+mn-ea"/>
                          <a:cs typeface="+mn-cs"/>
                        </a:rPr>
                        <a:t>X</a:t>
                      </a:r>
                      <a:endParaRPr lang="he-IL" sz="6600" kern="1200" dirty="0">
                        <a:solidFill>
                          <a:srgbClr val="C00000"/>
                        </a:solidFill>
                        <a:latin typeface="+mn-lt"/>
                        <a:ea typeface="+mn-ea"/>
                        <a:cs typeface="+mn-cs"/>
                      </a:endParaRPr>
                    </a:p>
                    <a:p>
                      <a:pPr marL="0" algn="r" defTabSz="685800" rtl="1" eaLnBrk="1" latinLnBrk="0" hangingPunct="1"/>
                      <a:endParaRPr lang="he-IL" sz="6600" kern="1200" dirty="0">
                        <a:solidFill>
                          <a:srgbClr val="C00000"/>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LoadGame</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928926885"/>
                  </a:ext>
                </a:extLst>
              </a:tr>
              <a:tr h="1841158">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להדפיס את מסך הפתיחה של המשחק ולחכות ללחיצה על כפתור </a:t>
                      </a:r>
                      <a:r>
                        <a:rPr lang="he-IL" sz="1600" kern="1200" dirty="0" err="1">
                          <a:solidFill>
                            <a:schemeClr val="accent1">
                              <a:lumMod val="50000"/>
                            </a:schemeClr>
                          </a:solidFill>
                          <a:latin typeface="+mn-lt"/>
                          <a:ea typeface="+mn-ea"/>
                          <a:cs typeface="+mn-cs"/>
                        </a:rPr>
                        <a:t>ההתחל</a:t>
                      </a:r>
                      <a:r>
                        <a:rPr lang="he-IL" sz="1600" kern="1200" dirty="0">
                          <a:solidFill>
                            <a:schemeClr val="accent1">
                              <a:lumMod val="50000"/>
                            </a:schemeClr>
                          </a:solidFill>
                          <a:latin typeface="+mn-lt"/>
                          <a:ea typeface="+mn-ea"/>
                          <a:cs typeface="+mn-cs"/>
                        </a:rPr>
                        <a:t>, או כפתור המידע ובכך לעבור למסך המידע</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C00000"/>
                          </a:solidFill>
                          <a:effectLst/>
                          <a:uLnTx/>
                          <a:uFillTx/>
                          <a:latin typeface="+mn-lt"/>
                          <a:ea typeface="+mn-ea"/>
                          <a:cs typeface="+mn-cs"/>
                        </a:rPr>
                        <a:t>X</a:t>
                      </a:r>
                      <a:endParaRPr kumimoji="0" lang="he-IL" sz="6600" b="0" i="0" u="none" strike="noStrike" kern="1200" cap="none" spc="0" normalizeH="0" baseline="0" noProof="0" dirty="0">
                        <a:ln>
                          <a:noFill/>
                        </a:ln>
                        <a:solidFill>
                          <a:srgbClr val="C00000"/>
                        </a:solidFill>
                        <a:effectLst/>
                        <a:uLnTx/>
                        <a:uFillTx/>
                        <a:latin typeface="+mn-lt"/>
                        <a:ea typeface="+mn-ea"/>
                        <a:cs typeface="+mn-cs"/>
                      </a:endParaRPr>
                    </a:p>
                    <a:p>
                      <a:pPr marL="0" algn="r" defTabSz="685800" rtl="1" eaLnBrk="1" latinLnBrk="0" hangingPunct="1"/>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C00000"/>
                          </a:solidFill>
                          <a:effectLst/>
                          <a:uLnTx/>
                          <a:uFillTx/>
                          <a:latin typeface="+mn-lt"/>
                          <a:ea typeface="+mn-ea"/>
                          <a:cs typeface="+mn-cs"/>
                        </a:rPr>
                        <a:t>X</a:t>
                      </a:r>
                      <a:endParaRPr kumimoji="0" lang="he-IL" sz="6600" b="0" i="0" u="none" strike="noStrike" kern="1200" cap="none" spc="0" normalizeH="0" baseline="0" noProof="0" dirty="0">
                        <a:ln>
                          <a:noFill/>
                        </a:ln>
                        <a:solidFill>
                          <a:srgbClr val="C00000"/>
                        </a:solidFill>
                        <a:effectLst/>
                        <a:uLnTx/>
                        <a:uFillTx/>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firstGameScreen</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3498066824"/>
                  </a:ext>
                </a:extLst>
              </a:tr>
              <a:tr h="2153219">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להדפיס את המשחק הראשי- המפה </a:t>
                      </a:r>
                      <a:r>
                        <a:rPr lang="he-IL" sz="1600" kern="1200" dirty="0" err="1">
                          <a:solidFill>
                            <a:schemeClr val="accent1">
                              <a:lumMod val="50000"/>
                            </a:schemeClr>
                          </a:solidFill>
                          <a:latin typeface="+mn-lt"/>
                          <a:ea typeface="+mn-ea"/>
                          <a:cs typeface="+mn-cs"/>
                        </a:rPr>
                        <a:t>איזור</a:t>
                      </a:r>
                      <a:r>
                        <a:rPr lang="he-IL" sz="1600" kern="1200" dirty="0">
                          <a:solidFill>
                            <a:schemeClr val="accent1">
                              <a:lumMod val="50000"/>
                            </a:schemeClr>
                          </a:solidFill>
                          <a:latin typeface="+mn-lt"/>
                          <a:ea typeface="+mn-ea"/>
                          <a:cs typeface="+mn-cs"/>
                        </a:rPr>
                        <a:t> הקנייה והכסף.</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מסך המשחק מודפס</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C00000"/>
                          </a:solidFill>
                          <a:effectLst/>
                          <a:uLnTx/>
                          <a:uFillTx/>
                          <a:latin typeface="+mn-lt"/>
                          <a:ea typeface="+mn-ea"/>
                          <a:cs typeface="+mn-cs"/>
                        </a:rPr>
                        <a:t>X</a:t>
                      </a:r>
                      <a:endParaRPr kumimoji="0" lang="he-IL" sz="6600" b="0" i="0" u="none" strike="noStrike" kern="1200" cap="none" spc="0" normalizeH="0" baseline="0" noProof="0" dirty="0">
                        <a:ln>
                          <a:noFill/>
                        </a:ln>
                        <a:solidFill>
                          <a:srgbClr val="C00000"/>
                        </a:solidFill>
                        <a:effectLst/>
                        <a:uLnTx/>
                        <a:uFillTx/>
                        <a:latin typeface="+mn-lt"/>
                        <a:ea typeface="+mn-ea"/>
                        <a:cs typeface="+mn-cs"/>
                      </a:endParaRPr>
                    </a:p>
                    <a:p>
                      <a:pPr marL="0" marR="0" lvl="0" indent="0" algn="r" defTabSz="685800" rtl="1" eaLnBrk="1" fontAlgn="auto" latinLnBrk="0" hangingPunct="1">
                        <a:lnSpc>
                          <a:spcPct val="100000"/>
                        </a:lnSpc>
                        <a:spcBef>
                          <a:spcPts val="0"/>
                        </a:spcBef>
                        <a:spcAft>
                          <a:spcPts val="0"/>
                        </a:spcAft>
                        <a:buClrTx/>
                        <a:buSzTx/>
                        <a:buFontTx/>
                        <a:buNone/>
                        <a:tabLst/>
                        <a:defRPr/>
                      </a:pPr>
                      <a:endParaRPr kumimoji="0" lang="he-IL" sz="6600" b="0" i="0" u="none" strike="noStrike" kern="1200" cap="none" spc="0" normalizeH="0" baseline="0" noProof="0" dirty="0">
                        <a:ln>
                          <a:noFill/>
                        </a:ln>
                        <a:solidFill>
                          <a:srgbClr val="C00000"/>
                        </a:solidFill>
                        <a:effectLst/>
                        <a:uLnTx/>
                        <a:uFillTx/>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PrintTheMainGame</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3840037756"/>
                  </a:ext>
                </a:extLst>
              </a:tr>
              <a:tr h="1493105">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להראות את העכבר על המסך</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עכבר על המסך</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C00000"/>
                          </a:solidFill>
                          <a:effectLst/>
                          <a:uLnTx/>
                          <a:uFillTx/>
                          <a:latin typeface="+mn-lt"/>
                          <a:ea typeface="+mn-ea"/>
                          <a:cs typeface="+mn-cs"/>
                        </a:rPr>
                        <a:t>X</a:t>
                      </a:r>
                      <a:endParaRPr kumimoji="0" lang="he-IL" sz="6600" b="0" i="0" u="none" strike="noStrike" kern="1200" cap="none" spc="0" normalizeH="0" baseline="0" noProof="0" dirty="0">
                        <a:ln>
                          <a:noFill/>
                        </a:ln>
                        <a:solidFill>
                          <a:srgbClr val="C00000"/>
                        </a:solidFill>
                        <a:effectLst/>
                        <a:uLnTx/>
                        <a:uFillTx/>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ShowMouse</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987236280"/>
                  </a:ext>
                </a:extLst>
              </a:tr>
              <a:tr h="1493105">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להחביא את העכבר במסך</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C00000"/>
                          </a:solidFill>
                          <a:effectLst/>
                          <a:uLnTx/>
                          <a:uFillTx/>
                          <a:latin typeface="+mn-lt"/>
                          <a:ea typeface="+mn-ea"/>
                          <a:cs typeface="+mn-cs"/>
                        </a:rPr>
                        <a:t>X</a:t>
                      </a:r>
                      <a:endParaRPr kumimoji="0" lang="he-IL" sz="6600" b="0" i="0" u="none" strike="noStrike" kern="1200" cap="none" spc="0" normalizeH="0" baseline="0" noProof="0" dirty="0">
                        <a:ln>
                          <a:noFill/>
                        </a:ln>
                        <a:solidFill>
                          <a:srgbClr val="C00000"/>
                        </a:solidFill>
                        <a:effectLst/>
                        <a:uLnTx/>
                        <a:uFillTx/>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C00000"/>
                          </a:solidFill>
                          <a:effectLst/>
                          <a:uLnTx/>
                          <a:uFillTx/>
                          <a:latin typeface="+mn-lt"/>
                          <a:ea typeface="+mn-ea"/>
                          <a:cs typeface="+mn-cs"/>
                        </a:rPr>
                        <a:t>X</a:t>
                      </a:r>
                      <a:endParaRPr kumimoji="0" lang="he-IL" sz="6600" b="0" i="0" u="none" strike="noStrike" kern="1200" cap="none" spc="0" normalizeH="0" baseline="0" noProof="0" dirty="0">
                        <a:ln>
                          <a:noFill/>
                        </a:ln>
                        <a:solidFill>
                          <a:srgbClr val="C00000"/>
                        </a:solidFill>
                        <a:effectLst/>
                        <a:uLnTx/>
                        <a:uFillTx/>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HideMouse</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3428315035"/>
                  </a:ext>
                </a:extLst>
              </a:tr>
            </a:tbl>
          </a:graphicData>
        </a:graphic>
      </p:graphicFrame>
      <p:sp>
        <p:nvSpPr>
          <p:cNvPr id="6" name="תיבת טקסט 5">
            <a:extLst>
              <a:ext uri="{FF2B5EF4-FFF2-40B4-BE49-F238E27FC236}">
                <a16:creationId xmlns:a16="http://schemas.microsoft.com/office/drawing/2014/main" id="{BF9904FB-5C86-550E-4E73-1F136E359E3E}"/>
              </a:ext>
            </a:extLst>
          </p:cNvPr>
          <p:cNvSpPr txBox="1"/>
          <p:nvPr/>
        </p:nvSpPr>
        <p:spPr>
          <a:xfrm>
            <a:off x="6190341" y="11545669"/>
            <a:ext cx="667658" cy="646331"/>
          </a:xfrm>
          <a:prstGeom prst="rect">
            <a:avLst/>
          </a:prstGeom>
          <a:noFill/>
        </p:spPr>
        <p:txBody>
          <a:bodyPr wrap="square" rtlCol="0">
            <a:spAutoFit/>
          </a:bodyPr>
          <a:lstStyle/>
          <a:p>
            <a:r>
              <a:rPr lang="he-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18</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62050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מציין מיקום תוכן 5">
            <a:extLst>
              <a:ext uri="{FF2B5EF4-FFF2-40B4-BE49-F238E27FC236}">
                <a16:creationId xmlns:a16="http://schemas.microsoft.com/office/drawing/2014/main" id="{41574B97-5AB8-767F-9571-4BC20D3B8C6F}"/>
              </a:ext>
            </a:extLst>
          </p:cNvPr>
          <p:cNvGraphicFramePr>
            <a:graphicFrameLocks/>
          </p:cNvGraphicFramePr>
          <p:nvPr>
            <p:extLst>
              <p:ext uri="{D42A27DB-BD31-4B8C-83A1-F6EECF244321}">
                <p14:modId xmlns:p14="http://schemas.microsoft.com/office/powerpoint/2010/main" val="1190521848"/>
              </p:ext>
            </p:extLst>
          </p:nvPr>
        </p:nvGraphicFramePr>
        <p:xfrm>
          <a:off x="2" y="-2"/>
          <a:ext cx="6857998" cy="12192003"/>
        </p:xfrm>
        <a:graphic>
          <a:graphicData uri="http://schemas.openxmlformats.org/drawingml/2006/table">
            <a:tbl>
              <a:tblPr firstRow="1" bandRow="1">
                <a:tableStyleId>{5C22544A-7EE6-4342-B048-85BDC9FD1C3A}</a:tableStyleId>
              </a:tblPr>
              <a:tblGrid>
                <a:gridCol w="1726716">
                  <a:extLst>
                    <a:ext uri="{9D8B030D-6E8A-4147-A177-3AD203B41FA5}">
                      <a16:colId xmlns:a16="http://schemas.microsoft.com/office/drawing/2014/main" val="1648468162"/>
                    </a:ext>
                  </a:extLst>
                </a:gridCol>
                <a:gridCol w="1248710">
                  <a:extLst>
                    <a:ext uri="{9D8B030D-6E8A-4147-A177-3AD203B41FA5}">
                      <a16:colId xmlns:a16="http://schemas.microsoft.com/office/drawing/2014/main" val="2360540479"/>
                    </a:ext>
                  </a:extLst>
                </a:gridCol>
                <a:gridCol w="2090058">
                  <a:extLst>
                    <a:ext uri="{9D8B030D-6E8A-4147-A177-3AD203B41FA5}">
                      <a16:colId xmlns:a16="http://schemas.microsoft.com/office/drawing/2014/main" val="1061696604"/>
                    </a:ext>
                  </a:extLst>
                </a:gridCol>
                <a:gridCol w="1792514">
                  <a:extLst>
                    <a:ext uri="{9D8B030D-6E8A-4147-A177-3AD203B41FA5}">
                      <a16:colId xmlns:a16="http://schemas.microsoft.com/office/drawing/2014/main" val="263842362"/>
                    </a:ext>
                  </a:extLst>
                </a:gridCol>
              </a:tblGrid>
              <a:tr h="2361207">
                <a:tc>
                  <a:txBody>
                    <a:bodyPr/>
                    <a:lstStyle/>
                    <a:p>
                      <a:pPr algn="ctr" rtl="1"/>
                      <a:r>
                        <a:rPr lang="he-IL" sz="3600" b="1" kern="1200" cap="none" spc="0" dirty="0">
                          <a:ln w="12700" cmpd="sng">
                            <a:solidFill>
                              <a:schemeClr val="accent4"/>
                            </a:solidFill>
                            <a:prstDash val="solid"/>
                          </a:ln>
                          <a:solidFill>
                            <a:schemeClr val="bg1"/>
                          </a:solidFill>
                          <a:effectLst/>
                          <a:latin typeface="+mn-lt"/>
                          <a:ea typeface="+mn-ea"/>
                          <a:cs typeface="+mn-cs"/>
                        </a:rPr>
                        <a:t>מטרה</a:t>
                      </a:r>
                      <a:endParaRPr lang="en-IL" sz="3600" b="1" kern="1200" cap="none" spc="0" dirty="0">
                        <a:ln w="12700" cmpd="sng">
                          <a:solidFill>
                            <a:schemeClr val="accent4"/>
                          </a:solidFill>
                          <a:prstDash val="solid"/>
                        </a:ln>
                        <a:solidFill>
                          <a:schemeClr val="bg1"/>
                        </a:solidFill>
                        <a:effectLst/>
                        <a:latin typeface="+mn-lt"/>
                        <a:ea typeface="+mn-ea"/>
                        <a:cs typeface="+mn-cs"/>
                      </a:endParaRPr>
                    </a:p>
                  </a:txBody>
                  <a:tcPr>
                    <a:solidFill>
                      <a:schemeClr val="bg2">
                        <a:lumMod val="25000"/>
                      </a:schemeClr>
                    </a:solidFill>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lang="he-IL" sz="3600" b="1" kern="1200" cap="none" spc="0" dirty="0">
                          <a:ln w="12700" cmpd="sng">
                            <a:solidFill>
                              <a:schemeClr val="accent4"/>
                            </a:solidFill>
                            <a:prstDash val="solid"/>
                          </a:ln>
                          <a:solidFill>
                            <a:schemeClr val="bg1"/>
                          </a:solidFill>
                          <a:effectLst/>
                          <a:latin typeface="+mn-lt"/>
                          <a:ea typeface="+mn-ea"/>
                          <a:cs typeface="+mn-cs"/>
                        </a:rPr>
                        <a:t>טענת יציאה</a:t>
                      </a:r>
                    </a:p>
                    <a:p>
                      <a:pPr marL="0" marR="0" lvl="0" indent="0" algn="ctr" defTabSz="685800" rtl="1" eaLnBrk="1" fontAlgn="auto" latinLnBrk="0" hangingPunct="1">
                        <a:lnSpc>
                          <a:spcPct val="100000"/>
                        </a:lnSpc>
                        <a:spcBef>
                          <a:spcPts val="0"/>
                        </a:spcBef>
                        <a:spcAft>
                          <a:spcPts val="0"/>
                        </a:spcAft>
                        <a:buClrTx/>
                        <a:buSzTx/>
                        <a:buFontTx/>
                        <a:buNone/>
                        <a:tabLst/>
                        <a:defRPr/>
                      </a:pPr>
                      <a:endParaRPr lang="he-IL" sz="3600" b="1" kern="1200" cap="none" spc="0" dirty="0">
                        <a:ln w="12700" cmpd="sng">
                          <a:solidFill>
                            <a:schemeClr val="accent4"/>
                          </a:solidFill>
                          <a:prstDash val="solid"/>
                        </a:ln>
                        <a:solidFill>
                          <a:schemeClr val="bg1"/>
                        </a:solidFill>
                        <a:effectLst/>
                        <a:latin typeface="+mn-lt"/>
                        <a:ea typeface="+mn-ea"/>
                        <a:cs typeface="+mn-cs"/>
                      </a:endParaRPr>
                    </a:p>
                  </a:txBody>
                  <a:tcPr>
                    <a:solidFill>
                      <a:schemeClr val="bg2">
                        <a:lumMod val="2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he-IL" sz="4000" b="1" kern="1200" cap="none" spc="0" noProof="0" dirty="0">
                          <a:ln w="12700" cmpd="sng">
                            <a:solidFill>
                              <a:schemeClr val="accent4"/>
                            </a:solidFill>
                            <a:prstDash val="solid"/>
                          </a:ln>
                          <a:solidFill>
                            <a:schemeClr val="bg1"/>
                          </a:solidFill>
                          <a:effectLst/>
                          <a:latin typeface="+mn-lt"/>
                          <a:ea typeface="+mn-ea"/>
                          <a:cs typeface="+mn-cs"/>
                        </a:rPr>
                        <a:t>טענת כניסה</a:t>
                      </a:r>
                    </a:p>
                    <a:p>
                      <a:pPr algn="ctr"/>
                      <a:endParaRPr lang="he-IL" sz="4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txBody>
                  <a:tcPr>
                    <a:solidFill>
                      <a:schemeClr val="bg2">
                        <a:lumMod val="25000"/>
                      </a:schemeClr>
                    </a:solidFill>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kumimoji="0" lang="he-IL" sz="3400" b="1" i="0" u="none" strike="noStrike" kern="1200" cap="none" spc="0" normalizeH="0" baseline="0" noProof="0" dirty="0">
                          <a:ln w="12700" cmpd="sng">
                            <a:solidFill>
                              <a:srgbClr val="0F9ED5"/>
                            </a:solidFill>
                            <a:prstDash val="solid"/>
                          </a:ln>
                          <a:solidFill>
                            <a:prstClr val="white"/>
                          </a:solidFill>
                          <a:effectLst/>
                          <a:uLnTx/>
                          <a:uFillTx/>
                          <a:latin typeface="+mn-lt"/>
                          <a:ea typeface="+mn-ea"/>
                          <a:cs typeface="+mn-cs"/>
                        </a:rPr>
                        <a:t>שם הפעולה</a:t>
                      </a:r>
                    </a:p>
                    <a:p>
                      <a:pPr marL="0" marR="0" lvl="0" indent="0" algn="ctr" defTabSz="685800" rtl="1" eaLnBrk="1" fontAlgn="auto" latinLnBrk="0" hangingPunct="1">
                        <a:lnSpc>
                          <a:spcPct val="100000"/>
                        </a:lnSpc>
                        <a:spcBef>
                          <a:spcPts val="0"/>
                        </a:spcBef>
                        <a:spcAft>
                          <a:spcPts val="0"/>
                        </a:spcAft>
                        <a:buClrTx/>
                        <a:buSzTx/>
                        <a:buFontTx/>
                        <a:buNone/>
                        <a:tabLst/>
                        <a:defRPr/>
                      </a:pPr>
                      <a:endParaRPr kumimoji="0" lang="he-IL" sz="3400" b="1" i="0" u="none" strike="noStrike" kern="1200" cap="none" spc="0" normalizeH="0" baseline="0" noProof="0" dirty="0">
                        <a:ln w="12700" cmpd="sng">
                          <a:solidFill>
                            <a:srgbClr val="0F9ED5"/>
                          </a:solidFill>
                          <a:prstDash val="solid"/>
                        </a:ln>
                        <a:solidFill>
                          <a:prstClr val="white"/>
                        </a:solidFill>
                        <a:effectLst/>
                        <a:uLnTx/>
                        <a:uFillTx/>
                        <a:latin typeface="+mn-lt"/>
                        <a:ea typeface="+mn-ea"/>
                        <a:cs typeface="+mn-cs"/>
                      </a:endParaRPr>
                    </a:p>
                  </a:txBody>
                  <a:tcPr>
                    <a:solidFill>
                      <a:schemeClr val="bg2">
                        <a:lumMod val="25000"/>
                      </a:schemeClr>
                    </a:solidFill>
                  </a:tcPr>
                </a:tc>
                <a:extLst>
                  <a:ext uri="{0D108BD9-81ED-4DB2-BD59-A6C34878D82A}">
                    <a16:rowId xmlns:a16="http://schemas.microsoft.com/office/drawing/2014/main" val="1141155868"/>
                  </a:ext>
                </a:extLst>
              </a:tr>
              <a:tr h="1381965">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lang="he-IL" sz="1600" kern="1200" dirty="0">
                          <a:solidFill>
                            <a:schemeClr val="accent1">
                              <a:lumMod val="50000"/>
                            </a:schemeClr>
                          </a:solidFill>
                          <a:latin typeface="+mn-lt"/>
                          <a:ea typeface="+mn-ea"/>
                          <a:cs typeface="+mn-cs"/>
                        </a:rPr>
                        <a:t>תפעיל מוד גרפי בעזרת </a:t>
                      </a:r>
                      <a:r>
                        <a:rPr lang="en-US" sz="1600" kern="1200" dirty="0">
                          <a:solidFill>
                            <a:schemeClr val="accent1">
                              <a:lumMod val="50000"/>
                            </a:schemeClr>
                          </a:solidFill>
                          <a:latin typeface="+mn-lt"/>
                          <a:ea typeface="+mn-ea"/>
                          <a:cs typeface="+mn-cs"/>
                        </a:rPr>
                        <a:t>int 10h, 13h</a:t>
                      </a:r>
                      <a:endParaRPr lang="he-IL" sz="1600" kern="1200" dirty="0">
                        <a:solidFill>
                          <a:schemeClr val="accent1">
                            <a:lumMod val="50000"/>
                          </a:schemeClr>
                        </a:solidFill>
                        <a:latin typeface="+mn-lt"/>
                        <a:ea typeface="+mn-ea"/>
                        <a:cs typeface="+mn-cs"/>
                      </a:endParaRPr>
                    </a:p>
                    <a:p>
                      <a:pPr marL="0" algn="r" defTabSz="685800" rtl="1" eaLnBrk="1" latinLnBrk="0" hangingPunct="1"/>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C00000"/>
                          </a:solidFill>
                          <a:effectLst/>
                          <a:uLnTx/>
                          <a:uFillTx/>
                          <a:latin typeface="+mn-lt"/>
                          <a:ea typeface="+mn-ea"/>
                          <a:cs typeface="+mn-cs"/>
                        </a:rPr>
                        <a:t>X</a:t>
                      </a:r>
                      <a:endParaRPr kumimoji="0" lang="he-IL" sz="6600" b="0" i="0" u="none" strike="noStrike" kern="1200" cap="none" spc="0" normalizeH="0" baseline="0" noProof="0" dirty="0">
                        <a:ln>
                          <a:noFill/>
                        </a:ln>
                        <a:solidFill>
                          <a:srgbClr val="C00000"/>
                        </a:solidFill>
                        <a:effectLst/>
                        <a:uLnTx/>
                        <a:uFillTx/>
                        <a:latin typeface="+mn-lt"/>
                        <a:ea typeface="+mn-ea"/>
                        <a:cs typeface="+mn-cs"/>
                      </a:endParaRPr>
                    </a:p>
                    <a:p>
                      <a:pPr marL="0" algn="r" defTabSz="685800" rtl="1" eaLnBrk="1" latinLnBrk="0" hangingPunct="1"/>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C00000"/>
                          </a:solidFill>
                          <a:effectLst/>
                          <a:uLnTx/>
                          <a:uFillTx/>
                          <a:latin typeface="+mn-lt"/>
                          <a:ea typeface="+mn-ea"/>
                          <a:cs typeface="+mn-cs"/>
                        </a:rPr>
                        <a:t>X</a:t>
                      </a:r>
                      <a:endParaRPr kumimoji="0" lang="he-IL" sz="6600" b="0" i="0" u="none" strike="noStrike" kern="1200" cap="none" spc="0" normalizeH="0" baseline="0" noProof="0" dirty="0">
                        <a:ln>
                          <a:noFill/>
                        </a:ln>
                        <a:solidFill>
                          <a:srgbClr val="C00000"/>
                        </a:solidFill>
                        <a:effectLst/>
                        <a:uLnTx/>
                        <a:uFillTx/>
                        <a:latin typeface="+mn-lt"/>
                        <a:ea typeface="+mn-ea"/>
                        <a:cs typeface="+mn-cs"/>
                      </a:endParaRPr>
                    </a:p>
                    <a:p>
                      <a:pPr marL="0" algn="r" defTabSz="685800" rtl="1" eaLnBrk="1" latinLnBrk="0" hangingPunct="1"/>
                      <a:endParaRPr lang="he-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SetGraphic</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4020502235"/>
                  </a:ext>
                </a:extLst>
              </a:tr>
              <a:tr h="4617019">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בעזרת פעולות עזר הפעולה מדפיסה קובץ </a:t>
                      </a:r>
                      <a:r>
                        <a:rPr lang="en-US" sz="1600" kern="1200" dirty="0">
                          <a:solidFill>
                            <a:schemeClr val="accent1">
                              <a:lumMod val="50000"/>
                            </a:schemeClr>
                          </a:solidFill>
                          <a:latin typeface="+mn-lt"/>
                          <a:ea typeface="+mn-ea"/>
                          <a:cs typeface="+mn-cs"/>
                        </a:rPr>
                        <a:t>BMP</a:t>
                      </a:r>
                      <a:r>
                        <a:rPr lang="he-IL" sz="1600" kern="1200" dirty="0">
                          <a:solidFill>
                            <a:schemeClr val="accent1">
                              <a:lumMod val="50000"/>
                            </a:schemeClr>
                          </a:solidFill>
                          <a:latin typeface="+mn-lt"/>
                          <a:ea typeface="+mn-ea"/>
                          <a:cs typeface="+mn-cs"/>
                        </a:rPr>
                        <a:t> על המסך </a:t>
                      </a:r>
                      <a:r>
                        <a:rPr lang="en-US" sz="1600" kern="1200" dirty="0">
                          <a:solidFill>
                            <a:schemeClr val="accent1">
                              <a:lumMod val="50000"/>
                            </a:schemeClr>
                          </a:solidFill>
                          <a:latin typeface="+mn-lt"/>
                          <a:ea typeface="+mn-ea"/>
                          <a:cs typeface="+mn-cs"/>
                        </a:rPr>
                        <a:t>(256 color palette)</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קובץ תמונת </a:t>
                      </a:r>
                      <a:r>
                        <a:rPr lang="en-US" sz="1600" kern="1200" dirty="0">
                          <a:solidFill>
                            <a:schemeClr val="accent1">
                              <a:lumMod val="50000"/>
                            </a:schemeClr>
                          </a:solidFill>
                          <a:latin typeface="+mn-lt"/>
                          <a:ea typeface="+mn-ea"/>
                          <a:cs typeface="+mn-cs"/>
                        </a:rPr>
                        <a:t>BMP</a:t>
                      </a:r>
                      <a:r>
                        <a:rPr lang="he-IL" sz="1600" kern="1200" dirty="0">
                          <a:solidFill>
                            <a:schemeClr val="accent1">
                              <a:lumMod val="50000"/>
                            </a:schemeClr>
                          </a:solidFill>
                          <a:latin typeface="+mn-lt"/>
                          <a:ea typeface="+mn-ea"/>
                          <a:cs typeface="+mn-cs"/>
                        </a:rPr>
                        <a:t> מודפס על המסך </a:t>
                      </a:r>
                    </a:p>
                  </a:txBody>
                  <a:tcPr>
                    <a:solidFill>
                      <a:srgbClr val="E3E9E6"/>
                    </a:solidFill>
                  </a:tcPr>
                </a:tc>
                <a:tc>
                  <a:txBody>
                    <a:bodyPr/>
                    <a:lstStyle/>
                    <a:p>
                      <a:pPr marL="0" algn="r" defTabSz="685800" rtl="1" eaLnBrk="1" latinLnBrk="0" hangingPunct="1"/>
                      <a:r>
                        <a:rPr lang="en-US" sz="1600" kern="1200" dirty="0">
                          <a:solidFill>
                            <a:schemeClr val="accent1">
                              <a:lumMod val="50000"/>
                            </a:schemeClr>
                          </a:solidFill>
                          <a:latin typeface="+mn-lt"/>
                          <a:ea typeface="+mn-ea"/>
                          <a:cs typeface="+mn-cs"/>
                        </a:rPr>
                        <a:t>DX</a:t>
                      </a:r>
                      <a:r>
                        <a:rPr lang="he-IL" sz="1600" kern="1200" dirty="0">
                          <a:solidFill>
                            <a:schemeClr val="accent1">
                              <a:lumMod val="50000"/>
                            </a:schemeClr>
                          </a:solidFill>
                          <a:latin typeface="+mn-lt"/>
                          <a:ea typeface="+mn-ea"/>
                          <a:cs typeface="+mn-cs"/>
                        </a:rPr>
                        <a:t> – אופסט לשם של קובץ </a:t>
                      </a:r>
                      <a:r>
                        <a:rPr lang="en-US" sz="1600" kern="1200" dirty="0">
                          <a:solidFill>
                            <a:schemeClr val="accent1">
                              <a:lumMod val="50000"/>
                            </a:schemeClr>
                          </a:solidFill>
                          <a:latin typeface="+mn-lt"/>
                          <a:ea typeface="+mn-ea"/>
                          <a:cs typeface="+mn-cs"/>
                        </a:rPr>
                        <a:t>BMP</a:t>
                      </a:r>
                      <a:endParaRPr lang="he-IL" sz="1600" kern="1200" dirty="0">
                        <a:solidFill>
                          <a:schemeClr val="accent1">
                            <a:lumMod val="50000"/>
                          </a:schemeClr>
                        </a:solidFill>
                        <a:latin typeface="+mn-lt"/>
                        <a:ea typeface="+mn-ea"/>
                        <a:cs typeface="+mn-cs"/>
                      </a:endParaRPr>
                    </a:p>
                    <a:p>
                      <a:pPr marL="0" algn="r" defTabSz="685800" rtl="1" eaLnBrk="1" latinLnBrk="0" hangingPunct="1"/>
                      <a:endParaRPr lang="he-IL" sz="1600" kern="1200" dirty="0">
                        <a:solidFill>
                          <a:schemeClr val="accent1">
                            <a:lumMod val="50000"/>
                          </a:schemeClr>
                        </a:solidFill>
                        <a:latin typeface="+mn-lt"/>
                        <a:ea typeface="+mn-ea"/>
                        <a:cs typeface="+mn-cs"/>
                      </a:endParaRPr>
                    </a:p>
                    <a:p>
                      <a:pPr marL="0" algn="r" defTabSz="685800" rtl="1" eaLnBrk="1" latinLnBrk="0" hangingPunct="1"/>
                      <a:r>
                        <a:rPr lang="en-US" sz="1600" kern="1200" dirty="0">
                          <a:solidFill>
                            <a:schemeClr val="accent1">
                              <a:lumMod val="50000"/>
                            </a:schemeClr>
                          </a:solidFill>
                          <a:latin typeface="+mn-lt"/>
                          <a:ea typeface="+mn-ea"/>
                          <a:cs typeface="+mn-cs"/>
                        </a:rPr>
                        <a:t>[</a:t>
                      </a:r>
                      <a:r>
                        <a:rPr lang="en-US" sz="1600" kern="1200" dirty="0" err="1">
                          <a:solidFill>
                            <a:schemeClr val="accent1">
                              <a:lumMod val="50000"/>
                            </a:schemeClr>
                          </a:solidFill>
                          <a:latin typeface="+mn-lt"/>
                          <a:ea typeface="+mn-ea"/>
                          <a:cs typeface="+mn-cs"/>
                        </a:rPr>
                        <a:t>BmpLeft</a:t>
                      </a:r>
                      <a:r>
                        <a:rPr lang="en-US" sz="1600" kern="1200" dirty="0">
                          <a:solidFill>
                            <a:schemeClr val="accent1">
                              <a:lumMod val="50000"/>
                            </a:schemeClr>
                          </a:solidFill>
                          <a:latin typeface="+mn-lt"/>
                          <a:ea typeface="+mn-ea"/>
                          <a:cs typeface="+mn-cs"/>
                        </a:rPr>
                        <a:t>]</a:t>
                      </a:r>
                      <a:r>
                        <a:rPr lang="he-IL" sz="1600" kern="1200" dirty="0">
                          <a:solidFill>
                            <a:schemeClr val="accent1">
                              <a:lumMod val="50000"/>
                            </a:schemeClr>
                          </a:solidFill>
                          <a:latin typeface="+mn-lt"/>
                          <a:ea typeface="+mn-ea"/>
                          <a:cs typeface="+mn-cs"/>
                        </a:rPr>
                        <a:t> – מיקום אופקי של מקום ההדפסה</a:t>
                      </a:r>
                    </a:p>
                    <a:p>
                      <a:pPr marL="0" algn="r" defTabSz="685800" rtl="1" eaLnBrk="1" latinLnBrk="0" hangingPunct="1"/>
                      <a:endParaRPr lang="he-IL" sz="1600" kern="1200" dirty="0">
                        <a:solidFill>
                          <a:schemeClr val="accent1">
                            <a:lumMod val="50000"/>
                          </a:schemeClr>
                        </a:solidFill>
                        <a:latin typeface="+mn-lt"/>
                        <a:ea typeface="+mn-ea"/>
                        <a:cs typeface="+mn-cs"/>
                      </a:endParaRPr>
                    </a:p>
                    <a:p>
                      <a:pPr marL="0" algn="r" defTabSz="685800" rtl="1" eaLnBrk="1" latinLnBrk="0" hangingPunct="1"/>
                      <a:r>
                        <a:rPr lang="en-US" sz="1600" kern="1200" dirty="0">
                          <a:solidFill>
                            <a:schemeClr val="accent1">
                              <a:lumMod val="50000"/>
                            </a:schemeClr>
                          </a:solidFill>
                          <a:latin typeface="+mn-lt"/>
                          <a:ea typeface="+mn-ea"/>
                          <a:cs typeface="+mn-cs"/>
                        </a:rPr>
                        <a:t>[</a:t>
                      </a:r>
                      <a:r>
                        <a:rPr lang="en-US" sz="1600" kern="1200" dirty="0" err="1">
                          <a:solidFill>
                            <a:schemeClr val="accent1">
                              <a:lumMod val="50000"/>
                            </a:schemeClr>
                          </a:solidFill>
                          <a:latin typeface="+mn-lt"/>
                          <a:ea typeface="+mn-ea"/>
                          <a:cs typeface="+mn-cs"/>
                        </a:rPr>
                        <a:t>BmpTop</a:t>
                      </a:r>
                      <a:r>
                        <a:rPr lang="en-US" sz="1600" kern="1200" dirty="0">
                          <a:solidFill>
                            <a:schemeClr val="accent1">
                              <a:lumMod val="50000"/>
                            </a:schemeClr>
                          </a:solidFill>
                          <a:latin typeface="+mn-lt"/>
                          <a:ea typeface="+mn-ea"/>
                          <a:cs typeface="+mn-cs"/>
                        </a:rPr>
                        <a:t>]</a:t>
                      </a:r>
                      <a:r>
                        <a:rPr lang="he-IL" sz="1600" kern="1200" dirty="0">
                          <a:solidFill>
                            <a:schemeClr val="accent1">
                              <a:lumMod val="50000"/>
                            </a:schemeClr>
                          </a:solidFill>
                          <a:latin typeface="+mn-lt"/>
                          <a:ea typeface="+mn-ea"/>
                          <a:cs typeface="+mn-cs"/>
                        </a:rPr>
                        <a:t> – מקום אנכי של מקום ההדפסה</a:t>
                      </a:r>
                    </a:p>
                    <a:p>
                      <a:pPr marL="0" algn="r" defTabSz="685800" rtl="1" eaLnBrk="1" latinLnBrk="0" hangingPunct="1"/>
                      <a:endParaRPr lang="he-IL" sz="1600" kern="1200" dirty="0">
                        <a:solidFill>
                          <a:schemeClr val="accent1">
                            <a:lumMod val="50000"/>
                          </a:schemeClr>
                        </a:solidFill>
                        <a:latin typeface="+mn-lt"/>
                        <a:ea typeface="+mn-ea"/>
                        <a:cs typeface="+mn-cs"/>
                      </a:endParaRPr>
                    </a:p>
                    <a:p>
                      <a:pPr marL="0" algn="r" defTabSz="685800" rtl="1" eaLnBrk="1" latinLnBrk="0" hangingPunct="1"/>
                      <a:r>
                        <a:rPr lang="en-US" sz="1600" kern="1200" dirty="0">
                          <a:solidFill>
                            <a:schemeClr val="accent1">
                              <a:lumMod val="50000"/>
                            </a:schemeClr>
                          </a:solidFill>
                          <a:latin typeface="+mn-lt"/>
                          <a:ea typeface="+mn-ea"/>
                          <a:cs typeface="+mn-cs"/>
                        </a:rPr>
                        <a:t>[</a:t>
                      </a:r>
                      <a:r>
                        <a:rPr lang="en-US" sz="1600" kern="1200" dirty="0" err="1">
                          <a:solidFill>
                            <a:schemeClr val="accent1">
                              <a:lumMod val="50000"/>
                            </a:schemeClr>
                          </a:solidFill>
                          <a:latin typeface="+mn-lt"/>
                          <a:ea typeface="+mn-ea"/>
                          <a:cs typeface="+mn-cs"/>
                        </a:rPr>
                        <a:t>BmpWidth</a:t>
                      </a:r>
                      <a:r>
                        <a:rPr lang="en-US" sz="1600" kern="1200" dirty="0">
                          <a:solidFill>
                            <a:schemeClr val="accent1">
                              <a:lumMod val="50000"/>
                            </a:schemeClr>
                          </a:solidFill>
                          <a:latin typeface="+mn-lt"/>
                          <a:ea typeface="+mn-ea"/>
                          <a:cs typeface="+mn-cs"/>
                        </a:rPr>
                        <a:t>]</a:t>
                      </a:r>
                      <a:r>
                        <a:rPr lang="he-IL" sz="1600" kern="1200" dirty="0">
                          <a:solidFill>
                            <a:schemeClr val="accent1">
                              <a:lumMod val="50000"/>
                            </a:schemeClr>
                          </a:solidFill>
                          <a:latin typeface="+mn-lt"/>
                          <a:ea typeface="+mn-ea"/>
                          <a:cs typeface="+mn-cs"/>
                        </a:rPr>
                        <a:t> – רוחב של הקובץ להדפסה (לפי פיקסלים)</a:t>
                      </a:r>
                    </a:p>
                    <a:p>
                      <a:pPr marL="0" algn="r" defTabSz="685800" rtl="1" eaLnBrk="1" latinLnBrk="0" hangingPunct="1"/>
                      <a:endParaRPr lang="he-IL" sz="1600" kern="1200" dirty="0">
                        <a:solidFill>
                          <a:schemeClr val="accent1">
                            <a:lumMod val="50000"/>
                          </a:schemeClr>
                        </a:solidFill>
                        <a:latin typeface="+mn-lt"/>
                        <a:ea typeface="+mn-ea"/>
                        <a:cs typeface="+mn-cs"/>
                      </a:endParaRPr>
                    </a:p>
                    <a:p>
                      <a:pPr marL="0" marR="0" lvl="0" indent="0" algn="r" defTabSz="685800" rtl="1" eaLnBrk="1" fontAlgn="auto" latinLnBrk="0" hangingPunct="1">
                        <a:lnSpc>
                          <a:spcPct val="100000"/>
                        </a:lnSpc>
                        <a:spcBef>
                          <a:spcPts val="0"/>
                        </a:spcBef>
                        <a:spcAft>
                          <a:spcPts val="0"/>
                        </a:spcAft>
                        <a:buClrTx/>
                        <a:buSzTx/>
                        <a:buFontTx/>
                        <a:buNone/>
                        <a:tabLst/>
                        <a:defRPr/>
                      </a:pPr>
                      <a:r>
                        <a:rPr lang="en-US" sz="1600" kern="1200" dirty="0">
                          <a:solidFill>
                            <a:schemeClr val="accent1">
                              <a:lumMod val="50000"/>
                            </a:schemeClr>
                          </a:solidFill>
                          <a:latin typeface="+mn-lt"/>
                          <a:ea typeface="+mn-ea"/>
                          <a:cs typeface="+mn-cs"/>
                        </a:rPr>
                        <a:t>[</a:t>
                      </a:r>
                      <a:r>
                        <a:rPr lang="en-US" sz="1600" kern="1200" dirty="0" err="1">
                          <a:solidFill>
                            <a:schemeClr val="accent1">
                              <a:lumMod val="50000"/>
                            </a:schemeClr>
                          </a:solidFill>
                          <a:latin typeface="+mn-lt"/>
                          <a:ea typeface="+mn-ea"/>
                          <a:cs typeface="+mn-cs"/>
                        </a:rPr>
                        <a:t>BmpHeight</a:t>
                      </a:r>
                      <a:r>
                        <a:rPr lang="en-US" sz="1600" kern="1200" dirty="0">
                          <a:solidFill>
                            <a:schemeClr val="accent1">
                              <a:lumMod val="50000"/>
                            </a:schemeClr>
                          </a:solidFill>
                          <a:latin typeface="+mn-lt"/>
                          <a:ea typeface="+mn-ea"/>
                          <a:cs typeface="+mn-cs"/>
                        </a:rPr>
                        <a:t>]</a:t>
                      </a:r>
                      <a:r>
                        <a:rPr lang="he-IL" sz="1600" kern="1200" dirty="0">
                          <a:solidFill>
                            <a:schemeClr val="accent1">
                              <a:lumMod val="50000"/>
                            </a:schemeClr>
                          </a:solidFill>
                          <a:latin typeface="+mn-lt"/>
                          <a:ea typeface="+mn-ea"/>
                          <a:cs typeface="+mn-cs"/>
                        </a:rPr>
                        <a:t> – גובה של הקובץ להדפסה (לפי פיקסלים)</a:t>
                      </a:r>
                    </a:p>
                    <a:p>
                      <a:pPr marL="0" algn="r" defTabSz="685800" rtl="1" eaLnBrk="1" latinLnBrk="0" hangingPunct="1"/>
                      <a:endParaRPr lang="he-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OpenShowBmp</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928926885"/>
                  </a:ext>
                </a:extLst>
              </a:tr>
              <a:tr h="1099290">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לפתוח קובץ עם </a:t>
                      </a:r>
                      <a:r>
                        <a:rPr lang="en-US" sz="1600" kern="1200" dirty="0">
                          <a:solidFill>
                            <a:schemeClr val="accent1">
                              <a:lumMod val="50000"/>
                            </a:schemeClr>
                          </a:solidFill>
                          <a:latin typeface="+mn-lt"/>
                          <a:ea typeface="+mn-ea"/>
                          <a:cs typeface="+mn-cs"/>
                        </a:rPr>
                        <a:t>int 21h, 3Dh</a:t>
                      </a:r>
                    </a:p>
                    <a:p>
                      <a:pPr marL="0" algn="r" defTabSz="685800" rtl="1" eaLnBrk="1" latinLnBrk="0" hangingPunct="1"/>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משתנה</a:t>
                      </a:r>
                    </a:p>
                    <a:p>
                      <a:pPr marL="0" algn="r" defTabSz="685800" rtl="1" eaLnBrk="1" latinLnBrk="0" hangingPunct="1"/>
                      <a:r>
                        <a:rPr lang="en-US" sz="1600" kern="1200" dirty="0">
                          <a:solidFill>
                            <a:schemeClr val="accent1">
                              <a:lumMod val="50000"/>
                            </a:schemeClr>
                          </a:solidFill>
                          <a:latin typeface="+mn-lt"/>
                          <a:ea typeface="+mn-ea"/>
                          <a:cs typeface="+mn-cs"/>
                        </a:rPr>
                        <a:t>[</a:t>
                      </a:r>
                      <a:r>
                        <a:rPr lang="en-US" sz="1600" kern="1200" dirty="0" err="1">
                          <a:solidFill>
                            <a:schemeClr val="accent1">
                              <a:lumMod val="50000"/>
                            </a:schemeClr>
                          </a:solidFill>
                          <a:latin typeface="+mn-lt"/>
                          <a:ea typeface="+mn-ea"/>
                          <a:cs typeface="+mn-cs"/>
                        </a:rPr>
                        <a:t>filehandle</a:t>
                      </a:r>
                      <a:r>
                        <a:rPr lang="en-US" sz="1600" kern="1200" dirty="0">
                          <a:solidFill>
                            <a:schemeClr val="accent1">
                              <a:lumMod val="50000"/>
                            </a:schemeClr>
                          </a:solidFill>
                          <a:latin typeface="+mn-lt"/>
                          <a:ea typeface="+mn-ea"/>
                          <a:cs typeface="+mn-cs"/>
                        </a:rPr>
                        <a:t>]</a:t>
                      </a:r>
                      <a:r>
                        <a:rPr lang="he-IL" sz="1600" kern="1200" dirty="0">
                          <a:solidFill>
                            <a:schemeClr val="accent1">
                              <a:lumMod val="50000"/>
                            </a:schemeClr>
                          </a:solidFill>
                          <a:latin typeface="+mn-lt"/>
                          <a:ea typeface="+mn-ea"/>
                          <a:cs typeface="+mn-cs"/>
                        </a:rPr>
                        <a:t> = ידית הקובץ</a:t>
                      </a:r>
                    </a:p>
                    <a:p>
                      <a:pPr marL="0" algn="r" defTabSz="685800" rtl="1" eaLnBrk="1" latinLnBrk="0" hangingPunct="1"/>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lang="en-US" sz="1600" kern="1200" noProof="0" dirty="0">
                          <a:solidFill>
                            <a:schemeClr val="accent1">
                              <a:lumMod val="50000"/>
                            </a:schemeClr>
                          </a:solidFill>
                          <a:latin typeface="+mn-lt"/>
                          <a:ea typeface="+mn-ea"/>
                          <a:cs typeface="+mn-cs"/>
                        </a:rPr>
                        <a:t>DX</a:t>
                      </a:r>
                      <a:r>
                        <a:rPr lang="he-IL" sz="1600" kern="1200" noProof="0" dirty="0">
                          <a:solidFill>
                            <a:schemeClr val="accent1">
                              <a:lumMod val="50000"/>
                            </a:schemeClr>
                          </a:solidFill>
                          <a:latin typeface="+mn-lt"/>
                          <a:ea typeface="+mn-ea"/>
                          <a:cs typeface="+mn-cs"/>
                        </a:rPr>
                        <a:t> – </a:t>
                      </a:r>
                      <a:r>
                        <a:rPr lang="he-IL" sz="1600" kern="1200" dirty="0">
                          <a:solidFill>
                            <a:schemeClr val="accent1">
                              <a:lumMod val="50000"/>
                            </a:schemeClr>
                          </a:solidFill>
                          <a:latin typeface="+mn-lt"/>
                          <a:ea typeface="+mn-ea"/>
                          <a:cs typeface="+mn-cs"/>
                        </a:rPr>
                        <a:t>אופסט לשם של קובץ </a:t>
                      </a:r>
                      <a:r>
                        <a:rPr lang="en-US" sz="1600" kern="1200" dirty="0">
                          <a:solidFill>
                            <a:schemeClr val="accent1">
                              <a:lumMod val="50000"/>
                            </a:schemeClr>
                          </a:solidFill>
                          <a:latin typeface="+mn-lt"/>
                          <a:ea typeface="+mn-ea"/>
                          <a:cs typeface="+mn-cs"/>
                        </a:rPr>
                        <a:t>BMP</a:t>
                      </a:r>
                      <a:endParaRPr lang="he-IL" sz="1600" kern="1200" noProof="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OpenBmpFile</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3498066824"/>
                  </a:ext>
                </a:extLst>
              </a:tr>
              <a:tr h="1381965">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לסגור קובץ עם </a:t>
                      </a:r>
                      <a:r>
                        <a:rPr lang="en-US" sz="1600" kern="1200" dirty="0">
                          <a:solidFill>
                            <a:schemeClr val="accent1">
                              <a:lumMod val="50000"/>
                            </a:schemeClr>
                          </a:solidFill>
                          <a:latin typeface="+mn-lt"/>
                          <a:ea typeface="+mn-ea"/>
                          <a:cs typeface="+mn-cs"/>
                        </a:rPr>
                        <a:t>int 21h, 3Eh</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C00000"/>
                          </a:solidFill>
                          <a:effectLst/>
                          <a:uLnTx/>
                          <a:uFillTx/>
                          <a:latin typeface="+mn-lt"/>
                          <a:ea typeface="+mn-ea"/>
                          <a:cs typeface="+mn-cs"/>
                        </a:rPr>
                        <a:t>X</a:t>
                      </a:r>
                      <a:endParaRPr kumimoji="0" lang="he-IL" sz="6600" b="0" i="0" u="none" strike="noStrike" kern="1200" cap="none" spc="0" normalizeH="0" baseline="0" noProof="0" dirty="0">
                        <a:ln>
                          <a:noFill/>
                        </a:ln>
                        <a:solidFill>
                          <a:srgbClr val="C00000"/>
                        </a:solidFill>
                        <a:effectLst/>
                        <a:uLnTx/>
                        <a:uFillTx/>
                        <a:latin typeface="+mn-lt"/>
                        <a:ea typeface="+mn-ea"/>
                        <a:cs typeface="+mn-cs"/>
                      </a:endParaRPr>
                    </a:p>
                    <a:p>
                      <a:pPr marL="0" algn="r" defTabSz="685800" rtl="1" eaLnBrk="1" latinLnBrk="0" hangingPunct="1"/>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lang="he-IL" sz="1600" kern="1200" noProof="0" dirty="0">
                          <a:solidFill>
                            <a:schemeClr val="accent1">
                              <a:lumMod val="50000"/>
                            </a:schemeClr>
                          </a:solidFill>
                          <a:latin typeface="+mn-lt"/>
                          <a:ea typeface="+mn-ea"/>
                          <a:cs typeface="+mn-cs"/>
                        </a:rPr>
                        <a:t>משתנה </a:t>
                      </a:r>
                      <a:r>
                        <a:rPr lang="en-US" sz="1600" kern="1200" noProof="0" dirty="0">
                          <a:solidFill>
                            <a:schemeClr val="accent1">
                              <a:lumMod val="50000"/>
                            </a:schemeClr>
                          </a:solidFill>
                          <a:latin typeface="+mn-lt"/>
                          <a:ea typeface="+mn-ea"/>
                          <a:cs typeface="+mn-cs"/>
                        </a:rPr>
                        <a:t>[</a:t>
                      </a:r>
                      <a:r>
                        <a:rPr lang="en-US" sz="1600" kern="1200" noProof="0" dirty="0" err="1">
                          <a:solidFill>
                            <a:schemeClr val="accent1">
                              <a:lumMod val="50000"/>
                            </a:schemeClr>
                          </a:solidFill>
                          <a:latin typeface="+mn-lt"/>
                          <a:ea typeface="+mn-ea"/>
                          <a:cs typeface="+mn-cs"/>
                        </a:rPr>
                        <a:t>fileHandle</a:t>
                      </a:r>
                      <a:r>
                        <a:rPr lang="en-US" sz="1600" kern="1200" noProof="0" dirty="0">
                          <a:solidFill>
                            <a:schemeClr val="accent1">
                              <a:lumMod val="50000"/>
                            </a:schemeClr>
                          </a:solidFill>
                          <a:latin typeface="+mn-lt"/>
                          <a:ea typeface="+mn-ea"/>
                          <a:cs typeface="+mn-cs"/>
                        </a:rPr>
                        <a:t>]</a:t>
                      </a:r>
                      <a:r>
                        <a:rPr lang="he-IL" sz="1600" kern="1200" noProof="0" dirty="0">
                          <a:solidFill>
                            <a:schemeClr val="accent1">
                              <a:lumMod val="50000"/>
                            </a:schemeClr>
                          </a:solidFill>
                          <a:latin typeface="+mn-lt"/>
                          <a:ea typeface="+mn-ea"/>
                          <a:cs typeface="+mn-cs"/>
                        </a:rPr>
                        <a:t> – ידית הקובץ</a:t>
                      </a: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CloseBmpFile</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3840037756"/>
                  </a:ext>
                </a:extLst>
              </a:tr>
              <a:tr h="1350557">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קורא מהקובץ את 54 הבתים הראשונים- ה"</a:t>
                      </a:r>
                      <a:r>
                        <a:rPr lang="en-US" sz="1600" kern="1200" dirty="0">
                          <a:solidFill>
                            <a:schemeClr val="accent1">
                              <a:lumMod val="50000"/>
                            </a:schemeClr>
                          </a:solidFill>
                          <a:latin typeface="+mn-lt"/>
                          <a:ea typeface="+mn-ea"/>
                          <a:cs typeface="+mn-cs"/>
                        </a:rPr>
                        <a:t>Header</a:t>
                      </a:r>
                      <a:r>
                        <a:rPr lang="he-IL" sz="1600" kern="1200" dirty="0">
                          <a:solidFill>
                            <a:schemeClr val="accent1">
                              <a:lumMod val="50000"/>
                            </a:schemeClr>
                          </a:solidFill>
                          <a:latin typeface="+mn-lt"/>
                          <a:ea typeface="+mn-ea"/>
                          <a:cs typeface="+mn-cs"/>
                        </a:rPr>
                        <a:t>" של </a:t>
                      </a:r>
                      <a:r>
                        <a:rPr lang="he-IL" sz="1600" kern="1200" dirty="0" err="1">
                          <a:solidFill>
                            <a:schemeClr val="accent1">
                              <a:lumMod val="50000"/>
                            </a:schemeClr>
                          </a:solidFill>
                          <a:latin typeface="+mn-lt"/>
                          <a:ea typeface="+mn-ea"/>
                          <a:cs typeface="+mn-cs"/>
                        </a:rPr>
                        <a:t>התכנית</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במערך </a:t>
                      </a:r>
                      <a:r>
                        <a:rPr lang="en-US" sz="1600" kern="1200" dirty="0">
                          <a:solidFill>
                            <a:schemeClr val="accent1">
                              <a:lumMod val="50000"/>
                            </a:schemeClr>
                          </a:solidFill>
                          <a:latin typeface="+mn-lt"/>
                          <a:ea typeface="+mn-ea"/>
                          <a:cs typeface="+mn-cs"/>
                        </a:rPr>
                        <a:t>[header]</a:t>
                      </a:r>
                      <a:r>
                        <a:rPr lang="he-IL" sz="1600" kern="1200" dirty="0">
                          <a:solidFill>
                            <a:schemeClr val="accent1">
                              <a:lumMod val="50000"/>
                            </a:schemeClr>
                          </a:solidFill>
                          <a:latin typeface="+mn-lt"/>
                          <a:ea typeface="+mn-ea"/>
                          <a:cs typeface="+mn-cs"/>
                        </a:rPr>
                        <a:t> – 54 הבתים הראשונים של הקובץ</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kumimoji="0" lang="he-IL" sz="1600" b="0" i="0" u="none" strike="noStrike" kern="1200" cap="none" spc="0" normalizeH="0" baseline="0" noProof="0" dirty="0">
                          <a:ln>
                            <a:noFill/>
                          </a:ln>
                          <a:solidFill>
                            <a:srgbClr val="156082">
                              <a:lumMod val="50000"/>
                            </a:srgbClr>
                          </a:solidFill>
                          <a:effectLst/>
                          <a:uLnTx/>
                          <a:uFillTx/>
                          <a:latin typeface="+mn-lt"/>
                          <a:ea typeface="+mn-ea"/>
                          <a:cs typeface="+mn-cs"/>
                        </a:rPr>
                        <a:t>משתנה </a:t>
                      </a:r>
                      <a:r>
                        <a:rPr kumimoji="0" lang="en-US" sz="1600" b="0" i="0" u="none" strike="noStrike" kern="1200" cap="none" spc="0" normalizeH="0" baseline="0" noProof="0" dirty="0">
                          <a:ln>
                            <a:noFill/>
                          </a:ln>
                          <a:solidFill>
                            <a:srgbClr val="156082">
                              <a:lumMod val="50000"/>
                            </a:srgbClr>
                          </a:solidFill>
                          <a:effectLst/>
                          <a:uLnTx/>
                          <a:uFillTx/>
                          <a:latin typeface="+mn-lt"/>
                          <a:ea typeface="+mn-ea"/>
                          <a:cs typeface="+mn-cs"/>
                        </a:rPr>
                        <a:t>[</a:t>
                      </a:r>
                      <a:r>
                        <a:rPr kumimoji="0" lang="en-US" sz="1600" b="0" i="0" u="none" strike="noStrike" kern="1200" cap="none" spc="0" normalizeH="0" baseline="0" noProof="0" dirty="0" err="1">
                          <a:ln>
                            <a:noFill/>
                          </a:ln>
                          <a:solidFill>
                            <a:srgbClr val="156082">
                              <a:lumMod val="50000"/>
                            </a:srgbClr>
                          </a:solidFill>
                          <a:effectLst/>
                          <a:uLnTx/>
                          <a:uFillTx/>
                          <a:latin typeface="+mn-lt"/>
                          <a:ea typeface="+mn-ea"/>
                          <a:cs typeface="+mn-cs"/>
                        </a:rPr>
                        <a:t>fileHandle</a:t>
                      </a:r>
                      <a:r>
                        <a:rPr kumimoji="0" lang="en-US" sz="1600" b="0" i="0" u="none" strike="noStrike" kern="1200" cap="none" spc="0" normalizeH="0" baseline="0" noProof="0" dirty="0">
                          <a:ln>
                            <a:noFill/>
                          </a:ln>
                          <a:solidFill>
                            <a:srgbClr val="156082">
                              <a:lumMod val="50000"/>
                            </a:srgbClr>
                          </a:solidFill>
                          <a:effectLst/>
                          <a:uLnTx/>
                          <a:uFillTx/>
                          <a:latin typeface="+mn-lt"/>
                          <a:ea typeface="+mn-ea"/>
                          <a:cs typeface="+mn-cs"/>
                        </a:rPr>
                        <a:t>]</a:t>
                      </a:r>
                      <a:r>
                        <a:rPr kumimoji="0" lang="he-IL" sz="1600" b="0" i="0" u="none" strike="noStrike" kern="1200" cap="none" spc="0" normalizeH="0" baseline="0" noProof="0" dirty="0">
                          <a:ln>
                            <a:noFill/>
                          </a:ln>
                          <a:solidFill>
                            <a:srgbClr val="156082">
                              <a:lumMod val="50000"/>
                            </a:srgbClr>
                          </a:solidFill>
                          <a:effectLst/>
                          <a:uLnTx/>
                          <a:uFillTx/>
                          <a:latin typeface="+mn-lt"/>
                          <a:ea typeface="+mn-ea"/>
                          <a:cs typeface="+mn-cs"/>
                        </a:rPr>
                        <a:t> – ידית הקובץ</a:t>
                      </a: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ReadBmpHeader</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987236280"/>
                  </a:ext>
                </a:extLst>
              </a:tr>
            </a:tbl>
          </a:graphicData>
        </a:graphic>
      </p:graphicFrame>
      <p:sp>
        <p:nvSpPr>
          <p:cNvPr id="9" name="תיבת טקסט 8">
            <a:extLst>
              <a:ext uri="{FF2B5EF4-FFF2-40B4-BE49-F238E27FC236}">
                <a16:creationId xmlns:a16="http://schemas.microsoft.com/office/drawing/2014/main" id="{03CB97C9-B73E-3C75-A5B8-AB61ACEC70AC}"/>
              </a:ext>
            </a:extLst>
          </p:cNvPr>
          <p:cNvSpPr txBox="1"/>
          <p:nvPr/>
        </p:nvSpPr>
        <p:spPr>
          <a:xfrm>
            <a:off x="6248398" y="11545669"/>
            <a:ext cx="609600" cy="646331"/>
          </a:xfrm>
          <a:prstGeom prst="rect">
            <a:avLst/>
          </a:prstGeom>
          <a:noFill/>
        </p:spPr>
        <p:txBody>
          <a:bodyPr wrap="square" rtlCol="0">
            <a:spAutoFit/>
          </a:bodyPr>
          <a:lstStyle/>
          <a:p>
            <a:r>
              <a:rPr lang="he-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19</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9551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1D0EF8-B01F-7F8A-9F0B-0FEE28545763}"/>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BCA5BCDF-DBE6-D071-B883-860F79799FFA}"/>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7464DE03-609D-D226-BD13-F9BFA0ACBCC5}"/>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A116D9C5-2D16-F0D7-97BC-4C433209791B}"/>
              </a:ext>
            </a:extLst>
          </p:cNvPr>
          <p:cNvSpPr txBox="1"/>
          <p:nvPr/>
        </p:nvSpPr>
        <p:spPr>
          <a:xfrm>
            <a:off x="261255" y="0"/>
            <a:ext cx="6480403" cy="1107996"/>
          </a:xfrm>
          <a:prstGeom prst="rect">
            <a:avLst/>
          </a:prstGeom>
          <a:noFill/>
        </p:spPr>
        <p:txBody>
          <a:bodyPr wrap="square" rtlCol="0">
            <a:spAutoFit/>
          </a:bodyPr>
          <a:lstStyle/>
          <a:p>
            <a:pPr algn="ctr"/>
            <a:r>
              <a:rPr lang="he-IL" sz="6600" b="1" u="sng"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rPr>
              <a:t>תוכן עניינים</a:t>
            </a:r>
            <a:endParaRPr lang="en-IL" sz="6600" b="1" u="sng"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endParaRPr>
          </a:p>
        </p:txBody>
      </p:sp>
      <p:sp>
        <p:nvSpPr>
          <p:cNvPr id="7" name="תיבת טקסט 6">
            <a:extLst>
              <a:ext uri="{FF2B5EF4-FFF2-40B4-BE49-F238E27FC236}">
                <a16:creationId xmlns:a16="http://schemas.microsoft.com/office/drawing/2014/main" id="{B72E443F-F6EE-547B-8EA9-1173C6EF15EF}"/>
              </a:ext>
            </a:extLst>
          </p:cNvPr>
          <p:cNvSpPr txBox="1"/>
          <p:nvPr/>
        </p:nvSpPr>
        <p:spPr>
          <a:xfrm>
            <a:off x="2930977" y="11219720"/>
            <a:ext cx="996043" cy="646331"/>
          </a:xfrm>
          <a:prstGeom prst="rect">
            <a:avLst/>
          </a:prstGeom>
          <a:noFill/>
        </p:spPr>
        <p:txBody>
          <a:bodyPr wrap="square" rtlCol="0">
            <a:spAutoFit/>
          </a:bodyPr>
          <a:lstStyle/>
          <a:p>
            <a:pPr algn="ctr"/>
            <a:r>
              <a:rPr lang="he-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2</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
        <p:nvSpPr>
          <p:cNvPr id="8" name="תיבת טקסט 7">
            <a:extLst>
              <a:ext uri="{FF2B5EF4-FFF2-40B4-BE49-F238E27FC236}">
                <a16:creationId xmlns:a16="http://schemas.microsoft.com/office/drawing/2014/main" id="{554D2CE6-1D70-18F0-7BB1-7C3F83CFB1DE}"/>
              </a:ext>
            </a:extLst>
          </p:cNvPr>
          <p:cNvSpPr txBox="1"/>
          <p:nvPr/>
        </p:nvSpPr>
        <p:spPr>
          <a:xfrm>
            <a:off x="320958" y="939983"/>
            <a:ext cx="6360999" cy="11418510"/>
          </a:xfrm>
          <a:prstGeom prst="rect">
            <a:avLst/>
          </a:prstGeom>
          <a:noFill/>
        </p:spPr>
        <p:txBody>
          <a:bodyPr wrap="square" rtlCol="0">
            <a:spAutoFit/>
          </a:bodyPr>
          <a:lstStyle/>
          <a:p>
            <a:pPr algn="r" rtl="1"/>
            <a:r>
              <a:rPr lang="he-IL" sz="36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rPr>
              <a:t>מבוא...........3-4</a:t>
            </a:r>
          </a:p>
          <a:p>
            <a:pPr algn="r" rtl="1"/>
            <a:endParaRPr lang="he-IL" sz="44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endParaRPr>
          </a:p>
          <a:p>
            <a:pPr algn="r" rtl="1"/>
            <a:r>
              <a:rPr lang="he-IL" sz="36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rPr>
              <a:t>נושא העבודה....5</a:t>
            </a:r>
          </a:p>
          <a:p>
            <a:pPr algn="r" rtl="1"/>
            <a:endParaRPr lang="he-IL" sz="44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endParaRPr>
          </a:p>
          <a:p>
            <a:pPr algn="r" rtl="1"/>
            <a:r>
              <a:rPr lang="he-IL" sz="36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rPr>
              <a:t>הפעלה..........6</a:t>
            </a:r>
          </a:p>
          <a:p>
            <a:pPr algn="r" rtl="1"/>
            <a:endParaRPr lang="he-IL" sz="44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endParaRPr>
          </a:p>
          <a:p>
            <a:pPr algn="r" rtl="1"/>
            <a:r>
              <a:rPr lang="he-IL" sz="44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rPr>
              <a:t>גרסת מערכת.....7</a:t>
            </a:r>
          </a:p>
          <a:p>
            <a:pPr algn="r" rtl="1"/>
            <a:endParaRPr lang="he-IL" sz="44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endParaRPr>
          </a:p>
          <a:p>
            <a:pPr algn="r" rtl="1"/>
            <a:r>
              <a:rPr lang="he-IL" sz="32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rPr>
              <a:t>תיעוד והסבר פתרון....8-12</a:t>
            </a:r>
          </a:p>
          <a:p>
            <a:pPr algn="r" rtl="1"/>
            <a:endParaRPr lang="he-IL" sz="32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endParaRPr>
          </a:p>
          <a:p>
            <a:pPr algn="r" rtl="1"/>
            <a:r>
              <a:rPr lang="he-IL" sz="32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rPr>
              <a:t>תרשימי זרימה........13-14</a:t>
            </a:r>
          </a:p>
          <a:p>
            <a:pPr algn="r" rtl="1"/>
            <a:endParaRPr lang="he-IL" sz="32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endParaRPr>
          </a:p>
          <a:p>
            <a:pPr algn="r" rtl="1"/>
            <a:r>
              <a:rPr lang="he-IL" sz="32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rPr>
              <a:t>רשימת הפעולות.......15-21</a:t>
            </a:r>
          </a:p>
          <a:p>
            <a:pPr algn="r" rtl="1"/>
            <a:endParaRPr lang="he-IL" sz="32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endParaRPr>
          </a:p>
          <a:p>
            <a:pPr algn="r" rtl="1"/>
            <a:r>
              <a:rPr lang="he-IL" sz="32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rPr>
              <a:t>קטעי קוד............22-23</a:t>
            </a:r>
          </a:p>
          <a:p>
            <a:pPr algn="r" rtl="1"/>
            <a:endParaRPr lang="he-IL" sz="32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endParaRPr>
          </a:p>
          <a:p>
            <a:pPr algn="r" rtl="1"/>
            <a:r>
              <a:rPr lang="he-IL" sz="32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rPr>
              <a:t>דוגמאות הרצה........24</a:t>
            </a:r>
          </a:p>
          <a:p>
            <a:pPr algn="r" rtl="1"/>
            <a:endParaRPr lang="he-IL" sz="32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endParaRPr>
          </a:p>
          <a:p>
            <a:pPr algn="r" rtl="1"/>
            <a:r>
              <a:rPr lang="he-IL" sz="32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rPr>
              <a:t>סיכום אישי</a:t>
            </a:r>
            <a:r>
              <a:rPr lang="he-IL" sz="320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rPr>
              <a:t>..........25</a:t>
            </a:r>
            <a:endParaRPr lang="he-IL" sz="32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endParaRPr>
          </a:p>
          <a:p>
            <a:pPr algn="r" rtl="1"/>
            <a:endParaRPr lang="he-IL" sz="3200" dirty="0">
              <a:ln w="6600">
                <a:solidFill>
                  <a:schemeClr val="accent2"/>
                </a:solidFill>
                <a:prstDash val="solid"/>
              </a:ln>
              <a:solidFill>
                <a:srgbClr val="FFFFFF"/>
              </a:solidFill>
              <a:effectLst>
                <a:outerShdw dist="38100" dir="2700000" algn="tl" rotWithShape="0">
                  <a:schemeClr val="accent2"/>
                </a:outerShdw>
              </a:effectLst>
              <a:latin typeface="Rod" panose="02030509050101010101" pitchFamily="49" charset="-79"/>
              <a:cs typeface="Rod" panose="02030509050101010101" pitchFamily="49" charset="-79"/>
            </a:endParaRPr>
          </a:p>
        </p:txBody>
      </p:sp>
    </p:spTree>
    <p:extLst>
      <p:ext uri="{BB962C8B-B14F-4D97-AF65-F5344CB8AC3E}">
        <p14:creationId xmlns:p14="http://schemas.microsoft.com/office/powerpoint/2010/main" val="2717362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מציין מיקום תוכן 5">
            <a:extLst>
              <a:ext uri="{FF2B5EF4-FFF2-40B4-BE49-F238E27FC236}">
                <a16:creationId xmlns:a16="http://schemas.microsoft.com/office/drawing/2014/main" id="{4CDE7674-4532-3DA6-B89B-FF5C2DDC4C75}"/>
              </a:ext>
            </a:extLst>
          </p:cNvPr>
          <p:cNvGraphicFramePr>
            <a:graphicFrameLocks/>
          </p:cNvGraphicFramePr>
          <p:nvPr>
            <p:extLst>
              <p:ext uri="{D42A27DB-BD31-4B8C-83A1-F6EECF244321}">
                <p14:modId xmlns:p14="http://schemas.microsoft.com/office/powerpoint/2010/main" val="811305690"/>
              </p:ext>
            </p:extLst>
          </p:nvPr>
        </p:nvGraphicFramePr>
        <p:xfrm>
          <a:off x="2" y="-2"/>
          <a:ext cx="6857998" cy="12192001"/>
        </p:xfrm>
        <a:graphic>
          <a:graphicData uri="http://schemas.openxmlformats.org/drawingml/2006/table">
            <a:tbl>
              <a:tblPr firstRow="1" bandRow="1">
                <a:tableStyleId>{5C22544A-7EE6-4342-B048-85BDC9FD1C3A}</a:tableStyleId>
              </a:tblPr>
              <a:tblGrid>
                <a:gridCol w="1726716">
                  <a:extLst>
                    <a:ext uri="{9D8B030D-6E8A-4147-A177-3AD203B41FA5}">
                      <a16:colId xmlns:a16="http://schemas.microsoft.com/office/drawing/2014/main" val="1648468162"/>
                    </a:ext>
                  </a:extLst>
                </a:gridCol>
                <a:gridCol w="1248710">
                  <a:extLst>
                    <a:ext uri="{9D8B030D-6E8A-4147-A177-3AD203B41FA5}">
                      <a16:colId xmlns:a16="http://schemas.microsoft.com/office/drawing/2014/main" val="2360540479"/>
                    </a:ext>
                  </a:extLst>
                </a:gridCol>
                <a:gridCol w="2090058">
                  <a:extLst>
                    <a:ext uri="{9D8B030D-6E8A-4147-A177-3AD203B41FA5}">
                      <a16:colId xmlns:a16="http://schemas.microsoft.com/office/drawing/2014/main" val="1061696604"/>
                    </a:ext>
                  </a:extLst>
                </a:gridCol>
                <a:gridCol w="1792514">
                  <a:extLst>
                    <a:ext uri="{9D8B030D-6E8A-4147-A177-3AD203B41FA5}">
                      <a16:colId xmlns:a16="http://schemas.microsoft.com/office/drawing/2014/main" val="263842362"/>
                    </a:ext>
                  </a:extLst>
                </a:gridCol>
              </a:tblGrid>
              <a:tr h="2009674">
                <a:tc>
                  <a:txBody>
                    <a:bodyPr/>
                    <a:lstStyle/>
                    <a:p>
                      <a:pPr algn="ctr" rtl="1"/>
                      <a:r>
                        <a:rPr lang="he-IL" sz="3600" b="1" kern="1200" cap="none" spc="0" dirty="0">
                          <a:ln w="12700" cmpd="sng">
                            <a:solidFill>
                              <a:schemeClr val="accent4"/>
                            </a:solidFill>
                            <a:prstDash val="solid"/>
                          </a:ln>
                          <a:solidFill>
                            <a:schemeClr val="bg1"/>
                          </a:solidFill>
                          <a:effectLst/>
                          <a:latin typeface="+mn-lt"/>
                          <a:ea typeface="+mn-ea"/>
                          <a:cs typeface="+mn-cs"/>
                        </a:rPr>
                        <a:t>מטרה</a:t>
                      </a:r>
                      <a:endParaRPr lang="en-IL" sz="3600" b="1" kern="1200" cap="none" spc="0" dirty="0">
                        <a:ln w="12700" cmpd="sng">
                          <a:solidFill>
                            <a:schemeClr val="accent4"/>
                          </a:solidFill>
                          <a:prstDash val="solid"/>
                        </a:ln>
                        <a:solidFill>
                          <a:schemeClr val="bg1"/>
                        </a:solidFill>
                        <a:effectLst/>
                        <a:latin typeface="+mn-lt"/>
                        <a:ea typeface="+mn-ea"/>
                        <a:cs typeface="+mn-cs"/>
                      </a:endParaRPr>
                    </a:p>
                  </a:txBody>
                  <a:tcPr>
                    <a:solidFill>
                      <a:schemeClr val="bg2">
                        <a:lumMod val="25000"/>
                      </a:schemeClr>
                    </a:solidFill>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lang="he-IL" sz="3600" b="1" kern="1200" cap="none" spc="0" dirty="0">
                          <a:ln w="12700" cmpd="sng">
                            <a:solidFill>
                              <a:schemeClr val="accent4"/>
                            </a:solidFill>
                            <a:prstDash val="solid"/>
                          </a:ln>
                          <a:solidFill>
                            <a:schemeClr val="bg1"/>
                          </a:solidFill>
                          <a:effectLst/>
                          <a:latin typeface="+mn-lt"/>
                          <a:ea typeface="+mn-ea"/>
                          <a:cs typeface="+mn-cs"/>
                        </a:rPr>
                        <a:t>טענת יציאה</a:t>
                      </a:r>
                    </a:p>
                    <a:p>
                      <a:pPr marL="0" marR="0" lvl="0" indent="0" algn="ctr" defTabSz="685800" rtl="1" eaLnBrk="1" fontAlgn="auto" latinLnBrk="0" hangingPunct="1">
                        <a:lnSpc>
                          <a:spcPct val="100000"/>
                        </a:lnSpc>
                        <a:spcBef>
                          <a:spcPts val="0"/>
                        </a:spcBef>
                        <a:spcAft>
                          <a:spcPts val="0"/>
                        </a:spcAft>
                        <a:buClrTx/>
                        <a:buSzTx/>
                        <a:buFontTx/>
                        <a:buNone/>
                        <a:tabLst/>
                        <a:defRPr/>
                      </a:pPr>
                      <a:endParaRPr lang="he-IL" sz="3600" b="1" kern="1200" cap="none" spc="0" dirty="0">
                        <a:ln w="12700" cmpd="sng">
                          <a:solidFill>
                            <a:schemeClr val="accent4"/>
                          </a:solidFill>
                          <a:prstDash val="solid"/>
                        </a:ln>
                        <a:solidFill>
                          <a:schemeClr val="bg1"/>
                        </a:solidFill>
                        <a:effectLst/>
                        <a:latin typeface="+mn-lt"/>
                        <a:ea typeface="+mn-ea"/>
                        <a:cs typeface="+mn-cs"/>
                      </a:endParaRPr>
                    </a:p>
                  </a:txBody>
                  <a:tcPr>
                    <a:solidFill>
                      <a:schemeClr val="bg2">
                        <a:lumMod val="2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he-IL" sz="4000" b="1" kern="1200" cap="none" spc="0" noProof="0" dirty="0">
                          <a:ln w="12700" cmpd="sng">
                            <a:solidFill>
                              <a:schemeClr val="accent4"/>
                            </a:solidFill>
                            <a:prstDash val="solid"/>
                          </a:ln>
                          <a:solidFill>
                            <a:schemeClr val="bg1"/>
                          </a:solidFill>
                          <a:effectLst/>
                          <a:latin typeface="+mn-lt"/>
                          <a:ea typeface="+mn-ea"/>
                          <a:cs typeface="+mn-cs"/>
                        </a:rPr>
                        <a:t>טענת כניסה</a:t>
                      </a:r>
                    </a:p>
                    <a:p>
                      <a:pPr algn="ctr"/>
                      <a:endParaRPr lang="he-IL" sz="4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txBody>
                  <a:tcPr>
                    <a:solidFill>
                      <a:schemeClr val="bg2">
                        <a:lumMod val="25000"/>
                      </a:schemeClr>
                    </a:solidFill>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kumimoji="0" lang="he-IL" sz="3400" b="1" i="0" u="none" strike="noStrike" kern="1200" cap="none" spc="0" normalizeH="0" baseline="0" noProof="0" dirty="0">
                          <a:ln w="12700" cmpd="sng">
                            <a:solidFill>
                              <a:srgbClr val="0F9ED5"/>
                            </a:solidFill>
                            <a:prstDash val="solid"/>
                          </a:ln>
                          <a:solidFill>
                            <a:prstClr val="white"/>
                          </a:solidFill>
                          <a:effectLst/>
                          <a:uLnTx/>
                          <a:uFillTx/>
                          <a:latin typeface="+mn-lt"/>
                          <a:ea typeface="+mn-ea"/>
                          <a:cs typeface="+mn-cs"/>
                        </a:rPr>
                        <a:t>שם הפעולה</a:t>
                      </a:r>
                    </a:p>
                    <a:p>
                      <a:pPr marL="0" marR="0" lvl="0" indent="0" algn="ctr" defTabSz="685800" rtl="1" eaLnBrk="1" fontAlgn="auto" latinLnBrk="0" hangingPunct="1">
                        <a:lnSpc>
                          <a:spcPct val="100000"/>
                        </a:lnSpc>
                        <a:spcBef>
                          <a:spcPts val="0"/>
                        </a:spcBef>
                        <a:spcAft>
                          <a:spcPts val="0"/>
                        </a:spcAft>
                        <a:buClrTx/>
                        <a:buSzTx/>
                        <a:buFontTx/>
                        <a:buNone/>
                        <a:tabLst/>
                        <a:defRPr/>
                      </a:pPr>
                      <a:endParaRPr kumimoji="0" lang="he-IL" sz="3400" b="1" i="0" u="none" strike="noStrike" kern="1200" cap="none" spc="0" normalizeH="0" baseline="0" noProof="0" dirty="0">
                        <a:ln w="12700" cmpd="sng">
                          <a:solidFill>
                            <a:srgbClr val="0F9ED5"/>
                          </a:solidFill>
                          <a:prstDash val="solid"/>
                        </a:ln>
                        <a:solidFill>
                          <a:prstClr val="white"/>
                        </a:solidFill>
                        <a:effectLst/>
                        <a:uLnTx/>
                        <a:uFillTx/>
                        <a:latin typeface="+mn-lt"/>
                        <a:ea typeface="+mn-ea"/>
                        <a:cs typeface="+mn-cs"/>
                      </a:endParaRPr>
                    </a:p>
                  </a:txBody>
                  <a:tcPr>
                    <a:solidFill>
                      <a:schemeClr val="bg2">
                        <a:lumMod val="25000"/>
                      </a:schemeClr>
                    </a:solidFill>
                  </a:tcPr>
                </a:tc>
                <a:extLst>
                  <a:ext uri="{0D108BD9-81ED-4DB2-BD59-A6C34878D82A}">
                    <a16:rowId xmlns:a16="http://schemas.microsoft.com/office/drawing/2014/main" val="1141155868"/>
                  </a:ext>
                </a:extLst>
              </a:tr>
              <a:tr h="1814004">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לקרוא מהקובץ את פלטת הצבעים שלו (</a:t>
                      </a:r>
                      <a:r>
                        <a:rPr lang="en-US" sz="1600" kern="1200" dirty="0">
                          <a:solidFill>
                            <a:schemeClr val="accent1">
                              <a:lumMod val="50000"/>
                            </a:schemeClr>
                          </a:solidFill>
                          <a:latin typeface="+mn-lt"/>
                          <a:ea typeface="+mn-ea"/>
                          <a:cs typeface="+mn-cs"/>
                        </a:rPr>
                        <a:t>256 color palette</a:t>
                      </a:r>
                      <a:r>
                        <a:rPr lang="he-IL" sz="1600" kern="1200" dirty="0">
                          <a:solidFill>
                            <a:schemeClr val="accent1">
                              <a:lumMod val="50000"/>
                            </a:schemeClr>
                          </a:solidFill>
                          <a:latin typeface="+mn-lt"/>
                          <a:ea typeface="+mn-ea"/>
                          <a:cs typeface="+mn-cs"/>
                        </a:rPr>
                        <a:t>)</a:t>
                      </a:r>
                    </a:p>
                    <a:p>
                      <a:pPr marL="0" algn="r" defTabSz="685800" rtl="1" eaLnBrk="1" latinLnBrk="0" hangingPunct="1"/>
                      <a:r>
                        <a:rPr lang="he-IL" sz="1600" kern="1200" dirty="0">
                          <a:solidFill>
                            <a:schemeClr val="accent1">
                              <a:lumMod val="50000"/>
                            </a:schemeClr>
                          </a:solidFill>
                          <a:latin typeface="+mn-lt"/>
                          <a:ea typeface="+mn-ea"/>
                          <a:cs typeface="+mn-cs"/>
                        </a:rPr>
                        <a:t>קורא 256 צבעים * 4 בתים (לכל צבע) </a:t>
                      </a:r>
                      <a:r>
                        <a:rPr lang="en-US" sz="1600" kern="1200" dirty="0">
                          <a:solidFill>
                            <a:schemeClr val="accent1">
                              <a:lumMod val="50000"/>
                            </a:schemeClr>
                          </a:solidFill>
                          <a:latin typeface="+mn-lt"/>
                          <a:ea typeface="+mn-ea"/>
                          <a:cs typeface="+mn-cs"/>
                        </a:rPr>
                        <a:t>400h</a:t>
                      </a:r>
                      <a:r>
                        <a:rPr lang="he-IL" sz="1600" kern="1200" dirty="0">
                          <a:solidFill>
                            <a:schemeClr val="accent1">
                              <a:lumMod val="50000"/>
                            </a:schemeClr>
                          </a:solidFill>
                          <a:latin typeface="+mn-lt"/>
                          <a:ea typeface="+mn-ea"/>
                          <a:cs typeface="+mn-cs"/>
                        </a:rPr>
                        <a:t> בתים</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מערך </a:t>
                      </a:r>
                      <a:r>
                        <a:rPr lang="en-US" sz="1600" kern="1200" dirty="0">
                          <a:solidFill>
                            <a:schemeClr val="accent1">
                              <a:lumMod val="50000"/>
                            </a:schemeClr>
                          </a:solidFill>
                          <a:latin typeface="+mn-lt"/>
                          <a:ea typeface="+mn-ea"/>
                          <a:cs typeface="+mn-cs"/>
                        </a:rPr>
                        <a:t>palette</a:t>
                      </a:r>
                      <a:r>
                        <a:rPr lang="he-IL" sz="1600" kern="1200" dirty="0">
                          <a:solidFill>
                            <a:schemeClr val="accent1">
                              <a:lumMod val="50000"/>
                            </a:schemeClr>
                          </a:solidFill>
                          <a:latin typeface="+mn-lt"/>
                          <a:ea typeface="+mn-ea"/>
                          <a:cs typeface="+mn-cs"/>
                        </a:rPr>
                        <a:t> – ה256 צבעים של הקובץ</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a:solidFill>
                            <a:schemeClr val="accent1">
                              <a:lumMod val="50000"/>
                            </a:schemeClr>
                          </a:solidFill>
                          <a:latin typeface="+mn-lt"/>
                          <a:ea typeface="+mn-ea"/>
                          <a:cs typeface="+mn-cs"/>
                        </a:rPr>
                        <a:t>BX</a:t>
                      </a:r>
                      <a:r>
                        <a:rPr lang="he-IL" sz="1600" kern="1200" dirty="0">
                          <a:solidFill>
                            <a:schemeClr val="accent1">
                              <a:lumMod val="50000"/>
                            </a:schemeClr>
                          </a:solidFill>
                          <a:latin typeface="+mn-lt"/>
                          <a:ea typeface="+mn-ea"/>
                          <a:cs typeface="+mn-cs"/>
                        </a:rPr>
                        <a:t> – ידית הקובץ</a:t>
                      </a: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ReadBmpPalette</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4020502235"/>
                  </a:ext>
                </a:extLst>
              </a:tr>
              <a:tr h="1326251">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מעתיק את פלטת הצבעים מהזיכרון (מערך </a:t>
                      </a:r>
                      <a:r>
                        <a:rPr lang="en-US" sz="1600" kern="1200" dirty="0" err="1">
                          <a:solidFill>
                            <a:schemeClr val="accent1">
                              <a:lumMod val="50000"/>
                            </a:schemeClr>
                          </a:solidFill>
                          <a:latin typeface="+mn-lt"/>
                          <a:ea typeface="+mn-ea"/>
                          <a:cs typeface="+mn-cs"/>
                        </a:rPr>
                        <a:t>pallete</a:t>
                      </a:r>
                      <a:r>
                        <a:rPr lang="he-IL" sz="1600" kern="1200" dirty="0">
                          <a:solidFill>
                            <a:schemeClr val="accent1">
                              <a:lumMod val="50000"/>
                            </a:schemeClr>
                          </a:solidFill>
                          <a:latin typeface="+mn-lt"/>
                          <a:ea typeface="+mn-ea"/>
                          <a:cs typeface="+mn-cs"/>
                        </a:rPr>
                        <a:t>)</a:t>
                      </a:r>
                    </a:p>
                    <a:p>
                      <a:pPr marL="0" algn="r" defTabSz="685800" rtl="1" eaLnBrk="1" latinLnBrk="0" hangingPunct="1"/>
                      <a:r>
                        <a:rPr lang="he-IL" sz="1600" kern="1200" dirty="0">
                          <a:solidFill>
                            <a:schemeClr val="accent1">
                              <a:lumMod val="50000"/>
                            </a:schemeClr>
                          </a:solidFill>
                          <a:latin typeface="+mn-lt"/>
                          <a:ea typeface="+mn-ea"/>
                          <a:cs typeface="+mn-cs"/>
                        </a:rPr>
                        <a:t>אל פורטי ה-</a:t>
                      </a:r>
                      <a:r>
                        <a:rPr lang="en-US" sz="1600" kern="1200" dirty="0">
                          <a:solidFill>
                            <a:schemeClr val="accent1">
                              <a:lumMod val="50000"/>
                            </a:schemeClr>
                          </a:solidFill>
                          <a:latin typeface="+mn-lt"/>
                          <a:ea typeface="+mn-ea"/>
                          <a:cs typeface="+mn-cs"/>
                        </a:rPr>
                        <a:t>VGA </a:t>
                      </a:r>
                      <a:r>
                        <a:rPr lang="he-IL" sz="1600" kern="1200" dirty="0">
                          <a:solidFill>
                            <a:schemeClr val="accent1">
                              <a:lumMod val="50000"/>
                            </a:schemeClr>
                          </a:solidFill>
                          <a:latin typeface="+mn-lt"/>
                          <a:ea typeface="+mn-ea"/>
                          <a:cs typeface="+mn-cs"/>
                        </a:rPr>
                        <a:t>בזיכרון המסך.</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הפלטה מועתקת ל</a:t>
                      </a:r>
                      <a:r>
                        <a:rPr lang="en-US" sz="1600" kern="1200" dirty="0">
                          <a:solidFill>
                            <a:schemeClr val="accent1">
                              <a:lumMod val="50000"/>
                            </a:schemeClr>
                          </a:solidFill>
                          <a:latin typeface="+mn-lt"/>
                          <a:ea typeface="+mn-ea"/>
                          <a:cs typeface="+mn-cs"/>
                        </a:rPr>
                        <a:t>VGA</a:t>
                      </a:r>
                      <a:endParaRPr lang="he-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מערך </a:t>
                      </a:r>
                      <a:r>
                        <a:rPr lang="en-US" sz="1600" kern="1200" dirty="0" err="1">
                          <a:solidFill>
                            <a:schemeClr val="accent1">
                              <a:lumMod val="50000"/>
                            </a:schemeClr>
                          </a:solidFill>
                          <a:latin typeface="+mn-lt"/>
                          <a:ea typeface="+mn-ea"/>
                          <a:cs typeface="+mn-cs"/>
                        </a:rPr>
                        <a:t>pallete</a:t>
                      </a:r>
                      <a:r>
                        <a:rPr lang="he-IL" sz="1600" kern="1200" dirty="0">
                          <a:solidFill>
                            <a:schemeClr val="accent1">
                              <a:lumMod val="50000"/>
                            </a:schemeClr>
                          </a:solidFill>
                          <a:latin typeface="+mn-lt"/>
                          <a:ea typeface="+mn-ea"/>
                          <a:cs typeface="+mn-cs"/>
                        </a:rPr>
                        <a:t> עם הצבעים מהקובץ</a:t>
                      </a: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CopyBmpPalette</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928926885"/>
                  </a:ext>
                </a:extLst>
              </a:tr>
              <a:tr h="4027705">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הפעולה קוראת שורה </a:t>
                      </a:r>
                      <a:r>
                        <a:rPr lang="he-IL" sz="1600" kern="1200" dirty="0" err="1">
                          <a:solidFill>
                            <a:schemeClr val="accent1">
                              <a:lumMod val="50000"/>
                            </a:schemeClr>
                          </a:solidFill>
                          <a:latin typeface="+mn-lt"/>
                          <a:ea typeface="+mn-ea"/>
                          <a:cs typeface="+mn-cs"/>
                        </a:rPr>
                        <a:t>שורה</a:t>
                      </a:r>
                      <a:r>
                        <a:rPr lang="he-IL" sz="1600" kern="1200" dirty="0">
                          <a:solidFill>
                            <a:schemeClr val="accent1">
                              <a:lumMod val="50000"/>
                            </a:schemeClr>
                          </a:solidFill>
                          <a:latin typeface="+mn-lt"/>
                          <a:ea typeface="+mn-ea"/>
                          <a:cs typeface="+mn-cs"/>
                        </a:rPr>
                        <a:t> מלמטה למעלה בקובץ לפי המשתנים שהכנסנו</a:t>
                      </a:r>
                      <a:endParaRPr lang="en-US" sz="1600" kern="1200" dirty="0">
                        <a:solidFill>
                          <a:schemeClr val="accent1">
                            <a:lumMod val="50000"/>
                          </a:schemeClr>
                        </a:solidFill>
                        <a:latin typeface="+mn-lt"/>
                        <a:ea typeface="+mn-ea"/>
                        <a:cs typeface="+mn-cs"/>
                      </a:endParaRPr>
                    </a:p>
                    <a:p>
                      <a:pPr marL="0" algn="r" defTabSz="685800" rtl="1" eaLnBrk="1" latinLnBrk="0" hangingPunct="1"/>
                      <a:r>
                        <a:rPr lang="he-IL" sz="1600" kern="1200" dirty="0">
                          <a:solidFill>
                            <a:schemeClr val="accent1">
                              <a:lumMod val="50000"/>
                            </a:schemeClr>
                          </a:solidFill>
                          <a:latin typeface="+mn-lt"/>
                          <a:ea typeface="+mn-ea"/>
                          <a:cs typeface="+mn-cs"/>
                        </a:rPr>
                        <a:t>ומדפיסה במסך לפי הפיקסלים. אם הפיקסל הוא הערך </a:t>
                      </a:r>
                      <a:r>
                        <a:rPr lang="en-US" sz="1600" kern="1200" dirty="0">
                          <a:solidFill>
                            <a:schemeClr val="accent1">
                              <a:lumMod val="50000"/>
                            </a:schemeClr>
                          </a:solidFill>
                          <a:latin typeface="+mn-lt"/>
                          <a:ea typeface="+mn-ea"/>
                          <a:cs typeface="+mn-cs"/>
                        </a:rPr>
                        <a:t>PINK</a:t>
                      </a:r>
                      <a:r>
                        <a:rPr lang="he-IL" sz="1600" kern="1200" dirty="0">
                          <a:solidFill>
                            <a:schemeClr val="accent1">
                              <a:lumMod val="50000"/>
                            </a:schemeClr>
                          </a:solidFill>
                          <a:latin typeface="+mn-lt"/>
                          <a:ea typeface="+mn-ea"/>
                          <a:cs typeface="+mn-cs"/>
                        </a:rPr>
                        <a:t>, אל תדפיס, וכך הפעולה מדפיסה תמונות שהן לא בהכרח ריבועיות.</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התמונה מוצגת על המסך</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a:solidFill>
                            <a:schemeClr val="accent1">
                              <a:lumMod val="50000"/>
                            </a:schemeClr>
                          </a:solidFill>
                          <a:latin typeface="+mn-lt"/>
                          <a:ea typeface="+mn-ea"/>
                          <a:cs typeface="+mn-cs"/>
                        </a:rPr>
                        <a:t>[</a:t>
                      </a:r>
                      <a:r>
                        <a:rPr lang="en-US" sz="1600" kern="1200" dirty="0" err="1">
                          <a:solidFill>
                            <a:schemeClr val="accent1">
                              <a:lumMod val="50000"/>
                            </a:schemeClr>
                          </a:solidFill>
                          <a:latin typeface="+mn-lt"/>
                          <a:ea typeface="+mn-ea"/>
                          <a:cs typeface="+mn-cs"/>
                        </a:rPr>
                        <a:t>BmpLeft</a:t>
                      </a:r>
                      <a:r>
                        <a:rPr lang="en-US" sz="1600" kern="1200" dirty="0">
                          <a:solidFill>
                            <a:schemeClr val="accent1">
                              <a:lumMod val="50000"/>
                            </a:schemeClr>
                          </a:solidFill>
                          <a:latin typeface="+mn-lt"/>
                          <a:ea typeface="+mn-ea"/>
                          <a:cs typeface="+mn-cs"/>
                        </a:rPr>
                        <a:t>]</a:t>
                      </a:r>
                      <a:r>
                        <a:rPr lang="he-IL" sz="1600" kern="1200" dirty="0">
                          <a:solidFill>
                            <a:schemeClr val="accent1">
                              <a:lumMod val="50000"/>
                            </a:schemeClr>
                          </a:solidFill>
                          <a:latin typeface="+mn-lt"/>
                          <a:ea typeface="+mn-ea"/>
                          <a:cs typeface="+mn-cs"/>
                        </a:rPr>
                        <a:t> – מיקום אופקי של מקום ההדפסה</a:t>
                      </a:r>
                    </a:p>
                    <a:p>
                      <a:pPr marL="0" algn="r" defTabSz="685800" rtl="1" eaLnBrk="1" latinLnBrk="0" hangingPunct="1"/>
                      <a:endParaRPr lang="he-IL" sz="1600" kern="1200" dirty="0">
                        <a:solidFill>
                          <a:schemeClr val="accent1">
                            <a:lumMod val="50000"/>
                          </a:schemeClr>
                        </a:solidFill>
                        <a:latin typeface="+mn-lt"/>
                        <a:ea typeface="+mn-ea"/>
                        <a:cs typeface="+mn-cs"/>
                      </a:endParaRPr>
                    </a:p>
                    <a:p>
                      <a:pPr marL="0" algn="r" defTabSz="685800" rtl="1" eaLnBrk="1" latinLnBrk="0" hangingPunct="1"/>
                      <a:r>
                        <a:rPr lang="en-US" sz="1600" kern="1200" dirty="0">
                          <a:solidFill>
                            <a:schemeClr val="accent1">
                              <a:lumMod val="50000"/>
                            </a:schemeClr>
                          </a:solidFill>
                          <a:latin typeface="+mn-lt"/>
                          <a:ea typeface="+mn-ea"/>
                          <a:cs typeface="+mn-cs"/>
                        </a:rPr>
                        <a:t>[</a:t>
                      </a:r>
                      <a:r>
                        <a:rPr lang="en-US" sz="1600" kern="1200" dirty="0" err="1">
                          <a:solidFill>
                            <a:schemeClr val="accent1">
                              <a:lumMod val="50000"/>
                            </a:schemeClr>
                          </a:solidFill>
                          <a:latin typeface="+mn-lt"/>
                          <a:ea typeface="+mn-ea"/>
                          <a:cs typeface="+mn-cs"/>
                        </a:rPr>
                        <a:t>BmpTop</a:t>
                      </a:r>
                      <a:r>
                        <a:rPr lang="en-US" sz="1600" kern="1200" dirty="0">
                          <a:solidFill>
                            <a:schemeClr val="accent1">
                              <a:lumMod val="50000"/>
                            </a:schemeClr>
                          </a:solidFill>
                          <a:latin typeface="+mn-lt"/>
                          <a:ea typeface="+mn-ea"/>
                          <a:cs typeface="+mn-cs"/>
                        </a:rPr>
                        <a:t>]</a:t>
                      </a:r>
                      <a:r>
                        <a:rPr lang="he-IL" sz="1600" kern="1200" dirty="0">
                          <a:solidFill>
                            <a:schemeClr val="accent1">
                              <a:lumMod val="50000"/>
                            </a:schemeClr>
                          </a:solidFill>
                          <a:latin typeface="+mn-lt"/>
                          <a:ea typeface="+mn-ea"/>
                          <a:cs typeface="+mn-cs"/>
                        </a:rPr>
                        <a:t> – מקום אנכי של מקום ההדפסה</a:t>
                      </a:r>
                    </a:p>
                    <a:p>
                      <a:pPr marL="0" algn="r" defTabSz="685800" rtl="1" eaLnBrk="1" latinLnBrk="0" hangingPunct="1"/>
                      <a:endParaRPr lang="he-IL" sz="1600" kern="1200" dirty="0">
                        <a:solidFill>
                          <a:schemeClr val="accent1">
                            <a:lumMod val="50000"/>
                          </a:schemeClr>
                        </a:solidFill>
                        <a:latin typeface="+mn-lt"/>
                        <a:ea typeface="+mn-ea"/>
                        <a:cs typeface="+mn-cs"/>
                      </a:endParaRPr>
                    </a:p>
                    <a:p>
                      <a:pPr marL="0" algn="r" defTabSz="685800" rtl="1" eaLnBrk="1" latinLnBrk="0" hangingPunct="1"/>
                      <a:r>
                        <a:rPr lang="en-US" sz="1600" kern="1200" dirty="0">
                          <a:solidFill>
                            <a:schemeClr val="accent1">
                              <a:lumMod val="50000"/>
                            </a:schemeClr>
                          </a:solidFill>
                          <a:latin typeface="+mn-lt"/>
                          <a:ea typeface="+mn-ea"/>
                          <a:cs typeface="+mn-cs"/>
                        </a:rPr>
                        <a:t>[</a:t>
                      </a:r>
                      <a:r>
                        <a:rPr lang="en-US" sz="1600" kern="1200" dirty="0" err="1">
                          <a:solidFill>
                            <a:schemeClr val="accent1">
                              <a:lumMod val="50000"/>
                            </a:schemeClr>
                          </a:solidFill>
                          <a:latin typeface="+mn-lt"/>
                          <a:ea typeface="+mn-ea"/>
                          <a:cs typeface="+mn-cs"/>
                        </a:rPr>
                        <a:t>BmpWidth</a:t>
                      </a:r>
                      <a:r>
                        <a:rPr lang="en-US" sz="1600" kern="1200" dirty="0">
                          <a:solidFill>
                            <a:schemeClr val="accent1">
                              <a:lumMod val="50000"/>
                            </a:schemeClr>
                          </a:solidFill>
                          <a:latin typeface="+mn-lt"/>
                          <a:ea typeface="+mn-ea"/>
                          <a:cs typeface="+mn-cs"/>
                        </a:rPr>
                        <a:t>]</a:t>
                      </a:r>
                      <a:r>
                        <a:rPr lang="he-IL" sz="1600" kern="1200" dirty="0">
                          <a:solidFill>
                            <a:schemeClr val="accent1">
                              <a:lumMod val="50000"/>
                            </a:schemeClr>
                          </a:solidFill>
                          <a:latin typeface="+mn-lt"/>
                          <a:ea typeface="+mn-ea"/>
                          <a:cs typeface="+mn-cs"/>
                        </a:rPr>
                        <a:t> – רוחב של הקובץ להדפסה (לפי פיקסלים)</a:t>
                      </a:r>
                    </a:p>
                    <a:p>
                      <a:pPr marL="0" algn="r" defTabSz="685800" rtl="1" eaLnBrk="1" latinLnBrk="0" hangingPunct="1"/>
                      <a:endParaRPr lang="he-IL" sz="1600" kern="1200" dirty="0">
                        <a:solidFill>
                          <a:schemeClr val="accent1">
                            <a:lumMod val="50000"/>
                          </a:schemeClr>
                        </a:solidFill>
                        <a:latin typeface="+mn-lt"/>
                        <a:ea typeface="+mn-ea"/>
                        <a:cs typeface="+mn-cs"/>
                      </a:endParaRPr>
                    </a:p>
                    <a:p>
                      <a:pPr marL="0" marR="0" lvl="0" indent="0" algn="r" defTabSz="685800" rtl="1" eaLnBrk="1" fontAlgn="auto" latinLnBrk="0" hangingPunct="1">
                        <a:lnSpc>
                          <a:spcPct val="100000"/>
                        </a:lnSpc>
                        <a:spcBef>
                          <a:spcPts val="0"/>
                        </a:spcBef>
                        <a:spcAft>
                          <a:spcPts val="0"/>
                        </a:spcAft>
                        <a:buClrTx/>
                        <a:buSzTx/>
                        <a:buFontTx/>
                        <a:buNone/>
                        <a:tabLst/>
                        <a:defRPr/>
                      </a:pPr>
                      <a:r>
                        <a:rPr lang="en-US" sz="1600" kern="1200" dirty="0">
                          <a:solidFill>
                            <a:schemeClr val="accent1">
                              <a:lumMod val="50000"/>
                            </a:schemeClr>
                          </a:solidFill>
                          <a:latin typeface="+mn-lt"/>
                          <a:ea typeface="+mn-ea"/>
                          <a:cs typeface="+mn-cs"/>
                        </a:rPr>
                        <a:t>[</a:t>
                      </a:r>
                      <a:r>
                        <a:rPr lang="en-US" sz="1600" kern="1200" dirty="0" err="1">
                          <a:solidFill>
                            <a:schemeClr val="accent1">
                              <a:lumMod val="50000"/>
                            </a:schemeClr>
                          </a:solidFill>
                          <a:latin typeface="+mn-lt"/>
                          <a:ea typeface="+mn-ea"/>
                          <a:cs typeface="+mn-cs"/>
                        </a:rPr>
                        <a:t>BmpHeight</a:t>
                      </a:r>
                      <a:r>
                        <a:rPr lang="en-US" sz="1600" kern="1200" dirty="0">
                          <a:solidFill>
                            <a:schemeClr val="accent1">
                              <a:lumMod val="50000"/>
                            </a:schemeClr>
                          </a:solidFill>
                          <a:latin typeface="+mn-lt"/>
                          <a:ea typeface="+mn-ea"/>
                          <a:cs typeface="+mn-cs"/>
                        </a:rPr>
                        <a:t>]</a:t>
                      </a:r>
                      <a:r>
                        <a:rPr lang="he-IL" sz="1600" kern="1200" dirty="0">
                          <a:solidFill>
                            <a:schemeClr val="accent1">
                              <a:lumMod val="50000"/>
                            </a:schemeClr>
                          </a:solidFill>
                          <a:latin typeface="+mn-lt"/>
                          <a:ea typeface="+mn-ea"/>
                          <a:cs typeface="+mn-cs"/>
                        </a:rPr>
                        <a:t> – גובה של הקובץ להדפסה (לפי פיקסלים)</a:t>
                      </a:r>
                    </a:p>
                    <a:p>
                      <a:pPr marL="0" marR="0" lvl="0" indent="0" algn="r" defTabSz="685800" rtl="1" eaLnBrk="1" fontAlgn="auto" latinLnBrk="0" hangingPunct="1">
                        <a:lnSpc>
                          <a:spcPct val="100000"/>
                        </a:lnSpc>
                        <a:spcBef>
                          <a:spcPts val="0"/>
                        </a:spcBef>
                        <a:spcAft>
                          <a:spcPts val="0"/>
                        </a:spcAft>
                        <a:buClrTx/>
                        <a:buSzTx/>
                        <a:buFontTx/>
                        <a:buNone/>
                        <a:tabLst/>
                        <a:defRPr/>
                      </a:pPr>
                      <a:endParaRPr lang="he-IL" sz="1600" kern="1200" noProof="0" dirty="0">
                        <a:solidFill>
                          <a:schemeClr val="accent1">
                            <a:lumMod val="50000"/>
                          </a:schemeClr>
                        </a:solidFill>
                        <a:latin typeface="+mn-lt"/>
                        <a:ea typeface="+mn-ea"/>
                        <a:cs typeface="+mn-cs"/>
                      </a:endParaRPr>
                    </a:p>
                    <a:p>
                      <a:pPr marL="0" marR="0" lvl="0" indent="0" algn="r" defTabSz="685800" rtl="1" eaLnBrk="1" fontAlgn="auto" latinLnBrk="0" hangingPunct="1">
                        <a:lnSpc>
                          <a:spcPct val="100000"/>
                        </a:lnSpc>
                        <a:spcBef>
                          <a:spcPts val="0"/>
                        </a:spcBef>
                        <a:spcAft>
                          <a:spcPts val="0"/>
                        </a:spcAft>
                        <a:buClrTx/>
                        <a:buSzTx/>
                        <a:buFontTx/>
                        <a:buNone/>
                        <a:tabLst/>
                        <a:defRPr/>
                      </a:pPr>
                      <a:r>
                        <a:rPr lang="en-US" sz="1600" kern="1200" noProof="0" dirty="0">
                          <a:solidFill>
                            <a:schemeClr val="accent1">
                              <a:lumMod val="50000"/>
                            </a:schemeClr>
                          </a:solidFill>
                          <a:latin typeface="+mn-lt"/>
                          <a:ea typeface="+mn-ea"/>
                          <a:cs typeface="+mn-cs"/>
                        </a:rPr>
                        <a:t>PINK = 0EFh</a:t>
                      </a:r>
                      <a:r>
                        <a:rPr lang="he-IL" sz="1600" kern="1200" noProof="0" dirty="0">
                          <a:solidFill>
                            <a:schemeClr val="accent1">
                              <a:lumMod val="50000"/>
                            </a:schemeClr>
                          </a:solidFill>
                          <a:latin typeface="+mn-lt"/>
                          <a:ea typeface="+mn-ea"/>
                          <a:cs typeface="+mn-cs"/>
                        </a:rPr>
                        <a:t> קבוע</a:t>
                      </a: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ShowBMP</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3498066824"/>
                  </a:ext>
                </a:extLst>
              </a:tr>
              <a:tr h="1446329">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הפעולה מדפיסה קו אנכי על המסך לפי המיקום והאורך שבחרנו לו.</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קו אנכי על המסך</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lang="en-US" sz="1600" kern="1200" noProof="0" dirty="0">
                          <a:solidFill>
                            <a:schemeClr val="accent1">
                              <a:lumMod val="50000"/>
                            </a:schemeClr>
                          </a:solidFill>
                          <a:latin typeface="+mn-lt"/>
                          <a:ea typeface="+mn-ea"/>
                          <a:cs typeface="+mn-cs"/>
                        </a:rPr>
                        <a:t>SI</a:t>
                      </a:r>
                      <a:r>
                        <a:rPr lang="he-IL" sz="1600" kern="1200" noProof="0" dirty="0">
                          <a:solidFill>
                            <a:schemeClr val="accent1">
                              <a:lumMod val="50000"/>
                            </a:schemeClr>
                          </a:solidFill>
                          <a:latin typeface="+mn-lt"/>
                          <a:ea typeface="+mn-ea"/>
                          <a:cs typeface="+mn-cs"/>
                        </a:rPr>
                        <a:t> – אורך קו</a:t>
                      </a:r>
                    </a:p>
                    <a:p>
                      <a:pPr marL="0" marR="0" lvl="0" indent="0" algn="r" defTabSz="685800" rtl="1" eaLnBrk="1" fontAlgn="auto" latinLnBrk="0" hangingPunct="1">
                        <a:lnSpc>
                          <a:spcPct val="100000"/>
                        </a:lnSpc>
                        <a:spcBef>
                          <a:spcPts val="0"/>
                        </a:spcBef>
                        <a:spcAft>
                          <a:spcPts val="0"/>
                        </a:spcAft>
                        <a:buClrTx/>
                        <a:buSzTx/>
                        <a:buFontTx/>
                        <a:buNone/>
                        <a:tabLst/>
                        <a:defRPr/>
                      </a:pPr>
                      <a:r>
                        <a:rPr lang="en-US" sz="1600" kern="1200" noProof="0" dirty="0">
                          <a:solidFill>
                            <a:schemeClr val="accent1">
                              <a:lumMod val="50000"/>
                            </a:schemeClr>
                          </a:solidFill>
                          <a:latin typeface="+mn-lt"/>
                          <a:ea typeface="+mn-ea"/>
                          <a:cs typeface="+mn-cs"/>
                        </a:rPr>
                        <a:t>DX</a:t>
                      </a:r>
                      <a:r>
                        <a:rPr lang="he-IL" sz="1600" kern="1200" noProof="0" dirty="0">
                          <a:solidFill>
                            <a:schemeClr val="accent1">
                              <a:lumMod val="50000"/>
                            </a:schemeClr>
                          </a:solidFill>
                          <a:latin typeface="+mn-lt"/>
                          <a:ea typeface="+mn-ea"/>
                          <a:cs typeface="+mn-cs"/>
                        </a:rPr>
                        <a:t> – מקום במסך</a:t>
                      </a: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DrawVerticalLine</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3840037756"/>
                  </a:ext>
                </a:extLst>
              </a:tr>
              <a:tr h="1568038">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הפעולה מדפיסה מרובע על המסך לפי הערכים שנתנו לו ובעזרת שימוש בפעולת </a:t>
                      </a:r>
                      <a:r>
                        <a:rPr lang="en-US" sz="1600" kern="1200" dirty="0" err="1">
                          <a:solidFill>
                            <a:schemeClr val="accent1">
                              <a:lumMod val="50000"/>
                            </a:schemeClr>
                          </a:solidFill>
                          <a:latin typeface="+mn-lt"/>
                          <a:ea typeface="+mn-ea"/>
                          <a:cs typeface="+mn-cs"/>
                        </a:rPr>
                        <a:t>DrawVerticalLine</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ריבוע מודפס על המסך</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56082">
                              <a:lumMod val="50000"/>
                            </a:srgbClr>
                          </a:solidFill>
                          <a:effectLst/>
                          <a:uLnTx/>
                          <a:uFillTx/>
                          <a:latin typeface="+mn-lt"/>
                          <a:ea typeface="+mn-ea"/>
                          <a:cs typeface="+mn-cs"/>
                        </a:rPr>
                        <a:t>CX</a:t>
                      </a:r>
                      <a:r>
                        <a:rPr kumimoji="0" lang="he-IL" sz="1600" b="0" i="0" u="none" strike="noStrike" kern="1200" cap="none" spc="0" normalizeH="0" baseline="0" noProof="0" dirty="0">
                          <a:ln>
                            <a:noFill/>
                          </a:ln>
                          <a:solidFill>
                            <a:srgbClr val="156082">
                              <a:lumMod val="50000"/>
                            </a:srgbClr>
                          </a:solidFill>
                          <a:effectLst/>
                          <a:uLnTx/>
                          <a:uFillTx/>
                          <a:latin typeface="+mn-lt"/>
                          <a:ea typeface="+mn-ea"/>
                          <a:cs typeface="+mn-cs"/>
                        </a:rPr>
                        <a:t> – מיקום אופקי</a:t>
                      </a:r>
                    </a:p>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56082">
                              <a:lumMod val="50000"/>
                            </a:srgbClr>
                          </a:solidFill>
                          <a:effectLst/>
                          <a:uLnTx/>
                          <a:uFillTx/>
                          <a:latin typeface="+mn-lt"/>
                          <a:ea typeface="+mn-ea"/>
                          <a:cs typeface="+mn-cs"/>
                        </a:rPr>
                        <a:t>DX</a:t>
                      </a:r>
                      <a:r>
                        <a:rPr kumimoji="0" lang="he-IL" sz="1600" b="0" i="0" u="none" strike="noStrike" kern="1200" cap="none" spc="0" normalizeH="0" baseline="0" noProof="0" dirty="0">
                          <a:ln>
                            <a:noFill/>
                          </a:ln>
                          <a:solidFill>
                            <a:srgbClr val="156082">
                              <a:lumMod val="50000"/>
                            </a:srgbClr>
                          </a:solidFill>
                          <a:effectLst/>
                          <a:uLnTx/>
                          <a:uFillTx/>
                          <a:latin typeface="+mn-lt"/>
                          <a:ea typeface="+mn-ea"/>
                          <a:cs typeface="+mn-cs"/>
                        </a:rPr>
                        <a:t> – מיקום אנכי</a:t>
                      </a:r>
                    </a:p>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56082">
                              <a:lumMod val="50000"/>
                            </a:srgbClr>
                          </a:solidFill>
                          <a:effectLst/>
                          <a:uLnTx/>
                          <a:uFillTx/>
                          <a:latin typeface="+mn-lt"/>
                          <a:ea typeface="+mn-ea"/>
                          <a:cs typeface="+mn-cs"/>
                        </a:rPr>
                        <a:t>AL</a:t>
                      </a:r>
                      <a:r>
                        <a:rPr kumimoji="0" lang="he-IL" sz="1600" b="0" i="0" u="none" strike="noStrike" kern="1200" cap="none" spc="0" normalizeH="0" baseline="0" noProof="0" dirty="0">
                          <a:ln>
                            <a:noFill/>
                          </a:ln>
                          <a:solidFill>
                            <a:srgbClr val="156082">
                              <a:lumMod val="50000"/>
                            </a:srgbClr>
                          </a:solidFill>
                          <a:effectLst/>
                          <a:uLnTx/>
                          <a:uFillTx/>
                          <a:latin typeface="+mn-lt"/>
                          <a:ea typeface="+mn-ea"/>
                          <a:cs typeface="+mn-cs"/>
                        </a:rPr>
                        <a:t> – צבע</a:t>
                      </a:r>
                    </a:p>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56082">
                              <a:lumMod val="50000"/>
                            </a:srgbClr>
                          </a:solidFill>
                          <a:effectLst/>
                          <a:uLnTx/>
                          <a:uFillTx/>
                          <a:latin typeface="+mn-lt"/>
                          <a:ea typeface="+mn-ea"/>
                          <a:cs typeface="+mn-cs"/>
                        </a:rPr>
                        <a:t>SI</a:t>
                      </a:r>
                      <a:r>
                        <a:rPr kumimoji="0" lang="he-IL" sz="1600" b="0" i="0" u="none" strike="noStrike" kern="1200" cap="none" spc="0" normalizeH="0" baseline="0" noProof="0" dirty="0">
                          <a:ln>
                            <a:noFill/>
                          </a:ln>
                          <a:solidFill>
                            <a:srgbClr val="156082">
                              <a:lumMod val="50000"/>
                            </a:srgbClr>
                          </a:solidFill>
                          <a:effectLst/>
                          <a:uLnTx/>
                          <a:uFillTx/>
                          <a:latin typeface="+mn-lt"/>
                          <a:ea typeface="+mn-ea"/>
                          <a:cs typeface="+mn-cs"/>
                        </a:rPr>
                        <a:t> – אורך</a:t>
                      </a:r>
                    </a:p>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56082">
                              <a:lumMod val="50000"/>
                            </a:srgbClr>
                          </a:solidFill>
                          <a:effectLst/>
                          <a:uLnTx/>
                          <a:uFillTx/>
                          <a:latin typeface="+mn-lt"/>
                          <a:ea typeface="+mn-ea"/>
                          <a:cs typeface="+mn-cs"/>
                        </a:rPr>
                        <a:t>DI</a:t>
                      </a:r>
                      <a:r>
                        <a:rPr kumimoji="0" lang="he-IL" sz="1600" b="0" i="0" u="none" strike="noStrike" kern="1200" cap="none" spc="0" normalizeH="0" baseline="0" noProof="0" dirty="0">
                          <a:ln>
                            <a:noFill/>
                          </a:ln>
                          <a:solidFill>
                            <a:srgbClr val="156082">
                              <a:lumMod val="50000"/>
                            </a:srgbClr>
                          </a:solidFill>
                          <a:effectLst/>
                          <a:uLnTx/>
                          <a:uFillTx/>
                          <a:latin typeface="+mn-lt"/>
                          <a:ea typeface="+mn-ea"/>
                          <a:cs typeface="+mn-cs"/>
                        </a:rPr>
                        <a:t> - רוחב</a:t>
                      </a: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Rect</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987236280"/>
                  </a:ext>
                </a:extLst>
              </a:tr>
            </a:tbl>
          </a:graphicData>
        </a:graphic>
      </p:graphicFrame>
      <p:sp>
        <p:nvSpPr>
          <p:cNvPr id="5" name="תיבת טקסט 4">
            <a:extLst>
              <a:ext uri="{FF2B5EF4-FFF2-40B4-BE49-F238E27FC236}">
                <a16:creationId xmlns:a16="http://schemas.microsoft.com/office/drawing/2014/main" id="{194A1319-1E4C-5BE2-A4A6-58E256AFD815}"/>
              </a:ext>
            </a:extLst>
          </p:cNvPr>
          <p:cNvSpPr txBox="1"/>
          <p:nvPr/>
        </p:nvSpPr>
        <p:spPr>
          <a:xfrm>
            <a:off x="6197600" y="11545669"/>
            <a:ext cx="762000" cy="646331"/>
          </a:xfrm>
          <a:prstGeom prst="rect">
            <a:avLst/>
          </a:prstGeom>
          <a:noFill/>
        </p:spPr>
        <p:txBody>
          <a:bodyPr wrap="square" rtlCol="0">
            <a:spAutoFit/>
          </a:bodyPr>
          <a:lstStyle/>
          <a:p>
            <a:r>
              <a:rPr lang="he-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20</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834834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C75809E-C759-8FD0-D26B-FC3B94605EDB}"/>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E28CF608-7220-D38E-2123-C2C513975769}"/>
              </a:ext>
            </a:extLst>
          </p:cNvPr>
          <p:cNvSpPr>
            <a:spLocks noGrp="1"/>
          </p:cNvSpPr>
          <p:nvPr>
            <p:ph idx="1"/>
          </p:nvPr>
        </p:nvSpPr>
        <p:spPr/>
        <p:txBody>
          <a:bodyPr/>
          <a:lstStyle/>
          <a:p>
            <a:endParaRPr lang="en-IL"/>
          </a:p>
        </p:txBody>
      </p:sp>
      <p:graphicFrame>
        <p:nvGraphicFramePr>
          <p:cNvPr id="4" name="מציין מיקום תוכן 5">
            <a:extLst>
              <a:ext uri="{FF2B5EF4-FFF2-40B4-BE49-F238E27FC236}">
                <a16:creationId xmlns:a16="http://schemas.microsoft.com/office/drawing/2014/main" id="{948377CE-1A73-487F-E8E4-663BE39EC842}"/>
              </a:ext>
            </a:extLst>
          </p:cNvPr>
          <p:cNvGraphicFramePr>
            <a:graphicFrameLocks/>
          </p:cNvGraphicFramePr>
          <p:nvPr>
            <p:extLst>
              <p:ext uri="{D42A27DB-BD31-4B8C-83A1-F6EECF244321}">
                <p14:modId xmlns:p14="http://schemas.microsoft.com/office/powerpoint/2010/main" val="2109635767"/>
              </p:ext>
            </p:extLst>
          </p:nvPr>
        </p:nvGraphicFramePr>
        <p:xfrm>
          <a:off x="2" y="-2"/>
          <a:ext cx="6857998" cy="12235261"/>
        </p:xfrm>
        <a:graphic>
          <a:graphicData uri="http://schemas.openxmlformats.org/drawingml/2006/table">
            <a:tbl>
              <a:tblPr firstRow="1" bandRow="1">
                <a:tableStyleId>{5C22544A-7EE6-4342-B048-85BDC9FD1C3A}</a:tableStyleId>
              </a:tblPr>
              <a:tblGrid>
                <a:gridCol w="1726716">
                  <a:extLst>
                    <a:ext uri="{9D8B030D-6E8A-4147-A177-3AD203B41FA5}">
                      <a16:colId xmlns:a16="http://schemas.microsoft.com/office/drawing/2014/main" val="1648468162"/>
                    </a:ext>
                  </a:extLst>
                </a:gridCol>
                <a:gridCol w="1248710">
                  <a:extLst>
                    <a:ext uri="{9D8B030D-6E8A-4147-A177-3AD203B41FA5}">
                      <a16:colId xmlns:a16="http://schemas.microsoft.com/office/drawing/2014/main" val="2360540479"/>
                    </a:ext>
                  </a:extLst>
                </a:gridCol>
                <a:gridCol w="1349829">
                  <a:extLst>
                    <a:ext uri="{9D8B030D-6E8A-4147-A177-3AD203B41FA5}">
                      <a16:colId xmlns:a16="http://schemas.microsoft.com/office/drawing/2014/main" val="1061696604"/>
                    </a:ext>
                  </a:extLst>
                </a:gridCol>
                <a:gridCol w="2532743">
                  <a:extLst>
                    <a:ext uri="{9D8B030D-6E8A-4147-A177-3AD203B41FA5}">
                      <a16:colId xmlns:a16="http://schemas.microsoft.com/office/drawing/2014/main" val="263842362"/>
                    </a:ext>
                  </a:extLst>
                </a:gridCol>
              </a:tblGrid>
              <a:tr h="2486580">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lang="he-IL" sz="3600" b="1" kern="1200" cap="none" spc="0" dirty="0">
                          <a:ln w="12700" cmpd="sng">
                            <a:solidFill>
                              <a:schemeClr val="accent4"/>
                            </a:solidFill>
                            <a:prstDash val="solid"/>
                          </a:ln>
                          <a:solidFill>
                            <a:schemeClr val="bg1"/>
                          </a:solidFill>
                          <a:effectLst/>
                          <a:latin typeface="+mn-lt"/>
                          <a:ea typeface="+mn-ea"/>
                          <a:cs typeface="+mn-cs"/>
                        </a:rPr>
                        <a:t>מטרה</a:t>
                      </a:r>
                      <a:endParaRPr lang="en-IL" sz="3600" b="1" kern="1200" cap="none" spc="0" dirty="0">
                        <a:ln w="12700" cmpd="sng">
                          <a:solidFill>
                            <a:schemeClr val="accent4"/>
                          </a:solidFill>
                          <a:prstDash val="solid"/>
                        </a:ln>
                        <a:solidFill>
                          <a:schemeClr val="bg1"/>
                        </a:solidFill>
                        <a:effectLst/>
                        <a:latin typeface="+mn-lt"/>
                        <a:ea typeface="+mn-ea"/>
                        <a:cs typeface="+mn-cs"/>
                      </a:endParaRPr>
                    </a:p>
                    <a:p>
                      <a:pPr algn="ctr" rtl="1"/>
                      <a:endParaRPr lang="en-IL" sz="3600" b="1" kern="1200" cap="none" spc="0" dirty="0">
                        <a:ln w="12700" cmpd="sng">
                          <a:solidFill>
                            <a:schemeClr val="accent4"/>
                          </a:solidFill>
                          <a:prstDash val="solid"/>
                        </a:ln>
                        <a:solidFill>
                          <a:schemeClr val="bg1"/>
                        </a:solidFill>
                        <a:effectLst/>
                        <a:latin typeface="+mn-lt"/>
                        <a:ea typeface="+mn-ea"/>
                        <a:cs typeface="+mn-cs"/>
                      </a:endParaRPr>
                    </a:p>
                  </a:txBody>
                  <a:tcPr>
                    <a:solidFill>
                      <a:schemeClr val="bg2">
                        <a:lumMod val="25000"/>
                      </a:schemeClr>
                    </a:solidFill>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lang="he-IL" sz="3600" b="1" kern="1200" cap="none" spc="0" dirty="0">
                          <a:ln w="12700" cmpd="sng">
                            <a:solidFill>
                              <a:schemeClr val="accent4"/>
                            </a:solidFill>
                            <a:prstDash val="solid"/>
                          </a:ln>
                          <a:solidFill>
                            <a:schemeClr val="bg1"/>
                          </a:solidFill>
                          <a:effectLst/>
                          <a:latin typeface="+mn-lt"/>
                          <a:ea typeface="+mn-ea"/>
                          <a:cs typeface="+mn-cs"/>
                        </a:rPr>
                        <a:t>טענת יציאה</a:t>
                      </a:r>
                    </a:p>
                    <a:p>
                      <a:pPr marL="0" marR="0" lvl="0" indent="0" algn="ctr" defTabSz="685800" rtl="1" eaLnBrk="1" fontAlgn="auto" latinLnBrk="0" hangingPunct="1">
                        <a:lnSpc>
                          <a:spcPct val="100000"/>
                        </a:lnSpc>
                        <a:spcBef>
                          <a:spcPts val="0"/>
                        </a:spcBef>
                        <a:spcAft>
                          <a:spcPts val="0"/>
                        </a:spcAft>
                        <a:buClrTx/>
                        <a:buSzTx/>
                        <a:buFontTx/>
                        <a:buNone/>
                        <a:tabLst/>
                        <a:defRPr/>
                      </a:pPr>
                      <a:endParaRPr lang="he-IL" sz="3600" b="1" kern="1200" cap="none" spc="0" dirty="0">
                        <a:ln w="12700" cmpd="sng">
                          <a:solidFill>
                            <a:schemeClr val="accent4"/>
                          </a:solidFill>
                          <a:prstDash val="solid"/>
                        </a:ln>
                        <a:solidFill>
                          <a:schemeClr val="bg1"/>
                        </a:solidFill>
                        <a:effectLst/>
                        <a:latin typeface="+mn-lt"/>
                        <a:ea typeface="+mn-ea"/>
                        <a:cs typeface="+mn-cs"/>
                      </a:endParaRPr>
                    </a:p>
                  </a:txBody>
                  <a:tcPr>
                    <a:solidFill>
                      <a:schemeClr val="bg2">
                        <a:lumMod val="2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he-IL" sz="4000" b="1" kern="1200" cap="none" spc="0" noProof="0" dirty="0">
                          <a:ln w="12700" cmpd="sng">
                            <a:solidFill>
                              <a:schemeClr val="accent4"/>
                            </a:solidFill>
                            <a:prstDash val="solid"/>
                          </a:ln>
                          <a:solidFill>
                            <a:schemeClr val="bg1"/>
                          </a:solidFill>
                          <a:effectLst/>
                          <a:latin typeface="+mn-lt"/>
                          <a:ea typeface="+mn-ea"/>
                          <a:cs typeface="+mn-cs"/>
                        </a:rPr>
                        <a:t>טענת כניסה</a:t>
                      </a:r>
                    </a:p>
                    <a:p>
                      <a:pPr algn="ctr"/>
                      <a:endParaRPr lang="he-IL" sz="4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txBody>
                  <a:tcPr>
                    <a:solidFill>
                      <a:schemeClr val="bg2">
                        <a:lumMod val="25000"/>
                      </a:schemeClr>
                    </a:solidFill>
                  </a:tcPr>
                </a:tc>
                <a:tc>
                  <a:txBody>
                    <a:bodyPr/>
                    <a:lstStyle/>
                    <a:p>
                      <a:pPr marL="0" marR="0" lvl="0" indent="0" algn="ctr" defTabSz="685800" rtl="1" eaLnBrk="1" fontAlgn="auto" latinLnBrk="0" hangingPunct="1">
                        <a:lnSpc>
                          <a:spcPct val="100000"/>
                        </a:lnSpc>
                        <a:spcBef>
                          <a:spcPts val="0"/>
                        </a:spcBef>
                        <a:spcAft>
                          <a:spcPts val="0"/>
                        </a:spcAft>
                        <a:buClrTx/>
                        <a:buSzTx/>
                        <a:buFontTx/>
                        <a:buNone/>
                        <a:tabLst/>
                        <a:defRPr/>
                      </a:pPr>
                      <a:r>
                        <a:rPr kumimoji="0" lang="he-IL" sz="3400" b="1" i="0" u="none" strike="noStrike" kern="1200" cap="none" spc="0" normalizeH="0" baseline="0" noProof="0" dirty="0">
                          <a:ln w="12700" cmpd="sng">
                            <a:solidFill>
                              <a:srgbClr val="0F9ED5"/>
                            </a:solidFill>
                            <a:prstDash val="solid"/>
                          </a:ln>
                          <a:solidFill>
                            <a:prstClr val="white"/>
                          </a:solidFill>
                          <a:effectLst/>
                          <a:uLnTx/>
                          <a:uFillTx/>
                          <a:latin typeface="+mn-lt"/>
                          <a:ea typeface="+mn-ea"/>
                          <a:cs typeface="+mn-cs"/>
                        </a:rPr>
                        <a:t>שם הפעולה</a:t>
                      </a:r>
                    </a:p>
                    <a:p>
                      <a:pPr marL="0" marR="0" lvl="0" indent="0" algn="ctr" defTabSz="685800" rtl="1" eaLnBrk="1" fontAlgn="auto" latinLnBrk="0" hangingPunct="1">
                        <a:lnSpc>
                          <a:spcPct val="100000"/>
                        </a:lnSpc>
                        <a:spcBef>
                          <a:spcPts val="0"/>
                        </a:spcBef>
                        <a:spcAft>
                          <a:spcPts val="0"/>
                        </a:spcAft>
                        <a:buClrTx/>
                        <a:buSzTx/>
                        <a:buFontTx/>
                        <a:buNone/>
                        <a:tabLst/>
                        <a:defRPr/>
                      </a:pPr>
                      <a:endParaRPr kumimoji="0" lang="he-IL" sz="3400" b="1" i="0" u="none" strike="noStrike" kern="1200" cap="none" spc="0" normalizeH="0" baseline="0" noProof="0" dirty="0">
                        <a:ln w="12700" cmpd="sng">
                          <a:solidFill>
                            <a:srgbClr val="0F9ED5"/>
                          </a:solidFill>
                          <a:prstDash val="solid"/>
                        </a:ln>
                        <a:solidFill>
                          <a:prstClr val="white"/>
                        </a:solidFill>
                        <a:effectLst/>
                        <a:uLnTx/>
                        <a:uFillTx/>
                        <a:latin typeface="+mn-lt"/>
                        <a:ea typeface="+mn-ea"/>
                        <a:cs typeface="+mn-cs"/>
                      </a:endParaRPr>
                    </a:p>
                  </a:txBody>
                  <a:tcPr>
                    <a:solidFill>
                      <a:schemeClr val="bg2">
                        <a:lumMod val="25000"/>
                      </a:schemeClr>
                    </a:solidFill>
                  </a:tcPr>
                </a:tc>
                <a:extLst>
                  <a:ext uri="{0D108BD9-81ED-4DB2-BD59-A6C34878D82A}">
                    <a16:rowId xmlns:a16="http://schemas.microsoft.com/office/drawing/2014/main" val="1141155868"/>
                  </a:ext>
                </a:extLst>
              </a:tr>
              <a:tr h="1723505">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להדפיס את הערך שנמצא בתוך </a:t>
                      </a:r>
                      <a:r>
                        <a:rPr lang="en-US" sz="1600" kern="1200" dirty="0">
                          <a:solidFill>
                            <a:schemeClr val="accent1">
                              <a:lumMod val="50000"/>
                            </a:schemeClr>
                          </a:solidFill>
                          <a:latin typeface="+mn-lt"/>
                          <a:ea typeface="+mn-ea"/>
                          <a:cs typeface="+mn-cs"/>
                        </a:rPr>
                        <a:t>AX </a:t>
                      </a:r>
                      <a:r>
                        <a:rPr lang="he-IL" sz="1600" kern="1200" dirty="0">
                          <a:solidFill>
                            <a:schemeClr val="accent1">
                              <a:lumMod val="50000"/>
                            </a:schemeClr>
                          </a:solidFill>
                          <a:latin typeface="+mn-lt"/>
                          <a:ea typeface="+mn-ea"/>
                          <a:cs typeface="+mn-cs"/>
                        </a:rPr>
                        <a:t> כערך דצימלי על המסך</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a:solidFill>
                            <a:schemeClr val="accent1">
                              <a:lumMod val="50000"/>
                            </a:schemeClr>
                          </a:solidFill>
                          <a:latin typeface="+mn-lt"/>
                          <a:ea typeface="+mn-ea"/>
                          <a:cs typeface="+mn-cs"/>
                        </a:rPr>
                        <a:t>AX</a:t>
                      </a:r>
                      <a:r>
                        <a:rPr lang="he-IL" sz="1600" kern="1200" dirty="0">
                          <a:solidFill>
                            <a:schemeClr val="accent1">
                              <a:lumMod val="50000"/>
                            </a:schemeClr>
                          </a:solidFill>
                          <a:latin typeface="+mn-lt"/>
                          <a:ea typeface="+mn-ea"/>
                          <a:cs typeface="+mn-cs"/>
                        </a:rPr>
                        <a:t> בערך הדצימלי מודפס</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a:solidFill>
                            <a:schemeClr val="accent1">
                              <a:lumMod val="50000"/>
                            </a:schemeClr>
                          </a:solidFill>
                          <a:latin typeface="+mn-lt"/>
                          <a:ea typeface="+mn-ea"/>
                          <a:cs typeface="+mn-cs"/>
                        </a:rPr>
                        <a:t>AX</a:t>
                      </a:r>
                      <a:r>
                        <a:rPr lang="he-IL" sz="1600" kern="1200" dirty="0">
                          <a:solidFill>
                            <a:schemeClr val="accent1">
                              <a:lumMod val="50000"/>
                            </a:schemeClr>
                          </a:solidFill>
                          <a:latin typeface="+mn-lt"/>
                          <a:ea typeface="+mn-ea"/>
                          <a:cs typeface="+mn-cs"/>
                        </a:rPr>
                        <a:t> – מספר</a:t>
                      </a: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ShowAxDecimal</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4020502235"/>
                  </a:ext>
                </a:extLst>
              </a:tr>
              <a:tr h="1736659">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להפעיל </a:t>
                      </a:r>
                      <a:r>
                        <a:rPr lang="he-IL" sz="1600" kern="1200" dirty="0" err="1">
                          <a:solidFill>
                            <a:schemeClr val="accent1">
                              <a:lumMod val="50000"/>
                            </a:schemeClr>
                          </a:solidFill>
                          <a:latin typeface="+mn-lt"/>
                          <a:ea typeface="+mn-ea"/>
                          <a:cs typeface="+mn-cs"/>
                        </a:rPr>
                        <a:t>דיליי</a:t>
                      </a:r>
                      <a:r>
                        <a:rPr lang="he-IL" sz="1600" kern="1200" dirty="0">
                          <a:solidFill>
                            <a:schemeClr val="accent1">
                              <a:lumMod val="50000"/>
                            </a:schemeClr>
                          </a:solidFill>
                          <a:latin typeface="+mn-lt"/>
                          <a:ea typeface="+mn-ea"/>
                          <a:cs typeface="+mn-cs"/>
                        </a:rPr>
                        <a:t> של כ200 מילישניות בעזרת לופים</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err="1">
                          <a:solidFill>
                            <a:schemeClr val="accent1">
                              <a:lumMod val="50000"/>
                            </a:schemeClr>
                          </a:solidFill>
                          <a:latin typeface="+mn-lt"/>
                          <a:ea typeface="+mn-ea"/>
                          <a:cs typeface="+mn-cs"/>
                        </a:rPr>
                        <a:t>דיליי</a:t>
                      </a:r>
                      <a:r>
                        <a:rPr lang="he-IL" sz="1600" kern="1200" dirty="0">
                          <a:solidFill>
                            <a:schemeClr val="accent1">
                              <a:lumMod val="50000"/>
                            </a:schemeClr>
                          </a:solidFill>
                          <a:latin typeface="+mn-lt"/>
                          <a:ea typeface="+mn-ea"/>
                          <a:cs typeface="+mn-cs"/>
                        </a:rPr>
                        <a:t> של 200 מילישניות</a:t>
                      </a: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C00000"/>
                          </a:solidFill>
                          <a:effectLst/>
                          <a:uLnTx/>
                          <a:uFillTx/>
                          <a:latin typeface="+mn-lt"/>
                          <a:ea typeface="+mn-ea"/>
                          <a:cs typeface="+mn-cs"/>
                        </a:rPr>
                        <a:t>X</a:t>
                      </a:r>
                      <a:endParaRPr kumimoji="0" lang="he-IL" sz="6600" b="0" i="0" u="none" strike="noStrike" kern="1200" cap="none" spc="0" normalizeH="0" baseline="0" noProof="0" dirty="0">
                        <a:ln>
                          <a:noFill/>
                        </a:ln>
                        <a:solidFill>
                          <a:srgbClr val="C00000"/>
                        </a:solidFill>
                        <a:effectLst/>
                        <a:uLnTx/>
                        <a:uFillTx/>
                        <a:latin typeface="+mn-lt"/>
                        <a:ea typeface="+mn-ea"/>
                        <a:cs typeface="+mn-cs"/>
                      </a:endParaRPr>
                    </a:p>
                    <a:p>
                      <a:pPr marL="0" algn="r" defTabSz="685800" rtl="1" eaLnBrk="1" latinLnBrk="0" hangingPunct="1"/>
                      <a:endParaRPr lang="he-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a:solidFill>
                            <a:schemeClr val="accent1">
                              <a:lumMod val="50000"/>
                            </a:schemeClr>
                          </a:solidFill>
                          <a:latin typeface="+mn-lt"/>
                          <a:ea typeface="+mn-ea"/>
                          <a:cs typeface="+mn-cs"/>
                        </a:rPr>
                        <a:t>_200MiliSecDelay</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928926885"/>
                  </a:ext>
                </a:extLst>
              </a:tr>
              <a:tr h="2341858">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הפעולה לוקחת את כמות האפונים ומחלקת אותה כך שככל שמספר האפונים גדול כך </a:t>
                      </a:r>
                      <a:r>
                        <a:rPr lang="he-IL" sz="1600" kern="1200" dirty="0" err="1">
                          <a:solidFill>
                            <a:schemeClr val="accent1">
                              <a:lumMod val="50000"/>
                            </a:schemeClr>
                          </a:solidFill>
                          <a:latin typeface="+mn-lt"/>
                          <a:ea typeface="+mn-ea"/>
                          <a:cs typeface="+mn-cs"/>
                        </a:rPr>
                        <a:t>הדיליי</a:t>
                      </a:r>
                      <a:r>
                        <a:rPr lang="he-IL" sz="1600" kern="1200" dirty="0">
                          <a:solidFill>
                            <a:schemeClr val="accent1">
                              <a:lumMod val="50000"/>
                            </a:schemeClr>
                          </a:solidFill>
                          <a:latin typeface="+mn-lt"/>
                          <a:ea typeface="+mn-ea"/>
                          <a:cs typeface="+mn-cs"/>
                        </a:rPr>
                        <a:t> יהיה יותר קצר</a:t>
                      </a:r>
                    </a:p>
                  </a:txBody>
                  <a:tcPr>
                    <a:solidFill>
                      <a:srgbClr val="E3E9E6"/>
                    </a:solidFill>
                  </a:tcPr>
                </a:tc>
                <a:tc>
                  <a:txBody>
                    <a:bodyPr/>
                    <a:lstStyle/>
                    <a:p>
                      <a:pPr marL="0" algn="r" defTabSz="685800" rtl="1" eaLnBrk="1" latinLnBrk="0" hangingPunct="1"/>
                      <a:r>
                        <a:rPr lang="he-IL" sz="1600" kern="1200" dirty="0" err="1">
                          <a:solidFill>
                            <a:schemeClr val="accent1">
                              <a:lumMod val="50000"/>
                            </a:schemeClr>
                          </a:solidFill>
                          <a:latin typeface="+mn-lt"/>
                          <a:ea typeface="+mn-ea"/>
                          <a:cs typeface="+mn-cs"/>
                        </a:rPr>
                        <a:t>דיליי</a:t>
                      </a:r>
                      <a:r>
                        <a:rPr lang="he-IL" sz="1600" kern="1200" dirty="0">
                          <a:solidFill>
                            <a:schemeClr val="accent1">
                              <a:lumMod val="50000"/>
                            </a:schemeClr>
                          </a:solidFill>
                          <a:latin typeface="+mn-lt"/>
                          <a:ea typeface="+mn-ea"/>
                          <a:cs typeface="+mn-cs"/>
                        </a:rPr>
                        <a:t> לפי כמות האפונים</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noProof="0" dirty="0">
                          <a:solidFill>
                            <a:schemeClr val="accent1">
                              <a:lumMod val="50000"/>
                            </a:schemeClr>
                          </a:solidFill>
                          <a:latin typeface="+mn-lt"/>
                          <a:ea typeface="+mn-ea"/>
                          <a:cs typeface="+mn-cs"/>
                        </a:rPr>
                        <a:t>משתנה </a:t>
                      </a:r>
                      <a:r>
                        <a:rPr lang="en-US" sz="1600" kern="1200" noProof="0" dirty="0" err="1">
                          <a:solidFill>
                            <a:schemeClr val="accent1">
                              <a:lumMod val="50000"/>
                            </a:schemeClr>
                          </a:solidFill>
                          <a:latin typeface="+mn-lt"/>
                          <a:ea typeface="+mn-ea"/>
                          <a:cs typeface="+mn-cs"/>
                        </a:rPr>
                        <a:t>peaIndex</a:t>
                      </a:r>
                      <a:endParaRPr lang="he-IL" sz="1600" kern="1200" noProof="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a:solidFill>
                            <a:schemeClr val="accent1">
                              <a:lumMod val="50000"/>
                            </a:schemeClr>
                          </a:solidFill>
                          <a:latin typeface="+mn-lt"/>
                          <a:ea typeface="+mn-ea"/>
                          <a:cs typeface="+mn-cs"/>
                        </a:rPr>
                        <a:t>__</a:t>
                      </a:r>
                      <a:r>
                        <a:rPr lang="en-US" sz="1600" kern="1200" dirty="0" err="1">
                          <a:solidFill>
                            <a:schemeClr val="accent1">
                              <a:lumMod val="50000"/>
                            </a:schemeClr>
                          </a:solidFill>
                          <a:latin typeface="+mn-lt"/>
                          <a:ea typeface="+mn-ea"/>
                          <a:cs typeface="+mn-cs"/>
                        </a:rPr>
                        <a:t>ShootDelay</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3498066824"/>
                  </a:ext>
                </a:extLst>
              </a:tr>
              <a:tr h="1872897">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הפעולה מדפיסה את כל השורה הראשונה של המפה עם חיילי אפונים (פעולת בדיקה)</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אפונים מודפסים</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C00000"/>
                          </a:solidFill>
                          <a:effectLst/>
                          <a:uLnTx/>
                          <a:uFillTx/>
                          <a:latin typeface="+mn-lt"/>
                          <a:ea typeface="+mn-ea"/>
                          <a:cs typeface="+mn-cs"/>
                        </a:rPr>
                        <a:t>X</a:t>
                      </a:r>
                      <a:endParaRPr kumimoji="0" lang="he-IL" sz="6600" b="0" i="0" u="none" strike="noStrike" kern="1200" cap="none" spc="0" normalizeH="0" baseline="0" noProof="0" dirty="0">
                        <a:ln>
                          <a:noFill/>
                        </a:ln>
                        <a:solidFill>
                          <a:srgbClr val="C00000"/>
                        </a:solidFill>
                        <a:effectLst/>
                        <a:uLnTx/>
                        <a:uFillTx/>
                        <a:latin typeface="+mn-lt"/>
                        <a:ea typeface="+mn-ea"/>
                        <a:cs typeface="+mn-cs"/>
                      </a:endParaRPr>
                    </a:p>
                    <a:p>
                      <a:pPr marL="0" marR="0" lvl="0" indent="0" algn="r" defTabSz="685800" rtl="1" eaLnBrk="1" fontAlgn="auto" latinLnBrk="0" hangingPunct="1">
                        <a:lnSpc>
                          <a:spcPct val="100000"/>
                        </a:lnSpc>
                        <a:spcBef>
                          <a:spcPts val="0"/>
                        </a:spcBef>
                        <a:spcAft>
                          <a:spcPts val="0"/>
                        </a:spcAft>
                        <a:buClrTx/>
                        <a:buSzTx/>
                        <a:buFontTx/>
                        <a:buNone/>
                        <a:tabLst/>
                        <a:defRPr/>
                      </a:pPr>
                      <a:endParaRPr lang="he-IL" sz="1600" kern="1200" noProof="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PrintEveryPeash</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3840037756"/>
                  </a:ext>
                </a:extLst>
              </a:tr>
              <a:tr h="2030502">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הפעולה מדפיסה על כל תחילת עמודה של גינה קו אנכי כך שאפשר לראות את הסידור של העמודות (פעולת בדיקה)</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algn="r" defTabSz="685800" rtl="1" eaLnBrk="1" latinLnBrk="0" hangingPunct="1"/>
                      <a:r>
                        <a:rPr lang="he-IL" sz="1600" kern="1200" dirty="0">
                          <a:solidFill>
                            <a:schemeClr val="accent1">
                              <a:lumMod val="50000"/>
                            </a:schemeClr>
                          </a:solidFill>
                          <a:latin typeface="+mn-lt"/>
                          <a:ea typeface="+mn-ea"/>
                          <a:cs typeface="+mn-cs"/>
                        </a:rPr>
                        <a:t>סידור העמודות מודפס</a:t>
                      </a:r>
                      <a:endParaRPr lang="en-IL" sz="1600" kern="1200" dirty="0">
                        <a:solidFill>
                          <a:schemeClr val="accent1">
                            <a:lumMod val="50000"/>
                          </a:schemeClr>
                        </a:solidFill>
                        <a:latin typeface="+mn-lt"/>
                        <a:ea typeface="+mn-ea"/>
                        <a:cs typeface="+mn-cs"/>
                      </a:endParaRPr>
                    </a:p>
                  </a:txBody>
                  <a:tcPr>
                    <a:solidFill>
                      <a:srgbClr val="E3E9E6"/>
                    </a:solidFill>
                  </a:tcPr>
                </a:tc>
                <a:tc>
                  <a:txBody>
                    <a:bodyPr/>
                    <a:lstStyle/>
                    <a:p>
                      <a:pPr marL="0" marR="0" lvl="0" indent="0" algn="r" defTabSz="685800" rtl="1"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a:ln>
                            <a:noFill/>
                          </a:ln>
                          <a:solidFill>
                            <a:srgbClr val="C00000"/>
                          </a:solidFill>
                          <a:effectLst/>
                          <a:uLnTx/>
                          <a:uFillTx/>
                          <a:latin typeface="+mn-lt"/>
                          <a:ea typeface="+mn-ea"/>
                          <a:cs typeface="+mn-cs"/>
                        </a:rPr>
                        <a:t>X</a:t>
                      </a:r>
                      <a:endParaRPr kumimoji="0" lang="he-IL" sz="6600" b="0" i="0" u="none" strike="noStrike" kern="1200" cap="none" spc="0" normalizeH="0" baseline="0" noProof="0" dirty="0">
                        <a:ln>
                          <a:noFill/>
                        </a:ln>
                        <a:solidFill>
                          <a:srgbClr val="C00000"/>
                        </a:solidFill>
                        <a:effectLst/>
                        <a:uLnTx/>
                        <a:uFillTx/>
                        <a:latin typeface="+mn-lt"/>
                        <a:ea typeface="+mn-ea"/>
                        <a:cs typeface="+mn-cs"/>
                      </a:endParaRPr>
                    </a:p>
                    <a:p>
                      <a:pPr marL="0" marR="0" lvl="0" indent="0" algn="r" defTabSz="685800" rtl="1" eaLnBrk="1" fontAlgn="auto" latinLnBrk="0" hangingPunct="1">
                        <a:lnSpc>
                          <a:spcPct val="100000"/>
                        </a:lnSpc>
                        <a:spcBef>
                          <a:spcPts val="0"/>
                        </a:spcBef>
                        <a:spcAft>
                          <a:spcPts val="0"/>
                        </a:spcAft>
                        <a:buClrTx/>
                        <a:buSzTx/>
                        <a:buFontTx/>
                        <a:buNone/>
                        <a:tabLst/>
                        <a:defRPr/>
                      </a:pPr>
                      <a:endParaRPr kumimoji="0" lang="he-IL" sz="1600" b="0" i="0" u="none" strike="noStrike" kern="1200" cap="none" spc="0" normalizeH="0" baseline="0" noProof="0" dirty="0">
                        <a:ln>
                          <a:noFill/>
                        </a:ln>
                        <a:solidFill>
                          <a:srgbClr val="156082">
                            <a:lumMod val="50000"/>
                          </a:srgbClr>
                        </a:solidFill>
                        <a:effectLst/>
                        <a:uLnTx/>
                        <a:uFillTx/>
                        <a:latin typeface="+mn-lt"/>
                        <a:ea typeface="+mn-ea"/>
                        <a:cs typeface="+mn-cs"/>
                      </a:endParaRPr>
                    </a:p>
                  </a:txBody>
                  <a:tcPr>
                    <a:solidFill>
                      <a:srgbClr val="E3E9E6"/>
                    </a:solidFill>
                  </a:tcPr>
                </a:tc>
                <a:tc>
                  <a:txBody>
                    <a:bodyPr/>
                    <a:lstStyle/>
                    <a:p>
                      <a:pPr marL="0" algn="r" defTabSz="685800" rtl="1" eaLnBrk="1" latinLnBrk="0" hangingPunct="1"/>
                      <a:r>
                        <a:rPr lang="en-US" sz="1600" kern="1200" dirty="0" err="1">
                          <a:solidFill>
                            <a:schemeClr val="accent1">
                              <a:lumMod val="50000"/>
                            </a:schemeClr>
                          </a:solidFill>
                          <a:latin typeface="+mn-lt"/>
                          <a:ea typeface="+mn-ea"/>
                          <a:cs typeface="+mn-cs"/>
                        </a:rPr>
                        <a:t>PrintTheCollsArrangment</a:t>
                      </a:r>
                      <a:endParaRPr lang="en-IL" sz="1600" kern="1200" dirty="0">
                        <a:solidFill>
                          <a:schemeClr val="accent1">
                            <a:lumMod val="50000"/>
                          </a:schemeClr>
                        </a:solidFill>
                        <a:latin typeface="+mn-lt"/>
                        <a:ea typeface="+mn-ea"/>
                        <a:cs typeface="+mn-cs"/>
                      </a:endParaRPr>
                    </a:p>
                  </a:txBody>
                  <a:tcPr>
                    <a:solidFill>
                      <a:srgbClr val="E3E9E6"/>
                    </a:solidFill>
                  </a:tcPr>
                </a:tc>
                <a:extLst>
                  <a:ext uri="{0D108BD9-81ED-4DB2-BD59-A6C34878D82A}">
                    <a16:rowId xmlns:a16="http://schemas.microsoft.com/office/drawing/2014/main" val="987236280"/>
                  </a:ext>
                </a:extLst>
              </a:tr>
            </a:tbl>
          </a:graphicData>
        </a:graphic>
      </p:graphicFrame>
      <p:sp>
        <p:nvSpPr>
          <p:cNvPr id="7" name="תיבת טקסט 6">
            <a:extLst>
              <a:ext uri="{FF2B5EF4-FFF2-40B4-BE49-F238E27FC236}">
                <a16:creationId xmlns:a16="http://schemas.microsoft.com/office/drawing/2014/main" id="{DA0A9C21-7836-7FDF-E03A-0D53F253E345}"/>
              </a:ext>
            </a:extLst>
          </p:cNvPr>
          <p:cNvSpPr txBox="1"/>
          <p:nvPr/>
        </p:nvSpPr>
        <p:spPr>
          <a:xfrm>
            <a:off x="6197602" y="11588928"/>
            <a:ext cx="776512" cy="646331"/>
          </a:xfrm>
          <a:prstGeom prst="rect">
            <a:avLst/>
          </a:prstGeom>
          <a:noFill/>
        </p:spPr>
        <p:txBody>
          <a:bodyPr wrap="square" rtlCol="0">
            <a:spAutoFit/>
          </a:bodyPr>
          <a:lstStyle/>
          <a:p>
            <a:r>
              <a:rPr lang="he-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21</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325761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86C853-EF3C-F88A-9AE3-4212D5E2C081}"/>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5A8DD127-994B-54F9-3E23-DECDC51E10D2}"/>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33CA4E0B-A3AC-A08C-CF06-55E20E13D5DE}"/>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50AF01C8-5C58-296D-A23F-5447D0F3E3C4}"/>
              </a:ext>
            </a:extLst>
          </p:cNvPr>
          <p:cNvSpPr txBox="1"/>
          <p:nvPr/>
        </p:nvSpPr>
        <p:spPr>
          <a:xfrm>
            <a:off x="1365478" y="144451"/>
            <a:ext cx="4382180" cy="769441"/>
          </a:xfrm>
          <a:prstGeom prst="rect">
            <a:avLst/>
          </a:prstGeom>
          <a:noFill/>
        </p:spPr>
        <p:txBody>
          <a:bodyPr wrap="square" rtlCol="0">
            <a:spAutoFit/>
          </a:bodyPr>
          <a:lstStyle/>
          <a:p>
            <a:r>
              <a:rPr lang="he-IL" sz="4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קטעי קוד נבחרים</a:t>
            </a:r>
            <a:endParaRPr lang="en-IL" sz="4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pic>
        <p:nvPicPr>
          <p:cNvPr id="8" name="תמונה 7">
            <a:extLst>
              <a:ext uri="{FF2B5EF4-FFF2-40B4-BE49-F238E27FC236}">
                <a16:creationId xmlns:a16="http://schemas.microsoft.com/office/drawing/2014/main" id="{CFC883DB-C8FB-992F-CB50-7C07FE9575F9}"/>
              </a:ext>
            </a:extLst>
          </p:cNvPr>
          <p:cNvPicPr>
            <a:picLocks noChangeAspect="1"/>
          </p:cNvPicPr>
          <p:nvPr/>
        </p:nvPicPr>
        <p:blipFill>
          <a:blip r:embed="rId4"/>
          <a:stretch>
            <a:fillRect/>
          </a:stretch>
        </p:blipFill>
        <p:spPr>
          <a:xfrm>
            <a:off x="0" y="1450434"/>
            <a:ext cx="4942592" cy="3590244"/>
          </a:xfrm>
          <a:prstGeom prst="rect">
            <a:avLst/>
          </a:prstGeom>
        </p:spPr>
      </p:pic>
      <p:sp>
        <p:nvSpPr>
          <p:cNvPr id="9" name="תיבת טקסט 8">
            <a:extLst>
              <a:ext uri="{FF2B5EF4-FFF2-40B4-BE49-F238E27FC236}">
                <a16:creationId xmlns:a16="http://schemas.microsoft.com/office/drawing/2014/main" id="{45A16019-8C7B-4C3B-BB6B-9A80C8DC486D}"/>
              </a:ext>
            </a:extLst>
          </p:cNvPr>
          <p:cNvSpPr txBox="1"/>
          <p:nvPr/>
        </p:nvSpPr>
        <p:spPr>
          <a:xfrm>
            <a:off x="5192486" y="2528616"/>
            <a:ext cx="1194026" cy="954107"/>
          </a:xfrm>
          <a:prstGeom prst="rect">
            <a:avLst/>
          </a:prstGeom>
          <a:noFill/>
        </p:spPr>
        <p:txBody>
          <a:bodyPr wrap="square" rtlCol="0">
            <a:spAutoFit/>
          </a:bodyPr>
          <a:lstStyle/>
          <a:p>
            <a:pPr algn="ctr"/>
            <a:r>
              <a:rPr lang="he-IL" sz="2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מדפיס</a:t>
            </a:r>
            <a:r>
              <a:rPr lang="he-IL" sz="2800" dirty="0"/>
              <a:t> </a:t>
            </a:r>
            <a:r>
              <a:rPr lang="he-IL" sz="2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מערך</a:t>
            </a:r>
            <a:endParaRPr lang="en-IL" sz="2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pic>
        <p:nvPicPr>
          <p:cNvPr id="11" name="תמונה 10">
            <a:extLst>
              <a:ext uri="{FF2B5EF4-FFF2-40B4-BE49-F238E27FC236}">
                <a16:creationId xmlns:a16="http://schemas.microsoft.com/office/drawing/2014/main" id="{E03189CA-4C6A-45FE-5573-6BA8412B173A}"/>
              </a:ext>
            </a:extLst>
          </p:cNvPr>
          <p:cNvPicPr>
            <a:picLocks noChangeAspect="1"/>
          </p:cNvPicPr>
          <p:nvPr/>
        </p:nvPicPr>
        <p:blipFill>
          <a:blip r:embed="rId5"/>
          <a:stretch>
            <a:fillRect/>
          </a:stretch>
        </p:blipFill>
        <p:spPr>
          <a:xfrm>
            <a:off x="1866691" y="6034514"/>
            <a:ext cx="5462797" cy="3952917"/>
          </a:xfrm>
          <a:prstGeom prst="rect">
            <a:avLst/>
          </a:prstGeom>
        </p:spPr>
      </p:pic>
      <p:sp>
        <p:nvSpPr>
          <p:cNvPr id="12" name="תיבת טקסט 11">
            <a:extLst>
              <a:ext uri="{FF2B5EF4-FFF2-40B4-BE49-F238E27FC236}">
                <a16:creationId xmlns:a16="http://schemas.microsoft.com/office/drawing/2014/main" id="{EA4948CC-F2C8-9217-4C71-4DDE2C7A251F}"/>
              </a:ext>
            </a:extLst>
          </p:cNvPr>
          <p:cNvSpPr txBox="1"/>
          <p:nvPr/>
        </p:nvSpPr>
        <p:spPr>
          <a:xfrm>
            <a:off x="267735" y="6576314"/>
            <a:ext cx="1598956" cy="2677656"/>
          </a:xfrm>
          <a:prstGeom prst="rect">
            <a:avLst/>
          </a:prstGeom>
          <a:noFill/>
        </p:spPr>
        <p:txBody>
          <a:bodyPr wrap="square" rtlCol="0">
            <a:spAutoFit/>
          </a:bodyPr>
          <a:lstStyle/>
          <a:p>
            <a:pPr algn="ctr"/>
            <a:r>
              <a:rPr lang="he-IL" sz="2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מקום הפיצול בהתחלה של פעולת </a:t>
            </a:r>
            <a:r>
              <a:rPr lang="en-US" sz="2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shoot</a:t>
            </a:r>
            <a:endParaRPr lang="en-IL" sz="2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657709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97F0898-E1C6-66F3-291C-9AA66E3AFDDE}"/>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B6403702-DF56-4C0C-BF79-5FD8B6543353}"/>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50002A39-796C-3651-6DB8-BA4C5494B956}"/>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pic>
        <p:nvPicPr>
          <p:cNvPr id="6" name="תמונה 5">
            <a:extLst>
              <a:ext uri="{FF2B5EF4-FFF2-40B4-BE49-F238E27FC236}">
                <a16:creationId xmlns:a16="http://schemas.microsoft.com/office/drawing/2014/main" id="{38643D00-1F9B-9E30-AC7C-CE39F3114962}"/>
              </a:ext>
            </a:extLst>
          </p:cNvPr>
          <p:cNvPicPr>
            <a:picLocks noChangeAspect="1"/>
          </p:cNvPicPr>
          <p:nvPr/>
        </p:nvPicPr>
        <p:blipFill>
          <a:blip r:embed="rId4"/>
          <a:stretch>
            <a:fillRect/>
          </a:stretch>
        </p:blipFill>
        <p:spPr>
          <a:xfrm>
            <a:off x="1513729" y="179744"/>
            <a:ext cx="5344271" cy="7902899"/>
          </a:xfrm>
          <a:prstGeom prst="rect">
            <a:avLst/>
          </a:prstGeom>
        </p:spPr>
      </p:pic>
      <p:sp>
        <p:nvSpPr>
          <p:cNvPr id="7" name="תיבת טקסט 6">
            <a:extLst>
              <a:ext uri="{FF2B5EF4-FFF2-40B4-BE49-F238E27FC236}">
                <a16:creationId xmlns:a16="http://schemas.microsoft.com/office/drawing/2014/main" id="{63CCCB88-E060-FB0A-F14E-0AC55033D0A9}"/>
              </a:ext>
            </a:extLst>
          </p:cNvPr>
          <p:cNvSpPr txBox="1"/>
          <p:nvPr/>
        </p:nvSpPr>
        <p:spPr>
          <a:xfrm>
            <a:off x="244929" y="2567099"/>
            <a:ext cx="1268800" cy="1815882"/>
          </a:xfrm>
          <a:prstGeom prst="rect">
            <a:avLst/>
          </a:prstGeom>
          <a:noFill/>
        </p:spPr>
        <p:txBody>
          <a:bodyPr wrap="square" rtlCol="0">
            <a:spAutoFit/>
          </a:bodyPr>
          <a:lstStyle/>
          <a:p>
            <a:pPr algn="ctr"/>
            <a:r>
              <a:rPr lang="he-IL" sz="2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ירייה מחדש של אפונה</a:t>
            </a:r>
            <a:endParaRPr lang="en-IL" sz="2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pic>
        <p:nvPicPr>
          <p:cNvPr id="9" name="תמונה 8">
            <a:extLst>
              <a:ext uri="{FF2B5EF4-FFF2-40B4-BE49-F238E27FC236}">
                <a16:creationId xmlns:a16="http://schemas.microsoft.com/office/drawing/2014/main" id="{D9585284-D52A-26FA-7771-1EED3008BAEE}"/>
              </a:ext>
            </a:extLst>
          </p:cNvPr>
          <p:cNvPicPr>
            <a:picLocks noChangeAspect="1"/>
          </p:cNvPicPr>
          <p:nvPr/>
        </p:nvPicPr>
        <p:blipFill>
          <a:blip r:embed="rId5"/>
          <a:stretch>
            <a:fillRect/>
          </a:stretch>
        </p:blipFill>
        <p:spPr>
          <a:xfrm>
            <a:off x="0" y="7605146"/>
            <a:ext cx="5552782" cy="4039509"/>
          </a:xfrm>
          <a:prstGeom prst="rect">
            <a:avLst/>
          </a:prstGeom>
        </p:spPr>
      </p:pic>
      <p:sp>
        <p:nvSpPr>
          <p:cNvPr id="10" name="תיבת טקסט 9">
            <a:extLst>
              <a:ext uri="{FF2B5EF4-FFF2-40B4-BE49-F238E27FC236}">
                <a16:creationId xmlns:a16="http://schemas.microsoft.com/office/drawing/2014/main" id="{570037D0-A497-B253-6C22-1A1CBE46DE29}"/>
              </a:ext>
            </a:extLst>
          </p:cNvPr>
          <p:cNvSpPr txBox="1"/>
          <p:nvPr/>
        </p:nvSpPr>
        <p:spPr>
          <a:xfrm>
            <a:off x="5366511" y="8862812"/>
            <a:ext cx="1402216" cy="1815882"/>
          </a:xfrm>
          <a:prstGeom prst="rect">
            <a:avLst/>
          </a:prstGeom>
          <a:noFill/>
        </p:spPr>
        <p:txBody>
          <a:bodyPr wrap="square" rtlCol="0">
            <a:spAutoFit/>
          </a:bodyPr>
          <a:lstStyle/>
          <a:p>
            <a:pPr algn="r" rtl="1"/>
            <a:r>
              <a:rPr lang="he-IL" sz="2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הוספת הכסף של כל חמנייה</a:t>
            </a:r>
            <a:endParaRPr lang="en-IL" sz="28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92193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BC3C77-4C21-1A97-3C06-42E7D8F1665B}"/>
              </a:ext>
            </a:extLst>
          </p:cNvPr>
          <p:cNvSpPr>
            <a:spLocks noGrp="1"/>
          </p:cNvSpPr>
          <p:nvPr>
            <p:ph type="title"/>
          </p:nvPr>
        </p:nvSpPr>
        <p:spPr/>
        <p:txBody>
          <a:bodyPr/>
          <a:lstStyle/>
          <a:p>
            <a:endParaRPr lang="en-IL"/>
          </a:p>
        </p:txBody>
      </p:sp>
      <p:pic>
        <p:nvPicPr>
          <p:cNvPr id="11" name="מציין מיקום תוכן 10" descr="תמונה שמכילה פרח, טקסט, סרט מצויר&#10;&#10;התיאור נוצר באופן אוטומטי">
            <a:extLst>
              <a:ext uri="{FF2B5EF4-FFF2-40B4-BE49-F238E27FC236}">
                <a16:creationId xmlns:a16="http://schemas.microsoft.com/office/drawing/2014/main" id="{F235B80A-D116-475C-CFB8-F345217491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4384" y="6159909"/>
            <a:ext cx="3049232" cy="1905770"/>
          </a:xfrm>
        </p:spPr>
      </p:pic>
      <p:pic>
        <p:nvPicPr>
          <p:cNvPr id="4" name="Picture 2" descr="Plants vs Zombies Video Games - PopCap Studios - Official EA Site">
            <a:extLst>
              <a:ext uri="{FF2B5EF4-FFF2-40B4-BE49-F238E27FC236}">
                <a16:creationId xmlns:a16="http://schemas.microsoft.com/office/drawing/2014/main" id="{A4B7BA8E-482F-404D-B7FD-B1C458D8FF14}"/>
              </a:ext>
            </a:extLst>
          </p:cNvPr>
          <p:cNvPicPr>
            <a:picLocks noChangeAspect="1" noChangeArrowheads="1"/>
          </p:cNvPicPr>
          <p:nvPr/>
        </p:nvPicPr>
        <p:blipFill>
          <a:blip r:embed="rId3">
            <a:alphaModFix amt="97000"/>
            <a:extLst>
              <a:ext uri="{BEBA8EAE-BF5A-486C-A8C5-ECC9F3942E4B}">
                <a14:imgProps xmlns:a14="http://schemas.microsoft.com/office/drawing/2010/main">
                  <a14:imgLayer r:embed="rId4">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171D1409-1BD6-52E4-2801-A7B0ABC51FBA}"/>
              </a:ext>
            </a:extLst>
          </p:cNvPr>
          <p:cNvSpPr txBox="1"/>
          <p:nvPr/>
        </p:nvSpPr>
        <p:spPr>
          <a:xfrm>
            <a:off x="1194027" y="144451"/>
            <a:ext cx="4212771" cy="769441"/>
          </a:xfrm>
          <a:prstGeom prst="rect">
            <a:avLst/>
          </a:prstGeom>
          <a:noFill/>
        </p:spPr>
        <p:txBody>
          <a:bodyPr wrap="square" rtlCol="0">
            <a:spAutoFit/>
          </a:bodyPr>
          <a:lstStyle/>
          <a:p>
            <a:pPr algn="r" rtl="1"/>
            <a:r>
              <a:rPr lang="he-IL" sz="4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דוגמאות</a:t>
            </a:r>
            <a:r>
              <a:rPr lang="he-IL" dirty="0"/>
              <a:t> </a:t>
            </a:r>
            <a:r>
              <a:rPr lang="he-IL" sz="4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הרצה</a:t>
            </a:r>
            <a:endParaRPr lang="en-IL" sz="4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pic>
        <p:nvPicPr>
          <p:cNvPr id="7" name="תמונה 6">
            <a:extLst>
              <a:ext uri="{FF2B5EF4-FFF2-40B4-BE49-F238E27FC236}">
                <a16:creationId xmlns:a16="http://schemas.microsoft.com/office/drawing/2014/main" id="{3F77AFBE-57AA-85B9-D633-F6857E7E03F7}"/>
              </a:ext>
            </a:extLst>
          </p:cNvPr>
          <p:cNvPicPr>
            <a:picLocks noChangeAspect="1"/>
          </p:cNvPicPr>
          <p:nvPr/>
        </p:nvPicPr>
        <p:blipFill>
          <a:blip r:embed="rId5"/>
          <a:stretch>
            <a:fillRect/>
          </a:stretch>
        </p:blipFill>
        <p:spPr>
          <a:xfrm>
            <a:off x="503509" y="1418555"/>
            <a:ext cx="4079165" cy="2561485"/>
          </a:xfrm>
          <a:prstGeom prst="rect">
            <a:avLst/>
          </a:prstGeom>
        </p:spPr>
      </p:pic>
      <p:pic>
        <p:nvPicPr>
          <p:cNvPr id="9" name="תמונה 8">
            <a:extLst>
              <a:ext uri="{FF2B5EF4-FFF2-40B4-BE49-F238E27FC236}">
                <a16:creationId xmlns:a16="http://schemas.microsoft.com/office/drawing/2014/main" id="{B0EEBA2F-ECCA-ED9C-316F-2DCF8D55E821}"/>
              </a:ext>
            </a:extLst>
          </p:cNvPr>
          <p:cNvPicPr>
            <a:picLocks noChangeAspect="1"/>
          </p:cNvPicPr>
          <p:nvPr/>
        </p:nvPicPr>
        <p:blipFill>
          <a:blip r:embed="rId6"/>
          <a:stretch>
            <a:fillRect/>
          </a:stretch>
        </p:blipFill>
        <p:spPr>
          <a:xfrm>
            <a:off x="1809816" y="4200260"/>
            <a:ext cx="4667609" cy="2902669"/>
          </a:xfrm>
          <a:prstGeom prst="rect">
            <a:avLst/>
          </a:prstGeom>
        </p:spPr>
      </p:pic>
      <p:pic>
        <p:nvPicPr>
          <p:cNvPr id="13" name="תמונה 12" descr="תמונה שמכילה פרח, טקסט, סרט מצויר&#10;&#10;התיאור נוצר באופן אוטומטי">
            <a:extLst>
              <a:ext uri="{FF2B5EF4-FFF2-40B4-BE49-F238E27FC236}">
                <a16:creationId xmlns:a16="http://schemas.microsoft.com/office/drawing/2014/main" id="{A0BB295B-AE32-BE95-D841-AB6236A93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305" y="7697014"/>
            <a:ext cx="4450146" cy="2781341"/>
          </a:xfrm>
          <a:prstGeom prst="rect">
            <a:avLst/>
          </a:prstGeom>
        </p:spPr>
      </p:pic>
    </p:spTree>
    <p:extLst>
      <p:ext uri="{BB962C8B-B14F-4D97-AF65-F5344CB8AC3E}">
        <p14:creationId xmlns:p14="http://schemas.microsoft.com/office/powerpoint/2010/main" val="69734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lants vs Zombies Video Games - PopCap Studios - Official EA Site">
            <a:extLst>
              <a:ext uri="{FF2B5EF4-FFF2-40B4-BE49-F238E27FC236}">
                <a16:creationId xmlns:a16="http://schemas.microsoft.com/office/drawing/2014/main" id="{15C285B0-7B3A-59F7-FDB6-9123FE53136F}"/>
              </a:ext>
            </a:extLst>
          </p:cNvPr>
          <p:cNvPicPr>
            <a:picLocks noChangeAspect="1" noChangeArrowheads="1"/>
          </p:cNvPicPr>
          <p:nvPr/>
        </p:nvPicPr>
        <p:blipFill>
          <a:blip r:embed="rId3">
            <a:alphaModFix amt="97000"/>
            <a:extLst>
              <a:ext uri="{BEBA8EAE-BF5A-486C-A8C5-ECC9F3942E4B}">
                <a14:imgProps xmlns:a14="http://schemas.microsoft.com/office/drawing/2010/main">
                  <a14:imgLayer r:embed="rId4">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9B428AFE-13B3-ADC5-1C86-B529CD995C19}"/>
              </a:ext>
            </a:extLst>
          </p:cNvPr>
          <p:cNvSpPr txBox="1"/>
          <p:nvPr/>
        </p:nvSpPr>
        <p:spPr>
          <a:xfrm>
            <a:off x="489857" y="326571"/>
            <a:ext cx="5878286" cy="10926068"/>
          </a:xfrm>
          <a:prstGeom prst="rect">
            <a:avLst/>
          </a:prstGeom>
          <a:noFill/>
        </p:spPr>
        <p:txBody>
          <a:bodyPr wrap="square" rtlCol="0">
            <a:spAutoFit/>
          </a:bodyPr>
          <a:lstStyle/>
          <a:p>
            <a:pPr algn="ctr" rtl="1"/>
            <a:r>
              <a:rPr lang="he-IL" sz="3200" dirty="0">
                <a:ln w="6600">
                  <a:solidFill>
                    <a:srgbClr val="E97132"/>
                  </a:solidFill>
                  <a:prstDash val="solid"/>
                </a:ln>
                <a:solidFill>
                  <a:srgbClr val="FFFFFF"/>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הפרויקט</a:t>
            </a:r>
            <a:r>
              <a:rPr lang="he-IL" sz="3200" dirty="0">
                <a:effectLst>
                  <a:outerShdw blurRad="38100" dist="38100" dir="2700000" algn="tl">
                    <a:srgbClr val="000000">
                      <a:alpha val="43137"/>
                    </a:srgbClr>
                  </a:outerShdw>
                </a:effectLst>
              </a:rPr>
              <a:t> </a:t>
            </a:r>
            <a:r>
              <a:rPr lang="he-IL" sz="3200" dirty="0">
                <a:ln w="6600">
                  <a:solidFill>
                    <a:srgbClr val="E97132"/>
                  </a:solidFill>
                  <a:prstDash val="solid"/>
                </a:ln>
                <a:solidFill>
                  <a:srgbClr val="FFFFFF"/>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היה קשה אבל ממש </a:t>
            </a:r>
            <a:r>
              <a:rPr lang="he-IL" sz="3200" dirty="0" err="1">
                <a:ln w="6600">
                  <a:solidFill>
                    <a:srgbClr val="E97132"/>
                  </a:solidFill>
                  <a:prstDash val="solid"/>
                </a:ln>
                <a:solidFill>
                  <a:srgbClr val="FFFFFF"/>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נהנתי</a:t>
            </a:r>
            <a:r>
              <a:rPr lang="he-IL" sz="3200" dirty="0">
                <a:ln w="6600">
                  <a:solidFill>
                    <a:srgbClr val="E97132"/>
                  </a:solidFill>
                  <a:prstDash val="solid"/>
                </a:ln>
                <a:solidFill>
                  <a:srgbClr val="FFFFFF"/>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לעשות אותו למרות הקושי שהיה בו. הרגעים האלה שפתאום עולה לך הפתרון למשהו שנתקעת עליו מלא זמן אלה רגעים מספקים מאוד עבורי ובשבילם באמת היה שווה לעשות את העבודה. אני מרגיש שלמדתי הרבה על התכנות </a:t>
            </a:r>
            <a:r>
              <a:rPr lang="he-IL" sz="3200" dirty="0" err="1">
                <a:ln w="6600">
                  <a:solidFill>
                    <a:srgbClr val="E97132"/>
                  </a:solidFill>
                  <a:prstDash val="solid"/>
                </a:ln>
                <a:solidFill>
                  <a:srgbClr val="FFFFFF"/>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באסמבלי</a:t>
            </a:r>
            <a:r>
              <a:rPr lang="he-IL" sz="3200" dirty="0">
                <a:ln w="6600">
                  <a:solidFill>
                    <a:srgbClr val="E97132"/>
                  </a:solidFill>
                  <a:prstDash val="solid"/>
                </a:ln>
                <a:solidFill>
                  <a:srgbClr val="FFFFFF"/>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ושהרחבתי את הידע שלי.</a:t>
            </a:r>
          </a:p>
          <a:p>
            <a:pPr algn="ctr" rtl="1"/>
            <a:r>
              <a:rPr lang="he-IL" sz="3200" dirty="0">
                <a:ln w="6600">
                  <a:solidFill>
                    <a:srgbClr val="E97132"/>
                  </a:solidFill>
                  <a:prstDash val="solid"/>
                </a:ln>
                <a:solidFill>
                  <a:srgbClr val="FFFFFF"/>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בהתחלה בכלל היה לי קשה להבין איך אני ניגש ומתחיל לעשות פרויקט כזה, אבל לאט לאט ישבתי ועשיתי ובאמת הצלחתי והייתי מרוצה מעצמי על העבודה שאני עושה. </a:t>
            </a:r>
            <a:r>
              <a:rPr lang="he-IL" sz="3200" dirty="0" err="1">
                <a:ln w="6600">
                  <a:solidFill>
                    <a:srgbClr val="E97132"/>
                  </a:solidFill>
                  <a:prstDash val="solid"/>
                </a:ln>
                <a:solidFill>
                  <a:srgbClr val="FFFFFF"/>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נהנתי</a:t>
            </a:r>
            <a:r>
              <a:rPr lang="he-IL" sz="3200" dirty="0">
                <a:ln w="6600">
                  <a:solidFill>
                    <a:srgbClr val="E97132"/>
                  </a:solidFill>
                  <a:prstDash val="solid"/>
                </a:ln>
                <a:solidFill>
                  <a:srgbClr val="FFFFFF"/>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rPr>
              <a:t> מאוד כל פעם כשסיימתי חלק גדול בעבודה ובאמת ראיתי במשחק משהו פיזי קורה וזז שכבר מתחיל לקבל צורה של מה שחשבתי עליו מהתחלה. מחכה לעוד פרויקטים בסגנון בעתיד.</a:t>
            </a:r>
            <a:endParaRPr lang="en-IL" sz="3200" dirty="0">
              <a:ln w="6600">
                <a:solidFill>
                  <a:srgbClr val="E97132"/>
                </a:solidFill>
                <a:prstDash val="solid"/>
              </a:ln>
              <a:solidFill>
                <a:srgbClr val="FFFFFF"/>
              </a:solidFill>
              <a:effectLst>
                <a:outerShdw blurRad="38100" dist="38100" dir="2700000" algn="tl">
                  <a:srgbClr val="000000">
                    <a:alpha val="43137"/>
                  </a:srgbClr>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77616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55FCC9-45F2-E1A8-30E2-C4FDB9BFACAF}"/>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801D2983-1F3F-860D-9814-4F6C87D22623}"/>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1D5E8D92-8BC8-8523-FBF2-A2288C23DAB3}"/>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1245" y="0"/>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6" name="תיבת טקסט 5">
            <a:extLst>
              <a:ext uri="{FF2B5EF4-FFF2-40B4-BE49-F238E27FC236}">
                <a16:creationId xmlns:a16="http://schemas.microsoft.com/office/drawing/2014/main" id="{698A5A12-E732-0CB8-3F4D-C8B340F323B6}"/>
              </a:ext>
            </a:extLst>
          </p:cNvPr>
          <p:cNvSpPr txBox="1"/>
          <p:nvPr/>
        </p:nvSpPr>
        <p:spPr>
          <a:xfrm>
            <a:off x="2726872" y="187449"/>
            <a:ext cx="2008925" cy="923330"/>
          </a:xfrm>
          <a:prstGeom prst="rect">
            <a:avLst/>
          </a:prstGeom>
          <a:noFill/>
        </p:spPr>
        <p:txBody>
          <a:bodyPr wrap="square" rtlCol="0">
            <a:spAutoFit/>
          </a:bodyPr>
          <a:lstStyle/>
          <a:p>
            <a:r>
              <a:rPr lang="he-IL" sz="5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מבוא</a:t>
            </a:r>
            <a:endParaRPr lang="en-IL" sz="5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
        <p:nvSpPr>
          <p:cNvPr id="7" name="תיבת טקסט 6">
            <a:extLst>
              <a:ext uri="{FF2B5EF4-FFF2-40B4-BE49-F238E27FC236}">
                <a16:creationId xmlns:a16="http://schemas.microsoft.com/office/drawing/2014/main" id="{71B076E9-9655-92EA-B1AF-51BA4D3E8381}"/>
              </a:ext>
            </a:extLst>
          </p:cNvPr>
          <p:cNvSpPr txBox="1"/>
          <p:nvPr/>
        </p:nvSpPr>
        <p:spPr>
          <a:xfrm>
            <a:off x="471487" y="1110779"/>
            <a:ext cx="6150769" cy="8125301"/>
          </a:xfrm>
          <a:prstGeom prst="rect">
            <a:avLst/>
          </a:prstGeom>
          <a:noFill/>
        </p:spPr>
        <p:txBody>
          <a:bodyPr wrap="square" rtlCol="0">
            <a:spAutoFit/>
          </a:bodyPr>
          <a:lstStyle/>
          <a:p>
            <a:pPr algn="r" rtl="1"/>
            <a:r>
              <a:rPr lang="he-IL" sz="32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שם העבודה:</a:t>
            </a:r>
            <a:r>
              <a:rPr lang="he-IL" sz="32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צמחים נגד זומבים</a:t>
            </a:r>
            <a:br>
              <a:rPr lang="en-US" sz="32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br>
            <a:r>
              <a:rPr lang="he-IL" sz="32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שם הקובץ:</a:t>
            </a:r>
            <a:r>
              <a:rPr lang="he-IL" sz="32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a:t>
            </a:r>
            <a:r>
              <a:rPr lang="en-US" sz="32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pvz.asm</a:t>
            </a:r>
            <a:endParaRPr lang="he-IL" sz="32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he-IL" sz="32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קבצים נלווים:</a:t>
            </a:r>
            <a:endParaRPr lang="en-US" sz="32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he-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ירייה – </a:t>
            </a:r>
            <a:r>
              <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shoot.bmp</a:t>
            </a:r>
          </a:p>
          <a:p>
            <a:pPr algn="r" rtl="1"/>
            <a:r>
              <a:rPr lang="he-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חמנייה (הדמות) – </a:t>
            </a:r>
            <a:r>
              <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sfStand.bmp</a:t>
            </a:r>
            <a:endParaRPr lang="he-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he-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חמנייה (לקנייה) – </a:t>
            </a:r>
            <a:r>
              <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sunBuy.bmp</a:t>
            </a:r>
          </a:p>
          <a:p>
            <a:pPr algn="r" rtl="1"/>
            <a:r>
              <a:rPr lang="he-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אפונה (הדמות) – </a:t>
            </a:r>
            <a:r>
              <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peash.bmp</a:t>
            </a:r>
            <a:endParaRPr lang="he-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he-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אפונה (לקנייה) – </a:t>
            </a:r>
            <a:r>
              <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peaBuy.bmp</a:t>
            </a:r>
          </a:p>
          <a:p>
            <a:pPr algn="r" rtl="1"/>
            <a:r>
              <a:rPr lang="he-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לחצן התחל – </a:t>
            </a:r>
            <a:r>
              <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start.bmp</a:t>
            </a:r>
          </a:p>
          <a:p>
            <a:pPr algn="r" rtl="1"/>
            <a:r>
              <a:rPr lang="he-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מסך פתיחה – </a:t>
            </a:r>
            <a:r>
              <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startup.bmp</a:t>
            </a:r>
          </a:p>
          <a:p>
            <a:pPr algn="r" rtl="1"/>
            <a:r>
              <a:rPr lang="he-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לוח המשחק (החצר) – </a:t>
            </a:r>
            <a:r>
              <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garden.bmp</a:t>
            </a:r>
          </a:p>
          <a:p>
            <a:pPr algn="r" rtl="1"/>
            <a:r>
              <a:rPr lang="he-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זומבי – </a:t>
            </a:r>
            <a:r>
              <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zomb.bmp</a:t>
            </a:r>
          </a:p>
          <a:p>
            <a:pPr algn="r" rtl="1"/>
            <a:endParaRPr lang="en-US" sz="32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he-IL" sz="32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סביבת העבודה: </a:t>
            </a:r>
            <a:r>
              <a:rPr lang="en-US" sz="32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Turbo Assembler</a:t>
            </a:r>
          </a:p>
          <a:p>
            <a:pPr algn="r" rtl="1"/>
            <a:endParaRPr lang="en-US" sz="32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en-US" sz="32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he-IL" sz="32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en-US" sz="32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
        <p:nvSpPr>
          <p:cNvPr id="8" name="אליפסה 7">
            <a:extLst>
              <a:ext uri="{FF2B5EF4-FFF2-40B4-BE49-F238E27FC236}">
                <a16:creationId xmlns:a16="http://schemas.microsoft.com/office/drawing/2014/main" id="{B81575AA-D95A-5E21-C6FC-05E3CA0CE76D}"/>
              </a:ext>
            </a:extLst>
          </p:cNvPr>
          <p:cNvSpPr/>
          <p:nvPr/>
        </p:nvSpPr>
        <p:spPr>
          <a:xfrm>
            <a:off x="235744" y="7519689"/>
            <a:ext cx="2039484" cy="140647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9" name="אליפסה 8">
            <a:extLst>
              <a:ext uri="{FF2B5EF4-FFF2-40B4-BE49-F238E27FC236}">
                <a16:creationId xmlns:a16="http://schemas.microsoft.com/office/drawing/2014/main" id="{A7491CC1-2A63-1CCC-2826-EA4F5693FDB0}"/>
              </a:ext>
            </a:extLst>
          </p:cNvPr>
          <p:cNvSpPr/>
          <p:nvPr/>
        </p:nvSpPr>
        <p:spPr>
          <a:xfrm>
            <a:off x="2394634" y="7471025"/>
            <a:ext cx="2039484" cy="140647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0" name="אליפסה 9">
            <a:extLst>
              <a:ext uri="{FF2B5EF4-FFF2-40B4-BE49-F238E27FC236}">
                <a16:creationId xmlns:a16="http://schemas.microsoft.com/office/drawing/2014/main" id="{A5711673-FA13-99D6-557B-ADDABAEAA8BC}"/>
              </a:ext>
            </a:extLst>
          </p:cNvPr>
          <p:cNvSpPr/>
          <p:nvPr/>
        </p:nvSpPr>
        <p:spPr>
          <a:xfrm>
            <a:off x="4632116" y="7471025"/>
            <a:ext cx="2039484" cy="140647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תיבת טקסט 10">
            <a:extLst>
              <a:ext uri="{FF2B5EF4-FFF2-40B4-BE49-F238E27FC236}">
                <a16:creationId xmlns:a16="http://schemas.microsoft.com/office/drawing/2014/main" id="{B0613C07-3074-46A0-FA4C-6EFA581460AF}"/>
              </a:ext>
            </a:extLst>
          </p:cNvPr>
          <p:cNvSpPr txBox="1"/>
          <p:nvPr/>
        </p:nvSpPr>
        <p:spPr>
          <a:xfrm>
            <a:off x="100790" y="7782233"/>
            <a:ext cx="1898308" cy="892552"/>
          </a:xfrm>
          <a:prstGeom prst="rect">
            <a:avLst/>
          </a:prstGeom>
          <a:noFill/>
        </p:spPr>
        <p:txBody>
          <a:bodyPr wrap="square" rtlCol="0">
            <a:spAutoFit/>
          </a:bodyPr>
          <a:lstStyle/>
          <a:p>
            <a:pPr algn="r" rtl="1"/>
            <a:r>
              <a:rPr lang="he-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קובץ </a:t>
            </a:r>
            <a:r>
              <a:rPr lang="en-US" sz="26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asm</a:t>
            </a:r>
            <a:endPar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a:t>
            </a:r>
            <a:r>
              <a:rPr lang="en-US" sz="26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Tasm</a:t>
            </a:r>
            <a:r>
              <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/zi</a:t>
            </a:r>
            <a:endParaRPr lang="en-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
        <p:nvSpPr>
          <p:cNvPr id="12" name="תיבת טקסט 11">
            <a:extLst>
              <a:ext uri="{FF2B5EF4-FFF2-40B4-BE49-F238E27FC236}">
                <a16:creationId xmlns:a16="http://schemas.microsoft.com/office/drawing/2014/main" id="{7433BA46-D287-88AA-A7BD-DE4B2AEBF623}"/>
              </a:ext>
            </a:extLst>
          </p:cNvPr>
          <p:cNvSpPr txBox="1"/>
          <p:nvPr/>
        </p:nvSpPr>
        <p:spPr>
          <a:xfrm>
            <a:off x="2336165" y="7717962"/>
            <a:ext cx="1773125" cy="892552"/>
          </a:xfrm>
          <a:prstGeom prst="rect">
            <a:avLst/>
          </a:prstGeom>
          <a:noFill/>
        </p:spPr>
        <p:txBody>
          <a:bodyPr wrap="square" rtlCol="0">
            <a:spAutoFit/>
          </a:bodyPr>
          <a:lstStyle/>
          <a:p>
            <a:pPr algn="r" rtl="1"/>
            <a:r>
              <a:rPr lang="he-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קובץ </a:t>
            </a:r>
            <a:r>
              <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obj</a:t>
            </a:r>
            <a:endParaRPr lang="he-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a:t>
            </a:r>
            <a:r>
              <a:rPr lang="en-US" sz="26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Tlink</a:t>
            </a:r>
            <a:r>
              <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/v</a:t>
            </a:r>
            <a:endParaRPr lang="en-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
        <p:nvSpPr>
          <p:cNvPr id="13" name="תיבת טקסט 12">
            <a:extLst>
              <a:ext uri="{FF2B5EF4-FFF2-40B4-BE49-F238E27FC236}">
                <a16:creationId xmlns:a16="http://schemas.microsoft.com/office/drawing/2014/main" id="{2B47E90B-2A68-9060-322D-4E2F30B3CB8C}"/>
              </a:ext>
            </a:extLst>
          </p:cNvPr>
          <p:cNvSpPr txBox="1"/>
          <p:nvPr/>
        </p:nvSpPr>
        <p:spPr>
          <a:xfrm>
            <a:off x="4508264" y="7523909"/>
            <a:ext cx="2338158" cy="1292662"/>
          </a:xfrm>
          <a:prstGeom prst="rect">
            <a:avLst/>
          </a:prstGeom>
          <a:noFill/>
        </p:spPr>
        <p:txBody>
          <a:bodyPr wrap="square" rtlCol="0">
            <a:spAutoFit/>
          </a:bodyPr>
          <a:lstStyle/>
          <a:p>
            <a:pPr algn="ctr" rtl="1"/>
            <a:r>
              <a:rPr lang="he-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קובץ</a:t>
            </a:r>
            <a:endPar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ctr" rtl="1"/>
            <a:r>
              <a:rPr lang="he-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הרצה </a:t>
            </a:r>
            <a:r>
              <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exe</a:t>
            </a:r>
          </a:p>
          <a:p>
            <a:pPr algn="ctr" rtl="1"/>
            <a:r>
              <a:rPr lang="en-US"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?.exe</a:t>
            </a:r>
            <a:endParaRPr lang="en-IL" sz="26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
        <p:nvSpPr>
          <p:cNvPr id="17" name="חץ: ימינה 16">
            <a:extLst>
              <a:ext uri="{FF2B5EF4-FFF2-40B4-BE49-F238E27FC236}">
                <a16:creationId xmlns:a16="http://schemas.microsoft.com/office/drawing/2014/main" id="{57BB8B36-0816-B34E-A1E7-B9D5FB23B8D2}"/>
              </a:ext>
            </a:extLst>
          </p:cNvPr>
          <p:cNvSpPr/>
          <p:nvPr/>
        </p:nvSpPr>
        <p:spPr>
          <a:xfrm>
            <a:off x="2026573" y="7947068"/>
            <a:ext cx="614247" cy="4209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8" name="חץ: ימינה 17">
            <a:extLst>
              <a:ext uri="{FF2B5EF4-FFF2-40B4-BE49-F238E27FC236}">
                <a16:creationId xmlns:a16="http://schemas.microsoft.com/office/drawing/2014/main" id="{CE722148-5D99-4630-3D93-DA4DE9A879DC}"/>
              </a:ext>
            </a:extLst>
          </p:cNvPr>
          <p:cNvSpPr/>
          <p:nvPr/>
        </p:nvSpPr>
        <p:spPr>
          <a:xfrm>
            <a:off x="4244244" y="7963804"/>
            <a:ext cx="614247" cy="4209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22" name="תמונה 21">
            <a:extLst>
              <a:ext uri="{FF2B5EF4-FFF2-40B4-BE49-F238E27FC236}">
                <a16:creationId xmlns:a16="http://schemas.microsoft.com/office/drawing/2014/main" id="{BD4B9901-8389-94CD-26A8-772E35EE0BCC}"/>
              </a:ext>
            </a:extLst>
          </p:cNvPr>
          <p:cNvPicPr>
            <a:picLocks noChangeAspect="1"/>
          </p:cNvPicPr>
          <p:nvPr/>
        </p:nvPicPr>
        <p:blipFill>
          <a:blip r:embed="rId4"/>
          <a:stretch>
            <a:fillRect/>
          </a:stretch>
        </p:blipFill>
        <p:spPr>
          <a:xfrm>
            <a:off x="471486" y="9037893"/>
            <a:ext cx="5992061" cy="2301581"/>
          </a:xfrm>
          <a:prstGeom prst="rect">
            <a:avLst/>
          </a:prstGeom>
        </p:spPr>
      </p:pic>
      <p:sp>
        <p:nvSpPr>
          <p:cNvPr id="23" name="תיבת טקסט 22">
            <a:extLst>
              <a:ext uri="{FF2B5EF4-FFF2-40B4-BE49-F238E27FC236}">
                <a16:creationId xmlns:a16="http://schemas.microsoft.com/office/drawing/2014/main" id="{53A92F74-7D0A-D447-81DE-536FD54D14DA}"/>
              </a:ext>
            </a:extLst>
          </p:cNvPr>
          <p:cNvSpPr txBox="1"/>
          <p:nvPr/>
        </p:nvSpPr>
        <p:spPr>
          <a:xfrm>
            <a:off x="3175416" y="11237630"/>
            <a:ext cx="584200" cy="646331"/>
          </a:xfrm>
          <a:prstGeom prst="rect">
            <a:avLst/>
          </a:prstGeom>
          <a:noFill/>
        </p:spPr>
        <p:txBody>
          <a:bodyPr wrap="square" rtlCol="0">
            <a:spAutoFit/>
          </a:bodyPr>
          <a:lstStyle/>
          <a:p>
            <a:pPr algn="ctr"/>
            <a:r>
              <a:rPr lang="en-US"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3</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4850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7D0677-07BC-4CA9-4EC3-8656C8FD4506}"/>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EAF636E0-2DB1-17E0-BBC0-896E1D42A48A}"/>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B6B0384E-5137-B87B-7C56-D380DD258C03}"/>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1B9C714B-E1F9-9723-3E07-B84A0FE3B0A3}"/>
              </a:ext>
            </a:extLst>
          </p:cNvPr>
          <p:cNvSpPr txBox="1"/>
          <p:nvPr/>
        </p:nvSpPr>
        <p:spPr>
          <a:xfrm>
            <a:off x="584313" y="361550"/>
            <a:ext cx="6037943" cy="7263527"/>
          </a:xfrm>
          <a:prstGeom prst="rect">
            <a:avLst/>
          </a:prstGeom>
          <a:noFill/>
        </p:spPr>
        <p:txBody>
          <a:bodyPr wrap="square" rtlCol="0">
            <a:spAutoFit/>
          </a:bodyPr>
          <a:lstStyle/>
          <a:p>
            <a:pPr algn="r" rtl="1"/>
            <a:r>
              <a:rPr lang="he-IL" sz="32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סביבת הפיתוח: </a:t>
            </a:r>
            <a:r>
              <a:rPr lang="en-US" sz="32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Notepad++</a:t>
            </a:r>
          </a:p>
          <a:p>
            <a:pPr algn="r" rtl="1"/>
            <a:r>
              <a:rPr lang="he-IL"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(דוגמא לפעולה ב</a:t>
            </a:r>
            <a:r>
              <a:rPr lang="en-US"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Notepad++</a:t>
            </a:r>
            <a:r>
              <a:rPr lang="he-IL"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a:t>
            </a:r>
            <a:endParaRPr lang="en-US"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en-US"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en-US"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en-US"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en-US"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en-US"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en-US"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en-US"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en-US"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en-US"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en-US"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en-US"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en-US"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en-US"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he-IL"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סביבת הרצה: </a:t>
            </a:r>
            <a:r>
              <a:rPr lang="en-US" sz="2600" b="1"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Dosbox</a:t>
            </a:r>
            <a:r>
              <a:rPr lang="he-IL"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(מדמה את מערכת ההפעלה </a:t>
            </a:r>
            <a:r>
              <a:rPr lang="en-US"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dos8086</a:t>
            </a:r>
            <a:r>
              <a:rPr lang="he-IL" sz="2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a:t>
            </a:r>
          </a:p>
          <a:p>
            <a:pPr algn="r" rtl="1"/>
            <a:endParaRPr lang="en-IL" dirty="0"/>
          </a:p>
        </p:txBody>
      </p:sp>
      <p:pic>
        <p:nvPicPr>
          <p:cNvPr id="9" name="תמונה 8">
            <a:extLst>
              <a:ext uri="{FF2B5EF4-FFF2-40B4-BE49-F238E27FC236}">
                <a16:creationId xmlns:a16="http://schemas.microsoft.com/office/drawing/2014/main" id="{E06B70F8-614B-85ED-BDA0-DF61D6A702D7}"/>
              </a:ext>
            </a:extLst>
          </p:cNvPr>
          <p:cNvPicPr>
            <a:picLocks noChangeAspect="1"/>
          </p:cNvPicPr>
          <p:nvPr/>
        </p:nvPicPr>
        <p:blipFill>
          <a:blip r:embed="rId4"/>
          <a:stretch>
            <a:fillRect/>
          </a:stretch>
        </p:blipFill>
        <p:spPr>
          <a:xfrm>
            <a:off x="1393399" y="1372020"/>
            <a:ext cx="4746143" cy="4912665"/>
          </a:xfrm>
          <a:prstGeom prst="rect">
            <a:avLst/>
          </a:prstGeom>
        </p:spPr>
      </p:pic>
      <p:pic>
        <p:nvPicPr>
          <p:cNvPr id="11" name="תמונה 10">
            <a:extLst>
              <a:ext uri="{FF2B5EF4-FFF2-40B4-BE49-F238E27FC236}">
                <a16:creationId xmlns:a16="http://schemas.microsoft.com/office/drawing/2014/main" id="{D8C0D401-E42A-9869-AF8A-9F165D7816A1}"/>
              </a:ext>
            </a:extLst>
          </p:cNvPr>
          <p:cNvPicPr>
            <a:picLocks noChangeAspect="1"/>
          </p:cNvPicPr>
          <p:nvPr/>
        </p:nvPicPr>
        <p:blipFill>
          <a:blip r:embed="rId5"/>
          <a:stretch>
            <a:fillRect/>
          </a:stretch>
        </p:blipFill>
        <p:spPr>
          <a:xfrm>
            <a:off x="747297" y="7391007"/>
            <a:ext cx="5526390" cy="3428973"/>
          </a:xfrm>
          <a:prstGeom prst="rect">
            <a:avLst/>
          </a:prstGeom>
        </p:spPr>
      </p:pic>
      <p:sp>
        <p:nvSpPr>
          <p:cNvPr id="12" name="תיבת טקסט 11">
            <a:extLst>
              <a:ext uri="{FF2B5EF4-FFF2-40B4-BE49-F238E27FC236}">
                <a16:creationId xmlns:a16="http://schemas.microsoft.com/office/drawing/2014/main" id="{CF70D663-0131-F4A9-CC23-CEAA3C648406}"/>
              </a:ext>
            </a:extLst>
          </p:cNvPr>
          <p:cNvSpPr txBox="1"/>
          <p:nvPr/>
        </p:nvSpPr>
        <p:spPr>
          <a:xfrm>
            <a:off x="3004457" y="11221154"/>
            <a:ext cx="856343" cy="646331"/>
          </a:xfrm>
          <a:prstGeom prst="rect">
            <a:avLst/>
          </a:prstGeom>
          <a:noFill/>
        </p:spPr>
        <p:txBody>
          <a:bodyPr wrap="square" rtlCol="0">
            <a:spAutoFit/>
          </a:bodyPr>
          <a:lstStyle/>
          <a:p>
            <a:pPr algn="ctr"/>
            <a:r>
              <a:rPr lang="en-US"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4</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39903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9B1A16-3D01-0E37-CC33-E4E1CC63A7FF}"/>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B18F22DC-F656-C987-49E6-0AC7964877B9}"/>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32ACF384-382B-A5BF-81A7-89042C42EDDA}"/>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33942A08-1FC7-5C91-74B2-9EFB2444C46D}"/>
              </a:ext>
            </a:extLst>
          </p:cNvPr>
          <p:cNvSpPr txBox="1"/>
          <p:nvPr/>
        </p:nvSpPr>
        <p:spPr>
          <a:xfrm>
            <a:off x="1389969" y="119232"/>
            <a:ext cx="4145417" cy="3416320"/>
          </a:xfrm>
          <a:prstGeom prst="rect">
            <a:avLst/>
          </a:prstGeom>
          <a:noFill/>
        </p:spPr>
        <p:txBody>
          <a:bodyPr wrap="square" rtlCol="0">
            <a:spAutoFit/>
          </a:bodyPr>
          <a:lstStyle/>
          <a:p>
            <a:r>
              <a:rPr lang="he-IL" sz="5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נושא העבודה</a:t>
            </a:r>
          </a:p>
          <a:p>
            <a:endParaRPr lang="he-IL" sz="5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endParaRPr lang="he-IL" sz="5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endParaRPr lang="en-IL" sz="5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
        <p:nvSpPr>
          <p:cNvPr id="6" name="תיבת טקסט 5">
            <a:extLst>
              <a:ext uri="{FF2B5EF4-FFF2-40B4-BE49-F238E27FC236}">
                <a16:creationId xmlns:a16="http://schemas.microsoft.com/office/drawing/2014/main" id="{4B0C1489-B6EF-6A61-F00D-4B833421DE7E}"/>
              </a:ext>
            </a:extLst>
          </p:cNvPr>
          <p:cNvSpPr txBox="1"/>
          <p:nvPr/>
        </p:nvSpPr>
        <p:spPr>
          <a:xfrm>
            <a:off x="201555" y="547643"/>
            <a:ext cx="6522244" cy="10433625"/>
          </a:xfrm>
          <a:prstGeom prst="rect">
            <a:avLst/>
          </a:prstGeom>
          <a:noFill/>
        </p:spPr>
        <p:txBody>
          <a:bodyPr wrap="square" rtlCol="0">
            <a:spAutoFit/>
          </a:bodyPr>
          <a:lstStyle/>
          <a:p>
            <a:pPr algn="ctr" rtl="1"/>
            <a:endParaRPr lang="he-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ctr" rtl="1"/>
            <a:r>
              <a:rPr lang="he-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העבודה שלי הינה מדמה את המשחק צמחים נגד זומבים (</a:t>
            </a:r>
            <a:r>
              <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Plants VS Zombies</a:t>
            </a:r>
            <a:r>
              <a:rPr lang="he-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סדרת משחקים אסטרטגיים של החברה </a:t>
            </a:r>
            <a:r>
              <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“PopCap Games”</a:t>
            </a:r>
            <a:r>
              <a:rPr lang="he-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מסוג הגנת מגדלים.</a:t>
            </a:r>
            <a:r>
              <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a:t>
            </a:r>
            <a:r>
              <a:rPr lang="he-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המשחק יצא לראשונה ב5 במאי 2009, והוא כיום זמין בכל הפלטפורמות. במשחק השחקן נעזר בסוגי צמחים שונים במטרה להגן על ביתו מפני זומבים הפולשים לשטחו. בכל זמן מסוים זומבים מגיעים באחת מתוך חמש שורות המשחק בהן אפשר לשתול צמחים המונעים מהזומבים להגיע אל הבית.</a:t>
            </a:r>
          </a:p>
          <a:p>
            <a:pPr algn="ctr" rtl="1"/>
            <a:r>
              <a:rPr lang="he-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ככל שהמשחק מתקדם כך באים יותר זומבים והמשחק נהיה מאתגר יותר.</a:t>
            </a:r>
          </a:p>
          <a:p>
            <a:pPr algn="ctr" rtl="1"/>
            <a:r>
              <a:rPr lang="he-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את הצמחים אפשר לקנות עם כסף:</a:t>
            </a:r>
          </a:p>
          <a:p>
            <a:pPr algn="ctr" rtl="1"/>
            <a:r>
              <a:rPr lang="he-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השחקן מתחיל עם סכום התחלתי מסוים, וכל כמה שניות השחקן יקבל עוד כסף. בנוסף אפשר לשתול את צמח החמנייה, שמייצרת עוד כסף.</a:t>
            </a:r>
          </a:p>
          <a:p>
            <a:pPr algn="ctr" rtl="1"/>
            <a:r>
              <a:rPr lang="he-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בשביל להרוג את הזומבים השחקן יצטרך לשתול אפונים היורים לטווח רחוק. כשזומבים מגיעים לצמח הם יתחילו לתקוף אותו ובכך להרוג אותו.</a:t>
            </a:r>
            <a:endParaRPr lang="en-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
        <p:nvSpPr>
          <p:cNvPr id="7" name="תיבת טקסט 6">
            <a:extLst>
              <a:ext uri="{FF2B5EF4-FFF2-40B4-BE49-F238E27FC236}">
                <a16:creationId xmlns:a16="http://schemas.microsoft.com/office/drawing/2014/main" id="{C99E6580-0911-928F-7AC7-527AB609A853}"/>
              </a:ext>
            </a:extLst>
          </p:cNvPr>
          <p:cNvSpPr txBox="1"/>
          <p:nvPr/>
        </p:nvSpPr>
        <p:spPr>
          <a:xfrm>
            <a:off x="2481943" y="11254946"/>
            <a:ext cx="1894114" cy="646331"/>
          </a:xfrm>
          <a:prstGeom prst="rect">
            <a:avLst/>
          </a:prstGeom>
          <a:noFill/>
        </p:spPr>
        <p:txBody>
          <a:bodyPr wrap="square" rtlCol="0">
            <a:spAutoFit/>
          </a:bodyPr>
          <a:lstStyle/>
          <a:p>
            <a:pPr algn="ctr"/>
            <a:r>
              <a:rPr lang="en-US"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5</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99071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A6C9100-6294-B820-8ABF-D97857F59713}"/>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126917F9-C91D-D3C8-7A16-3A38C6D55B8F}"/>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933D9FCB-08AC-369D-4D6C-48DABDB80ECA}"/>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4515"/>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6" name="תיבת טקסט 5">
            <a:extLst>
              <a:ext uri="{FF2B5EF4-FFF2-40B4-BE49-F238E27FC236}">
                <a16:creationId xmlns:a16="http://schemas.microsoft.com/office/drawing/2014/main" id="{4BDFC39E-F38D-998A-9725-194B5E9E1883}"/>
              </a:ext>
            </a:extLst>
          </p:cNvPr>
          <p:cNvSpPr txBox="1"/>
          <p:nvPr/>
        </p:nvSpPr>
        <p:spPr>
          <a:xfrm>
            <a:off x="2253343" y="187449"/>
            <a:ext cx="2351314" cy="923330"/>
          </a:xfrm>
          <a:prstGeom prst="rect">
            <a:avLst/>
          </a:prstGeom>
          <a:noFill/>
        </p:spPr>
        <p:txBody>
          <a:bodyPr wrap="square" rtlCol="0">
            <a:spAutoFit/>
          </a:bodyPr>
          <a:lstStyle/>
          <a:p>
            <a:r>
              <a:rPr lang="he-IL" sz="5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הפעלה</a:t>
            </a:r>
            <a:endParaRPr lang="en-IL" sz="5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
        <p:nvSpPr>
          <p:cNvPr id="9" name="תיבת טקסט 8">
            <a:extLst>
              <a:ext uri="{FF2B5EF4-FFF2-40B4-BE49-F238E27FC236}">
                <a16:creationId xmlns:a16="http://schemas.microsoft.com/office/drawing/2014/main" id="{CBDAFD62-CF47-3ECA-1DED-047077FE1D0A}"/>
              </a:ext>
            </a:extLst>
          </p:cNvPr>
          <p:cNvSpPr txBox="1"/>
          <p:nvPr/>
        </p:nvSpPr>
        <p:spPr>
          <a:xfrm>
            <a:off x="232172" y="1110779"/>
            <a:ext cx="6393656" cy="6986528"/>
          </a:xfrm>
          <a:prstGeom prst="rect">
            <a:avLst/>
          </a:prstGeom>
          <a:noFill/>
        </p:spPr>
        <p:txBody>
          <a:bodyPr wrap="square" rtlCol="0">
            <a:spAutoFit/>
          </a:bodyPr>
          <a:lstStyle/>
          <a:p>
            <a:pPr algn="ctr" rtl="1"/>
            <a:r>
              <a:rPr lang="he-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לאחר הרצת קובץ ה – </a:t>
            </a:r>
            <a:r>
              <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exe</a:t>
            </a:r>
            <a:r>
              <a:rPr lang="he-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בסביבת ההרצה </a:t>
            </a:r>
            <a:r>
              <a:rPr lang="en-US" sz="28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dosbox</a:t>
            </a:r>
            <a:r>
              <a:rPr lang="he-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יוצג במסך את מסך הפתיחה. העבר יופיע, ויהיה לשחקן שתי אפשרויות- כפתור "</a:t>
            </a:r>
            <a:r>
              <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info</a:t>
            </a:r>
            <a:r>
              <a:rPr lang="he-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וכפתור "</a:t>
            </a:r>
            <a:r>
              <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start</a:t>
            </a:r>
            <a:r>
              <a:rPr lang="he-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ולחיצת מקש שמאלי על </a:t>
            </a:r>
            <a:r>
              <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Info</a:t>
            </a:r>
            <a:r>
              <a:rPr lang="he-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יוביל למסך הסבר על המשחק, ולחיצה מקש שמאלי על כפתור</a:t>
            </a:r>
            <a:r>
              <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start </a:t>
            </a:r>
            <a:r>
              <a:rPr lang="he-IL"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יוביל להתחלת המשחק.</a:t>
            </a:r>
            <a:endPar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ctr" rtl="1"/>
            <a:endPar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ctr" rtl="1"/>
            <a:endPar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ctr" rtl="1"/>
            <a:endPar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ctr" rtl="1"/>
            <a:endPar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ctr" rtl="1"/>
            <a:endPar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ctr" rtl="1"/>
            <a:endPar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ctr" rtl="1"/>
            <a:endPar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ctr" rtl="1"/>
            <a:endPar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ctr" rtl="1"/>
            <a:endParaRPr lang="en-US" sz="28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pic>
        <p:nvPicPr>
          <p:cNvPr id="13" name="תמונה 12">
            <a:extLst>
              <a:ext uri="{FF2B5EF4-FFF2-40B4-BE49-F238E27FC236}">
                <a16:creationId xmlns:a16="http://schemas.microsoft.com/office/drawing/2014/main" id="{ECD3DEB2-9518-9749-9422-80D6B393677D}"/>
              </a:ext>
            </a:extLst>
          </p:cNvPr>
          <p:cNvPicPr>
            <a:picLocks noChangeAspect="1"/>
          </p:cNvPicPr>
          <p:nvPr/>
        </p:nvPicPr>
        <p:blipFill>
          <a:blip r:embed="rId4"/>
          <a:stretch>
            <a:fillRect/>
          </a:stretch>
        </p:blipFill>
        <p:spPr>
          <a:xfrm>
            <a:off x="875778" y="4284636"/>
            <a:ext cx="5106444" cy="3177521"/>
          </a:xfrm>
          <a:prstGeom prst="rect">
            <a:avLst/>
          </a:prstGeom>
        </p:spPr>
      </p:pic>
      <p:sp>
        <p:nvSpPr>
          <p:cNvPr id="15" name="חץ: למטה 14">
            <a:extLst>
              <a:ext uri="{FF2B5EF4-FFF2-40B4-BE49-F238E27FC236}">
                <a16:creationId xmlns:a16="http://schemas.microsoft.com/office/drawing/2014/main" id="{933B6472-B306-4CBB-C3EA-B69C95F1B0AD}"/>
              </a:ext>
            </a:extLst>
          </p:cNvPr>
          <p:cNvSpPr/>
          <p:nvPr/>
        </p:nvSpPr>
        <p:spPr>
          <a:xfrm>
            <a:off x="3029928" y="7116055"/>
            <a:ext cx="798139" cy="160340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7" name="תמונה 16">
            <a:extLst>
              <a:ext uri="{FF2B5EF4-FFF2-40B4-BE49-F238E27FC236}">
                <a16:creationId xmlns:a16="http://schemas.microsoft.com/office/drawing/2014/main" id="{2BEB4F01-C7F5-4AEF-E2EA-9B9BEE1B2621}"/>
              </a:ext>
            </a:extLst>
          </p:cNvPr>
          <p:cNvPicPr>
            <a:picLocks noChangeAspect="1"/>
          </p:cNvPicPr>
          <p:nvPr/>
        </p:nvPicPr>
        <p:blipFill>
          <a:blip r:embed="rId5"/>
          <a:stretch>
            <a:fillRect/>
          </a:stretch>
        </p:blipFill>
        <p:spPr>
          <a:xfrm>
            <a:off x="1522555" y="8739885"/>
            <a:ext cx="3812884" cy="2384547"/>
          </a:xfrm>
          <a:prstGeom prst="rect">
            <a:avLst/>
          </a:prstGeom>
        </p:spPr>
      </p:pic>
      <p:sp>
        <p:nvSpPr>
          <p:cNvPr id="18" name="תיבת טקסט 17">
            <a:extLst>
              <a:ext uri="{FF2B5EF4-FFF2-40B4-BE49-F238E27FC236}">
                <a16:creationId xmlns:a16="http://schemas.microsoft.com/office/drawing/2014/main" id="{2F4EA1F9-B9B3-F9EB-07ED-497169A22FDE}"/>
              </a:ext>
            </a:extLst>
          </p:cNvPr>
          <p:cNvSpPr txBox="1"/>
          <p:nvPr/>
        </p:nvSpPr>
        <p:spPr>
          <a:xfrm>
            <a:off x="2316860" y="11270726"/>
            <a:ext cx="2224273" cy="646331"/>
          </a:xfrm>
          <a:prstGeom prst="rect">
            <a:avLst/>
          </a:prstGeom>
          <a:noFill/>
        </p:spPr>
        <p:txBody>
          <a:bodyPr wrap="square" rtlCol="0">
            <a:spAutoFit/>
          </a:bodyPr>
          <a:lstStyle/>
          <a:p>
            <a:pPr algn="ctr"/>
            <a:r>
              <a:rPr lang="en-US"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6</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56438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C53919C-7F2B-AED4-6DF3-17930F0C5004}"/>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B3B83D11-A2AC-E90E-DCF2-59BA2B621970}"/>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E2F95C95-B8F0-06D4-E29D-36685CBDC04C}"/>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022D25EA-1525-FF69-1E4D-4FAC0491FA0A}"/>
              </a:ext>
            </a:extLst>
          </p:cNvPr>
          <p:cNvSpPr txBox="1"/>
          <p:nvPr/>
        </p:nvSpPr>
        <p:spPr>
          <a:xfrm>
            <a:off x="1420585" y="187449"/>
            <a:ext cx="4247469" cy="923330"/>
          </a:xfrm>
          <a:prstGeom prst="rect">
            <a:avLst/>
          </a:prstGeom>
          <a:noFill/>
        </p:spPr>
        <p:txBody>
          <a:bodyPr wrap="square" rtlCol="0">
            <a:spAutoFit/>
          </a:bodyPr>
          <a:lstStyle/>
          <a:p>
            <a:pPr algn="r" rtl="1"/>
            <a:r>
              <a:rPr lang="he-IL" sz="5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גרסת מערכת</a:t>
            </a:r>
            <a:endParaRPr lang="en-IL" sz="5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
        <p:nvSpPr>
          <p:cNvPr id="6" name="תיבת טקסט 5">
            <a:extLst>
              <a:ext uri="{FF2B5EF4-FFF2-40B4-BE49-F238E27FC236}">
                <a16:creationId xmlns:a16="http://schemas.microsoft.com/office/drawing/2014/main" id="{628FD59D-9F42-5BF5-C1E4-AC09AC8E4D96}"/>
              </a:ext>
            </a:extLst>
          </p:cNvPr>
          <p:cNvSpPr txBox="1"/>
          <p:nvPr/>
        </p:nvSpPr>
        <p:spPr>
          <a:xfrm>
            <a:off x="468934" y="1093444"/>
            <a:ext cx="6150769" cy="9325630"/>
          </a:xfrm>
          <a:prstGeom prst="rect">
            <a:avLst/>
          </a:prstGeom>
          <a:noFill/>
        </p:spPr>
        <p:txBody>
          <a:bodyPr wrap="square" rtlCol="0">
            <a:spAutoFit/>
          </a:bodyPr>
          <a:lstStyle/>
          <a:p>
            <a:pPr algn="ctr" rtl="1"/>
            <a:r>
              <a:rPr lang="he-IL" sz="30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בגרסה הנוכחית נכלל כל הרעיון הגדול של המשחק – יש זומבים שבאים מצד ימין של המסך לכיוון הבית, השחקן צריך לשתול חיילים שהם הצמח אפונה בשביל להרוג את הזומבים, ולשתול את הצמח חמנייה בשביל להשיג כסף, ובכך למנוע מהזומבים לפלוש לבית. הזומבים לאט לאט יתרבו אז צריך לשתול הרבה אפונים שיהרגו אותם אך לשתול גם הרבה חמניות בשביל שבטווח הארוך תקבל יותר כסף.</a:t>
            </a:r>
          </a:p>
          <a:p>
            <a:pPr algn="ctr" rtl="1"/>
            <a:r>
              <a:rPr lang="he-IL" sz="30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מה שלא נכלל בגרסת המשחק שלי וחשבתי על לכלול בגרסה הבאה היא שיהיה עוד סוגים של צמחים, לדוגמה צמח טורף שאוכל את הזומבים (לקוח מתוך המשחק המקורי) ועוד הרבה אחרים, ואוסיף גם עוד סוגים של זומבים חוץ מהזומבי הרגיל- זומבים עם שריון, זומבים מהירים ועוד.</a:t>
            </a:r>
            <a:endParaRPr lang="en-IL" sz="30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
        <p:nvSpPr>
          <p:cNvPr id="7" name="תיבת טקסט 6">
            <a:extLst>
              <a:ext uri="{FF2B5EF4-FFF2-40B4-BE49-F238E27FC236}">
                <a16:creationId xmlns:a16="http://schemas.microsoft.com/office/drawing/2014/main" id="{EB1BE88E-1D6C-0971-4D0F-7F485B376A9D}"/>
              </a:ext>
            </a:extLst>
          </p:cNvPr>
          <p:cNvSpPr txBox="1"/>
          <p:nvPr/>
        </p:nvSpPr>
        <p:spPr>
          <a:xfrm>
            <a:off x="2922814" y="11203904"/>
            <a:ext cx="1012371" cy="646331"/>
          </a:xfrm>
          <a:prstGeom prst="rect">
            <a:avLst/>
          </a:prstGeom>
          <a:noFill/>
        </p:spPr>
        <p:txBody>
          <a:bodyPr wrap="square" rtlCol="0">
            <a:spAutoFit/>
          </a:bodyPr>
          <a:lstStyle/>
          <a:p>
            <a:pPr algn="ctr"/>
            <a:r>
              <a:rPr lang="he-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7</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87631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886B1D-046E-E9BB-FBF4-AECCE096C85C}"/>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3E5F1ED5-5128-3A51-8AA0-CC95D4FFC09E}"/>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76981CBA-B96A-6BAD-9383-7449C1A98ACB}"/>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F0EA6566-81C4-C840-88B8-0FE7B6665E23}"/>
              </a:ext>
            </a:extLst>
          </p:cNvPr>
          <p:cNvSpPr txBox="1"/>
          <p:nvPr/>
        </p:nvSpPr>
        <p:spPr>
          <a:xfrm>
            <a:off x="-622562" y="-120203"/>
            <a:ext cx="6684579" cy="769441"/>
          </a:xfrm>
          <a:prstGeom prst="rect">
            <a:avLst/>
          </a:prstGeom>
          <a:noFill/>
        </p:spPr>
        <p:txBody>
          <a:bodyPr wrap="square" rtlCol="0">
            <a:spAutoFit/>
          </a:bodyPr>
          <a:lstStyle/>
          <a:p>
            <a:pPr algn="r" rtl="1"/>
            <a:r>
              <a:rPr lang="he-IL" sz="4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תיעוד והסבר הפתרון</a:t>
            </a:r>
            <a:endParaRPr lang="en-IL" sz="4400" b="1"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
        <p:nvSpPr>
          <p:cNvPr id="6" name="תיבת טקסט 5">
            <a:extLst>
              <a:ext uri="{FF2B5EF4-FFF2-40B4-BE49-F238E27FC236}">
                <a16:creationId xmlns:a16="http://schemas.microsoft.com/office/drawing/2014/main" id="{3160CFB1-136A-E040-C444-5E1B859F336B}"/>
              </a:ext>
            </a:extLst>
          </p:cNvPr>
          <p:cNvSpPr txBox="1"/>
          <p:nvPr/>
        </p:nvSpPr>
        <p:spPr>
          <a:xfrm>
            <a:off x="1308538" y="1450428"/>
            <a:ext cx="5077974" cy="369332"/>
          </a:xfrm>
          <a:prstGeom prst="rect">
            <a:avLst/>
          </a:prstGeom>
          <a:noFill/>
        </p:spPr>
        <p:txBody>
          <a:bodyPr wrap="square" rtlCol="0">
            <a:spAutoFit/>
          </a:bodyPr>
          <a:lstStyle/>
          <a:p>
            <a:pPr algn="r" rtl="1"/>
            <a:endParaRPr lang="en-IL" dirty="0"/>
          </a:p>
        </p:txBody>
      </p:sp>
      <p:sp>
        <p:nvSpPr>
          <p:cNvPr id="7" name="תיבת טקסט 6">
            <a:extLst>
              <a:ext uri="{FF2B5EF4-FFF2-40B4-BE49-F238E27FC236}">
                <a16:creationId xmlns:a16="http://schemas.microsoft.com/office/drawing/2014/main" id="{1F019FE7-BEF5-0BE6-96AD-678F266E6C55}"/>
              </a:ext>
            </a:extLst>
          </p:cNvPr>
          <p:cNvSpPr txBox="1"/>
          <p:nvPr/>
        </p:nvSpPr>
        <p:spPr>
          <a:xfrm>
            <a:off x="157654" y="620993"/>
            <a:ext cx="6542691" cy="11264622"/>
          </a:xfrm>
          <a:prstGeom prst="rect">
            <a:avLst/>
          </a:prstGeom>
          <a:noFill/>
        </p:spPr>
        <p:txBody>
          <a:bodyPr wrap="square" rtlCol="0">
            <a:spAutoFit/>
          </a:bodyPr>
          <a:lstStyle/>
          <a:p>
            <a:pPr algn="r" rtl="1"/>
            <a:r>
              <a:rPr lang="he-IL" sz="22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בתכנית</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אני ניגש אל האובייקטים המרכזיים של המשחק דרך מבנה נתונים עיקרי ודומה לכל אובייקט.</a:t>
            </a:r>
          </a:p>
          <a:p>
            <a:pPr algn="r" rtl="1"/>
            <a:r>
              <a:rPr lang="he-IL" sz="3600"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צמחים</a:t>
            </a:r>
          </a:p>
          <a:p>
            <a:pPr algn="r" rtl="1"/>
            <a:r>
              <a:rPr lang="he-IL" sz="2200"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אפונה</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a:t>
            </a:r>
            <a:endParaRPr lang="en-US"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en-US" sz="22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peaIndex</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 משתנה אינדקס </a:t>
            </a:r>
            <a:r>
              <a:rPr lang="he-IL" sz="22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איתו</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אני יכול לגשת למקום ספציפי במערכים של חיילי ה</a:t>
            </a:r>
            <a:r>
              <a:rPr lang="he-IL" sz="20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אפונה</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a:t>
            </a:r>
          </a:p>
          <a:p>
            <a:pPr algn="r" rtl="1"/>
            <a:endParaRPr lang="en-US"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en-US" sz="22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peaX</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 מערך של כל המיקומים האופקיים של האפונה על המסך.</a:t>
            </a:r>
          </a:p>
          <a:p>
            <a:pPr algn="r" rtl="1"/>
            <a:r>
              <a:rPr lang="en-US" sz="22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peaY</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 מערך של כל המיקומים האנכיים של האפונה על המסך.</a:t>
            </a:r>
          </a:p>
          <a:p>
            <a:pPr algn="r" rtl="1"/>
            <a:endPar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en-US" sz="22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isTherePea</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 משתנה האומר האם קיים כרגע איפשהו במסך אפונה.</a:t>
            </a:r>
          </a:p>
          <a:p>
            <a:pPr algn="r" rtl="1"/>
            <a:endPar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en-US" sz="22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isFired</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מערך שאומר על כל חיילי האפונה שבמשחק האם הם ירו או לא.</a:t>
            </a:r>
          </a:p>
          <a:p>
            <a:pPr algn="r" rtl="1"/>
            <a:endParaRPr lang="en-US"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en-US" sz="22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peaLife</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 מערך שאומר על כל חיילי האפונה שבמשחק כמה חיים נשאר להם</a:t>
            </a:r>
          </a:p>
          <a:p>
            <a:pPr algn="r" rtl="1"/>
            <a:endPar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he-IL" sz="2200"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חמנייה:</a:t>
            </a:r>
          </a:p>
          <a:p>
            <a:pPr algn="r" rtl="1"/>
            <a:r>
              <a:rPr lang="en-US" sz="22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sfIndex</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 משתנה אינדקס </a:t>
            </a:r>
            <a:r>
              <a:rPr lang="he-IL" sz="22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איתו</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אני יכול לגשת למקום ספציפי במערכים של חיילי החמנייה.</a:t>
            </a:r>
          </a:p>
          <a:p>
            <a:pPr algn="r" rtl="1"/>
            <a:endPar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en-US" sz="22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sfLife</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 מערך שאומר על כל חיילי החמנייה שבמשחק כמה חיים יש להם</a:t>
            </a:r>
          </a:p>
          <a:p>
            <a:pPr algn="r" rtl="1"/>
            <a:endPar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en-US" sz="22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sfX</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 מערך של כל המיקומים האופקיים של החמניות על המסך.</a:t>
            </a:r>
          </a:p>
          <a:p>
            <a:pPr algn="r" rtl="1"/>
            <a:r>
              <a:rPr lang="en-US" sz="2200" dirty="0" err="1">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sfY</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 מערך של כל המיקומים האנכיים של החמניות על המסך.</a:t>
            </a:r>
          </a:p>
        </p:txBody>
      </p:sp>
      <p:sp>
        <p:nvSpPr>
          <p:cNvPr id="8" name="תיבת טקסט 7">
            <a:extLst>
              <a:ext uri="{FF2B5EF4-FFF2-40B4-BE49-F238E27FC236}">
                <a16:creationId xmlns:a16="http://schemas.microsoft.com/office/drawing/2014/main" id="{64456553-C489-BFE9-542E-CD9856C07742}"/>
              </a:ext>
            </a:extLst>
          </p:cNvPr>
          <p:cNvSpPr txBox="1"/>
          <p:nvPr/>
        </p:nvSpPr>
        <p:spPr>
          <a:xfrm>
            <a:off x="3253678" y="11267405"/>
            <a:ext cx="512204" cy="646331"/>
          </a:xfrm>
          <a:prstGeom prst="rect">
            <a:avLst/>
          </a:prstGeom>
          <a:noFill/>
        </p:spPr>
        <p:txBody>
          <a:bodyPr wrap="square" rtlCol="0">
            <a:spAutoFit/>
          </a:bodyPr>
          <a:lstStyle/>
          <a:p>
            <a:r>
              <a:rPr lang="he-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8</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996798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A0DC124-7622-2B9E-912D-E1543B01F048}"/>
              </a:ext>
            </a:extLst>
          </p:cNvPr>
          <p:cNvSpPr>
            <a:spLocks noGrp="1"/>
          </p:cNvSpPr>
          <p:nvPr>
            <p:ph type="title"/>
          </p:nvPr>
        </p:nvSpPr>
        <p:spPr/>
        <p:txBody>
          <a:bodyPr/>
          <a:lstStyle/>
          <a:p>
            <a:endParaRPr lang="en-IL"/>
          </a:p>
        </p:txBody>
      </p:sp>
      <p:sp>
        <p:nvSpPr>
          <p:cNvPr id="3" name="מציין מיקום תוכן 2">
            <a:extLst>
              <a:ext uri="{FF2B5EF4-FFF2-40B4-BE49-F238E27FC236}">
                <a16:creationId xmlns:a16="http://schemas.microsoft.com/office/drawing/2014/main" id="{1A924911-3800-DD37-DC4F-140232A14121}"/>
              </a:ext>
            </a:extLst>
          </p:cNvPr>
          <p:cNvSpPr>
            <a:spLocks noGrp="1"/>
          </p:cNvSpPr>
          <p:nvPr>
            <p:ph idx="1"/>
          </p:nvPr>
        </p:nvSpPr>
        <p:spPr/>
        <p:txBody>
          <a:bodyPr/>
          <a:lstStyle/>
          <a:p>
            <a:endParaRPr lang="en-IL"/>
          </a:p>
        </p:txBody>
      </p:sp>
      <p:pic>
        <p:nvPicPr>
          <p:cNvPr id="4" name="Picture 2" descr="Plants vs Zombies Video Games - PopCap Studios - Official EA Site">
            <a:extLst>
              <a:ext uri="{FF2B5EF4-FFF2-40B4-BE49-F238E27FC236}">
                <a16:creationId xmlns:a16="http://schemas.microsoft.com/office/drawing/2014/main" id="{9048E161-91BC-C1DB-6602-16EA7483AF56}"/>
              </a:ext>
            </a:extLst>
          </p:cNvPr>
          <p:cNvPicPr>
            <a:picLocks noChangeAspect="1" noChangeArrowheads="1"/>
          </p:cNvPicPr>
          <p:nvPr/>
        </p:nvPicPr>
        <p:blipFill>
          <a:blip r:embed="rId2">
            <a:alphaModFix amt="97000"/>
            <a:extLst>
              <a:ext uri="{BEBA8EAE-BF5A-486C-A8C5-ECC9F3942E4B}">
                <a14:imgProps xmlns:a14="http://schemas.microsoft.com/office/drawing/2010/main">
                  <a14:imgLayer r:embed="rId3">
                    <a14:imgEffect>
                      <a14:sharpenSoften amount="-100000"/>
                    </a14:imgEffect>
                    <a14:imgEffect>
                      <a14:saturation sat="50000"/>
                    </a14:imgEffect>
                    <a14:imgEffect>
                      <a14:brightnessContrast bright="-48000" contrast="-40000"/>
                    </a14:imgEffect>
                  </a14:imgLayer>
                </a14:imgProps>
              </a:ext>
              <a:ext uri="{28A0092B-C50C-407E-A947-70E740481C1C}">
                <a14:useLocalDpi xmlns:a14="http://schemas.microsoft.com/office/drawing/2010/main" val="0"/>
              </a:ext>
            </a:extLst>
          </a:blip>
          <a:srcRect/>
          <a:stretch>
            <a:fillRect/>
          </a:stretch>
        </p:blipFill>
        <p:spPr bwMode="auto">
          <a:xfrm>
            <a:off x="0" y="1"/>
            <a:ext cx="6858000" cy="12192000"/>
          </a:xfrm>
          <a:prstGeom prst="rect">
            <a:avLst/>
          </a:prstGeom>
          <a:noFill/>
          <a:effectLst>
            <a:glow>
              <a:schemeClr val="accent1">
                <a:alpha val="40000"/>
              </a:schemeClr>
            </a:glow>
            <a:outerShdw dist="50800" dir="5400000" sx="98000" sy="98000" algn="ctr" rotWithShape="0">
              <a:srgbClr val="000000">
                <a:alpha val="0"/>
              </a:srgbClr>
            </a:outerShdw>
            <a:reflection blurRad="1270000" stA="0" endPos="57000" dist="1270000" dir="5400000" sy="-100000" algn="bl" rotWithShape="0"/>
            <a:softEdge rad="228600"/>
          </a:effectLst>
          <a:extLst>
            <a:ext uri="{909E8E84-426E-40DD-AFC4-6F175D3DCCD1}">
              <a14:hiddenFill xmlns:a14="http://schemas.microsoft.com/office/drawing/2010/main">
                <a:solidFill>
                  <a:srgbClr val="FFFFFF"/>
                </a:solidFill>
              </a14:hiddenFill>
            </a:ext>
          </a:extLst>
        </p:spPr>
      </p:pic>
      <p:sp>
        <p:nvSpPr>
          <p:cNvPr id="6" name="תיבת טקסט 5">
            <a:extLst>
              <a:ext uri="{FF2B5EF4-FFF2-40B4-BE49-F238E27FC236}">
                <a16:creationId xmlns:a16="http://schemas.microsoft.com/office/drawing/2014/main" id="{B0B4424F-E416-78ED-0C98-FE12736FE1C7}"/>
              </a:ext>
            </a:extLst>
          </p:cNvPr>
          <p:cNvSpPr txBox="1"/>
          <p:nvPr/>
        </p:nvSpPr>
        <p:spPr>
          <a:xfrm>
            <a:off x="212271" y="86062"/>
            <a:ext cx="6433457" cy="10895290"/>
          </a:xfrm>
          <a:prstGeom prst="rect">
            <a:avLst/>
          </a:prstGeom>
          <a:noFill/>
        </p:spPr>
        <p:txBody>
          <a:bodyPr wrap="square" rtlCol="0">
            <a:spAutoFit/>
          </a:bodyPr>
          <a:lstStyle/>
          <a:p>
            <a:pPr algn="r" rtl="1"/>
            <a:r>
              <a:rPr lang="he-IL" sz="3600"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זומבים- </a:t>
            </a:r>
            <a:r>
              <a:rPr lang="he-IL" sz="3200"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בדומה לצמחים, מיקום </a:t>
            </a:r>
            <a:r>
              <a:rPr lang="en-US" sz="3200"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X</a:t>
            </a:r>
            <a:r>
              <a:rPr lang="he-IL" sz="3200"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ו</a:t>
            </a:r>
            <a:r>
              <a:rPr lang="en-US" sz="3200"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Y</a:t>
            </a:r>
            <a:r>
              <a:rPr lang="he-IL" sz="3200"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 מערך חיים לכל זומבי ומשתנה אינדקס.</a:t>
            </a:r>
          </a:p>
          <a:p>
            <a:pPr algn="r" rtl="1"/>
            <a:endParaRPr lang="he-IL" sz="3600"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a:p>
            <a:pPr algn="r" rtl="1"/>
            <a:r>
              <a:rPr lang="he-IL" sz="3600"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יריות</a:t>
            </a:r>
          </a:p>
          <a:p>
            <a:pPr marL="0" marR="0" lvl="0" indent="0" algn="r" defTabSz="457200" rtl="1"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err="1">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rPr>
              <a:t>shootX</a:t>
            </a:r>
            <a:r>
              <a:rPr kumimoji="0" lang="he-IL" sz="2200" b="0" i="0" u="none" strike="noStrike" kern="1200" cap="none" spc="0" normalizeH="0" baseline="0" noProof="0" dirty="0">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rPr>
              <a:t> - מערך של כל המיקומים האופקיים של </a:t>
            </a:r>
            <a:r>
              <a:rPr lang="he-IL" sz="22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היריות הספציפיות לפי </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האפונה</a:t>
            </a:r>
            <a:r>
              <a:rPr lang="he-IL" sz="22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 שירתה אותם</a:t>
            </a:r>
            <a:r>
              <a:rPr kumimoji="0" lang="he-IL" sz="2200" b="0" i="0" u="none" strike="noStrike" kern="1200" cap="none" spc="0" normalizeH="0" baseline="0" noProof="0" dirty="0">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rPr>
              <a:t> על המסך. </a:t>
            </a:r>
          </a:p>
          <a:p>
            <a:pPr marL="0" marR="0" lvl="0" indent="0" algn="r" defTabSz="457200" rtl="1"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err="1">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rPr>
              <a:t>shootY</a:t>
            </a:r>
            <a:r>
              <a:rPr kumimoji="0" lang="he-IL" sz="2200" b="0" i="0" u="none" strike="noStrike" kern="1200" cap="none" spc="0" normalizeH="0" baseline="0" noProof="0" dirty="0">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rPr>
              <a:t> - מערך של כל המיקומים האנכיים של </a:t>
            </a:r>
            <a:r>
              <a:rPr lang="he-IL" sz="22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היריות הספציפיות לפי </a:t>
            </a:r>
            <a:r>
              <a:rPr lang="he-IL" sz="2200"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האפונה</a:t>
            </a:r>
            <a:r>
              <a:rPr lang="he-IL" sz="22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 שירתה אותם</a:t>
            </a:r>
            <a:r>
              <a:rPr kumimoji="0" lang="he-IL" sz="2200" b="0" i="0" u="none" strike="noStrike" kern="1200" cap="none" spc="0" normalizeH="0" baseline="0" noProof="0" dirty="0">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rPr>
              <a:t> על המסך.</a:t>
            </a:r>
          </a:p>
          <a:p>
            <a:pPr marL="0" marR="0" lvl="0" indent="0" algn="r" defTabSz="457200" rtl="1" eaLnBrk="1" fontAlgn="auto" latinLnBrk="0" hangingPunct="1">
              <a:lnSpc>
                <a:spcPct val="100000"/>
              </a:lnSpc>
              <a:spcBef>
                <a:spcPts val="0"/>
              </a:spcBef>
              <a:spcAft>
                <a:spcPts val="0"/>
              </a:spcAft>
              <a:buClrTx/>
              <a:buSzTx/>
              <a:buFontTx/>
              <a:buNone/>
              <a:tabLst/>
              <a:defRPr/>
            </a:pPr>
            <a:endParaRPr lang="he-IL" sz="22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endParaRPr>
          </a:p>
          <a:p>
            <a:pPr marL="0" marR="0" lvl="0" indent="0" algn="r" defTabSz="457200" rtl="1" eaLnBrk="1" fontAlgn="auto" latinLnBrk="0" hangingPunct="1">
              <a:lnSpc>
                <a:spcPct val="100000"/>
              </a:lnSpc>
              <a:spcBef>
                <a:spcPts val="0"/>
              </a:spcBef>
              <a:spcAft>
                <a:spcPts val="0"/>
              </a:spcAft>
              <a:buClrTx/>
              <a:buSzTx/>
              <a:buFontTx/>
              <a:buNone/>
              <a:tabLst/>
              <a:defRPr/>
            </a:pPr>
            <a:r>
              <a:rPr kumimoji="0" lang="he-IL" sz="3200" b="0" i="0" u="sng" strike="noStrike" kern="1200" cap="none" spc="0" normalizeH="0" baseline="0" noProof="0" dirty="0">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rPr>
              <a:t>שמירות רקע</a:t>
            </a:r>
          </a:p>
          <a:p>
            <a:pPr marL="0" marR="0" lvl="0" indent="0" algn="r" defTabSz="457200" rtl="1" eaLnBrk="1" fontAlgn="auto" latinLnBrk="0" hangingPunct="1">
              <a:lnSpc>
                <a:spcPct val="100000"/>
              </a:lnSpc>
              <a:spcBef>
                <a:spcPts val="0"/>
              </a:spcBef>
              <a:spcAft>
                <a:spcPts val="0"/>
              </a:spcAft>
              <a:buClrTx/>
              <a:buSzTx/>
              <a:buFontTx/>
              <a:buNone/>
              <a:tabLst/>
              <a:defRPr/>
            </a:pPr>
            <a:r>
              <a:rPr lang="en-US" sz="2200" dirty="0" err="1">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peaBG</a:t>
            </a:r>
            <a:r>
              <a:rPr lang="he-IL" sz="22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 – מערך בגודל הירייה בשביל לשמור את הפיקסלים שהירייה מוחקת כשהיא מתקדמת על המסך</a:t>
            </a:r>
            <a:r>
              <a:rPr kumimoji="0" lang="he-IL" sz="2200" b="0" i="0" u="none" strike="noStrike" kern="1200" cap="none" spc="0" normalizeH="0" baseline="0" noProof="0" dirty="0">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rPr>
              <a:t> </a:t>
            </a:r>
          </a:p>
          <a:p>
            <a:pPr marL="0" marR="0" lvl="0" indent="0" algn="r" defTabSz="457200" rtl="1" eaLnBrk="1" fontAlgn="auto" latinLnBrk="0" hangingPunct="1">
              <a:lnSpc>
                <a:spcPct val="100000"/>
              </a:lnSpc>
              <a:spcBef>
                <a:spcPts val="0"/>
              </a:spcBef>
              <a:spcAft>
                <a:spcPts val="0"/>
              </a:spcAft>
              <a:buClrTx/>
              <a:buSzTx/>
              <a:buFontTx/>
              <a:buNone/>
              <a:tabLst/>
              <a:defRPr/>
            </a:pPr>
            <a:endParaRPr lang="en-US" sz="22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endParaRPr>
          </a:p>
          <a:p>
            <a:pPr algn="r" rtl="1">
              <a:defRPr/>
            </a:pPr>
            <a:r>
              <a:rPr kumimoji="0" lang="en-US" sz="2200" b="0" i="0" u="none" strike="noStrike" kern="1200" cap="none" spc="0" normalizeH="0" baseline="0" noProof="0" dirty="0">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rPr>
              <a:t>zombie</a:t>
            </a:r>
            <a:r>
              <a:rPr lang="en-US" sz="22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BG</a:t>
            </a:r>
            <a:r>
              <a:rPr lang="he-IL" sz="22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 – מערך בגודל הזומבי בשביל לשמור את הפיקסלים שהזומבים מוחקים כשהם מתקדמים על המסך.</a:t>
            </a:r>
          </a:p>
          <a:p>
            <a:pPr algn="r" rtl="1">
              <a:defRPr/>
            </a:pPr>
            <a:endParaRPr kumimoji="0" lang="he-IL" sz="2200" b="0" i="0" u="none" strike="noStrike" kern="1200" cap="none" spc="0" normalizeH="0" baseline="0" noProof="0" dirty="0">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endParaRPr>
          </a:p>
          <a:p>
            <a:pPr algn="r" rtl="1">
              <a:defRPr/>
            </a:pPr>
            <a:r>
              <a:rPr lang="he-IL" sz="22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שלושה מערכים של רקע </a:t>
            </a:r>
            <a:endParaRPr kumimoji="0" lang="en-US" sz="2200" b="0" i="0" u="none" strike="noStrike" kern="1200" cap="none" spc="0" normalizeH="0" baseline="0" noProof="0" dirty="0">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endParaRPr>
          </a:p>
          <a:p>
            <a:pPr algn="r" rtl="1">
              <a:defRPr/>
            </a:pPr>
            <a:r>
              <a:rPr kumimoji="0" lang="en-US" sz="2200" b="0" i="0" u="none" strike="noStrike" kern="1200" cap="none" spc="0" normalizeH="0" baseline="0" noProof="0" dirty="0" err="1">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rPr>
              <a:t>plantBGOne</a:t>
            </a:r>
            <a:r>
              <a:rPr kumimoji="0" lang="he-IL" sz="2200" b="0" i="0" u="none" strike="noStrike" kern="1200" cap="none" spc="0" normalizeH="0" baseline="0" noProof="0" dirty="0">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rPr>
              <a:t> – מערך ראשון ש</a:t>
            </a:r>
            <a:r>
              <a:rPr lang="he-IL" sz="22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ל רקע בגודל הצמחים בשביל להדפיס במקרה שהצמח נהרג</a:t>
            </a:r>
            <a:endParaRPr kumimoji="0" lang="he-IL" sz="2200" b="0" i="0" u="none" strike="noStrike" kern="1200" cap="none" spc="0" normalizeH="0" baseline="0" noProof="0" dirty="0">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endParaRPr>
          </a:p>
          <a:p>
            <a:pPr marL="0" marR="0" lvl="0" indent="0" algn="r" defTabSz="457200" rtl="1"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err="1">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rPr>
              <a:t>plantBGT</a:t>
            </a:r>
            <a:r>
              <a:rPr lang="en-US" sz="2200" dirty="0">
                <a:ln w="6600">
                  <a:solidFill>
                    <a:srgbClr val="E97132"/>
                  </a:solidFill>
                  <a:prstDash val="solid"/>
                </a:ln>
                <a:solidFill>
                  <a:srgbClr val="FFFFFF"/>
                </a:solidFill>
                <a:effectLst>
                  <a:outerShdw dist="38100" dir="2700000" algn="tl" rotWithShape="0">
                    <a:srgbClr val="E97132"/>
                  </a:outerShdw>
                </a:effectLst>
                <a:latin typeface="Segoe UI Semilight" panose="020B0402040204020203" pitchFamily="34" charset="0"/>
                <a:cs typeface="Segoe UI Semilight" panose="020B0402040204020203" pitchFamily="34" charset="0"/>
              </a:rPr>
              <a:t>wo</a:t>
            </a:r>
            <a:r>
              <a:rPr kumimoji="0" lang="he-IL" sz="2200" b="0" i="0" u="none" strike="noStrike" kern="1200" cap="none" spc="0" normalizeH="0" baseline="0" noProof="0" dirty="0">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rPr>
              <a:t> – מערך שני של רקע בגודל הצמחים בשביל להדפיס במקרה שהצמח נהרג</a:t>
            </a:r>
          </a:p>
          <a:p>
            <a:pPr marL="0" marR="0" lvl="0" indent="0" algn="r" defTabSz="457200" rtl="1"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err="1">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rPr>
              <a:t>plantBGThree</a:t>
            </a:r>
            <a:r>
              <a:rPr kumimoji="0" lang="he-IL" sz="2200" b="0" i="0" u="none" strike="noStrike" kern="1200" cap="none" spc="0" normalizeH="0" baseline="0" noProof="0" dirty="0">
                <a:ln w="6600">
                  <a:solidFill>
                    <a:srgbClr val="E97132"/>
                  </a:solidFill>
                  <a:prstDash val="solid"/>
                </a:ln>
                <a:solidFill>
                  <a:srgbClr val="FFFFFF"/>
                </a:solidFill>
                <a:effectLst>
                  <a:outerShdw dist="38100" dir="2700000" algn="tl" rotWithShape="0">
                    <a:srgbClr val="E97132"/>
                  </a:outerShdw>
                </a:effectLst>
                <a:uLnTx/>
                <a:uFillTx/>
                <a:latin typeface="Segoe UI Semilight" panose="020B0402040204020203" pitchFamily="34" charset="0"/>
                <a:ea typeface="+mn-ea"/>
                <a:cs typeface="Segoe UI Semilight" panose="020B0402040204020203" pitchFamily="34" charset="0"/>
              </a:rPr>
              <a:t> – מערך שלישי של רקע בגודל הצמחים בשביל להדפיס במקרה שהצמח נהרג</a:t>
            </a:r>
          </a:p>
          <a:p>
            <a:pPr algn="r" rtl="1"/>
            <a:endParaRPr lang="en-IL" sz="3600" u="sng"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pic>
        <p:nvPicPr>
          <p:cNvPr id="9" name="תמונה 8">
            <a:extLst>
              <a:ext uri="{FF2B5EF4-FFF2-40B4-BE49-F238E27FC236}">
                <a16:creationId xmlns:a16="http://schemas.microsoft.com/office/drawing/2014/main" id="{38BDF9E8-2538-F157-CEB6-5F8CCE6E0C0F}"/>
              </a:ext>
            </a:extLst>
          </p:cNvPr>
          <p:cNvPicPr>
            <a:picLocks noChangeAspect="1"/>
          </p:cNvPicPr>
          <p:nvPr/>
        </p:nvPicPr>
        <p:blipFill>
          <a:blip r:embed="rId4"/>
          <a:stretch>
            <a:fillRect/>
          </a:stretch>
        </p:blipFill>
        <p:spPr>
          <a:xfrm>
            <a:off x="2000249" y="1328100"/>
            <a:ext cx="2857500" cy="840441"/>
          </a:xfrm>
          <a:prstGeom prst="rect">
            <a:avLst/>
          </a:prstGeom>
        </p:spPr>
      </p:pic>
      <p:sp>
        <p:nvSpPr>
          <p:cNvPr id="10" name="תיבת טקסט 9">
            <a:extLst>
              <a:ext uri="{FF2B5EF4-FFF2-40B4-BE49-F238E27FC236}">
                <a16:creationId xmlns:a16="http://schemas.microsoft.com/office/drawing/2014/main" id="{59A31350-500E-6A25-DBE6-396385A00D21}"/>
              </a:ext>
            </a:extLst>
          </p:cNvPr>
          <p:cNvSpPr txBox="1"/>
          <p:nvPr/>
        </p:nvSpPr>
        <p:spPr>
          <a:xfrm>
            <a:off x="3298370" y="11219720"/>
            <a:ext cx="538842" cy="646331"/>
          </a:xfrm>
          <a:prstGeom prst="rect">
            <a:avLst/>
          </a:prstGeom>
          <a:noFill/>
        </p:spPr>
        <p:txBody>
          <a:bodyPr wrap="square" rtlCol="0">
            <a:spAutoFit/>
          </a:bodyPr>
          <a:lstStyle/>
          <a:p>
            <a:r>
              <a:rPr lang="he-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rPr>
              <a:t>9</a:t>
            </a:r>
            <a:endParaRPr lang="en-IL" sz="3600" b="1" dirty="0">
              <a:ln w="6600">
                <a:solidFill>
                  <a:schemeClr val="accent2"/>
                </a:solidFill>
                <a:prstDash val="solid"/>
              </a:ln>
              <a:solidFill>
                <a:srgbClr val="FFFFFF"/>
              </a:solidFill>
              <a:effectLst>
                <a:outerShdw dist="38100" dir="2700000" algn="tl" rotWithShape="0">
                  <a:schemeClr val="accent2"/>
                </a:outerShdw>
              </a:effectLst>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730461958"/>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ערכת נושא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701</TotalTime>
  <Words>2296</Words>
  <Application>Microsoft Office PowerPoint</Application>
  <PresentationFormat>מסך רחב</PresentationFormat>
  <Paragraphs>398</Paragraphs>
  <Slides>25</Slides>
  <Notes>2</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25</vt:i4>
      </vt:variant>
    </vt:vector>
  </HeadingPairs>
  <TitlesOfParts>
    <vt:vector size="31" baseType="lpstr">
      <vt:lpstr>Aptos</vt:lpstr>
      <vt:lpstr>Aptos Display</vt:lpstr>
      <vt:lpstr>Arial</vt:lpstr>
      <vt:lpstr>Rod</vt:lpstr>
      <vt:lpstr>Segoe UI Semilight</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יותם ברקן</dc:creator>
  <cp:lastModifiedBy>יותם ברקן</cp:lastModifiedBy>
  <cp:revision>502</cp:revision>
  <dcterms:created xsi:type="dcterms:W3CDTF">2024-05-18T10:17:08Z</dcterms:created>
  <dcterms:modified xsi:type="dcterms:W3CDTF">2024-05-23T22:23:59Z</dcterms:modified>
</cp:coreProperties>
</file>