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Raleway" panose="020F0502020204030204"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3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9b95bb114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9b95bb11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9b95bb114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9b95bb11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c9b95bb114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c9b95bb114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c9b95bb114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c9b95bb114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c9b95bb114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c9b95bb114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c9b95bb114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c9b95bb114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d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1000randomnames.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wee.tools/phone-number-generator/" TargetMode="External"/><Relationship Id="rId4" Type="http://schemas.openxmlformats.org/officeDocument/2006/relationships/hyperlink" Target="https://paperell.net/blo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DBMS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15000"/>
              </a:lnSpc>
              <a:spcBef>
                <a:spcPts val="0"/>
              </a:spcBef>
              <a:spcAft>
                <a:spcPts val="0"/>
              </a:spcAft>
              <a:buNone/>
            </a:pPr>
            <a:r>
              <a:rPr lang="de"/>
              <a:t>Project Motivation</a:t>
            </a:r>
            <a:endParaRPr/>
          </a:p>
        </p:txBody>
      </p:sp>
      <p:sp>
        <p:nvSpPr>
          <p:cNvPr id="93" name="Google Shape;93;p14"/>
          <p:cNvSpPr txBox="1">
            <a:spLocks noGrp="1"/>
          </p:cNvSpPr>
          <p:nvPr>
            <p:ph type="body" idx="1"/>
          </p:nvPr>
        </p:nvSpPr>
        <p:spPr>
          <a:xfrm>
            <a:off x="729450" y="2078875"/>
            <a:ext cx="7688700" cy="2428800"/>
          </a:xfrm>
          <a:prstGeom prst="rect">
            <a:avLst/>
          </a:prstGeom>
        </p:spPr>
        <p:txBody>
          <a:bodyPr spcFirstLastPara="1" wrap="square" lIns="91425" tIns="91425" rIns="91425" bIns="91425" anchor="t" anchorCtr="0">
            <a:normAutofit fontScale="25000" lnSpcReduction="20000"/>
          </a:bodyPr>
          <a:lstStyle/>
          <a:p>
            <a:pPr marL="457200" lvl="0" indent="-317500" algn="l" rtl="0">
              <a:lnSpc>
                <a:spcPct val="150000"/>
              </a:lnSpc>
              <a:spcBef>
                <a:spcPts val="0"/>
              </a:spcBef>
              <a:spcAft>
                <a:spcPts val="0"/>
              </a:spcAft>
              <a:buSzPct val="100000"/>
              <a:buFont typeface="Arial"/>
              <a:buChar char="●"/>
            </a:pPr>
            <a:r>
              <a:rPr lang="de" sz="5600">
                <a:highlight>
                  <a:srgbClr val="FFFFFF"/>
                </a:highlight>
                <a:latin typeface="Arial"/>
                <a:ea typeface="Arial"/>
                <a:cs typeface="Arial"/>
                <a:sym typeface="Arial"/>
              </a:rPr>
              <a:t>Been hired as Lead Database Engineers for a Journal Publication Application</a:t>
            </a:r>
            <a:endParaRPr sz="5600">
              <a:highlight>
                <a:srgbClr val="FFFFFF"/>
              </a:highlight>
              <a:latin typeface="Arial"/>
              <a:ea typeface="Arial"/>
              <a:cs typeface="Arial"/>
              <a:sym typeface="Arial"/>
            </a:endParaRPr>
          </a:p>
          <a:p>
            <a:pPr marL="457200" lvl="0" indent="-317500" algn="l" rtl="0">
              <a:lnSpc>
                <a:spcPct val="150000"/>
              </a:lnSpc>
              <a:spcBef>
                <a:spcPts val="0"/>
              </a:spcBef>
              <a:spcAft>
                <a:spcPts val="0"/>
              </a:spcAft>
              <a:buSzPct val="100000"/>
              <a:buFont typeface="Arial"/>
              <a:buChar char="●"/>
            </a:pPr>
            <a:r>
              <a:rPr lang="de" sz="5600">
                <a:highlight>
                  <a:srgbClr val="FFFFFF"/>
                </a:highlight>
                <a:latin typeface="Arial"/>
                <a:ea typeface="Arial"/>
                <a:cs typeface="Arial"/>
                <a:sym typeface="Arial"/>
              </a:rPr>
              <a:t>Asked to provide a process to publish Journal Articles</a:t>
            </a:r>
            <a:endParaRPr sz="5600">
              <a:highlight>
                <a:srgbClr val="FFFFFF"/>
              </a:highlight>
              <a:latin typeface="Arial"/>
              <a:ea typeface="Arial"/>
              <a:cs typeface="Arial"/>
              <a:sym typeface="Arial"/>
            </a:endParaRPr>
          </a:p>
          <a:p>
            <a:pPr marL="457200" lvl="0" indent="-317500" algn="l" rtl="0">
              <a:lnSpc>
                <a:spcPct val="150000"/>
              </a:lnSpc>
              <a:spcBef>
                <a:spcPts val="0"/>
              </a:spcBef>
              <a:spcAft>
                <a:spcPts val="0"/>
              </a:spcAft>
              <a:buSzPct val="100000"/>
              <a:buFont typeface="Arial"/>
              <a:buChar char="●"/>
            </a:pPr>
            <a:r>
              <a:rPr lang="de" sz="5600">
                <a:highlight>
                  <a:srgbClr val="FFFFFF"/>
                </a:highlight>
                <a:latin typeface="Arial"/>
                <a:ea typeface="Arial"/>
                <a:cs typeface="Arial"/>
                <a:sym typeface="Arial"/>
              </a:rPr>
              <a:t>The Application description is provided</a:t>
            </a:r>
            <a:endParaRPr sz="5600">
              <a:highlight>
                <a:srgbClr val="FFFFFF"/>
              </a:highlight>
              <a:latin typeface="Arial"/>
              <a:ea typeface="Arial"/>
              <a:cs typeface="Arial"/>
              <a:sym typeface="Arial"/>
            </a:endParaRPr>
          </a:p>
          <a:p>
            <a:pPr marL="457200" lvl="0" indent="-317500" algn="l" rtl="0">
              <a:lnSpc>
                <a:spcPct val="150000"/>
              </a:lnSpc>
              <a:spcBef>
                <a:spcPts val="0"/>
              </a:spcBef>
              <a:spcAft>
                <a:spcPts val="0"/>
              </a:spcAft>
              <a:buSzPct val="100000"/>
              <a:buFont typeface="Arial"/>
              <a:buChar char="●"/>
            </a:pPr>
            <a:r>
              <a:rPr lang="de" sz="5600">
                <a:highlight>
                  <a:srgbClr val="FFFFFF"/>
                </a:highlight>
                <a:latin typeface="Arial"/>
                <a:ea typeface="Arial"/>
                <a:cs typeface="Arial"/>
                <a:sym typeface="Arial"/>
              </a:rPr>
              <a:t>Entities were identified</a:t>
            </a:r>
            <a:endParaRPr sz="5600">
              <a:highlight>
                <a:srgbClr val="FFFFFF"/>
              </a:highlight>
              <a:latin typeface="Arial"/>
              <a:ea typeface="Arial"/>
              <a:cs typeface="Arial"/>
              <a:sym typeface="Arial"/>
            </a:endParaRPr>
          </a:p>
          <a:p>
            <a:pPr marL="457200" lvl="0" indent="-317500" algn="l" rtl="0">
              <a:lnSpc>
                <a:spcPct val="150000"/>
              </a:lnSpc>
              <a:spcBef>
                <a:spcPts val="0"/>
              </a:spcBef>
              <a:spcAft>
                <a:spcPts val="0"/>
              </a:spcAft>
              <a:buSzPct val="100000"/>
              <a:buFont typeface="Arial"/>
              <a:buChar char="●"/>
            </a:pPr>
            <a:r>
              <a:rPr lang="de" sz="5600">
                <a:highlight>
                  <a:srgbClr val="FFFFFF"/>
                </a:highlight>
                <a:latin typeface="Arial"/>
                <a:ea typeface="Arial"/>
                <a:cs typeface="Arial"/>
                <a:sym typeface="Arial"/>
              </a:rPr>
              <a:t>The Database was designed</a:t>
            </a:r>
            <a:endParaRPr sz="5600">
              <a:highlight>
                <a:srgbClr val="FFFFFF"/>
              </a:highlight>
              <a:latin typeface="Arial"/>
              <a:ea typeface="Arial"/>
              <a:cs typeface="Arial"/>
              <a:sym typeface="Arial"/>
            </a:endParaRPr>
          </a:p>
          <a:p>
            <a:pPr marL="457200" lvl="0" indent="-317500" algn="l" rtl="0">
              <a:lnSpc>
                <a:spcPct val="150000"/>
              </a:lnSpc>
              <a:spcBef>
                <a:spcPts val="0"/>
              </a:spcBef>
              <a:spcAft>
                <a:spcPts val="0"/>
              </a:spcAft>
              <a:buSzPct val="100000"/>
              <a:buFont typeface="Arial"/>
              <a:buChar char="●"/>
            </a:pPr>
            <a:r>
              <a:rPr lang="de" sz="5600">
                <a:highlight>
                  <a:srgbClr val="FFFFFF"/>
                </a:highlight>
                <a:latin typeface="Arial"/>
                <a:ea typeface="Arial"/>
                <a:cs typeface="Arial"/>
                <a:sym typeface="Arial"/>
              </a:rPr>
              <a:t>The data for population was generated</a:t>
            </a:r>
            <a:endParaRPr sz="5600">
              <a:highlight>
                <a:srgbClr val="FFFFFF"/>
              </a:highlight>
              <a:latin typeface="Arial"/>
              <a:ea typeface="Arial"/>
              <a:cs typeface="Arial"/>
              <a:sym typeface="Arial"/>
            </a:endParaRPr>
          </a:p>
          <a:p>
            <a:pPr marL="457200" lvl="0" indent="-317500" algn="l" rtl="0">
              <a:lnSpc>
                <a:spcPct val="150000"/>
              </a:lnSpc>
              <a:spcBef>
                <a:spcPts val="0"/>
              </a:spcBef>
              <a:spcAft>
                <a:spcPts val="0"/>
              </a:spcAft>
              <a:buSzPct val="100000"/>
              <a:buFont typeface="Arial"/>
              <a:buChar char="●"/>
            </a:pPr>
            <a:r>
              <a:rPr lang="de" sz="5600">
                <a:highlight>
                  <a:srgbClr val="FFFFFF"/>
                </a:highlight>
                <a:latin typeface="Arial"/>
                <a:ea typeface="Arial"/>
                <a:cs typeface="Arial"/>
                <a:sym typeface="Arial"/>
              </a:rPr>
              <a:t>The Database was created</a:t>
            </a:r>
            <a:endParaRPr sz="5600">
              <a:highlight>
                <a:srgbClr val="FFFFFF"/>
              </a:highlight>
              <a:latin typeface="Arial"/>
              <a:ea typeface="Arial"/>
              <a:cs typeface="Arial"/>
              <a:sym typeface="Arial"/>
            </a:endParaRPr>
          </a:p>
          <a:p>
            <a:pPr marL="457200" lvl="0" indent="-317500" algn="l" rtl="0">
              <a:lnSpc>
                <a:spcPct val="150000"/>
              </a:lnSpc>
              <a:spcBef>
                <a:spcPts val="0"/>
              </a:spcBef>
              <a:spcAft>
                <a:spcPts val="0"/>
              </a:spcAft>
              <a:buSzPct val="100000"/>
              <a:buFont typeface="Arial"/>
              <a:buChar char="●"/>
            </a:pPr>
            <a:r>
              <a:rPr lang="de" sz="5600">
                <a:highlight>
                  <a:srgbClr val="FFFFFF"/>
                </a:highlight>
                <a:latin typeface="Arial"/>
                <a:ea typeface="Arial"/>
                <a:cs typeface="Arial"/>
                <a:sym typeface="Arial"/>
              </a:rPr>
              <a:t>The requested functionalities were implemented</a:t>
            </a:r>
            <a:endParaRPr sz="5600">
              <a:highlight>
                <a:srgbClr val="FFFFFF"/>
              </a:highlight>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System Description</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40000" lnSpcReduction="20000"/>
          </a:bodyPr>
          <a:lstStyle/>
          <a:p>
            <a:pPr marL="457200" marR="0" lvl="0" indent="-317500" algn="l" rtl="0">
              <a:lnSpc>
                <a:spcPct val="150000"/>
              </a:lnSpc>
              <a:spcBef>
                <a:spcPts val="0"/>
              </a:spcBef>
              <a:spcAft>
                <a:spcPts val="0"/>
              </a:spcAft>
              <a:buSzPct val="100000"/>
              <a:buFont typeface="Arial"/>
              <a:buChar char="●"/>
            </a:pPr>
            <a:r>
              <a:rPr lang="de" sz="3500">
                <a:highlight>
                  <a:schemeClr val="lt1"/>
                </a:highlight>
                <a:latin typeface="Arial"/>
                <a:ea typeface="Arial"/>
                <a:cs typeface="Arial"/>
                <a:sym typeface="Arial"/>
              </a:rPr>
              <a:t>Register a User</a:t>
            </a:r>
            <a:endParaRPr sz="3500">
              <a:highlight>
                <a:schemeClr val="lt1"/>
              </a:highlight>
              <a:latin typeface="Arial"/>
              <a:ea typeface="Arial"/>
              <a:cs typeface="Arial"/>
              <a:sym typeface="Arial"/>
            </a:endParaRPr>
          </a:p>
          <a:p>
            <a:pPr marL="457200" marR="0" lvl="0" indent="-317500" algn="l" rtl="0">
              <a:lnSpc>
                <a:spcPct val="150000"/>
              </a:lnSpc>
              <a:spcBef>
                <a:spcPts val="0"/>
              </a:spcBef>
              <a:spcAft>
                <a:spcPts val="0"/>
              </a:spcAft>
              <a:buSzPct val="100000"/>
              <a:buFont typeface="Arial"/>
              <a:buChar char="●"/>
            </a:pPr>
            <a:r>
              <a:rPr lang="de" sz="3500">
                <a:highlight>
                  <a:schemeClr val="lt1"/>
                </a:highlight>
                <a:latin typeface="Arial"/>
                <a:ea typeface="Arial"/>
                <a:cs typeface="Arial"/>
                <a:sym typeface="Arial"/>
              </a:rPr>
              <a:t>Authenticate a user based on their email</a:t>
            </a:r>
            <a:endParaRPr sz="3500">
              <a:highlight>
                <a:schemeClr val="lt1"/>
              </a:highlight>
              <a:latin typeface="Arial"/>
              <a:ea typeface="Arial"/>
              <a:cs typeface="Arial"/>
              <a:sym typeface="Arial"/>
            </a:endParaRPr>
          </a:p>
          <a:p>
            <a:pPr marL="457200" marR="0" lvl="0" indent="-317500" algn="l" rtl="0">
              <a:lnSpc>
                <a:spcPct val="150000"/>
              </a:lnSpc>
              <a:spcBef>
                <a:spcPts val="0"/>
              </a:spcBef>
              <a:spcAft>
                <a:spcPts val="0"/>
              </a:spcAft>
              <a:buSzPct val="100000"/>
              <a:buFont typeface="Arial"/>
              <a:buChar char="●"/>
            </a:pPr>
            <a:r>
              <a:rPr lang="de" sz="3500">
                <a:highlight>
                  <a:schemeClr val="lt1"/>
                </a:highlight>
                <a:latin typeface="Arial"/>
                <a:ea typeface="Arial"/>
                <a:cs typeface="Arial"/>
                <a:sym typeface="Arial"/>
              </a:rPr>
              <a:t>Provide a categorized list of articles</a:t>
            </a:r>
            <a:endParaRPr sz="3500">
              <a:highlight>
                <a:schemeClr val="lt1"/>
              </a:highlight>
              <a:latin typeface="Arial"/>
              <a:ea typeface="Arial"/>
              <a:cs typeface="Arial"/>
              <a:sym typeface="Arial"/>
            </a:endParaRPr>
          </a:p>
          <a:p>
            <a:pPr marL="457200" marR="0" lvl="0" indent="-317500" algn="l" rtl="0">
              <a:lnSpc>
                <a:spcPct val="150000"/>
              </a:lnSpc>
              <a:spcBef>
                <a:spcPts val="0"/>
              </a:spcBef>
              <a:spcAft>
                <a:spcPts val="0"/>
              </a:spcAft>
              <a:buSzPct val="100000"/>
              <a:buFont typeface="Arial"/>
              <a:buChar char="●"/>
            </a:pPr>
            <a:r>
              <a:rPr lang="de" sz="3500">
                <a:highlight>
                  <a:schemeClr val="lt1"/>
                </a:highlight>
                <a:latin typeface="Arial"/>
                <a:ea typeface="Arial"/>
                <a:cs typeface="Arial"/>
                <a:sym typeface="Arial"/>
              </a:rPr>
              <a:t>Enrol authors</a:t>
            </a:r>
            <a:endParaRPr sz="3500">
              <a:highlight>
                <a:schemeClr val="lt1"/>
              </a:highlight>
              <a:latin typeface="Arial"/>
              <a:ea typeface="Arial"/>
              <a:cs typeface="Arial"/>
              <a:sym typeface="Arial"/>
            </a:endParaRPr>
          </a:p>
          <a:p>
            <a:pPr marL="457200" marR="0" lvl="0" indent="-317500" algn="l" rtl="0">
              <a:lnSpc>
                <a:spcPct val="150000"/>
              </a:lnSpc>
              <a:spcBef>
                <a:spcPts val="0"/>
              </a:spcBef>
              <a:spcAft>
                <a:spcPts val="0"/>
              </a:spcAft>
              <a:buSzPct val="100000"/>
              <a:buFont typeface="Arial"/>
              <a:buChar char="●"/>
            </a:pPr>
            <a:r>
              <a:rPr lang="de" sz="3500">
                <a:highlight>
                  <a:schemeClr val="lt1"/>
                </a:highlight>
                <a:latin typeface="Arial"/>
                <a:ea typeface="Arial"/>
                <a:cs typeface="Arial"/>
                <a:sym typeface="Arial"/>
              </a:rPr>
              <a:t>Request for submission of an Article and assign Reviewers</a:t>
            </a:r>
            <a:endParaRPr sz="3500">
              <a:highlight>
                <a:schemeClr val="lt1"/>
              </a:highlight>
              <a:latin typeface="Arial"/>
              <a:ea typeface="Arial"/>
              <a:cs typeface="Arial"/>
              <a:sym typeface="Arial"/>
            </a:endParaRPr>
          </a:p>
          <a:p>
            <a:pPr marL="457200" marR="0" lvl="0" indent="-317500" algn="l" rtl="0">
              <a:lnSpc>
                <a:spcPct val="150000"/>
              </a:lnSpc>
              <a:spcBef>
                <a:spcPts val="0"/>
              </a:spcBef>
              <a:spcAft>
                <a:spcPts val="0"/>
              </a:spcAft>
              <a:buSzPct val="100000"/>
              <a:buFont typeface="Arial"/>
              <a:buChar char="●"/>
            </a:pPr>
            <a:r>
              <a:rPr lang="de" sz="3500">
                <a:highlight>
                  <a:schemeClr val="lt1"/>
                </a:highlight>
                <a:latin typeface="Arial"/>
                <a:ea typeface="Arial"/>
                <a:cs typeface="Arial"/>
                <a:sym typeface="Arial"/>
              </a:rPr>
              <a:t>Release the Article</a:t>
            </a:r>
            <a:endParaRPr sz="3500">
              <a:highlight>
                <a:schemeClr val="lt1"/>
              </a:highlight>
              <a:latin typeface="Arial"/>
              <a:ea typeface="Arial"/>
              <a:cs typeface="Arial"/>
              <a:sym typeface="Arial"/>
            </a:endParaRPr>
          </a:p>
          <a:p>
            <a:pPr marL="457200" marR="0" lvl="0" indent="-317500" algn="l" rtl="0">
              <a:lnSpc>
                <a:spcPct val="150000"/>
              </a:lnSpc>
              <a:spcBef>
                <a:spcPts val="0"/>
              </a:spcBef>
              <a:spcAft>
                <a:spcPts val="0"/>
              </a:spcAft>
              <a:buSzPct val="100000"/>
              <a:buFont typeface="Arial"/>
              <a:buChar char="●"/>
            </a:pPr>
            <a:r>
              <a:rPr lang="de" sz="3500">
                <a:highlight>
                  <a:schemeClr val="lt1"/>
                </a:highlight>
                <a:latin typeface="Arial"/>
                <a:ea typeface="Arial"/>
                <a:cs typeface="Arial"/>
                <a:sym typeface="Arial"/>
              </a:rPr>
              <a:t>Initiate the Sales Module/ Table</a:t>
            </a:r>
            <a:endParaRPr sz="3500">
              <a:highlight>
                <a:srgbClr val="F2F2F2"/>
              </a:highlight>
              <a:latin typeface="Arial"/>
              <a:ea typeface="Arial"/>
              <a:cs typeface="Arial"/>
              <a:sym typeface="Arial"/>
            </a:endParaRPr>
          </a:p>
          <a:p>
            <a:pPr marL="0" lvl="0" indent="0" algn="l" rtl="0">
              <a:lnSpc>
                <a:spcPct val="100000"/>
              </a:lnSpc>
              <a:spcBef>
                <a:spcPts val="0"/>
              </a:spcBef>
              <a:spcAft>
                <a:spcPts val="0"/>
              </a:spcAft>
              <a:buNone/>
            </a:pPr>
            <a:endParaRPr sz="1100">
              <a:solidFill>
                <a:srgbClr val="000000"/>
              </a:solidFill>
              <a:highlight>
                <a:srgbClr val="F2F2F2"/>
              </a:highlight>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System Architecture</a:t>
            </a:r>
            <a:endParaRPr/>
          </a:p>
        </p:txBody>
      </p:sp>
      <p:sp>
        <p:nvSpPr>
          <p:cNvPr id="105" name="Google Shape;105;p16"/>
          <p:cNvSpPr txBox="1">
            <a:spLocks noGrp="1"/>
          </p:cNvSpPr>
          <p:nvPr>
            <p:ph type="body" idx="1"/>
          </p:nvPr>
        </p:nvSpPr>
        <p:spPr>
          <a:xfrm>
            <a:off x="727650" y="1853850"/>
            <a:ext cx="7688700" cy="2947500"/>
          </a:xfrm>
          <a:prstGeom prst="rect">
            <a:avLst/>
          </a:prstGeom>
        </p:spPr>
        <p:txBody>
          <a:bodyPr spcFirstLastPara="1" wrap="square" lIns="91425" tIns="91425" rIns="91425" bIns="91425" anchor="t" anchorCtr="0">
            <a:normAutofit fontScale="25000" lnSpcReduction="20000"/>
          </a:bodyPr>
          <a:lstStyle/>
          <a:p>
            <a:pPr marL="457200" lvl="0" indent="-317500" algn="l" rtl="0">
              <a:lnSpc>
                <a:spcPct val="150000"/>
              </a:lnSpc>
              <a:spcBef>
                <a:spcPts val="0"/>
              </a:spcBef>
              <a:spcAft>
                <a:spcPts val="0"/>
              </a:spcAft>
              <a:buSzPct val="100000"/>
              <a:buChar char="●"/>
            </a:pPr>
            <a:r>
              <a:rPr lang="de" sz="5600"/>
              <a:t>Mysql used for Database Creation</a:t>
            </a:r>
            <a:endParaRPr sz="5600"/>
          </a:p>
          <a:p>
            <a:pPr marL="457200" lvl="0" indent="-317500" algn="l" rtl="0">
              <a:lnSpc>
                <a:spcPct val="150000"/>
              </a:lnSpc>
              <a:spcBef>
                <a:spcPts val="0"/>
              </a:spcBef>
              <a:spcAft>
                <a:spcPts val="0"/>
              </a:spcAft>
              <a:buSzPct val="100000"/>
              <a:buChar char="●"/>
            </a:pPr>
            <a:r>
              <a:rPr lang="de" sz="5600"/>
              <a:t>Queries produced for the functionalities</a:t>
            </a:r>
            <a:endParaRPr sz="5600"/>
          </a:p>
          <a:p>
            <a:pPr marL="0" lvl="0" indent="0" algn="l" rtl="0">
              <a:lnSpc>
                <a:spcPct val="150000"/>
              </a:lnSpc>
              <a:spcBef>
                <a:spcPts val="1200"/>
              </a:spcBef>
              <a:spcAft>
                <a:spcPts val="0"/>
              </a:spcAft>
              <a:buNone/>
            </a:pPr>
            <a:r>
              <a:rPr lang="de" sz="5600"/>
              <a:t>For User Interface and Application:</a:t>
            </a:r>
            <a:endParaRPr sz="5600"/>
          </a:p>
          <a:p>
            <a:pPr marL="457200" lvl="0" indent="-317500" algn="l" rtl="0">
              <a:lnSpc>
                <a:spcPct val="150000"/>
              </a:lnSpc>
              <a:spcBef>
                <a:spcPts val="1200"/>
              </a:spcBef>
              <a:spcAft>
                <a:spcPts val="0"/>
              </a:spcAft>
              <a:buSzPct val="100000"/>
              <a:buChar char="●"/>
            </a:pPr>
            <a:r>
              <a:rPr lang="de" sz="5600"/>
              <a:t>Front end would require basic routing and html files for the pages</a:t>
            </a:r>
            <a:endParaRPr sz="5600"/>
          </a:p>
          <a:p>
            <a:pPr marL="457200" lvl="0" indent="-317500" algn="l" rtl="0">
              <a:lnSpc>
                <a:spcPct val="150000"/>
              </a:lnSpc>
              <a:spcBef>
                <a:spcPts val="0"/>
              </a:spcBef>
              <a:spcAft>
                <a:spcPts val="0"/>
              </a:spcAft>
              <a:buSzPct val="100000"/>
              <a:buChar char="●"/>
            </a:pPr>
            <a:r>
              <a:rPr lang="de" sz="5600"/>
              <a:t>Backend would have the defined methods for each of the required functionalities</a:t>
            </a:r>
            <a:endParaRPr sz="5600"/>
          </a:p>
          <a:p>
            <a:pPr marL="457200" lvl="0" indent="0" algn="l" rtl="0">
              <a:lnSpc>
                <a:spcPct val="150000"/>
              </a:lnSpc>
              <a:spcBef>
                <a:spcPts val="1200"/>
              </a:spcBef>
              <a:spcAft>
                <a:spcPts val="0"/>
              </a:spcAft>
              <a:buNone/>
            </a:pPr>
            <a:r>
              <a:rPr lang="de" sz="5600"/>
              <a:t>The queries for the tasks would be implemented in a (e.g) python function and the user would be required to fill the inputs of the queries.  Those may include their name, role, email, etc.,  for, in this case, the registering step, which would be added to the Database with the  insert query implemented in the function</a:t>
            </a:r>
            <a:endParaRPr sz="5600"/>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
        <p:nvSpPr>
          <p:cNvPr id="106" name="Google Shape;106;p16"/>
          <p:cNvSpPr/>
          <p:nvPr/>
        </p:nvSpPr>
        <p:spPr>
          <a:xfrm>
            <a:off x="1008375" y="3837875"/>
            <a:ext cx="234900" cy="123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Database Design</a:t>
            </a:r>
            <a:endParaRPr/>
          </a:p>
        </p:txBody>
      </p:sp>
      <p:sp>
        <p:nvSpPr>
          <p:cNvPr id="112" name="Google Shape;112;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sz="1400"/>
              <a:t>Random Name Generator: </a:t>
            </a:r>
            <a:r>
              <a:rPr lang="de" sz="1400">
                <a:solidFill>
                  <a:srgbClr val="000000"/>
                </a:solidFill>
                <a:latin typeface="Arial"/>
                <a:ea typeface="Arial"/>
                <a:cs typeface="Arial"/>
                <a:sym typeface="Arial"/>
              </a:rPr>
              <a:t> </a:t>
            </a:r>
            <a:r>
              <a:rPr lang="de" sz="1400" u="sng">
                <a:solidFill>
                  <a:schemeClr val="hlink"/>
                </a:solidFill>
                <a:hlinkClick r:id="rId3"/>
              </a:rPr>
              <a:t>https://1000randomnames.com/</a:t>
            </a:r>
            <a:endParaRPr sz="1400" u="sng">
              <a:solidFill>
                <a:schemeClr val="hlink"/>
              </a:solidFill>
            </a:endParaRPr>
          </a:p>
          <a:p>
            <a:pPr marL="0" lvl="0" indent="0" algn="l" rtl="0">
              <a:spcBef>
                <a:spcPts val="1200"/>
              </a:spcBef>
              <a:spcAft>
                <a:spcPts val="0"/>
              </a:spcAft>
              <a:buNone/>
            </a:pPr>
            <a:r>
              <a:rPr lang="de" sz="1400"/>
              <a:t>Paperell Inspiration: </a:t>
            </a:r>
            <a:r>
              <a:rPr lang="de" sz="1400" u="sng">
                <a:solidFill>
                  <a:schemeClr val="hlink"/>
                </a:solidFill>
                <a:hlinkClick r:id="rId4"/>
              </a:rPr>
              <a:t>https://paperell.net/blog</a:t>
            </a:r>
            <a:r>
              <a:rPr lang="de" sz="1400"/>
              <a:t> </a:t>
            </a:r>
            <a:endParaRPr sz="1400"/>
          </a:p>
          <a:p>
            <a:pPr marL="0" lvl="0" indent="0" algn="l" rtl="0">
              <a:spcBef>
                <a:spcPts val="1200"/>
              </a:spcBef>
              <a:spcAft>
                <a:spcPts val="0"/>
              </a:spcAft>
              <a:buNone/>
            </a:pPr>
            <a:r>
              <a:rPr lang="de" sz="1400"/>
              <a:t>Random Phone Number Generator: </a:t>
            </a:r>
            <a:r>
              <a:rPr lang="de" sz="1400" u="sng">
                <a:solidFill>
                  <a:schemeClr val="accent5"/>
                </a:solidFill>
                <a:latin typeface="Arial"/>
                <a:ea typeface="Arial"/>
                <a:cs typeface="Arial"/>
                <a:sym typeface="Arial"/>
                <a:hlinkClick r:id="rId5">
                  <a:extLst>
                    <a:ext uri="{A12FA001-AC4F-418D-AE19-62706E023703}">
                      <ahyp:hlinkClr xmlns:ahyp="http://schemas.microsoft.com/office/drawing/2018/hyperlinkcolor" val="tx"/>
                    </a:ext>
                  </a:extLst>
                </a:hlinkClick>
              </a:rPr>
              <a:t>https://wee.tools/phone-number-generator/</a:t>
            </a:r>
            <a:endParaRPr sz="1400"/>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18"/>
          <p:cNvPicPr preferRelativeResize="0"/>
          <p:nvPr/>
        </p:nvPicPr>
        <p:blipFill>
          <a:blip r:embed="rId3">
            <a:alphaModFix/>
          </a:blip>
          <a:stretch>
            <a:fillRect/>
          </a:stretch>
        </p:blipFill>
        <p:spPr>
          <a:xfrm>
            <a:off x="645438" y="538850"/>
            <a:ext cx="7853124" cy="4452249"/>
          </a:xfrm>
          <a:prstGeom prst="rect">
            <a:avLst/>
          </a:prstGeom>
          <a:noFill/>
          <a:ln>
            <a:noFill/>
          </a:ln>
        </p:spPr>
      </p:pic>
      <p:sp>
        <p:nvSpPr>
          <p:cNvPr id="118" name="Google Shape;118;p18"/>
          <p:cNvSpPr txBox="1"/>
          <p:nvPr/>
        </p:nvSpPr>
        <p:spPr>
          <a:xfrm>
            <a:off x="855125" y="859375"/>
            <a:ext cx="698400" cy="27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300">
                <a:solidFill>
                  <a:schemeClr val="accent1"/>
                </a:solidFill>
                <a:latin typeface="Lato"/>
                <a:ea typeface="Lato"/>
                <a:cs typeface="Lato"/>
                <a:sym typeface="Lato"/>
              </a:rPr>
              <a:t>ERD</a:t>
            </a:r>
            <a:endParaRPr sz="13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910775" y="475475"/>
            <a:ext cx="7322450" cy="4409274"/>
          </a:xfrm>
          <a:prstGeom prst="rect">
            <a:avLst/>
          </a:prstGeom>
          <a:noFill/>
          <a:ln>
            <a:noFill/>
          </a:ln>
        </p:spPr>
      </p:pic>
      <p:sp>
        <p:nvSpPr>
          <p:cNvPr id="124" name="Google Shape;124;p19"/>
          <p:cNvSpPr txBox="1"/>
          <p:nvPr/>
        </p:nvSpPr>
        <p:spPr>
          <a:xfrm>
            <a:off x="728125" y="338675"/>
            <a:ext cx="1257300" cy="3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300">
                <a:solidFill>
                  <a:schemeClr val="accent1"/>
                </a:solidFill>
                <a:latin typeface="Lato"/>
                <a:ea typeface="Lato"/>
                <a:cs typeface="Lato"/>
                <a:sym typeface="Lato"/>
              </a:rPr>
              <a:t>Mapping</a:t>
            </a:r>
            <a:endParaRPr sz="13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236</Words>
  <Application>Microsoft Office PowerPoint</Application>
  <PresentationFormat>On-screen Show (16:9)</PresentationFormat>
  <Paragraphs>31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Lato</vt:lpstr>
      <vt:lpstr>Raleway</vt:lpstr>
      <vt:lpstr>Streamline</vt:lpstr>
      <vt:lpstr>DBMS Project</vt:lpstr>
      <vt:lpstr>Project Motivation</vt:lpstr>
      <vt:lpstr>System Description</vt:lpstr>
      <vt:lpstr>System Architecture</vt:lpstr>
      <vt:lpstr>Database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Project</dc:title>
  <dc:creator>Natalia Camino</dc:creator>
  <cp:lastModifiedBy>Natalia Camino</cp:lastModifiedBy>
  <cp:revision>1</cp:revision>
  <dcterms:modified xsi:type="dcterms:W3CDTF">2024-04-06T13:12:46Z</dcterms:modified>
</cp:coreProperties>
</file>