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9" r:id="rId4"/>
    <p:sldId id="258" r:id="rId5"/>
    <p:sldId id="259" r:id="rId6"/>
    <p:sldId id="260" r:id="rId7"/>
    <p:sldId id="261" r:id="rId8"/>
    <p:sldId id="262" r:id="rId9"/>
    <p:sldId id="265" r:id="rId10"/>
    <p:sldId id="263" r:id="rId11"/>
    <p:sldId id="266" r:id="rId12"/>
    <p:sldId id="270" r:id="rId13"/>
    <p:sldId id="267" r:id="rId14"/>
    <p:sldId id="271"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snapToGrid="0">
      <p:cViewPr varScale="1">
        <p:scale>
          <a:sx n="68" d="100"/>
          <a:sy n="68" d="100"/>
        </p:scale>
        <p:origin x="89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E828A-FCE1-4BB6-B327-6BE0909FB065}" type="datetimeFigureOut">
              <a:rPr lang="en-US" smtClean="0"/>
              <a:t>6/13/2024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25E16C-B7E8-48A5-B375-C24C0B4928C1}" type="slidenum">
              <a:rPr lang="en-US" smtClean="0"/>
              <a:t>‹N°›</a:t>
            </a:fld>
            <a:endParaRPr lang="en-US"/>
          </a:p>
        </p:txBody>
      </p:sp>
    </p:spTree>
    <p:extLst>
      <p:ext uri="{BB962C8B-B14F-4D97-AF65-F5344CB8AC3E}">
        <p14:creationId xmlns:p14="http://schemas.microsoft.com/office/powerpoint/2010/main" val="87416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425E16C-B7E8-48A5-B375-C24C0B4928C1}" type="slidenum">
              <a:rPr lang="en-US" smtClean="0"/>
              <a:t>1</a:t>
            </a:fld>
            <a:endParaRPr lang="en-US"/>
          </a:p>
        </p:txBody>
      </p:sp>
    </p:spTree>
    <p:extLst>
      <p:ext uri="{BB962C8B-B14F-4D97-AF65-F5344CB8AC3E}">
        <p14:creationId xmlns:p14="http://schemas.microsoft.com/office/powerpoint/2010/main" val="79617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8425E16C-B7E8-48A5-B375-C24C0B4928C1}" type="slidenum">
              <a:rPr lang="en-US" smtClean="0"/>
              <a:t>15</a:t>
            </a:fld>
            <a:endParaRPr lang="en-US"/>
          </a:p>
        </p:txBody>
      </p:sp>
    </p:spTree>
    <p:extLst>
      <p:ext uri="{BB962C8B-B14F-4D97-AF65-F5344CB8AC3E}">
        <p14:creationId xmlns:p14="http://schemas.microsoft.com/office/powerpoint/2010/main" val="37229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F3C35-13CE-2456-FD08-D7F190A6B58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AE67382-E3BB-2E2D-286F-63654638B4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FEC53862-ED5E-C8BC-A88E-425233ED079E}"/>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CA91DC51-3199-A25B-6D3B-1453E04E979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A031140-6F57-66F7-81FA-CB01369DA2DA}"/>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415570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1E31D3-3C72-D588-7ED0-5062A65683F9}"/>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29452282-4D19-B613-30F9-8089FC9EA56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BD99FD16-30E4-A5E0-8257-560764BFD663}"/>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AC683896-0607-FEA4-C619-9616E825AAC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F5E2F54-A7B1-6BE6-2D3C-C6C4D662CDAF}"/>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833390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A1FD16-684B-9B06-4990-A8BF74723F28}"/>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8854482-784D-600F-BC85-980034EA02C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24194D0-4C29-515B-2F1C-3B3CD96EB561}"/>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64FEB6C6-E2D3-5932-9BAB-C9B92DDA6C7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A8C63FC5-A790-5886-4718-8E0D0C8A3160}"/>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375389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B0C55-B147-273B-8D6D-0E82C8C249BB}"/>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4FD6E666-8C1E-195F-3E1C-108E965249D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83255EEC-8AD9-889B-3F7D-F9DC7B733CBA}"/>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397FADE9-AA97-5EE3-8139-3544D6CCE06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4335CED-2804-6A77-6EA2-99C8F79765FD}"/>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208299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110167-A4D8-D314-8E8C-FA4B3CC61EB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95399924-186C-78E6-06E7-4775F94F9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7130FCB-D767-1628-46E6-79F8004529A1}"/>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6ABFCACF-D79B-9231-8B4C-3FF585A3DE8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6DC4093-6A35-D9C1-3799-0775083B5650}"/>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58416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BBE89B-37EF-5C23-72D9-15974DCCA84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6CD6CFD-3FD7-8045-1C02-9473D7936FA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917CD83-5445-CA25-9916-A553A7B2DCD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DD6112E1-C7E1-4E05-4243-3C1C787D977C}"/>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6" name="Espace réservé du pied de page 5">
            <a:extLst>
              <a:ext uri="{FF2B5EF4-FFF2-40B4-BE49-F238E27FC236}">
                <a16:creationId xmlns:a16="http://schemas.microsoft.com/office/drawing/2014/main" id="{514AF709-C8DF-8466-2A3F-8E2AA641C4C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2387ECA-6D7B-E54F-7D28-46289F752319}"/>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348657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DCE8AE-05D2-D79F-0CE1-A6E6A2E35EA6}"/>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D914A4E-67AC-7D57-7F28-EC778C615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3C3BF3-5BB3-6758-9B1C-FF3B69ED25E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B9FEAA4B-F7C1-6641-AC97-65D55E1DC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02B34DF-285A-68C9-0BE5-AEA5E3F1C16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F0209079-233A-CE1C-6430-A757EA62BDB0}"/>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8" name="Espace réservé du pied de page 7">
            <a:extLst>
              <a:ext uri="{FF2B5EF4-FFF2-40B4-BE49-F238E27FC236}">
                <a16:creationId xmlns:a16="http://schemas.microsoft.com/office/drawing/2014/main" id="{A5E6A2FB-E09E-2BA7-462B-5AF82DF1E4EE}"/>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9D968361-1080-5CF8-5C16-13D258B952FD}"/>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11196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7ED09-0BE9-1662-0139-6D08E89BA51B}"/>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B867B226-E252-7FD9-8540-7A80B887DCFE}"/>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4" name="Espace réservé du pied de page 3">
            <a:extLst>
              <a:ext uri="{FF2B5EF4-FFF2-40B4-BE49-F238E27FC236}">
                <a16:creationId xmlns:a16="http://schemas.microsoft.com/office/drawing/2014/main" id="{6A396430-59AC-E43B-5ED3-A890AC108AE2}"/>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F2AA0FB8-CB5B-9AA4-B104-7F869DCF5FAB}"/>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193098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6C112B-AB0D-FA61-0F11-F22EF9DE9FD6}"/>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3" name="Espace réservé du pied de page 2">
            <a:extLst>
              <a:ext uri="{FF2B5EF4-FFF2-40B4-BE49-F238E27FC236}">
                <a16:creationId xmlns:a16="http://schemas.microsoft.com/office/drawing/2014/main" id="{39B38C7E-340C-3AFF-C2EC-BB900A9F538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221A752-3B36-0FCB-5C5B-AC5E2AE09DCF}"/>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48564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989520-8AEC-356E-9DD9-5DDD58FE5EC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ACBA7C0E-7CEE-D753-B9D5-A8EE028ADE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B85B7EBD-4F34-7FB5-F9F9-AC324F00C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50A159-22FC-6235-0F0A-E9EB8B79AC53}"/>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6" name="Espace réservé du pied de page 5">
            <a:extLst>
              <a:ext uri="{FF2B5EF4-FFF2-40B4-BE49-F238E27FC236}">
                <a16:creationId xmlns:a16="http://schemas.microsoft.com/office/drawing/2014/main" id="{83F1FAED-9CE5-FCC8-603F-B5B828A84F6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361F3219-CD36-A432-7633-BF64573B2823}"/>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107645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641354-E12C-26E4-AFA2-C178236AA6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C6B72A9-7AEA-3254-CEB1-2C933F080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44E002D-0DF1-9F87-79BD-CE8212FA7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FB6675-0932-F256-B283-ED9226F37696}"/>
              </a:ext>
            </a:extLst>
          </p:cNvPr>
          <p:cNvSpPr>
            <a:spLocks noGrp="1"/>
          </p:cNvSpPr>
          <p:nvPr>
            <p:ph type="dt" sz="half" idx="10"/>
          </p:nvPr>
        </p:nvSpPr>
        <p:spPr/>
        <p:txBody>
          <a:bodyPr/>
          <a:lstStyle/>
          <a:p>
            <a:fld id="{E343F5F1-6AC6-4DC3-8B52-3949F4F7FDCC}" type="datetimeFigureOut">
              <a:rPr lang="en-US" smtClean="0"/>
              <a:t>6/13/2024</a:t>
            </a:fld>
            <a:endParaRPr lang="en-US"/>
          </a:p>
        </p:txBody>
      </p:sp>
      <p:sp>
        <p:nvSpPr>
          <p:cNvPr id="6" name="Espace réservé du pied de page 5">
            <a:extLst>
              <a:ext uri="{FF2B5EF4-FFF2-40B4-BE49-F238E27FC236}">
                <a16:creationId xmlns:a16="http://schemas.microsoft.com/office/drawing/2014/main" id="{C719B532-EAF3-EE79-DC6E-45B39731B6E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27951D2-BAF8-0E4C-A336-A2B43ECD520D}"/>
              </a:ext>
            </a:extLst>
          </p:cNvPr>
          <p:cNvSpPr>
            <a:spLocks noGrp="1"/>
          </p:cNvSpPr>
          <p:nvPr>
            <p:ph type="sldNum" sz="quarter" idx="12"/>
          </p:nvPr>
        </p:nvSpPr>
        <p:spPr/>
        <p:txBody>
          <a:bodyPr/>
          <a:lstStyle/>
          <a:p>
            <a:fld id="{89F4C220-EA79-42B2-B131-7D0DBA755997}" type="slidenum">
              <a:rPr lang="en-US" smtClean="0"/>
              <a:t>‹N°›</a:t>
            </a:fld>
            <a:endParaRPr lang="en-US"/>
          </a:p>
        </p:txBody>
      </p:sp>
    </p:spTree>
    <p:extLst>
      <p:ext uri="{BB962C8B-B14F-4D97-AF65-F5344CB8AC3E}">
        <p14:creationId xmlns:p14="http://schemas.microsoft.com/office/powerpoint/2010/main" val="4063716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25D8F62-4F05-BF22-76A5-5DC0684D9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65CA950-C9A2-2480-CA0F-54B9E8C958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6833167-C543-FDD2-9091-43ACB89028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3F5F1-6AC6-4DC3-8B52-3949F4F7FDCC}" type="datetimeFigureOut">
              <a:rPr lang="en-US" smtClean="0"/>
              <a:t>6/13/2024</a:t>
            </a:fld>
            <a:endParaRPr lang="en-US"/>
          </a:p>
        </p:txBody>
      </p:sp>
      <p:sp>
        <p:nvSpPr>
          <p:cNvPr id="5" name="Espace réservé du pied de page 4">
            <a:extLst>
              <a:ext uri="{FF2B5EF4-FFF2-40B4-BE49-F238E27FC236}">
                <a16:creationId xmlns:a16="http://schemas.microsoft.com/office/drawing/2014/main" id="{45F9CE64-6B39-4350-213C-F56FC8D2AF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113A11D-88ED-0B99-24D5-C22E6D3DD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4C220-EA79-42B2-B131-7D0DBA755997}" type="slidenum">
              <a:rPr lang="en-US" smtClean="0"/>
              <a:t>‹N°›</a:t>
            </a:fld>
            <a:endParaRPr lang="en-US"/>
          </a:p>
        </p:txBody>
      </p:sp>
    </p:spTree>
    <p:extLst>
      <p:ext uri="{BB962C8B-B14F-4D97-AF65-F5344CB8AC3E}">
        <p14:creationId xmlns:p14="http://schemas.microsoft.com/office/powerpoint/2010/main" val="2398605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cteurs et illustrations de Background ofppt en téléchargement gratuit |  Freepik">
            <a:extLst>
              <a:ext uri="{FF2B5EF4-FFF2-40B4-BE49-F238E27FC236}">
                <a16:creationId xmlns:a16="http://schemas.microsoft.com/office/drawing/2014/main" id="{12E81343-1557-9930-CB61-80532FBCB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0" y="1573"/>
            <a:ext cx="12283786" cy="685642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CFCE034-B9F5-F54D-A1E5-A4F48B8C1EF0}"/>
              </a:ext>
            </a:extLst>
          </p:cNvPr>
          <p:cNvSpPr txBox="1"/>
          <p:nvPr/>
        </p:nvSpPr>
        <p:spPr>
          <a:xfrm>
            <a:off x="116048" y="1714583"/>
            <a:ext cx="12091778" cy="1862048"/>
          </a:xfrm>
          <a:prstGeom prst="rect">
            <a:avLst/>
          </a:prstGeom>
          <a:noFill/>
        </p:spPr>
        <p:txBody>
          <a:bodyPr wrap="square" rtlCol="0">
            <a:spAutoFit/>
          </a:bodyPr>
          <a:lstStyle/>
          <a:p>
            <a:r>
              <a:rPr lang="en-US" sz="11500" dirty="0">
                <a:latin typeface="ADLaM Display" panose="02010000000000000000" pitchFamily="2" charset="0"/>
                <a:ea typeface="ADLaM Display" panose="02010000000000000000" pitchFamily="2" charset="0"/>
                <a:cs typeface="ADLaM Display" panose="02010000000000000000" pitchFamily="2" charset="0"/>
              </a:rPr>
              <a:t>Presentation PFE</a:t>
            </a:r>
          </a:p>
        </p:txBody>
      </p:sp>
      <p:pic>
        <p:nvPicPr>
          <p:cNvPr id="6" name="Image 5" descr="Une image contenant logo, texte, Police, cercle&#10;&#10;Description générée automatiquement">
            <a:extLst>
              <a:ext uri="{FF2B5EF4-FFF2-40B4-BE49-F238E27FC236}">
                <a16:creationId xmlns:a16="http://schemas.microsoft.com/office/drawing/2014/main" id="{55BE8058-0559-AE30-BEB5-966EAAF9B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221" y="116664"/>
            <a:ext cx="1516632" cy="1516632"/>
          </a:xfrm>
          <a:prstGeom prst="rect">
            <a:avLst/>
          </a:prstGeom>
        </p:spPr>
      </p:pic>
      <p:pic>
        <p:nvPicPr>
          <p:cNvPr id="8" name="Image 7">
            <a:extLst>
              <a:ext uri="{FF2B5EF4-FFF2-40B4-BE49-F238E27FC236}">
                <a16:creationId xmlns:a16="http://schemas.microsoft.com/office/drawing/2014/main" id="{3D8A2717-B24F-2109-FD04-9377EDAB2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2443" y="-599783"/>
            <a:ext cx="2949526" cy="2949526"/>
          </a:xfrm>
          <a:prstGeom prst="rect">
            <a:avLst/>
          </a:prstGeom>
        </p:spPr>
      </p:pic>
      <p:sp>
        <p:nvSpPr>
          <p:cNvPr id="9" name="ZoneTexte 8">
            <a:extLst>
              <a:ext uri="{FF2B5EF4-FFF2-40B4-BE49-F238E27FC236}">
                <a16:creationId xmlns:a16="http://schemas.microsoft.com/office/drawing/2014/main" id="{C7FCAAA9-3EA1-81C4-0B8D-DE9603CCE21C}"/>
              </a:ext>
            </a:extLst>
          </p:cNvPr>
          <p:cNvSpPr txBox="1"/>
          <p:nvPr/>
        </p:nvSpPr>
        <p:spPr>
          <a:xfrm>
            <a:off x="2283189" y="3403793"/>
            <a:ext cx="7582486" cy="400110"/>
          </a:xfrm>
          <a:prstGeom prst="rect">
            <a:avLst/>
          </a:prstGeom>
          <a:noFill/>
        </p:spPr>
        <p:txBody>
          <a:bodyPr wrap="square" rtlCol="0">
            <a:spAutoFit/>
          </a:bodyPr>
          <a:lstStyle/>
          <a:p>
            <a:pPr algn="ctr"/>
            <a:r>
              <a:rPr lang="en-US" sz="2000" u="sng" dirty="0">
                <a:solidFill>
                  <a:srgbClr val="002060"/>
                </a:solidFill>
              </a:rPr>
              <a:t>Developpement d ‘</a:t>
            </a:r>
            <a:r>
              <a:rPr lang="fr-FR" sz="2000" u="sng" dirty="0">
                <a:solidFill>
                  <a:srgbClr val="002060"/>
                </a:solidFill>
              </a:rPr>
              <a:t>application web concerne le diagnostic de santé</a:t>
            </a:r>
            <a:r>
              <a:rPr lang="fr-FR" u="sng" dirty="0">
                <a:solidFill>
                  <a:srgbClr val="002060"/>
                </a:solidFill>
              </a:rPr>
              <a:t>.</a:t>
            </a:r>
            <a:endParaRPr lang="en-US" u="sng" dirty="0">
              <a:solidFill>
                <a:srgbClr val="002060"/>
              </a:solidFill>
            </a:endParaRPr>
          </a:p>
        </p:txBody>
      </p:sp>
      <p:sp>
        <p:nvSpPr>
          <p:cNvPr id="10" name="ZoneTexte 9">
            <a:extLst>
              <a:ext uri="{FF2B5EF4-FFF2-40B4-BE49-F238E27FC236}">
                <a16:creationId xmlns:a16="http://schemas.microsoft.com/office/drawing/2014/main" id="{E21CDE7D-7426-55D7-C487-BAB12B3E36B9}"/>
              </a:ext>
            </a:extLst>
          </p:cNvPr>
          <p:cNvSpPr txBox="1"/>
          <p:nvPr/>
        </p:nvSpPr>
        <p:spPr>
          <a:xfrm>
            <a:off x="9523827" y="6339595"/>
            <a:ext cx="2307101" cy="369332"/>
          </a:xfrm>
          <a:prstGeom prst="rect">
            <a:avLst/>
          </a:prstGeom>
          <a:noFill/>
        </p:spPr>
        <p:txBody>
          <a:bodyPr wrap="square" rtlCol="0">
            <a:spAutoFit/>
          </a:bodyPr>
          <a:lstStyle/>
          <a:p>
            <a:r>
              <a:rPr lang="en-US" dirty="0"/>
              <a:t>2023-2024 </a:t>
            </a:r>
          </a:p>
        </p:txBody>
      </p:sp>
      <p:sp>
        <p:nvSpPr>
          <p:cNvPr id="11" name="ZoneTexte 10">
            <a:extLst>
              <a:ext uri="{FF2B5EF4-FFF2-40B4-BE49-F238E27FC236}">
                <a16:creationId xmlns:a16="http://schemas.microsoft.com/office/drawing/2014/main" id="{6515151D-AC78-757E-8913-C3836B3E1658}"/>
              </a:ext>
            </a:extLst>
          </p:cNvPr>
          <p:cNvSpPr txBox="1"/>
          <p:nvPr/>
        </p:nvSpPr>
        <p:spPr>
          <a:xfrm>
            <a:off x="0" y="4486042"/>
            <a:ext cx="4797083" cy="461665"/>
          </a:xfrm>
          <a:prstGeom prst="rect">
            <a:avLst/>
          </a:prstGeom>
          <a:noFill/>
        </p:spPr>
        <p:txBody>
          <a:bodyPr wrap="square" rtlCol="0">
            <a:spAutoFit/>
          </a:bodyPr>
          <a:lstStyle/>
          <a:p>
            <a:r>
              <a:rPr lang="en-US" sz="2400" b="1" u="sng" dirty="0">
                <a:solidFill>
                  <a:srgbClr val="002060"/>
                </a:solidFill>
              </a:rPr>
              <a:t>Realisé par </a:t>
            </a:r>
            <a:r>
              <a:rPr lang="en-US" b="1" dirty="0">
                <a:solidFill>
                  <a:srgbClr val="002060"/>
                </a:solidFill>
              </a:rPr>
              <a:t>:</a:t>
            </a:r>
          </a:p>
        </p:txBody>
      </p:sp>
      <p:sp>
        <p:nvSpPr>
          <p:cNvPr id="12" name="ZoneTexte 11">
            <a:extLst>
              <a:ext uri="{FF2B5EF4-FFF2-40B4-BE49-F238E27FC236}">
                <a16:creationId xmlns:a16="http://schemas.microsoft.com/office/drawing/2014/main" id="{EB89910C-A133-1C72-B00F-FCE7F234FAB2}"/>
              </a:ext>
            </a:extLst>
          </p:cNvPr>
          <p:cNvSpPr txBox="1"/>
          <p:nvPr/>
        </p:nvSpPr>
        <p:spPr>
          <a:xfrm>
            <a:off x="361072" y="4972036"/>
            <a:ext cx="4140590" cy="369332"/>
          </a:xfrm>
          <a:prstGeom prst="rect">
            <a:avLst/>
          </a:prstGeom>
          <a:noFill/>
        </p:spPr>
        <p:txBody>
          <a:bodyPr wrap="square" rtlCol="0">
            <a:spAutoFit/>
          </a:bodyPr>
          <a:lstStyle/>
          <a:p>
            <a:r>
              <a:rPr lang="en-US" b="1" dirty="0"/>
              <a:t>Elkhraifi Mohammed – Bajji Abderrahim</a:t>
            </a:r>
          </a:p>
        </p:txBody>
      </p:sp>
      <p:sp>
        <p:nvSpPr>
          <p:cNvPr id="13" name="ZoneTexte 12">
            <a:extLst>
              <a:ext uri="{FF2B5EF4-FFF2-40B4-BE49-F238E27FC236}">
                <a16:creationId xmlns:a16="http://schemas.microsoft.com/office/drawing/2014/main" id="{B1A2981C-DBC0-447B-57E6-26B68666C4E8}"/>
              </a:ext>
            </a:extLst>
          </p:cNvPr>
          <p:cNvSpPr txBox="1"/>
          <p:nvPr/>
        </p:nvSpPr>
        <p:spPr>
          <a:xfrm>
            <a:off x="32825" y="5243571"/>
            <a:ext cx="4797083" cy="461665"/>
          </a:xfrm>
          <a:prstGeom prst="rect">
            <a:avLst/>
          </a:prstGeom>
          <a:noFill/>
        </p:spPr>
        <p:txBody>
          <a:bodyPr wrap="square" rtlCol="0">
            <a:spAutoFit/>
          </a:bodyPr>
          <a:lstStyle/>
          <a:p>
            <a:r>
              <a:rPr lang="en-US" sz="2400" b="1" u="sng" dirty="0">
                <a:solidFill>
                  <a:srgbClr val="002060"/>
                </a:solidFill>
              </a:rPr>
              <a:t>Encadré par </a:t>
            </a:r>
            <a:r>
              <a:rPr lang="en-US" b="1" dirty="0">
                <a:solidFill>
                  <a:srgbClr val="002060"/>
                </a:solidFill>
              </a:rPr>
              <a:t>:</a:t>
            </a:r>
          </a:p>
        </p:txBody>
      </p:sp>
      <p:sp>
        <p:nvSpPr>
          <p:cNvPr id="14" name="ZoneTexte 13">
            <a:extLst>
              <a:ext uri="{FF2B5EF4-FFF2-40B4-BE49-F238E27FC236}">
                <a16:creationId xmlns:a16="http://schemas.microsoft.com/office/drawing/2014/main" id="{49B9A0F9-8AE5-BC7B-80C5-6A7E5E87B5DC}"/>
              </a:ext>
            </a:extLst>
          </p:cNvPr>
          <p:cNvSpPr txBox="1"/>
          <p:nvPr/>
        </p:nvSpPr>
        <p:spPr>
          <a:xfrm>
            <a:off x="328246" y="5688349"/>
            <a:ext cx="4140590" cy="369332"/>
          </a:xfrm>
          <a:prstGeom prst="rect">
            <a:avLst/>
          </a:prstGeom>
          <a:noFill/>
        </p:spPr>
        <p:txBody>
          <a:bodyPr wrap="square" rtlCol="0">
            <a:spAutoFit/>
          </a:bodyPr>
          <a:lstStyle/>
          <a:p>
            <a:r>
              <a:rPr lang="en-US" b="1" dirty="0"/>
              <a:t>MR. El hakiki Mohamed</a:t>
            </a:r>
          </a:p>
        </p:txBody>
      </p:sp>
      <p:sp>
        <p:nvSpPr>
          <p:cNvPr id="15" name="ZoneTexte 14">
            <a:extLst>
              <a:ext uri="{FF2B5EF4-FFF2-40B4-BE49-F238E27FC236}">
                <a16:creationId xmlns:a16="http://schemas.microsoft.com/office/drawing/2014/main" id="{947AD3F4-307D-A14A-0545-9D794F7ADFE7}"/>
              </a:ext>
            </a:extLst>
          </p:cNvPr>
          <p:cNvSpPr txBox="1"/>
          <p:nvPr/>
        </p:nvSpPr>
        <p:spPr>
          <a:xfrm>
            <a:off x="3502855" y="84290"/>
            <a:ext cx="6513342" cy="369332"/>
          </a:xfrm>
          <a:prstGeom prst="rect">
            <a:avLst/>
          </a:prstGeom>
          <a:noFill/>
        </p:spPr>
        <p:txBody>
          <a:bodyPr wrap="square" rtlCol="0">
            <a:spAutoFit/>
          </a:bodyPr>
          <a:lstStyle/>
          <a:p>
            <a:r>
              <a:rPr lang="en-US" i="1" u="sng" dirty="0"/>
              <a:t>Developpement digital option Web Full Stack</a:t>
            </a:r>
          </a:p>
        </p:txBody>
      </p:sp>
    </p:spTree>
    <p:extLst>
      <p:ext uri="{BB962C8B-B14F-4D97-AF65-F5344CB8AC3E}">
        <p14:creationId xmlns:p14="http://schemas.microsoft.com/office/powerpoint/2010/main" val="147065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E749C9E-34BB-2F6A-BD9B-25D410E9E00A}"/>
              </a:ext>
            </a:extLst>
          </p:cNvPr>
          <p:cNvSpPr txBox="1"/>
          <p:nvPr/>
        </p:nvSpPr>
        <p:spPr>
          <a:xfrm>
            <a:off x="4202363" y="363974"/>
            <a:ext cx="5645432"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6</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Conception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E75102C8-721D-5640-6564-52586D341CE9}"/>
              </a:ext>
            </a:extLst>
          </p:cNvPr>
          <p:cNvSpPr txBox="1"/>
          <p:nvPr/>
        </p:nvSpPr>
        <p:spPr>
          <a:xfrm>
            <a:off x="4103889" y="1257699"/>
            <a:ext cx="5275385" cy="400110"/>
          </a:xfrm>
          <a:prstGeom prst="rect">
            <a:avLst/>
          </a:prstGeom>
          <a:noFill/>
        </p:spPr>
        <p:txBody>
          <a:bodyPr wrap="square" rtlCol="0">
            <a:spAutoFit/>
          </a:bodyPr>
          <a:lstStyle/>
          <a:p>
            <a:r>
              <a:rPr lang="en-US" sz="2000" b="1" dirty="0">
                <a:solidFill>
                  <a:srgbClr val="0070C0"/>
                </a:solidFill>
              </a:rPr>
              <a:t>Cas d´utilisation pour un </a:t>
            </a:r>
            <a:r>
              <a:rPr lang="en-US" sz="2000" b="1" dirty="0" err="1">
                <a:solidFill>
                  <a:srgbClr val="0070C0"/>
                </a:solidFill>
              </a:rPr>
              <a:t>utilisateur</a:t>
            </a:r>
            <a:r>
              <a:rPr lang="en-US" sz="2000" b="1" dirty="0">
                <a:solidFill>
                  <a:srgbClr val="0070C0"/>
                </a:solidFill>
              </a:rPr>
              <a:t>:</a:t>
            </a:r>
          </a:p>
        </p:txBody>
      </p:sp>
      <p:cxnSp>
        <p:nvCxnSpPr>
          <p:cNvPr id="4" name="Connecteur : en arc 3">
            <a:extLst>
              <a:ext uri="{FF2B5EF4-FFF2-40B4-BE49-F238E27FC236}">
                <a16:creationId xmlns:a16="http://schemas.microsoft.com/office/drawing/2014/main" id="{1E15739A-76A9-8D7A-4855-124572851082}"/>
              </a:ext>
            </a:extLst>
          </p:cNvPr>
          <p:cNvCxnSpPr/>
          <p:nvPr/>
        </p:nvCxnSpPr>
        <p:spPr>
          <a:xfrm rot="5400000">
            <a:off x="5566117" y="1847558"/>
            <a:ext cx="717452" cy="342313"/>
          </a:xfrm>
          <a:prstGeom prst="curvedConnector3">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727D58C6-9B8A-B915-6CA7-FDAB1F0C4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88919"/>
            <a:ext cx="12192000" cy="3147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58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E749C9E-34BB-2F6A-BD9B-25D410E9E00A}"/>
              </a:ext>
            </a:extLst>
          </p:cNvPr>
          <p:cNvSpPr txBox="1"/>
          <p:nvPr/>
        </p:nvSpPr>
        <p:spPr>
          <a:xfrm>
            <a:off x="4174228" y="161240"/>
            <a:ext cx="5645432"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6</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Conception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E75102C8-721D-5640-6564-52586D341CE9}"/>
              </a:ext>
            </a:extLst>
          </p:cNvPr>
          <p:cNvSpPr txBox="1"/>
          <p:nvPr/>
        </p:nvSpPr>
        <p:spPr>
          <a:xfrm>
            <a:off x="4544275" y="1670374"/>
            <a:ext cx="5275385" cy="400110"/>
          </a:xfrm>
          <a:prstGeom prst="rect">
            <a:avLst/>
          </a:prstGeom>
          <a:noFill/>
        </p:spPr>
        <p:txBody>
          <a:bodyPr wrap="square" rtlCol="0">
            <a:spAutoFit/>
          </a:bodyPr>
          <a:lstStyle/>
          <a:p>
            <a:r>
              <a:rPr lang="en-US" sz="2000" b="1" dirty="0" err="1">
                <a:solidFill>
                  <a:srgbClr val="0070C0"/>
                </a:solidFill>
              </a:rPr>
              <a:t>Diagramme</a:t>
            </a:r>
            <a:r>
              <a:rPr lang="en-US" sz="2000" b="1" dirty="0">
                <a:solidFill>
                  <a:srgbClr val="0070C0"/>
                </a:solidFill>
              </a:rPr>
              <a:t> de </a:t>
            </a:r>
            <a:r>
              <a:rPr lang="en-US" sz="2000" b="1" dirty="0" err="1">
                <a:solidFill>
                  <a:srgbClr val="0070C0"/>
                </a:solidFill>
              </a:rPr>
              <a:t>classe</a:t>
            </a:r>
            <a:r>
              <a:rPr lang="en-US" sz="2000" b="1" dirty="0">
                <a:solidFill>
                  <a:srgbClr val="0070C0"/>
                </a:solidFill>
              </a:rPr>
              <a:t> :</a:t>
            </a:r>
          </a:p>
        </p:txBody>
      </p:sp>
      <p:cxnSp>
        <p:nvCxnSpPr>
          <p:cNvPr id="10" name="Connecteur droit avec flèche 9">
            <a:extLst>
              <a:ext uri="{FF2B5EF4-FFF2-40B4-BE49-F238E27FC236}">
                <a16:creationId xmlns:a16="http://schemas.microsoft.com/office/drawing/2014/main" id="{6B6CD5B9-BE37-EF8F-4C88-D0A43AED25C8}"/>
              </a:ext>
            </a:extLst>
          </p:cNvPr>
          <p:cNvCxnSpPr/>
          <p:nvPr/>
        </p:nvCxnSpPr>
        <p:spPr>
          <a:xfrm>
            <a:off x="4828799" y="2683239"/>
            <a:ext cx="206168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65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31B0CEA7-3524-6411-6C60-21D6A05C3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39347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Vecteurs et illustrations de Background ofppt en téléchargement gratuit |  Freepik">
            <a:extLst>
              <a:ext uri="{FF2B5EF4-FFF2-40B4-BE49-F238E27FC236}">
                <a16:creationId xmlns:a16="http://schemas.microsoft.com/office/drawing/2014/main" id="{1FD6F1C5-FFF6-A762-B7F3-FB855CF21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4" y="12894"/>
            <a:ext cx="1220675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E749C9E-34BB-2F6A-BD9B-25D410E9E00A}"/>
              </a:ext>
            </a:extLst>
          </p:cNvPr>
          <p:cNvSpPr txBox="1"/>
          <p:nvPr/>
        </p:nvSpPr>
        <p:spPr>
          <a:xfrm>
            <a:off x="2367651" y="161240"/>
            <a:ext cx="7452009"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7</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Frameworks , languages et  </a:t>
            </a:r>
            <a:r>
              <a:rPr lang="en-US" sz="2400" b="1" i="1" u="sng" dirty="0" err="1">
                <a:latin typeface="ADLaM Display" panose="02010000000000000000" pitchFamily="2" charset="0"/>
                <a:ea typeface="ADLaM Display" panose="02010000000000000000" pitchFamily="2" charset="0"/>
                <a:cs typeface="ADLaM Display" panose="02010000000000000000" pitchFamily="2" charset="0"/>
              </a:rPr>
              <a:t>outils</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p>
        </p:txBody>
      </p:sp>
      <p:pic>
        <p:nvPicPr>
          <p:cNvPr id="5124" name="Picture 4" descr="React, programing icon - Download on Iconfinder">
            <a:extLst>
              <a:ext uri="{FF2B5EF4-FFF2-40B4-BE49-F238E27FC236}">
                <a16:creationId xmlns:a16="http://schemas.microsoft.com/office/drawing/2014/main" id="{D70AC1C1-EAA3-8E56-62DB-345BDADD3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380" y="1265246"/>
            <a:ext cx="1206434" cy="120643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Laravel&quot; Icon - Download for free – Iconduck">
            <a:extLst>
              <a:ext uri="{FF2B5EF4-FFF2-40B4-BE49-F238E27FC236}">
                <a16:creationId xmlns:a16="http://schemas.microsoft.com/office/drawing/2014/main" id="{48207916-F89E-A008-E1C0-5F2B513D9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370" y="873068"/>
            <a:ext cx="1078772" cy="1111331"/>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a:extLst>
              <a:ext uri="{FF2B5EF4-FFF2-40B4-BE49-F238E27FC236}">
                <a16:creationId xmlns:a16="http://schemas.microsoft.com/office/drawing/2014/main" id="{98C7B009-2A71-A092-FC52-3BA8379AE8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3923" y="3129785"/>
            <a:ext cx="1862137" cy="962025"/>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CSS Logo PNG Transparent – Brands Logos">
            <a:extLst>
              <a:ext uri="{FF2B5EF4-FFF2-40B4-BE49-F238E27FC236}">
                <a16:creationId xmlns:a16="http://schemas.microsoft.com/office/drawing/2014/main" id="{CAC7BC91-04A1-C93B-35F7-45BD01953B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286" y="3877229"/>
            <a:ext cx="881501" cy="1242442"/>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son file - Free interface icons">
            <a:extLst>
              <a:ext uri="{FF2B5EF4-FFF2-40B4-BE49-F238E27FC236}">
                <a16:creationId xmlns:a16="http://schemas.microsoft.com/office/drawing/2014/main" id="{26EEE3ED-9CA9-0DF2-9534-06FC36E68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7956" y="674040"/>
            <a:ext cx="1387789" cy="1387789"/>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n8n.io Logo &amp; Brand Assets (SVG, PNG and vector) - Brandfetch">
            <a:extLst>
              <a:ext uri="{FF2B5EF4-FFF2-40B4-BE49-F238E27FC236}">
                <a16:creationId xmlns:a16="http://schemas.microsoft.com/office/drawing/2014/main" id="{C7B00C35-2AB8-BE76-A65B-C89166711F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887" y="3039888"/>
            <a:ext cx="1283268" cy="875910"/>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4117D6FE-806F-F16C-93D0-775968BC6C55}"/>
              </a:ext>
            </a:extLst>
          </p:cNvPr>
          <p:cNvSpPr txBox="1"/>
          <p:nvPr/>
        </p:nvSpPr>
        <p:spPr>
          <a:xfrm>
            <a:off x="5737720" y="2056186"/>
            <a:ext cx="3521115" cy="369332"/>
          </a:xfrm>
          <a:prstGeom prst="rect">
            <a:avLst/>
          </a:prstGeom>
          <a:noFill/>
        </p:spPr>
        <p:txBody>
          <a:bodyPr wrap="square" rtlCol="0">
            <a:spAutoFit/>
          </a:bodyPr>
          <a:lstStyle/>
          <a:p>
            <a:r>
              <a:rPr lang="en-US" u="sng" dirty="0" err="1">
                <a:latin typeface="Impact" panose="020B0806030902050204" pitchFamily="34" charset="0"/>
              </a:rPr>
              <a:t>Utilise</a:t>
            </a:r>
            <a:r>
              <a:rPr lang="en-US" u="sng" dirty="0">
                <a:latin typeface="Impact" panose="020B0806030902050204" pitchFamily="34" charset="0"/>
              </a:rPr>
              <a:t> pour la partie back-end</a:t>
            </a:r>
          </a:p>
        </p:txBody>
      </p:sp>
      <p:sp>
        <p:nvSpPr>
          <p:cNvPr id="8" name="ZoneTexte 7">
            <a:extLst>
              <a:ext uri="{FF2B5EF4-FFF2-40B4-BE49-F238E27FC236}">
                <a16:creationId xmlns:a16="http://schemas.microsoft.com/office/drawing/2014/main" id="{393450AA-7B93-39F1-F115-ADF02E322297}"/>
              </a:ext>
            </a:extLst>
          </p:cNvPr>
          <p:cNvSpPr txBox="1"/>
          <p:nvPr/>
        </p:nvSpPr>
        <p:spPr>
          <a:xfrm>
            <a:off x="1839032" y="2572871"/>
            <a:ext cx="3521115" cy="369332"/>
          </a:xfrm>
          <a:prstGeom prst="rect">
            <a:avLst/>
          </a:prstGeom>
          <a:noFill/>
        </p:spPr>
        <p:txBody>
          <a:bodyPr wrap="square" rtlCol="0">
            <a:spAutoFit/>
          </a:bodyPr>
          <a:lstStyle/>
          <a:p>
            <a:r>
              <a:rPr lang="en-US" u="sng" dirty="0" err="1">
                <a:latin typeface="Impact" panose="020B0806030902050204" pitchFamily="34" charset="0"/>
              </a:rPr>
              <a:t>Utilise</a:t>
            </a:r>
            <a:r>
              <a:rPr lang="en-US" u="sng" dirty="0">
                <a:latin typeface="Impact" panose="020B0806030902050204" pitchFamily="34" charset="0"/>
              </a:rPr>
              <a:t> pour la partie front-end</a:t>
            </a:r>
          </a:p>
        </p:txBody>
      </p:sp>
      <p:sp>
        <p:nvSpPr>
          <p:cNvPr id="9" name="ZoneTexte 8">
            <a:extLst>
              <a:ext uri="{FF2B5EF4-FFF2-40B4-BE49-F238E27FC236}">
                <a16:creationId xmlns:a16="http://schemas.microsoft.com/office/drawing/2014/main" id="{F141CCB8-8715-13C1-D2E8-9E049439F319}"/>
              </a:ext>
            </a:extLst>
          </p:cNvPr>
          <p:cNvSpPr txBox="1"/>
          <p:nvPr/>
        </p:nvSpPr>
        <p:spPr>
          <a:xfrm>
            <a:off x="3077562" y="5441284"/>
            <a:ext cx="3521115" cy="369332"/>
          </a:xfrm>
          <a:prstGeom prst="rect">
            <a:avLst/>
          </a:prstGeom>
          <a:noFill/>
        </p:spPr>
        <p:txBody>
          <a:bodyPr wrap="square" rtlCol="0">
            <a:spAutoFit/>
          </a:bodyPr>
          <a:lstStyle/>
          <a:p>
            <a:r>
              <a:rPr lang="en-US" u="sng" dirty="0" err="1">
                <a:latin typeface="Impact" panose="020B0806030902050204" pitchFamily="34" charset="0"/>
              </a:rPr>
              <a:t>Utilise</a:t>
            </a:r>
            <a:r>
              <a:rPr lang="en-US" u="sng" dirty="0">
                <a:latin typeface="Impact" panose="020B0806030902050204" pitchFamily="34" charset="0"/>
              </a:rPr>
              <a:t> pour le design</a:t>
            </a:r>
          </a:p>
        </p:txBody>
      </p:sp>
      <p:sp>
        <p:nvSpPr>
          <p:cNvPr id="10" name="ZoneTexte 9">
            <a:extLst>
              <a:ext uri="{FF2B5EF4-FFF2-40B4-BE49-F238E27FC236}">
                <a16:creationId xmlns:a16="http://schemas.microsoft.com/office/drawing/2014/main" id="{4D834C26-3FF5-6472-E55F-58BF5CAE3D7E}"/>
              </a:ext>
            </a:extLst>
          </p:cNvPr>
          <p:cNvSpPr txBox="1"/>
          <p:nvPr/>
        </p:nvSpPr>
        <p:spPr>
          <a:xfrm>
            <a:off x="9839630" y="2312011"/>
            <a:ext cx="3521115" cy="369332"/>
          </a:xfrm>
          <a:prstGeom prst="rect">
            <a:avLst/>
          </a:prstGeom>
          <a:noFill/>
        </p:spPr>
        <p:txBody>
          <a:bodyPr wrap="square" rtlCol="0">
            <a:spAutoFit/>
          </a:bodyPr>
          <a:lstStyle/>
          <a:p>
            <a:r>
              <a:rPr lang="en-US" u="sng" dirty="0">
                <a:latin typeface="Impact" panose="020B0806030902050204" pitchFamily="34" charset="0"/>
              </a:rPr>
              <a:t>Creation des API</a:t>
            </a:r>
          </a:p>
        </p:txBody>
      </p:sp>
      <p:sp>
        <p:nvSpPr>
          <p:cNvPr id="11" name="ZoneTexte 10">
            <a:extLst>
              <a:ext uri="{FF2B5EF4-FFF2-40B4-BE49-F238E27FC236}">
                <a16:creationId xmlns:a16="http://schemas.microsoft.com/office/drawing/2014/main" id="{F31DDED5-4058-B999-7073-3DA5C4A57AF4}"/>
              </a:ext>
            </a:extLst>
          </p:cNvPr>
          <p:cNvSpPr txBox="1"/>
          <p:nvPr/>
        </p:nvSpPr>
        <p:spPr>
          <a:xfrm>
            <a:off x="5493198" y="4114148"/>
            <a:ext cx="3521115" cy="369332"/>
          </a:xfrm>
          <a:prstGeom prst="rect">
            <a:avLst/>
          </a:prstGeom>
          <a:noFill/>
        </p:spPr>
        <p:txBody>
          <a:bodyPr wrap="square" rtlCol="0">
            <a:spAutoFit/>
          </a:bodyPr>
          <a:lstStyle/>
          <a:p>
            <a:r>
              <a:rPr lang="en-US" u="sng" dirty="0">
                <a:latin typeface="Impact" panose="020B0806030902050204" pitchFamily="34" charset="0"/>
              </a:rPr>
              <a:t>Gestion de base de </a:t>
            </a:r>
            <a:r>
              <a:rPr lang="en-US" u="sng" dirty="0" err="1">
                <a:latin typeface="Impact" panose="020B0806030902050204" pitchFamily="34" charset="0"/>
              </a:rPr>
              <a:t>donnee</a:t>
            </a:r>
            <a:endParaRPr lang="en-US" u="sng" dirty="0">
              <a:latin typeface="Impact" panose="020B0806030902050204" pitchFamily="34" charset="0"/>
            </a:endParaRPr>
          </a:p>
        </p:txBody>
      </p:sp>
      <p:sp>
        <p:nvSpPr>
          <p:cNvPr id="12" name="ZoneTexte 11">
            <a:extLst>
              <a:ext uri="{FF2B5EF4-FFF2-40B4-BE49-F238E27FC236}">
                <a16:creationId xmlns:a16="http://schemas.microsoft.com/office/drawing/2014/main" id="{220220C6-A2BF-AAEC-13D1-63EE5FD85C80}"/>
              </a:ext>
            </a:extLst>
          </p:cNvPr>
          <p:cNvSpPr txBox="1"/>
          <p:nvPr/>
        </p:nvSpPr>
        <p:spPr>
          <a:xfrm>
            <a:off x="554921" y="3915798"/>
            <a:ext cx="3521115" cy="369332"/>
          </a:xfrm>
          <a:prstGeom prst="rect">
            <a:avLst/>
          </a:prstGeom>
          <a:noFill/>
        </p:spPr>
        <p:txBody>
          <a:bodyPr wrap="square" rtlCol="0">
            <a:spAutoFit/>
          </a:bodyPr>
          <a:lstStyle/>
          <a:p>
            <a:r>
              <a:rPr lang="en-US" u="sng" dirty="0">
                <a:latin typeface="Impact" panose="020B0806030902050204" pitchFamily="34" charset="0"/>
              </a:rPr>
              <a:t> test MIDDLEWARE</a:t>
            </a:r>
          </a:p>
        </p:txBody>
      </p:sp>
      <p:sp>
        <p:nvSpPr>
          <p:cNvPr id="14" name="AutoShape 26" descr="Sonarqube Vector Logo - Download Free SVG Icon | Worldvectorlogo">
            <a:extLst>
              <a:ext uri="{FF2B5EF4-FFF2-40B4-BE49-F238E27FC236}">
                <a16:creationId xmlns:a16="http://schemas.microsoft.com/office/drawing/2014/main" id="{9F80C5D7-8435-59D1-833C-AEA340F9B4D5}"/>
              </a:ext>
            </a:extLst>
          </p:cNvPr>
          <p:cNvSpPr>
            <a:spLocks noChangeAspect="1" noChangeArrowheads="1"/>
          </p:cNvSpPr>
          <p:nvPr/>
        </p:nvSpPr>
        <p:spPr bwMode="auto">
          <a:xfrm>
            <a:off x="5943599" y="3276599"/>
            <a:ext cx="1310157" cy="13101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8" descr="Sonarqube Vector SVG Icon (2) - SVG Repo">
            <a:extLst>
              <a:ext uri="{FF2B5EF4-FFF2-40B4-BE49-F238E27FC236}">
                <a16:creationId xmlns:a16="http://schemas.microsoft.com/office/drawing/2014/main" id="{BFAA37B9-A6A1-F321-BA19-D36FBBB59395}"/>
              </a:ext>
            </a:extLst>
          </p:cNvPr>
          <p:cNvSpPr>
            <a:spLocks noChangeAspect="1" noChangeArrowheads="1"/>
          </p:cNvSpPr>
          <p:nvPr/>
        </p:nvSpPr>
        <p:spPr bwMode="auto">
          <a:xfrm>
            <a:off x="8592410" y="5673633"/>
            <a:ext cx="2844624" cy="28446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30" descr="Sonarqube Vector SVG Icon (2) - SVG Repo">
            <a:extLst>
              <a:ext uri="{FF2B5EF4-FFF2-40B4-BE49-F238E27FC236}">
                <a16:creationId xmlns:a16="http://schemas.microsoft.com/office/drawing/2014/main" id="{FB19D7A8-AE0B-9428-6A34-F0BBC733F92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52" name="Picture 32" descr="Télécharger PVS-Studio">
            <a:extLst>
              <a:ext uri="{FF2B5EF4-FFF2-40B4-BE49-F238E27FC236}">
                <a16:creationId xmlns:a16="http://schemas.microsoft.com/office/drawing/2014/main" id="{E6C0D93F-F153-A6B1-B9D2-F16748FC6E9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98927" y="3079144"/>
            <a:ext cx="1860024" cy="1225925"/>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a:extLst>
              <a:ext uri="{FF2B5EF4-FFF2-40B4-BE49-F238E27FC236}">
                <a16:creationId xmlns:a16="http://schemas.microsoft.com/office/drawing/2014/main" id="{8D5484BA-D287-68D2-9AD9-D9CEE9435E26}"/>
              </a:ext>
            </a:extLst>
          </p:cNvPr>
          <p:cNvSpPr txBox="1"/>
          <p:nvPr/>
        </p:nvSpPr>
        <p:spPr>
          <a:xfrm>
            <a:off x="9258835" y="4429846"/>
            <a:ext cx="3521115" cy="369332"/>
          </a:xfrm>
          <a:prstGeom prst="rect">
            <a:avLst/>
          </a:prstGeom>
          <a:noFill/>
        </p:spPr>
        <p:txBody>
          <a:bodyPr wrap="square" rtlCol="0">
            <a:spAutoFit/>
          </a:bodyPr>
          <a:lstStyle/>
          <a:p>
            <a:r>
              <a:rPr lang="en-US" u="sng" dirty="0">
                <a:latin typeface="Impact" panose="020B0806030902050204" pitchFamily="34" charset="0"/>
              </a:rPr>
              <a:t>Test de code </a:t>
            </a:r>
          </a:p>
        </p:txBody>
      </p:sp>
      <p:pic>
        <p:nvPicPr>
          <p:cNvPr id="5158" name="Picture 38">
            <a:extLst>
              <a:ext uri="{FF2B5EF4-FFF2-40B4-BE49-F238E27FC236}">
                <a16:creationId xmlns:a16="http://schemas.microsoft.com/office/drawing/2014/main" id="{BF2B0CCD-9C6F-53AF-0262-7A9AE01560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5340" y="5106490"/>
            <a:ext cx="1778105" cy="666790"/>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FCE47967-80DF-5B40-A0F5-B8A119FA82CF}"/>
              </a:ext>
            </a:extLst>
          </p:cNvPr>
          <p:cNvSpPr txBox="1"/>
          <p:nvPr/>
        </p:nvSpPr>
        <p:spPr>
          <a:xfrm>
            <a:off x="7080735" y="5666343"/>
            <a:ext cx="3521115" cy="369332"/>
          </a:xfrm>
          <a:prstGeom prst="rect">
            <a:avLst/>
          </a:prstGeom>
          <a:noFill/>
        </p:spPr>
        <p:txBody>
          <a:bodyPr wrap="square" rtlCol="0">
            <a:spAutoFit/>
          </a:bodyPr>
          <a:lstStyle/>
          <a:p>
            <a:r>
              <a:rPr lang="en-US" u="sng" dirty="0">
                <a:latin typeface="Impact" panose="020B0806030902050204" pitchFamily="34" charset="0"/>
              </a:rPr>
              <a:t>Creation de LOGO &amp; images</a:t>
            </a:r>
          </a:p>
        </p:txBody>
      </p:sp>
    </p:spTree>
    <p:extLst>
      <p:ext uri="{BB962C8B-B14F-4D97-AF65-F5344CB8AC3E}">
        <p14:creationId xmlns:p14="http://schemas.microsoft.com/office/powerpoint/2010/main" val="395539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fade">
                                      <p:cBhvr>
                                        <p:cTn id="7" dur="1000"/>
                                        <p:tgtEl>
                                          <p:spTgt spid="5124"/>
                                        </p:tgtEl>
                                      </p:cBhvr>
                                    </p:animEffect>
                                    <p:anim calcmode="lin" valueType="num">
                                      <p:cBhvr>
                                        <p:cTn id="8" dur="1000" fill="hold"/>
                                        <p:tgtEl>
                                          <p:spTgt spid="5124"/>
                                        </p:tgtEl>
                                        <p:attrNameLst>
                                          <p:attrName>ppt_x</p:attrName>
                                        </p:attrNameLst>
                                      </p:cBhvr>
                                      <p:tavLst>
                                        <p:tav tm="0">
                                          <p:val>
                                            <p:strVal val="#ppt_x"/>
                                          </p:val>
                                        </p:tav>
                                        <p:tav tm="100000">
                                          <p:val>
                                            <p:strVal val="#ppt_x"/>
                                          </p:val>
                                        </p:tav>
                                      </p:tavLst>
                                    </p:anim>
                                    <p:anim calcmode="lin" valueType="num">
                                      <p:cBhvr>
                                        <p:cTn id="9" dur="1000" fill="hold"/>
                                        <p:tgtEl>
                                          <p:spTgt spid="51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animEffect transition="in" filter="fade">
                                      <p:cBhvr>
                                        <p:cTn id="19" dur="1000"/>
                                        <p:tgtEl>
                                          <p:spTgt spid="5130"/>
                                        </p:tgtEl>
                                      </p:cBhvr>
                                    </p:animEffect>
                                    <p:anim calcmode="lin" valueType="num">
                                      <p:cBhvr>
                                        <p:cTn id="20" dur="1000" fill="hold"/>
                                        <p:tgtEl>
                                          <p:spTgt spid="5130"/>
                                        </p:tgtEl>
                                        <p:attrNameLst>
                                          <p:attrName>ppt_x</p:attrName>
                                        </p:attrNameLst>
                                      </p:cBhvr>
                                      <p:tavLst>
                                        <p:tav tm="0">
                                          <p:val>
                                            <p:strVal val="#ppt_x"/>
                                          </p:val>
                                        </p:tav>
                                        <p:tav tm="100000">
                                          <p:val>
                                            <p:strVal val="#ppt_x"/>
                                          </p:val>
                                        </p:tav>
                                      </p:tavLst>
                                    </p:anim>
                                    <p:anim calcmode="lin" valueType="num">
                                      <p:cBhvr>
                                        <p:cTn id="21" dur="1000" fill="hold"/>
                                        <p:tgtEl>
                                          <p:spTgt spid="51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140"/>
                                        </p:tgtEl>
                                        <p:attrNameLst>
                                          <p:attrName>style.visibility</p:attrName>
                                        </p:attrNameLst>
                                      </p:cBhvr>
                                      <p:to>
                                        <p:strVal val="visible"/>
                                      </p:to>
                                    </p:set>
                                    <p:animEffect transition="in" filter="fade">
                                      <p:cBhvr>
                                        <p:cTn id="31" dur="1000"/>
                                        <p:tgtEl>
                                          <p:spTgt spid="5140"/>
                                        </p:tgtEl>
                                      </p:cBhvr>
                                    </p:animEffect>
                                    <p:anim calcmode="lin" valueType="num">
                                      <p:cBhvr>
                                        <p:cTn id="32" dur="1000" fill="hold"/>
                                        <p:tgtEl>
                                          <p:spTgt spid="5140"/>
                                        </p:tgtEl>
                                        <p:attrNameLst>
                                          <p:attrName>ppt_x</p:attrName>
                                        </p:attrNameLst>
                                      </p:cBhvr>
                                      <p:tavLst>
                                        <p:tav tm="0">
                                          <p:val>
                                            <p:strVal val="#ppt_x"/>
                                          </p:val>
                                        </p:tav>
                                        <p:tav tm="100000">
                                          <p:val>
                                            <p:strVal val="#ppt_x"/>
                                          </p:val>
                                        </p:tav>
                                      </p:tavLst>
                                    </p:anim>
                                    <p:anim calcmode="lin" valueType="num">
                                      <p:cBhvr>
                                        <p:cTn id="33" dur="1000" fill="hold"/>
                                        <p:tgtEl>
                                          <p:spTgt spid="51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134"/>
                                        </p:tgtEl>
                                        <p:attrNameLst>
                                          <p:attrName>style.visibility</p:attrName>
                                        </p:attrNameLst>
                                      </p:cBhvr>
                                      <p:to>
                                        <p:strVal val="visible"/>
                                      </p:to>
                                    </p:set>
                                    <p:animEffect transition="in" filter="fade">
                                      <p:cBhvr>
                                        <p:cTn id="43" dur="1000"/>
                                        <p:tgtEl>
                                          <p:spTgt spid="5134"/>
                                        </p:tgtEl>
                                      </p:cBhvr>
                                    </p:animEffect>
                                    <p:anim calcmode="lin" valueType="num">
                                      <p:cBhvr>
                                        <p:cTn id="44" dur="1000" fill="hold"/>
                                        <p:tgtEl>
                                          <p:spTgt spid="5134"/>
                                        </p:tgtEl>
                                        <p:attrNameLst>
                                          <p:attrName>ppt_x</p:attrName>
                                        </p:attrNameLst>
                                      </p:cBhvr>
                                      <p:tavLst>
                                        <p:tav tm="0">
                                          <p:val>
                                            <p:strVal val="#ppt_x"/>
                                          </p:val>
                                        </p:tav>
                                        <p:tav tm="100000">
                                          <p:val>
                                            <p:strVal val="#ppt_x"/>
                                          </p:val>
                                        </p:tav>
                                      </p:tavLst>
                                    </p:anim>
                                    <p:anim calcmode="lin" valueType="num">
                                      <p:cBhvr>
                                        <p:cTn id="45" dur="1000" fill="hold"/>
                                        <p:tgtEl>
                                          <p:spTgt spid="513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5138"/>
                                        </p:tgtEl>
                                        <p:attrNameLst>
                                          <p:attrName>style.visibility</p:attrName>
                                        </p:attrNameLst>
                                      </p:cBhvr>
                                      <p:to>
                                        <p:strVal val="visible"/>
                                      </p:to>
                                    </p:set>
                                    <p:animEffect transition="in" filter="fade">
                                      <p:cBhvr>
                                        <p:cTn id="55" dur="1000"/>
                                        <p:tgtEl>
                                          <p:spTgt spid="5138"/>
                                        </p:tgtEl>
                                      </p:cBhvr>
                                    </p:animEffect>
                                    <p:anim calcmode="lin" valueType="num">
                                      <p:cBhvr>
                                        <p:cTn id="56" dur="1000" fill="hold"/>
                                        <p:tgtEl>
                                          <p:spTgt spid="5138"/>
                                        </p:tgtEl>
                                        <p:attrNameLst>
                                          <p:attrName>ppt_x</p:attrName>
                                        </p:attrNameLst>
                                      </p:cBhvr>
                                      <p:tavLst>
                                        <p:tav tm="0">
                                          <p:val>
                                            <p:strVal val="#ppt_x"/>
                                          </p:val>
                                        </p:tav>
                                        <p:tav tm="100000">
                                          <p:val>
                                            <p:strVal val="#ppt_x"/>
                                          </p:val>
                                        </p:tav>
                                      </p:tavLst>
                                    </p:anim>
                                    <p:anim calcmode="lin" valueType="num">
                                      <p:cBhvr>
                                        <p:cTn id="57" dur="1000" fill="hold"/>
                                        <p:tgtEl>
                                          <p:spTgt spid="513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1000"/>
                                        <p:tgtEl>
                                          <p:spTgt spid="9"/>
                                        </p:tgtEl>
                                      </p:cBhvr>
                                    </p:animEffect>
                                    <p:anim calcmode="lin" valueType="num">
                                      <p:cBhvr>
                                        <p:cTn id="61" dur="1000" fill="hold"/>
                                        <p:tgtEl>
                                          <p:spTgt spid="9"/>
                                        </p:tgtEl>
                                        <p:attrNameLst>
                                          <p:attrName>ppt_x</p:attrName>
                                        </p:attrNameLst>
                                      </p:cBhvr>
                                      <p:tavLst>
                                        <p:tav tm="0">
                                          <p:val>
                                            <p:strVal val="#ppt_x"/>
                                          </p:val>
                                        </p:tav>
                                        <p:tav tm="100000">
                                          <p:val>
                                            <p:strVal val="#ppt_x"/>
                                          </p:val>
                                        </p:tav>
                                      </p:tavLst>
                                    </p:anim>
                                    <p:anim calcmode="lin" valueType="num">
                                      <p:cBhvr>
                                        <p:cTn id="6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152"/>
                                        </p:tgtEl>
                                        <p:attrNameLst>
                                          <p:attrName>style.visibility</p:attrName>
                                        </p:attrNameLst>
                                      </p:cBhvr>
                                      <p:to>
                                        <p:strVal val="visible"/>
                                      </p:to>
                                    </p:set>
                                    <p:animEffect transition="in" filter="fade">
                                      <p:cBhvr>
                                        <p:cTn id="67" dur="1000"/>
                                        <p:tgtEl>
                                          <p:spTgt spid="5152"/>
                                        </p:tgtEl>
                                      </p:cBhvr>
                                    </p:animEffect>
                                    <p:anim calcmode="lin" valueType="num">
                                      <p:cBhvr>
                                        <p:cTn id="68" dur="1000" fill="hold"/>
                                        <p:tgtEl>
                                          <p:spTgt spid="5152"/>
                                        </p:tgtEl>
                                        <p:attrNameLst>
                                          <p:attrName>ppt_x</p:attrName>
                                        </p:attrNameLst>
                                      </p:cBhvr>
                                      <p:tavLst>
                                        <p:tav tm="0">
                                          <p:val>
                                            <p:strVal val="#ppt_x"/>
                                          </p:val>
                                        </p:tav>
                                        <p:tav tm="100000">
                                          <p:val>
                                            <p:strVal val="#ppt_x"/>
                                          </p:val>
                                        </p:tav>
                                      </p:tavLst>
                                    </p:anim>
                                    <p:anim calcmode="lin" valueType="num">
                                      <p:cBhvr>
                                        <p:cTn id="69" dur="1000" fill="hold"/>
                                        <p:tgtEl>
                                          <p:spTgt spid="515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5158"/>
                                        </p:tgtEl>
                                        <p:attrNameLst>
                                          <p:attrName>style.visibility</p:attrName>
                                        </p:attrNameLst>
                                      </p:cBhvr>
                                      <p:to>
                                        <p:strVal val="visible"/>
                                      </p:to>
                                    </p:set>
                                    <p:animEffect transition="in" filter="fade">
                                      <p:cBhvr>
                                        <p:cTn id="79" dur="1000"/>
                                        <p:tgtEl>
                                          <p:spTgt spid="5158"/>
                                        </p:tgtEl>
                                      </p:cBhvr>
                                    </p:animEffect>
                                    <p:anim calcmode="lin" valueType="num">
                                      <p:cBhvr>
                                        <p:cTn id="80" dur="1000" fill="hold"/>
                                        <p:tgtEl>
                                          <p:spTgt spid="5158"/>
                                        </p:tgtEl>
                                        <p:attrNameLst>
                                          <p:attrName>ppt_x</p:attrName>
                                        </p:attrNameLst>
                                      </p:cBhvr>
                                      <p:tavLst>
                                        <p:tav tm="0">
                                          <p:val>
                                            <p:strVal val="#ppt_x"/>
                                          </p:val>
                                        </p:tav>
                                        <p:tav tm="100000">
                                          <p:val>
                                            <p:strVal val="#ppt_x"/>
                                          </p:val>
                                        </p:tav>
                                      </p:tavLst>
                                    </p:anim>
                                    <p:anim calcmode="lin" valueType="num">
                                      <p:cBhvr>
                                        <p:cTn id="81" dur="1000" fill="hold"/>
                                        <p:tgtEl>
                                          <p:spTgt spid="515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8"/>
                                        </p:tgtEl>
                                        <p:attrNameLst>
                                          <p:attrName>style.visibility</p:attrName>
                                        </p:attrNameLst>
                                      </p:cBhvr>
                                      <p:to>
                                        <p:strVal val="visible"/>
                                      </p:to>
                                    </p:set>
                                    <p:animEffect transition="in" filter="fade">
                                      <p:cBhvr>
                                        <p:cTn id="84" dur="1000"/>
                                        <p:tgtEl>
                                          <p:spTgt spid="18"/>
                                        </p:tgtEl>
                                      </p:cBhvr>
                                    </p:animEffect>
                                    <p:anim calcmode="lin" valueType="num">
                                      <p:cBhvr>
                                        <p:cTn id="85" dur="1000" fill="hold"/>
                                        <p:tgtEl>
                                          <p:spTgt spid="18"/>
                                        </p:tgtEl>
                                        <p:attrNameLst>
                                          <p:attrName>ppt_x</p:attrName>
                                        </p:attrNameLst>
                                      </p:cBhvr>
                                      <p:tavLst>
                                        <p:tav tm="0">
                                          <p:val>
                                            <p:strVal val="#ppt_x"/>
                                          </p:val>
                                        </p:tav>
                                        <p:tav tm="100000">
                                          <p:val>
                                            <p:strVal val="#ppt_x"/>
                                          </p:val>
                                        </p:tav>
                                      </p:tavLst>
                                    </p:anim>
                                    <p:anim calcmode="lin" valueType="num">
                                      <p:cBhvr>
                                        <p:cTn id="8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144"/>
                                        </p:tgtEl>
                                        <p:attrNameLst>
                                          <p:attrName>style.visibility</p:attrName>
                                        </p:attrNameLst>
                                      </p:cBhvr>
                                      <p:to>
                                        <p:strVal val="visible"/>
                                      </p:to>
                                    </p:set>
                                    <p:animEffect transition="in" filter="fade">
                                      <p:cBhvr>
                                        <p:cTn id="91" dur="1000"/>
                                        <p:tgtEl>
                                          <p:spTgt spid="5144"/>
                                        </p:tgtEl>
                                      </p:cBhvr>
                                    </p:animEffect>
                                    <p:anim calcmode="lin" valueType="num">
                                      <p:cBhvr>
                                        <p:cTn id="92" dur="1000" fill="hold"/>
                                        <p:tgtEl>
                                          <p:spTgt spid="5144"/>
                                        </p:tgtEl>
                                        <p:attrNameLst>
                                          <p:attrName>ppt_x</p:attrName>
                                        </p:attrNameLst>
                                      </p:cBhvr>
                                      <p:tavLst>
                                        <p:tav tm="0">
                                          <p:val>
                                            <p:strVal val="#ppt_x"/>
                                          </p:val>
                                        </p:tav>
                                        <p:tav tm="100000">
                                          <p:val>
                                            <p:strVal val="#ppt_x"/>
                                          </p:val>
                                        </p:tav>
                                      </p:tavLst>
                                    </p:anim>
                                    <p:anim calcmode="lin" valueType="num">
                                      <p:cBhvr>
                                        <p:cTn id="93" dur="1000" fill="hold"/>
                                        <p:tgtEl>
                                          <p:spTgt spid="5144"/>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fade">
                                      <p:cBhvr>
                                        <p:cTn id="96" dur="1000"/>
                                        <p:tgtEl>
                                          <p:spTgt spid="12"/>
                                        </p:tgtEl>
                                      </p:cBhvr>
                                    </p:animEffect>
                                    <p:anim calcmode="lin" valueType="num">
                                      <p:cBhvr>
                                        <p:cTn id="97" dur="1000" fill="hold"/>
                                        <p:tgtEl>
                                          <p:spTgt spid="12"/>
                                        </p:tgtEl>
                                        <p:attrNameLst>
                                          <p:attrName>ppt_x</p:attrName>
                                        </p:attrNameLst>
                                      </p:cBhvr>
                                      <p:tavLst>
                                        <p:tav tm="0">
                                          <p:val>
                                            <p:strVal val="#ppt_x"/>
                                          </p:val>
                                        </p:tav>
                                        <p:tav tm="100000">
                                          <p:val>
                                            <p:strVal val="#ppt_x"/>
                                          </p:val>
                                        </p:tav>
                                      </p:tavLst>
                                    </p:anim>
                                    <p:anim calcmode="lin" valueType="num">
                                      <p:cBhvr>
                                        <p:cTn id="9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E749C9E-34BB-2F6A-BD9B-25D410E9E00A}"/>
              </a:ext>
            </a:extLst>
          </p:cNvPr>
          <p:cNvSpPr txBox="1"/>
          <p:nvPr/>
        </p:nvSpPr>
        <p:spPr>
          <a:xfrm>
            <a:off x="3229848" y="2321004"/>
            <a:ext cx="6333876" cy="1107996"/>
          </a:xfrm>
          <a:prstGeom prst="rect">
            <a:avLst/>
          </a:prstGeom>
          <a:noFill/>
        </p:spPr>
        <p:txBody>
          <a:bodyPr wrap="square" rtlCol="0">
            <a:spAutoFit/>
          </a:bodyPr>
          <a:lstStyle/>
          <a:p>
            <a:r>
              <a:rPr lang="en-US" sz="66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Demonstration</a:t>
            </a:r>
            <a:endParaRPr lang="en-US" sz="6600" b="1" i="1" u="sng"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59052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cteurs et illustrations de Background ofppt en téléchargement gratuit |  Freepik">
            <a:extLst>
              <a:ext uri="{FF2B5EF4-FFF2-40B4-BE49-F238E27FC236}">
                <a16:creationId xmlns:a16="http://schemas.microsoft.com/office/drawing/2014/main" id="{12E81343-1557-9930-CB61-80532FBCB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0" y="1573"/>
            <a:ext cx="12267960" cy="685642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CFCE034-B9F5-F54D-A1E5-A4F48B8C1EF0}"/>
              </a:ext>
            </a:extLst>
          </p:cNvPr>
          <p:cNvSpPr txBox="1"/>
          <p:nvPr/>
        </p:nvSpPr>
        <p:spPr>
          <a:xfrm>
            <a:off x="4501662" y="1177877"/>
            <a:ext cx="3274262" cy="1862048"/>
          </a:xfrm>
          <a:prstGeom prst="rect">
            <a:avLst/>
          </a:prstGeom>
          <a:noFill/>
        </p:spPr>
        <p:txBody>
          <a:bodyPr wrap="square" rtlCol="0">
            <a:spAutoFit/>
          </a:bodyPr>
          <a:lstStyle/>
          <a:p>
            <a:r>
              <a:rPr lang="en-US" sz="11500" dirty="0">
                <a:latin typeface="ADLaM Display" panose="02010000000000000000" pitchFamily="2" charset="0"/>
                <a:ea typeface="ADLaM Display" panose="02010000000000000000" pitchFamily="2" charset="0"/>
                <a:cs typeface="ADLaM Display" panose="02010000000000000000" pitchFamily="2" charset="0"/>
              </a:rPr>
              <a:t>FIN</a:t>
            </a:r>
          </a:p>
        </p:txBody>
      </p:sp>
      <p:pic>
        <p:nvPicPr>
          <p:cNvPr id="6" name="Image 5" descr="Une image contenant logo, texte, Police, cercle&#10;&#10;Description générée automatiquement">
            <a:extLst>
              <a:ext uri="{FF2B5EF4-FFF2-40B4-BE49-F238E27FC236}">
                <a16:creationId xmlns:a16="http://schemas.microsoft.com/office/drawing/2014/main" id="{55BE8058-0559-AE30-BEB5-966EAAF9B0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01" y="-120499"/>
            <a:ext cx="3274262" cy="3274262"/>
          </a:xfrm>
          <a:prstGeom prst="rect">
            <a:avLst/>
          </a:prstGeom>
        </p:spPr>
      </p:pic>
      <p:pic>
        <p:nvPicPr>
          <p:cNvPr id="8" name="Image 7">
            <a:extLst>
              <a:ext uri="{FF2B5EF4-FFF2-40B4-BE49-F238E27FC236}">
                <a16:creationId xmlns:a16="http://schemas.microsoft.com/office/drawing/2014/main" id="{3D8A2717-B24F-2109-FD04-9377EDAB2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4825" y="-1353448"/>
            <a:ext cx="5375737" cy="5375737"/>
          </a:xfrm>
          <a:prstGeom prst="rect">
            <a:avLst/>
          </a:prstGeom>
        </p:spPr>
      </p:pic>
      <p:sp>
        <p:nvSpPr>
          <p:cNvPr id="10" name="ZoneTexte 9">
            <a:extLst>
              <a:ext uri="{FF2B5EF4-FFF2-40B4-BE49-F238E27FC236}">
                <a16:creationId xmlns:a16="http://schemas.microsoft.com/office/drawing/2014/main" id="{E21CDE7D-7426-55D7-C487-BAB12B3E36B9}"/>
              </a:ext>
            </a:extLst>
          </p:cNvPr>
          <p:cNvSpPr txBox="1"/>
          <p:nvPr/>
        </p:nvSpPr>
        <p:spPr>
          <a:xfrm>
            <a:off x="9523827" y="6339595"/>
            <a:ext cx="2307101" cy="369332"/>
          </a:xfrm>
          <a:prstGeom prst="rect">
            <a:avLst/>
          </a:prstGeom>
          <a:noFill/>
        </p:spPr>
        <p:txBody>
          <a:bodyPr wrap="square" rtlCol="0">
            <a:spAutoFit/>
          </a:bodyPr>
          <a:lstStyle/>
          <a:p>
            <a:r>
              <a:rPr lang="en-US" dirty="0"/>
              <a:t>2023-2024 </a:t>
            </a:r>
          </a:p>
        </p:txBody>
      </p:sp>
      <p:sp>
        <p:nvSpPr>
          <p:cNvPr id="11" name="ZoneTexte 10">
            <a:extLst>
              <a:ext uri="{FF2B5EF4-FFF2-40B4-BE49-F238E27FC236}">
                <a16:creationId xmlns:a16="http://schemas.microsoft.com/office/drawing/2014/main" id="{6515151D-AC78-757E-8913-C3836B3E1658}"/>
              </a:ext>
            </a:extLst>
          </p:cNvPr>
          <p:cNvSpPr txBox="1"/>
          <p:nvPr/>
        </p:nvSpPr>
        <p:spPr>
          <a:xfrm>
            <a:off x="0" y="4486042"/>
            <a:ext cx="4797083" cy="461665"/>
          </a:xfrm>
          <a:prstGeom prst="rect">
            <a:avLst/>
          </a:prstGeom>
          <a:noFill/>
        </p:spPr>
        <p:txBody>
          <a:bodyPr wrap="square" rtlCol="0">
            <a:spAutoFit/>
          </a:bodyPr>
          <a:lstStyle/>
          <a:p>
            <a:r>
              <a:rPr lang="en-US" sz="2400" b="1" u="sng" dirty="0">
                <a:solidFill>
                  <a:srgbClr val="002060"/>
                </a:solidFill>
              </a:rPr>
              <a:t>Realisé par </a:t>
            </a:r>
            <a:r>
              <a:rPr lang="en-US" b="1" dirty="0">
                <a:solidFill>
                  <a:srgbClr val="002060"/>
                </a:solidFill>
              </a:rPr>
              <a:t>:</a:t>
            </a:r>
          </a:p>
        </p:txBody>
      </p:sp>
      <p:sp>
        <p:nvSpPr>
          <p:cNvPr id="12" name="ZoneTexte 11">
            <a:extLst>
              <a:ext uri="{FF2B5EF4-FFF2-40B4-BE49-F238E27FC236}">
                <a16:creationId xmlns:a16="http://schemas.microsoft.com/office/drawing/2014/main" id="{EB89910C-A133-1C72-B00F-FCE7F234FAB2}"/>
              </a:ext>
            </a:extLst>
          </p:cNvPr>
          <p:cNvSpPr txBox="1"/>
          <p:nvPr/>
        </p:nvSpPr>
        <p:spPr>
          <a:xfrm>
            <a:off x="361072" y="4972036"/>
            <a:ext cx="4140590" cy="369332"/>
          </a:xfrm>
          <a:prstGeom prst="rect">
            <a:avLst/>
          </a:prstGeom>
          <a:noFill/>
        </p:spPr>
        <p:txBody>
          <a:bodyPr wrap="square" rtlCol="0">
            <a:spAutoFit/>
          </a:bodyPr>
          <a:lstStyle/>
          <a:p>
            <a:r>
              <a:rPr lang="en-US" b="1" dirty="0"/>
              <a:t>Elkhraifi Mohammed – Bajji Abderrahim</a:t>
            </a:r>
          </a:p>
        </p:txBody>
      </p:sp>
      <p:sp>
        <p:nvSpPr>
          <p:cNvPr id="13" name="ZoneTexte 12">
            <a:extLst>
              <a:ext uri="{FF2B5EF4-FFF2-40B4-BE49-F238E27FC236}">
                <a16:creationId xmlns:a16="http://schemas.microsoft.com/office/drawing/2014/main" id="{B1A2981C-DBC0-447B-57E6-26B68666C4E8}"/>
              </a:ext>
            </a:extLst>
          </p:cNvPr>
          <p:cNvSpPr txBox="1"/>
          <p:nvPr/>
        </p:nvSpPr>
        <p:spPr>
          <a:xfrm>
            <a:off x="32825" y="5243571"/>
            <a:ext cx="4797083" cy="461665"/>
          </a:xfrm>
          <a:prstGeom prst="rect">
            <a:avLst/>
          </a:prstGeom>
          <a:noFill/>
        </p:spPr>
        <p:txBody>
          <a:bodyPr wrap="square" rtlCol="0">
            <a:spAutoFit/>
          </a:bodyPr>
          <a:lstStyle/>
          <a:p>
            <a:r>
              <a:rPr lang="en-US" sz="2400" b="1" u="sng" dirty="0">
                <a:solidFill>
                  <a:srgbClr val="002060"/>
                </a:solidFill>
              </a:rPr>
              <a:t>Encadré par </a:t>
            </a:r>
            <a:r>
              <a:rPr lang="en-US" b="1" dirty="0">
                <a:solidFill>
                  <a:srgbClr val="002060"/>
                </a:solidFill>
              </a:rPr>
              <a:t>:</a:t>
            </a:r>
          </a:p>
        </p:txBody>
      </p:sp>
      <p:sp>
        <p:nvSpPr>
          <p:cNvPr id="14" name="ZoneTexte 13">
            <a:extLst>
              <a:ext uri="{FF2B5EF4-FFF2-40B4-BE49-F238E27FC236}">
                <a16:creationId xmlns:a16="http://schemas.microsoft.com/office/drawing/2014/main" id="{49B9A0F9-8AE5-BC7B-80C5-6A7E5E87B5DC}"/>
              </a:ext>
            </a:extLst>
          </p:cNvPr>
          <p:cNvSpPr txBox="1"/>
          <p:nvPr/>
        </p:nvSpPr>
        <p:spPr>
          <a:xfrm>
            <a:off x="328246" y="5688349"/>
            <a:ext cx="4140590" cy="369332"/>
          </a:xfrm>
          <a:prstGeom prst="rect">
            <a:avLst/>
          </a:prstGeom>
          <a:noFill/>
        </p:spPr>
        <p:txBody>
          <a:bodyPr wrap="square" rtlCol="0">
            <a:spAutoFit/>
          </a:bodyPr>
          <a:lstStyle/>
          <a:p>
            <a:r>
              <a:rPr lang="en-US" b="1" dirty="0"/>
              <a:t>MR. El hakiki Mohamed</a:t>
            </a:r>
          </a:p>
        </p:txBody>
      </p:sp>
      <p:sp>
        <p:nvSpPr>
          <p:cNvPr id="15" name="ZoneTexte 14">
            <a:extLst>
              <a:ext uri="{FF2B5EF4-FFF2-40B4-BE49-F238E27FC236}">
                <a16:creationId xmlns:a16="http://schemas.microsoft.com/office/drawing/2014/main" id="{947AD3F4-307D-A14A-0545-9D794F7ADFE7}"/>
              </a:ext>
            </a:extLst>
          </p:cNvPr>
          <p:cNvSpPr txBox="1"/>
          <p:nvPr/>
        </p:nvSpPr>
        <p:spPr>
          <a:xfrm>
            <a:off x="3502855" y="84290"/>
            <a:ext cx="6513342" cy="369332"/>
          </a:xfrm>
          <a:prstGeom prst="rect">
            <a:avLst/>
          </a:prstGeom>
          <a:noFill/>
        </p:spPr>
        <p:txBody>
          <a:bodyPr wrap="square" rtlCol="0">
            <a:spAutoFit/>
          </a:bodyPr>
          <a:lstStyle/>
          <a:p>
            <a:r>
              <a:rPr lang="en-US" i="1" u="sng" dirty="0"/>
              <a:t>Developpement digital option Web Full Stack</a:t>
            </a:r>
          </a:p>
        </p:txBody>
      </p:sp>
      <p:sp>
        <p:nvSpPr>
          <p:cNvPr id="2" name="ZoneTexte 1">
            <a:extLst>
              <a:ext uri="{FF2B5EF4-FFF2-40B4-BE49-F238E27FC236}">
                <a16:creationId xmlns:a16="http://schemas.microsoft.com/office/drawing/2014/main" id="{DBB83B83-47E7-CDC9-7116-DC88BA28BB7A}"/>
              </a:ext>
            </a:extLst>
          </p:cNvPr>
          <p:cNvSpPr txBox="1"/>
          <p:nvPr/>
        </p:nvSpPr>
        <p:spPr>
          <a:xfrm>
            <a:off x="2922905" y="3300274"/>
            <a:ext cx="11788727" cy="461665"/>
          </a:xfrm>
          <a:prstGeom prst="rect">
            <a:avLst/>
          </a:prstGeom>
          <a:noFill/>
        </p:spPr>
        <p:txBody>
          <a:bodyPr wrap="square" rtlCol="0">
            <a:spAutoFit/>
          </a:bodyPr>
          <a:lstStyle/>
          <a:p>
            <a:pPr marL="285750" indent="-285750">
              <a:buFont typeface="Courier New" panose="02070309020205020404" pitchFamily="49" charset="0"/>
              <a:buChar char="o"/>
            </a:pPr>
            <a:r>
              <a:rPr lang="fr-FR" sz="2400" dirty="0">
                <a:latin typeface="Algerian" panose="04020705040A02060702" pitchFamily="82" charset="0"/>
              </a:rPr>
              <a:t>Merci à tous pour votre attention</a:t>
            </a:r>
            <a:r>
              <a:rPr lang="fr-FR" sz="2000" dirty="0"/>
              <a:t>.</a:t>
            </a:r>
            <a:endParaRPr lang="en-US" sz="2000" b="1" dirty="0"/>
          </a:p>
        </p:txBody>
      </p:sp>
    </p:spTree>
    <p:extLst>
      <p:ext uri="{BB962C8B-B14F-4D97-AF65-F5344CB8AC3E}">
        <p14:creationId xmlns:p14="http://schemas.microsoft.com/office/powerpoint/2010/main" val="368412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4A79CFC4-9774-7E44-65BA-029098A47814}"/>
              </a:ext>
            </a:extLst>
          </p:cNvPr>
          <p:cNvSpPr txBox="1"/>
          <p:nvPr/>
        </p:nvSpPr>
        <p:spPr>
          <a:xfrm>
            <a:off x="4038600" y="247740"/>
            <a:ext cx="4114800" cy="1107996"/>
          </a:xfrm>
          <a:prstGeom prst="rect">
            <a:avLst/>
          </a:prstGeom>
          <a:noFill/>
        </p:spPr>
        <p:txBody>
          <a:bodyPr wrap="square" rtlCol="0">
            <a:spAutoFit/>
          </a:bodyPr>
          <a:lstStyle/>
          <a:p>
            <a:r>
              <a:rPr lang="en-US" sz="6600" b="1" u="sng" dirty="0" err="1">
                <a:solidFill>
                  <a:srgbClr val="0070C0"/>
                </a:solidFill>
                <a:latin typeface="Forte" panose="03060902040502070203" pitchFamily="66" charset="0"/>
              </a:rPr>
              <a:t>Sommaire</a:t>
            </a:r>
            <a:endParaRPr lang="en-US" sz="6600" b="1" u="sng" dirty="0">
              <a:solidFill>
                <a:srgbClr val="0070C0"/>
              </a:solidFill>
              <a:latin typeface="Forte" panose="03060902040502070203" pitchFamily="66" charset="0"/>
            </a:endParaRPr>
          </a:p>
        </p:txBody>
      </p:sp>
      <p:sp>
        <p:nvSpPr>
          <p:cNvPr id="3" name="ZoneTexte 2">
            <a:extLst>
              <a:ext uri="{FF2B5EF4-FFF2-40B4-BE49-F238E27FC236}">
                <a16:creationId xmlns:a16="http://schemas.microsoft.com/office/drawing/2014/main" id="{11DADCC1-4B42-B1C3-9981-708C16BE8601}"/>
              </a:ext>
            </a:extLst>
          </p:cNvPr>
          <p:cNvSpPr txBox="1"/>
          <p:nvPr/>
        </p:nvSpPr>
        <p:spPr>
          <a:xfrm>
            <a:off x="4762500" y="1618105"/>
            <a:ext cx="4324350" cy="707886"/>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1 : </a:t>
            </a:r>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Remerciement</a:t>
            </a:r>
            <a:r>
              <a:rPr lang="en-US" sz="4000" b="1" u="sng" dirty="0">
                <a:latin typeface="Impact" panose="020B0806030902050204" pitchFamily="34" charset="0"/>
              </a:rPr>
              <a:t> </a:t>
            </a:r>
          </a:p>
        </p:txBody>
      </p:sp>
      <p:sp>
        <p:nvSpPr>
          <p:cNvPr id="10" name="ZoneTexte 9">
            <a:extLst>
              <a:ext uri="{FF2B5EF4-FFF2-40B4-BE49-F238E27FC236}">
                <a16:creationId xmlns:a16="http://schemas.microsoft.com/office/drawing/2014/main" id="{2BEA0395-2CAB-55F5-8419-56325C09FF05}"/>
              </a:ext>
            </a:extLst>
          </p:cNvPr>
          <p:cNvSpPr txBox="1"/>
          <p:nvPr/>
        </p:nvSpPr>
        <p:spPr>
          <a:xfrm>
            <a:off x="4743450" y="2310422"/>
            <a:ext cx="6553200"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2: </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Introduction</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fr-FR" sz="2400" b="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Générale</a:t>
            </a:r>
            <a:endParaRPr lang="en-US" sz="4000" b="1" u="sng" dirty="0">
              <a:solidFill>
                <a:srgbClr val="FF0000"/>
              </a:solidFill>
              <a:latin typeface="Impact" panose="020B0806030902050204" pitchFamily="34" charset="0"/>
            </a:endParaRPr>
          </a:p>
        </p:txBody>
      </p:sp>
      <p:sp>
        <p:nvSpPr>
          <p:cNvPr id="11" name="ZoneTexte 10">
            <a:extLst>
              <a:ext uri="{FF2B5EF4-FFF2-40B4-BE49-F238E27FC236}">
                <a16:creationId xmlns:a16="http://schemas.microsoft.com/office/drawing/2014/main" id="{5C4395F1-2B0F-C3DB-0111-E99D3FD73448}"/>
              </a:ext>
            </a:extLst>
          </p:cNvPr>
          <p:cNvSpPr txBox="1"/>
          <p:nvPr/>
        </p:nvSpPr>
        <p:spPr>
          <a:xfrm>
            <a:off x="4743450" y="2917180"/>
            <a:ext cx="5734050"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3 : </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Introduction </a:t>
            </a:r>
            <a:r>
              <a:rPr lang="fr-FR" sz="2400" b="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Générale</a:t>
            </a:r>
            <a:endParaRPr lang="en-US" sz="4000" b="1" u="sng" dirty="0">
              <a:solidFill>
                <a:srgbClr val="FF0000"/>
              </a:solidFill>
              <a:latin typeface="Impact" panose="020B0806030902050204" pitchFamily="34" charset="0"/>
            </a:endParaRPr>
          </a:p>
        </p:txBody>
      </p:sp>
      <p:sp>
        <p:nvSpPr>
          <p:cNvPr id="12" name="ZoneTexte 11">
            <a:extLst>
              <a:ext uri="{FF2B5EF4-FFF2-40B4-BE49-F238E27FC236}">
                <a16:creationId xmlns:a16="http://schemas.microsoft.com/office/drawing/2014/main" id="{CB9AD996-1C74-A920-6BF7-DF676B27C450}"/>
              </a:ext>
            </a:extLst>
          </p:cNvPr>
          <p:cNvSpPr txBox="1"/>
          <p:nvPr/>
        </p:nvSpPr>
        <p:spPr>
          <a:xfrm>
            <a:off x="4743450" y="3488878"/>
            <a:ext cx="6353175"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4: </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Objectif </a:t>
            </a:r>
            <a:r>
              <a:rPr lang="en-US" sz="2400" b="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de </a:t>
            </a:r>
            <a:r>
              <a:rPr lang="en-US" sz="2400" b="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l’application</a:t>
            </a:r>
            <a:endParaRPr lang="en-US" sz="4000" b="1" u="sng" dirty="0">
              <a:solidFill>
                <a:srgbClr val="FF0000"/>
              </a:solidFill>
              <a:latin typeface="Impact" panose="020B0806030902050204" pitchFamily="34" charset="0"/>
            </a:endParaRPr>
          </a:p>
        </p:txBody>
      </p:sp>
      <p:sp>
        <p:nvSpPr>
          <p:cNvPr id="13" name="ZoneTexte 12">
            <a:extLst>
              <a:ext uri="{FF2B5EF4-FFF2-40B4-BE49-F238E27FC236}">
                <a16:creationId xmlns:a16="http://schemas.microsoft.com/office/drawing/2014/main" id="{EEAD9E7E-A983-4502-2935-494B62364995}"/>
              </a:ext>
            </a:extLst>
          </p:cNvPr>
          <p:cNvSpPr txBox="1"/>
          <p:nvPr/>
        </p:nvSpPr>
        <p:spPr>
          <a:xfrm>
            <a:off x="4743450" y="4180314"/>
            <a:ext cx="7072311"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5: </a:t>
            </a:r>
            <a:r>
              <a:rPr lang="en-US" sz="2400" b="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Fonctionnalités</a:t>
            </a:r>
            <a:r>
              <a:rPr lang="en-US" sz="2400" b="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de </a:t>
            </a:r>
            <a:r>
              <a:rPr lang="en-US" sz="2400" b="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l’application</a:t>
            </a:r>
            <a:endParaRPr lang="en-US" sz="4000" b="1" u="sng" dirty="0">
              <a:solidFill>
                <a:srgbClr val="FF0000"/>
              </a:solidFill>
              <a:latin typeface="Impact" panose="020B0806030902050204" pitchFamily="34" charset="0"/>
            </a:endParaRPr>
          </a:p>
        </p:txBody>
      </p:sp>
      <p:sp>
        <p:nvSpPr>
          <p:cNvPr id="14" name="ZoneTexte 13">
            <a:extLst>
              <a:ext uri="{FF2B5EF4-FFF2-40B4-BE49-F238E27FC236}">
                <a16:creationId xmlns:a16="http://schemas.microsoft.com/office/drawing/2014/main" id="{120E9E0A-61C2-9E7E-0FAC-92170984C346}"/>
              </a:ext>
            </a:extLst>
          </p:cNvPr>
          <p:cNvSpPr txBox="1"/>
          <p:nvPr/>
        </p:nvSpPr>
        <p:spPr>
          <a:xfrm>
            <a:off x="4743450" y="4765089"/>
            <a:ext cx="4324350"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6: </a:t>
            </a:r>
            <a:r>
              <a:rPr lang="en-US" sz="2400" b="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Conception</a:t>
            </a:r>
            <a:endParaRPr lang="en-US" sz="4000" b="1" u="sng" dirty="0">
              <a:solidFill>
                <a:srgbClr val="FF0000"/>
              </a:solidFill>
              <a:latin typeface="Impact" panose="020B0806030902050204" pitchFamily="34" charset="0"/>
            </a:endParaRPr>
          </a:p>
        </p:txBody>
      </p:sp>
      <p:sp>
        <p:nvSpPr>
          <p:cNvPr id="15" name="ZoneTexte 14">
            <a:extLst>
              <a:ext uri="{FF2B5EF4-FFF2-40B4-BE49-F238E27FC236}">
                <a16:creationId xmlns:a16="http://schemas.microsoft.com/office/drawing/2014/main" id="{CFADA8E6-D079-6D9C-04F2-CA68C1AAAD1F}"/>
              </a:ext>
            </a:extLst>
          </p:cNvPr>
          <p:cNvSpPr txBox="1"/>
          <p:nvPr/>
        </p:nvSpPr>
        <p:spPr>
          <a:xfrm>
            <a:off x="4743449" y="5384239"/>
            <a:ext cx="7072311" cy="584775"/>
          </a:xfrm>
          <a:prstGeom prst="rect">
            <a:avLst/>
          </a:prstGeom>
          <a:noFill/>
        </p:spPr>
        <p:txBody>
          <a:bodyPr wrap="square" rtlCol="0">
            <a:spAutoFit/>
          </a:bodyPr>
          <a:lstStyle/>
          <a:p>
            <a:r>
              <a:rPr lang="en-US" sz="3200" b="1" u="sng" dirty="0" err="1">
                <a:latin typeface="Impact" panose="020B0806030902050204" pitchFamily="34" charset="0"/>
              </a:rPr>
              <a:t>Chapitre</a:t>
            </a:r>
            <a:r>
              <a:rPr lang="en-US" sz="3200" b="1" u="sng" dirty="0">
                <a:latin typeface="Impact" panose="020B0806030902050204" pitchFamily="34" charset="0"/>
              </a:rPr>
              <a:t> 7: </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Frameworks , languages et  </a:t>
            </a:r>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outils</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endParaRPr lang="en-US" sz="4000" b="1" u="sng" dirty="0">
              <a:solidFill>
                <a:srgbClr val="FF0000"/>
              </a:solidFill>
              <a:latin typeface="Impact" panose="020B0806030902050204" pitchFamily="34" charset="0"/>
            </a:endParaRPr>
          </a:p>
        </p:txBody>
      </p:sp>
      <p:cxnSp>
        <p:nvCxnSpPr>
          <p:cNvPr id="17" name="Connecteur droit 16">
            <a:extLst>
              <a:ext uri="{FF2B5EF4-FFF2-40B4-BE49-F238E27FC236}">
                <a16:creationId xmlns:a16="http://schemas.microsoft.com/office/drawing/2014/main" id="{34C3AE35-F2C1-7508-91AA-6ED3C187F81F}"/>
              </a:ext>
            </a:extLst>
          </p:cNvPr>
          <p:cNvCxnSpPr>
            <a:cxnSpLocks/>
          </p:cNvCxnSpPr>
          <p:nvPr/>
        </p:nvCxnSpPr>
        <p:spPr>
          <a:xfrm>
            <a:off x="3676650" y="758755"/>
            <a:ext cx="0" cy="4899095"/>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6EAEE48-1BB7-C6CE-6F7F-5E8EF81445A0}"/>
              </a:ext>
            </a:extLst>
          </p:cNvPr>
          <p:cNvCxnSpPr/>
          <p:nvPr/>
        </p:nvCxnSpPr>
        <p:spPr>
          <a:xfrm>
            <a:off x="3676650" y="198120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FDE2BDB-00F9-1C49-A3AC-31CE4A52457C}"/>
              </a:ext>
            </a:extLst>
          </p:cNvPr>
          <p:cNvCxnSpPr/>
          <p:nvPr/>
        </p:nvCxnSpPr>
        <p:spPr>
          <a:xfrm>
            <a:off x="3676650" y="260985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DD4F479A-5BFD-A48E-5E1B-8514026B1E3C}"/>
              </a:ext>
            </a:extLst>
          </p:cNvPr>
          <p:cNvCxnSpPr/>
          <p:nvPr/>
        </p:nvCxnSpPr>
        <p:spPr>
          <a:xfrm>
            <a:off x="3676650" y="320040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6A5A79C2-9CFC-57C8-C010-8AAA4CC1AC6F}"/>
              </a:ext>
            </a:extLst>
          </p:cNvPr>
          <p:cNvCxnSpPr/>
          <p:nvPr/>
        </p:nvCxnSpPr>
        <p:spPr>
          <a:xfrm>
            <a:off x="3695701" y="379095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48EE2A64-1BC8-0D6F-B927-55FD5B0640B9}"/>
              </a:ext>
            </a:extLst>
          </p:cNvPr>
          <p:cNvCxnSpPr/>
          <p:nvPr/>
        </p:nvCxnSpPr>
        <p:spPr>
          <a:xfrm>
            <a:off x="3695701" y="447675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1DA2F7C-8488-534D-0270-8AA202ECD6B2}"/>
              </a:ext>
            </a:extLst>
          </p:cNvPr>
          <p:cNvCxnSpPr/>
          <p:nvPr/>
        </p:nvCxnSpPr>
        <p:spPr>
          <a:xfrm>
            <a:off x="3676650" y="506730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D94D0C93-E861-D31C-E523-EA455702460D}"/>
              </a:ext>
            </a:extLst>
          </p:cNvPr>
          <p:cNvCxnSpPr/>
          <p:nvPr/>
        </p:nvCxnSpPr>
        <p:spPr>
          <a:xfrm>
            <a:off x="3676650" y="5657850"/>
            <a:ext cx="1066799"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786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left)">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down)">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4B4E511F-B72F-0045-42F5-042123E54C62}"/>
              </a:ext>
            </a:extLst>
          </p:cNvPr>
          <p:cNvSpPr txBox="1"/>
          <p:nvPr/>
        </p:nvSpPr>
        <p:spPr>
          <a:xfrm>
            <a:off x="4051496" y="223298"/>
            <a:ext cx="5359791" cy="461665"/>
          </a:xfrm>
          <a:prstGeom prst="rect">
            <a:avLst/>
          </a:prstGeom>
          <a:noFill/>
        </p:spPr>
        <p:txBody>
          <a:bodyPr wrap="square" rtlCol="0">
            <a:spAutoFit/>
          </a:bodyPr>
          <a:lstStyle/>
          <a:p>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 1 </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i="1" u="sng" dirty="0" err="1">
                <a:latin typeface="ADLaM Display" panose="02010000000000000000" pitchFamily="2" charset="0"/>
                <a:ea typeface="ADLaM Display" panose="02010000000000000000" pitchFamily="2" charset="0"/>
                <a:cs typeface="ADLaM Display" panose="02010000000000000000" pitchFamily="2" charset="0"/>
              </a:rPr>
              <a:t>Remerciement</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ZoneTexte 7">
            <a:extLst>
              <a:ext uri="{FF2B5EF4-FFF2-40B4-BE49-F238E27FC236}">
                <a16:creationId xmlns:a16="http://schemas.microsoft.com/office/drawing/2014/main" id="{21C538E2-B321-AF0C-724A-E1ECE92C4650}"/>
              </a:ext>
            </a:extLst>
          </p:cNvPr>
          <p:cNvSpPr txBox="1"/>
          <p:nvPr/>
        </p:nvSpPr>
        <p:spPr>
          <a:xfrm>
            <a:off x="1756117" y="1432379"/>
            <a:ext cx="8679766" cy="4678204"/>
          </a:xfrm>
          <a:prstGeom prst="rect">
            <a:avLst/>
          </a:prstGeom>
          <a:noFill/>
        </p:spPr>
        <p:txBody>
          <a:bodyPr wrap="square" rtlCol="0">
            <a:spAutoFit/>
          </a:bodyPr>
          <a:lstStyle/>
          <a:p>
            <a:pPr algn="ctr"/>
            <a:r>
              <a:rPr lang="fr-FR" sz="2000" b="1" dirty="0"/>
              <a:t>Je tiens à exprimer ma profonde gratitude à l'ensemble du staff de l'Office de la Formation Professionnelle et de la Promotion du Travail (OFPPT) pour leur soutien continu et leur encadrement tout au long de ma formation en développement digital, option Web Full Stack.</a:t>
            </a:r>
          </a:p>
          <a:p>
            <a:pPr algn="ctr"/>
            <a:r>
              <a:rPr lang="fr-FR" sz="2000" b="1" dirty="0"/>
              <a:t>Je remercie tout particulièrement Monsieur Mohamed Elhakiki, mon encadrant, pour sa disponibilité, ses conseils avisés et son accompagnement précieux tout au long de la réalisation de ce projet. Son expertise et son engagement ont été des atouts essentiels pour mener à bien ce travail.</a:t>
            </a:r>
          </a:p>
          <a:p>
            <a:pPr algn="ctr"/>
            <a:r>
              <a:rPr lang="fr-FR" sz="2000" b="1" dirty="0"/>
              <a:t>Je souhaite également remercier mes enseignants et tous les membres du personnel de l'OFPPT qui ont contribué à ma formation et à mon développement professionnel. Leur dévouement et leur compétence ont grandement enrichi mon expérience et m'ont préparé au mieux pour ma future carrière.</a:t>
            </a:r>
          </a:p>
          <a:p>
            <a:pPr algn="ctr"/>
            <a:r>
              <a:rPr lang="fr-FR" sz="2000" b="1" dirty="0"/>
              <a:t>Merci à tous pour votre soutien et votre contribution à la réussite de ce projet.</a:t>
            </a:r>
          </a:p>
          <a:p>
            <a:endParaRPr lang="en-US" dirty="0"/>
          </a:p>
        </p:txBody>
      </p:sp>
    </p:spTree>
    <p:extLst>
      <p:ext uri="{BB962C8B-B14F-4D97-AF65-F5344CB8AC3E}">
        <p14:creationId xmlns:p14="http://schemas.microsoft.com/office/powerpoint/2010/main" val="4335813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DA58D0BF-5D5C-6F19-DF3F-5F4461667307}"/>
              </a:ext>
            </a:extLst>
          </p:cNvPr>
          <p:cNvSpPr txBox="1"/>
          <p:nvPr/>
        </p:nvSpPr>
        <p:spPr>
          <a:xfrm>
            <a:off x="4051496" y="223298"/>
            <a:ext cx="5359791" cy="461665"/>
          </a:xfrm>
          <a:prstGeom prst="rect">
            <a:avLst/>
          </a:prstGeom>
          <a:noFill/>
        </p:spPr>
        <p:txBody>
          <a:bodyPr wrap="square" rtlCol="0">
            <a:spAutoFit/>
          </a:bodyPr>
          <a:lstStyle/>
          <a:p>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 2</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Introduction </a:t>
            </a:r>
            <a:r>
              <a:rPr lang="fr-FR" sz="2400" b="1" u="sng" dirty="0">
                <a:latin typeface="ADLaM Display" panose="02010000000000000000" pitchFamily="2" charset="0"/>
                <a:ea typeface="ADLaM Display" panose="02010000000000000000" pitchFamily="2" charset="0"/>
                <a:cs typeface="ADLaM Display" panose="02010000000000000000" pitchFamily="2" charset="0"/>
              </a:rPr>
              <a:t>Générale</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ZoneTexte 3">
            <a:extLst>
              <a:ext uri="{FF2B5EF4-FFF2-40B4-BE49-F238E27FC236}">
                <a16:creationId xmlns:a16="http://schemas.microsoft.com/office/drawing/2014/main" id="{FBF047F4-F9ED-43FB-87F6-70B14DA8234E}"/>
              </a:ext>
            </a:extLst>
          </p:cNvPr>
          <p:cNvSpPr txBox="1"/>
          <p:nvPr/>
        </p:nvSpPr>
        <p:spPr>
          <a:xfrm>
            <a:off x="1988234" y="2151188"/>
            <a:ext cx="9012701" cy="1938992"/>
          </a:xfrm>
          <a:prstGeom prst="rect">
            <a:avLst/>
          </a:prstGeom>
          <a:noFill/>
        </p:spPr>
        <p:txBody>
          <a:bodyPr wrap="square" rtlCol="0">
            <a:spAutoFit/>
          </a:bodyPr>
          <a:lstStyle/>
          <a:p>
            <a:r>
              <a:rPr lang="fr-FR" sz="2000" b="1" dirty="0"/>
              <a:t>- Dans le cadre de notre formation au sein de l'Office de la Formation Professionnelle et de la Promotion du Travail (OFPPT), il nous a été demandé de réaliser un Projet de Fin d'Études (PFE) durant notre deuxième année. Cette exigence s'inscrit dans une démarche pédagogique visant à concrétiser les compétences théoriques et pratiques acquises tout au long de notre cursus en développement digital, option Web Full Stack.</a:t>
            </a:r>
          </a:p>
        </p:txBody>
      </p:sp>
    </p:spTree>
    <p:extLst>
      <p:ext uri="{BB962C8B-B14F-4D97-AF65-F5344CB8AC3E}">
        <p14:creationId xmlns:p14="http://schemas.microsoft.com/office/powerpoint/2010/main" val="1316378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CF28E28A-A3C8-D90E-C47B-20ACFE1371EC}"/>
              </a:ext>
            </a:extLst>
          </p:cNvPr>
          <p:cNvSpPr txBox="1"/>
          <p:nvPr/>
        </p:nvSpPr>
        <p:spPr>
          <a:xfrm>
            <a:off x="3277773" y="181095"/>
            <a:ext cx="6189784" cy="461665"/>
          </a:xfrm>
          <a:prstGeom prst="rect">
            <a:avLst/>
          </a:prstGeom>
          <a:noFill/>
        </p:spPr>
        <p:txBody>
          <a:bodyPr wrap="square" rtlCol="0">
            <a:spAutoFit/>
          </a:bodyPr>
          <a:lstStyle/>
          <a:p>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 3</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Introduction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de l’application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145159D8-3D4C-EDA5-7A3F-BFA1F9500A74}"/>
              </a:ext>
            </a:extLst>
          </p:cNvPr>
          <p:cNvSpPr txBox="1"/>
          <p:nvPr/>
        </p:nvSpPr>
        <p:spPr>
          <a:xfrm>
            <a:off x="1866314" y="1731409"/>
            <a:ext cx="9012701" cy="3170099"/>
          </a:xfrm>
          <a:prstGeom prst="rect">
            <a:avLst/>
          </a:prstGeom>
          <a:noFill/>
        </p:spPr>
        <p:txBody>
          <a:bodyPr wrap="square" rtlCol="0">
            <a:spAutoFit/>
          </a:bodyPr>
          <a:lstStyle/>
          <a:p>
            <a:r>
              <a:rPr lang="fr-FR" sz="2000" b="1" dirty="0"/>
              <a:t>- Bienvenue sur </a:t>
            </a:r>
            <a:r>
              <a:rPr lang="fr-FR" sz="2000" b="1" dirty="0" err="1"/>
              <a:t>DocTHub</a:t>
            </a:r>
            <a:r>
              <a:rPr lang="fr-FR" sz="2000" b="1" dirty="0"/>
              <a:t>, où votre santé est notre priorité. Chez </a:t>
            </a:r>
            <a:r>
              <a:rPr lang="fr-FR" sz="2000" b="1" dirty="0" err="1"/>
              <a:t>DocTHub</a:t>
            </a:r>
            <a:r>
              <a:rPr lang="fr-FR" sz="2000" b="1" dirty="0"/>
              <a:t>, nous nous engageons à offrir un service de santé innovant et accessible, conçu pour identifier rapidement et efficacement les symptômes de maladies potentielles. Grâce à notre plateforme avancée, vous pouvez localiser les zones de malaise dans votre corps et recevoir une liste de symptômes associés.</a:t>
            </a:r>
          </a:p>
          <a:p>
            <a:r>
              <a:rPr lang="fr-FR" sz="2000" b="1" dirty="0"/>
              <a:t>- Notre objectif est de fournir des informations claires et précises pour vous aider à mieux comprendre votre état de santé. En plus de cela, </a:t>
            </a:r>
            <a:r>
              <a:rPr lang="fr-FR" sz="2000" b="1" dirty="0" err="1"/>
              <a:t>DocTHub</a:t>
            </a:r>
            <a:r>
              <a:rPr lang="fr-FR" sz="2000" b="1" dirty="0"/>
              <a:t> vous propose des conseils médicaux issus de professionnels qualifiés pour vous guider vers le meilleur traitement possible. Nous sommes dédiés à votre bien-être et nous nous efforçons de faire de la santé une priorité pour tous.</a:t>
            </a:r>
          </a:p>
        </p:txBody>
      </p:sp>
      <p:pic>
        <p:nvPicPr>
          <p:cNvPr id="4" name="Image 3">
            <a:extLst>
              <a:ext uri="{FF2B5EF4-FFF2-40B4-BE49-F238E27FC236}">
                <a16:creationId xmlns:a16="http://schemas.microsoft.com/office/drawing/2014/main" id="{D746B3BB-1CCF-E507-3000-5505C9101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2750" y="3429000"/>
            <a:ext cx="4264269" cy="4264269"/>
          </a:xfrm>
          <a:prstGeom prst="rect">
            <a:avLst/>
          </a:prstGeom>
        </p:spPr>
      </p:pic>
    </p:spTree>
    <p:extLst>
      <p:ext uri="{BB962C8B-B14F-4D97-AF65-F5344CB8AC3E}">
        <p14:creationId xmlns:p14="http://schemas.microsoft.com/office/powerpoint/2010/main" val="41250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AA0FF32-2284-5C51-A5F2-AF6101BF20DF}"/>
              </a:ext>
            </a:extLst>
          </p:cNvPr>
          <p:cNvSpPr txBox="1"/>
          <p:nvPr/>
        </p:nvSpPr>
        <p:spPr>
          <a:xfrm>
            <a:off x="3277773" y="181095"/>
            <a:ext cx="6189784" cy="461665"/>
          </a:xfrm>
          <a:prstGeom prst="rect">
            <a:avLst/>
          </a:prstGeom>
          <a:noFill/>
        </p:spPr>
        <p:txBody>
          <a:bodyPr wrap="square" rtlCol="0">
            <a:spAutoFit/>
          </a:bodyPr>
          <a:lstStyle/>
          <a:p>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 4</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Objectif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de l’application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694C1CBE-5BF9-30D7-0EDD-92D2E7DED59C}"/>
              </a:ext>
            </a:extLst>
          </p:cNvPr>
          <p:cNvSpPr txBox="1"/>
          <p:nvPr/>
        </p:nvSpPr>
        <p:spPr>
          <a:xfrm>
            <a:off x="1885072" y="1294228"/>
            <a:ext cx="8778240" cy="4093428"/>
          </a:xfrm>
          <a:prstGeom prst="rect">
            <a:avLst/>
          </a:prstGeom>
          <a:noFill/>
        </p:spPr>
        <p:txBody>
          <a:bodyPr wrap="square" rtlCol="0">
            <a:spAutoFit/>
          </a:bodyPr>
          <a:lstStyle/>
          <a:p>
            <a:r>
              <a:rPr lang="fr-FR" sz="2000" b="1" dirty="0"/>
              <a:t>- </a:t>
            </a:r>
            <a:r>
              <a:rPr lang="fr-FR" sz="2000" b="1" dirty="0" err="1"/>
              <a:t>DocTHub</a:t>
            </a:r>
            <a:r>
              <a:rPr lang="fr-FR" sz="2000" b="1" dirty="0"/>
              <a:t> a été conçu avec plusieurs objectifs clés en tête :</a:t>
            </a:r>
          </a:p>
          <a:p>
            <a:endParaRPr lang="fr-FR" sz="2000" b="1" dirty="0"/>
          </a:p>
          <a:p>
            <a:pPr>
              <a:buFont typeface="+mj-lt"/>
              <a:buAutoNum type="arabicPeriod"/>
            </a:pPr>
            <a:r>
              <a:rPr lang="fr-FR" sz="2000" b="1" u="sng" dirty="0">
                <a:latin typeface="Arial Black" panose="020B0A04020102020204" pitchFamily="34" charset="0"/>
              </a:rPr>
              <a:t>Accessibilité</a:t>
            </a:r>
            <a:r>
              <a:rPr lang="fr-FR" sz="2000" b="1" dirty="0"/>
              <a:t> : Offrir une plateforme accessible à tous, permettant aux utilisateurs de consulter des informations médicales depuis n'importe où et à tout moment.</a:t>
            </a:r>
          </a:p>
          <a:p>
            <a:pPr>
              <a:buFont typeface="+mj-lt"/>
              <a:buAutoNum type="arabicPeriod"/>
            </a:pPr>
            <a:r>
              <a:rPr lang="fr-FR" sz="2000" b="1" u="sng" dirty="0">
                <a:latin typeface="Arial Black" panose="020B0A04020102020204" pitchFamily="34" charset="0"/>
              </a:rPr>
              <a:t>Rapidité</a:t>
            </a:r>
            <a:r>
              <a:rPr lang="fr-FR" sz="2000" b="1" dirty="0"/>
              <a:t> : Permettre une identification rapide des symptômes grâce à une interface utilisateur intuitive et des outils de diagnostic innovants.</a:t>
            </a:r>
          </a:p>
          <a:p>
            <a:pPr>
              <a:buFont typeface="+mj-lt"/>
              <a:buAutoNum type="arabicPeriod"/>
            </a:pPr>
            <a:r>
              <a:rPr lang="fr-FR" sz="2000" b="1" u="sng" dirty="0">
                <a:latin typeface="Arial Black" panose="020B0A04020102020204" pitchFamily="34" charset="0"/>
                <a:cs typeface="Aharoni" panose="02010803020104030203" pitchFamily="2" charset="-79"/>
              </a:rPr>
              <a:t>Précision</a:t>
            </a:r>
            <a:r>
              <a:rPr lang="fr-FR" sz="2000" b="1" u="sng" dirty="0">
                <a:latin typeface="Arial Black" panose="020B0A04020102020204" pitchFamily="34" charset="0"/>
              </a:rPr>
              <a:t> </a:t>
            </a:r>
            <a:r>
              <a:rPr lang="fr-FR" sz="2000" b="1" dirty="0"/>
              <a:t>: Fournir des informations précises et à jour sur les symptômes et les maladies potentielles, en s'appuyant sur des sources médicales fiables et des professionnels de santé qualifiés.</a:t>
            </a:r>
          </a:p>
          <a:p>
            <a:pPr>
              <a:buFont typeface="+mj-lt"/>
              <a:buAutoNum type="arabicPeriod"/>
            </a:pPr>
            <a:r>
              <a:rPr lang="fr-FR" sz="2000" b="1" u="sng" dirty="0">
                <a:latin typeface="Arial Black" panose="020B0A04020102020204" pitchFamily="34" charset="0"/>
              </a:rPr>
              <a:t>Guidance </a:t>
            </a:r>
            <a:r>
              <a:rPr lang="fr-FR" sz="2000" b="1" dirty="0"/>
              <a:t>: Offrir des conseils médicaux personnalisés pour orienter les utilisateurs vers les traitements appropriés et les mesures préventives nécessaires.</a:t>
            </a:r>
          </a:p>
        </p:txBody>
      </p:sp>
    </p:spTree>
    <p:extLst>
      <p:ext uri="{BB962C8B-B14F-4D97-AF65-F5344CB8AC3E}">
        <p14:creationId xmlns:p14="http://schemas.microsoft.com/office/powerpoint/2010/main" val="102410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FFDC0C0F-5F0B-260E-1188-D0F5E8BE15F7}"/>
              </a:ext>
            </a:extLst>
          </p:cNvPr>
          <p:cNvSpPr txBox="1"/>
          <p:nvPr/>
        </p:nvSpPr>
        <p:spPr>
          <a:xfrm>
            <a:off x="3277772" y="181095"/>
            <a:ext cx="6696221"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5</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Fonctionnalités de l’application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A82C5D0A-8589-C83C-80C8-67BA103D4D5C}"/>
              </a:ext>
            </a:extLst>
          </p:cNvPr>
          <p:cNvSpPr txBox="1"/>
          <p:nvPr/>
        </p:nvSpPr>
        <p:spPr>
          <a:xfrm>
            <a:off x="1699846" y="1074509"/>
            <a:ext cx="8792307" cy="4093428"/>
          </a:xfrm>
          <a:prstGeom prst="rect">
            <a:avLst/>
          </a:prstGeom>
          <a:noFill/>
        </p:spPr>
        <p:txBody>
          <a:bodyPr wrap="square" rtlCol="0">
            <a:spAutoFit/>
          </a:bodyPr>
          <a:lstStyle/>
          <a:p>
            <a:r>
              <a:rPr lang="fr-FR" sz="2000" b="1" dirty="0"/>
              <a:t>- </a:t>
            </a:r>
            <a:r>
              <a:rPr lang="fr-FR" sz="2000" b="1" dirty="0" err="1"/>
              <a:t>DocTHub</a:t>
            </a:r>
            <a:r>
              <a:rPr lang="fr-FR" sz="2000" b="1" dirty="0"/>
              <a:t> propose une gamme de fonctionnalités conçues pour améliorer l'expérience utilisateur et répondre aux besoins de santé de manière efficace :</a:t>
            </a:r>
          </a:p>
          <a:p>
            <a:pPr marL="342900" indent="-342900">
              <a:buFontTx/>
              <a:buChar char="-"/>
            </a:pPr>
            <a:endParaRPr lang="fr-FR" sz="2000" b="1" dirty="0"/>
          </a:p>
          <a:p>
            <a:r>
              <a:rPr lang="fr-FR" sz="2000" b="1" u="sng" dirty="0">
                <a:latin typeface="Arial Black" panose="020B0A04020102020204" pitchFamily="34" charset="0"/>
              </a:rPr>
              <a:t>1.Localisation des symptômes </a:t>
            </a:r>
            <a:r>
              <a:rPr lang="fr-FR" sz="2000" b="1" dirty="0"/>
              <a:t>: Les utilisateurs peuvent indiquer les zones de leur corps où ils ressentent des malaises, et l'application génère une liste de symptômes possibles.</a:t>
            </a:r>
          </a:p>
          <a:p>
            <a:r>
              <a:rPr lang="fr-FR" sz="2000" b="1" u="sng" dirty="0">
                <a:latin typeface="Arial Black" panose="020B0A04020102020204" pitchFamily="34" charset="0"/>
              </a:rPr>
              <a:t>2.Informations détaillées</a:t>
            </a:r>
            <a:r>
              <a:rPr lang="fr-FR" sz="2000" b="1" dirty="0"/>
              <a:t> : Pour chaque symptôme, </a:t>
            </a:r>
            <a:r>
              <a:rPr lang="fr-FR" sz="2000" b="1" dirty="0" err="1"/>
              <a:t>DocTHub</a:t>
            </a:r>
            <a:r>
              <a:rPr lang="fr-FR" sz="2000" b="1" dirty="0"/>
              <a:t> fournit des descriptions détaillées, des causes possibles, et des suggestions de traitement.</a:t>
            </a:r>
          </a:p>
          <a:p>
            <a:r>
              <a:rPr lang="fr-FR" sz="2000" u="sng" dirty="0">
                <a:latin typeface="Arial Black" panose="020B0A04020102020204" pitchFamily="34" charset="0"/>
              </a:rPr>
              <a:t>3.Conseils médicaux </a:t>
            </a:r>
            <a:r>
              <a:rPr lang="fr-FR" sz="2000" b="1" dirty="0"/>
              <a:t>: En plus des informations sur les symptômes, l'application offre des conseils médicaux personnalisés basés sur les données fournies par les utilisateurs.</a:t>
            </a:r>
          </a:p>
          <a:p>
            <a:r>
              <a:rPr lang="fr-FR" sz="2000" b="1" u="sng" dirty="0">
                <a:latin typeface="Arial Black" panose="020B0A04020102020204" pitchFamily="34" charset="0"/>
              </a:rPr>
              <a:t>4.Suivi de santé </a:t>
            </a:r>
            <a:r>
              <a:rPr lang="fr-FR" sz="2000" b="1" dirty="0"/>
              <a:t>: Outils de suivi permettant aux utilisateurs de surveiller leur état de santé au fil du temps et de suivre les progrès de leur traitement.</a:t>
            </a:r>
          </a:p>
        </p:txBody>
      </p:sp>
    </p:spTree>
    <p:extLst>
      <p:ext uri="{BB962C8B-B14F-4D97-AF65-F5344CB8AC3E}">
        <p14:creationId xmlns:p14="http://schemas.microsoft.com/office/powerpoint/2010/main" val="9715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158FAEC6-14CB-B3D8-1313-6B2413AFD1DA}"/>
              </a:ext>
            </a:extLst>
          </p:cNvPr>
          <p:cNvSpPr txBox="1"/>
          <p:nvPr/>
        </p:nvSpPr>
        <p:spPr>
          <a:xfrm>
            <a:off x="4202363" y="363974"/>
            <a:ext cx="5645432"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6</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Conception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C81EDA27-DBC1-A934-691E-DF83821FEDB9}"/>
              </a:ext>
            </a:extLst>
          </p:cNvPr>
          <p:cNvSpPr txBox="1"/>
          <p:nvPr/>
        </p:nvSpPr>
        <p:spPr>
          <a:xfrm>
            <a:off x="4103889" y="1257699"/>
            <a:ext cx="5275385" cy="400110"/>
          </a:xfrm>
          <a:prstGeom prst="rect">
            <a:avLst/>
          </a:prstGeom>
          <a:noFill/>
        </p:spPr>
        <p:txBody>
          <a:bodyPr wrap="square" rtlCol="0">
            <a:spAutoFit/>
          </a:bodyPr>
          <a:lstStyle/>
          <a:p>
            <a:r>
              <a:rPr lang="en-US" sz="2000" b="1" dirty="0">
                <a:solidFill>
                  <a:srgbClr val="0070C0"/>
                </a:solidFill>
              </a:rPr>
              <a:t>Cas d´utilisation pour un medcin:</a:t>
            </a:r>
          </a:p>
        </p:txBody>
      </p:sp>
      <p:cxnSp>
        <p:nvCxnSpPr>
          <p:cNvPr id="5" name="Connecteur : en arc 4">
            <a:extLst>
              <a:ext uri="{FF2B5EF4-FFF2-40B4-BE49-F238E27FC236}">
                <a16:creationId xmlns:a16="http://schemas.microsoft.com/office/drawing/2014/main" id="{8E1A05D2-3E03-19E6-BEE4-464C93F7EE9D}"/>
              </a:ext>
            </a:extLst>
          </p:cNvPr>
          <p:cNvCxnSpPr/>
          <p:nvPr/>
        </p:nvCxnSpPr>
        <p:spPr>
          <a:xfrm rot="5400000">
            <a:off x="5566117" y="1847558"/>
            <a:ext cx="717452" cy="342313"/>
          </a:xfrm>
          <a:prstGeom prst="curvedConnector3">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1423F7E0-47C7-76F2-4BCE-797A34C0C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0" y="2599173"/>
            <a:ext cx="12072079" cy="2485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34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ecteurs et illustrations de Background ofppt en téléchargement gratuit |  Freepik">
            <a:extLst>
              <a:ext uri="{FF2B5EF4-FFF2-40B4-BE49-F238E27FC236}">
                <a16:creationId xmlns:a16="http://schemas.microsoft.com/office/drawing/2014/main" id="{B345099F-85A9-ECAC-6A1B-7DB79307E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158FAEC6-14CB-B3D8-1313-6B2413AFD1DA}"/>
              </a:ext>
            </a:extLst>
          </p:cNvPr>
          <p:cNvSpPr txBox="1"/>
          <p:nvPr/>
        </p:nvSpPr>
        <p:spPr>
          <a:xfrm>
            <a:off x="4202363" y="363974"/>
            <a:ext cx="5645432" cy="461665"/>
          </a:xfrm>
          <a:prstGeom prst="rect">
            <a:avLst/>
          </a:prstGeom>
          <a:noFill/>
        </p:spPr>
        <p:txBody>
          <a:bodyPr wrap="square" rtlCol="0">
            <a:spAutoFit/>
          </a:bodyPr>
          <a:lstStyle/>
          <a:p>
            <a:r>
              <a:rPr lang="en-US" sz="2400" b="1" i="1" u="sng"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Chapitre</a:t>
            </a:r>
            <a:r>
              <a:rPr lang="en-US" sz="2400" b="1" i="1" u="sng"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6</a:t>
            </a:r>
            <a:r>
              <a:rPr lang="en-US" sz="2400" b="1" i="1" u="sng" dirty="0">
                <a:latin typeface="ADLaM Display" panose="02010000000000000000" pitchFamily="2" charset="0"/>
                <a:ea typeface="ADLaM Display" panose="02010000000000000000" pitchFamily="2" charset="0"/>
                <a:cs typeface="ADLaM Display" panose="02010000000000000000" pitchFamily="2" charset="0"/>
              </a:rPr>
              <a:t>: </a:t>
            </a:r>
            <a:r>
              <a:rPr lang="en-US" sz="2400" b="1" u="sng" dirty="0">
                <a:latin typeface="ADLaM Display" panose="02010000000000000000" pitchFamily="2" charset="0"/>
                <a:ea typeface="ADLaM Display" panose="02010000000000000000" pitchFamily="2" charset="0"/>
                <a:cs typeface="ADLaM Display" panose="02010000000000000000" pitchFamily="2" charset="0"/>
              </a:rPr>
              <a:t>Conception</a:t>
            </a:r>
            <a:endParaRPr lang="en-US" sz="2400" b="1" i="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ZoneTexte 2">
            <a:extLst>
              <a:ext uri="{FF2B5EF4-FFF2-40B4-BE49-F238E27FC236}">
                <a16:creationId xmlns:a16="http://schemas.microsoft.com/office/drawing/2014/main" id="{C81EDA27-DBC1-A934-691E-DF83821FEDB9}"/>
              </a:ext>
            </a:extLst>
          </p:cNvPr>
          <p:cNvSpPr txBox="1"/>
          <p:nvPr/>
        </p:nvSpPr>
        <p:spPr>
          <a:xfrm>
            <a:off x="4103889" y="1257699"/>
            <a:ext cx="5275385" cy="400110"/>
          </a:xfrm>
          <a:prstGeom prst="rect">
            <a:avLst/>
          </a:prstGeom>
          <a:noFill/>
        </p:spPr>
        <p:txBody>
          <a:bodyPr wrap="square" rtlCol="0">
            <a:spAutoFit/>
          </a:bodyPr>
          <a:lstStyle/>
          <a:p>
            <a:r>
              <a:rPr lang="en-US" sz="2000" b="1" dirty="0">
                <a:solidFill>
                  <a:srgbClr val="0070C0"/>
                </a:solidFill>
              </a:rPr>
              <a:t>Cas d´utilisation pour un admin:</a:t>
            </a:r>
          </a:p>
        </p:txBody>
      </p:sp>
      <p:cxnSp>
        <p:nvCxnSpPr>
          <p:cNvPr id="5" name="Connecteur : en arc 4">
            <a:extLst>
              <a:ext uri="{FF2B5EF4-FFF2-40B4-BE49-F238E27FC236}">
                <a16:creationId xmlns:a16="http://schemas.microsoft.com/office/drawing/2014/main" id="{8E1A05D2-3E03-19E6-BEE4-464C93F7EE9D}"/>
              </a:ext>
            </a:extLst>
          </p:cNvPr>
          <p:cNvCxnSpPr/>
          <p:nvPr/>
        </p:nvCxnSpPr>
        <p:spPr>
          <a:xfrm rot="5400000">
            <a:off x="5566117" y="1847558"/>
            <a:ext cx="717452" cy="342313"/>
          </a:xfrm>
          <a:prstGeom prst="curvedConnector3">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D0526076-E394-1F95-24FD-26F55166EE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743889"/>
            <a:ext cx="12192001" cy="302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17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831</Words>
  <Application>Microsoft Office PowerPoint</Application>
  <PresentationFormat>Grand écran</PresentationFormat>
  <Paragraphs>68</Paragraphs>
  <Slides>15</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ADLaM Display</vt:lpstr>
      <vt:lpstr>Algerian</vt:lpstr>
      <vt:lpstr>Arial</vt:lpstr>
      <vt:lpstr>Arial Black</vt:lpstr>
      <vt:lpstr>Calibri</vt:lpstr>
      <vt:lpstr>Calibri Light</vt:lpstr>
      <vt:lpstr>Courier New</vt:lpstr>
      <vt:lpstr>Forte</vt:lpstr>
      <vt:lpstr>Impact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ABDERRAHIM BAJJI</dc:creator>
  <cp:lastModifiedBy>BAJJI ABDERRAHIM</cp:lastModifiedBy>
  <cp:revision>9</cp:revision>
  <dcterms:created xsi:type="dcterms:W3CDTF">2024-06-05T13:34:18Z</dcterms:created>
  <dcterms:modified xsi:type="dcterms:W3CDTF">2024-06-13T09:04:57Z</dcterms:modified>
</cp:coreProperties>
</file>