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b10a73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b10a73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9c01fb9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9c01fb9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9c01fb9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9c01fb9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9c01fb9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9c01fb9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9c01fb9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9c01fb9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c01fb9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c01fb9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9c01fb9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9c01fb9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9c01fb9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c01fb9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Fundamentals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Bertills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Exploration of the Dataset</a:t>
            </a:r>
            <a:endParaRPr/>
          </a:p>
          <a:p>
            <a:pPr indent="-342900" lvl="0" marL="457200" rtl="0" algn="l">
              <a:spcBef>
                <a:spcPts val="0"/>
              </a:spcBef>
              <a:spcAft>
                <a:spcPts val="0"/>
              </a:spcAft>
              <a:buSzPts val="1800"/>
              <a:buChar char="●"/>
            </a:pPr>
            <a:r>
              <a:rPr lang="en"/>
              <a:t>Questions to Answer</a:t>
            </a:r>
            <a:endParaRPr/>
          </a:p>
          <a:p>
            <a:pPr indent="-342900" lvl="0" marL="457200" rtl="0" algn="l">
              <a:spcBef>
                <a:spcPts val="0"/>
              </a:spcBef>
              <a:spcAft>
                <a:spcPts val="0"/>
              </a:spcAft>
              <a:buSzPts val="1800"/>
              <a:buChar char="●"/>
            </a:pPr>
            <a:r>
              <a:rPr lang="en"/>
              <a:t>Augmenting the Dataset</a:t>
            </a:r>
            <a:endParaRPr/>
          </a:p>
          <a:p>
            <a:pPr indent="-342900" lvl="0" marL="457200" rtl="0" algn="l">
              <a:spcBef>
                <a:spcPts val="0"/>
              </a:spcBef>
              <a:spcAft>
                <a:spcPts val="0"/>
              </a:spcAft>
              <a:buSzPts val="1800"/>
              <a:buChar char="●"/>
            </a:pPr>
            <a:r>
              <a:rPr lang="en"/>
              <a:t>Regression Approaches</a:t>
            </a:r>
            <a:endParaRPr/>
          </a:p>
          <a:p>
            <a:pPr indent="-342900" lvl="0" marL="457200" rtl="0" algn="l">
              <a:spcBef>
                <a:spcPts val="0"/>
              </a:spcBef>
              <a:spcAft>
                <a:spcPts val="0"/>
              </a:spcAft>
              <a:buSzPts val="1800"/>
              <a:buChar char="●"/>
            </a:pPr>
            <a:r>
              <a:rPr lang="en"/>
              <a:t>Classification Approaches</a:t>
            </a:r>
            <a:endParaRPr/>
          </a:p>
          <a:p>
            <a:pPr indent="-342900" lvl="0" marL="457200" rtl="0" algn="l">
              <a:spcBef>
                <a:spcPts val="0"/>
              </a:spcBef>
              <a:spcAft>
                <a:spcPts val="0"/>
              </a:spcAft>
              <a:buSzPts val="1800"/>
              <a:buChar char="●"/>
            </a:pPr>
            <a:r>
              <a:rPr lang="en"/>
              <a:t>Conclusions / Next steps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Answer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 am looking to predict a members age by analyzing smoke, drugs and drink habits together with the members free text inputs (number of words and average length of words). I will be using regression models for this.</a:t>
            </a:r>
            <a:endParaRPr/>
          </a:p>
          <a:p>
            <a:pPr indent="-342900" lvl="0" marL="457200" rtl="0" algn="l">
              <a:spcBef>
                <a:spcPts val="0"/>
              </a:spcBef>
              <a:spcAft>
                <a:spcPts val="0"/>
              </a:spcAft>
              <a:buSzPts val="1800"/>
              <a:buAutoNum type="arabicPeriod"/>
            </a:pPr>
            <a:r>
              <a:rPr lang="en"/>
              <a:t>I will use two classification models to predict a members education level based on age group, total length of essays, average length of words and how often ‘education’, ‘college’ and ‘university’ is mentioned in the essays.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of the Dataset</a:t>
            </a:r>
            <a:endParaRPr/>
          </a:p>
        </p:txBody>
      </p:sp>
      <p:sp>
        <p:nvSpPr>
          <p:cNvPr id="73" name="Google Shape;73;p16"/>
          <p:cNvSpPr txBox="1"/>
          <p:nvPr>
            <p:ph idx="1" type="body"/>
          </p:nvPr>
        </p:nvSpPr>
        <p:spPr>
          <a:xfrm>
            <a:off x="311700" y="3966075"/>
            <a:ext cx="8520600" cy="103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created age buckets and a binary education column. The education specification is a subjective selection from the member inputs under education.</a:t>
            </a:r>
            <a:endParaRPr/>
          </a:p>
        </p:txBody>
      </p:sp>
      <p:pic>
        <p:nvPicPr>
          <p:cNvPr id="74" name="Google Shape;74;p16"/>
          <p:cNvPicPr preferRelativeResize="0"/>
          <p:nvPr/>
        </p:nvPicPr>
        <p:blipFill>
          <a:blip r:embed="rId3">
            <a:alphaModFix/>
          </a:blip>
          <a:stretch>
            <a:fillRect/>
          </a:stretch>
        </p:blipFill>
        <p:spPr>
          <a:xfrm>
            <a:off x="4527700" y="1079975"/>
            <a:ext cx="4114800" cy="2685800"/>
          </a:xfrm>
          <a:prstGeom prst="rect">
            <a:avLst/>
          </a:prstGeom>
          <a:noFill/>
          <a:ln>
            <a:noFill/>
          </a:ln>
        </p:spPr>
      </p:pic>
      <p:pic>
        <p:nvPicPr>
          <p:cNvPr id="75" name="Google Shape;75;p16"/>
          <p:cNvPicPr preferRelativeResize="0"/>
          <p:nvPr/>
        </p:nvPicPr>
        <p:blipFill>
          <a:blip r:embed="rId4">
            <a:alphaModFix/>
          </a:blip>
          <a:stretch>
            <a:fillRect/>
          </a:stretch>
        </p:blipFill>
        <p:spPr>
          <a:xfrm>
            <a:off x="201550" y="1079975"/>
            <a:ext cx="4028675" cy="26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Augmenting the Dataset</a:t>
            </a:r>
            <a:endParaRPr/>
          </a:p>
        </p:txBody>
      </p:sp>
      <p:sp>
        <p:nvSpPr>
          <p:cNvPr id="81" name="Google Shape;81;p17"/>
          <p:cNvSpPr txBox="1"/>
          <p:nvPr>
            <p:ph idx="1" type="body"/>
          </p:nvPr>
        </p:nvSpPr>
        <p:spPr>
          <a:xfrm>
            <a:off x="311700" y="3825850"/>
            <a:ext cx="8520600" cy="113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used split and count on the essays to be able to use it numerically. I also created functions to populate the dataset with them.	</a:t>
            </a:r>
            <a:endParaRPr/>
          </a:p>
        </p:txBody>
      </p:sp>
      <p:pic>
        <p:nvPicPr>
          <p:cNvPr id="82" name="Google Shape;82;p17"/>
          <p:cNvPicPr preferRelativeResize="0"/>
          <p:nvPr/>
        </p:nvPicPr>
        <p:blipFill>
          <a:blip r:embed="rId3">
            <a:alphaModFix/>
          </a:blip>
          <a:stretch>
            <a:fillRect/>
          </a:stretch>
        </p:blipFill>
        <p:spPr>
          <a:xfrm>
            <a:off x="4637850" y="1017725"/>
            <a:ext cx="4114800" cy="2743200"/>
          </a:xfrm>
          <a:prstGeom prst="rect">
            <a:avLst/>
          </a:prstGeom>
          <a:noFill/>
          <a:ln>
            <a:noFill/>
          </a:ln>
        </p:spPr>
      </p:pic>
      <p:pic>
        <p:nvPicPr>
          <p:cNvPr id="83" name="Google Shape;83;p17"/>
          <p:cNvPicPr preferRelativeResize="0"/>
          <p:nvPr/>
        </p:nvPicPr>
        <p:blipFill>
          <a:blip r:embed="rId4">
            <a:alphaModFix/>
          </a:blip>
          <a:stretch>
            <a:fillRect/>
          </a:stretch>
        </p:blipFill>
        <p:spPr>
          <a:xfrm>
            <a:off x="411400" y="1017713"/>
            <a:ext cx="41148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Approaches</a:t>
            </a:r>
            <a:endParaRPr/>
          </a:p>
        </p:txBody>
      </p:sp>
      <p:sp>
        <p:nvSpPr>
          <p:cNvPr id="89" name="Google Shape;89;p18"/>
          <p:cNvSpPr txBox="1"/>
          <p:nvPr>
            <p:ph idx="1" type="body"/>
          </p:nvPr>
        </p:nvSpPr>
        <p:spPr>
          <a:xfrm>
            <a:off x="311700" y="932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Multilinear Regression</a:t>
            </a:r>
            <a:endParaRPr/>
          </a:p>
          <a:p>
            <a:pPr indent="457200" lvl="0" marL="0" rtl="0" algn="l">
              <a:spcBef>
                <a:spcPts val="1600"/>
              </a:spcBef>
              <a:spcAft>
                <a:spcPts val="0"/>
              </a:spcAft>
              <a:buNone/>
            </a:pPr>
            <a:r>
              <a:rPr lang="en"/>
              <a:t>Coef = </a:t>
            </a:r>
            <a:r>
              <a:rPr lang="en"/>
              <a:t>[-0.09062489 -0.21352236 -0.09645559  0.05163477  0.00035529]</a:t>
            </a:r>
            <a:endParaRPr/>
          </a:p>
          <a:p>
            <a:pPr indent="457200" lvl="0" marL="0" rtl="0" algn="l">
              <a:spcBef>
                <a:spcPts val="1600"/>
              </a:spcBef>
              <a:spcAft>
                <a:spcPts val="0"/>
              </a:spcAft>
              <a:buNone/>
            </a:pPr>
            <a:r>
              <a:rPr lang="en"/>
              <a:t>R2 = 0.04327166631288759</a:t>
            </a:r>
            <a:endParaRPr/>
          </a:p>
          <a:p>
            <a:pPr indent="-342900" lvl="0" marL="457200" rtl="0" algn="l">
              <a:spcBef>
                <a:spcPts val="1600"/>
              </a:spcBef>
              <a:spcAft>
                <a:spcPts val="0"/>
              </a:spcAft>
              <a:buSzPts val="1800"/>
              <a:buChar char="●"/>
            </a:pPr>
            <a:r>
              <a:rPr lang="en"/>
              <a:t>K-Nearest Neighbor Regressor</a:t>
            </a:r>
            <a:endParaRPr/>
          </a:p>
          <a:p>
            <a:pPr indent="457200" lvl="0" marL="0" rtl="0" algn="l">
              <a:spcBef>
                <a:spcPts val="1600"/>
              </a:spcBef>
              <a:spcAft>
                <a:spcPts val="0"/>
              </a:spcAft>
              <a:buNone/>
            </a:pPr>
            <a:r>
              <a:rPr lang="en"/>
              <a:t>R2 = 0.964363422611513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3989425" y="2894450"/>
            <a:ext cx="4383400" cy="21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Approaches</a:t>
            </a:r>
            <a:endParaRPr/>
          </a:p>
        </p:txBody>
      </p:sp>
      <p:sp>
        <p:nvSpPr>
          <p:cNvPr id="96" name="Google Shape;96;p19"/>
          <p:cNvSpPr txBox="1"/>
          <p:nvPr>
            <p:ph idx="1" type="body"/>
          </p:nvPr>
        </p:nvSpPr>
        <p:spPr>
          <a:xfrm>
            <a:off x="311700" y="861325"/>
            <a:ext cx="8520600" cy="42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K-Nearest Neighbor</a:t>
            </a:r>
            <a:endParaRPr/>
          </a:p>
          <a:p>
            <a:pPr indent="457200" lvl="0" marL="0" rtl="0" algn="l">
              <a:lnSpc>
                <a:spcPct val="100000"/>
              </a:lnSpc>
              <a:spcBef>
                <a:spcPts val="1600"/>
              </a:spcBef>
              <a:spcAft>
                <a:spcPts val="0"/>
              </a:spcAft>
              <a:buClr>
                <a:srgbClr val="000000"/>
              </a:buClr>
              <a:buSzPts val="1100"/>
              <a:buFont typeface="Arial"/>
              <a:buNone/>
            </a:pPr>
            <a:r>
              <a:rPr lang="en" sz="1200"/>
              <a:t>F1 = 0.030658250676284943</a:t>
            </a:r>
            <a:endParaRPr sz="1200"/>
          </a:p>
          <a:p>
            <a:pPr indent="457200" lvl="0" marL="0" rtl="0" algn="l">
              <a:lnSpc>
                <a:spcPct val="100000"/>
              </a:lnSpc>
              <a:spcBef>
                <a:spcPts val="1600"/>
              </a:spcBef>
              <a:spcAft>
                <a:spcPts val="0"/>
              </a:spcAft>
              <a:buClr>
                <a:srgbClr val="000000"/>
              </a:buClr>
              <a:buSzPts val="1100"/>
              <a:buFont typeface="Arial"/>
              <a:buNone/>
            </a:pPr>
            <a:r>
              <a:rPr lang="en" sz="1200"/>
              <a:t>Precision = 0.14166666666666666</a:t>
            </a:r>
            <a:endParaRPr sz="1200"/>
          </a:p>
          <a:p>
            <a:pPr indent="457200" lvl="0" marL="0" rtl="0" algn="l">
              <a:lnSpc>
                <a:spcPct val="100000"/>
              </a:lnSpc>
              <a:spcBef>
                <a:spcPts val="1600"/>
              </a:spcBef>
              <a:spcAft>
                <a:spcPts val="0"/>
              </a:spcAft>
              <a:buClr>
                <a:srgbClr val="000000"/>
              </a:buClr>
              <a:buSzPts val="1100"/>
              <a:buFont typeface="Arial"/>
              <a:buNone/>
            </a:pPr>
            <a:r>
              <a:rPr lang="en" sz="1200"/>
              <a:t>Recall = 0.017189079878665317</a:t>
            </a:r>
            <a:endParaRPr sz="1200"/>
          </a:p>
          <a:p>
            <a:pPr indent="457200" lvl="0" marL="0" rtl="0" algn="l">
              <a:lnSpc>
                <a:spcPct val="100000"/>
              </a:lnSpc>
              <a:spcBef>
                <a:spcPts val="1600"/>
              </a:spcBef>
              <a:spcAft>
                <a:spcPts val="0"/>
              </a:spcAft>
              <a:buClr>
                <a:srgbClr val="000000"/>
              </a:buClr>
              <a:buSzPts val="1100"/>
              <a:buFont typeface="Arial"/>
              <a:buNone/>
            </a:pPr>
            <a:r>
              <a:rPr lang="en" sz="1200"/>
              <a:t>Score = 0.8991935483870968</a:t>
            </a:r>
            <a:endParaRPr sz="1200"/>
          </a:p>
          <a:p>
            <a:pPr indent="-342900" lvl="0" marL="457200" rtl="0" algn="l">
              <a:spcBef>
                <a:spcPts val="1600"/>
              </a:spcBef>
              <a:spcAft>
                <a:spcPts val="0"/>
              </a:spcAft>
              <a:buSzPts val="1800"/>
              <a:buChar char="●"/>
            </a:pPr>
            <a:r>
              <a:rPr lang="en"/>
              <a:t>Support Vector Machines</a:t>
            </a:r>
            <a:endParaRPr/>
          </a:p>
          <a:p>
            <a:pPr indent="457200" lvl="0" marL="0" rtl="0" algn="l">
              <a:lnSpc>
                <a:spcPct val="100000"/>
              </a:lnSpc>
              <a:spcBef>
                <a:spcPts val="1600"/>
              </a:spcBef>
              <a:spcAft>
                <a:spcPts val="0"/>
              </a:spcAft>
              <a:buClr>
                <a:srgbClr val="000000"/>
              </a:buClr>
              <a:buSzPts val="1100"/>
              <a:buFont typeface="Arial"/>
              <a:buNone/>
            </a:pPr>
            <a:r>
              <a:rPr lang="en" sz="1200"/>
              <a:t>F1 = 0.01593625498007968</a:t>
            </a:r>
            <a:endParaRPr sz="1200"/>
          </a:p>
          <a:p>
            <a:pPr indent="457200" lvl="0" marL="0" rtl="0" algn="l">
              <a:lnSpc>
                <a:spcPct val="100000"/>
              </a:lnSpc>
              <a:spcBef>
                <a:spcPts val="1600"/>
              </a:spcBef>
              <a:spcAft>
                <a:spcPts val="0"/>
              </a:spcAft>
              <a:buClr>
                <a:srgbClr val="000000"/>
              </a:buClr>
              <a:buSzPts val="1100"/>
              <a:buFont typeface="Arial"/>
              <a:buNone/>
            </a:pPr>
            <a:r>
              <a:rPr lang="en" sz="1200"/>
              <a:t>Precision = 0.5333333333333333</a:t>
            </a:r>
            <a:endParaRPr sz="1200"/>
          </a:p>
          <a:p>
            <a:pPr indent="457200" lvl="0" marL="0" rtl="0" algn="l">
              <a:lnSpc>
                <a:spcPct val="100000"/>
              </a:lnSpc>
              <a:spcBef>
                <a:spcPts val="1600"/>
              </a:spcBef>
              <a:spcAft>
                <a:spcPts val="0"/>
              </a:spcAft>
              <a:buClr>
                <a:srgbClr val="000000"/>
              </a:buClr>
              <a:buSzPts val="1100"/>
              <a:buFont typeface="Arial"/>
              <a:buNone/>
            </a:pPr>
            <a:r>
              <a:rPr lang="en" sz="1200"/>
              <a:t>Recall = 0.008088978766430738</a:t>
            </a:r>
            <a:endParaRPr sz="1200"/>
          </a:p>
          <a:p>
            <a:pPr indent="457200" lvl="0" marL="0" rtl="0" algn="l">
              <a:lnSpc>
                <a:spcPct val="100000"/>
              </a:lnSpc>
              <a:spcBef>
                <a:spcPts val="1600"/>
              </a:spcBef>
              <a:spcAft>
                <a:spcPts val="0"/>
              </a:spcAft>
              <a:buClr>
                <a:srgbClr val="000000"/>
              </a:buClr>
              <a:buSzPts val="1100"/>
              <a:buFont typeface="Arial"/>
              <a:buNone/>
            </a:pPr>
            <a:r>
              <a:rPr lang="en" sz="1200"/>
              <a:t>Score = 0.9073518379594899</a:t>
            </a:r>
            <a:endParaRPr sz="12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 Next steps</a:t>
            </a:r>
            <a:endParaRPr/>
          </a:p>
        </p:txBody>
      </p:sp>
      <p:sp>
        <p:nvSpPr>
          <p:cNvPr id="102" name="Google Shape;102;p20"/>
          <p:cNvSpPr txBox="1"/>
          <p:nvPr>
            <p:ph idx="1" type="body"/>
          </p:nvPr>
        </p:nvSpPr>
        <p:spPr>
          <a:xfrm>
            <a:off x="311700" y="952150"/>
            <a:ext cx="8520600" cy="41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Regression models</a:t>
            </a:r>
            <a:endParaRPr/>
          </a:p>
          <a:p>
            <a:pPr indent="0" lvl="0" marL="457200" rtl="0" algn="l">
              <a:spcBef>
                <a:spcPts val="1600"/>
              </a:spcBef>
              <a:spcAft>
                <a:spcPts val="0"/>
              </a:spcAft>
              <a:buNone/>
            </a:pPr>
            <a:r>
              <a:rPr lang="en"/>
              <a:t>The multilinear model performed badly vs the K regressor. I appears that the more </a:t>
            </a:r>
            <a:r>
              <a:rPr lang="en"/>
              <a:t>categorical</a:t>
            </a:r>
            <a:r>
              <a:rPr lang="en"/>
              <a:t> inputs were a bad fit for multilinear regression. </a:t>
            </a:r>
            <a:r>
              <a:rPr lang="en"/>
              <a:t>Performance wise</a:t>
            </a:r>
            <a:r>
              <a:rPr lang="en"/>
              <a:t> there was no significant difference between running the models.</a:t>
            </a:r>
            <a:endParaRPr/>
          </a:p>
          <a:p>
            <a:pPr indent="-342900" lvl="0" marL="457200" rtl="0" algn="l">
              <a:spcBef>
                <a:spcPts val="1600"/>
              </a:spcBef>
              <a:spcAft>
                <a:spcPts val="0"/>
              </a:spcAft>
              <a:buSzPts val="1800"/>
              <a:buChar char="●"/>
            </a:pPr>
            <a:r>
              <a:rPr lang="en"/>
              <a:t>Classification models</a:t>
            </a:r>
            <a:endParaRPr/>
          </a:p>
          <a:p>
            <a:pPr indent="0" lvl="0" marL="457200" rtl="0" algn="l">
              <a:spcBef>
                <a:spcPts val="1600"/>
              </a:spcBef>
              <a:spcAft>
                <a:spcPts val="0"/>
              </a:spcAft>
              <a:buNone/>
            </a:pPr>
            <a:r>
              <a:rPr lang="en"/>
              <a:t>Both models had about the same performance. Good score but very low F1,	Precision, and Recall which indicates a lot of false positives and negatives. I believe this is due to the uneven class weights of the education_code column. I also used RobustScaler for the normalisation instead of MinMax to give less weight to outliers which maybe affected the distribution. The SVM required a lot more time to run as expected.</a:t>
            </a:r>
            <a:endParaRPr/>
          </a:p>
          <a:p>
            <a:pPr indent="0" lvl="0" marL="9144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290450"/>
            <a:ext cx="8520600" cy="451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Further steps would be to continue to map the categorical columns numerically and try to find better features and labels. More work could also be done on text analyzing of the essays. Finding different ways to group words with other characteristics in the dataset. </a:t>
            </a:r>
            <a:endParaRPr/>
          </a:p>
          <a:p>
            <a:pPr indent="-342900" lvl="0" marL="457200" rtl="0" algn="l">
              <a:spcBef>
                <a:spcPts val="0"/>
              </a:spcBef>
              <a:spcAft>
                <a:spcPts val="0"/>
              </a:spcAft>
              <a:buSzPts val="1800"/>
              <a:buChar char="●"/>
            </a:pPr>
            <a:r>
              <a:rPr lang="en"/>
              <a:t>Additional data on user activity on the app would have been a next step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