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  <p:sldMasterId id="2147483663" r:id="rId2"/>
  </p:sldMasterIdLst>
  <p:sldIdLst>
    <p:sldId id="256" r:id="rId3"/>
    <p:sldId id="263" r:id="rId4"/>
    <p:sldId id="260" r:id="rId5"/>
    <p:sldId id="271" r:id="rId6"/>
    <p:sldId id="266" r:id="rId7"/>
    <p:sldId id="267" r:id="rId8"/>
    <p:sldId id="268" r:id="rId9"/>
    <p:sldId id="269" r:id="rId10"/>
    <p:sldId id="270" r:id="rId11"/>
    <p:sldId id="265" r:id="rId12"/>
    <p:sldId id="272" r:id="rId13"/>
    <p:sldId id="273" r:id="rId14"/>
    <p:sldId id="274" r:id="rId15"/>
    <p:sldId id="275" r:id="rId16"/>
    <p:sldId id="258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a Miosoti Faura Arellano" initials="EMFA" lastIdx="1" clrIdx="0">
    <p:extLst>
      <p:ext uri="{19B8F6BF-5375-455C-9EA6-DF929625EA0E}">
        <p15:presenceInfo xmlns:p15="http://schemas.microsoft.com/office/powerpoint/2012/main" userId="S::erika.faura@upb.edu.co::a63255bb-12e4-426d-8144-11d90b8994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566"/>
    <a:srgbClr val="5C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85" d="100"/>
          <a:sy n="85" d="100"/>
        </p:scale>
        <p:origin x="74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6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7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18E0AB5B-7A73-DD44-884D-B699A8A414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BB282DA-CCF1-D140-B2FA-CEC168B08987}"/>
              </a:ext>
            </a:extLst>
          </p:cNvPr>
          <p:cNvSpPr/>
          <p:nvPr userDrawn="1"/>
        </p:nvSpPr>
        <p:spPr>
          <a:xfrm>
            <a:off x="10569388" y="282388"/>
            <a:ext cx="941294" cy="9950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75A19F4-9079-214C-9BFD-057918C60EC0}"/>
              </a:ext>
            </a:extLst>
          </p:cNvPr>
          <p:cNvSpPr/>
          <p:nvPr userDrawn="1"/>
        </p:nvSpPr>
        <p:spPr>
          <a:xfrm>
            <a:off x="0" y="5989320"/>
            <a:ext cx="81153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54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781F4FA-D5CE-E64C-BB83-EAF059064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CDCC7-69A8-494D-AAC6-C3A59684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1497239"/>
            <a:ext cx="104285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9C968-E2E6-554F-BC73-1574E036C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5" y="2990397"/>
            <a:ext cx="10428515" cy="283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9007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8A983B5-3935-45B0-BAA3-B7F40DB780A5}"/>
              </a:ext>
            </a:extLst>
          </p:cNvPr>
          <p:cNvSpPr txBox="1"/>
          <p:nvPr/>
        </p:nvSpPr>
        <p:spPr>
          <a:xfrm>
            <a:off x="4697425" y="5585603"/>
            <a:ext cx="4556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5C73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¿Sabelotodo u obsoleto?</a:t>
            </a:r>
            <a:endParaRPr lang="es-CO" sz="2800" dirty="0">
              <a:solidFill>
                <a:srgbClr val="5C73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 descr="Imagen que contiene persona, interior, hombre, sostener&#10;&#10;Descripción generada automáticamente">
            <a:extLst>
              <a:ext uri="{FF2B5EF4-FFF2-40B4-BE49-F238E27FC236}">
                <a16:creationId xmlns:a16="http://schemas.microsoft.com/office/drawing/2014/main" id="{13348F98-A442-46AD-9413-DE6629952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rcRect b="21422"/>
          <a:stretch/>
        </p:blipFill>
        <p:spPr>
          <a:xfrm>
            <a:off x="3002844" y="1356750"/>
            <a:ext cx="4238625" cy="419133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77B7F50-D8F0-44FE-BED4-969E778E7E7F}"/>
              </a:ext>
            </a:extLst>
          </p:cNvPr>
          <p:cNvSpPr txBox="1"/>
          <p:nvPr/>
        </p:nvSpPr>
        <p:spPr>
          <a:xfrm>
            <a:off x="2151317" y="4848399"/>
            <a:ext cx="873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rgbClr val="E83566"/>
                </a:solidFill>
                <a:latin typeface="Arial Black" panose="020B0A040201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Síndrome del impostor</a:t>
            </a:r>
            <a:endParaRPr lang="es-CO" sz="5400" b="1" dirty="0">
              <a:solidFill>
                <a:srgbClr val="E83566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0F7241-857B-DE46-B3E2-EE0DFE01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82" y="1620362"/>
            <a:ext cx="205029" cy="17348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1BFC59-8522-4823-A644-126DB6DF8625}"/>
              </a:ext>
            </a:extLst>
          </p:cNvPr>
          <p:cNvSpPr txBox="1"/>
          <p:nvPr/>
        </p:nvSpPr>
        <p:spPr>
          <a:xfrm>
            <a:off x="2396282" y="-1988697"/>
            <a:ext cx="1034522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9500" b="1" dirty="0">
                <a:ln w="19050">
                  <a:solidFill>
                    <a:srgbClr val="E83566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35" y="6171028"/>
            <a:ext cx="571500" cy="152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D3F11D2-D3D3-4D6A-A426-567CD1B6E0D8}"/>
              </a:ext>
            </a:extLst>
          </p:cNvPr>
          <p:cNvSpPr txBox="1"/>
          <p:nvPr/>
        </p:nvSpPr>
        <p:spPr>
          <a:xfrm>
            <a:off x="5385872" y="1444401"/>
            <a:ext cx="33291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Vísteme despacio que tengo prisa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14F4AF-E1D5-43C5-876F-CA4497D0EA8C}"/>
              </a:ext>
            </a:extLst>
          </p:cNvPr>
          <p:cNvSpPr txBox="1"/>
          <p:nvPr/>
        </p:nvSpPr>
        <p:spPr>
          <a:xfrm>
            <a:off x="6596595" y="468684"/>
            <a:ext cx="940482" cy="527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9600" b="1" dirty="0">
                <a:ln w="19050">
                  <a:solidFill>
                    <a:srgbClr val="5C739C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8026C5-D934-461B-A360-77CF416FBA92}"/>
              </a:ext>
            </a:extLst>
          </p:cNvPr>
          <p:cNvSpPr txBox="1"/>
          <p:nvPr/>
        </p:nvSpPr>
        <p:spPr>
          <a:xfrm>
            <a:off x="9082356" y="2959612"/>
            <a:ext cx="3329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ln>
                  <a:solidFill>
                    <a:srgbClr val="E83566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Apresúrate</a:t>
            </a:r>
          </a:p>
          <a:p>
            <a:r>
              <a:rPr lang="es-CO" sz="4000" b="1" dirty="0">
                <a:ln>
                  <a:solidFill>
                    <a:srgbClr val="E83566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lentamente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E8033-1A02-4265-AF6C-CF9FE730E20E}"/>
              </a:ext>
            </a:extLst>
          </p:cNvPr>
          <p:cNvSpPr txBox="1"/>
          <p:nvPr/>
        </p:nvSpPr>
        <p:spPr>
          <a:xfrm>
            <a:off x="1448520" y="6062562"/>
            <a:ext cx="8347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Caminad lentamente si queréis llegar más pronto a un trabajo bien hecho”</a:t>
            </a:r>
            <a:endParaRPr lang="es-CO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3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203234" y="1219202"/>
            <a:ext cx="5715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812834" y="1219202"/>
            <a:ext cx="571500" cy="1524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B17433A-7D69-471E-B131-1E1813A6B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75" y="708925"/>
            <a:ext cx="205029" cy="1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820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0ECDF9F-21EA-4E76-AAAD-DDF43417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62" y="3150168"/>
            <a:ext cx="205029" cy="17348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E764585-5CEC-4D97-93DF-03FFBF2E05B4}"/>
              </a:ext>
            </a:extLst>
          </p:cNvPr>
          <p:cNvSpPr txBox="1"/>
          <p:nvPr/>
        </p:nvSpPr>
        <p:spPr>
          <a:xfrm>
            <a:off x="5283267" y="6127076"/>
            <a:ext cx="4001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Créditos: Los innovadores – Walter Isaacson</a:t>
            </a:r>
            <a:endParaRPr lang="es-ES" sz="1600" b="1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5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56FC406-BA5D-CB4E-8D1C-EEA4A24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6"/>
            <a:ext cx="12192000" cy="68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9101BF9-FBC1-AB46-892A-13507D0E1776}"/>
              </a:ext>
            </a:extLst>
          </p:cNvPr>
          <p:cNvSpPr txBox="1"/>
          <p:nvPr/>
        </p:nvSpPr>
        <p:spPr>
          <a:xfrm>
            <a:off x="2223910" y="2623161"/>
            <a:ext cx="8768977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Bienvenida y presentación 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Cronología</a:t>
            </a: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Colosos de la computación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Gran (O)</a:t>
            </a:r>
          </a:p>
          <a:p>
            <a:pPr>
              <a:lnSpc>
                <a:spcPct val="150000"/>
              </a:lnSpc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Preguntas y respuestas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85E942-567A-2344-AE80-F0EABDD4689F}"/>
              </a:ext>
            </a:extLst>
          </p:cNvPr>
          <p:cNvSpPr txBox="1"/>
          <p:nvPr/>
        </p:nvSpPr>
        <p:spPr>
          <a:xfrm>
            <a:off x="1199113" y="1699831"/>
            <a:ext cx="288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748C49-48A2-44CC-BAC2-6AA3C8D0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28" y="2886962"/>
            <a:ext cx="205029" cy="1734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466090-A45B-4277-A4DE-DA6DDF3A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10" y="3429000"/>
            <a:ext cx="205029" cy="1734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6064D2-1297-45B1-B1D5-8597E585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94" y="3995675"/>
            <a:ext cx="205029" cy="1734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80B39F-F915-4F79-BBE0-7ECED66F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27" y="4537713"/>
            <a:ext cx="205029" cy="1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7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94451CB9-F5BD-4B9C-B27B-04CF305AFCF6}"/>
              </a:ext>
            </a:extLst>
          </p:cNvPr>
          <p:cNvSpPr txBox="1"/>
          <p:nvPr/>
        </p:nvSpPr>
        <p:spPr>
          <a:xfrm>
            <a:off x="5260679" y="2718339"/>
            <a:ext cx="47416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 un fenómeno psicológico en el que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E282F68-0491-4F42-8DAA-6543629CC38B}"/>
              </a:ext>
            </a:extLst>
          </p:cNvPr>
          <p:cNvSpPr txBox="1"/>
          <p:nvPr/>
        </p:nvSpPr>
        <p:spPr>
          <a:xfrm>
            <a:off x="974877" y="2302841"/>
            <a:ext cx="4273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b="1" dirty="0">
                <a:ln w="19050">
                  <a:solidFill>
                    <a:srgbClr val="5C739C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¿Qué es el síndrome del </a:t>
            </a:r>
            <a:r>
              <a:rPr lang="es-ES" sz="4800" b="1" dirty="0" err="1">
                <a:ln w="19050">
                  <a:solidFill>
                    <a:srgbClr val="5C739C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impost_r</a:t>
            </a:r>
            <a:r>
              <a:rPr lang="es-ES" sz="4800" b="1" dirty="0">
                <a:ln w="19050">
                  <a:solidFill>
                    <a:srgbClr val="5C739C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CO" sz="4800" b="1" dirty="0">
              <a:ln w="19050">
                <a:solidFill>
                  <a:srgbClr val="5C739C"/>
                </a:solidFill>
              </a:ln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137570A-E0C6-4ADB-BEC0-384E8C12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86" y="2726534"/>
            <a:ext cx="205029" cy="17348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633A5D9-F530-42EA-9762-A28F003B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017452" y="4264127"/>
            <a:ext cx="571500" cy="152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94C3981-D818-4CF9-B827-7E3827D53FA3}"/>
              </a:ext>
            </a:extLst>
          </p:cNvPr>
          <p:cNvSpPr txBox="1"/>
          <p:nvPr/>
        </p:nvSpPr>
        <p:spPr>
          <a:xfrm>
            <a:off x="5328413" y="3774028"/>
            <a:ext cx="46739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 gente se siente incapaz de internalizar sus logros y sufre un miedo persistente de ser descubierto como un fraude. </a:t>
            </a:r>
          </a:p>
          <a:p>
            <a:endParaRPr lang="es-ES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 es una enfermedad mental oficialmente reconocida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49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Forma&#10;&#10;Descripción generada automáticamente">
            <a:extLst>
              <a:ext uri="{FF2B5EF4-FFF2-40B4-BE49-F238E27FC236}">
                <a16:creationId xmlns:a16="http://schemas.microsoft.com/office/drawing/2014/main" id="{26495B9B-1943-435C-AD73-6351A86064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E8356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88256" y="2585156"/>
            <a:ext cx="3695700" cy="3695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518101" y="3991708"/>
            <a:ext cx="571500" cy="1524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3D71976-1750-4606-947E-1B958C540E4E}"/>
              </a:ext>
            </a:extLst>
          </p:cNvPr>
          <p:cNvSpPr txBox="1"/>
          <p:nvPr/>
        </p:nvSpPr>
        <p:spPr>
          <a:xfrm>
            <a:off x="1456454" y="64913"/>
            <a:ext cx="1785696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9600" dirty="0">
                <a:ln w="57150">
                  <a:solidFill>
                    <a:srgbClr val="E83566"/>
                  </a:solidFill>
                </a:ln>
                <a:noFill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ABFAE7-13E8-415D-866B-6AD3AC932DFA}"/>
              </a:ext>
            </a:extLst>
          </p:cNvPr>
          <p:cNvSpPr/>
          <p:nvPr/>
        </p:nvSpPr>
        <p:spPr>
          <a:xfrm>
            <a:off x="4739674" y="4247293"/>
            <a:ext cx="5043807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Impostores</a:t>
            </a:r>
            <a:endParaRPr lang="es-E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278DAC-496A-4174-B8B7-7B1647B59124}"/>
              </a:ext>
            </a:extLst>
          </p:cNvPr>
          <p:cNvSpPr txBox="1"/>
          <p:nvPr/>
        </p:nvSpPr>
        <p:spPr>
          <a:xfrm>
            <a:off x="5836356" y="3513910"/>
            <a:ext cx="34025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dirty="0">
                <a:solidFill>
                  <a:srgbClr val="E835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</a:t>
            </a:r>
          </a:p>
        </p:txBody>
      </p:sp>
    </p:spTree>
    <p:extLst>
      <p:ext uri="{BB962C8B-B14F-4D97-AF65-F5344CB8AC3E}">
        <p14:creationId xmlns:p14="http://schemas.microsoft.com/office/powerpoint/2010/main" val="338005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en blanco y negro de una persona con una computadora&#10;&#10;Descripción generada automáticamente">
            <a:extLst>
              <a:ext uri="{FF2B5EF4-FFF2-40B4-BE49-F238E27FC236}">
                <a16:creationId xmlns:a16="http://schemas.microsoft.com/office/drawing/2014/main" id="{599D90D9-D93D-4409-9275-4C974F66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88" y="0"/>
            <a:ext cx="4542312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B10ED75-47F3-3047-9E3C-3A57DE50F599}"/>
              </a:ext>
            </a:extLst>
          </p:cNvPr>
          <p:cNvSpPr txBox="1"/>
          <p:nvPr/>
        </p:nvSpPr>
        <p:spPr>
          <a:xfrm>
            <a:off x="2325673" y="3916034"/>
            <a:ext cx="2880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Perfeccionistas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0F7241-857B-DE46-B3E2-EE0DFE01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44" y="4044734"/>
            <a:ext cx="205029" cy="1734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63715" y="1015065"/>
            <a:ext cx="571500" cy="152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0E6E8A6-13FF-45AC-A4E7-3E645861585B}"/>
              </a:ext>
            </a:extLst>
          </p:cNvPr>
          <p:cNvSpPr txBox="1"/>
          <p:nvPr/>
        </p:nvSpPr>
        <p:spPr>
          <a:xfrm>
            <a:off x="3156654" y="4486333"/>
            <a:ext cx="4305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El éxito para estas personas no suele ser satisfactorio, porque al ponerse metas tan altas, siempre piensan que lo podrían haber hecho mejor.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167DEB8-8D41-4C6D-B819-F266C2AAE715}"/>
              </a:ext>
            </a:extLst>
          </p:cNvPr>
          <p:cNvSpPr/>
          <p:nvPr/>
        </p:nvSpPr>
        <p:spPr>
          <a:xfrm>
            <a:off x="6277733" y="583434"/>
            <a:ext cx="2743910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Steve</a:t>
            </a:r>
            <a:endParaRPr lang="es-E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4" name="Imagen 13" descr="Diagrama, Esquemático&#10;&#10;Descripción generada automáticamente">
            <a:extLst>
              <a:ext uri="{FF2B5EF4-FFF2-40B4-BE49-F238E27FC236}">
                <a16:creationId xmlns:a16="http://schemas.microsoft.com/office/drawing/2014/main" id="{257FF8BA-D59A-40EA-8529-A81E9DA5B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763" y="1741052"/>
            <a:ext cx="2274925" cy="251912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9607679-75A5-4009-8AF2-598C765086C4}"/>
              </a:ext>
            </a:extLst>
          </p:cNvPr>
          <p:cNvSpPr txBox="1"/>
          <p:nvPr/>
        </p:nvSpPr>
        <p:spPr>
          <a:xfrm>
            <a:off x="697671" y="5912818"/>
            <a:ext cx="6764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 meta nunca fue vencer la competencia, o hacer un montón de dinero, era hacer el producto más grandioso posible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1D2046-551A-4CA7-8467-2519B22202A4}"/>
              </a:ext>
            </a:extLst>
          </p:cNvPr>
          <p:cNvSpPr txBox="1"/>
          <p:nvPr/>
        </p:nvSpPr>
        <p:spPr>
          <a:xfrm>
            <a:off x="598312" y="3097639"/>
            <a:ext cx="4682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El equipo de Macintosh eran artistas, por tanto era apropiado firmar su trabajo</a:t>
            </a:r>
          </a:p>
        </p:txBody>
      </p:sp>
    </p:spTree>
    <p:extLst>
      <p:ext uri="{BB962C8B-B14F-4D97-AF65-F5344CB8AC3E}">
        <p14:creationId xmlns:p14="http://schemas.microsoft.com/office/powerpoint/2010/main" val="409400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B10ED75-47F3-3047-9E3C-3A57DE50F599}"/>
              </a:ext>
            </a:extLst>
          </p:cNvPr>
          <p:cNvSpPr txBox="1"/>
          <p:nvPr/>
        </p:nvSpPr>
        <p:spPr>
          <a:xfrm>
            <a:off x="10225557" y="2445775"/>
            <a:ext cx="2134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0F7241-857B-DE46-B3E2-EE0DFE01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528" y="2586719"/>
            <a:ext cx="205029" cy="1734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77628" y="2009348"/>
            <a:ext cx="571500" cy="152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0E6E8A6-13FF-45AC-A4E7-3E645861585B}"/>
              </a:ext>
            </a:extLst>
          </p:cNvPr>
          <p:cNvSpPr txBox="1"/>
          <p:nvPr/>
        </p:nvSpPr>
        <p:spPr>
          <a:xfrm>
            <a:off x="4658078" y="1792954"/>
            <a:ext cx="430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Rechaza la ayuda. Sienten que si piden ayuda no demuestran su valía.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65C925-4519-411B-ADC8-35EED63D94AB}"/>
              </a:ext>
            </a:extLst>
          </p:cNvPr>
          <p:cNvSpPr txBox="1"/>
          <p:nvPr/>
        </p:nvSpPr>
        <p:spPr>
          <a:xfrm>
            <a:off x="8752140" y="2295786"/>
            <a:ext cx="3044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b="1" dirty="0">
                <a:ln w="19050">
                  <a:solidFill>
                    <a:srgbClr val="5C739C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Musk</a:t>
            </a:r>
          </a:p>
        </p:txBody>
      </p:sp>
      <p:pic>
        <p:nvPicPr>
          <p:cNvPr id="6" name="Imagen 5" descr="Imagen en blanco y negro de un hombre con barba y bigote&#10;&#10;Descripción generada automáticamente con confianza media">
            <a:extLst>
              <a:ext uri="{FF2B5EF4-FFF2-40B4-BE49-F238E27FC236}">
                <a16:creationId xmlns:a16="http://schemas.microsoft.com/office/drawing/2014/main" id="{AC666992-C8B4-448D-B547-452715B0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7A99585-E017-410B-989A-52C12178E45B}"/>
              </a:ext>
            </a:extLst>
          </p:cNvPr>
          <p:cNvSpPr txBox="1"/>
          <p:nvPr/>
        </p:nvSpPr>
        <p:spPr>
          <a:xfrm>
            <a:off x="4649825" y="1362067"/>
            <a:ext cx="2791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Individualistas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DD8F15-3FE8-4819-910C-31D5766136EF}"/>
              </a:ext>
            </a:extLst>
          </p:cNvPr>
          <p:cNvSpPr txBox="1"/>
          <p:nvPr/>
        </p:nvSpPr>
        <p:spPr>
          <a:xfrm>
            <a:off x="8859169" y="3597214"/>
            <a:ext cx="28306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Contábamos con algunos ingenieros de software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excelentes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pero yo era capaz de programar mucho mejor que ellos Así que entraba y arreglaba su put* código.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0F45B5-117B-45CF-967A-B30C9C259E09}"/>
              </a:ext>
            </a:extLst>
          </p:cNvPr>
          <p:cNvSpPr txBox="1"/>
          <p:nvPr/>
        </p:nvSpPr>
        <p:spPr>
          <a:xfrm>
            <a:off x="4758758" y="5495933"/>
            <a:ext cx="39416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Me frustraba esperar a que hicieran sus cosas, así que arreglaba la programación de esos imbéciles y la hacía funcionar cinco veces mejor.</a:t>
            </a:r>
          </a:p>
        </p:txBody>
      </p:sp>
    </p:spTree>
    <p:extLst>
      <p:ext uri="{BB962C8B-B14F-4D97-AF65-F5344CB8AC3E}">
        <p14:creationId xmlns:p14="http://schemas.microsoft.com/office/powerpoint/2010/main" val="190021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persona con un libro en la mano&#10;&#10;Descripción generada automáticamente con confianza media">
            <a:extLst>
              <a:ext uri="{FF2B5EF4-FFF2-40B4-BE49-F238E27FC236}">
                <a16:creationId xmlns:a16="http://schemas.microsoft.com/office/drawing/2014/main" id="{8BF39D0C-5047-4C37-8E2C-2F3EDE7D4E9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725328" y="1647825"/>
            <a:ext cx="4343400" cy="52101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B10ED75-47F3-3047-9E3C-3A57DE50F599}"/>
              </a:ext>
            </a:extLst>
          </p:cNvPr>
          <p:cNvSpPr txBox="1"/>
          <p:nvPr/>
        </p:nvSpPr>
        <p:spPr>
          <a:xfrm>
            <a:off x="8975650" y="3280370"/>
            <a:ext cx="2134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Expertos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0F7241-857B-DE46-B3E2-EE0DFE01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211" y="3429000"/>
            <a:ext cx="205029" cy="1734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918154" y="2780069"/>
            <a:ext cx="571500" cy="152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3946B22-0917-4C5C-B960-FC6C2E02F2F6}"/>
              </a:ext>
            </a:extLst>
          </p:cNvPr>
          <p:cNvSpPr txBox="1"/>
          <p:nvPr/>
        </p:nvSpPr>
        <p:spPr>
          <a:xfrm>
            <a:off x="7352244" y="2385853"/>
            <a:ext cx="52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E83566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Bill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65C925-4519-411B-ADC8-35EED63D94AB}"/>
              </a:ext>
            </a:extLst>
          </p:cNvPr>
          <p:cNvSpPr txBox="1"/>
          <p:nvPr/>
        </p:nvSpPr>
        <p:spPr>
          <a:xfrm rot="16200000">
            <a:off x="6337597" y="1116727"/>
            <a:ext cx="3598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b="1" dirty="0">
                <a:ln w="19050">
                  <a:solidFill>
                    <a:srgbClr val="5C739C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Gates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B3CDDAF-FB77-4A76-81E6-32EED64DCC8B}"/>
              </a:ext>
            </a:extLst>
          </p:cNvPr>
          <p:cNvSpPr txBox="1"/>
          <p:nvPr/>
        </p:nvSpPr>
        <p:spPr>
          <a:xfrm>
            <a:off x="7742151" y="3757707"/>
            <a:ext cx="33680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Suelen pensar que no han sido honestos en la selección y temen ser descubiertos.</a:t>
            </a:r>
          </a:p>
          <a:p>
            <a:endParaRPr lang="es-ES" dirty="0"/>
          </a:p>
          <a:p>
            <a:r>
              <a:rPr lang="es-ES" dirty="0"/>
              <a:t>Se espera que sepa todo, una pequeña falta de conocimiento denota fracaso y evoca vergüenza.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47413D-A230-4B97-A107-C8BB391779A1}"/>
              </a:ext>
            </a:extLst>
          </p:cNvPr>
          <p:cNvSpPr txBox="1"/>
          <p:nvPr/>
        </p:nvSpPr>
        <p:spPr>
          <a:xfrm>
            <a:off x="523023" y="2570519"/>
            <a:ext cx="41776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Seré yo quien mande. </a:t>
            </a:r>
          </a:p>
          <a:p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Me acostumbraré a mandar, y de ahora en adelante será difícil tratar conmigo a menos que mande.</a:t>
            </a:r>
          </a:p>
        </p:txBody>
      </p:sp>
    </p:spTree>
    <p:extLst>
      <p:ext uri="{BB962C8B-B14F-4D97-AF65-F5344CB8AC3E}">
        <p14:creationId xmlns:p14="http://schemas.microsoft.com/office/powerpoint/2010/main" val="170454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ersona con raqueta de tenis&#10;&#10;Descripción generada automáticamente">
            <a:extLst>
              <a:ext uri="{FF2B5EF4-FFF2-40B4-BE49-F238E27FC236}">
                <a16:creationId xmlns:a16="http://schemas.microsoft.com/office/drawing/2014/main" id="{C00EC707-69D0-47C9-AAA8-B21EF8254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1700" r="15529"/>
          <a:stretch/>
        </p:blipFill>
        <p:spPr>
          <a:xfrm>
            <a:off x="-99243" y="2096570"/>
            <a:ext cx="4483206" cy="47614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70226" y="4247320"/>
            <a:ext cx="571500" cy="1524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5034960-8DE3-40CF-9468-654D765CF2AC}"/>
              </a:ext>
            </a:extLst>
          </p:cNvPr>
          <p:cNvSpPr txBox="1"/>
          <p:nvPr/>
        </p:nvSpPr>
        <p:spPr>
          <a:xfrm>
            <a:off x="2221838" y="2967535"/>
            <a:ext cx="41992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ln>
                  <a:solidFill>
                    <a:srgbClr val="E83566"/>
                  </a:solidFill>
                </a:ln>
                <a:solidFill>
                  <a:srgbClr val="E83566"/>
                </a:solidFill>
                <a:latin typeface="Arial Black" panose="020B0A04020102020204" pitchFamily="34" charset="0"/>
                <a:ea typeface="Cambria Math" panose="02040503050406030204" pitchFamily="18" charset="0"/>
              </a:rPr>
              <a:t>R</a:t>
            </a:r>
            <a:r>
              <a:rPr lang="en-US" sz="7200" dirty="0">
                <a:ln>
                  <a:solidFill>
                    <a:srgbClr val="E83566"/>
                  </a:solidFill>
                </a:ln>
                <a:noFill/>
                <a:latin typeface="Arial Black" panose="020B0A04020102020204" pitchFamily="34" charset="0"/>
                <a:ea typeface="Cambria Math" panose="02040503050406030204" pitchFamily="18" charset="0"/>
              </a:rPr>
              <a:t>ichard</a:t>
            </a:r>
            <a:endParaRPr lang="es-CO" sz="7200" dirty="0">
              <a:ln>
                <a:solidFill>
                  <a:srgbClr val="E83566"/>
                </a:soli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B5D8CF-20F9-4EED-A0E2-3A4538424758}"/>
              </a:ext>
            </a:extLst>
          </p:cNvPr>
          <p:cNvSpPr txBox="1"/>
          <p:nvPr/>
        </p:nvSpPr>
        <p:spPr>
          <a:xfrm>
            <a:off x="3232176" y="4261841"/>
            <a:ext cx="1374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Branson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46E519B-DF7F-43C4-86F2-FB4B5C112D06}"/>
              </a:ext>
            </a:extLst>
          </p:cNvPr>
          <p:cNvSpPr txBox="1"/>
          <p:nvPr/>
        </p:nvSpPr>
        <p:spPr>
          <a:xfrm>
            <a:off x="6705044" y="820556"/>
            <a:ext cx="2862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Superhumanos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190A6CE-98E6-416E-8E48-E15354B39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775" y="914588"/>
            <a:ext cx="205029" cy="17348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F405423-40CD-427C-ABE2-5FE4C76EC2DA}"/>
              </a:ext>
            </a:extLst>
          </p:cNvPr>
          <p:cNvSpPr txBox="1"/>
          <p:nvPr/>
        </p:nvSpPr>
        <p:spPr>
          <a:xfrm>
            <a:off x="6705044" y="1450644"/>
            <a:ext cx="3368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Miden su competencia según ¿cuántos? Roles pueden desempeñar y ser excelentes.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D91B60-B759-497C-AE37-E63A3643A51C}"/>
              </a:ext>
            </a:extLst>
          </p:cNvPr>
          <p:cNvSpPr txBox="1"/>
          <p:nvPr/>
        </p:nvSpPr>
        <p:spPr>
          <a:xfrm>
            <a:off x="6705044" y="2905979"/>
            <a:ext cx="41776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Cualquier persona que haya visto mis innumerables intentos públicos de autodestrucción en lanchas trasatlánticas de alta velocidad, en globos de aire caliente, haciendo rapel en altos edificios y todo lo demás sabrá que he seguido el consejo… de ir a todas partes a poner el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</a:rPr>
              <a:t>derrière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3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B10ED75-47F3-3047-9E3C-3A57DE50F599}"/>
              </a:ext>
            </a:extLst>
          </p:cNvPr>
          <p:cNvSpPr txBox="1"/>
          <p:nvPr/>
        </p:nvSpPr>
        <p:spPr>
          <a:xfrm>
            <a:off x="2741592" y="4894850"/>
            <a:ext cx="3083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Genios Naturales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0F7241-857B-DE46-B3E2-EE0DFE01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65" y="5025639"/>
            <a:ext cx="205029" cy="1734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4C26ED-F65D-5D41-8438-47B78342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203234" y="1219202"/>
            <a:ext cx="571500" cy="1524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B3CDDAF-FB77-4A76-81E6-32EED64DCC8B}"/>
              </a:ext>
            </a:extLst>
          </p:cNvPr>
          <p:cNvSpPr txBox="1"/>
          <p:nvPr/>
        </p:nvSpPr>
        <p:spPr>
          <a:xfrm>
            <a:off x="2741594" y="5275012"/>
            <a:ext cx="3083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 juzgan a si mismos, se estresan y se agobian si no hacen las cosas con fluidez, rapidez y a la primera.</a:t>
            </a:r>
          </a:p>
        </p:txBody>
      </p:sp>
      <p:pic>
        <p:nvPicPr>
          <p:cNvPr id="7" name="Imagen 6" descr="Un hombre vestido de traje con la boca abierta&#10;&#10;Descripción generada automáticamente">
            <a:extLst>
              <a:ext uri="{FF2B5EF4-FFF2-40B4-BE49-F238E27FC236}">
                <a16:creationId xmlns:a16="http://schemas.microsoft.com/office/drawing/2014/main" id="{083268DB-8465-451A-9AC0-485F8301A9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28372" r="22773"/>
          <a:stretch/>
        </p:blipFill>
        <p:spPr>
          <a:xfrm>
            <a:off x="6530188" y="1718400"/>
            <a:ext cx="4476479" cy="515915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37A3FE9-A002-400D-ADE9-128E625D90A8}"/>
              </a:ext>
            </a:extLst>
          </p:cNvPr>
          <p:cNvSpPr/>
          <p:nvPr/>
        </p:nvSpPr>
        <p:spPr>
          <a:xfrm rot="16200000">
            <a:off x="8390994" y="2837723"/>
            <a:ext cx="5059243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Zuckerberg</a:t>
            </a:r>
            <a:endParaRPr lang="es-ES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00B9754-6849-41D3-9D36-88AED56DFE22}"/>
              </a:ext>
            </a:extLst>
          </p:cNvPr>
          <p:cNvSpPr txBox="1"/>
          <p:nvPr/>
        </p:nvSpPr>
        <p:spPr>
          <a:xfrm>
            <a:off x="2741594" y="2974537"/>
            <a:ext cx="43311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Usa la misma camiseta gris de Facebook casi todos los días porque está muy ocupado y le ahorra tiempo por la mañana.</a:t>
            </a:r>
          </a:p>
        </p:txBody>
      </p:sp>
    </p:spTree>
    <p:extLst>
      <p:ext uri="{BB962C8B-B14F-4D97-AF65-F5344CB8AC3E}">
        <p14:creationId xmlns:p14="http://schemas.microsoft.com/office/powerpoint/2010/main" val="1338725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in fotograf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con fotografia o gráfic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422</Words>
  <Application>Microsoft Office PowerPoint</Application>
  <PresentationFormat>Panorámica</PresentationFormat>
  <Paragraphs>50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Cambria Math</vt:lpstr>
      <vt:lpstr>Tema sin fotografia</vt:lpstr>
      <vt:lpstr>Tema con fotografia o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Miosoti Faura Arellano</dc:creator>
  <cp:lastModifiedBy>Andres Bedoya Tobon</cp:lastModifiedBy>
  <cp:revision>71</cp:revision>
  <dcterms:created xsi:type="dcterms:W3CDTF">2021-04-23T20:46:27Z</dcterms:created>
  <dcterms:modified xsi:type="dcterms:W3CDTF">2021-06-16T22:03:38Z</dcterms:modified>
</cp:coreProperties>
</file>