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63" r:id="rId2"/>
  </p:sldMasterIdLst>
  <p:sldIdLst>
    <p:sldId id="256" r:id="rId3"/>
    <p:sldId id="263" r:id="rId4"/>
    <p:sldId id="260" r:id="rId5"/>
    <p:sldId id="271" r:id="rId6"/>
    <p:sldId id="266" r:id="rId7"/>
    <p:sldId id="267" r:id="rId8"/>
    <p:sldId id="268" r:id="rId9"/>
    <p:sldId id="269" r:id="rId10"/>
    <p:sldId id="270" r:id="rId11"/>
    <p:sldId id="274" r:id="rId12"/>
    <p:sldId id="275" r:id="rId13"/>
    <p:sldId id="276" r:id="rId14"/>
    <p:sldId id="279" r:id="rId15"/>
    <p:sldId id="280" r:id="rId16"/>
    <p:sldId id="282" r:id="rId17"/>
    <p:sldId id="281" r:id="rId18"/>
    <p:sldId id="272" r:id="rId19"/>
    <p:sldId id="273" r:id="rId20"/>
    <p:sldId id="278" r:id="rId21"/>
    <p:sldId id="277" r:id="rId22"/>
    <p:sldId id="265" r:id="rId23"/>
    <p:sldId id="258"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a Miosoti Faura Arellano" initials="EMFA" lastIdx="1" clrIdx="0">
    <p:extLst>
      <p:ext uri="{19B8F6BF-5375-455C-9EA6-DF929625EA0E}">
        <p15:presenceInfo xmlns:p15="http://schemas.microsoft.com/office/powerpoint/2012/main" userId="S::erika.faura@upb.edu.co::a63255bb-12e4-426d-8144-11d90b8994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a:srgbClr val="E835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snapToObjects="1">
      <p:cViewPr varScale="1">
        <p:scale>
          <a:sx n="85" d="100"/>
          <a:sy n="85"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42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7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67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nterfaz de usuario gráfica, Aplicación, Teams&#10;&#10;Descripción generada automáticamente">
            <a:extLst>
              <a:ext uri="{FF2B5EF4-FFF2-40B4-BE49-F238E27FC236}">
                <a16:creationId xmlns:a16="http://schemas.microsoft.com/office/drawing/2014/main" id="{18E0AB5B-7A73-DD44-884D-B699A8A414AF}"/>
              </a:ext>
            </a:extLst>
          </p:cNvPr>
          <p:cNvPicPr>
            <a:picLocks noChangeAspect="1"/>
          </p:cNvPicPr>
          <p:nvPr userDrawn="1"/>
        </p:nvPicPr>
        <p:blipFill>
          <a:blip r:embed="rId4"/>
          <a:stretch>
            <a:fillRect/>
          </a:stretch>
        </p:blipFill>
        <p:spPr>
          <a:xfrm>
            <a:off x="0" y="8306"/>
            <a:ext cx="12192000" cy="6841388"/>
          </a:xfrm>
          <a:prstGeom prst="rect">
            <a:avLst/>
          </a:prstGeom>
        </p:spPr>
      </p:pic>
      <p:sp>
        <p:nvSpPr>
          <p:cNvPr id="4" name="Rectángulo 3">
            <a:extLst>
              <a:ext uri="{FF2B5EF4-FFF2-40B4-BE49-F238E27FC236}">
                <a16:creationId xmlns:a16="http://schemas.microsoft.com/office/drawing/2014/main" id="{ABB282DA-CCF1-D140-B2FA-CEC168B08987}"/>
              </a:ext>
            </a:extLst>
          </p:cNvPr>
          <p:cNvSpPr/>
          <p:nvPr userDrawn="1"/>
        </p:nvSpPr>
        <p:spPr>
          <a:xfrm>
            <a:off x="10569388" y="282388"/>
            <a:ext cx="941294" cy="995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875A19F4-9079-214C-9BFD-057918C60EC0}"/>
              </a:ext>
            </a:extLst>
          </p:cNvPr>
          <p:cNvSpPr/>
          <p:nvPr userDrawn="1"/>
        </p:nvSpPr>
        <p:spPr>
          <a:xfrm>
            <a:off x="0" y="5989320"/>
            <a:ext cx="811530" cy="8686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1885446996"/>
      </p:ext>
    </p:extLst>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Imagen 5" descr="Imagen que contiene Interfaz de usuario gráfica&#10;&#10;Descripción generada automáticamente">
            <a:extLst>
              <a:ext uri="{FF2B5EF4-FFF2-40B4-BE49-F238E27FC236}">
                <a16:creationId xmlns:a16="http://schemas.microsoft.com/office/drawing/2014/main" id="{1781F4FA-D5CE-E64C-BB83-EAF059064DF4}"/>
              </a:ext>
            </a:extLst>
          </p:cNvPr>
          <p:cNvPicPr>
            <a:picLocks noChangeAspect="1"/>
          </p:cNvPicPr>
          <p:nvPr userDrawn="1"/>
        </p:nvPicPr>
        <p:blipFill>
          <a:blip r:embed="rId4"/>
          <a:stretch>
            <a:fillRect/>
          </a:stretch>
        </p:blipFill>
        <p:spPr>
          <a:xfrm>
            <a:off x="0" y="8306"/>
            <a:ext cx="12192000" cy="6841388"/>
          </a:xfrm>
          <a:prstGeom prst="rect">
            <a:avLst/>
          </a:prstGeom>
        </p:spPr>
      </p:pic>
      <p:sp>
        <p:nvSpPr>
          <p:cNvPr id="2" name="Marcador de título 1">
            <a:extLst>
              <a:ext uri="{FF2B5EF4-FFF2-40B4-BE49-F238E27FC236}">
                <a16:creationId xmlns:a16="http://schemas.microsoft.com/office/drawing/2014/main" id="{2B9CDCC7-69A8-494D-AAC6-C3A59684422D}"/>
              </a:ext>
            </a:extLst>
          </p:cNvPr>
          <p:cNvSpPr>
            <a:spLocks noGrp="1"/>
          </p:cNvSpPr>
          <p:nvPr>
            <p:ph type="title"/>
          </p:nvPr>
        </p:nvSpPr>
        <p:spPr>
          <a:xfrm>
            <a:off x="925285" y="1497239"/>
            <a:ext cx="10428515"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3F09C968-E2E6-554F-BC73-1574E036CC7F}"/>
              </a:ext>
            </a:extLst>
          </p:cNvPr>
          <p:cNvSpPr>
            <a:spLocks noGrp="1"/>
          </p:cNvSpPr>
          <p:nvPr>
            <p:ph type="body" idx="1"/>
          </p:nvPr>
        </p:nvSpPr>
        <p:spPr>
          <a:xfrm>
            <a:off x="925285" y="2990397"/>
            <a:ext cx="10428515" cy="2838904"/>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p:txBody>
      </p:sp>
    </p:spTree>
    <p:extLst>
      <p:ext uri="{BB962C8B-B14F-4D97-AF65-F5344CB8AC3E}">
        <p14:creationId xmlns:p14="http://schemas.microsoft.com/office/powerpoint/2010/main" val="1900786039"/>
      </p:ext>
    </p:extLst>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8A983B5-3935-45B0-BAA3-B7F40DB780A5}"/>
              </a:ext>
            </a:extLst>
          </p:cNvPr>
          <p:cNvSpPr txBox="1"/>
          <p:nvPr/>
        </p:nvSpPr>
        <p:spPr>
          <a:xfrm>
            <a:off x="4697425" y="5585603"/>
            <a:ext cx="4556091" cy="523220"/>
          </a:xfrm>
          <a:prstGeom prst="rect">
            <a:avLst/>
          </a:prstGeom>
          <a:noFill/>
        </p:spPr>
        <p:txBody>
          <a:bodyPr wrap="square">
            <a:spAutoFit/>
          </a:bodyPr>
          <a:lstStyle/>
          <a:p>
            <a:r>
              <a:rPr lang="es-CO" sz="2800" b="1" dirty="0">
                <a:solidFill>
                  <a:srgbClr val="5C739C"/>
                </a:solidFill>
                <a:latin typeface="Arial" panose="020B0604020202020204" pitchFamily="34" charset="0"/>
                <a:cs typeface="Arial" panose="020B0604020202020204" pitchFamily="34" charset="0"/>
              </a:rPr>
              <a:t>¿Sabelotodo u obsoleto?</a:t>
            </a:r>
            <a:endParaRPr lang="es-CO" sz="2800" dirty="0">
              <a:solidFill>
                <a:srgbClr val="5C739C"/>
              </a:solidFill>
              <a:latin typeface="Arial" panose="020B0604020202020204" pitchFamily="34" charset="0"/>
              <a:cs typeface="Arial" panose="020B0604020202020204" pitchFamily="34" charset="0"/>
            </a:endParaRPr>
          </a:p>
        </p:txBody>
      </p:sp>
      <p:pic>
        <p:nvPicPr>
          <p:cNvPr id="3" name="Imagen 2" descr="Imagen que contiene persona, interior, hombre, sostener&#10;&#10;Descripción generada automáticamente">
            <a:extLst>
              <a:ext uri="{FF2B5EF4-FFF2-40B4-BE49-F238E27FC236}">
                <a16:creationId xmlns:a16="http://schemas.microsoft.com/office/drawing/2014/main" id="{13348F98-A442-46AD-9413-DE6629952933}"/>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artisticFilmGrain/>
                    </a14:imgEffect>
                  </a14:imgLayer>
                </a14:imgProps>
              </a:ext>
            </a:extLst>
          </a:blip>
          <a:srcRect b="21422"/>
          <a:stretch/>
        </p:blipFill>
        <p:spPr>
          <a:xfrm>
            <a:off x="3002844" y="1356750"/>
            <a:ext cx="4238625" cy="4191336"/>
          </a:xfrm>
          <a:prstGeom prst="rect">
            <a:avLst/>
          </a:prstGeom>
        </p:spPr>
      </p:pic>
      <p:sp>
        <p:nvSpPr>
          <p:cNvPr id="13" name="CuadroTexto 12">
            <a:extLst>
              <a:ext uri="{FF2B5EF4-FFF2-40B4-BE49-F238E27FC236}">
                <a16:creationId xmlns:a16="http://schemas.microsoft.com/office/drawing/2014/main" id="{777B7F50-D8F0-44FE-BED4-969E778E7E7F}"/>
              </a:ext>
            </a:extLst>
          </p:cNvPr>
          <p:cNvSpPr txBox="1"/>
          <p:nvPr/>
        </p:nvSpPr>
        <p:spPr>
          <a:xfrm>
            <a:off x="2151317" y="4848399"/>
            <a:ext cx="8739088" cy="923330"/>
          </a:xfrm>
          <a:prstGeom prst="rect">
            <a:avLst/>
          </a:prstGeom>
          <a:noFill/>
        </p:spPr>
        <p:txBody>
          <a:bodyPr wrap="square" rtlCol="0">
            <a:spAutoFit/>
          </a:bodyPr>
          <a:lstStyle/>
          <a:p>
            <a:r>
              <a:rPr lang="es-CO" sz="5400" b="1" dirty="0">
                <a:solidFill>
                  <a:srgbClr val="E83566"/>
                </a:solidFill>
                <a:latin typeface="Arial Black" panose="020B0A04020102020204" pitchFamily="34" charset="0"/>
                <a:ea typeface="Cambria Math" panose="02040503050406030204" pitchFamily="18" charset="0"/>
                <a:cs typeface="Arial" panose="020B0604020202020204" pitchFamily="34" charset="0"/>
              </a:rPr>
              <a:t>Síndrome del impostor</a:t>
            </a:r>
            <a:endParaRPr lang="es-CO" sz="5400" b="1" dirty="0">
              <a:solidFill>
                <a:srgbClr val="E83566"/>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3932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95FF5D-F46F-4540-B13D-1FF3FC2F9C1E}"/>
              </a:ext>
            </a:extLst>
          </p:cNvPr>
          <p:cNvSpPr txBox="1"/>
          <p:nvPr/>
        </p:nvSpPr>
        <p:spPr>
          <a:xfrm>
            <a:off x="6096000" y="1905506"/>
            <a:ext cx="4273360" cy="3046988"/>
          </a:xfrm>
          <a:prstGeom prst="rect">
            <a:avLst/>
          </a:prstGeom>
          <a:noFill/>
        </p:spPr>
        <p:txBody>
          <a:bodyPr wrap="square">
            <a:spAutoFit/>
          </a:bodyPr>
          <a:lstStyle/>
          <a:p>
            <a:r>
              <a:rPr lang="es-ES" sz="4800" b="1" dirty="0">
                <a:ln w="19050">
                  <a:solidFill>
                    <a:srgbClr val="5C739C"/>
                  </a:solidFill>
                </a:ln>
                <a:noFill/>
                <a:latin typeface="Arial" panose="020B0604020202020204" pitchFamily="34" charset="0"/>
                <a:cs typeface="Arial" panose="020B0604020202020204" pitchFamily="34" charset="0"/>
              </a:rPr>
              <a:t>¿Por qué se presenta el síndrome del impostor?</a:t>
            </a:r>
            <a:endParaRPr lang="es-CO" sz="4800" b="1" dirty="0">
              <a:ln w="19050">
                <a:solidFill>
                  <a:srgbClr val="5C739C"/>
                </a:solidFill>
              </a:ln>
              <a:no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98B87EE2-8D31-41C7-865C-C252084F2734}"/>
              </a:ext>
            </a:extLst>
          </p:cNvPr>
          <p:cNvPicPr>
            <a:picLocks noChangeAspect="1"/>
          </p:cNvPicPr>
          <p:nvPr/>
        </p:nvPicPr>
        <p:blipFill>
          <a:blip r:embed="rId2"/>
          <a:stretch>
            <a:fillRect/>
          </a:stretch>
        </p:blipFill>
        <p:spPr>
          <a:xfrm rot="16200000">
            <a:off x="6050369" y="1674534"/>
            <a:ext cx="571500" cy="152400"/>
          </a:xfrm>
          <a:prstGeom prst="rect">
            <a:avLst/>
          </a:prstGeom>
        </p:spPr>
      </p:pic>
      <p:pic>
        <p:nvPicPr>
          <p:cNvPr id="5" name="Imagen 4" descr="Imagen que contiene persona, sostener, hombre, vistiendo&#10;&#10;Descripción generada automáticamente">
            <a:extLst>
              <a:ext uri="{FF2B5EF4-FFF2-40B4-BE49-F238E27FC236}">
                <a16:creationId xmlns:a16="http://schemas.microsoft.com/office/drawing/2014/main" id="{02072560-7772-4BFA-A6C3-C038EEAA650E}"/>
              </a:ext>
            </a:extLst>
          </p:cNvPr>
          <p:cNvPicPr>
            <a:picLocks noChangeAspect="1"/>
          </p:cNvPicPr>
          <p:nvPr/>
        </p:nvPicPr>
        <p:blipFill rotWithShape="1">
          <a:blip r:embed="rId3">
            <a:grayscl/>
          </a:blip>
          <a:srcRect l="22069" r="22573"/>
          <a:stretch/>
        </p:blipFill>
        <p:spPr>
          <a:xfrm>
            <a:off x="3612444" y="1819275"/>
            <a:ext cx="2483556" cy="5038725"/>
          </a:xfrm>
          <a:prstGeom prst="rect">
            <a:avLst/>
          </a:prstGeom>
        </p:spPr>
      </p:pic>
    </p:spTree>
    <p:extLst>
      <p:ext uri="{BB962C8B-B14F-4D97-AF65-F5344CB8AC3E}">
        <p14:creationId xmlns:p14="http://schemas.microsoft.com/office/powerpoint/2010/main" val="162582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0ECDF9F-21EA-4E76-AAAD-DDF43417F80C}"/>
              </a:ext>
            </a:extLst>
          </p:cNvPr>
          <p:cNvPicPr>
            <a:picLocks noChangeAspect="1"/>
          </p:cNvPicPr>
          <p:nvPr/>
        </p:nvPicPr>
        <p:blipFill>
          <a:blip r:embed="rId2"/>
          <a:stretch>
            <a:fillRect/>
          </a:stretch>
        </p:blipFill>
        <p:spPr>
          <a:xfrm>
            <a:off x="2536563" y="2348657"/>
            <a:ext cx="205029" cy="173485"/>
          </a:xfrm>
          <a:prstGeom prst="rect">
            <a:avLst/>
          </a:prstGeom>
        </p:spPr>
      </p:pic>
      <p:sp>
        <p:nvSpPr>
          <p:cNvPr id="4" name="CuadroTexto 3">
            <a:extLst>
              <a:ext uri="{FF2B5EF4-FFF2-40B4-BE49-F238E27FC236}">
                <a16:creationId xmlns:a16="http://schemas.microsoft.com/office/drawing/2014/main" id="{800AF770-00E7-4DD9-A033-9A4917732086}"/>
              </a:ext>
            </a:extLst>
          </p:cNvPr>
          <p:cNvSpPr txBox="1"/>
          <p:nvPr/>
        </p:nvSpPr>
        <p:spPr>
          <a:xfrm>
            <a:off x="2741592" y="2219955"/>
            <a:ext cx="2564186"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La deuda técnica</a:t>
            </a:r>
          </a:p>
        </p:txBody>
      </p:sp>
      <p:sp>
        <p:nvSpPr>
          <p:cNvPr id="8" name="CuadroTexto 7">
            <a:extLst>
              <a:ext uri="{FF2B5EF4-FFF2-40B4-BE49-F238E27FC236}">
                <a16:creationId xmlns:a16="http://schemas.microsoft.com/office/drawing/2014/main" id="{C00C852D-2242-462B-AEBC-AC3FB2D8ED1B}"/>
              </a:ext>
            </a:extLst>
          </p:cNvPr>
          <p:cNvSpPr txBox="1"/>
          <p:nvPr/>
        </p:nvSpPr>
        <p:spPr>
          <a:xfrm>
            <a:off x="5305778" y="2219955"/>
            <a:ext cx="3759200" cy="2031325"/>
          </a:xfrm>
          <a:prstGeom prst="rect">
            <a:avLst/>
          </a:prstGeom>
          <a:noFill/>
        </p:spPr>
        <p:txBody>
          <a:bodyPr wrap="square">
            <a:spAutoFit/>
          </a:bodyPr>
          <a:lstStyle/>
          <a:p>
            <a:r>
              <a:rPr lang="es-ES" dirty="0">
                <a:solidFill>
                  <a:schemeClr val="bg2">
                    <a:lumMod val="25000"/>
                  </a:schemeClr>
                </a:solidFill>
                <a:latin typeface="Arial" panose="020B0604020202020204" pitchFamily="34" charset="0"/>
                <a:cs typeface="Arial" panose="020B0604020202020204" pitchFamily="34" charset="0"/>
              </a:rPr>
              <a:t>Es un concepto en el desarrollo de software que refleja el costo implícito del retrabajo adicional causado por elegir </a:t>
            </a:r>
            <a:r>
              <a:rPr lang="es-ES" b="1" dirty="0">
                <a:solidFill>
                  <a:srgbClr val="E83566"/>
                </a:solidFill>
                <a:latin typeface="Arial" panose="020B0604020202020204" pitchFamily="34" charset="0"/>
                <a:cs typeface="Arial" panose="020B0604020202020204" pitchFamily="34" charset="0"/>
              </a:rPr>
              <a:t>una solución fácil</a:t>
            </a:r>
            <a:r>
              <a:rPr lang="es-ES" dirty="0">
                <a:solidFill>
                  <a:schemeClr val="bg2">
                    <a:lumMod val="25000"/>
                  </a:schemeClr>
                </a:solidFill>
                <a:latin typeface="Arial" panose="020B0604020202020204" pitchFamily="34" charset="0"/>
                <a:cs typeface="Arial" panose="020B0604020202020204" pitchFamily="34" charset="0"/>
              </a:rPr>
              <a:t> en lugar de utilizar un enfoque que llevaría más tiempo en su desarrollo e implementación</a:t>
            </a:r>
            <a:endParaRPr lang="es-CO" dirty="0">
              <a:solidFill>
                <a:schemeClr val="bg2">
                  <a:lumMod val="25000"/>
                </a:schemeClr>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E06752AF-9213-409E-9A79-5B0468EA86BB}"/>
              </a:ext>
            </a:extLst>
          </p:cNvPr>
          <p:cNvSpPr txBox="1"/>
          <p:nvPr/>
        </p:nvSpPr>
        <p:spPr>
          <a:xfrm>
            <a:off x="666044" y="4379982"/>
            <a:ext cx="4639734" cy="1477328"/>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Falta de colaboración, donde el </a:t>
            </a:r>
            <a:r>
              <a:rPr lang="es-ES" dirty="0">
                <a:solidFill>
                  <a:srgbClr val="E83566"/>
                </a:solidFill>
                <a:latin typeface="Arial" panose="020B0604020202020204" pitchFamily="34" charset="0"/>
                <a:cs typeface="Arial" panose="020B0604020202020204" pitchFamily="34" charset="0"/>
              </a:rPr>
              <a:t>conocimiento no se comparte </a:t>
            </a:r>
            <a:r>
              <a:rPr lang="es-ES" dirty="0">
                <a:solidFill>
                  <a:schemeClr val="bg2">
                    <a:lumMod val="50000"/>
                  </a:schemeClr>
                </a:solidFill>
                <a:latin typeface="Arial" panose="020B0604020202020204" pitchFamily="34" charset="0"/>
                <a:cs typeface="Arial" panose="020B0604020202020204" pitchFamily="34" charset="0"/>
              </a:rPr>
              <a:t>alrededor de la organización y la eficiencia del negocio se ve afectada, o los desarrolladores junior no están debidamente orientados.</a:t>
            </a:r>
            <a:endParaRPr lang="es-CO" dirty="0">
              <a:solidFill>
                <a:schemeClr val="bg2">
                  <a:lumMod val="50000"/>
                </a:schemeClr>
              </a:solidFill>
              <a:latin typeface="Arial" panose="020B0604020202020204" pitchFamily="34" charset="0"/>
              <a:cs typeface="Arial" panose="020B0604020202020204" pitchFamily="34" charset="0"/>
            </a:endParaRPr>
          </a:p>
        </p:txBody>
      </p:sp>
      <p:pic>
        <p:nvPicPr>
          <p:cNvPr id="9" name="Imagen 8" descr="Un niño con raqueta de tenis&#10;&#10;Descripción generada automáticamente con confianza media">
            <a:extLst>
              <a:ext uri="{FF2B5EF4-FFF2-40B4-BE49-F238E27FC236}">
                <a16:creationId xmlns:a16="http://schemas.microsoft.com/office/drawing/2014/main" id="{A49FDDD5-EB35-487B-A6C9-9E8632A0A50F}"/>
              </a:ext>
            </a:extLst>
          </p:cNvPr>
          <p:cNvPicPr>
            <a:picLocks noChangeAspect="1"/>
          </p:cNvPicPr>
          <p:nvPr/>
        </p:nvPicPr>
        <p:blipFill rotWithShape="1">
          <a:blip r:embed="rId3">
            <a:grayscl/>
            <a:alphaModFix amt="50000"/>
            <a:extLst>
              <a:ext uri="{BEBA8EAE-BF5A-486C-A8C5-ECC9F3942E4B}">
                <a14:imgProps xmlns:a14="http://schemas.microsoft.com/office/drawing/2010/main">
                  <a14:imgLayer r:embed="rId4">
                    <a14:imgEffect>
                      <a14:sharpenSoften amount="25000"/>
                    </a14:imgEffect>
                  </a14:imgLayer>
                </a14:imgProps>
              </a:ext>
            </a:extLst>
          </a:blip>
          <a:srcRect l="20844" r="11600"/>
          <a:stretch/>
        </p:blipFill>
        <p:spPr>
          <a:xfrm>
            <a:off x="8974666" y="1047750"/>
            <a:ext cx="3217333" cy="4762500"/>
          </a:xfrm>
          <a:prstGeom prst="rect">
            <a:avLst/>
          </a:prstGeom>
        </p:spPr>
      </p:pic>
      <p:sp>
        <p:nvSpPr>
          <p:cNvPr id="15" name="CuadroTexto 14">
            <a:extLst>
              <a:ext uri="{FF2B5EF4-FFF2-40B4-BE49-F238E27FC236}">
                <a16:creationId xmlns:a16="http://schemas.microsoft.com/office/drawing/2014/main" id="{807FA9D8-8C1A-4573-95D0-8CC5F689CA53}"/>
              </a:ext>
            </a:extLst>
          </p:cNvPr>
          <p:cNvSpPr txBox="1"/>
          <p:nvPr/>
        </p:nvSpPr>
        <p:spPr>
          <a:xfrm>
            <a:off x="3206043" y="6147336"/>
            <a:ext cx="6096000" cy="338554"/>
          </a:xfrm>
          <a:prstGeom prst="rect">
            <a:avLst/>
          </a:prstGeom>
          <a:noFill/>
        </p:spPr>
        <p:txBody>
          <a:bodyPr wrap="square">
            <a:spAutoFit/>
          </a:bodyPr>
          <a:lstStyle/>
          <a:p>
            <a:r>
              <a:rPr lang="es-CO" sz="1600" dirty="0">
                <a:solidFill>
                  <a:schemeClr val="tx1">
                    <a:lumMod val="85000"/>
                    <a:lumOff val="15000"/>
                  </a:schemeClr>
                </a:solidFill>
                <a:latin typeface="Cambria Math" panose="02040503050406030204" pitchFamily="18" charset="0"/>
                <a:ea typeface="Cambria Math" panose="02040503050406030204" pitchFamily="18" charset="0"/>
              </a:rPr>
              <a:t>Créditos: https://es.wikipedia.org/wiki/Deuda_t%C3%A9cnica</a:t>
            </a:r>
          </a:p>
        </p:txBody>
      </p:sp>
    </p:spTree>
    <p:extLst>
      <p:ext uri="{BB962C8B-B14F-4D97-AF65-F5344CB8AC3E}">
        <p14:creationId xmlns:p14="http://schemas.microsoft.com/office/powerpoint/2010/main" val="358835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3E764585-5CEC-4D97-93DF-03FFBF2E05B4}"/>
              </a:ext>
            </a:extLst>
          </p:cNvPr>
          <p:cNvSpPr txBox="1"/>
          <p:nvPr/>
        </p:nvSpPr>
        <p:spPr>
          <a:xfrm>
            <a:off x="3036711" y="6190479"/>
            <a:ext cx="6062133" cy="338554"/>
          </a:xfrm>
          <a:prstGeom prst="rect">
            <a:avLst/>
          </a:prstGeom>
          <a:noFill/>
        </p:spPr>
        <p:txBody>
          <a:bodyPr wrap="square">
            <a:spAutoFit/>
          </a:bodyPr>
          <a:lstStyle/>
          <a:p>
            <a:r>
              <a:rPr lang="es-ES" sz="1600" dirty="0">
                <a:solidFill>
                  <a:schemeClr val="tx1">
                    <a:lumMod val="85000"/>
                    <a:lumOff val="15000"/>
                  </a:schemeClr>
                </a:solidFill>
                <a:latin typeface="Cambria Math" panose="02040503050406030204" pitchFamily="18" charset="0"/>
                <a:ea typeface="Cambria Math" panose="02040503050406030204" pitchFamily="18" charset="0"/>
              </a:rPr>
              <a:t>Créditos: https://github.com/kamranahmedse/developer-roadmap</a:t>
            </a:r>
            <a:endParaRPr lang="es-ES" sz="1600" b="1" dirty="0">
              <a:solidFill>
                <a:schemeClr val="tx1">
                  <a:lumMod val="85000"/>
                  <a:lumOff val="15000"/>
                </a:schemeClr>
              </a:solidFill>
              <a:latin typeface="Cambria Math" panose="02040503050406030204" pitchFamily="18" charset="0"/>
              <a:ea typeface="Cambria Math" panose="02040503050406030204" pitchFamily="18" charset="0"/>
            </a:endParaRPr>
          </a:p>
        </p:txBody>
      </p:sp>
      <p:pic>
        <p:nvPicPr>
          <p:cNvPr id="3" name="Imagen 2" descr="Diagrama&#10;&#10;Descripción generada automáticamente">
            <a:extLst>
              <a:ext uri="{FF2B5EF4-FFF2-40B4-BE49-F238E27FC236}">
                <a16:creationId xmlns:a16="http://schemas.microsoft.com/office/drawing/2014/main" id="{4C4FB4BB-158D-4409-9B2D-832C5B7E2B03}"/>
              </a:ext>
            </a:extLst>
          </p:cNvPr>
          <p:cNvPicPr>
            <a:picLocks noChangeAspect="1"/>
          </p:cNvPicPr>
          <p:nvPr/>
        </p:nvPicPr>
        <p:blipFill>
          <a:blip r:embed="rId2">
            <a:grayscl/>
          </a:blip>
          <a:stretch>
            <a:fillRect/>
          </a:stretch>
        </p:blipFill>
        <p:spPr>
          <a:xfrm>
            <a:off x="347662" y="1744977"/>
            <a:ext cx="11496675" cy="4152900"/>
          </a:xfrm>
          <a:prstGeom prst="rect">
            <a:avLst/>
          </a:prstGeom>
        </p:spPr>
      </p:pic>
      <p:sp>
        <p:nvSpPr>
          <p:cNvPr id="7" name="CuadroTexto 6">
            <a:extLst>
              <a:ext uri="{FF2B5EF4-FFF2-40B4-BE49-F238E27FC236}">
                <a16:creationId xmlns:a16="http://schemas.microsoft.com/office/drawing/2014/main" id="{7D6E718B-C469-4618-9216-070A97242E43}"/>
              </a:ext>
            </a:extLst>
          </p:cNvPr>
          <p:cNvSpPr txBox="1"/>
          <p:nvPr/>
        </p:nvSpPr>
        <p:spPr>
          <a:xfrm>
            <a:off x="4299458" y="464322"/>
            <a:ext cx="337309" cy="369332"/>
          </a:xfrm>
          <a:prstGeom prst="rect">
            <a:avLst/>
          </a:prstGeom>
          <a:noFill/>
        </p:spPr>
        <p:txBody>
          <a:bodyPr wrap="square">
            <a:spAutoFit/>
          </a:bodyPr>
          <a:lstStyle/>
          <a:p>
            <a:r>
              <a:rPr lang="es-CO" dirty="0"/>
              <a:t>🚩</a:t>
            </a:r>
          </a:p>
        </p:txBody>
      </p:sp>
      <p:sp>
        <p:nvSpPr>
          <p:cNvPr id="8" name="CuadroTexto 7">
            <a:extLst>
              <a:ext uri="{FF2B5EF4-FFF2-40B4-BE49-F238E27FC236}">
                <a16:creationId xmlns:a16="http://schemas.microsoft.com/office/drawing/2014/main" id="{A10C06B7-C5A5-4A5F-8872-F35553318260}"/>
              </a:ext>
            </a:extLst>
          </p:cNvPr>
          <p:cNvSpPr txBox="1"/>
          <p:nvPr/>
        </p:nvSpPr>
        <p:spPr>
          <a:xfrm>
            <a:off x="4299458" y="834516"/>
            <a:ext cx="5002586" cy="769441"/>
          </a:xfrm>
          <a:prstGeom prst="rect">
            <a:avLst/>
          </a:prstGeom>
          <a:noFill/>
        </p:spPr>
        <p:txBody>
          <a:bodyPr wrap="square" rtlCol="0">
            <a:spAutoFit/>
          </a:bodyPr>
          <a:lstStyle/>
          <a:p>
            <a:r>
              <a:rPr lang="es-CO" sz="2200" dirty="0">
                <a:solidFill>
                  <a:schemeClr val="accent1"/>
                </a:solidFill>
                <a:latin typeface="Arial" panose="020B0604020202020204" pitchFamily="34" charset="0"/>
                <a:cs typeface="Arial" panose="020B0604020202020204" pitchFamily="34" charset="0"/>
              </a:rPr>
              <a:t>Fundamentos de programación</a:t>
            </a:r>
          </a:p>
          <a:p>
            <a:r>
              <a:rPr lang="es-CO" sz="2200" dirty="0">
                <a:solidFill>
                  <a:schemeClr val="accent1"/>
                </a:solidFill>
                <a:latin typeface="Arial" panose="020B0604020202020204" pitchFamily="34" charset="0"/>
                <a:cs typeface="Arial" panose="020B0604020202020204" pitchFamily="34" charset="0"/>
              </a:rPr>
              <a:t>Programación orientada a objetos</a:t>
            </a:r>
          </a:p>
        </p:txBody>
      </p:sp>
      <p:sp>
        <p:nvSpPr>
          <p:cNvPr id="11" name="CuadroTexto 10">
            <a:extLst>
              <a:ext uri="{FF2B5EF4-FFF2-40B4-BE49-F238E27FC236}">
                <a16:creationId xmlns:a16="http://schemas.microsoft.com/office/drawing/2014/main" id="{E4B51999-E21A-4A10-AFE9-DDAA58D50735}"/>
              </a:ext>
            </a:extLst>
          </p:cNvPr>
          <p:cNvSpPr txBox="1"/>
          <p:nvPr/>
        </p:nvSpPr>
        <p:spPr>
          <a:xfrm>
            <a:off x="3938214" y="833654"/>
            <a:ext cx="361244" cy="369332"/>
          </a:xfrm>
          <a:prstGeom prst="rect">
            <a:avLst/>
          </a:prstGeom>
          <a:noFill/>
        </p:spPr>
        <p:txBody>
          <a:bodyPr wrap="square">
            <a:spAutoFit/>
          </a:bodyPr>
          <a:lstStyle/>
          <a:p>
            <a:r>
              <a:rPr lang="es-CO" dirty="0"/>
              <a:t>✔️</a:t>
            </a:r>
          </a:p>
        </p:txBody>
      </p:sp>
      <p:sp>
        <p:nvSpPr>
          <p:cNvPr id="13" name="CuadroTexto 12">
            <a:extLst>
              <a:ext uri="{FF2B5EF4-FFF2-40B4-BE49-F238E27FC236}">
                <a16:creationId xmlns:a16="http://schemas.microsoft.com/office/drawing/2014/main" id="{75D94532-661D-4537-A00C-E9D0E6569183}"/>
              </a:ext>
            </a:extLst>
          </p:cNvPr>
          <p:cNvSpPr txBox="1"/>
          <p:nvPr/>
        </p:nvSpPr>
        <p:spPr>
          <a:xfrm>
            <a:off x="3938214" y="1190979"/>
            <a:ext cx="372533" cy="369332"/>
          </a:xfrm>
          <a:prstGeom prst="rect">
            <a:avLst/>
          </a:prstGeom>
          <a:noFill/>
        </p:spPr>
        <p:txBody>
          <a:bodyPr wrap="square">
            <a:spAutoFit/>
          </a:bodyPr>
          <a:lstStyle/>
          <a:p>
            <a:r>
              <a:rPr lang="es-CO" dirty="0"/>
              <a:t>⏳</a:t>
            </a:r>
          </a:p>
        </p:txBody>
      </p:sp>
    </p:spTree>
    <p:extLst>
      <p:ext uri="{BB962C8B-B14F-4D97-AF65-F5344CB8AC3E}">
        <p14:creationId xmlns:p14="http://schemas.microsoft.com/office/powerpoint/2010/main" val="421233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CE841960-6C6E-4681-AD6C-F96CEDC3EC5E}"/>
              </a:ext>
            </a:extLst>
          </p:cNvPr>
          <p:cNvSpPr/>
          <p:nvPr/>
        </p:nvSpPr>
        <p:spPr>
          <a:xfrm>
            <a:off x="9008535" y="3563223"/>
            <a:ext cx="767643" cy="2822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esquina doblada 4">
            <a:extLst>
              <a:ext uri="{FF2B5EF4-FFF2-40B4-BE49-F238E27FC236}">
                <a16:creationId xmlns:a16="http://schemas.microsoft.com/office/drawing/2014/main" id="{C54275EE-AECB-499F-95FC-F6B146A257D2}"/>
              </a:ext>
            </a:extLst>
          </p:cNvPr>
          <p:cNvSpPr/>
          <p:nvPr/>
        </p:nvSpPr>
        <p:spPr>
          <a:xfrm>
            <a:off x="9832622" y="4167664"/>
            <a:ext cx="1331846" cy="607536"/>
          </a:xfrm>
          <a:prstGeom prst="foldedCorner">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pic>
        <p:nvPicPr>
          <p:cNvPr id="3" name="Imagen 2" descr="Diagrama&#10;&#10;Descripción generada automáticamente">
            <a:extLst>
              <a:ext uri="{FF2B5EF4-FFF2-40B4-BE49-F238E27FC236}">
                <a16:creationId xmlns:a16="http://schemas.microsoft.com/office/drawing/2014/main" id="{CEEAA555-C3D8-4EDF-8D75-9500275732B2}"/>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0" y="0"/>
            <a:ext cx="5778377" cy="6837486"/>
          </a:xfrm>
          <a:prstGeom prst="rect">
            <a:avLst/>
          </a:prstGeom>
        </p:spPr>
      </p:pic>
      <p:sp>
        <p:nvSpPr>
          <p:cNvPr id="7" name="CuadroTexto 6">
            <a:extLst>
              <a:ext uri="{FF2B5EF4-FFF2-40B4-BE49-F238E27FC236}">
                <a16:creationId xmlns:a16="http://schemas.microsoft.com/office/drawing/2014/main" id="{B6981300-C0B7-4753-9BC8-E1EC804F0549}"/>
              </a:ext>
            </a:extLst>
          </p:cNvPr>
          <p:cNvSpPr txBox="1"/>
          <p:nvPr/>
        </p:nvSpPr>
        <p:spPr>
          <a:xfrm>
            <a:off x="9957044" y="4272297"/>
            <a:ext cx="1331846" cy="369332"/>
          </a:xfrm>
          <a:prstGeom prst="rect">
            <a:avLst/>
          </a:prstGeom>
          <a:noFill/>
        </p:spPr>
        <p:txBody>
          <a:bodyPr wrap="square">
            <a:spAutoFit/>
          </a:bodyPr>
          <a:lstStyle/>
          <a:p>
            <a:r>
              <a:rPr lang="es-ES" dirty="0" err="1">
                <a:solidFill>
                  <a:schemeClr val="bg2">
                    <a:lumMod val="50000"/>
                  </a:schemeClr>
                </a:solidFill>
                <a:latin typeface="Arial" panose="020B0604020202020204" pitchFamily="34" charset="0"/>
                <a:cs typeface="Arial" panose="020B0604020202020204" pitchFamily="34" charset="0"/>
              </a:rPr>
              <a:t>roadmap</a:t>
            </a:r>
            <a:endParaRPr lang="es-CO" dirty="0">
              <a:solidFill>
                <a:schemeClr val="bg2">
                  <a:lumMod val="50000"/>
                </a:schemeClr>
              </a:solidFill>
              <a:latin typeface="Arial" panose="020B0604020202020204" pitchFamily="34" charset="0"/>
              <a:cs typeface="Arial" panose="020B0604020202020204" pitchFamily="34" charset="0"/>
            </a:endParaRPr>
          </a:p>
        </p:txBody>
      </p:sp>
      <p:cxnSp>
        <p:nvCxnSpPr>
          <p:cNvPr id="8" name="Conector: curvado 7">
            <a:extLst>
              <a:ext uri="{FF2B5EF4-FFF2-40B4-BE49-F238E27FC236}">
                <a16:creationId xmlns:a16="http://schemas.microsoft.com/office/drawing/2014/main" id="{2D6A64AF-2530-468C-8DA9-F86855B14465}"/>
              </a:ext>
            </a:extLst>
          </p:cNvPr>
          <p:cNvCxnSpPr>
            <a:cxnSpLocks/>
          </p:cNvCxnSpPr>
          <p:nvPr/>
        </p:nvCxnSpPr>
        <p:spPr>
          <a:xfrm rot="16200000" flipH="1">
            <a:off x="9177351" y="3929050"/>
            <a:ext cx="700943" cy="609600"/>
          </a:xfrm>
          <a:prstGeom prst="curvedConnector2">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 name="CuadroTexto 3">
            <a:extLst>
              <a:ext uri="{FF2B5EF4-FFF2-40B4-BE49-F238E27FC236}">
                <a16:creationId xmlns:a16="http://schemas.microsoft.com/office/drawing/2014/main" id="{EA629B40-9106-4E7F-B7B7-605ADFF26A28}"/>
              </a:ext>
            </a:extLst>
          </p:cNvPr>
          <p:cNvSpPr txBox="1"/>
          <p:nvPr/>
        </p:nvSpPr>
        <p:spPr>
          <a:xfrm>
            <a:off x="6090599" y="2690336"/>
            <a:ext cx="4267200" cy="1477328"/>
          </a:xfrm>
          <a:prstGeom prst="rect">
            <a:avLst/>
          </a:prstGeom>
          <a:noFill/>
        </p:spPr>
        <p:txBody>
          <a:bodyPr wrap="square">
            <a:spAutoFit/>
          </a:bodyPr>
          <a:lstStyle/>
          <a:p>
            <a:r>
              <a:rPr lang="es-ES" dirty="0">
                <a:solidFill>
                  <a:schemeClr val="bg2">
                    <a:lumMod val="25000"/>
                  </a:schemeClr>
                </a:solidFill>
                <a:latin typeface="Arial" panose="020B0604020202020204" pitchFamily="34" charset="0"/>
                <a:cs typeface="Arial" panose="020B0604020202020204" pitchFamily="34" charset="0"/>
              </a:rPr>
              <a:t>Siempre hay algo nuevo por aprender, existe una deuda técnica en cada profesional asociada a su perfil, por tanto </a:t>
            </a:r>
            <a:r>
              <a:rPr lang="es-ES" dirty="0">
                <a:solidFill>
                  <a:srgbClr val="E83566"/>
                </a:solidFill>
                <a:latin typeface="Arial" panose="020B0604020202020204" pitchFamily="34" charset="0"/>
                <a:cs typeface="Arial" panose="020B0604020202020204" pitchFamily="34" charset="0"/>
              </a:rPr>
              <a:t>se tratará siempre del camino y no de un punto al cual llegar</a:t>
            </a:r>
            <a:endParaRPr lang="es-CO" dirty="0">
              <a:solidFill>
                <a:srgbClr val="E835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56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0ECDF9F-21EA-4E76-AAAD-DDF43417F80C}"/>
              </a:ext>
            </a:extLst>
          </p:cNvPr>
          <p:cNvPicPr>
            <a:picLocks noChangeAspect="1"/>
          </p:cNvPicPr>
          <p:nvPr/>
        </p:nvPicPr>
        <p:blipFill>
          <a:blip r:embed="rId2"/>
          <a:stretch>
            <a:fillRect/>
          </a:stretch>
        </p:blipFill>
        <p:spPr>
          <a:xfrm>
            <a:off x="1354196" y="1674892"/>
            <a:ext cx="205029" cy="173485"/>
          </a:xfrm>
          <a:prstGeom prst="rect">
            <a:avLst/>
          </a:prstGeom>
        </p:spPr>
      </p:pic>
      <p:sp>
        <p:nvSpPr>
          <p:cNvPr id="4" name="CuadroTexto 3">
            <a:extLst>
              <a:ext uri="{FF2B5EF4-FFF2-40B4-BE49-F238E27FC236}">
                <a16:creationId xmlns:a16="http://schemas.microsoft.com/office/drawing/2014/main" id="{F06CDA0E-7A2F-4EBE-ABD3-0CE610FBF91D}"/>
              </a:ext>
            </a:extLst>
          </p:cNvPr>
          <p:cNvSpPr txBox="1"/>
          <p:nvPr/>
        </p:nvSpPr>
        <p:spPr>
          <a:xfrm>
            <a:off x="1559225" y="1542218"/>
            <a:ext cx="4267200" cy="1477328"/>
          </a:xfrm>
          <a:prstGeom prst="rect">
            <a:avLst/>
          </a:prstGeom>
          <a:noFill/>
        </p:spPr>
        <p:txBody>
          <a:bodyPr wrap="square">
            <a:spAutoFit/>
          </a:bodyPr>
          <a:lstStyle/>
          <a:p>
            <a:r>
              <a:rPr lang="es-ES" dirty="0">
                <a:solidFill>
                  <a:schemeClr val="bg2">
                    <a:lumMod val="25000"/>
                  </a:schemeClr>
                </a:solidFill>
                <a:latin typeface="Arial" panose="020B0604020202020204" pitchFamily="34" charset="0"/>
                <a:cs typeface="Arial" panose="020B0604020202020204" pitchFamily="34" charset="0"/>
              </a:rPr>
              <a:t>Veamos un ejemplo de un conocido, lenguaje: el español. </a:t>
            </a:r>
          </a:p>
          <a:p>
            <a:endParaRPr lang="es-ES" dirty="0">
              <a:solidFill>
                <a:schemeClr val="bg2">
                  <a:lumMod val="25000"/>
                </a:schemeClr>
              </a:solidFill>
              <a:latin typeface="Arial" panose="020B0604020202020204" pitchFamily="34" charset="0"/>
              <a:cs typeface="Arial" panose="020B0604020202020204" pitchFamily="34" charset="0"/>
            </a:endParaRPr>
          </a:p>
          <a:p>
            <a:r>
              <a:rPr lang="es-ES" dirty="0">
                <a:solidFill>
                  <a:schemeClr val="bg2">
                    <a:lumMod val="25000"/>
                  </a:schemeClr>
                </a:solidFill>
                <a:latin typeface="Arial" panose="020B0604020202020204" pitchFamily="34" charset="0"/>
                <a:cs typeface="Arial" panose="020B0604020202020204" pitchFamily="34" charset="0"/>
              </a:rPr>
              <a:t>¿Cuál es su porcentaje de comprensión de los siguiente párrafos?</a:t>
            </a:r>
            <a:endParaRPr lang="es-CO" dirty="0">
              <a:solidFill>
                <a:srgbClr val="E83566"/>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DB711B4-3E83-49EC-ABEB-0F373C6D278A}"/>
              </a:ext>
            </a:extLst>
          </p:cNvPr>
          <p:cNvSpPr txBox="1"/>
          <p:nvPr/>
        </p:nvSpPr>
        <p:spPr>
          <a:xfrm>
            <a:off x="6031454" y="3015966"/>
            <a:ext cx="5426768" cy="2031325"/>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Salomón Toledano se </a:t>
            </a:r>
            <a:r>
              <a:rPr lang="es-ES" b="1" dirty="0">
                <a:solidFill>
                  <a:srgbClr val="E83566"/>
                </a:solidFill>
                <a:latin typeface="Arial" panose="020B0604020202020204" pitchFamily="34" charset="0"/>
                <a:cs typeface="Arial" panose="020B0604020202020204" pitchFamily="34" charset="0"/>
              </a:rPr>
              <a:t>jactaba</a:t>
            </a:r>
            <a:r>
              <a:rPr lang="es-ES" dirty="0">
                <a:solidFill>
                  <a:schemeClr val="bg2">
                    <a:lumMod val="50000"/>
                  </a:schemeClr>
                </a:solidFill>
                <a:latin typeface="Arial" panose="020B0604020202020204" pitchFamily="34" charset="0"/>
                <a:cs typeface="Arial" panose="020B0604020202020204" pitchFamily="34" charset="0"/>
              </a:rPr>
              <a:t> de hablar doce lenguas y poder interpretarlas todas en las dos direcciones. Era un hombre bajito y </a:t>
            </a:r>
            <a:r>
              <a:rPr lang="es-ES" b="1" dirty="0">
                <a:solidFill>
                  <a:srgbClr val="E83566"/>
                </a:solidFill>
                <a:latin typeface="Arial" panose="020B0604020202020204" pitchFamily="34" charset="0"/>
                <a:cs typeface="Arial" panose="020B0604020202020204" pitchFamily="34" charset="0"/>
              </a:rPr>
              <a:t>esmirriado</a:t>
            </a:r>
            <a:r>
              <a:rPr lang="es-ES" dirty="0">
                <a:solidFill>
                  <a:schemeClr val="bg2">
                    <a:lumMod val="50000"/>
                  </a:schemeClr>
                </a:solidFill>
                <a:latin typeface="Arial" panose="020B0604020202020204" pitchFamily="34" charset="0"/>
                <a:cs typeface="Arial" panose="020B0604020202020204" pitchFamily="34" charset="0"/>
              </a:rPr>
              <a:t>, medio perdido en unos trajes </a:t>
            </a:r>
            <a:r>
              <a:rPr lang="es-ES" b="1" dirty="0" err="1">
                <a:solidFill>
                  <a:srgbClr val="E83566"/>
                </a:solidFill>
                <a:latin typeface="Arial" panose="020B0604020202020204" pitchFamily="34" charset="0"/>
                <a:cs typeface="Arial" panose="020B0604020202020204" pitchFamily="34" charset="0"/>
              </a:rPr>
              <a:t>bolsudos</a:t>
            </a:r>
            <a:r>
              <a:rPr lang="es-ES" dirty="0">
                <a:solidFill>
                  <a:schemeClr val="bg2">
                    <a:lumMod val="50000"/>
                  </a:schemeClr>
                </a:solidFill>
                <a:latin typeface="Arial" panose="020B0604020202020204" pitchFamily="34" charset="0"/>
                <a:cs typeface="Arial" panose="020B0604020202020204" pitchFamily="34" charset="0"/>
              </a:rPr>
              <a:t> que, se diría, se compraba a propósito para que le quedaran grandes, y unos ojos de tortuga indecisos entre la </a:t>
            </a:r>
            <a:r>
              <a:rPr lang="es-ES" b="1" dirty="0">
                <a:solidFill>
                  <a:srgbClr val="E83566"/>
                </a:solidFill>
                <a:latin typeface="Arial" panose="020B0604020202020204" pitchFamily="34" charset="0"/>
                <a:cs typeface="Arial" panose="020B0604020202020204" pitchFamily="34" charset="0"/>
              </a:rPr>
              <a:t>vigilia</a:t>
            </a:r>
            <a:r>
              <a:rPr lang="es-ES" dirty="0">
                <a:solidFill>
                  <a:schemeClr val="bg2">
                    <a:lumMod val="50000"/>
                  </a:schemeClr>
                </a:solidFill>
                <a:latin typeface="Arial" panose="020B0604020202020204" pitchFamily="34" charset="0"/>
                <a:cs typeface="Arial" panose="020B0604020202020204" pitchFamily="34" charset="0"/>
              </a:rPr>
              <a:t> y el sueño.</a:t>
            </a:r>
            <a:endParaRPr lang="es-CO" dirty="0">
              <a:solidFill>
                <a:schemeClr val="bg2">
                  <a:lumMod val="50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EEBFA667-D6BB-46D8-B0EF-9502A880185B}"/>
              </a:ext>
            </a:extLst>
          </p:cNvPr>
          <p:cNvSpPr txBox="1"/>
          <p:nvPr/>
        </p:nvSpPr>
        <p:spPr>
          <a:xfrm>
            <a:off x="1354196" y="4922881"/>
            <a:ext cx="4741804" cy="1200329"/>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Le </a:t>
            </a:r>
            <a:r>
              <a:rPr lang="es-ES" b="1" dirty="0">
                <a:solidFill>
                  <a:srgbClr val="5C739C"/>
                </a:solidFill>
                <a:latin typeface="Arial" panose="020B0604020202020204" pitchFamily="34" charset="0"/>
                <a:cs typeface="Arial" panose="020B0604020202020204" pitchFamily="34" charset="0"/>
              </a:rPr>
              <a:t>raleaban</a:t>
            </a:r>
            <a:r>
              <a:rPr lang="es-ES" dirty="0">
                <a:solidFill>
                  <a:schemeClr val="bg2">
                    <a:lumMod val="50000"/>
                  </a:schemeClr>
                </a:solidFill>
                <a:latin typeface="Arial" panose="020B0604020202020204" pitchFamily="34" charset="0"/>
                <a:cs typeface="Arial" panose="020B0604020202020204" pitchFamily="34" charset="0"/>
              </a:rPr>
              <a:t> los cabellos y se afeitaba sólo cada dos o tres días, de modo que siempre andaba con una sombra grisácea ensuciándole la cara. </a:t>
            </a:r>
            <a:endParaRPr lang="es-CO"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93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DB711B4-3E83-49EC-ABEB-0F373C6D278A}"/>
              </a:ext>
            </a:extLst>
          </p:cNvPr>
          <p:cNvSpPr txBox="1"/>
          <p:nvPr/>
        </p:nvSpPr>
        <p:spPr>
          <a:xfrm>
            <a:off x="1354196" y="1967087"/>
            <a:ext cx="4877271" cy="1477328"/>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Nadie que lo viera así, tan poca cosa, el perfecto </a:t>
            </a:r>
            <a:r>
              <a:rPr lang="es-ES" b="1" dirty="0">
                <a:solidFill>
                  <a:srgbClr val="5C739C"/>
                </a:solidFill>
                <a:latin typeface="Arial" panose="020B0604020202020204" pitchFamily="34" charset="0"/>
                <a:cs typeface="Arial" panose="020B0604020202020204" pitchFamily="34" charset="0"/>
              </a:rPr>
              <a:t>don nadie</a:t>
            </a:r>
            <a:r>
              <a:rPr lang="es-ES" dirty="0">
                <a:solidFill>
                  <a:schemeClr val="bg2">
                    <a:lumMod val="50000"/>
                  </a:schemeClr>
                </a:solidFill>
                <a:latin typeface="Arial" panose="020B0604020202020204" pitchFamily="34" charset="0"/>
                <a:cs typeface="Arial" panose="020B0604020202020204" pitchFamily="34" charset="0"/>
              </a:rPr>
              <a:t>, hubiera podido imaginarse la extraordinaria facilidad de que estaba dotado para los idiomas y su fabulosa </a:t>
            </a:r>
            <a:r>
              <a:rPr lang="es-ES" b="1" dirty="0">
                <a:solidFill>
                  <a:srgbClr val="E83566"/>
                </a:solidFill>
                <a:latin typeface="Arial" panose="020B0604020202020204" pitchFamily="34" charset="0"/>
                <a:cs typeface="Arial" panose="020B0604020202020204" pitchFamily="34" charset="0"/>
              </a:rPr>
              <a:t>aptitud</a:t>
            </a:r>
            <a:r>
              <a:rPr lang="es-ES" dirty="0">
                <a:solidFill>
                  <a:schemeClr val="bg2">
                    <a:lumMod val="50000"/>
                  </a:schemeClr>
                </a:solidFill>
                <a:latin typeface="Arial" panose="020B0604020202020204" pitchFamily="34" charset="0"/>
                <a:cs typeface="Arial" panose="020B0604020202020204" pitchFamily="34" charset="0"/>
              </a:rPr>
              <a:t> para interpretarlos.</a:t>
            </a:r>
            <a:endParaRPr lang="es-CO" dirty="0">
              <a:solidFill>
                <a:schemeClr val="bg2">
                  <a:lumMod val="50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EEBFA667-D6BB-46D8-B0EF-9502A880185B}"/>
              </a:ext>
            </a:extLst>
          </p:cNvPr>
          <p:cNvSpPr txBox="1"/>
          <p:nvPr/>
        </p:nvSpPr>
        <p:spPr>
          <a:xfrm>
            <a:off x="1354196" y="3608362"/>
            <a:ext cx="4741804" cy="1477328"/>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 Todo el mundo lo admiraba y lo envidiaba, pero muy pocos de nuestros colegas lo querían. Los </a:t>
            </a:r>
            <a:r>
              <a:rPr lang="es-ES" b="1" dirty="0">
                <a:solidFill>
                  <a:srgbClr val="5C739C"/>
                </a:solidFill>
                <a:latin typeface="Arial" panose="020B0604020202020204" pitchFamily="34" charset="0"/>
                <a:cs typeface="Arial" panose="020B0604020202020204" pitchFamily="34" charset="0"/>
              </a:rPr>
              <a:t>abrumaban</a:t>
            </a:r>
            <a:r>
              <a:rPr lang="es-ES" dirty="0">
                <a:solidFill>
                  <a:schemeClr val="bg2">
                    <a:lumMod val="50000"/>
                  </a:schemeClr>
                </a:solidFill>
                <a:latin typeface="Arial" panose="020B0604020202020204" pitchFamily="34" charset="0"/>
                <a:cs typeface="Arial" panose="020B0604020202020204" pitchFamily="34" charset="0"/>
              </a:rPr>
              <a:t> su </a:t>
            </a:r>
            <a:r>
              <a:rPr lang="es-ES" b="1" dirty="0">
                <a:solidFill>
                  <a:srgbClr val="5C739C"/>
                </a:solidFill>
                <a:latin typeface="Arial" panose="020B0604020202020204" pitchFamily="34" charset="0"/>
                <a:cs typeface="Arial" panose="020B0604020202020204" pitchFamily="34" charset="0"/>
              </a:rPr>
              <a:t>locuacidad</a:t>
            </a:r>
            <a:r>
              <a:rPr lang="es-ES" dirty="0">
                <a:solidFill>
                  <a:schemeClr val="bg2">
                    <a:lumMod val="50000"/>
                  </a:schemeClr>
                </a:solidFill>
                <a:latin typeface="Arial" panose="020B0604020202020204" pitchFamily="34" charset="0"/>
                <a:cs typeface="Arial" panose="020B0604020202020204" pitchFamily="34" charset="0"/>
              </a:rPr>
              <a:t>, su falta de tacto, sus chiquillerías y la avidez con que acaparaba la conversación.</a:t>
            </a:r>
            <a:endParaRPr lang="es-CO" dirty="0">
              <a:solidFill>
                <a:schemeClr val="bg2">
                  <a:lumMod val="50000"/>
                </a:schemeClr>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A43AAA6-1575-49A5-BE35-33B635CCD8BE}"/>
              </a:ext>
            </a:extLst>
          </p:cNvPr>
          <p:cNvSpPr txBox="1"/>
          <p:nvPr/>
        </p:nvSpPr>
        <p:spPr>
          <a:xfrm>
            <a:off x="4080934" y="6169116"/>
            <a:ext cx="5198533" cy="338554"/>
          </a:xfrm>
          <a:prstGeom prst="rect">
            <a:avLst/>
          </a:prstGeom>
          <a:noFill/>
        </p:spPr>
        <p:txBody>
          <a:bodyPr wrap="square">
            <a:spAutoFit/>
          </a:bodyPr>
          <a:lstStyle/>
          <a:p>
            <a:r>
              <a:rPr lang="es-ES" sz="1600" dirty="0">
                <a:solidFill>
                  <a:schemeClr val="tx1">
                    <a:lumMod val="85000"/>
                    <a:lumOff val="15000"/>
                  </a:schemeClr>
                </a:solidFill>
                <a:latin typeface="Cambria Math" panose="02040503050406030204" pitchFamily="18" charset="0"/>
                <a:ea typeface="Cambria Math" panose="02040503050406030204" pitchFamily="18" charset="0"/>
              </a:rPr>
              <a:t>Créditos: Travesuras de la ni</a:t>
            </a:r>
            <a:r>
              <a:rPr lang="es-CO" sz="1600" dirty="0">
                <a:solidFill>
                  <a:schemeClr val="tx1">
                    <a:lumMod val="85000"/>
                    <a:lumOff val="15000"/>
                  </a:schemeClr>
                </a:solidFill>
                <a:latin typeface="Cambria Math" panose="02040503050406030204" pitchFamily="18" charset="0"/>
                <a:ea typeface="Cambria Math" panose="02040503050406030204" pitchFamily="18" charset="0"/>
              </a:rPr>
              <a:t>ña mala – Mario Vargas Llosa</a:t>
            </a:r>
            <a:endParaRPr lang="es-ES" sz="1600" b="1" dirty="0">
              <a:solidFill>
                <a:schemeClr val="tx1">
                  <a:lumMod val="85000"/>
                  <a:lumOff val="15000"/>
                </a:schemeClr>
              </a:solidFill>
              <a:latin typeface="Cambria Math" panose="02040503050406030204" pitchFamily="18" charset="0"/>
              <a:ea typeface="Cambria Math" panose="02040503050406030204" pitchFamily="18" charset="0"/>
            </a:endParaRPr>
          </a:p>
        </p:txBody>
      </p:sp>
      <p:pic>
        <p:nvPicPr>
          <p:cNvPr id="3" name="Imagen 2" descr="Imagen que contiene persona, interior, hombre, joven&#10;&#10;Descripción generada automáticamente">
            <a:extLst>
              <a:ext uri="{FF2B5EF4-FFF2-40B4-BE49-F238E27FC236}">
                <a16:creationId xmlns:a16="http://schemas.microsoft.com/office/drawing/2014/main" id="{B08DBBD9-993A-4C26-8683-1759094A9FE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flipH="1" flipV="1">
            <a:off x="6399390" y="0"/>
            <a:ext cx="3886200" cy="5819775"/>
          </a:xfrm>
          <a:prstGeom prst="rect">
            <a:avLst/>
          </a:prstGeom>
        </p:spPr>
      </p:pic>
    </p:spTree>
    <p:extLst>
      <p:ext uri="{BB962C8B-B14F-4D97-AF65-F5344CB8AC3E}">
        <p14:creationId xmlns:p14="http://schemas.microsoft.com/office/powerpoint/2010/main" val="1889243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06CDA0E-7A2F-4EBE-ABD3-0CE610FBF91D}"/>
              </a:ext>
            </a:extLst>
          </p:cNvPr>
          <p:cNvSpPr txBox="1"/>
          <p:nvPr/>
        </p:nvSpPr>
        <p:spPr>
          <a:xfrm>
            <a:off x="5637225" y="4278493"/>
            <a:ext cx="5990331" cy="1569660"/>
          </a:xfrm>
          <a:prstGeom prst="rect">
            <a:avLst/>
          </a:prstGeom>
          <a:noFill/>
        </p:spPr>
        <p:txBody>
          <a:bodyPr wrap="square">
            <a:spAutoFit/>
          </a:bodyPr>
          <a:lstStyle/>
          <a:p>
            <a:r>
              <a:rPr lang="es-ES" sz="1600" dirty="0">
                <a:solidFill>
                  <a:schemeClr val="bg2">
                    <a:lumMod val="25000"/>
                  </a:schemeClr>
                </a:solidFill>
                <a:latin typeface="Arial" panose="020B0604020202020204" pitchFamily="34" charset="0"/>
                <a:cs typeface="Arial" panose="020B0604020202020204" pitchFamily="34" charset="0"/>
              </a:rPr>
              <a:t>El </a:t>
            </a:r>
            <a:r>
              <a:rPr lang="es-ES" sz="3200" dirty="0">
                <a:solidFill>
                  <a:srgbClr val="5C739C"/>
                </a:solidFill>
                <a:latin typeface="Arial" panose="020B0604020202020204" pitchFamily="34" charset="0"/>
                <a:cs typeface="Arial" panose="020B0604020202020204" pitchFamily="34" charset="0"/>
              </a:rPr>
              <a:t>porcentaje</a:t>
            </a:r>
            <a:r>
              <a:rPr lang="es-ES" sz="1600" dirty="0">
                <a:solidFill>
                  <a:schemeClr val="bg2">
                    <a:lumMod val="25000"/>
                  </a:schemeClr>
                </a:solidFill>
                <a:latin typeface="Arial" panose="020B0604020202020204" pitchFamily="34" charset="0"/>
                <a:cs typeface="Arial" panose="020B0604020202020204" pitchFamily="34" charset="0"/>
              </a:rPr>
              <a:t> en realidad no es relevante, si lo que queremos es simplemente disfrutar de una lectura, podemos quedar con </a:t>
            </a:r>
            <a:r>
              <a:rPr lang="es-ES" sz="1600" dirty="0">
                <a:solidFill>
                  <a:srgbClr val="E83566"/>
                </a:solidFill>
                <a:latin typeface="Arial" panose="020B0604020202020204" pitchFamily="34" charset="0"/>
                <a:cs typeface="Arial" panose="020B0604020202020204" pitchFamily="34" charset="0"/>
              </a:rPr>
              <a:t>la deuda </a:t>
            </a:r>
            <a:r>
              <a:rPr lang="es-ES" sz="1600" dirty="0">
                <a:solidFill>
                  <a:schemeClr val="bg2">
                    <a:lumMod val="25000"/>
                  </a:schemeClr>
                </a:solidFill>
                <a:latin typeface="Arial" panose="020B0604020202020204" pitchFamily="34" charset="0"/>
                <a:cs typeface="Arial" panose="020B0604020202020204" pitchFamily="34" charset="0"/>
              </a:rPr>
              <a:t>de las palabras que no conocemos, al consultarlas se abren nuevos caminos que posiblemente puedan ser recorridos</a:t>
            </a:r>
          </a:p>
        </p:txBody>
      </p:sp>
      <p:pic>
        <p:nvPicPr>
          <p:cNvPr id="6" name="Imagen 5" descr="Diagrama&#10;&#10;Descripción generada automáticamente">
            <a:extLst>
              <a:ext uri="{FF2B5EF4-FFF2-40B4-BE49-F238E27FC236}">
                <a16:creationId xmlns:a16="http://schemas.microsoft.com/office/drawing/2014/main" id="{77A86576-FADC-446F-86D5-4773F597DFE7}"/>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rot="5400000">
            <a:off x="854346" y="-301186"/>
            <a:ext cx="4210758" cy="5558201"/>
          </a:xfrm>
          <a:prstGeom prst="rect">
            <a:avLst/>
          </a:prstGeom>
        </p:spPr>
      </p:pic>
    </p:spTree>
    <p:extLst>
      <p:ext uri="{BB962C8B-B14F-4D97-AF65-F5344CB8AC3E}">
        <p14:creationId xmlns:p14="http://schemas.microsoft.com/office/powerpoint/2010/main" val="20915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3FDDDED-6EE0-4156-AEB3-DECFE162B23A}"/>
              </a:ext>
            </a:extLst>
          </p:cNvPr>
          <p:cNvSpPr txBox="1"/>
          <p:nvPr/>
        </p:nvSpPr>
        <p:spPr>
          <a:xfrm rot="20291011">
            <a:off x="1265288" y="1178296"/>
            <a:ext cx="2460978" cy="4339650"/>
          </a:xfrm>
          <a:prstGeom prst="rect">
            <a:avLst/>
          </a:prstGeom>
          <a:noFill/>
        </p:spPr>
        <p:txBody>
          <a:bodyPr wrap="square" rtlCol="0">
            <a:spAutoFit/>
          </a:bodyPr>
          <a:lstStyle/>
          <a:p>
            <a:r>
              <a:rPr lang="es-CO" sz="13800" b="1" dirty="0" err="1">
                <a:ln w="19050">
                  <a:solidFill>
                    <a:srgbClr val="5C739C"/>
                  </a:solidFill>
                </a:ln>
                <a:noFill/>
                <a:latin typeface="Arial" panose="020B0604020202020204" pitchFamily="34" charset="0"/>
                <a:cs typeface="Arial" panose="020B0604020202020204" pitchFamily="34" charset="0"/>
              </a:rPr>
              <a:t>Ses</a:t>
            </a:r>
            <a:endParaRPr lang="es-CO" sz="102800" b="1" dirty="0">
              <a:ln w="19050">
                <a:solidFill>
                  <a:srgbClr val="5C739C"/>
                </a:solidFill>
              </a:ln>
              <a:no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484163F7-F03B-4A5E-9EC8-8DD2368AF0E6}"/>
              </a:ext>
            </a:extLst>
          </p:cNvPr>
          <p:cNvSpPr txBox="1"/>
          <p:nvPr/>
        </p:nvSpPr>
        <p:spPr>
          <a:xfrm rot="20291011">
            <a:off x="2653651" y="2110821"/>
            <a:ext cx="2460978" cy="1446550"/>
          </a:xfrm>
          <a:prstGeom prst="rect">
            <a:avLst/>
          </a:prstGeom>
          <a:noFill/>
        </p:spPr>
        <p:txBody>
          <a:bodyPr wrap="square" rtlCol="0">
            <a:spAutoFit/>
          </a:bodyPr>
          <a:lstStyle/>
          <a:p>
            <a:r>
              <a:rPr lang="es-CO" sz="8800" b="1" dirty="0" err="1">
                <a:ln w="19050">
                  <a:solidFill>
                    <a:srgbClr val="5C739C"/>
                  </a:solidFill>
                </a:ln>
                <a:noFill/>
                <a:latin typeface="Arial" panose="020B0604020202020204" pitchFamily="34" charset="0"/>
                <a:cs typeface="Arial" panose="020B0604020202020204" pitchFamily="34" charset="0"/>
              </a:rPr>
              <a:t>go</a:t>
            </a:r>
            <a:endParaRPr lang="es-CO" sz="59500" b="1" dirty="0">
              <a:ln w="19050">
                <a:solidFill>
                  <a:srgbClr val="5C739C"/>
                </a:solidFill>
              </a:ln>
              <a:no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2"/>
          <a:stretch>
            <a:fillRect/>
          </a:stretch>
        </p:blipFill>
        <p:spPr>
          <a:xfrm rot="16200000">
            <a:off x="6592236" y="4519334"/>
            <a:ext cx="571500" cy="152400"/>
          </a:xfrm>
          <a:prstGeom prst="rect">
            <a:avLst/>
          </a:prstGeom>
        </p:spPr>
      </p:pic>
      <p:sp>
        <p:nvSpPr>
          <p:cNvPr id="3" name="CuadroTexto 2">
            <a:extLst>
              <a:ext uri="{FF2B5EF4-FFF2-40B4-BE49-F238E27FC236}">
                <a16:creationId xmlns:a16="http://schemas.microsoft.com/office/drawing/2014/main" id="{EFA49BB1-7AC6-4EFE-BAC7-0EB9A368D380}"/>
              </a:ext>
            </a:extLst>
          </p:cNvPr>
          <p:cNvSpPr txBox="1"/>
          <p:nvPr/>
        </p:nvSpPr>
        <p:spPr>
          <a:xfrm rot="20291011">
            <a:off x="1076311" y="2328130"/>
            <a:ext cx="2460978" cy="1446550"/>
          </a:xfrm>
          <a:prstGeom prst="rect">
            <a:avLst/>
          </a:prstGeom>
          <a:noFill/>
        </p:spPr>
        <p:txBody>
          <a:bodyPr wrap="square" rtlCol="0">
            <a:spAutoFit/>
          </a:bodyPr>
          <a:lstStyle/>
          <a:p>
            <a:r>
              <a:rPr lang="es-CO" sz="8800" b="1" dirty="0" err="1">
                <a:ln w="19050">
                  <a:solidFill>
                    <a:srgbClr val="E83566"/>
                  </a:solidFill>
                </a:ln>
                <a:noFill/>
                <a:latin typeface="Arial" panose="020B0604020202020204" pitchFamily="34" charset="0"/>
                <a:cs typeface="Arial" panose="020B0604020202020204" pitchFamily="34" charset="0"/>
              </a:rPr>
              <a:t>Ses</a:t>
            </a:r>
            <a:endParaRPr lang="es-CO" sz="59500" b="1" dirty="0">
              <a:ln w="19050">
                <a:solidFill>
                  <a:srgbClr val="E83566"/>
                </a:solidFill>
              </a:ln>
              <a:no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AB04B9A-3BC4-407E-8B36-EE2B6A91ACA3}"/>
              </a:ext>
            </a:extLst>
          </p:cNvPr>
          <p:cNvSpPr txBox="1"/>
          <p:nvPr/>
        </p:nvSpPr>
        <p:spPr>
          <a:xfrm rot="20291011">
            <a:off x="1979254" y="3001513"/>
            <a:ext cx="2460978" cy="1446550"/>
          </a:xfrm>
          <a:prstGeom prst="rect">
            <a:avLst/>
          </a:prstGeom>
          <a:noFill/>
        </p:spPr>
        <p:txBody>
          <a:bodyPr wrap="square" rtlCol="0">
            <a:spAutoFit/>
          </a:bodyPr>
          <a:lstStyle/>
          <a:p>
            <a:r>
              <a:rPr lang="es-CO" sz="8800" b="1" dirty="0" err="1">
                <a:ln w="19050">
                  <a:solidFill>
                    <a:srgbClr val="E83566"/>
                  </a:solidFill>
                </a:ln>
                <a:noFill/>
                <a:latin typeface="Arial" panose="020B0604020202020204" pitchFamily="34" charset="0"/>
                <a:cs typeface="Arial" panose="020B0604020202020204" pitchFamily="34" charset="0"/>
              </a:rPr>
              <a:t>go</a:t>
            </a:r>
            <a:endParaRPr lang="es-CO" sz="59500" b="1" dirty="0">
              <a:ln w="19050">
                <a:solidFill>
                  <a:srgbClr val="E83566"/>
                </a:solidFill>
              </a:ln>
              <a:noFill/>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5A6A5B12-D7A5-4517-BFB4-E14FBA09EB6E}"/>
              </a:ext>
            </a:extLst>
          </p:cNvPr>
          <p:cNvSpPr txBox="1"/>
          <p:nvPr/>
        </p:nvSpPr>
        <p:spPr>
          <a:xfrm>
            <a:off x="9220466" y="4853554"/>
            <a:ext cx="2933938" cy="646331"/>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Experto entusiasta de cualquier tipo</a:t>
            </a:r>
            <a:endParaRPr lang="es-CO" dirty="0">
              <a:solidFill>
                <a:schemeClr val="bg2">
                  <a:lumMod val="50000"/>
                </a:schemeClr>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98D42AF6-9067-499F-8660-3CE242F7332A}"/>
              </a:ext>
            </a:extLst>
          </p:cNvPr>
          <p:cNvSpPr txBox="1"/>
          <p:nvPr/>
        </p:nvSpPr>
        <p:spPr>
          <a:xfrm>
            <a:off x="3303011" y="4580389"/>
            <a:ext cx="6458914" cy="2215991"/>
          </a:xfrm>
          <a:prstGeom prst="rect">
            <a:avLst/>
          </a:prstGeom>
          <a:noFill/>
        </p:spPr>
        <p:txBody>
          <a:bodyPr wrap="square" rtlCol="0">
            <a:spAutoFit/>
          </a:bodyPr>
          <a:lstStyle/>
          <a:p>
            <a:r>
              <a:rPr lang="es-CO" sz="13800" b="1" dirty="0">
                <a:ln w="19050">
                  <a:solidFill>
                    <a:srgbClr val="5C739C"/>
                  </a:solidFill>
                </a:ln>
                <a:noFill/>
                <a:latin typeface="Arial" panose="020B0604020202020204" pitchFamily="34" charset="0"/>
                <a:cs typeface="Arial" panose="020B0604020202020204" pitchFamily="34" charset="0"/>
              </a:rPr>
              <a:t>Hacker</a:t>
            </a:r>
            <a:endParaRPr lang="es-CO" sz="102800" b="1" dirty="0">
              <a:ln w="19050">
                <a:solidFill>
                  <a:srgbClr val="5C739C"/>
                </a:solidFill>
              </a:ln>
              <a:no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EBD0FDB7-F3EB-4D6C-B163-C13C09C1DDFD}"/>
              </a:ext>
            </a:extLst>
          </p:cNvPr>
          <p:cNvSpPr txBox="1"/>
          <p:nvPr/>
        </p:nvSpPr>
        <p:spPr>
          <a:xfrm>
            <a:off x="4888257" y="4881284"/>
            <a:ext cx="3979459" cy="1446550"/>
          </a:xfrm>
          <a:prstGeom prst="rect">
            <a:avLst/>
          </a:prstGeom>
          <a:noFill/>
        </p:spPr>
        <p:txBody>
          <a:bodyPr wrap="square" rtlCol="0">
            <a:spAutoFit/>
          </a:bodyPr>
          <a:lstStyle/>
          <a:p>
            <a:r>
              <a:rPr lang="es-CO" sz="8800" b="1" dirty="0">
                <a:ln w="19050">
                  <a:solidFill>
                    <a:srgbClr val="5C739C"/>
                  </a:solidFill>
                </a:ln>
                <a:noFill/>
                <a:latin typeface="Arial" panose="020B0604020202020204" pitchFamily="34" charset="0"/>
                <a:cs typeface="Arial" panose="020B0604020202020204" pitchFamily="34" charset="0"/>
              </a:rPr>
              <a:t>H</a:t>
            </a:r>
            <a:r>
              <a:rPr lang="es-CO" sz="8800" b="1" dirty="0">
                <a:ln w="19050">
                  <a:noFill/>
                </a:ln>
                <a:solidFill>
                  <a:srgbClr val="E83566"/>
                </a:solidFill>
                <a:latin typeface="Arial" panose="020B0604020202020204" pitchFamily="34" charset="0"/>
                <a:cs typeface="Arial" panose="020B0604020202020204" pitchFamily="34" charset="0"/>
              </a:rPr>
              <a:t>a</a:t>
            </a:r>
            <a:r>
              <a:rPr lang="es-CO" sz="8800" b="1" dirty="0">
                <a:ln w="19050">
                  <a:solidFill>
                    <a:srgbClr val="5C739C"/>
                  </a:solidFill>
                </a:ln>
                <a:noFill/>
                <a:latin typeface="Arial" panose="020B0604020202020204" pitchFamily="34" charset="0"/>
                <a:cs typeface="Arial" panose="020B0604020202020204" pitchFamily="34" charset="0"/>
              </a:rPr>
              <a:t>cker</a:t>
            </a:r>
            <a:endParaRPr lang="es-CO" sz="59500" b="1" dirty="0">
              <a:ln w="19050">
                <a:solidFill>
                  <a:srgbClr val="5C739C"/>
                </a:solidFill>
              </a:ln>
              <a:no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49A50817-6237-4158-BF5E-986EF483F56D}"/>
              </a:ext>
            </a:extLst>
          </p:cNvPr>
          <p:cNvSpPr txBox="1"/>
          <p:nvPr/>
        </p:nvSpPr>
        <p:spPr>
          <a:xfrm>
            <a:off x="4287308" y="2333939"/>
            <a:ext cx="2933938" cy="923330"/>
          </a:xfrm>
          <a:prstGeom prst="rect">
            <a:avLst/>
          </a:prstGeom>
          <a:noFill/>
        </p:spPr>
        <p:txBody>
          <a:bodyPr wrap="square">
            <a:spAutoFit/>
          </a:bodyPr>
          <a:lstStyle/>
          <a:p>
            <a:r>
              <a:rPr lang="es-ES" dirty="0">
                <a:solidFill>
                  <a:schemeClr val="bg2">
                    <a:lumMod val="50000"/>
                  </a:schemeClr>
                </a:solidFill>
                <a:latin typeface="Arial" panose="020B0604020202020204" pitchFamily="34" charset="0"/>
                <a:cs typeface="Arial" panose="020B0604020202020204" pitchFamily="34" charset="0"/>
              </a:rPr>
              <a:t>Unilateral, carece de un punto de vista neutral o no tiene una mente abierta</a:t>
            </a:r>
            <a:endParaRPr lang="es-CO" dirty="0">
              <a:solidFill>
                <a:schemeClr val="bg2">
                  <a:lumMod val="50000"/>
                </a:schemeClr>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60C8AFD2-0E13-4D1F-9819-A82AA2BE7A3A}"/>
              </a:ext>
            </a:extLst>
          </p:cNvPr>
          <p:cNvSpPr txBox="1"/>
          <p:nvPr/>
        </p:nvSpPr>
        <p:spPr>
          <a:xfrm>
            <a:off x="4188556" y="6367733"/>
            <a:ext cx="1399233" cy="369332"/>
          </a:xfrm>
          <a:prstGeom prst="rect">
            <a:avLst/>
          </a:prstGeom>
          <a:noFill/>
        </p:spPr>
        <p:txBody>
          <a:bodyPr wrap="square">
            <a:spAutoFit/>
          </a:bodyPr>
          <a:lstStyle/>
          <a:p>
            <a:r>
              <a:rPr lang="es-ES" strike="sngStrike" dirty="0">
                <a:solidFill>
                  <a:schemeClr val="bg2">
                    <a:lumMod val="75000"/>
                  </a:schemeClr>
                </a:solidFill>
                <a:latin typeface="Arial" panose="020B0604020202020204" pitchFamily="34" charset="0"/>
                <a:cs typeface="Arial" panose="020B0604020202020204" pitchFamily="34" charset="0"/>
              </a:rPr>
              <a:t>cacharrero</a:t>
            </a:r>
            <a:endParaRPr lang="es-CO" strike="sngStrike" dirty="0">
              <a:solidFill>
                <a:schemeClr val="bg2">
                  <a:lumMod val="75000"/>
                </a:schemeClr>
              </a:solidFill>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9C2C63E8-9094-4F14-A87A-3CC656A3E220}"/>
              </a:ext>
            </a:extLst>
          </p:cNvPr>
          <p:cNvPicPr>
            <a:picLocks noChangeAspect="1"/>
          </p:cNvPicPr>
          <p:nvPr/>
        </p:nvPicPr>
        <p:blipFill>
          <a:blip r:embed="rId3"/>
          <a:stretch>
            <a:fillRect/>
          </a:stretch>
        </p:blipFill>
        <p:spPr>
          <a:xfrm>
            <a:off x="719267" y="2304909"/>
            <a:ext cx="205029" cy="173485"/>
          </a:xfrm>
          <a:prstGeom prst="rect">
            <a:avLst/>
          </a:prstGeom>
        </p:spPr>
      </p:pic>
    </p:spTree>
    <p:extLst>
      <p:ext uri="{BB962C8B-B14F-4D97-AF65-F5344CB8AC3E}">
        <p14:creationId xmlns:p14="http://schemas.microsoft.com/office/powerpoint/2010/main" val="69600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2"/>
          <a:stretch>
            <a:fillRect/>
          </a:stretch>
        </p:blipFill>
        <p:spPr>
          <a:xfrm rot="16200000">
            <a:off x="2289723" y="2543633"/>
            <a:ext cx="571500" cy="152400"/>
          </a:xfrm>
          <a:prstGeom prst="rect">
            <a:avLst/>
          </a:prstGeom>
        </p:spPr>
      </p:pic>
      <p:pic>
        <p:nvPicPr>
          <p:cNvPr id="19" name="Imagen 18">
            <a:extLst>
              <a:ext uri="{FF2B5EF4-FFF2-40B4-BE49-F238E27FC236}">
                <a16:creationId xmlns:a16="http://schemas.microsoft.com/office/drawing/2014/main" id="{1B17433A-7D69-471E-B131-1E1813A6BCF6}"/>
              </a:ext>
            </a:extLst>
          </p:cNvPr>
          <p:cNvPicPr>
            <a:picLocks noChangeAspect="1"/>
          </p:cNvPicPr>
          <p:nvPr/>
        </p:nvPicPr>
        <p:blipFill>
          <a:blip r:embed="rId3"/>
          <a:stretch>
            <a:fillRect/>
          </a:stretch>
        </p:blipFill>
        <p:spPr>
          <a:xfrm>
            <a:off x="6491111" y="5269027"/>
            <a:ext cx="205029" cy="173485"/>
          </a:xfrm>
          <a:prstGeom prst="rect">
            <a:avLst/>
          </a:prstGeom>
        </p:spPr>
      </p:pic>
      <p:sp>
        <p:nvSpPr>
          <p:cNvPr id="4" name="CuadroTexto 3">
            <a:extLst>
              <a:ext uri="{FF2B5EF4-FFF2-40B4-BE49-F238E27FC236}">
                <a16:creationId xmlns:a16="http://schemas.microsoft.com/office/drawing/2014/main" id="{1CD0B001-368B-4876-BA4E-2DC4A68E0E87}"/>
              </a:ext>
            </a:extLst>
          </p:cNvPr>
          <p:cNvSpPr txBox="1"/>
          <p:nvPr/>
        </p:nvSpPr>
        <p:spPr>
          <a:xfrm>
            <a:off x="2402927" y="3344612"/>
            <a:ext cx="3083473" cy="1477328"/>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El efecto del exceso de confianza prescinde de la diferencia entre lo que la gente sabe realmente y lo que cree saber</a:t>
            </a:r>
          </a:p>
        </p:txBody>
      </p:sp>
      <p:sp>
        <p:nvSpPr>
          <p:cNvPr id="6" name="CuadroTexto 5">
            <a:extLst>
              <a:ext uri="{FF2B5EF4-FFF2-40B4-BE49-F238E27FC236}">
                <a16:creationId xmlns:a16="http://schemas.microsoft.com/office/drawing/2014/main" id="{4796EDEA-88B2-4D26-8BF3-324D95CF383C}"/>
              </a:ext>
            </a:extLst>
          </p:cNvPr>
          <p:cNvSpPr txBox="1"/>
          <p:nvPr/>
        </p:nvSpPr>
        <p:spPr>
          <a:xfrm>
            <a:off x="2402927" y="2932770"/>
            <a:ext cx="3083473"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Exceso de confianza</a:t>
            </a:r>
          </a:p>
        </p:txBody>
      </p:sp>
      <p:pic>
        <p:nvPicPr>
          <p:cNvPr id="7" name="Imagen 6">
            <a:extLst>
              <a:ext uri="{FF2B5EF4-FFF2-40B4-BE49-F238E27FC236}">
                <a16:creationId xmlns:a16="http://schemas.microsoft.com/office/drawing/2014/main" id="{AACE85AC-9A2B-4B2E-9A6B-A9094A45ACD7}"/>
              </a:ext>
            </a:extLst>
          </p:cNvPr>
          <p:cNvPicPr>
            <a:picLocks noChangeAspect="1"/>
          </p:cNvPicPr>
          <p:nvPr/>
        </p:nvPicPr>
        <p:blipFill>
          <a:blip r:embed="rId3"/>
          <a:stretch>
            <a:fillRect/>
          </a:stretch>
        </p:blipFill>
        <p:spPr>
          <a:xfrm>
            <a:off x="2161905" y="3070571"/>
            <a:ext cx="205029" cy="173485"/>
          </a:xfrm>
          <a:prstGeom prst="rect">
            <a:avLst/>
          </a:prstGeom>
        </p:spPr>
      </p:pic>
      <p:sp>
        <p:nvSpPr>
          <p:cNvPr id="8" name="CuadroTexto 7">
            <a:extLst>
              <a:ext uri="{FF2B5EF4-FFF2-40B4-BE49-F238E27FC236}">
                <a16:creationId xmlns:a16="http://schemas.microsoft.com/office/drawing/2014/main" id="{C1450177-D953-452D-B07D-EC5341403EBD}"/>
              </a:ext>
            </a:extLst>
          </p:cNvPr>
          <p:cNvSpPr txBox="1"/>
          <p:nvPr/>
        </p:nvSpPr>
        <p:spPr>
          <a:xfrm>
            <a:off x="6409174" y="1440369"/>
            <a:ext cx="3208959" cy="3693319"/>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Equivocarse es humano. Resulta más grave el hecho de que, en presencia de una autoridad, hagamos retroceder un paso el pensamiento independiente. Somos menos cuidadosos ante las opiniones de los expertos que ante otras opiniones. Y obedecemos a las autoridades, incluso en aquello racional o moralmente no tiene sentido.</a:t>
            </a:r>
          </a:p>
        </p:txBody>
      </p:sp>
      <p:sp>
        <p:nvSpPr>
          <p:cNvPr id="9" name="CuadroTexto 8">
            <a:extLst>
              <a:ext uri="{FF2B5EF4-FFF2-40B4-BE49-F238E27FC236}">
                <a16:creationId xmlns:a16="http://schemas.microsoft.com/office/drawing/2014/main" id="{E1A81661-328E-45B6-9ED4-2E0B1FB4293E}"/>
              </a:ext>
            </a:extLst>
          </p:cNvPr>
          <p:cNvSpPr txBox="1"/>
          <p:nvPr/>
        </p:nvSpPr>
        <p:spPr>
          <a:xfrm>
            <a:off x="6707429" y="5133688"/>
            <a:ext cx="3083473"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Sesgo de autoridad</a:t>
            </a:r>
          </a:p>
        </p:txBody>
      </p:sp>
    </p:spTree>
    <p:extLst>
      <p:ext uri="{BB962C8B-B14F-4D97-AF65-F5344CB8AC3E}">
        <p14:creationId xmlns:p14="http://schemas.microsoft.com/office/powerpoint/2010/main" val="26592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0ECDF9F-21EA-4E76-AAAD-DDF43417F80C}"/>
              </a:ext>
            </a:extLst>
          </p:cNvPr>
          <p:cNvPicPr>
            <a:picLocks noChangeAspect="1"/>
          </p:cNvPicPr>
          <p:nvPr/>
        </p:nvPicPr>
        <p:blipFill>
          <a:blip r:embed="rId2"/>
          <a:stretch>
            <a:fillRect/>
          </a:stretch>
        </p:blipFill>
        <p:spPr>
          <a:xfrm>
            <a:off x="3216862" y="3150168"/>
            <a:ext cx="205029" cy="173485"/>
          </a:xfrm>
          <a:prstGeom prst="rect">
            <a:avLst/>
          </a:prstGeom>
        </p:spPr>
      </p:pic>
      <p:sp>
        <p:nvSpPr>
          <p:cNvPr id="14" name="CuadroTexto 13">
            <a:extLst>
              <a:ext uri="{FF2B5EF4-FFF2-40B4-BE49-F238E27FC236}">
                <a16:creationId xmlns:a16="http://schemas.microsoft.com/office/drawing/2014/main" id="{3E764585-5CEC-4D97-93DF-03FFBF2E05B4}"/>
              </a:ext>
            </a:extLst>
          </p:cNvPr>
          <p:cNvSpPr txBox="1"/>
          <p:nvPr/>
        </p:nvSpPr>
        <p:spPr>
          <a:xfrm>
            <a:off x="5283267" y="6127076"/>
            <a:ext cx="4001668" cy="338554"/>
          </a:xfrm>
          <a:prstGeom prst="rect">
            <a:avLst/>
          </a:prstGeom>
          <a:noFill/>
        </p:spPr>
        <p:txBody>
          <a:bodyPr wrap="square">
            <a:spAutoFit/>
          </a:bodyPr>
          <a:lstStyle/>
          <a:p>
            <a:r>
              <a:rPr lang="es-ES" sz="1600" dirty="0">
                <a:solidFill>
                  <a:schemeClr val="tx1">
                    <a:lumMod val="85000"/>
                    <a:lumOff val="15000"/>
                  </a:schemeClr>
                </a:solidFill>
                <a:latin typeface="Cambria Math" panose="02040503050406030204" pitchFamily="18" charset="0"/>
                <a:ea typeface="Cambria Math" panose="02040503050406030204" pitchFamily="18" charset="0"/>
              </a:rPr>
              <a:t>Créditos: Los innovadores – Walter Isaacson</a:t>
            </a:r>
            <a:endParaRPr lang="es-ES" sz="1600" b="1" dirty="0">
              <a:solidFill>
                <a:schemeClr val="tx1">
                  <a:lumMod val="85000"/>
                  <a:lumOff val="1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2586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9101BF9-FBC1-AB46-892A-13507D0E1776}"/>
              </a:ext>
            </a:extLst>
          </p:cNvPr>
          <p:cNvSpPr txBox="1"/>
          <p:nvPr/>
        </p:nvSpPr>
        <p:spPr>
          <a:xfrm>
            <a:off x="2223910" y="2623161"/>
            <a:ext cx="8768977" cy="2239844"/>
          </a:xfrm>
          <a:prstGeom prst="rect">
            <a:avLst/>
          </a:prstGeom>
          <a:noFill/>
        </p:spPr>
        <p:txBody>
          <a:bodyPr wrap="square" rtlCol="0">
            <a:spAutoFit/>
          </a:bodyPr>
          <a:lstStyle/>
          <a:p>
            <a:pPr>
              <a:lnSpc>
                <a:spcPct val="150000"/>
              </a:lnSpc>
            </a:pPr>
            <a:r>
              <a:rPr lang="es-CO" sz="2400" dirty="0">
                <a:solidFill>
                  <a:schemeClr val="tx1">
                    <a:lumMod val="75000"/>
                    <a:lumOff val="25000"/>
                  </a:schemeClr>
                </a:solidFill>
                <a:latin typeface="Arial" panose="020B0604020202020204" pitchFamily="34" charset="0"/>
                <a:cs typeface="Arial" panose="020B0604020202020204" pitchFamily="34" charset="0"/>
              </a:rPr>
              <a:t>Bienvenida y presentación </a:t>
            </a:r>
          </a:p>
          <a:p>
            <a:pPr>
              <a:lnSpc>
                <a:spcPct val="150000"/>
              </a:lnSpc>
            </a:pPr>
            <a:r>
              <a:rPr lang="es-CO" sz="2400" dirty="0">
                <a:solidFill>
                  <a:schemeClr val="tx1">
                    <a:lumMod val="75000"/>
                    <a:lumOff val="25000"/>
                  </a:schemeClr>
                </a:solidFill>
                <a:latin typeface="Arial" panose="020B0604020202020204" pitchFamily="34" charset="0"/>
                <a:cs typeface="Arial" panose="020B0604020202020204" pitchFamily="34" charset="0"/>
              </a:rPr>
              <a:t>Cronología</a:t>
            </a:r>
            <a:r>
              <a:rPr lang="es-ES" sz="2400" dirty="0">
                <a:solidFill>
                  <a:schemeClr val="tx1">
                    <a:lumMod val="75000"/>
                    <a:lumOff val="25000"/>
                  </a:schemeClr>
                </a:solidFill>
                <a:latin typeface="Arial" panose="020B0604020202020204" pitchFamily="34" charset="0"/>
                <a:cs typeface="Arial" panose="020B0604020202020204" pitchFamily="34" charset="0"/>
              </a:rPr>
              <a:t> de los Colosos de la computación</a:t>
            </a:r>
            <a:endParaRPr lang="es-CO" sz="24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es-CO" sz="2400" dirty="0">
                <a:solidFill>
                  <a:schemeClr val="tx1">
                    <a:lumMod val="75000"/>
                    <a:lumOff val="25000"/>
                  </a:schemeClr>
                </a:solidFill>
                <a:latin typeface="Arial" panose="020B0604020202020204" pitchFamily="34" charset="0"/>
                <a:cs typeface="Arial" panose="020B0604020202020204" pitchFamily="34" charset="0"/>
              </a:rPr>
              <a:t>La Gran (O)</a:t>
            </a:r>
          </a:p>
          <a:p>
            <a:pPr>
              <a:lnSpc>
                <a:spcPct val="150000"/>
              </a:lnSpc>
            </a:pPr>
            <a:r>
              <a:rPr lang="es-CO" sz="2400" dirty="0">
                <a:solidFill>
                  <a:schemeClr val="tx1">
                    <a:lumMod val="75000"/>
                    <a:lumOff val="25000"/>
                  </a:schemeClr>
                </a:solidFill>
                <a:latin typeface="Arial" panose="020B0604020202020204" pitchFamily="34" charset="0"/>
                <a:cs typeface="Arial" panose="020B0604020202020204" pitchFamily="34" charset="0"/>
              </a:rPr>
              <a:t>Preguntas y respuestas</a:t>
            </a:r>
            <a:r>
              <a:rPr lang="es-CO" sz="2400" dirty="0">
                <a:latin typeface="Arial" panose="020B0604020202020204" pitchFamily="34" charset="0"/>
                <a:cs typeface="Arial" panose="020B0604020202020204" pitchFamily="34" charset="0"/>
              </a:rPr>
              <a:t> </a:t>
            </a:r>
          </a:p>
        </p:txBody>
      </p:sp>
      <p:sp>
        <p:nvSpPr>
          <p:cNvPr id="6" name="CuadroTexto 5">
            <a:extLst>
              <a:ext uri="{FF2B5EF4-FFF2-40B4-BE49-F238E27FC236}">
                <a16:creationId xmlns:a16="http://schemas.microsoft.com/office/drawing/2014/main" id="{9085E942-567A-2344-AE80-F0EABDD4689F}"/>
              </a:ext>
            </a:extLst>
          </p:cNvPr>
          <p:cNvSpPr txBox="1"/>
          <p:nvPr/>
        </p:nvSpPr>
        <p:spPr>
          <a:xfrm>
            <a:off x="1199113" y="1699831"/>
            <a:ext cx="2887465" cy="923330"/>
          </a:xfrm>
          <a:prstGeom prst="rect">
            <a:avLst/>
          </a:prstGeom>
          <a:noFill/>
        </p:spPr>
        <p:txBody>
          <a:bodyPr wrap="square" rtlCol="0">
            <a:spAutoFit/>
          </a:bodyPr>
          <a:lstStyle/>
          <a:p>
            <a:r>
              <a:rPr lang="es-CO" sz="5400" b="1" dirty="0">
                <a:solidFill>
                  <a:schemeClr val="accent1"/>
                </a:solidFill>
                <a:latin typeface="Arial" panose="020B0604020202020204" pitchFamily="34" charset="0"/>
                <a:ea typeface="Cambria Math" panose="02040503050406030204" pitchFamily="18" charset="0"/>
                <a:cs typeface="Arial" panose="020B0604020202020204" pitchFamily="34" charset="0"/>
              </a:rPr>
              <a:t>Agenda</a:t>
            </a:r>
          </a:p>
        </p:txBody>
      </p:sp>
      <p:pic>
        <p:nvPicPr>
          <p:cNvPr id="4" name="Imagen 3">
            <a:extLst>
              <a:ext uri="{FF2B5EF4-FFF2-40B4-BE49-F238E27FC236}">
                <a16:creationId xmlns:a16="http://schemas.microsoft.com/office/drawing/2014/main" id="{81748C49-48A2-44CC-BAC2-6AA3C8D066ED}"/>
              </a:ext>
            </a:extLst>
          </p:cNvPr>
          <p:cNvPicPr>
            <a:picLocks noChangeAspect="1"/>
          </p:cNvPicPr>
          <p:nvPr/>
        </p:nvPicPr>
        <p:blipFill>
          <a:blip r:embed="rId2"/>
          <a:stretch>
            <a:fillRect/>
          </a:stretch>
        </p:blipFill>
        <p:spPr>
          <a:xfrm>
            <a:off x="1980928" y="2886962"/>
            <a:ext cx="205029" cy="173485"/>
          </a:xfrm>
          <a:prstGeom prst="rect">
            <a:avLst/>
          </a:prstGeom>
        </p:spPr>
      </p:pic>
      <p:pic>
        <p:nvPicPr>
          <p:cNvPr id="7" name="Imagen 6">
            <a:extLst>
              <a:ext uri="{FF2B5EF4-FFF2-40B4-BE49-F238E27FC236}">
                <a16:creationId xmlns:a16="http://schemas.microsoft.com/office/drawing/2014/main" id="{11466090-A45B-4277-A4DE-DA6DDF3A6F80}"/>
              </a:ext>
            </a:extLst>
          </p:cNvPr>
          <p:cNvPicPr>
            <a:picLocks noChangeAspect="1"/>
          </p:cNvPicPr>
          <p:nvPr/>
        </p:nvPicPr>
        <p:blipFill>
          <a:blip r:embed="rId2"/>
          <a:stretch>
            <a:fillRect/>
          </a:stretch>
        </p:blipFill>
        <p:spPr>
          <a:xfrm>
            <a:off x="1961510" y="3429000"/>
            <a:ext cx="205029" cy="173485"/>
          </a:xfrm>
          <a:prstGeom prst="rect">
            <a:avLst/>
          </a:prstGeom>
        </p:spPr>
      </p:pic>
      <p:pic>
        <p:nvPicPr>
          <p:cNvPr id="8" name="Imagen 7">
            <a:extLst>
              <a:ext uri="{FF2B5EF4-FFF2-40B4-BE49-F238E27FC236}">
                <a16:creationId xmlns:a16="http://schemas.microsoft.com/office/drawing/2014/main" id="{A96064D2-1297-45B1-B1D5-8597E585681E}"/>
              </a:ext>
            </a:extLst>
          </p:cNvPr>
          <p:cNvPicPr>
            <a:picLocks noChangeAspect="1"/>
          </p:cNvPicPr>
          <p:nvPr/>
        </p:nvPicPr>
        <p:blipFill>
          <a:blip r:embed="rId2"/>
          <a:stretch>
            <a:fillRect/>
          </a:stretch>
        </p:blipFill>
        <p:spPr>
          <a:xfrm>
            <a:off x="1985894" y="3995675"/>
            <a:ext cx="205029" cy="173485"/>
          </a:xfrm>
          <a:prstGeom prst="rect">
            <a:avLst/>
          </a:prstGeom>
        </p:spPr>
      </p:pic>
      <p:pic>
        <p:nvPicPr>
          <p:cNvPr id="9" name="Imagen 8">
            <a:extLst>
              <a:ext uri="{FF2B5EF4-FFF2-40B4-BE49-F238E27FC236}">
                <a16:creationId xmlns:a16="http://schemas.microsoft.com/office/drawing/2014/main" id="{8A80B39F-F915-4F79-BBE0-7ECED66F2FF8}"/>
              </a:ext>
            </a:extLst>
          </p:cNvPr>
          <p:cNvPicPr>
            <a:picLocks noChangeAspect="1"/>
          </p:cNvPicPr>
          <p:nvPr/>
        </p:nvPicPr>
        <p:blipFill>
          <a:blip r:embed="rId2"/>
          <a:stretch>
            <a:fillRect/>
          </a:stretch>
        </p:blipFill>
        <p:spPr>
          <a:xfrm>
            <a:off x="1980927" y="4537713"/>
            <a:ext cx="205029" cy="173485"/>
          </a:xfrm>
          <a:prstGeom prst="rect">
            <a:avLst/>
          </a:prstGeom>
        </p:spPr>
      </p:pic>
    </p:spTree>
    <p:extLst>
      <p:ext uri="{BB962C8B-B14F-4D97-AF65-F5344CB8AC3E}">
        <p14:creationId xmlns:p14="http://schemas.microsoft.com/office/powerpoint/2010/main" val="387067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0ECDF9F-21EA-4E76-AAAD-DDF43417F80C}"/>
              </a:ext>
            </a:extLst>
          </p:cNvPr>
          <p:cNvPicPr>
            <a:picLocks noChangeAspect="1"/>
          </p:cNvPicPr>
          <p:nvPr/>
        </p:nvPicPr>
        <p:blipFill>
          <a:blip r:embed="rId2"/>
          <a:stretch>
            <a:fillRect/>
          </a:stretch>
        </p:blipFill>
        <p:spPr>
          <a:xfrm>
            <a:off x="3216862" y="3150168"/>
            <a:ext cx="205029" cy="173485"/>
          </a:xfrm>
          <a:prstGeom prst="rect">
            <a:avLst/>
          </a:prstGeom>
        </p:spPr>
      </p:pic>
      <p:sp>
        <p:nvSpPr>
          <p:cNvPr id="14" name="CuadroTexto 13">
            <a:extLst>
              <a:ext uri="{FF2B5EF4-FFF2-40B4-BE49-F238E27FC236}">
                <a16:creationId xmlns:a16="http://schemas.microsoft.com/office/drawing/2014/main" id="{3E764585-5CEC-4D97-93DF-03FFBF2E05B4}"/>
              </a:ext>
            </a:extLst>
          </p:cNvPr>
          <p:cNvSpPr txBox="1"/>
          <p:nvPr/>
        </p:nvSpPr>
        <p:spPr>
          <a:xfrm>
            <a:off x="5283267" y="6127076"/>
            <a:ext cx="4001668" cy="338554"/>
          </a:xfrm>
          <a:prstGeom prst="rect">
            <a:avLst/>
          </a:prstGeom>
          <a:noFill/>
        </p:spPr>
        <p:txBody>
          <a:bodyPr wrap="square">
            <a:spAutoFit/>
          </a:bodyPr>
          <a:lstStyle/>
          <a:p>
            <a:r>
              <a:rPr lang="es-ES" sz="1600" dirty="0">
                <a:solidFill>
                  <a:schemeClr val="tx1">
                    <a:lumMod val="85000"/>
                    <a:lumOff val="15000"/>
                  </a:schemeClr>
                </a:solidFill>
                <a:latin typeface="Cambria Math" panose="02040503050406030204" pitchFamily="18" charset="0"/>
                <a:ea typeface="Cambria Math" panose="02040503050406030204" pitchFamily="18" charset="0"/>
              </a:rPr>
              <a:t>Créditos: Los innovadores – Walter Isaacson</a:t>
            </a:r>
            <a:endParaRPr lang="es-ES" sz="1600" b="1" dirty="0">
              <a:solidFill>
                <a:schemeClr val="tx1">
                  <a:lumMod val="85000"/>
                  <a:lumOff val="1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9733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0F7241-857B-DE46-B3E2-EE0DFE01E99C}"/>
              </a:ext>
            </a:extLst>
          </p:cNvPr>
          <p:cNvPicPr>
            <a:picLocks noChangeAspect="1"/>
          </p:cNvPicPr>
          <p:nvPr/>
        </p:nvPicPr>
        <p:blipFill>
          <a:blip r:embed="rId2"/>
          <a:stretch>
            <a:fillRect/>
          </a:stretch>
        </p:blipFill>
        <p:spPr>
          <a:xfrm rot="5400000">
            <a:off x="4911185" y="893468"/>
            <a:ext cx="205029" cy="173485"/>
          </a:xfrm>
          <a:prstGeom prst="rect">
            <a:avLst/>
          </a:prstGeom>
        </p:spPr>
      </p:pic>
      <p:sp>
        <p:nvSpPr>
          <p:cNvPr id="12" name="CuadroTexto 11">
            <a:extLst>
              <a:ext uri="{FF2B5EF4-FFF2-40B4-BE49-F238E27FC236}">
                <a16:creationId xmlns:a16="http://schemas.microsoft.com/office/drawing/2014/main" id="{DE1BFC59-8522-4823-A644-126DB6DF8625}"/>
              </a:ext>
            </a:extLst>
          </p:cNvPr>
          <p:cNvSpPr txBox="1"/>
          <p:nvPr/>
        </p:nvSpPr>
        <p:spPr>
          <a:xfrm>
            <a:off x="2396282" y="-1988697"/>
            <a:ext cx="1034522" cy="9248686"/>
          </a:xfrm>
          <a:prstGeom prst="rect">
            <a:avLst/>
          </a:prstGeom>
          <a:noFill/>
        </p:spPr>
        <p:txBody>
          <a:bodyPr wrap="square" rtlCol="0">
            <a:spAutoFit/>
          </a:bodyPr>
          <a:lstStyle/>
          <a:p>
            <a:r>
              <a:rPr lang="es-CO" sz="59500" b="1" dirty="0">
                <a:ln w="19050">
                  <a:solidFill>
                    <a:srgbClr val="E83566"/>
                  </a:solidFill>
                </a:ln>
                <a:noFill/>
                <a:latin typeface="Arial" panose="020B0604020202020204" pitchFamily="34" charset="0"/>
                <a:cs typeface="Arial" panose="020B0604020202020204" pitchFamily="34" charset="0"/>
              </a:rPr>
              <a:t>V</a:t>
            </a:r>
          </a:p>
        </p:txBody>
      </p:sp>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3"/>
          <a:stretch>
            <a:fillRect/>
          </a:stretch>
        </p:blipFill>
        <p:spPr>
          <a:xfrm>
            <a:off x="846235" y="6171028"/>
            <a:ext cx="571500" cy="152400"/>
          </a:xfrm>
          <a:prstGeom prst="rect">
            <a:avLst/>
          </a:prstGeom>
        </p:spPr>
      </p:pic>
      <p:sp>
        <p:nvSpPr>
          <p:cNvPr id="14" name="CuadroTexto 13">
            <a:extLst>
              <a:ext uri="{FF2B5EF4-FFF2-40B4-BE49-F238E27FC236}">
                <a16:creationId xmlns:a16="http://schemas.microsoft.com/office/drawing/2014/main" id="{5D3F11D2-D3D3-4D6A-A426-567CD1B6E0D8}"/>
              </a:ext>
            </a:extLst>
          </p:cNvPr>
          <p:cNvSpPr txBox="1"/>
          <p:nvPr/>
        </p:nvSpPr>
        <p:spPr>
          <a:xfrm>
            <a:off x="5385872" y="1444401"/>
            <a:ext cx="3329149" cy="2554545"/>
          </a:xfrm>
          <a:prstGeom prst="rect">
            <a:avLst/>
          </a:prstGeom>
          <a:noFill/>
        </p:spPr>
        <p:txBody>
          <a:bodyPr wrap="square" rtlCol="0">
            <a:spAutoFit/>
          </a:bodyPr>
          <a:lstStyle/>
          <a:p>
            <a:r>
              <a:rPr lang="es-CO" sz="4000" b="1" dirty="0">
                <a:solidFill>
                  <a:schemeClr val="accent1"/>
                </a:solidFill>
                <a:latin typeface="Arial" panose="020B0604020202020204" pitchFamily="34" charset="0"/>
                <a:cs typeface="Arial" panose="020B0604020202020204" pitchFamily="34" charset="0"/>
              </a:rPr>
              <a:t>Vísteme despacio que tengo prisa</a:t>
            </a:r>
          </a:p>
        </p:txBody>
      </p:sp>
      <p:sp>
        <p:nvSpPr>
          <p:cNvPr id="15" name="CuadroTexto 14">
            <a:extLst>
              <a:ext uri="{FF2B5EF4-FFF2-40B4-BE49-F238E27FC236}">
                <a16:creationId xmlns:a16="http://schemas.microsoft.com/office/drawing/2014/main" id="{9614F4AF-E1D5-43C5-876F-CA4497D0EA8C}"/>
              </a:ext>
            </a:extLst>
          </p:cNvPr>
          <p:cNvSpPr txBox="1"/>
          <p:nvPr/>
        </p:nvSpPr>
        <p:spPr>
          <a:xfrm>
            <a:off x="6596595" y="468684"/>
            <a:ext cx="940482" cy="5276410"/>
          </a:xfrm>
          <a:prstGeom prst="rect">
            <a:avLst/>
          </a:prstGeom>
          <a:noFill/>
        </p:spPr>
        <p:txBody>
          <a:bodyPr wrap="square" rtlCol="0">
            <a:spAutoFit/>
          </a:bodyPr>
          <a:lstStyle/>
          <a:p>
            <a:r>
              <a:rPr lang="es-CO" sz="49600" b="1" dirty="0">
                <a:ln w="19050">
                  <a:solidFill>
                    <a:srgbClr val="5C739C"/>
                  </a:solidFill>
                </a:ln>
                <a:noFill/>
                <a:latin typeface="Arial" panose="020B0604020202020204" pitchFamily="34" charset="0"/>
                <a:cs typeface="Arial" panose="020B0604020202020204" pitchFamily="34" charset="0"/>
              </a:rPr>
              <a:t>A</a:t>
            </a:r>
          </a:p>
        </p:txBody>
      </p:sp>
      <p:sp>
        <p:nvSpPr>
          <p:cNvPr id="16" name="CuadroTexto 15">
            <a:extLst>
              <a:ext uri="{FF2B5EF4-FFF2-40B4-BE49-F238E27FC236}">
                <a16:creationId xmlns:a16="http://schemas.microsoft.com/office/drawing/2014/main" id="{528026C5-D934-461B-A360-77CF416FBA92}"/>
              </a:ext>
            </a:extLst>
          </p:cNvPr>
          <p:cNvSpPr txBox="1"/>
          <p:nvPr/>
        </p:nvSpPr>
        <p:spPr>
          <a:xfrm>
            <a:off x="9082356" y="2959612"/>
            <a:ext cx="3329149" cy="1323439"/>
          </a:xfrm>
          <a:prstGeom prst="rect">
            <a:avLst/>
          </a:prstGeom>
          <a:noFill/>
        </p:spPr>
        <p:txBody>
          <a:bodyPr wrap="square" rtlCol="0">
            <a:spAutoFit/>
          </a:bodyPr>
          <a:lstStyle/>
          <a:p>
            <a:r>
              <a:rPr lang="es-CO" sz="4000" b="1" dirty="0">
                <a:ln>
                  <a:solidFill>
                    <a:srgbClr val="E83566"/>
                  </a:solidFill>
                </a:ln>
                <a:noFill/>
                <a:latin typeface="Arial" panose="020B0604020202020204" pitchFamily="34" charset="0"/>
                <a:cs typeface="Arial" panose="020B0604020202020204" pitchFamily="34" charset="0"/>
              </a:rPr>
              <a:t>Apresúrate</a:t>
            </a:r>
          </a:p>
          <a:p>
            <a:r>
              <a:rPr lang="es-CO" sz="4000" b="1" dirty="0">
                <a:ln>
                  <a:solidFill>
                    <a:srgbClr val="E83566"/>
                  </a:solidFill>
                </a:ln>
                <a:noFill/>
                <a:latin typeface="Arial" panose="020B0604020202020204" pitchFamily="34" charset="0"/>
                <a:cs typeface="Arial" panose="020B0604020202020204" pitchFamily="34" charset="0"/>
              </a:rPr>
              <a:t>lentamente</a:t>
            </a:r>
          </a:p>
        </p:txBody>
      </p:sp>
      <p:sp>
        <p:nvSpPr>
          <p:cNvPr id="18" name="CuadroTexto 17">
            <a:extLst>
              <a:ext uri="{FF2B5EF4-FFF2-40B4-BE49-F238E27FC236}">
                <a16:creationId xmlns:a16="http://schemas.microsoft.com/office/drawing/2014/main" id="{F66E8033-1A02-4265-AF6C-CF9FE730E20E}"/>
              </a:ext>
            </a:extLst>
          </p:cNvPr>
          <p:cNvSpPr txBox="1"/>
          <p:nvPr/>
        </p:nvSpPr>
        <p:spPr>
          <a:xfrm>
            <a:off x="1448520" y="6062562"/>
            <a:ext cx="8347198" cy="369332"/>
          </a:xfrm>
          <a:prstGeom prst="rect">
            <a:avLst/>
          </a:prstGeom>
          <a:noFill/>
        </p:spPr>
        <p:txBody>
          <a:bodyPr wrap="square">
            <a:spAutoFit/>
          </a:bodyPr>
          <a:lstStyle/>
          <a:p>
            <a:r>
              <a:rPr lang="es-CO" dirty="0">
                <a:solidFill>
                  <a:schemeClr val="bg2">
                    <a:lumMod val="50000"/>
                  </a:schemeClr>
                </a:solidFill>
                <a:latin typeface="Arial" panose="020B0604020202020204" pitchFamily="34" charset="0"/>
                <a:cs typeface="Arial" panose="020B0604020202020204" pitchFamily="34" charset="0"/>
              </a:rPr>
              <a:t>“</a:t>
            </a:r>
            <a:r>
              <a:rPr lang="es-ES" dirty="0">
                <a:solidFill>
                  <a:schemeClr val="bg2">
                    <a:lumMod val="50000"/>
                  </a:schemeClr>
                </a:solidFill>
                <a:latin typeface="Arial" panose="020B0604020202020204" pitchFamily="34" charset="0"/>
                <a:cs typeface="Arial" panose="020B0604020202020204" pitchFamily="34" charset="0"/>
              </a:rPr>
              <a:t>Caminad lentamente si queréis llegar más pronto a un trabajo bien hecho”</a:t>
            </a:r>
            <a:endParaRPr lang="es-CO" dirty="0">
              <a:solidFill>
                <a:schemeClr val="bg2">
                  <a:lumMod val="50000"/>
                </a:schemeClr>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D9ACF6AD-C24E-47C7-9A5D-86D7890B7106}"/>
              </a:ext>
            </a:extLst>
          </p:cNvPr>
          <p:cNvSpPr txBox="1"/>
          <p:nvPr/>
        </p:nvSpPr>
        <p:spPr>
          <a:xfrm>
            <a:off x="4856435" y="1082725"/>
            <a:ext cx="738971" cy="369332"/>
          </a:xfrm>
          <a:prstGeom prst="rect">
            <a:avLst/>
          </a:prstGeom>
          <a:noFill/>
        </p:spPr>
        <p:txBody>
          <a:bodyPr wrap="square">
            <a:spAutoFit/>
          </a:bodyPr>
          <a:lstStyle/>
          <a:p>
            <a:r>
              <a:rPr lang="es-ES" dirty="0" err="1">
                <a:solidFill>
                  <a:schemeClr val="bg2">
                    <a:lumMod val="50000"/>
                  </a:schemeClr>
                </a:solidFill>
                <a:latin typeface="Arial" panose="020B0604020202020204" pitchFamily="34" charset="0"/>
                <a:cs typeface="Arial" panose="020B0604020202020204" pitchFamily="34" charset="0"/>
              </a:rPr>
              <a:t>Hack</a:t>
            </a:r>
            <a:endParaRPr lang="es-CO" dirty="0"/>
          </a:p>
        </p:txBody>
      </p:sp>
    </p:spTree>
    <p:extLst>
      <p:ext uri="{BB962C8B-B14F-4D97-AF65-F5344CB8AC3E}">
        <p14:creationId xmlns:p14="http://schemas.microsoft.com/office/powerpoint/2010/main" val="287453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C56FC406-BA5D-CB4E-8D1C-EEA4A245E74A}"/>
              </a:ext>
            </a:extLst>
          </p:cNvPr>
          <p:cNvPicPr>
            <a:picLocks noChangeAspect="1"/>
          </p:cNvPicPr>
          <p:nvPr/>
        </p:nvPicPr>
        <p:blipFill>
          <a:blip r:embed="rId2"/>
          <a:stretch>
            <a:fillRect/>
          </a:stretch>
        </p:blipFill>
        <p:spPr>
          <a:xfrm>
            <a:off x="0" y="8306"/>
            <a:ext cx="12192000" cy="6841388"/>
          </a:xfrm>
          <a:prstGeom prst="rect">
            <a:avLst/>
          </a:prstGeom>
        </p:spPr>
      </p:pic>
    </p:spTree>
    <p:extLst>
      <p:ext uri="{BB962C8B-B14F-4D97-AF65-F5344CB8AC3E}">
        <p14:creationId xmlns:p14="http://schemas.microsoft.com/office/powerpoint/2010/main" val="407681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94451CB9-F5BD-4B9C-B27B-04CF305AFCF6}"/>
              </a:ext>
            </a:extLst>
          </p:cNvPr>
          <p:cNvSpPr txBox="1"/>
          <p:nvPr/>
        </p:nvSpPr>
        <p:spPr>
          <a:xfrm>
            <a:off x="5260679" y="2718339"/>
            <a:ext cx="4741696" cy="1323439"/>
          </a:xfrm>
          <a:prstGeom prst="rect">
            <a:avLst/>
          </a:prstGeom>
          <a:noFill/>
        </p:spPr>
        <p:txBody>
          <a:bodyPr wrap="square">
            <a:spAutoFit/>
          </a:bodyPr>
          <a:lstStyle/>
          <a:p>
            <a:r>
              <a:rPr lang="es-ES" sz="8000"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E</a:t>
            </a:r>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s un fenómeno psicológico en el que</a:t>
            </a:r>
          </a:p>
        </p:txBody>
      </p:sp>
      <p:sp>
        <p:nvSpPr>
          <p:cNvPr id="18" name="CuadroTexto 17">
            <a:extLst>
              <a:ext uri="{FF2B5EF4-FFF2-40B4-BE49-F238E27FC236}">
                <a16:creationId xmlns:a16="http://schemas.microsoft.com/office/drawing/2014/main" id="{DE282F68-0491-4F42-8DAA-6543629CC38B}"/>
              </a:ext>
            </a:extLst>
          </p:cNvPr>
          <p:cNvSpPr txBox="1"/>
          <p:nvPr/>
        </p:nvSpPr>
        <p:spPr>
          <a:xfrm>
            <a:off x="974877" y="2302841"/>
            <a:ext cx="4273360" cy="2308324"/>
          </a:xfrm>
          <a:prstGeom prst="rect">
            <a:avLst/>
          </a:prstGeom>
          <a:noFill/>
        </p:spPr>
        <p:txBody>
          <a:bodyPr wrap="square">
            <a:spAutoFit/>
          </a:bodyPr>
          <a:lstStyle/>
          <a:p>
            <a:r>
              <a:rPr lang="es-ES" sz="4800" b="1" dirty="0">
                <a:ln w="19050">
                  <a:solidFill>
                    <a:srgbClr val="5C739C"/>
                  </a:solidFill>
                </a:ln>
                <a:noFill/>
                <a:latin typeface="Arial" panose="020B0604020202020204" pitchFamily="34" charset="0"/>
                <a:cs typeface="Arial" panose="020B0604020202020204" pitchFamily="34" charset="0"/>
              </a:rPr>
              <a:t>¿Qué es el síndrome del </a:t>
            </a:r>
            <a:r>
              <a:rPr lang="es-ES" sz="4800" b="1" dirty="0" err="1">
                <a:ln w="19050">
                  <a:solidFill>
                    <a:srgbClr val="5C739C"/>
                  </a:solidFill>
                </a:ln>
                <a:noFill/>
                <a:latin typeface="Arial" panose="020B0604020202020204" pitchFamily="34" charset="0"/>
                <a:cs typeface="Arial" panose="020B0604020202020204" pitchFamily="34" charset="0"/>
              </a:rPr>
              <a:t>impost_r</a:t>
            </a:r>
            <a:r>
              <a:rPr lang="es-ES" sz="4800" b="1" dirty="0">
                <a:ln w="19050">
                  <a:solidFill>
                    <a:srgbClr val="5C739C"/>
                  </a:solidFill>
                </a:ln>
                <a:noFill/>
                <a:latin typeface="Arial" panose="020B0604020202020204" pitchFamily="34" charset="0"/>
                <a:cs typeface="Arial" panose="020B0604020202020204" pitchFamily="34" charset="0"/>
              </a:rPr>
              <a:t>?</a:t>
            </a:r>
            <a:endParaRPr lang="es-CO" sz="4800" b="1" dirty="0">
              <a:ln w="19050">
                <a:solidFill>
                  <a:srgbClr val="5C739C"/>
                </a:solidFill>
              </a:ln>
              <a:noFill/>
              <a:latin typeface="Arial" panose="020B0604020202020204" pitchFamily="34" charset="0"/>
              <a:cs typeface="Arial" panose="020B0604020202020204" pitchFamily="34" charset="0"/>
            </a:endParaRPr>
          </a:p>
        </p:txBody>
      </p:sp>
      <p:pic>
        <p:nvPicPr>
          <p:cNvPr id="19" name="Imagen 18">
            <a:extLst>
              <a:ext uri="{FF2B5EF4-FFF2-40B4-BE49-F238E27FC236}">
                <a16:creationId xmlns:a16="http://schemas.microsoft.com/office/drawing/2014/main" id="{D137570A-E0C6-4ADB-BEC0-384E8C123FFB}"/>
              </a:ext>
            </a:extLst>
          </p:cNvPr>
          <p:cNvPicPr>
            <a:picLocks noChangeAspect="1"/>
          </p:cNvPicPr>
          <p:nvPr/>
        </p:nvPicPr>
        <p:blipFill>
          <a:blip r:embed="rId2"/>
          <a:stretch>
            <a:fillRect/>
          </a:stretch>
        </p:blipFill>
        <p:spPr>
          <a:xfrm>
            <a:off x="792186" y="2726534"/>
            <a:ext cx="205029" cy="173485"/>
          </a:xfrm>
          <a:prstGeom prst="rect">
            <a:avLst/>
          </a:prstGeom>
        </p:spPr>
      </p:pic>
      <p:pic>
        <p:nvPicPr>
          <p:cNvPr id="20" name="Imagen 19">
            <a:extLst>
              <a:ext uri="{FF2B5EF4-FFF2-40B4-BE49-F238E27FC236}">
                <a16:creationId xmlns:a16="http://schemas.microsoft.com/office/drawing/2014/main" id="{0633A5D9-F530-42EA-9762-A28F003B6898}"/>
              </a:ext>
            </a:extLst>
          </p:cNvPr>
          <p:cNvPicPr>
            <a:picLocks noChangeAspect="1"/>
          </p:cNvPicPr>
          <p:nvPr/>
        </p:nvPicPr>
        <p:blipFill>
          <a:blip r:embed="rId3"/>
          <a:stretch>
            <a:fillRect/>
          </a:stretch>
        </p:blipFill>
        <p:spPr>
          <a:xfrm rot="16200000">
            <a:off x="4017452" y="4264127"/>
            <a:ext cx="571500" cy="152400"/>
          </a:xfrm>
          <a:prstGeom prst="rect">
            <a:avLst/>
          </a:prstGeom>
        </p:spPr>
      </p:pic>
      <p:sp>
        <p:nvSpPr>
          <p:cNvPr id="15" name="CuadroTexto 14">
            <a:extLst>
              <a:ext uri="{FF2B5EF4-FFF2-40B4-BE49-F238E27FC236}">
                <a16:creationId xmlns:a16="http://schemas.microsoft.com/office/drawing/2014/main" id="{294C3981-D818-4CF9-B827-7E3827D53FA3}"/>
              </a:ext>
            </a:extLst>
          </p:cNvPr>
          <p:cNvSpPr txBox="1"/>
          <p:nvPr/>
        </p:nvSpPr>
        <p:spPr>
          <a:xfrm>
            <a:off x="5328413" y="3774028"/>
            <a:ext cx="4673962" cy="1754326"/>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la gente se siente incapaz de internalizar sus logros y sufre un miedo persistente de ser descubierto como un fraude. </a:t>
            </a:r>
          </a:p>
          <a:p>
            <a:endPar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endParaRPr>
          </a:p>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No es una enfermedad mental oficialmente reconocida</a:t>
            </a:r>
            <a:endParaRPr lang="es-CO" dirty="0"/>
          </a:p>
        </p:txBody>
      </p:sp>
      <p:sp>
        <p:nvSpPr>
          <p:cNvPr id="8" name="CuadroTexto 7">
            <a:extLst>
              <a:ext uri="{FF2B5EF4-FFF2-40B4-BE49-F238E27FC236}">
                <a16:creationId xmlns:a16="http://schemas.microsoft.com/office/drawing/2014/main" id="{ECD690AD-2BCB-452B-8724-177C3929FB87}"/>
              </a:ext>
            </a:extLst>
          </p:cNvPr>
          <p:cNvSpPr txBox="1"/>
          <p:nvPr/>
        </p:nvSpPr>
        <p:spPr>
          <a:xfrm>
            <a:off x="5146638" y="2622916"/>
            <a:ext cx="361244" cy="1446550"/>
          </a:xfrm>
          <a:prstGeom prst="rect">
            <a:avLst/>
          </a:prstGeom>
          <a:noFill/>
        </p:spPr>
        <p:txBody>
          <a:bodyPr wrap="square">
            <a:spAutoFit/>
          </a:bodyPr>
          <a:lstStyle/>
          <a:p>
            <a:r>
              <a:rPr lang="es-ES" sz="8800" dirty="0">
                <a:ln>
                  <a:solidFill>
                    <a:schemeClr val="bg2">
                      <a:lumMod val="25000"/>
                    </a:schemeClr>
                  </a:solidFill>
                </a:ln>
                <a:noFill/>
                <a:latin typeface="Arial Black" panose="020B0A04020102020204" pitchFamily="34" charset="0"/>
                <a:ea typeface="Cambria Math" panose="02040503050406030204" pitchFamily="18" charset="0"/>
                <a:cs typeface="Arial" panose="020B0604020202020204" pitchFamily="34" charset="0"/>
              </a:rPr>
              <a:t>E</a:t>
            </a:r>
            <a:endParaRPr lang="es-CO" sz="8800" dirty="0">
              <a:ln>
                <a:solidFill>
                  <a:schemeClr val="bg2">
                    <a:lumMod val="25000"/>
                  </a:schemeClr>
                </a:solidFill>
              </a:ln>
              <a:noFill/>
              <a:latin typeface="Arial Black" panose="020B0A04020102020204" pitchFamily="34" charset="0"/>
            </a:endParaRPr>
          </a:p>
        </p:txBody>
      </p:sp>
    </p:spTree>
    <p:extLst>
      <p:ext uri="{BB962C8B-B14F-4D97-AF65-F5344CB8AC3E}">
        <p14:creationId xmlns:p14="http://schemas.microsoft.com/office/powerpoint/2010/main" val="251349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descr="Imagen que contiene Forma&#10;&#10;Descripción generada automáticamente">
            <a:extLst>
              <a:ext uri="{FF2B5EF4-FFF2-40B4-BE49-F238E27FC236}">
                <a16:creationId xmlns:a16="http://schemas.microsoft.com/office/drawing/2014/main" id="{26495B9B-1943-435C-AD73-6351A860641F}"/>
              </a:ext>
            </a:extLst>
          </p:cNvPr>
          <p:cNvPicPr>
            <a:picLocks noChangeAspect="1"/>
          </p:cNvPicPr>
          <p:nvPr/>
        </p:nvPicPr>
        <p:blipFill>
          <a:blip r:embed="rId2">
            <a:lum bright="70000" contrast="-70000"/>
          </a:blip>
          <a:stretch>
            <a:fillRect/>
          </a:stretch>
        </p:blipFill>
        <p:spPr>
          <a:xfrm>
            <a:off x="0" y="0"/>
            <a:ext cx="6858000" cy="6858000"/>
          </a:xfrm>
          <a:prstGeom prst="rect">
            <a:avLst/>
          </a:prstGeom>
        </p:spPr>
      </p:pic>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3"/>
          <a:stretch>
            <a:fillRect/>
          </a:stretch>
        </p:blipFill>
        <p:spPr>
          <a:xfrm rot="16200000">
            <a:off x="5268916" y="4139480"/>
            <a:ext cx="571500" cy="152400"/>
          </a:xfrm>
          <a:prstGeom prst="rect">
            <a:avLst/>
          </a:prstGeom>
        </p:spPr>
      </p:pic>
      <p:sp>
        <p:nvSpPr>
          <p:cNvPr id="2" name="CuadroTexto 1">
            <a:extLst>
              <a:ext uri="{FF2B5EF4-FFF2-40B4-BE49-F238E27FC236}">
                <a16:creationId xmlns:a16="http://schemas.microsoft.com/office/drawing/2014/main" id="{E3D71976-1750-4606-947E-1B958C540E4E}"/>
              </a:ext>
            </a:extLst>
          </p:cNvPr>
          <p:cNvSpPr txBox="1"/>
          <p:nvPr/>
        </p:nvSpPr>
        <p:spPr>
          <a:xfrm>
            <a:off x="1346043" y="491062"/>
            <a:ext cx="1785696" cy="7725192"/>
          </a:xfrm>
          <a:prstGeom prst="rect">
            <a:avLst/>
          </a:prstGeom>
          <a:noFill/>
        </p:spPr>
        <p:txBody>
          <a:bodyPr wrap="square" rtlCol="0">
            <a:spAutoFit/>
          </a:bodyPr>
          <a:lstStyle/>
          <a:p>
            <a:r>
              <a:rPr lang="es-CO" sz="49600" dirty="0">
                <a:ln w="57150">
                  <a:solidFill>
                    <a:srgbClr val="E83566"/>
                  </a:solidFill>
                </a:ln>
                <a:noFill/>
                <a:latin typeface="Arial Black" panose="020B0A04020102020204" pitchFamily="34" charset="0"/>
              </a:rPr>
              <a:t>5</a:t>
            </a:r>
          </a:p>
        </p:txBody>
      </p:sp>
      <p:sp>
        <p:nvSpPr>
          <p:cNvPr id="8" name="Rectángulo 7">
            <a:extLst>
              <a:ext uri="{FF2B5EF4-FFF2-40B4-BE49-F238E27FC236}">
                <a16:creationId xmlns:a16="http://schemas.microsoft.com/office/drawing/2014/main" id="{DBABFAE7-13E8-415D-866B-6AD3AC932DFA}"/>
              </a:ext>
            </a:extLst>
          </p:cNvPr>
          <p:cNvSpPr/>
          <p:nvPr/>
        </p:nvSpPr>
        <p:spPr>
          <a:xfrm>
            <a:off x="5230940" y="4501430"/>
            <a:ext cx="5043807" cy="1015663"/>
          </a:xfrm>
          <a:prstGeom prst="rect">
            <a:avLst/>
          </a:prstGeom>
          <a:noFill/>
          <a:ln>
            <a:noFill/>
          </a:ln>
        </p:spPr>
        <p:txBody>
          <a:bodyPr wrap="square" lIns="91440" tIns="45720" rIns="91440" bIns="45720">
            <a:spAutoFit/>
          </a:bodyPr>
          <a:lstStyle/>
          <a:p>
            <a:pPr algn="ctr"/>
            <a:r>
              <a:rPr lang="es-E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pitchFamily="34" charset="0"/>
              </a:rPr>
              <a:t>Impostores</a:t>
            </a:r>
            <a:endParaRPr lang="es-E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pitchFamily="34" charset="0"/>
            </a:endParaRPr>
          </a:p>
        </p:txBody>
      </p:sp>
      <p:sp>
        <p:nvSpPr>
          <p:cNvPr id="3" name="CuadroTexto 2">
            <a:extLst>
              <a:ext uri="{FF2B5EF4-FFF2-40B4-BE49-F238E27FC236}">
                <a16:creationId xmlns:a16="http://schemas.microsoft.com/office/drawing/2014/main" id="{25278DAC-496A-4174-B8B7-7B1647B59124}"/>
              </a:ext>
            </a:extLst>
          </p:cNvPr>
          <p:cNvSpPr txBox="1"/>
          <p:nvPr/>
        </p:nvSpPr>
        <p:spPr>
          <a:xfrm>
            <a:off x="5554666" y="3625864"/>
            <a:ext cx="3402535" cy="1107996"/>
          </a:xfrm>
          <a:prstGeom prst="rect">
            <a:avLst/>
          </a:prstGeom>
          <a:noFill/>
        </p:spPr>
        <p:txBody>
          <a:bodyPr wrap="none" rtlCol="0">
            <a:spAutoFit/>
          </a:bodyPr>
          <a:lstStyle/>
          <a:p>
            <a:r>
              <a:rPr lang="es-CO" sz="6600" dirty="0">
                <a:solidFill>
                  <a:srgbClr val="E83566"/>
                </a:solidFill>
                <a:latin typeface="Arial" panose="020B0604020202020204" pitchFamily="34" charset="0"/>
                <a:cs typeface="Arial" panose="020B0604020202020204" pitchFamily="34" charset="0"/>
              </a:rPr>
              <a:t>Tipos de</a:t>
            </a:r>
          </a:p>
        </p:txBody>
      </p:sp>
    </p:spTree>
    <p:extLst>
      <p:ext uri="{BB962C8B-B14F-4D97-AF65-F5344CB8AC3E}">
        <p14:creationId xmlns:p14="http://schemas.microsoft.com/office/powerpoint/2010/main" val="338005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en blanco y negro de una persona con una computadora&#10;&#10;Descripción generada automáticamente">
            <a:extLst>
              <a:ext uri="{FF2B5EF4-FFF2-40B4-BE49-F238E27FC236}">
                <a16:creationId xmlns:a16="http://schemas.microsoft.com/office/drawing/2014/main" id="{599D90D9-D93D-4409-9275-4C974F6673E7}"/>
              </a:ext>
            </a:extLst>
          </p:cNvPr>
          <p:cNvPicPr>
            <a:picLocks noChangeAspect="1"/>
          </p:cNvPicPr>
          <p:nvPr/>
        </p:nvPicPr>
        <p:blipFill>
          <a:blip r:embed="rId2"/>
          <a:stretch>
            <a:fillRect/>
          </a:stretch>
        </p:blipFill>
        <p:spPr>
          <a:xfrm>
            <a:off x="7649688" y="0"/>
            <a:ext cx="4542312" cy="6858000"/>
          </a:xfrm>
          <a:prstGeom prst="rect">
            <a:avLst/>
          </a:prstGeom>
        </p:spPr>
      </p:pic>
      <p:sp>
        <p:nvSpPr>
          <p:cNvPr id="2" name="CuadroTexto 1">
            <a:extLst>
              <a:ext uri="{FF2B5EF4-FFF2-40B4-BE49-F238E27FC236}">
                <a16:creationId xmlns:a16="http://schemas.microsoft.com/office/drawing/2014/main" id="{FB10ED75-47F3-3047-9E3C-3A57DE50F599}"/>
              </a:ext>
            </a:extLst>
          </p:cNvPr>
          <p:cNvSpPr txBox="1"/>
          <p:nvPr/>
        </p:nvSpPr>
        <p:spPr>
          <a:xfrm>
            <a:off x="2325673" y="3916034"/>
            <a:ext cx="2880273"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Los Perfeccionistas</a:t>
            </a:r>
          </a:p>
        </p:txBody>
      </p:sp>
      <p:pic>
        <p:nvPicPr>
          <p:cNvPr id="3" name="Imagen 2">
            <a:extLst>
              <a:ext uri="{FF2B5EF4-FFF2-40B4-BE49-F238E27FC236}">
                <a16:creationId xmlns:a16="http://schemas.microsoft.com/office/drawing/2014/main" id="{E20F7241-857B-DE46-B3E2-EE0DFE01E99C}"/>
              </a:ext>
            </a:extLst>
          </p:cNvPr>
          <p:cNvPicPr>
            <a:picLocks noChangeAspect="1"/>
          </p:cNvPicPr>
          <p:nvPr/>
        </p:nvPicPr>
        <p:blipFill>
          <a:blip r:embed="rId3"/>
          <a:stretch>
            <a:fillRect/>
          </a:stretch>
        </p:blipFill>
        <p:spPr>
          <a:xfrm>
            <a:off x="2120644" y="4044734"/>
            <a:ext cx="205029" cy="173485"/>
          </a:xfrm>
          <a:prstGeom prst="rect">
            <a:avLst/>
          </a:prstGeom>
        </p:spPr>
      </p:pic>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4"/>
          <a:stretch>
            <a:fillRect/>
          </a:stretch>
        </p:blipFill>
        <p:spPr>
          <a:xfrm rot="16200000">
            <a:off x="10763715" y="1015065"/>
            <a:ext cx="571500" cy="152400"/>
          </a:xfrm>
          <a:prstGeom prst="rect">
            <a:avLst/>
          </a:prstGeom>
        </p:spPr>
      </p:pic>
      <p:sp>
        <p:nvSpPr>
          <p:cNvPr id="15" name="CuadroTexto 14">
            <a:extLst>
              <a:ext uri="{FF2B5EF4-FFF2-40B4-BE49-F238E27FC236}">
                <a16:creationId xmlns:a16="http://schemas.microsoft.com/office/drawing/2014/main" id="{60E6E8A6-13FF-45AC-A4E7-3E645861585B}"/>
              </a:ext>
            </a:extLst>
          </p:cNvPr>
          <p:cNvSpPr txBox="1"/>
          <p:nvPr/>
        </p:nvSpPr>
        <p:spPr>
          <a:xfrm>
            <a:off x="3156654" y="4486333"/>
            <a:ext cx="4305300" cy="1200329"/>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El éxito para estas personas no suele ser satisfactorio, porque al ponerse metas tan altas, siempre piensan que lo podrían haber hecho mejor.</a:t>
            </a:r>
          </a:p>
        </p:txBody>
      </p:sp>
      <p:sp>
        <p:nvSpPr>
          <p:cNvPr id="16" name="Rectángulo 15">
            <a:extLst>
              <a:ext uri="{FF2B5EF4-FFF2-40B4-BE49-F238E27FC236}">
                <a16:creationId xmlns:a16="http://schemas.microsoft.com/office/drawing/2014/main" id="{2167DEB8-8D41-4C6D-B819-F266C2AAE715}"/>
              </a:ext>
            </a:extLst>
          </p:cNvPr>
          <p:cNvSpPr/>
          <p:nvPr/>
        </p:nvSpPr>
        <p:spPr>
          <a:xfrm>
            <a:off x="6277733" y="583434"/>
            <a:ext cx="2743910" cy="1015663"/>
          </a:xfrm>
          <a:prstGeom prst="rect">
            <a:avLst/>
          </a:prstGeom>
          <a:noFill/>
          <a:ln>
            <a:noFill/>
          </a:ln>
        </p:spPr>
        <p:txBody>
          <a:bodyPr wrap="square" lIns="91440" tIns="45720" rIns="91440" bIns="45720">
            <a:spAutoFit/>
          </a:bodyPr>
          <a:lstStyle/>
          <a:p>
            <a:pPr algn="ctr"/>
            <a:r>
              <a:rPr lang="es-E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pitchFamily="34" charset="0"/>
              </a:rPr>
              <a:t>Steve</a:t>
            </a:r>
            <a:endParaRPr lang="es-E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pitchFamily="34" charset="0"/>
            </a:endParaRPr>
          </a:p>
        </p:txBody>
      </p:sp>
      <p:pic>
        <p:nvPicPr>
          <p:cNvPr id="14" name="Imagen 13" descr="Diagrama, Esquemático&#10;&#10;Descripción generada automáticamente">
            <a:extLst>
              <a:ext uri="{FF2B5EF4-FFF2-40B4-BE49-F238E27FC236}">
                <a16:creationId xmlns:a16="http://schemas.microsoft.com/office/drawing/2014/main" id="{257FF8BA-D59A-40EA-8529-A81E9DA5BCC1}"/>
              </a:ext>
            </a:extLst>
          </p:cNvPr>
          <p:cNvPicPr>
            <a:picLocks noChangeAspect="1"/>
          </p:cNvPicPr>
          <p:nvPr/>
        </p:nvPicPr>
        <p:blipFill>
          <a:blip r:embed="rId5"/>
          <a:stretch>
            <a:fillRect/>
          </a:stretch>
        </p:blipFill>
        <p:spPr>
          <a:xfrm>
            <a:off x="5374763" y="1741052"/>
            <a:ext cx="2274925" cy="2519126"/>
          </a:xfrm>
          <a:prstGeom prst="rect">
            <a:avLst/>
          </a:prstGeom>
        </p:spPr>
      </p:pic>
      <p:sp>
        <p:nvSpPr>
          <p:cNvPr id="17" name="CuadroTexto 16">
            <a:extLst>
              <a:ext uri="{FF2B5EF4-FFF2-40B4-BE49-F238E27FC236}">
                <a16:creationId xmlns:a16="http://schemas.microsoft.com/office/drawing/2014/main" id="{19607679-75A5-4009-8AF2-598C765086C4}"/>
              </a:ext>
            </a:extLst>
          </p:cNvPr>
          <p:cNvSpPr txBox="1"/>
          <p:nvPr/>
        </p:nvSpPr>
        <p:spPr>
          <a:xfrm>
            <a:off x="697671" y="5912818"/>
            <a:ext cx="6764283" cy="646331"/>
          </a:xfrm>
          <a:prstGeom prst="rect">
            <a:avLst/>
          </a:prstGeom>
          <a:noFill/>
        </p:spPr>
        <p:txBody>
          <a:bodyPr wrap="square">
            <a:spAutoFit/>
          </a:bodyPr>
          <a:lstStyle/>
          <a:p>
            <a:r>
              <a:rPr lang="es-ES" dirty="0">
                <a:solidFill>
                  <a:schemeClr val="tx2">
                    <a:lumMod val="75000"/>
                  </a:schemeClr>
                </a:solidFill>
                <a:latin typeface="Arial" panose="020B0604020202020204" pitchFamily="34" charset="0"/>
                <a:ea typeface="Cambria Math" panose="02040503050406030204" pitchFamily="18" charset="0"/>
                <a:cs typeface="Arial" panose="020B0604020202020204" pitchFamily="34" charset="0"/>
              </a:rPr>
              <a:t>La meta nunca fue vencer la competencia, o hacer un montón de dinero, era hacer el producto más grandioso posible</a:t>
            </a:r>
          </a:p>
        </p:txBody>
      </p:sp>
      <p:sp>
        <p:nvSpPr>
          <p:cNvPr id="18" name="CuadroTexto 17">
            <a:extLst>
              <a:ext uri="{FF2B5EF4-FFF2-40B4-BE49-F238E27FC236}">
                <a16:creationId xmlns:a16="http://schemas.microsoft.com/office/drawing/2014/main" id="{D21D2046-551A-4CA7-8467-2519B22202A4}"/>
              </a:ext>
            </a:extLst>
          </p:cNvPr>
          <p:cNvSpPr txBox="1"/>
          <p:nvPr/>
        </p:nvSpPr>
        <p:spPr>
          <a:xfrm>
            <a:off x="598312" y="3097639"/>
            <a:ext cx="4682584" cy="523220"/>
          </a:xfrm>
          <a:prstGeom prst="rect">
            <a:avLst/>
          </a:prstGeom>
          <a:noFill/>
        </p:spPr>
        <p:txBody>
          <a:bodyPr wrap="square">
            <a:spAutoFit/>
          </a:bodyPr>
          <a:lstStyle/>
          <a:p>
            <a:r>
              <a:rPr lang="es-ES" sz="1400"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El equipo de Macintosh eran artistas, por tanto era apropiado firmar su trabajo</a:t>
            </a:r>
          </a:p>
        </p:txBody>
      </p:sp>
    </p:spTree>
    <p:extLst>
      <p:ext uri="{BB962C8B-B14F-4D97-AF65-F5344CB8AC3E}">
        <p14:creationId xmlns:p14="http://schemas.microsoft.com/office/powerpoint/2010/main" val="409400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10ED75-47F3-3047-9E3C-3A57DE50F599}"/>
              </a:ext>
            </a:extLst>
          </p:cNvPr>
          <p:cNvSpPr txBox="1"/>
          <p:nvPr/>
        </p:nvSpPr>
        <p:spPr>
          <a:xfrm>
            <a:off x="10225557" y="2445775"/>
            <a:ext cx="2134560"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Elon</a:t>
            </a:r>
          </a:p>
        </p:txBody>
      </p:sp>
      <p:pic>
        <p:nvPicPr>
          <p:cNvPr id="3" name="Imagen 2">
            <a:extLst>
              <a:ext uri="{FF2B5EF4-FFF2-40B4-BE49-F238E27FC236}">
                <a16:creationId xmlns:a16="http://schemas.microsoft.com/office/drawing/2014/main" id="{E20F7241-857B-DE46-B3E2-EE0DFE01E99C}"/>
              </a:ext>
            </a:extLst>
          </p:cNvPr>
          <p:cNvPicPr>
            <a:picLocks noChangeAspect="1"/>
          </p:cNvPicPr>
          <p:nvPr/>
        </p:nvPicPr>
        <p:blipFill>
          <a:blip r:embed="rId2"/>
          <a:stretch>
            <a:fillRect/>
          </a:stretch>
        </p:blipFill>
        <p:spPr>
          <a:xfrm>
            <a:off x="10020528" y="2586719"/>
            <a:ext cx="205029" cy="173485"/>
          </a:xfrm>
          <a:prstGeom prst="rect">
            <a:avLst/>
          </a:prstGeom>
        </p:spPr>
      </p:pic>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3"/>
          <a:stretch>
            <a:fillRect/>
          </a:stretch>
        </p:blipFill>
        <p:spPr>
          <a:xfrm rot="16200000">
            <a:off x="8677628" y="2009348"/>
            <a:ext cx="571500" cy="152400"/>
          </a:xfrm>
          <a:prstGeom prst="rect">
            <a:avLst/>
          </a:prstGeom>
        </p:spPr>
      </p:pic>
      <p:sp>
        <p:nvSpPr>
          <p:cNvPr id="15" name="CuadroTexto 14">
            <a:extLst>
              <a:ext uri="{FF2B5EF4-FFF2-40B4-BE49-F238E27FC236}">
                <a16:creationId xmlns:a16="http://schemas.microsoft.com/office/drawing/2014/main" id="{60E6E8A6-13FF-45AC-A4E7-3E645861585B}"/>
              </a:ext>
            </a:extLst>
          </p:cNvPr>
          <p:cNvSpPr txBox="1"/>
          <p:nvPr/>
        </p:nvSpPr>
        <p:spPr>
          <a:xfrm>
            <a:off x="4658078" y="1792954"/>
            <a:ext cx="4305300" cy="646331"/>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Rechaza la ayuda. Sienten que si piden ayuda no demuestran su valía.</a:t>
            </a:r>
          </a:p>
        </p:txBody>
      </p:sp>
      <p:sp>
        <p:nvSpPr>
          <p:cNvPr id="14" name="CuadroTexto 13">
            <a:extLst>
              <a:ext uri="{FF2B5EF4-FFF2-40B4-BE49-F238E27FC236}">
                <a16:creationId xmlns:a16="http://schemas.microsoft.com/office/drawing/2014/main" id="{6765C925-4519-411B-ADC8-35EED63D94AB}"/>
              </a:ext>
            </a:extLst>
          </p:cNvPr>
          <p:cNvSpPr txBox="1"/>
          <p:nvPr/>
        </p:nvSpPr>
        <p:spPr>
          <a:xfrm>
            <a:off x="8752140" y="2295786"/>
            <a:ext cx="3044749" cy="1446550"/>
          </a:xfrm>
          <a:prstGeom prst="rect">
            <a:avLst/>
          </a:prstGeom>
          <a:noFill/>
        </p:spPr>
        <p:txBody>
          <a:bodyPr wrap="square" rtlCol="0">
            <a:spAutoFit/>
          </a:bodyPr>
          <a:lstStyle/>
          <a:p>
            <a:r>
              <a:rPr lang="es-CO" sz="8800" b="1" dirty="0">
                <a:ln w="19050">
                  <a:solidFill>
                    <a:srgbClr val="5C739C"/>
                  </a:solidFill>
                </a:ln>
                <a:noFill/>
                <a:latin typeface="Arial" panose="020B0604020202020204" pitchFamily="34" charset="0"/>
                <a:cs typeface="Arial" panose="020B0604020202020204" pitchFamily="34" charset="0"/>
              </a:rPr>
              <a:t>Musk</a:t>
            </a:r>
          </a:p>
        </p:txBody>
      </p:sp>
      <p:pic>
        <p:nvPicPr>
          <p:cNvPr id="6" name="Imagen 5" descr="Imagen en blanco y negro de un hombre con barba y bigote&#10;&#10;Descripción generada automáticamente con confianza media">
            <a:extLst>
              <a:ext uri="{FF2B5EF4-FFF2-40B4-BE49-F238E27FC236}">
                <a16:creationId xmlns:a16="http://schemas.microsoft.com/office/drawing/2014/main" id="{AC666992-C8B4-448D-B547-452715B0DDE7}"/>
              </a:ext>
            </a:extLst>
          </p:cNvPr>
          <p:cNvPicPr>
            <a:picLocks noChangeAspect="1"/>
          </p:cNvPicPr>
          <p:nvPr/>
        </p:nvPicPr>
        <p:blipFill>
          <a:blip r:embed="rId4"/>
          <a:stretch>
            <a:fillRect/>
          </a:stretch>
        </p:blipFill>
        <p:spPr>
          <a:xfrm>
            <a:off x="0" y="0"/>
            <a:ext cx="4572000" cy="6858000"/>
          </a:xfrm>
          <a:prstGeom prst="rect">
            <a:avLst/>
          </a:prstGeom>
        </p:spPr>
      </p:pic>
      <p:sp>
        <p:nvSpPr>
          <p:cNvPr id="18" name="CuadroTexto 17">
            <a:extLst>
              <a:ext uri="{FF2B5EF4-FFF2-40B4-BE49-F238E27FC236}">
                <a16:creationId xmlns:a16="http://schemas.microsoft.com/office/drawing/2014/main" id="{E7A99585-E017-410B-989A-52C12178E45B}"/>
              </a:ext>
            </a:extLst>
          </p:cNvPr>
          <p:cNvSpPr txBox="1"/>
          <p:nvPr/>
        </p:nvSpPr>
        <p:spPr>
          <a:xfrm>
            <a:off x="4649825" y="1362067"/>
            <a:ext cx="2791178" cy="430887"/>
          </a:xfrm>
          <a:prstGeom prst="rect">
            <a:avLst/>
          </a:prstGeom>
          <a:noFill/>
        </p:spPr>
        <p:txBody>
          <a:bodyPr wrap="square">
            <a:spAutoFit/>
          </a:bodyPr>
          <a:lstStyle/>
          <a:p>
            <a:r>
              <a:rPr lang="es-CO" sz="2200" b="1" dirty="0">
                <a:solidFill>
                  <a:schemeClr val="accent1"/>
                </a:solidFill>
                <a:latin typeface="Arial" panose="020B0604020202020204" pitchFamily="34" charset="0"/>
                <a:cs typeface="Arial" panose="020B0604020202020204" pitchFamily="34" charset="0"/>
              </a:rPr>
              <a:t>Los Individualistas</a:t>
            </a:r>
          </a:p>
        </p:txBody>
      </p:sp>
      <p:sp>
        <p:nvSpPr>
          <p:cNvPr id="21" name="CuadroTexto 20">
            <a:extLst>
              <a:ext uri="{FF2B5EF4-FFF2-40B4-BE49-F238E27FC236}">
                <a16:creationId xmlns:a16="http://schemas.microsoft.com/office/drawing/2014/main" id="{56DD8F15-3FE8-4819-910C-31D5766136EF}"/>
              </a:ext>
            </a:extLst>
          </p:cNvPr>
          <p:cNvSpPr txBox="1"/>
          <p:nvPr/>
        </p:nvSpPr>
        <p:spPr>
          <a:xfrm>
            <a:off x="8859169" y="3597214"/>
            <a:ext cx="2830689" cy="2031325"/>
          </a:xfrm>
          <a:prstGeom prst="rect">
            <a:avLst/>
          </a:prstGeom>
          <a:noFill/>
        </p:spPr>
        <p:txBody>
          <a:bodyPr wrap="square">
            <a:spAutoFit/>
          </a:bodyPr>
          <a:lstStyle/>
          <a:p>
            <a:r>
              <a:rPr lang="es-ES" dirty="0">
                <a:solidFill>
                  <a:schemeClr val="tx2">
                    <a:lumMod val="75000"/>
                  </a:schemeClr>
                </a:solidFill>
                <a:latin typeface="Arial" panose="020B0604020202020204" pitchFamily="34" charset="0"/>
                <a:ea typeface="Cambria Math" panose="02040503050406030204" pitchFamily="18" charset="0"/>
                <a:cs typeface="Arial" panose="020B0604020202020204" pitchFamily="34" charset="0"/>
              </a:rPr>
              <a:t>Contábamos con algunos ingenieros de software </a:t>
            </a:r>
            <a:r>
              <a:rPr lang="es-ES" dirty="0">
                <a:solidFill>
                  <a:schemeClr val="bg2">
                    <a:lumMod val="25000"/>
                  </a:schemeClr>
                </a:solidFill>
                <a:latin typeface="Arial" panose="020B0604020202020204" pitchFamily="34" charset="0"/>
                <a:ea typeface="Cambria Math" panose="02040503050406030204" pitchFamily="18" charset="0"/>
                <a:cs typeface="Arial" panose="020B0604020202020204" pitchFamily="34" charset="0"/>
              </a:rPr>
              <a:t>excelentes</a:t>
            </a:r>
            <a:r>
              <a:rPr lang="es-ES" dirty="0">
                <a:solidFill>
                  <a:schemeClr val="tx2">
                    <a:lumMod val="75000"/>
                  </a:schemeClr>
                </a:solidFill>
                <a:latin typeface="Arial" panose="020B0604020202020204" pitchFamily="34" charset="0"/>
                <a:ea typeface="Cambria Math" panose="02040503050406030204" pitchFamily="18" charset="0"/>
                <a:cs typeface="Arial" panose="020B0604020202020204" pitchFamily="34" charset="0"/>
              </a:rPr>
              <a:t>, pero yo era capaz de programar mucho mejor que ellos Así que entraba y arreglaba su put* código.</a:t>
            </a:r>
          </a:p>
        </p:txBody>
      </p:sp>
      <p:sp>
        <p:nvSpPr>
          <p:cNvPr id="22" name="CuadroTexto 21">
            <a:extLst>
              <a:ext uri="{FF2B5EF4-FFF2-40B4-BE49-F238E27FC236}">
                <a16:creationId xmlns:a16="http://schemas.microsoft.com/office/drawing/2014/main" id="{E40F45B5-117B-45CF-967A-B30C9C259E09}"/>
              </a:ext>
            </a:extLst>
          </p:cNvPr>
          <p:cNvSpPr txBox="1"/>
          <p:nvPr/>
        </p:nvSpPr>
        <p:spPr>
          <a:xfrm>
            <a:off x="4758758" y="5495933"/>
            <a:ext cx="3941662" cy="1200329"/>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Me frustraba esperar a que hicieran sus cosas, así que arreglaba la programación de esos imbéciles y la hacía funcionar cinco veces mejor.</a:t>
            </a:r>
          </a:p>
        </p:txBody>
      </p:sp>
    </p:spTree>
    <p:extLst>
      <p:ext uri="{BB962C8B-B14F-4D97-AF65-F5344CB8AC3E}">
        <p14:creationId xmlns:p14="http://schemas.microsoft.com/office/powerpoint/2010/main" val="190021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Una persona con un libro en la mano&#10;&#10;Descripción generada automáticamente con confianza media">
            <a:extLst>
              <a:ext uri="{FF2B5EF4-FFF2-40B4-BE49-F238E27FC236}">
                <a16:creationId xmlns:a16="http://schemas.microsoft.com/office/drawing/2014/main" id="{8BF39D0C-5047-4C37-8E2C-2F3EDE7D4E9A}"/>
              </a:ext>
            </a:extLst>
          </p:cNvPr>
          <p:cNvPicPr>
            <a:picLocks noChangeAspect="1"/>
          </p:cNvPicPr>
          <p:nvPr/>
        </p:nvPicPr>
        <p:blipFill>
          <a:blip r:embed="rId2">
            <a:grayscl/>
          </a:blip>
          <a:stretch>
            <a:fillRect/>
          </a:stretch>
        </p:blipFill>
        <p:spPr>
          <a:xfrm>
            <a:off x="3725328" y="1647825"/>
            <a:ext cx="4343400" cy="5210175"/>
          </a:xfrm>
          <a:prstGeom prst="rect">
            <a:avLst/>
          </a:prstGeom>
        </p:spPr>
      </p:pic>
      <p:sp>
        <p:nvSpPr>
          <p:cNvPr id="2" name="CuadroTexto 1">
            <a:extLst>
              <a:ext uri="{FF2B5EF4-FFF2-40B4-BE49-F238E27FC236}">
                <a16:creationId xmlns:a16="http://schemas.microsoft.com/office/drawing/2014/main" id="{FB10ED75-47F3-3047-9E3C-3A57DE50F599}"/>
              </a:ext>
            </a:extLst>
          </p:cNvPr>
          <p:cNvSpPr txBox="1"/>
          <p:nvPr/>
        </p:nvSpPr>
        <p:spPr>
          <a:xfrm>
            <a:off x="8975650" y="3280370"/>
            <a:ext cx="2134560"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Los Expertos</a:t>
            </a:r>
          </a:p>
        </p:txBody>
      </p:sp>
      <p:pic>
        <p:nvPicPr>
          <p:cNvPr id="3" name="Imagen 2">
            <a:extLst>
              <a:ext uri="{FF2B5EF4-FFF2-40B4-BE49-F238E27FC236}">
                <a16:creationId xmlns:a16="http://schemas.microsoft.com/office/drawing/2014/main" id="{E20F7241-857B-DE46-B3E2-EE0DFE01E99C}"/>
              </a:ext>
            </a:extLst>
          </p:cNvPr>
          <p:cNvPicPr>
            <a:picLocks noChangeAspect="1"/>
          </p:cNvPicPr>
          <p:nvPr/>
        </p:nvPicPr>
        <p:blipFill>
          <a:blip r:embed="rId3"/>
          <a:stretch>
            <a:fillRect/>
          </a:stretch>
        </p:blipFill>
        <p:spPr>
          <a:xfrm>
            <a:off x="8785211" y="3429000"/>
            <a:ext cx="205029" cy="173485"/>
          </a:xfrm>
          <a:prstGeom prst="rect">
            <a:avLst/>
          </a:prstGeom>
        </p:spPr>
      </p:pic>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4"/>
          <a:stretch>
            <a:fillRect/>
          </a:stretch>
        </p:blipFill>
        <p:spPr>
          <a:xfrm rot="16200000">
            <a:off x="8918154" y="2780069"/>
            <a:ext cx="571500" cy="152400"/>
          </a:xfrm>
          <a:prstGeom prst="rect">
            <a:avLst/>
          </a:prstGeom>
        </p:spPr>
      </p:pic>
      <p:sp>
        <p:nvSpPr>
          <p:cNvPr id="13" name="CuadroTexto 12">
            <a:extLst>
              <a:ext uri="{FF2B5EF4-FFF2-40B4-BE49-F238E27FC236}">
                <a16:creationId xmlns:a16="http://schemas.microsoft.com/office/drawing/2014/main" id="{63946B22-0917-4C5C-B960-FC6C2E02F2F6}"/>
              </a:ext>
            </a:extLst>
          </p:cNvPr>
          <p:cNvSpPr txBox="1"/>
          <p:nvPr/>
        </p:nvSpPr>
        <p:spPr>
          <a:xfrm>
            <a:off x="7352244" y="2385853"/>
            <a:ext cx="528722" cy="369332"/>
          </a:xfrm>
          <a:prstGeom prst="rect">
            <a:avLst/>
          </a:prstGeom>
          <a:noFill/>
        </p:spPr>
        <p:txBody>
          <a:bodyPr wrap="square">
            <a:spAutoFit/>
          </a:bodyPr>
          <a:lstStyle/>
          <a:p>
            <a:r>
              <a:rPr lang="es-ES" dirty="0">
                <a:solidFill>
                  <a:srgbClr val="E83566"/>
                </a:solidFill>
                <a:latin typeface="Arial" panose="020B0604020202020204" pitchFamily="34" charset="0"/>
                <a:ea typeface="Cambria Math" panose="02040503050406030204" pitchFamily="18" charset="0"/>
                <a:cs typeface="Arial" panose="020B0604020202020204" pitchFamily="34" charset="0"/>
              </a:rPr>
              <a:t>Bill</a:t>
            </a:r>
          </a:p>
        </p:txBody>
      </p:sp>
      <p:sp>
        <p:nvSpPr>
          <p:cNvPr id="14" name="CuadroTexto 13">
            <a:extLst>
              <a:ext uri="{FF2B5EF4-FFF2-40B4-BE49-F238E27FC236}">
                <a16:creationId xmlns:a16="http://schemas.microsoft.com/office/drawing/2014/main" id="{6765C925-4519-411B-ADC8-35EED63D94AB}"/>
              </a:ext>
            </a:extLst>
          </p:cNvPr>
          <p:cNvSpPr txBox="1"/>
          <p:nvPr/>
        </p:nvSpPr>
        <p:spPr>
          <a:xfrm rot="16200000">
            <a:off x="6337597" y="1116727"/>
            <a:ext cx="3598955" cy="1569660"/>
          </a:xfrm>
          <a:prstGeom prst="rect">
            <a:avLst/>
          </a:prstGeom>
          <a:noFill/>
        </p:spPr>
        <p:txBody>
          <a:bodyPr wrap="square" rtlCol="0">
            <a:spAutoFit/>
          </a:bodyPr>
          <a:lstStyle/>
          <a:p>
            <a:r>
              <a:rPr lang="es-CO" sz="9600" b="1" dirty="0">
                <a:ln w="19050">
                  <a:solidFill>
                    <a:srgbClr val="5C739C"/>
                  </a:solidFill>
                </a:ln>
                <a:noFill/>
                <a:latin typeface="Arial" panose="020B0604020202020204" pitchFamily="34" charset="0"/>
                <a:cs typeface="Arial" panose="020B0604020202020204" pitchFamily="34" charset="0"/>
              </a:rPr>
              <a:t>Gates</a:t>
            </a:r>
          </a:p>
        </p:txBody>
      </p:sp>
      <p:sp>
        <p:nvSpPr>
          <p:cNvPr id="19" name="CuadroTexto 18">
            <a:extLst>
              <a:ext uri="{FF2B5EF4-FFF2-40B4-BE49-F238E27FC236}">
                <a16:creationId xmlns:a16="http://schemas.microsoft.com/office/drawing/2014/main" id="{7B3CDDAF-FB77-4A76-81E6-32EED64DCC8B}"/>
              </a:ext>
            </a:extLst>
          </p:cNvPr>
          <p:cNvSpPr txBox="1"/>
          <p:nvPr/>
        </p:nvSpPr>
        <p:spPr>
          <a:xfrm>
            <a:off x="7742151" y="3757707"/>
            <a:ext cx="3368059" cy="2308324"/>
          </a:xfrm>
          <a:prstGeom prst="rect">
            <a:avLst/>
          </a:prstGeom>
          <a:noFill/>
        </p:spPr>
        <p:txBody>
          <a:bodyPr wrap="square">
            <a:spAutoFit/>
          </a:bodyPr>
          <a:lstStyle>
            <a:defPPr>
              <a:defRPr lang="es-CO"/>
            </a:defPPr>
            <a:lvl1pPr>
              <a:defRPr>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defRPr>
            </a:lvl1pPr>
          </a:lstStyle>
          <a:p>
            <a:r>
              <a:rPr lang="es-ES" dirty="0"/>
              <a:t>Suelen pensar que no han sido honestos en la selección y temen ser descubiertos.</a:t>
            </a:r>
          </a:p>
          <a:p>
            <a:endParaRPr lang="es-ES" dirty="0"/>
          </a:p>
          <a:p>
            <a:r>
              <a:rPr lang="es-ES" dirty="0"/>
              <a:t>Se espera que sepa todo, una pequeña falta de conocimiento denota fracaso y evoca vergüenza.</a:t>
            </a:r>
          </a:p>
        </p:txBody>
      </p:sp>
      <p:sp>
        <p:nvSpPr>
          <p:cNvPr id="10" name="CuadroTexto 9">
            <a:extLst>
              <a:ext uri="{FF2B5EF4-FFF2-40B4-BE49-F238E27FC236}">
                <a16:creationId xmlns:a16="http://schemas.microsoft.com/office/drawing/2014/main" id="{2B47413D-A230-4B97-A107-C8BB391779A1}"/>
              </a:ext>
            </a:extLst>
          </p:cNvPr>
          <p:cNvSpPr txBox="1"/>
          <p:nvPr/>
        </p:nvSpPr>
        <p:spPr>
          <a:xfrm>
            <a:off x="523023" y="2570519"/>
            <a:ext cx="4177646" cy="1323439"/>
          </a:xfrm>
          <a:prstGeom prst="rect">
            <a:avLst/>
          </a:prstGeom>
          <a:noFill/>
        </p:spPr>
        <p:txBody>
          <a:bodyPr wrap="square">
            <a:spAutoFit/>
          </a:bodyPr>
          <a:lstStyle>
            <a:defPPr>
              <a:defRPr lang="es-CO"/>
            </a:defPPr>
            <a:lvl1pPr>
              <a:defRPr>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defRPr>
            </a:lvl1pPr>
          </a:lstStyle>
          <a:p>
            <a:r>
              <a:rPr lang="es-ES" sz="2000" dirty="0">
                <a:solidFill>
                  <a:schemeClr val="bg2">
                    <a:lumMod val="25000"/>
                  </a:schemeClr>
                </a:solidFill>
              </a:rPr>
              <a:t>Seré yo quien mande. </a:t>
            </a:r>
          </a:p>
          <a:p>
            <a:r>
              <a:rPr lang="es-ES" sz="2000" dirty="0">
                <a:solidFill>
                  <a:schemeClr val="bg2">
                    <a:lumMod val="25000"/>
                  </a:schemeClr>
                </a:solidFill>
              </a:rPr>
              <a:t>Me acostumbraré a mandar, y de ahora en adelante será difícil tratar conmigo a menos que mande.</a:t>
            </a:r>
          </a:p>
        </p:txBody>
      </p:sp>
    </p:spTree>
    <p:extLst>
      <p:ext uri="{BB962C8B-B14F-4D97-AF65-F5344CB8AC3E}">
        <p14:creationId xmlns:p14="http://schemas.microsoft.com/office/powerpoint/2010/main" val="170454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Persona con raqueta de tenis&#10;&#10;Descripción generada automáticamente">
            <a:extLst>
              <a:ext uri="{FF2B5EF4-FFF2-40B4-BE49-F238E27FC236}">
                <a16:creationId xmlns:a16="http://schemas.microsoft.com/office/drawing/2014/main" id="{C00EC707-69D0-47C9-AAA8-B21EF8254E49}"/>
              </a:ext>
            </a:extLst>
          </p:cNvPr>
          <p:cNvPicPr>
            <a:picLocks noChangeAspect="1"/>
          </p:cNvPicPr>
          <p:nvPr/>
        </p:nvPicPr>
        <p:blipFill rotWithShape="1">
          <a:blip r:embed="rId2">
            <a:grayscl/>
          </a:blip>
          <a:srcRect l="21700" r="15529"/>
          <a:stretch/>
        </p:blipFill>
        <p:spPr>
          <a:xfrm>
            <a:off x="-99243" y="2096570"/>
            <a:ext cx="4483206" cy="4761430"/>
          </a:xfrm>
          <a:prstGeom prst="rect">
            <a:avLst/>
          </a:prstGeom>
        </p:spPr>
      </p:pic>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3"/>
          <a:stretch>
            <a:fillRect/>
          </a:stretch>
        </p:blipFill>
        <p:spPr>
          <a:xfrm rot="16200000">
            <a:off x="2870226" y="4247320"/>
            <a:ext cx="571500" cy="152400"/>
          </a:xfrm>
          <a:prstGeom prst="rect">
            <a:avLst/>
          </a:prstGeom>
        </p:spPr>
      </p:pic>
      <p:sp>
        <p:nvSpPr>
          <p:cNvPr id="20" name="CuadroTexto 19">
            <a:extLst>
              <a:ext uri="{FF2B5EF4-FFF2-40B4-BE49-F238E27FC236}">
                <a16:creationId xmlns:a16="http://schemas.microsoft.com/office/drawing/2014/main" id="{45034960-8DE3-40CF-9468-654D765CF2AC}"/>
              </a:ext>
            </a:extLst>
          </p:cNvPr>
          <p:cNvSpPr txBox="1"/>
          <p:nvPr/>
        </p:nvSpPr>
        <p:spPr>
          <a:xfrm>
            <a:off x="2221838" y="2967535"/>
            <a:ext cx="4199243" cy="1200329"/>
          </a:xfrm>
          <a:prstGeom prst="rect">
            <a:avLst/>
          </a:prstGeom>
          <a:noFill/>
        </p:spPr>
        <p:txBody>
          <a:bodyPr wrap="square">
            <a:spAutoFit/>
          </a:bodyPr>
          <a:lstStyle/>
          <a:p>
            <a:r>
              <a:rPr lang="en-US" sz="7200" dirty="0">
                <a:ln>
                  <a:solidFill>
                    <a:srgbClr val="E83566"/>
                  </a:solidFill>
                </a:ln>
                <a:solidFill>
                  <a:srgbClr val="E83566"/>
                </a:solidFill>
                <a:latin typeface="Arial Black" panose="020B0A04020102020204" pitchFamily="34" charset="0"/>
                <a:ea typeface="Cambria Math" panose="02040503050406030204" pitchFamily="18" charset="0"/>
              </a:rPr>
              <a:t>R</a:t>
            </a:r>
            <a:r>
              <a:rPr lang="en-US" sz="7200" dirty="0">
                <a:ln>
                  <a:solidFill>
                    <a:srgbClr val="E83566"/>
                  </a:solidFill>
                </a:ln>
                <a:noFill/>
                <a:latin typeface="Arial Black" panose="020B0A04020102020204" pitchFamily="34" charset="0"/>
                <a:ea typeface="Cambria Math" panose="02040503050406030204" pitchFamily="18" charset="0"/>
              </a:rPr>
              <a:t>ichard</a:t>
            </a:r>
            <a:endParaRPr lang="es-CO" sz="7200" dirty="0">
              <a:ln>
                <a:solidFill>
                  <a:srgbClr val="E83566"/>
                </a:solidFill>
              </a:ln>
              <a:noFill/>
              <a:latin typeface="Arial Black" panose="020B0A04020102020204" pitchFamily="34" charset="0"/>
            </a:endParaRPr>
          </a:p>
        </p:txBody>
      </p:sp>
      <p:sp>
        <p:nvSpPr>
          <p:cNvPr id="21" name="CuadroTexto 20">
            <a:extLst>
              <a:ext uri="{FF2B5EF4-FFF2-40B4-BE49-F238E27FC236}">
                <a16:creationId xmlns:a16="http://schemas.microsoft.com/office/drawing/2014/main" id="{5AB5D8CF-20F9-4EED-A0E2-3A4538424758}"/>
              </a:ext>
            </a:extLst>
          </p:cNvPr>
          <p:cNvSpPr txBox="1"/>
          <p:nvPr/>
        </p:nvSpPr>
        <p:spPr>
          <a:xfrm>
            <a:off x="3232176" y="4261841"/>
            <a:ext cx="1374835"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Branson</a:t>
            </a:r>
          </a:p>
        </p:txBody>
      </p:sp>
      <p:sp>
        <p:nvSpPr>
          <p:cNvPr id="23" name="CuadroTexto 22">
            <a:extLst>
              <a:ext uri="{FF2B5EF4-FFF2-40B4-BE49-F238E27FC236}">
                <a16:creationId xmlns:a16="http://schemas.microsoft.com/office/drawing/2014/main" id="{746E519B-DF7F-43C4-86F2-FB4B5C112D06}"/>
              </a:ext>
            </a:extLst>
          </p:cNvPr>
          <p:cNvSpPr txBox="1"/>
          <p:nvPr/>
        </p:nvSpPr>
        <p:spPr>
          <a:xfrm>
            <a:off x="6705044" y="820556"/>
            <a:ext cx="2862633"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Los Superhumanos</a:t>
            </a:r>
          </a:p>
        </p:txBody>
      </p:sp>
      <p:pic>
        <p:nvPicPr>
          <p:cNvPr id="24" name="Imagen 23">
            <a:extLst>
              <a:ext uri="{FF2B5EF4-FFF2-40B4-BE49-F238E27FC236}">
                <a16:creationId xmlns:a16="http://schemas.microsoft.com/office/drawing/2014/main" id="{5190A6CE-98E6-416E-8E48-E15354B39737}"/>
              </a:ext>
            </a:extLst>
          </p:cNvPr>
          <p:cNvPicPr>
            <a:picLocks noChangeAspect="1"/>
          </p:cNvPicPr>
          <p:nvPr/>
        </p:nvPicPr>
        <p:blipFill>
          <a:blip r:embed="rId4"/>
          <a:stretch>
            <a:fillRect/>
          </a:stretch>
        </p:blipFill>
        <p:spPr>
          <a:xfrm>
            <a:off x="6457775" y="914588"/>
            <a:ext cx="205029" cy="173485"/>
          </a:xfrm>
          <a:prstGeom prst="rect">
            <a:avLst/>
          </a:prstGeom>
        </p:spPr>
      </p:pic>
      <p:sp>
        <p:nvSpPr>
          <p:cNvPr id="25" name="CuadroTexto 24">
            <a:extLst>
              <a:ext uri="{FF2B5EF4-FFF2-40B4-BE49-F238E27FC236}">
                <a16:creationId xmlns:a16="http://schemas.microsoft.com/office/drawing/2014/main" id="{3F405423-40CD-427C-ABE2-5FE4C76EC2DA}"/>
              </a:ext>
            </a:extLst>
          </p:cNvPr>
          <p:cNvSpPr txBox="1"/>
          <p:nvPr/>
        </p:nvSpPr>
        <p:spPr>
          <a:xfrm>
            <a:off x="6705044" y="1450644"/>
            <a:ext cx="3368059" cy="923330"/>
          </a:xfrm>
          <a:prstGeom prst="rect">
            <a:avLst/>
          </a:prstGeom>
          <a:noFill/>
        </p:spPr>
        <p:txBody>
          <a:bodyPr wrap="square">
            <a:spAutoFit/>
          </a:bodyPr>
          <a:lstStyle>
            <a:defPPr>
              <a:defRPr lang="es-CO"/>
            </a:defPPr>
            <a:lvl1pPr>
              <a:defRPr>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defRPr>
            </a:lvl1pPr>
          </a:lstStyle>
          <a:p>
            <a:r>
              <a:rPr lang="es-ES" dirty="0"/>
              <a:t>Miden su competencia según ¿cuántos? Roles pueden desempeñar y ser excelentes.</a:t>
            </a:r>
          </a:p>
        </p:txBody>
      </p:sp>
      <p:sp>
        <p:nvSpPr>
          <p:cNvPr id="26" name="CuadroTexto 25">
            <a:extLst>
              <a:ext uri="{FF2B5EF4-FFF2-40B4-BE49-F238E27FC236}">
                <a16:creationId xmlns:a16="http://schemas.microsoft.com/office/drawing/2014/main" id="{5DD91B60-B759-497C-AE37-E63A3643A51C}"/>
              </a:ext>
            </a:extLst>
          </p:cNvPr>
          <p:cNvSpPr txBox="1"/>
          <p:nvPr/>
        </p:nvSpPr>
        <p:spPr>
          <a:xfrm>
            <a:off x="6705044" y="2905979"/>
            <a:ext cx="4177646" cy="2862322"/>
          </a:xfrm>
          <a:prstGeom prst="rect">
            <a:avLst/>
          </a:prstGeom>
          <a:noFill/>
        </p:spPr>
        <p:txBody>
          <a:bodyPr wrap="square">
            <a:spAutoFit/>
          </a:bodyPr>
          <a:lstStyle>
            <a:defPPr>
              <a:defRPr lang="es-CO"/>
            </a:defPPr>
            <a:lvl1pPr>
              <a:defRPr>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defRPr>
            </a:lvl1pPr>
          </a:lstStyle>
          <a:p>
            <a:r>
              <a:rPr lang="es-ES" sz="2000" dirty="0">
                <a:solidFill>
                  <a:schemeClr val="bg2">
                    <a:lumMod val="25000"/>
                  </a:schemeClr>
                </a:solidFill>
              </a:rPr>
              <a:t>Cualquier persona que haya visto mis innumerables intentos públicos de autodestrucción en lanchas trasatlánticas de alta velocidad, en globos de aire caliente, haciendo rapel en altos edificios y todo lo demás sabrá que he seguido el consejo… de ir a todas partes a poner el </a:t>
            </a:r>
            <a:r>
              <a:rPr lang="es-ES" sz="2000" dirty="0" err="1">
                <a:solidFill>
                  <a:schemeClr val="bg2">
                    <a:lumMod val="25000"/>
                  </a:schemeClr>
                </a:solidFill>
              </a:rPr>
              <a:t>derrière</a:t>
            </a:r>
            <a:r>
              <a:rPr lang="es-ES" sz="2000" dirty="0">
                <a:solidFill>
                  <a:schemeClr val="bg2">
                    <a:lumMod val="25000"/>
                  </a:schemeClr>
                </a:solidFill>
              </a:rPr>
              <a:t>.</a:t>
            </a:r>
          </a:p>
        </p:txBody>
      </p:sp>
    </p:spTree>
    <p:extLst>
      <p:ext uri="{BB962C8B-B14F-4D97-AF65-F5344CB8AC3E}">
        <p14:creationId xmlns:p14="http://schemas.microsoft.com/office/powerpoint/2010/main" val="12253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10ED75-47F3-3047-9E3C-3A57DE50F599}"/>
              </a:ext>
            </a:extLst>
          </p:cNvPr>
          <p:cNvSpPr txBox="1"/>
          <p:nvPr/>
        </p:nvSpPr>
        <p:spPr>
          <a:xfrm>
            <a:off x="2741592" y="4894850"/>
            <a:ext cx="3083475" cy="430887"/>
          </a:xfrm>
          <a:prstGeom prst="rect">
            <a:avLst/>
          </a:prstGeom>
          <a:noFill/>
        </p:spPr>
        <p:txBody>
          <a:bodyPr wrap="square" rtlCol="0">
            <a:spAutoFit/>
          </a:bodyPr>
          <a:lstStyle/>
          <a:p>
            <a:r>
              <a:rPr lang="es-CO" sz="2200" b="1" dirty="0">
                <a:solidFill>
                  <a:schemeClr val="accent1"/>
                </a:solidFill>
                <a:latin typeface="Arial" panose="020B0604020202020204" pitchFamily="34" charset="0"/>
                <a:cs typeface="Arial" panose="020B0604020202020204" pitchFamily="34" charset="0"/>
              </a:rPr>
              <a:t>Los Genios Naturales</a:t>
            </a:r>
          </a:p>
        </p:txBody>
      </p:sp>
      <p:pic>
        <p:nvPicPr>
          <p:cNvPr id="3" name="Imagen 2">
            <a:extLst>
              <a:ext uri="{FF2B5EF4-FFF2-40B4-BE49-F238E27FC236}">
                <a16:creationId xmlns:a16="http://schemas.microsoft.com/office/drawing/2014/main" id="{E20F7241-857B-DE46-B3E2-EE0DFE01E99C}"/>
              </a:ext>
            </a:extLst>
          </p:cNvPr>
          <p:cNvPicPr>
            <a:picLocks noChangeAspect="1"/>
          </p:cNvPicPr>
          <p:nvPr/>
        </p:nvPicPr>
        <p:blipFill>
          <a:blip r:embed="rId2"/>
          <a:stretch>
            <a:fillRect/>
          </a:stretch>
        </p:blipFill>
        <p:spPr>
          <a:xfrm>
            <a:off x="2536565" y="5025639"/>
            <a:ext cx="205029" cy="173485"/>
          </a:xfrm>
          <a:prstGeom prst="rect">
            <a:avLst/>
          </a:prstGeom>
        </p:spPr>
      </p:pic>
      <p:pic>
        <p:nvPicPr>
          <p:cNvPr id="5" name="Imagen 4">
            <a:extLst>
              <a:ext uri="{FF2B5EF4-FFF2-40B4-BE49-F238E27FC236}">
                <a16:creationId xmlns:a16="http://schemas.microsoft.com/office/drawing/2014/main" id="{384C26ED-F65D-5D41-8438-47B783421CE5}"/>
              </a:ext>
            </a:extLst>
          </p:cNvPr>
          <p:cNvPicPr>
            <a:picLocks noChangeAspect="1"/>
          </p:cNvPicPr>
          <p:nvPr/>
        </p:nvPicPr>
        <p:blipFill>
          <a:blip r:embed="rId3"/>
          <a:stretch>
            <a:fillRect/>
          </a:stretch>
        </p:blipFill>
        <p:spPr>
          <a:xfrm rot="16200000">
            <a:off x="10203234" y="1219202"/>
            <a:ext cx="571500" cy="152400"/>
          </a:xfrm>
          <a:prstGeom prst="rect">
            <a:avLst/>
          </a:prstGeom>
        </p:spPr>
      </p:pic>
      <p:sp>
        <p:nvSpPr>
          <p:cNvPr id="19" name="CuadroTexto 18">
            <a:extLst>
              <a:ext uri="{FF2B5EF4-FFF2-40B4-BE49-F238E27FC236}">
                <a16:creationId xmlns:a16="http://schemas.microsoft.com/office/drawing/2014/main" id="{7B3CDDAF-FB77-4A76-81E6-32EED64DCC8B}"/>
              </a:ext>
            </a:extLst>
          </p:cNvPr>
          <p:cNvSpPr txBox="1"/>
          <p:nvPr/>
        </p:nvSpPr>
        <p:spPr>
          <a:xfrm>
            <a:off x="2741594" y="5275012"/>
            <a:ext cx="3083473" cy="1200329"/>
          </a:xfrm>
          <a:prstGeom prst="rect">
            <a:avLst/>
          </a:prstGeom>
          <a:noFill/>
        </p:spPr>
        <p:txBody>
          <a:bodyPr wrap="square">
            <a:spAutoFit/>
          </a:bodyPr>
          <a:lstStyle/>
          <a:p>
            <a:r>
              <a:rPr lang="es-ES" dirty="0">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rPr>
              <a:t>Se juzgan a si mismos, se estresan y se agobian si no hacen las cosas con fluidez, rapidez y a la primera.</a:t>
            </a:r>
          </a:p>
        </p:txBody>
      </p:sp>
      <p:pic>
        <p:nvPicPr>
          <p:cNvPr id="7" name="Imagen 6" descr="Un hombre vestido de traje con la boca abierta&#10;&#10;Descripción generada automáticamente">
            <a:extLst>
              <a:ext uri="{FF2B5EF4-FFF2-40B4-BE49-F238E27FC236}">
                <a16:creationId xmlns:a16="http://schemas.microsoft.com/office/drawing/2014/main" id="{083268DB-8465-451A-9AC0-485F8301A971}"/>
              </a:ext>
            </a:extLst>
          </p:cNvPr>
          <p:cNvPicPr>
            <a:picLocks noChangeAspect="1"/>
          </p:cNvPicPr>
          <p:nvPr/>
        </p:nvPicPr>
        <p:blipFill rotWithShape="1">
          <a:blip r:embed="rId4">
            <a:grayscl/>
          </a:blip>
          <a:srcRect l="28372" r="22773"/>
          <a:stretch/>
        </p:blipFill>
        <p:spPr>
          <a:xfrm>
            <a:off x="6530188" y="1718400"/>
            <a:ext cx="4476479" cy="5159152"/>
          </a:xfrm>
          <a:prstGeom prst="rect">
            <a:avLst/>
          </a:prstGeom>
        </p:spPr>
      </p:pic>
      <p:sp>
        <p:nvSpPr>
          <p:cNvPr id="12" name="Rectángulo 11">
            <a:extLst>
              <a:ext uri="{FF2B5EF4-FFF2-40B4-BE49-F238E27FC236}">
                <a16:creationId xmlns:a16="http://schemas.microsoft.com/office/drawing/2014/main" id="{137A3FE9-A002-400D-ADE9-128E625D90A8}"/>
              </a:ext>
            </a:extLst>
          </p:cNvPr>
          <p:cNvSpPr/>
          <p:nvPr/>
        </p:nvSpPr>
        <p:spPr>
          <a:xfrm rot="16200000">
            <a:off x="8390994" y="2837723"/>
            <a:ext cx="5059243" cy="1015663"/>
          </a:xfrm>
          <a:prstGeom prst="rect">
            <a:avLst/>
          </a:prstGeom>
          <a:noFill/>
          <a:ln>
            <a:noFill/>
          </a:ln>
        </p:spPr>
        <p:txBody>
          <a:bodyPr wrap="square" lIns="91440" tIns="45720" rIns="91440" bIns="45720">
            <a:spAutoFit/>
          </a:bodyPr>
          <a:lstStyle/>
          <a:p>
            <a:pPr algn="ctr"/>
            <a:r>
              <a:rPr lang="es-E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pitchFamily="34" charset="0"/>
              </a:rPr>
              <a:t>Zuckerberg</a:t>
            </a:r>
            <a:endParaRPr lang="es-E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Black" panose="020B0A04020102020204" pitchFamily="34" charset="0"/>
            </a:endParaRPr>
          </a:p>
        </p:txBody>
      </p:sp>
      <p:sp>
        <p:nvSpPr>
          <p:cNvPr id="13" name="CuadroTexto 12">
            <a:extLst>
              <a:ext uri="{FF2B5EF4-FFF2-40B4-BE49-F238E27FC236}">
                <a16:creationId xmlns:a16="http://schemas.microsoft.com/office/drawing/2014/main" id="{F00B9754-6849-41D3-9D36-88AED56DFE22}"/>
              </a:ext>
            </a:extLst>
          </p:cNvPr>
          <p:cNvSpPr txBox="1"/>
          <p:nvPr/>
        </p:nvSpPr>
        <p:spPr>
          <a:xfrm>
            <a:off x="2741594" y="2974537"/>
            <a:ext cx="4331199" cy="1323439"/>
          </a:xfrm>
          <a:prstGeom prst="rect">
            <a:avLst/>
          </a:prstGeom>
          <a:noFill/>
        </p:spPr>
        <p:txBody>
          <a:bodyPr wrap="square">
            <a:spAutoFit/>
          </a:bodyPr>
          <a:lstStyle>
            <a:defPPr>
              <a:defRPr lang="es-CO"/>
            </a:defPPr>
            <a:lvl1pPr>
              <a:defRPr>
                <a:solidFill>
                  <a:schemeClr val="bg2">
                    <a:lumMod val="75000"/>
                  </a:schemeClr>
                </a:solidFill>
                <a:latin typeface="Arial" panose="020B0604020202020204" pitchFamily="34" charset="0"/>
                <a:ea typeface="Cambria Math" panose="02040503050406030204" pitchFamily="18" charset="0"/>
                <a:cs typeface="Arial" panose="020B0604020202020204" pitchFamily="34" charset="0"/>
              </a:defRPr>
            </a:lvl1pPr>
          </a:lstStyle>
          <a:p>
            <a:r>
              <a:rPr lang="es-ES" sz="2000" dirty="0">
                <a:solidFill>
                  <a:schemeClr val="bg2">
                    <a:lumMod val="25000"/>
                  </a:schemeClr>
                </a:solidFill>
              </a:rPr>
              <a:t>Usa la misma camiseta gris de Facebook casi todos los días porque está muy ocupado y le ahorra tiempo por la mañana.</a:t>
            </a:r>
          </a:p>
        </p:txBody>
      </p:sp>
    </p:spTree>
    <p:extLst>
      <p:ext uri="{BB962C8B-B14F-4D97-AF65-F5344CB8AC3E}">
        <p14:creationId xmlns:p14="http://schemas.microsoft.com/office/powerpoint/2010/main" val="1338725737"/>
      </p:ext>
    </p:extLst>
  </p:cSld>
  <p:clrMapOvr>
    <a:masterClrMapping/>
  </p:clrMapOvr>
</p:sld>
</file>

<file path=ppt/theme/theme1.xml><?xml version="1.0" encoding="utf-8"?>
<a:theme xmlns:a="http://schemas.openxmlformats.org/drawingml/2006/main" name="Tema sin fotograf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con fotografia o gráfic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937</Words>
  <Application>Microsoft Office PowerPoint</Application>
  <PresentationFormat>Panorámica</PresentationFormat>
  <Paragraphs>88</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22</vt:i4>
      </vt:variant>
    </vt:vector>
  </HeadingPairs>
  <TitlesOfParts>
    <vt:vector size="29" baseType="lpstr">
      <vt:lpstr>Arial</vt:lpstr>
      <vt:lpstr>Arial Black</vt:lpstr>
      <vt:lpstr>Calibri</vt:lpstr>
      <vt:lpstr>Calibri Light</vt:lpstr>
      <vt:lpstr>Cambria Math</vt:lpstr>
      <vt:lpstr>Tema sin fotografia</vt:lpstr>
      <vt:lpstr>Tema con fotografia o gráficos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Erika Miosoti Faura Arellano</dc:creator>
  <cp:lastModifiedBy>Andres Bedoya Tobon</cp:lastModifiedBy>
  <cp:revision>86</cp:revision>
  <dcterms:created xsi:type="dcterms:W3CDTF">2021-04-23T20:46:27Z</dcterms:created>
  <dcterms:modified xsi:type="dcterms:W3CDTF">2021-06-17T14:03:49Z</dcterms:modified>
</cp:coreProperties>
</file>