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CD813F-48E0-4630-BC86-0BFCAE1D02D0}">
  <a:tblStyle styleId="{7DCD813F-48E0-4630-BC86-0BFCAE1D02D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050cd5771c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050cd57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50cd5771c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050cd577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50cd5771c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3050cd577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Červeně jsou časy kdy došlo k přestavění kvůli přesáhnutí prahu ceny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Vlevo hore Kdtree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Vlevo dole BHI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/>
              <a:t>Vpravo BVH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50cd5771c_3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050cd5771c_3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50cd5771c_0_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3050cd577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50cd5771c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g3050cd57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50cd5771c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3050cd5771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50cd5771c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050cd5771c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30.png"/><Relationship Id="rId6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5" Type="http://schemas.openxmlformats.org/officeDocument/2006/relationships/image" Target="../media/image18.png"/><Relationship Id="rId6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baeldung.com/cs/k-d-trees" TargetMode="External"/><Relationship Id="rId4" Type="http://schemas.openxmlformats.org/officeDocument/2006/relationships/hyperlink" Target="https://jacco.ompf2.com/2022/04/13/how-to-build-a-bvh-part-1-basics/" TargetMode="External"/><Relationship Id="rId5" Type="http://schemas.openxmlformats.org/officeDocument/2006/relationships/hyperlink" Target="http://ainc.de/Research/BIH.pdf" TargetMode="External"/><Relationship Id="rId6" Type="http://schemas.openxmlformats.org/officeDocument/2006/relationships/hyperlink" Target="https://www.baeldung.com/cs/k-d-tree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311700" y="837675"/>
            <a:ext cx="3590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4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GB" sz="5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Akcelerační datové struktury pro ray-tracing</a:t>
            </a:r>
            <a:endParaRPr b="0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11700" y="2679033"/>
            <a:ext cx="8520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GB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Bc. Ondřej Áč, xacond00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GB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Bc. Jozef Bilko, xbilko03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b="0" i="0" lang="en-GB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Bc. Marek Konečný, xkonec86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rgbClr val="00A9E0"/>
                </a:solidFill>
              </a:rPr>
              <a:t>Měření – frame times</a:t>
            </a:r>
            <a:endParaRPr sz="1700">
              <a:solidFill>
                <a:srgbClr val="00A9E0"/>
              </a:solidFill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15325" l="0" r="0" t="0"/>
          <a:stretch/>
        </p:blipFill>
        <p:spPr>
          <a:xfrm>
            <a:off x="359149" y="498125"/>
            <a:ext cx="4193829" cy="21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 rotWithShape="1">
          <a:blip r:embed="rId4">
            <a:alphaModFix/>
          </a:blip>
          <a:srcRect b="15325" l="4159" r="0" t="0"/>
          <a:stretch/>
        </p:blipFill>
        <p:spPr>
          <a:xfrm>
            <a:off x="4892520" y="498139"/>
            <a:ext cx="4019376" cy="210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 rotWithShape="1">
          <a:blip r:embed="rId5">
            <a:alphaModFix/>
          </a:blip>
          <a:srcRect b="9584" l="0" r="0" t="0"/>
          <a:stretch/>
        </p:blipFill>
        <p:spPr>
          <a:xfrm>
            <a:off x="356400" y="2774450"/>
            <a:ext cx="4193826" cy="22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2"/>
          <p:cNvPicPr preferRelativeResize="0"/>
          <p:nvPr/>
        </p:nvPicPr>
        <p:blipFill rotWithShape="1">
          <a:blip r:embed="rId6">
            <a:alphaModFix/>
          </a:blip>
          <a:srcRect b="9584" l="4525" r="0" t="0"/>
          <a:stretch/>
        </p:blipFill>
        <p:spPr>
          <a:xfrm>
            <a:off x="4892518" y="2774474"/>
            <a:ext cx="4019378" cy="2244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 rotWithShape="1">
          <a:blip r:embed="rId3">
            <a:alphaModFix/>
          </a:blip>
          <a:srcRect b="8122" l="0" r="0" t="0"/>
          <a:stretch/>
        </p:blipFill>
        <p:spPr>
          <a:xfrm>
            <a:off x="224950" y="464058"/>
            <a:ext cx="4348314" cy="227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3"/>
          <p:cNvPicPr preferRelativeResize="0"/>
          <p:nvPr/>
        </p:nvPicPr>
        <p:blipFill rotWithShape="1">
          <a:blip r:embed="rId4">
            <a:alphaModFix/>
          </a:blip>
          <a:srcRect b="8122" l="4434" r="0" t="0"/>
          <a:stretch/>
        </p:blipFill>
        <p:spPr>
          <a:xfrm>
            <a:off x="4766863" y="472000"/>
            <a:ext cx="4140962" cy="226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3"/>
          <p:cNvPicPr preferRelativeResize="0"/>
          <p:nvPr/>
        </p:nvPicPr>
        <p:blipFill rotWithShape="1">
          <a:blip r:embed="rId5">
            <a:alphaModFix/>
          </a:blip>
          <a:srcRect b="8265" l="5123" r="0" t="0"/>
          <a:stretch/>
        </p:blipFill>
        <p:spPr>
          <a:xfrm>
            <a:off x="4796550" y="2787850"/>
            <a:ext cx="4131651" cy="227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rgbClr val="00A9E0"/>
                </a:solidFill>
              </a:rPr>
              <a:t>Měření – časová a paměťová režie k sestavení</a:t>
            </a:r>
            <a:endParaRPr sz="1700">
              <a:solidFill>
                <a:srgbClr val="00A9E0"/>
              </a:solidFill>
            </a:endParaRPr>
          </a:p>
        </p:txBody>
      </p:sp>
      <p:pic>
        <p:nvPicPr>
          <p:cNvPr id="143" name="Google Shape;143;p23"/>
          <p:cNvPicPr preferRelativeResize="0"/>
          <p:nvPr/>
        </p:nvPicPr>
        <p:blipFill rotWithShape="1">
          <a:blip r:embed="rId6">
            <a:alphaModFix/>
          </a:blip>
          <a:srcRect b="8265" l="0" r="0" t="0"/>
          <a:stretch/>
        </p:blipFill>
        <p:spPr>
          <a:xfrm>
            <a:off x="273150" y="2748525"/>
            <a:ext cx="4298849" cy="23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rgbClr val="00A9E0"/>
                </a:solidFill>
              </a:rPr>
              <a:t>Měření – časová a paměťová režie k sestavení</a:t>
            </a:r>
            <a:endParaRPr sz="1700">
              <a:solidFill>
                <a:srgbClr val="00A9E0"/>
              </a:solidFill>
            </a:endParaRPr>
          </a:p>
        </p:txBody>
      </p:sp>
      <p:graphicFrame>
        <p:nvGraphicFramePr>
          <p:cNvPr id="149" name="Google Shape;149;p24"/>
          <p:cNvGraphicFramePr/>
          <p:nvPr/>
        </p:nvGraphicFramePr>
        <p:xfrm>
          <a:off x="224963" y="68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{7DCD813F-48E0-4630-BC86-0BFCAE1D02D0}</a:tableStyleId>
              </a:tblPr>
              <a:tblGrid>
                <a:gridCol w="1228500"/>
                <a:gridCol w="1022150"/>
                <a:gridCol w="1083575"/>
                <a:gridCol w="899625"/>
                <a:gridCol w="1238900"/>
                <a:gridCol w="914150"/>
                <a:gridCol w="1275000"/>
                <a:gridCol w="1094575"/>
              </a:tblGrid>
              <a:tr h="56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BVH</a:t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/>
                        <a:t>BIH</a:t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</a:t>
                      </a:r>
                      <a:r>
                        <a:rPr b="1" lang="en-GB"/>
                        <a:t>-d tree</a:t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b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2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polygonů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</a:t>
                      </a:r>
                      <a:r>
                        <a:rPr b="1" lang="en-GB"/>
                        <a:t>zlů</a:t>
                      </a:r>
                      <a:endParaRPr b="1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32B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kB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zlů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44B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kB</a:t>
                      </a:r>
                      <a:endParaRPr b="1"/>
                    </a:p>
                  </a:txBody>
                  <a:tcPr marT="91425" marB="91425" marR="91425" marL="9142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u</a:t>
                      </a:r>
                      <a:r>
                        <a:rPr b="1" lang="en-GB">
                          <a:solidFill>
                            <a:schemeClr val="dk1"/>
                          </a:solidFill>
                        </a:rPr>
                        <a:t>zlů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44B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kB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bunny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4 968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1 753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54.8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3 289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144.7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1 753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77.1</a:t>
                      </a:r>
                      <a:endParaRPr/>
                    </a:p>
                  </a:txBody>
                  <a:tcPr marT="91425" marB="91425" marR="91425" marL="91425" anchor="ctr"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armadillo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21 2574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72 673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2271.0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132 369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5 824.2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71 501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3 146.0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dragon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24</a:t>
                      </a:r>
                      <a:r>
                        <a:rPr lang="en-GB"/>
                        <a:t>9 </a:t>
                      </a:r>
                      <a:r>
                        <a:rPr lang="en-GB"/>
                        <a:t>882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87 285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2727.7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164 607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7 242.7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87 287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3 840.6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66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sponza</a:t>
                      </a:r>
                      <a:endParaRPr b="1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262 267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89 131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6AA84F"/>
                          </a:solidFill>
                        </a:rPr>
                        <a:t>2785.3</a:t>
                      </a:r>
                      <a:endParaRPr>
                        <a:solidFill>
                          <a:srgbClr val="6AA84F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171 275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rgbClr val="980000"/>
                          </a:solidFill>
                        </a:rPr>
                        <a:t>7 536.1</a:t>
                      </a:r>
                      <a:endParaRPr>
                        <a:solidFill>
                          <a:srgbClr val="980000"/>
                        </a:solidFill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85 437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3 759.2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5"/>
          <p:cNvPicPr preferRelativeResize="0"/>
          <p:nvPr/>
        </p:nvPicPr>
        <p:blipFill rotWithShape="1">
          <a:blip r:embed="rId3">
            <a:alphaModFix/>
          </a:blip>
          <a:srcRect b="0" l="4743" r="0" t="0"/>
          <a:stretch/>
        </p:blipFill>
        <p:spPr>
          <a:xfrm>
            <a:off x="4677637" y="2984989"/>
            <a:ext cx="3356800" cy="214387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5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700">
                <a:solidFill>
                  <a:srgbClr val="00A9E0"/>
                </a:solidFill>
              </a:rPr>
              <a:t>Měření – časová režie k refittingu</a:t>
            </a:r>
            <a:endParaRPr sz="1700">
              <a:solidFill>
                <a:srgbClr val="00A9E0"/>
              </a:solidFill>
            </a:endParaRPr>
          </a:p>
        </p:txBody>
      </p:sp>
      <p:sp>
        <p:nvSpPr>
          <p:cNvPr id="156" name="Google Shape;156;p25"/>
          <p:cNvSpPr txBox="1"/>
          <p:nvPr/>
        </p:nvSpPr>
        <p:spPr>
          <a:xfrm>
            <a:off x="80150" y="437550"/>
            <a:ext cx="87057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Náhodná transformace (posun + rotace) objektů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 rotWithShape="1">
          <a:blip r:embed="rId4">
            <a:alphaModFix/>
          </a:blip>
          <a:srcRect b="9272" l="0" r="0" t="0"/>
          <a:stretch/>
        </p:blipFill>
        <p:spPr>
          <a:xfrm>
            <a:off x="976250" y="933899"/>
            <a:ext cx="3485551" cy="19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5"/>
          <p:cNvPicPr preferRelativeResize="0"/>
          <p:nvPr/>
        </p:nvPicPr>
        <p:blipFill rotWithShape="1">
          <a:blip r:embed="rId5">
            <a:alphaModFix/>
          </a:blip>
          <a:srcRect b="9272" l="4752" r="0" t="0"/>
          <a:stretch/>
        </p:blipFill>
        <p:spPr>
          <a:xfrm>
            <a:off x="4714550" y="961375"/>
            <a:ext cx="3319875" cy="19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76259" y="2996703"/>
            <a:ext cx="3485541" cy="2120454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/>
          <p:nvPr/>
        </p:nvSpPr>
        <p:spPr>
          <a:xfrm>
            <a:off x="7457825" y="3544925"/>
            <a:ext cx="72300" cy="72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/>
          <p:nvPr/>
        </p:nvSpPr>
        <p:spPr>
          <a:xfrm>
            <a:off x="1540000" y="3222500"/>
            <a:ext cx="787800" cy="177300"/>
          </a:xfrm>
          <a:prstGeom prst="rect">
            <a:avLst/>
          </a:prstGeom>
          <a:solidFill>
            <a:srgbClr val="FF0000">
              <a:alpha val="10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2518682" y="3732440"/>
            <a:ext cx="814200" cy="177300"/>
          </a:xfrm>
          <a:prstGeom prst="rect">
            <a:avLst/>
          </a:prstGeom>
          <a:solidFill>
            <a:srgbClr val="FF0000">
              <a:alpha val="10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5"/>
          <p:cNvSpPr/>
          <p:nvPr/>
        </p:nvSpPr>
        <p:spPr>
          <a:xfrm>
            <a:off x="3509282" y="3828790"/>
            <a:ext cx="814200" cy="177300"/>
          </a:xfrm>
          <a:prstGeom prst="rect">
            <a:avLst/>
          </a:prstGeom>
          <a:solidFill>
            <a:srgbClr val="FF0000">
              <a:alpha val="10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5"/>
          <p:cNvSpPr/>
          <p:nvPr/>
        </p:nvSpPr>
        <p:spPr>
          <a:xfrm>
            <a:off x="5065347" y="3196842"/>
            <a:ext cx="814200" cy="1611000"/>
          </a:xfrm>
          <a:prstGeom prst="rect">
            <a:avLst/>
          </a:prstGeom>
          <a:solidFill>
            <a:srgbClr val="FF0000">
              <a:alpha val="1004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Děkujeme za pozornost</a:t>
            </a:r>
            <a:endParaRPr sz="288">
              <a:solidFill>
                <a:srgbClr val="4A86E8"/>
              </a:solidFill>
            </a:endParaRPr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689811"/>
            <a:ext cx="8520600" cy="38790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/>
              <a:t>Zdroje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Introduction to K-D Trees | Baeldung on Computer Science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How to build a BVH – Part 1: Basics – Jacco’s Blog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0" i="0" lang="en-GB">
                <a:solidFill>
                  <a:srgbClr val="202122"/>
                </a:solidFill>
                <a:latin typeface="Arial"/>
                <a:ea typeface="Arial"/>
                <a:cs typeface="Arial"/>
                <a:sym typeface="Arial"/>
              </a:rPr>
              <a:t>Wächter, Carsten; Keller, Alexander (2006). </a:t>
            </a:r>
            <a:r>
              <a:rPr b="0" i="0" lang="en-GB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Instant Ray Tracing: The Bounding Interval Hierarchy</a:t>
            </a:r>
            <a:endParaRPr>
              <a:solidFill>
                <a:srgbClr val="20212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6"/>
              </a:rPr>
              <a:t>Introduction to K-D Trees</a:t>
            </a:r>
            <a:endParaRPr>
              <a:solidFill>
                <a:srgbClr val="202122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Zadání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descr="A blue and red geometric shapes&#10;&#10;AI-generated content may be incorrect.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9516" y="783782"/>
            <a:ext cx="3936582" cy="314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02" y="523885"/>
            <a:ext cx="4913607" cy="22353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4950" y="3158556"/>
            <a:ext cx="4668253" cy="15489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Implementace - Binned BVH se SAH (Ondřej Áč)</a:t>
            </a:r>
            <a:endParaRPr sz="288">
              <a:solidFill>
                <a:srgbClr val="4A86E8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80150" y="634600"/>
            <a:ext cx="46293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Rekurzivní dělení </a:t>
            </a:r>
            <a:r>
              <a:rPr b="1" lang="en-GB" sz="1700">
                <a:solidFill>
                  <a:schemeClr val="dk2"/>
                </a:solidFill>
              </a:rPr>
              <a:t>prim</a:t>
            </a:r>
            <a:r>
              <a:rPr b="1" lang="en-GB" sz="1700">
                <a:solidFill>
                  <a:schemeClr val="dk2"/>
                </a:solidFill>
              </a:rPr>
              <a:t>itivů</a:t>
            </a:r>
            <a:r>
              <a:rPr lang="en-GB" sz="1700">
                <a:solidFill>
                  <a:schemeClr val="dk2"/>
                </a:solidFill>
              </a:rPr>
              <a:t> dle “nejlepší” dělící roviny ohraničujícího objemu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Polovina nejdelší osy = neefektivní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Heuristika SAH: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Vytvoření všech možných ohr. </a:t>
            </a:r>
            <a:r>
              <a:rPr lang="en-GB" sz="1700">
                <a:solidFill>
                  <a:schemeClr val="dk2"/>
                </a:solidFill>
              </a:rPr>
              <a:t>o</a:t>
            </a:r>
            <a:r>
              <a:rPr lang="en-GB" sz="1700">
                <a:solidFill>
                  <a:schemeClr val="dk2"/>
                </a:solidFill>
              </a:rPr>
              <a:t>bjemů mezi primitivy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Nalezení takového páru, jenž má nejmenší “cenu” (viz rovnice)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Neefektivní – O(N^2)</a:t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Binned BVH: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Rozřazení primitivů </a:t>
            </a:r>
            <a:r>
              <a:rPr lang="en-GB" sz="1700">
                <a:solidFill>
                  <a:schemeClr val="dk2"/>
                </a:solidFill>
              </a:rPr>
              <a:t>d</a:t>
            </a:r>
            <a:r>
              <a:rPr lang="en-GB" sz="1700">
                <a:solidFill>
                  <a:schemeClr val="dk2"/>
                </a:solidFill>
              </a:rPr>
              <a:t>o “košů” </a:t>
            </a:r>
            <a:br>
              <a:rPr lang="en-GB" sz="1700">
                <a:solidFill>
                  <a:schemeClr val="dk2"/>
                </a:solidFill>
              </a:rPr>
            </a:br>
            <a:r>
              <a:rPr lang="en-GB" sz="1700">
                <a:solidFill>
                  <a:schemeClr val="dk2"/>
                </a:solidFill>
              </a:rPr>
              <a:t>a nalezení ohran. </a:t>
            </a:r>
            <a:r>
              <a:rPr lang="en-GB" sz="1700">
                <a:solidFill>
                  <a:schemeClr val="dk2"/>
                </a:solidFill>
              </a:rPr>
              <a:t>o</a:t>
            </a:r>
            <a:r>
              <a:rPr lang="en-GB" sz="1700">
                <a:solidFill>
                  <a:schemeClr val="dk2"/>
                </a:solidFill>
              </a:rPr>
              <a:t>bjemu uvnitř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Výpočet ceny pro všechny dělící roviny, vybrána ta s tou nejnižší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Testování pro zbylé osy</a:t>
            </a:r>
            <a:endParaRPr sz="1700">
              <a:solidFill>
                <a:schemeClr val="dk2"/>
              </a:solidFill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2611" l="0" r="0" t="1021"/>
          <a:stretch/>
        </p:blipFill>
        <p:spPr>
          <a:xfrm>
            <a:off x="4749875" y="975800"/>
            <a:ext cx="4221451" cy="3375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Vizualizace </a:t>
            </a:r>
            <a:r>
              <a:rPr lang="en-GB" sz="1700">
                <a:solidFill>
                  <a:srgbClr val="00A9E0"/>
                </a:solidFill>
              </a:rPr>
              <a:t>- Binned BVH se SAH (Ondřej Áč)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399" y="523838"/>
            <a:ext cx="4195100" cy="420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9698" y="520413"/>
            <a:ext cx="4195102" cy="4216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Implementace - kdtree + SAH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699" y="658530"/>
            <a:ext cx="8410925" cy="3826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2300" y="2749864"/>
            <a:ext cx="4184950" cy="137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Implementace - BIH s binned SAH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b="0" l="0" r="66131" t="2666"/>
          <a:stretch/>
        </p:blipFill>
        <p:spPr>
          <a:xfrm>
            <a:off x="7107600" y="431050"/>
            <a:ext cx="1654298" cy="166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33713" r="33959" t="0"/>
          <a:stretch/>
        </p:blipFill>
        <p:spPr>
          <a:xfrm>
            <a:off x="7153327" y="1955398"/>
            <a:ext cx="1579013" cy="1707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8416" l="66744" r="0" t="0"/>
          <a:stretch/>
        </p:blipFill>
        <p:spPr>
          <a:xfrm>
            <a:off x="7161425" y="3535090"/>
            <a:ext cx="1624325" cy="15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80150" y="634600"/>
            <a:ext cx="6913500" cy="42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Rekurzivní dělení </a:t>
            </a:r>
            <a:r>
              <a:rPr b="1" lang="en-GB" sz="1700">
                <a:solidFill>
                  <a:schemeClr val="dk2"/>
                </a:solidFill>
              </a:rPr>
              <a:t>primitivů</a:t>
            </a:r>
            <a:r>
              <a:rPr lang="en-GB" sz="1700">
                <a:solidFill>
                  <a:schemeClr val="dk2"/>
                </a:solidFill>
              </a:rPr>
              <a:t> obdobné BVH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v původním článku navrhována např. </a:t>
            </a:r>
            <a:r>
              <a:rPr i="1" lang="en-GB" sz="1700">
                <a:solidFill>
                  <a:schemeClr val="dk2"/>
                </a:solidFill>
              </a:rPr>
              <a:t>global heuristic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</a:rPr>
              <a:t>(rychlejší sestavení ale neoptimální)</a:t>
            </a:r>
            <a:endParaRPr sz="1700">
              <a:solidFill>
                <a:schemeClr val="dk2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opět tedy použita Binned SAH (Surface Area Heuristic)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Místo objemů jsou primitiva ohraničena 2 hyperrovinami, které jsou ortogonální s jednou z os (X Y Z …)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Volba osy - nejlepší dělení podprostoru dle SAH</a:t>
            </a:r>
            <a:endParaRPr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</a:rPr>
              <a:t>Dále BIH uzel ukládá: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souřadnice obou hyperrovin po ose (2x float)</a:t>
            </a:r>
            <a:endParaRPr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příslušící interval indexů v poli primitvů </a:t>
            </a:r>
            <a:r>
              <a:rPr b="1" lang="en-GB" sz="1700">
                <a:solidFill>
                  <a:schemeClr val="dk2"/>
                </a:solidFill>
              </a:rPr>
              <a:t>(partitioning)</a:t>
            </a:r>
            <a:endParaRPr b="1" sz="17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-GB" sz="1700">
                <a:solidFill>
                  <a:schemeClr val="dk2"/>
                </a:solidFill>
              </a:rPr>
              <a:t>index </a:t>
            </a:r>
            <a:r>
              <a:rPr lang="en-GB" sz="1700">
                <a:solidFill>
                  <a:schemeClr val="dk2"/>
                </a:solidFill>
              </a:rPr>
              <a:t>dělícího primitivu podmnožin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Demonstrační aplikace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950" y="490250"/>
            <a:ext cx="4200628" cy="447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 rotWithShape="1">
          <a:blip r:embed="rId4">
            <a:alphaModFix/>
          </a:blip>
          <a:srcRect b="3461" l="0" r="0" t="2473"/>
          <a:stretch/>
        </p:blipFill>
        <p:spPr>
          <a:xfrm>
            <a:off x="4733750" y="490238"/>
            <a:ext cx="4052000" cy="268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 rotWithShape="1">
          <a:blip r:embed="rId5">
            <a:alphaModFix/>
          </a:blip>
          <a:srcRect b="6085" l="0" r="0" t="0"/>
          <a:stretch/>
        </p:blipFill>
        <p:spPr>
          <a:xfrm>
            <a:off x="5398825" y="3221438"/>
            <a:ext cx="2779057" cy="81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 rotWithShape="1">
          <a:blip r:embed="rId6">
            <a:alphaModFix/>
          </a:blip>
          <a:srcRect b="4342" l="0" r="0" t="0"/>
          <a:stretch/>
        </p:blipFill>
        <p:spPr>
          <a:xfrm>
            <a:off x="5398825" y="4105475"/>
            <a:ext cx="2779050" cy="997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Demonstrační aplikace – vzorové scény</a:t>
            </a:r>
            <a:endParaRPr sz="1700">
              <a:solidFill>
                <a:srgbClr val="00A9E0"/>
              </a:solidFill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199" y="589572"/>
            <a:ext cx="3847325" cy="368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0"/>
          <p:cNvPicPr preferRelativeResize="0"/>
          <p:nvPr/>
        </p:nvPicPr>
        <p:blipFill rotWithShape="1">
          <a:blip r:embed="rId4">
            <a:alphaModFix/>
          </a:blip>
          <a:srcRect b="18235" l="0" r="0" t="317"/>
          <a:stretch/>
        </p:blipFill>
        <p:spPr>
          <a:xfrm>
            <a:off x="224950" y="589575"/>
            <a:ext cx="4444400" cy="368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0"/>
          <p:cNvSpPr txBox="1"/>
          <p:nvPr/>
        </p:nvSpPr>
        <p:spPr>
          <a:xfrm>
            <a:off x="1015325" y="4442125"/>
            <a:ext cx="319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Sponza – 262627 Polygonů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5328950" y="4502275"/>
            <a:ext cx="319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Bunny –</a:t>
            </a:r>
            <a:r>
              <a:rPr lang="en-GB" sz="1800">
                <a:solidFill>
                  <a:schemeClr val="dk2"/>
                </a:solidFill>
              </a:rPr>
              <a:t> 4968 Polygonů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224950" y="38775"/>
            <a:ext cx="8560800" cy="32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sz="1700">
                <a:solidFill>
                  <a:srgbClr val="00A9E0"/>
                </a:solidFill>
              </a:rPr>
              <a:t>Demonstrační aplikace – vzorové scény</a:t>
            </a:r>
            <a:endParaRPr sz="288">
              <a:solidFill>
                <a:srgbClr val="4A86E8"/>
              </a:solidFill>
            </a:endParaRPr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75" y="515174"/>
            <a:ext cx="4234525" cy="38348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21"/>
          <p:cNvGrpSpPr/>
          <p:nvPr/>
        </p:nvGrpSpPr>
        <p:grpSpPr>
          <a:xfrm>
            <a:off x="4629680" y="515175"/>
            <a:ext cx="4234500" cy="3834900"/>
            <a:chOff x="4629680" y="515175"/>
            <a:chExt cx="4234500" cy="3834900"/>
          </a:xfrm>
        </p:grpSpPr>
        <p:sp>
          <p:nvSpPr>
            <p:cNvPr id="122" name="Google Shape;122;p21"/>
            <p:cNvSpPr/>
            <p:nvPr/>
          </p:nvSpPr>
          <p:spPr>
            <a:xfrm>
              <a:off x="4629680" y="515175"/>
              <a:ext cx="4234500" cy="3834900"/>
            </a:xfrm>
            <a:prstGeom prst="rect">
              <a:avLst/>
            </a:prstGeom>
            <a:solidFill>
              <a:srgbClr val="B4E4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23" name="Google Shape;123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720150" y="1018000"/>
              <a:ext cx="4053550" cy="2985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4" name="Google Shape;124;p21"/>
          <p:cNvSpPr txBox="1"/>
          <p:nvPr/>
        </p:nvSpPr>
        <p:spPr>
          <a:xfrm>
            <a:off x="948550" y="4500650"/>
            <a:ext cx="319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Armadillo –</a:t>
            </a:r>
            <a:r>
              <a:rPr lang="en-GB" sz="1800">
                <a:solidFill>
                  <a:schemeClr val="dk2"/>
                </a:solidFill>
              </a:rPr>
              <a:t> 212574 polygonů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5253050" y="4442125"/>
            <a:ext cx="3199800" cy="36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Dragon</a:t>
            </a:r>
            <a:r>
              <a:rPr lang="en-GB" sz="1800">
                <a:solidFill>
                  <a:schemeClr val="dk2"/>
                </a:solidFill>
              </a:rPr>
              <a:t> – 249882 polygonů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