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9.jpg" ContentType="image/jpeg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714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5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3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9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8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7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6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8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6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3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2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4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github.com/xacq/Servtech_DevOps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github.com/xacq/Servtech_DevOps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github.com/xacq/Servtech_DevOps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keepcoding.io/blog/que-son-las-pruebas-de-integracion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www.guru99.com/es/unit-test-vs-integration-test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qalified.com/es/blog/pruebas-de-integracion-que-son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community.listopro.com/java-introduccion-a-mockito-con-junit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github.com/xacq/Servtech_DevOps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github.com/xacq/Servtech_DevOps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github.com/xacq/Servtech_DevOps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www.google.com/search?client=firefox-b-d&amp;q=Pruebas++Funcionales+y+de+Interfaz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es.parasoft.com/blog/selenium-hacks-for-beginners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github.com/xacq/Servtech_DevOps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leveritgroup.com/blog/comenzando-a-automatizar-usando-selenium-y-cucumber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github.com/xacq/Servtech_DevOps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certidevs.com/tutorial-selenium-webdriver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github.com/xacq/Servtech_DevOps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devops-ai-tools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www.geeksforgeeks.org/top-devops-trends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youtu.be/-XiIwkvVDsM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junit.org/junit5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www.geeksforgeeks.org/introduction-of-junit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hyperlink" Target="https://junit.org/junit5/docs/current/user-guide/junit-user-guide-5.12.0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github.com/xacq/Servtech_DevOps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xacq/Servtech_DevOps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github.com/xacq/Servtech_DevOps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github.com/xacq/Servtech_DevOps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160F387-DDF5-CC5C-93E5-F92A10F869E7}"/>
              </a:ext>
            </a:extLst>
          </p:cNvPr>
          <p:cNvGrpSpPr/>
          <p:nvPr/>
        </p:nvGrpSpPr>
        <p:grpSpPr>
          <a:xfrm>
            <a:off x="-1" y="2"/>
            <a:ext cx="12192001" cy="6858000"/>
            <a:chOff x="-1" y="0"/>
            <a:chExt cx="12192001" cy="6858000"/>
          </a:xfrm>
        </p:grpSpPr>
        <p:pic>
          <p:nvPicPr>
            <p:cNvPr id="6" name="object 3">
              <a:extLst>
                <a:ext uri="{FF2B5EF4-FFF2-40B4-BE49-F238E27FC236}">
                  <a16:creationId xmlns:a16="http://schemas.microsoft.com/office/drawing/2014/main" id="{98D7F2EB-3407-0182-FE89-898E5791463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7" name="object 8">
              <a:extLst>
                <a:ext uri="{FF2B5EF4-FFF2-40B4-BE49-F238E27FC236}">
                  <a16:creationId xmlns:a16="http://schemas.microsoft.com/office/drawing/2014/main" id="{975CA895-7B81-7B54-C9BE-C7FC0E0D879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E09D5643-6E46-E6AB-21F9-B9E4018DD25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9" name="object 6">
              <a:extLst>
                <a:ext uri="{FF2B5EF4-FFF2-40B4-BE49-F238E27FC236}">
                  <a16:creationId xmlns:a16="http://schemas.microsoft.com/office/drawing/2014/main" id="{12AD1B07-F5A3-D0DA-83CD-E135DA24C0EB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CC5E27FA-E6EC-C187-4DBC-5B65F7D17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8" y="739860"/>
            <a:ext cx="10058400" cy="1018031"/>
          </a:xfrm>
        </p:spPr>
        <p:txBody>
          <a:bodyPr>
            <a:normAutofit fontScale="90000"/>
          </a:bodyPr>
          <a:lstStyle/>
          <a:p>
            <a:br>
              <a:rPr lang="es-ES" sz="6000" dirty="0"/>
            </a:br>
            <a:r>
              <a:rPr lang="es-ES" sz="6000" dirty="0"/>
              <a:t>Curso de DevOps - Día 1</a:t>
            </a:r>
            <a:br>
              <a:rPr lang="es-ES" sz="6000" dirty="0"/>
            </a:br>
            <a:r>
              <a:rPr lang="en-US" dirty="0"/>
              <a:t> </a:t>
            </a:r>
            <a:endParaRPr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A49D9C1-FADB-0872-D279-98324AB83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000" dirty="0"/>
              <a:t>Fundamentos de Pruebas en Java</a:t>
            </a:r>
          </a:p>
          <a:p>
            <a:pPr marL="0" indent="0" algn="ctr">
              <a:buNone/>
            </a:pPr>
            <a:r>
              <a:rPr lang="es-ES" sz="4000" dirty="0"/>
              <a:t>Introducción a DevOps y </a:t>
            </a:r>
            <a:r>
              <a:rPr lang="es-ES" sz="4000" dirty="0" err="1"/>
              <a:t>JUnit</a:t>
            </a:r>
            <a:endParaRPr lang="es-ES" sz="4000" dirty="0"/>
          </a:p>
          <a:p>
            <a:pPr marL="0" indent="0" algn="ctr">
              <a:buNone/>
            </a:pPr>
            <a:endParaRPr lang="es-ES" sz="2800" dirty="0"/>
          </a:p>
          <a:p>
            <a:pPr marL="0" indent="0" algn="ctr">
              <a:buNone/>
            </a:pPr>
            <a:endParaRPr lang="es-ES" sz="2800" dirty="0"/>
          </a:p>
          <a:p>
            <a:pPr marL="0" indent="0" algn="ctr">
              <a:buNone/>
            </a:pPr>
            <a:r>
              <a:rPr lang="es-ES" sz="3600" dirty="0"/>
              <a:t>Instructor Xavier Calvas</a:t>
            </a:r>
          </a:p>
          <a:p>
            <a:pPr marL="0" indent="0" algn="ctr">
              <a:buNone/>
            </a:pPr>
            <a:r>
              <a:rPr lang="es-ES" sz="2400" dirty="0"/>
              <a:t>28 de Febrero de 2025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ECF3A3-0CB7-9309-009D-BB518C9B27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9474" y="3815892"/>
            <a:ext cx="1663768" cy="19965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39D125-50F1-C97F-8FA5-384990B182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C6BF7A7-BF17-1844-B79E-8699EACFD714}"/>
              </a:ext>
            </a:extLst>
          </p:cNvPr>
          <p:cNvGrpSpPr/>
          <p:nvPr/>
        </p:nvGrpSpPr>
        <p:grpSpPr>
          <a:xfrm>
            <a:off x="-1" y="2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B3C47F37-0464-C32B-D4AC-98A081DA58A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FFF82744-711B-23BF-9123-2BF9F8105D5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920927CA-AD5B-B6FE-063B-9F3F6BAC160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656C8357-AFBC-BCD2-5CD2-F2DEA6773BC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/>
              <a:t>Manejo</a:t>
            </a:r>
            <a:r>
              <a:rPr dirty="0"/>
              <a:t> de </a:t>
            </a:r>
            <a:r>
              <a:rPr dirty="0" err="1"/>
              <a:t>Excepciones</a:t>
            </a:r>
            <a:r>
              <a:rPr dirty="0"/>
              <a:t> con </a:t>
            </a:r>
            <a:r>
              <a:rPr dirty="0" err="1"/>
              <a:t>assertThrows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405673"/>
            <a:ext cx="10058400" cy="2060186"/>
          </a:xfrm>
        </p:spPr>
        <p:txBody>
          <a:bodyPr>
            <a:normAutofit/>
          </a:bodyPr>
          <a:lstStyle/>
          <a:p>
            <a:r>
              <a:rPr sz="2800" dirty="0" err="1"/>
              <a:t>assertThrows</a:t>
            </a:r>
            <a:r>
              <a:rPr sz="2800" dirty="0"/>
              <a:t> </a:t>
            </a:r>
            <a:r>
              <a:rPr sz="2800" dirty="0" err="1"/>
              <a:t>verifica</a:t>
            </a:r>
            <a:r>
              <a:rPr sz="2800" dirty="0"/>
              <a:t> que un </a:t>
            </a:r>
            <a:r>
              <a:rPr sz="2800" dirty="0" err="1"/>
              <a:t>método</a:t>
            </a:r>
            <a:r>
              <a:rPr sz="2800" dirty="0"/>
              <a:t> </a:t>
            </a:r>
            <a:r>
              <a:rPr sz="2800" dirty="0" err="1"/>
              <a:t>lanza</a:t>
            </a:r>
            <a:r>
              <a:rPr sz="2800" dirty="0"/>
              <a:t> la </a:t>
            </a:r>
            <a:r>
              <a:rPr sz="2800" dirty="0" err="1"/>
              <a:t>excepción</a:t>
            </a:r>
            <a:r>
              <a:rPr sz="2800" dirty="0"/>
              <a:t> </a:t>
            </a:r>
            <a:r>
              <a:rPr sz="2800" dirty="0" err="1"/>
              <a:t>esperada</a:t>
            </a:r>
            <a:r>
              <a:rPr sz="2800" dirty="0"/>
              <a:t>.</a:t>
            </a:r>
          </a:p>
          <a:p>
            <a:r>
              <a:rPr sz="2800" dirty="0" err="1"/>
              <a:t>Ejemplo</a:t>
            </a:r>
            <a:r>
              <a:rPr sz="2800" dirty="0"/>
              <a:t> </a:t>
            </a:r>
            <a:r>
              <a:rPr sz="2800" dirty="0" err="1"/>
              <a:t>práctico</a:t>
            </a:r>
            <a:r>
              <a:rPr sz="2800" dirty="0"/>
              <a:t> con </a:t>
            </a:r>
            <a:r>
              <a:rPr sz="2800" dirty="0" err="1"/>
              <a:t>validación</a:t>
            </a:r>
            <a:r>
              <a:rPr sz="2800" dirty="0"/>
              <a:t> de </a:t>
            </a:r>
            <a:r>
              <a:rPr sz="2800" dirty="0" err="1"/>
              <a:t>retiros</a:t>
            </a:r>
            <a:r>
              <a:rPr sz="2800" dirty="0"/>
              <a:t> </a:t>
            </a:r>
            <a:r>
              <a:rPr sz="2800" dirty="0" err="1"/>
              <a:t>en</a:t>
            </a:r>
            <a:r>
              <a:rPr sz="2800" dirty="0"/>
              <a:t> </a:t>
            </a:r>
            <a:r>
              <a:rPr sz="2800" dirty="0" err="1"/>
              <a:t>una</a:t>
            </a:r>
            <a:r>
              <a:rPr sz="2800" dirty="0"/>
              <a:t> </a:t>
            </a:r>
            <a:r>
              <a:rPr sz="2800" dirty="0" err="1"/>
              <a:t>cuenta</a:t>
            </a:r>
            <a:r>
              <a:rPr sz="2800" dirty="0"/>
              <a:t> </a:t>
            </a:r>
            <a:r>
              <a:rPr sz="2800" dirty="0" err="1"/>
              <a:t>bancaria</a:t>
            </a:r>
            <a:r>
              <a:rPr sz="28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333C0C-8EFF-9691-FFDE-64B1D0E9B3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5576EC-AD02-DB42-9784-1ADD2A8A6616}"/>
              </a:ext>
            </a:extLst>
          </p:cNvPr>
          <p:cNvSpPr txBox="1"/>
          <p:nvPr/>
        </p:nvSpPr>
        <p:spPr>
          <a:xfrm>
            <a:off x="1145671" y="5191501"/>
            <a:ext cx="92269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>
                <a:hlinkClick r:id="rId7"/>
              </a:rPr>
              <a:t>https://github.com/xacq/Servtech_DevOps</a:t>
            </a:r>
            <a:r>
              <a:rPr lang="es-ES" sz="3200" dirty="0"/>
              <a:t> (5_1)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38251B7-DD90-B19E-030F-A347A5C52A61}"/>
              </a:ext>
            </a:extLst>
          </p:cNvPr>
          <p:cNvGrpSpPr/>
          <p:nvPr/>
        </p:nvGrpSpPr>
        <p:grpSpPr>
          <a:xfrm>
            <a:off x="-1" y="2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7728C6D5-B62C-DC0C-82B4-B2D56DA15AB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5EF66F9F-21E1-031B-9622-0FECEFEE988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B1477468-479E-B533-CA87-2438CFA97E8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1064D777-5ED4-C672-42B6-313345A7BC4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Anotaciones en </a:t>
            </a:r>
            <a:r>
              <a:rPr lang="es-ES" dirty="0" err="1"/>
              <a:t>JUnit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642617"/>
          </a:xfrm>
        </p:spPr>
        <p:txBody>
          <a:bodyPr>
            <a:normAutofit/>
          </a:bodyPr>
          <a:lstStyle/>
          <a:p>
            <a:r>
              <a:rPr sz="2800" dirty="0"/>
              <a:t>- @DisplayName: Define un </a:t>
            </a:r>
            <a:r>
              <a:rPr sz="2800" dirty="0" err="1"/>
              <a:t>nombre</a:t>
            </a:r>
            <a:r>
              <a:rPr sz="2800" dirty="0"/>
              <a:t> </a:t>
            </a:r>
            <a:r>
              <a:rPr sz="2800" dirty="0" err="1"/>
              <a:t>personalizado</a:t>
            </a:r>
            <a:r>
              <a:rPr sz="2800" dirty="0"/>
              <a:t> para la </a:t>
            </a:r>
            <a:r>
              <a:rPr sz="2800" dirty="0" err="1"/>
              <a:t>prueba</a:t>
            </a:r>
            <a:r>
              <a:rPr sz="2800" dirty="0"/>
              <a:t>.</a:t>
            </a:r>
          </a:p>
          <a:p>
            <a:r>
              <a:rPr sz="2800" dirty="0"/>
              <a:t>- @Disabled: </a:t>
            </a:r>
            <a:r>
              <a:rPr sz="2800" dirty="0" err="1"/>
              <a:t>Desactiva</a:t>
            </a:r>
            <a:r>
              <a:rPr sz="2800" dirty="0"/>
              <a:t> </a:t>
            </a:r>
            <a:r>
              <a:rPr sz="2800" dirty="0" err="1"/>
              <a:t>temporalmente</a:t>
            </a:r>
            <a:r>
              <a:rPr sz="2800" dirty="0"/>
              <a:t> </a:t>
            </a:r>
            <a:r>
              <a:rPr sz="2800" dirty="0" err="1"/>
              <a:t>una</a:t>
            </a:r>
            <a:r>
              <a:rPr sz="2800" dirty="0"/>
              <a:t> </a:t>
            </a:r>
            <a:r>
              <a:rPr sz="2800" dirty="0" err="1"/>
              <a:t>prueba</a:t>
            </a:r>
            <a:r>
              <a:rPr sz="2800" dirty="0"/>
              <a:t>.</a:t>
            </a:r>
          </a:p>
          <a:p>
            <a:r>
              <a:rPr sz="2800" dirty="0"/>
              <a:t>- @EnabledIf / @DisabledIf: </a:t>
            </a:r>
            <a:r>
              <a:rPr sz="2800" dirty="0" err="1"/>
              <a:t>Ejecuta</a:t>
            </a:r>
            <a:r>
              <a:rPr sz="2800" dirty="0"/>
              <a:t> </a:t>
            </a:r>
            <a:r>
              <a:rPr sz="2800" dirty="0" err="1"/>
              <a:t>pruebas</a:t>
            </a:r>
            <a:r>
              <a:rPr sz="2800" dirty="0"/>
              <a:t> </a:t>
            </a:r>
            <a:r>
              <a:rPr sz="2800" dirty="0" err="1"/>
              <a:t>condicionalmente</a:t>
            </a:r>
            <a:r>
              <a:rPr sz="28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449902-DF52-D3AA-4DE9-4C0A631322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D5994C-8F62-A3FE-5DB3-B3914A77B3D3}"/>
              </a:ext>
            </a:extLst>
          </p:cNvPr>
          <p:cNvSpPr txBox="1"/>
          <p:nvPr/>
        </p:nvSpPr>
        <p:spPr>
          <a:xfrm>
            <a:off x="1145672" y="5191501"/>
            <a:ext cx="91159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>
                <a:hlinkClick r:id="rId7"/>
              </a:rPr>
              <a:t>https://github.com/xacq/Servtech_DevOps</a:t>
            </a:r>
            <a:r>
              <a:rPr lang="es-ES" sz="3200" dirty="0"/>
              <a:t> (6_1)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BFF740F-169C-97E7-0112-19DA00C69CBC}"/>
              </a:ext>
            </a:extLst>
          </p:cNvPr>
          <p:cNvGrpSpPr/>
          <p:nvPr/>
        </p:nvGrpSpPr>
        <p:grpSpPr>
          <a:xfrm>
            <a:off x="-1" y="2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68864E30-2201-ED62-7874-597A5B579A7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F25C24CC-CDF7-01DC-0077-A69E6E1CC4B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4C157683-333F-F98B-F2B5-070D1318391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1828E331-6FEE-5827-B158-BA5852426D2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Pruebas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Condicionales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JUnit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Uso de @EnabledIf y @DisabledIf para ejecutar </a:t>
            </a:r>
            <a:r>
              <a:rPr lang="es-ES" sz="3200" dirty="0" err="1"/>
              <a:t>tests</a:t>
            </a:r>
            <a:r>
              <a:rPr lang="es-ES" sz="3200" dirty="0"/>
              <a:t> bajo condiciones específicas.</a:t>
            </a:r>
          </a:p>
          <a:p>
            <a:r>
              <a:rPr lang="es-ES" sz="3200" dirty="0"/>
              <a:t>Uso de </a:t>
            </a:r>
            <a:r>
              <a:rPr lang="es-ES" sz="3200" dirty="0" err="1"/>
              <a:t>Assumptions</a:t>
            </a:r>
            <a:r>
              <a:rPr lang="es-ES" sz="3200" dirty="0"/>
              <a:t> para </a:t>
            </a:r>
            <a:r>
              <a:rPr lang="es-ES" sz="3200" dirty="0" err="1"/>
              <a:t>tests</a:t>
            </a:r>
            <a:r>
              <a:rPr lang="es-ES" sz="3200" dirty="0"/>
              <a:t> que solo deben ejecutarse en ciertos entornos.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0958E9-EC72-76A6-BB9D-84D639CA3B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0B1316-B7C8-E246-F89B-7CCDADBA4BCB}"/>
              </a:ext>
            </a:extLst>
          </p:cNvPr>
          <p:cNvSpPr txBox="1"/>
          <p:nvPr/>
        </p:nvSpPr>
        <p:spPr>
          <a:xfrm>
            <a:off x="1145671" y="5191501"/>
            <a:ext cx="90433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>
                <a:hlinkClick r:id="rId7"/>
              </a:rPr>
              <a:t>https://github.com/xacq/Servtech_DevOps</a:t>
            </a:r>
            <a:r>
              <a:rPr lang="es-ES" sz="3200" dirty="0"/>
              <a:t> (7_1)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6377527-C77C-686C-5551-436FC1E6C174}"/>
              </a:ext>
            </a:extLst>
          </p:cNvPr>
          <p:cNvGrpSpPr/>
          <p:nvPr/>
        </p:nvGrpSpPr>
        <p:grpSpPr>
          <a:xfrm>
            <a:off x="-1" y="2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57530EAC-8201-79D1-F2B0-117D1361E0D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86E898BF-2F05-6D7A-1714-190B2C67508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F4224526-A012-E779-3925-5930B089E98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F786A387-653A-DF78-285B-74823C4EF56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de Integración, </a:t>
            </a:r>
            <a:r>
              <a:rPr lang="es-ES" dirty="0" err="1"/>
              <a:t>Mocking</a:t>
            </a:r>
            <a:r>
              <a:rPr lang="es-ES" dirty="0"/>
              <a:t>, Funcionales y de Interfaz en Java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362481"/>
          </a:xfrm>
        </p:spPr>
        <p:txBody>
          <a:bodyPr>
            <a:normAutofit/>
          </a:bodyPr>
          <a:lstStyle/>
          <a:p>
            <a:r>
              <a:rPr lang="es-ES" sz="2800" dirty="0"/>
              <a:t>Pregunta inicial: ¿Por qué probar?</a:t>
            </a:r>
          </a:p>
          <a:p>
            <a:r>
              <a:rPr lang="es-ES" sz="2800" dirty="0"/>
              <a:t>Puntos Clave:</a:t>
            </a:r>
          </a:p>
          <a:p>
            <a:r>
              <a:rPr lang="es-ES" sz="2800" dirty="0"/>
              <a:t>    Garantizar la calidad del software.</a:t>
            </a:r>
          </a:p>
          <a:p>
            <a:r>
              <a:rPr lang="es-ES" sz="2800" dirty="0"/>
              <a:t>    Detectar errores antes de la implementación.</a:t>
            </a:r>
          </a:p>
          <a:p>
            <a:r>
              <a:rPr lang="es-ES" sz="2800" dirty="0"/>
              <a:t>    Reducir costos de mantenimiento.</a:t>
            </a:r>
          </a:p>
          <a:p>
            <a:r>
              <a:rPr lang="es-ES" sz="2800" dirty="0"/>
              <a:t>    Aumentar la confianza en el producto.</a:t>
            </a:r>
            <a:endParaRPr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BF5B0D-0FB2-DB79-7A2D-EA7191336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4A9A0E-76B2-5735-7970-E9F83717816A}"/>
              </a:ext>
            </a:extLst>
          </p:cNvPr>
          <p:cNvSpPr txBox="1"/>
          <p:nvPr/>
        </p:nvSpPr>
        <p:spPr>
          <a:xfrm>
            <a:off x="1069847" y="5580539"/>
            <a:ext cx="91336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hlinkClick r:id="rId7"/>
              </a:rPr>
              <a:t>https://keepcoding.io/blog/que-son-las-pruebas-de-integracion/</a:t>
            </a: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11670-4D03-3545-6661-23B95A03D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457C37A-0D62-7989-7D8E-0BF7435C746A}"/>
              </a:ext>
            </a:extLst>
          </p:cNvPr>
          <p:cNvGrpSpPr/>
          <p:nvPr/>
        </p:nvGrpSpPr>
        <p:grpSpPr>
          <a:xfrm>
            <a:off x="-1" y="2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71930843-D4A6-7D9C-1FAA-DCD82DC95E0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C48C001C-4AD0-DB95-E570-9D047C98DF3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9A65015E-CE79-9BB8-C29B-D500210CEC4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55F4315E-409B-D411-9739-FE4A06141C4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4C73D1-6D59-BADE-ACC4-25B61496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Pruebas de Integración - Conceptos Básicos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1CC55-1D9C-B7BB-BF2E-93B6AF3CB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362481"/>
          </a:xfrm>
        </p:spPr>
        <p:txBody>
          <a:bodyPr>
            <a:normAutofit/>
          </a:bodyPr>
          <a:lstStyle/>
          <a:p>
            <a:r>
              <a:rPr lang="es-ES" sz="2800" dirty="0"/>
              <a:t>. ¿Qué son?: </a:t>
            </a:r>
          </a:p>
          <a:p>
            <a:pPr lvl="1"/>
            <a:r>
              <a:rPr lang="es-ES" sz="2600" dirty="0"/>
              <a:t>Pruebas que validan la comunicación entre módulos o componentes de un sistema.</a:t>
            </a:r>
          </a:p>
          <a:p>
            <a:r>
              <a:rPr lang="es-ES" sz="2800" dirty="0"/>
              <a:t>Diferencias con las Pruebas Unitarias:</a:t>
            </a:r>
          </a:p>
          <a:p>
            <a:pPr lvl="1"/>
            <a:r>
              <a:rPr lang="es-ES" sz="2800" dirty="0"/>
              <a:t>Unitarias: Prueban componentes aislados.</a:t>
            </a:r>
          </a:p>
          <a:p>
            <a:pPr lvl="1"/>
            <a:r>
              <a:rPr lang="es-ES" sz="2800" dirty="0"/>
              <a:t>Integración: Prueban la interacción entre varios módulos</a:t>
            </a:r>
            <a:endParaRPr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F7E40C-1317-3016-49C2-8C41211865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00877F-D36D-5D07-1301-1E01F5CE2908}"/>
              </a:ext>
            </a:extLst>
          </p:cNvPr>
          <p:cNvSpPr txBox="1"/>
          <p:nvPr/>
        </p:nvSpPr>
        <p:spPr>
          <a:xfrm>
            <a:off x="1069847" y="5580539"/>
            <a:ext cx="91336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hlinkClick r:id="rId7"/>
              </a:rPr>
              <a:t>https://www.guru99.com/es/unit-test-vs-integration-test.html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831746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665EF-79D8-B3A7-B699-837438DF2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8730C6D-8749-D6A7-197D-1B4D191DA546}"/>
              </a:ext>
            </a:extLst>
          </p:cNvPr>
          <p:cNvGrpSpPr/>
          <p:nvPr/>
        </p:nvGrpSpPr>
        <p:grpSpPr>
          <a:xfrm>
            <a:off x="-1" y="2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83A8C104-7E00-F94D-47D9-CA69FA3888B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7DAA0A1F-71D5-BB8A-A4F0-1736D90B657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6D52BF5B-9E1C-A0A9-BD19-57C6A0EC323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C724795-E049-E74F-6DC3-273C0A6ED04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6A9EF4-378D-799A-B005-D0815CE1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Tipos de </a:t>
            </a:r>
            <a:br>
              <a:rPr lang="es-ES" dirty="0"/>
            </a:br>
            <a:r>
              <a:rPr lang="es-ES" dirty="0"/>
              <a:t>Pruebas de Integración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5422F-5375-FD1E-B113-F180098ED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362481"/>
          </a:xfrm>
        </p:spPr>
        <p:txBody>
          <a:bodyPr>
            <a:normAutofit/>
          </a:bodyPr>
          <a:lstStyle/>
          <a:p>
            <a:r>
              <a:rPr lang="es-ES" sz="2800" dirty="0"/>
              <a:t>Tipos:</a:t>
            </a:r>
          </a:p>
          <a:p>
            <a:r>
              <a:rPr lang="es-ES" sz="2800" dirty="0"/>
              <a:t>    Big </a:t>
            </a:r>
            <a:r>
              <a:rPr lang="es-ES" sz="2800" dirty="0" err="1"/>
              <a:t>Bang</a:t>
            </a:r>
            <a:r>
              <a:rPr lang="es-ES" sz="2800" dirty="0"/>
              <a:t>: Todo junto (riesgoso, difícil de diagnosticar).</a:t>
            </a:r>
          </a:p>
          <a:p>
            <a:r>
              <a:rPr lang="es-ES" sz="2800" dirty="0"/>
              <a:t>    Top-Down: De arriba hacia abajo (requiere </a:t>
            </a:r>
            <a:r>
              <a:rPr lang="es-ES" sz="2800" dirty="0" err="1"/>
              <a:t>stubs</a:t>
            </a:r>
            <a:r>
              <a:rPr lang="es-ES" sz="2800" dirty="0"/>
              <a:t>).</a:t>
            </a:r>
          </a:p>
          <a:p>
            <a:r>
              <a:rPr lang="es-ES" sz="2800" dirty="0"/>
              <a:t>    Bottom-Up: De abajo hacia arriba (requiere drivers).</a:t>
            </a:r>
          </a:p>
          <a:p>
            <a:r>
              <a:rPr lang="es-ES" sz="2800" dirty="0"/>
              <a:t>    </a:t>
            </a:r>
            <a:r>
              <a:rPr lang="es-ES" sz="2800" dirty="0" err="1"/>
              <a:t>Sandwich</a:t>
            </a:r>
            <a:r>
              <a:rPr lang="es-ES" sz="2800" dirty="0"/>
              <a:t>: Combinación (más flexible).</a:t>
            </a:r>
            <a:endParaRPr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BAFB5C-BB35-0A54-D066-3E79EAE1E7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A23F8F-79EB-DC38-25EB-4AAD71629576}"/>
              </a:ext>
            </a:extLst>
          </p:cNvPr>
          <p:cNvSpPr txBox="1"/>
          <p:nvPr/>
        </p:nvSpPr>
        <p:spPr>
          <a:xfrm>
            <a:off x="1069847" y="5580539"/>
            <a:ext cx="91336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hlinkClick r:id="rId7"/>
              </a:rPr>
              <a:t>https://qalified.com/es/blog/pruebas-de-integracion-que-son/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8214061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12F9E-E247-A2B1-837C-DE0E61EDE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BC8597-D0E6-A66B-8576-8A0D1B099A66}"/>
              </a:ext>
            </a:extLst>
          </p:cNvPr>
          <p:cNvGrpSpPr/>
          <p:nvPr/>
        </p:nvGrpSpPr>
        <p:grpSpPr>
          <a:xfrm>
            <a:off x="-1" y="2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78F0C31E-B18B-6621-1336-F32AC4DB04E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399D1E15-6EC9-1FDA-9E7A-E31245F8223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FB8D0E20-8C91-7B2D-FC1E-E267102DFEF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D3107E88-2478-1C57-40F0-E952F35C2B3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745EA8-402C-6427-88E0-267BBB31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Mockito</a:t>
            </a:r>
            <a:br>
              <a:rPr lang="es-ES" dirty="0"/>
            </a:br>
            <a:r>
              <a:rPr lang="es-ES" dirty="0"/>
              <a:t>Introducción al </a:t>
            </a:r>
            <a:r>
              <a:rPr lang="es-ES" dirty="0" err="1"/>
              <a:t>Mocking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92C14-82E6-8238-ED0E-46510892F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203540" cy="3713335"/>
          </a:xfrm>
        </p:spPr>
        <p:txBody>
          <a:bodyPr>
            <a:normAutofit fontScale="92500" lnSpcReduction="10000"/>
          </a:bodyPr>
          <a:lstStyle/>
          <a:p>
            <a:r>
              <a:rPr lang="es-ES" sz="2400" b="1" dirty="0"/>
              <a:t>¿Qué es?: </a:t>
            </a:r>
            <a:r>
              <a:rPr lang="es-ES" sz="2400" dirty="0"/>
              <a:t>Framework para crear objetos simulados (</a:t>
            </a:r>
            <a:r>
              <a:rPr lang="es-ES" sz="2400" dirty="0" err="1"/>
              <a:t>mocks</a:t>
            </a:r>
            <a:r>
              <a:rPr lang="es-ES" sz="2400" dirty="0"/>
              <a:t>) en pruebas.</a:t>
            </a:r>
          </a:p>
          <a:p>
            <a:r>
              <a:rPr lang="es-ES" sz="2400" b="1" dirty="0"/>
              <a:t>¿Por qué </a:t>
            </a:r>
            <a:r>
              <a:rPr lang="es-ES" sz="2400" b="1" dirty="0" err="1"/>
              <a:t>Mocking</a:t>
            </a:r>
            <a:r>
              <a:rPr lang="es-ES" sz="2400" b="1" dirty="0"/>
              <a:t>?: </a:t>
            </a:r>
            <a:r>
              <a:rPr lang="es-ES" sz="2400" dirty="0"/>
              <a:t>Aislar el código que se está probando, Simular dependencias complejas (bases de datos, servicios externos), Controlar el comportamiento de las dependencias.</a:t>
            </a:r>
          </a:p>
          <a:p>
            <a:r>
              <a:rPr lang="es-ES" sz="2400" b="1" dirty="0"/>
              <a:t>Conceptos Clave:</a:t>
            </a:r>
          </a:p>
          <a:p>
            <a:r>
              <a:rPr lang="es-ES" sz="2400" dirty="0"/>
              <a:t>    </a:t>
            </a:r>
            <a:r>
              <a:rPr lang="es-ES" sz="2400" dirty="0" err="1"/>
              <a:t>Mocks</a:t>
            </a:r>
            <a:r>
              <a:rPr lang="es-ES" sz="2400" dirty="0"/>
              <a:t>: Objetos simulados.</a:t>
            </a:r>
          </a:p>
          <a:p>
            <a:r>
              <a:rPr lang="es-ES" sz="2400" dirty="0"/>
              <a:t>    </a:t>
            </a:r>
            <a:r>
              <a:rPr lang="es-ES" sz="2400" dirty="0" err="1"/>
              <a:t>Stubbing</a:t>
            </a:r>
            <a:r>
              <a:rPr lang="es-ES" sz="2400" dirty="0"/>
              <a:t>: Configurar el comportamiento de los </a:t>
            </a:r>
            <a:r>
              <a:rPr lang="es-ES" sz="2400" dirty="0" err="1"/>
              <a:t>mocks</a:t>
            </a:r>
            <a:r>
              <a:rPr lang="es-ES" sz="2400" dirty="0"/>
              <a:t> (valores de retorno).</a:t>
            </a:r>
          </a:p>
          <a:p>
            <a:r>
              <a:rPr lang="es-ES" sz="2400" dirty="0"/>
              <a:t>    </a:t>
            </a:r>
            <a:r>
              <a:rPr lang="es-ES" sz="2400" dirty="0" err="1"/>
              <a:t>Spies</a:t>
            </a:r>
            <a:r>
              <a:rPr lang="es-ES" sz="2400" dirty="0"/>
              <a:t>: Objetos que combinan comportamiento real y simulación.</a:t>
            </a:r>
          </a:p>
          <a:p>
            <a:r>
              <a:rPr lang="es-ES" sz="2400" dirty="0"/>
              <a:t>    Verificación: Asegurar que un método se llamó como se esperaba.</a:t>
            </a:r>
            <a:endParaRPr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0FEC16-946E-02A5-5FAF-0BC5259A74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107D9C-5AF5-E5EE-7EDA-08D1A53630CF}"/>
              </a:ext>
            </a:extLst>
          </p:cNvPr>
          <p:cNvSpPr txBox="1"/>
          <p:nvPr/>
        </p:nvSpPr>
        <p:spPr>
          <a:xfrm>
            <a:off x="1069847" y="5580539"/>
            <a:ext cx="91336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hlinkClick r:id="rId7"/>
              </a:rPr>
              <a:t>https://community.listopro.com/java-introduccion-a-mockito-con-junit/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13776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AB2E9-3701-2AEB-F32D-547AC136D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7F257E-C828-FCC1-B9A1-17244EEABB32}"/>
              </a:ext>
            </a:extLst>
          </p:cNvPr>
          <p:cNvGrpSpPr/>
          <p:nvPr/>
        </p:nvGrpSpPr>
        <p:grpSpPr>
          <a:xfrm>
            <a:off x="-1" y="2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7706360-637C-EBD7-C1F1-5AEB27A88C8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7AEB5B34-14DB-7B0D-B1BF-6C236CB63DC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7C00581F-568E-D460-F2EC-ECC47578420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128C714C-6000-BCB0-59EE-B68A04E5557B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11BC86-961E-6854-81AF-B3E725E9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Ejercicio práctico </a:t>
            </a:r>
            <a:br>
              <a:rPr lang="es-ES" dirty="0"/>
            </a:br>
            <a:r>
              <a:rPr lang="es-ES" dirty="0"/>
              <a:t>Uso básico de </a:t>
            </a:r>
            <a:r>
              <a:rPr lang="es-ES" dirty="0" err="1"/>
              <a:t>Mockito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09595-55FB-5AA0-F4B5-7D86E5B10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10754007" cy="3713335"/>
          </a:xfrm>
        </p:spPr>
        <p:txBody>
          <a:bodyPr>
            <a:noAutofit/>
          </a:bodyPr>
          <a:lstStyle/>
          <a:p>
            <a:r>
              <a:rPr lang="es-ES" sz="2800" b="1" dirty="0"/>
              <a:t>Objetivo</a:t>
            </a:r>
            <a:r>
              <a:rPr lang="es-ES" sz="2800" dirty="0"/>
              <a:t>: Aprender a crear y usar </a:t>
            </a:r>
            <a:r>
              <a:rPr lang="es-ES" sz="2800" dirty="0" err="1"/>
              <a:t>mocks</a:t>
            </a:r>
            <a:r>
              <a:rPr lang="es-ES" sz="2800" dirty="0"/>
              <a:t> en pruebas unitarias.</a:t>
            </a:r>
          </a:p>
          <a:p>
            <a:r>
              <a:rPr lang="es-ES" sz="2800" b="1" dirty="0"/>
              <a:t>Requisitos</a:t>
            </a:r>
            <a:r>
              <a:rPr lang="es-ES" sz="2800" dirty="0"/>
              <a:t>: Tener configurado </a:t>
            </a:r>
            <a:r>
              <a:rPr lang="es-ES" sz="2800" dirty="0" err="1"/>
              <a:t>JUnit</a:t>
            </a:r>
            <a:r>
              <a:rPr lang="es-ES" sz="2800" dirty="0"/>
              <a:t> y </a:t>
            </a:r>
            <a:r>
              <a:rPr lang="es-ES" sz="2800" dirty="0" err="1"/>
              <a:t>Mockito</a:t>
            </a:r>
            <a:r>
              <a:rPr lang="es-ES" sz="2800" dirty="0"/>
              <a:t> en un proyecto Java con Maven.</a:t>
            </a:r>
          </a:p>
          <a:p>
            <a:r>
              <a:rPr lang="es-ES" sz="2800" b="1" dirty="0"/>
              <a:t>Descripción</a:t>
            </a:r>
            <a:r>
              <a:rPr lang="es-ES" sz="2800" dirty="0"/>
              <a:t>:</a:t>
            </a:r>
          </a:p>
          <a:p>
            <a:pPr lvl="1"/>
            <a:r>
              <a:rPr lang="es-ES" sz="2800" dirty="0"/>
              <a:t>Crear una interfaz </a:t>
            </a:r>
            <a:r>
              <a:rPr lang="es-ES" sz="2800" dirty="0" err="1"/>
              <a:t>ServicioBancario</a:t>
            </a:r>
            <a:r>
              <a:rPr lang="es-ES" sz="2800" dirty="0"/>
              <a:t> con un método transferir().</a:t>
            </a:r>
          </a:p>
          <a:p>
            <a:pPr lvl="1"/>
            <a:r>
              <a:rPr lang="es-ES" sz="2800" dirty="0"/>
              <a:t>Crear una clase Banco que utilice </a:t>
            </a:r>
            <a:r>
              <a:rPr lang="es-ES" sz="2800" dirty="0" err="1"/>
              <a:t>ServicioBancario</a:t>
            </a:r>
            <a:r>
              <a:rPr lang="es-ES" sz="2800" dirty="0"/>
              <a:t>.</a:t>
            </a:r>
          </a:p>
          <a:p>
            <a:pPr lvl="1"/>
            <a:r>
              <a:rPr lang="es-ES" sz="2800" dirty="0"/>
              <a:t>Escribir una prueba con </a:t>
            </a:r>
            <a:r>
              <a:rPr lang="es-ES" sz="2800" dirty="0" err="1"/>
              <a:t>Mockito</a:t>
            </a:r>
            <a:r>
              <a:rPr lang="es-ES" sz="2800" dirty="0"/>
              <a:t> para simular una transferencia sin ejecutar el código real.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C86EF9-BC7B-1962-EF93-98256A5AC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C265C8-CF5C-A695-65BC-97C1FBC69687}"/>
              </a:ext>
            </a:extLst>
          </p:cNvPr>
          <p:cNvSpPr txBox="1"/>
          <p:nvPr/>
        </p:nvSpPr>
        <p:spPr>
          <a:xfrm>
            <a:off x="1069847" y="5822096"/>
            <a:ext cx="91917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hlinkClick r:id="rId7"/>
              </a:rPr>
              <a:t>https://github.com/xacq/Servtech_DevOps</a:t>
            </a:r>
            <a:r>
              <a:rPr lang="es-ES" sz="2800" dirty="0"/>
              <a:t> (8_1)</a:t>
            </a:r>
          </a:p>
        </p:txBody>
      </p:sp>
    </p:spTree>
    <p:extLst>
      <p:ext uri="{BB962C8B-B14F-4D97-AF65-F5344CB8AC3E}">
        <p14:creationId xmlns:p14="http://schemas.microsoft.com/office/powerpoint/2010/main" val="36547790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D22BC-88DB-EA13-8CD4-840480E49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E5CAABB-340B-D61E-D4DE-0ADCEC011ACF}"/>
              </a:ext>
            </a:extLst>
          </p:cNvPr>
          <p:cNvGrpSpPr/>
          <p:nvPr/>
        </p:nvGrpSpPr>
        <p:grpSpPr>
          <a:xfrm>
            <a:off x="-1" y="2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EFE57D4A-52E1-B615-968B-C2FE830A700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7517F060-DD11-AC57-B0E2-AE27A2BD0FC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E7A57554-E700-5804-133C-5FCA2A1D925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9BB8317D-7A9A-70A4-3E6A-87B276F8474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919CA4-E2FA-991C-0FA3-D86E907F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Pruebas de Integración con Bases de Datos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34CC2-3955-D9CA-D7F1-2945437E2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10754007" cy="3713335"/>
          </a:xfrm>
        </p:spPr>
        <p:txBody>
          <a:bodyPr>
            <a:noAutofit/>
          </a:bodyPr>
          <a:lstStyle/>
          <a:p>
            <a:r>
              <a:rPr lang="es-ES" sz="2800" dirty="0"/>
              <a:t>Desafío: Las pruebas deben ser rápidas, repetibles y no alterar los datos reales.</a:t>
            </a:r>
          </a:p>
          <a:p>
            <a:r>
              <a:rPr lang="es-ES" sz="2800" dirty="0"/>
              <a:t>Estrategias:</a:t>
            </a:r>
          </a:p>
          <a:p>
            <a:r>
              <a:rPr lang="es-ES" sz="2800" dirty="0"/>
              <a:t>    Bases de Datos en Memoria (H2, HSQLDB): Rápidas, descartables.</a:t>
            </a:r>
          </a:p>
          <a:p>
            <a:r>
              <a:rPr lang="es-ES" sz="2800" dirty="0"/>
              <a:t>    Transacciones: Revertir los cambios después de cada prueba.</a:t>
            </a:r>
          </a:p>
          <a:p>
            <a:r>
              <a:rPr lang="es-ES" sz="2800" dirty="0"/>
              <a:t>    Datos de Prueba: Insertar datos conocidos antes de cada prueba.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78D555-3379-537D-F902-A2323AAE75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F5E2B5-9C98-BEAE-A43B-F11471BA7E74}"/>
              </a:ext>
            </a:extLst>
          </p:cNvPr>
          <p:cNvSpPr txBox="1"/>
          <p:nvPr/>
        </p:nvSpPr>
        <p:spPr>
          <a:xfrm>
            <a:off x="1069847" y="5822096"/>
            <a:ext cx="91917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hlinkClick r:id="rId7"/>
              </a:rPr>
              <a:t>https://github.com/xacq/Servtech_DevOps</a:t>
            </a:r>
            <a:r>
              <a:rPr lang="es-ES" sz="2800" dirty="0"/>
              <a:t> (9_1)</a:t>
            </a:r>
          </a:p>
        </p:txBody>
      </p:sp>
    </p:spTree>
    <p:extLst>
      <p:ext uri="{BB962C8B-B14F-4D97-AF65-F5344CB8AC3E}">
        <p14:creationId xmlns:p14="http://schemas.microsoft.com/office/powerpoint/2010/main" val="31607996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B8DB0-C643-035F-3B5E-FC02719E6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EA428E3-A5DB-08DD-3855-EDC67392693C}"/>
              </a:ext>
            </a:extLst>
          </p:cNvPr>
          <p:cNvGrpSpPr/>
          <p:nvPr/>
        </p:nvGrpSpPr>
        <p:grpSpPr>
          <a:xfrm>
            <a:off x="-1" y="2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A16C54B2-06F6-33E1-9A4C-DF53DF5F193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2EA17186-015F-89C6-88CC-68BC4C40A1F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8AEC32D1-5B4E-660C-FE15-8B73A2F0D7F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AEBFEAFA-C874-2976-88EC-AFDBEE85BDD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C73A3-E9CC-C063-F64A-822EF342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err="1"/>
              <a:t>Mocking</a:t>
            </a:r>
            <a:r>
              <a:rPr lang="es-ES" b="1" dirty="0"/>
              <a:t> de </a:t>
            </a:r>
            <a:br>
              <a:rPr lang="es-ES" b="1" dirty="0"/>
            </a:br>
            <a:r>
              <a:rPr lang="es-ES" b="1" dirty="0"/>
              <a:t>Servicios REST con </a:t>
            </a:r>
            <a:r>
              <a:rPr lang="en-US" b="1" dirty="0" err="1"/>
              <a:t>WireMock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DBABF-6A2E-1DF3-4FAA-564362BAF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10754007" cy="3713335"/>
          </a:xfrm>
        </p:spPr>
        <p:txBody>
          <a:bodyPr>
            <a:noAutofit/>
          </a:bodyPr>
          <a:lstStyle/>
          <a:p>
            <a:r>
              <a:rPr lang="es-ES" sz="2800" dirty="0"/>
              <a:t>¿Qué es?: Herramienta para simular </a:t>
            </a:r>
            <a:r>
              <a:rPr lang="es-ES" sz="2800" dirty="0" err="1"/>
              <a:t>APIs</a:t>
            </a:r>
            <a:r>
              <a:rPr lang="es-ES" sz="2800" dirty="0"/>
              <a:t> REST en pruebas de integración.</a:t>
            </a:r>
          </a:p>
          <a:p>
            <a:r>
              <a:rPr lang="es-ES" sz="2800" dirty="0"/>
              <a:t>Beneficios:</a:t>
            </a:r>
          </a:p>
          <a:p>
            <a:r>
              <a:rPr lang="es-ES" sz="2800" dirty="0"/>
              <a:t>    Independencia de </a:t>
            </a:r>
            <a:r>
              <a:rPr lang="es-ES" sz="2800" dirty="0" err="1"/>
              <a:t>APIs</a:t>
            </a:r>
            <a:r>
              <a:rPr lang="es-ES" sz="2800" dirty="0"/>
              <a:t> externas.</a:t>
            </a:r>
          </a:p>
          <a:p>
            <a:r>
              <a:rPr lang="es-ES" sz="2800" dirty="0"/>
              <a:t>    Control total sobre las respuestas.</a:t>
            </a:r>
          </a:p>
          <a:p>
            <a:r>
              <a:rPr lang="es-ES" sz="2800" dirty="0"/>
              <a:t>    Simular diferentes escenarios (éxito, error, etc.).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9AC4BE-1EEF-9FB4-2B48-81B10E0EE2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025517-E221-E6E8-3BD0-2615F40D5E2C}"/>
              </a:ext>
            </a:extLst>
          </p:cNvPr>
          <p:cNvSpPr txBox="1"/>
          <p:nvPr/>
        </p:nvSpPr>
        <p:spPr>
          <a:xfrm>
            <a:off x="1069847" y="5822096"/>
            <a:ext cx="91917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hlinkClick r:id="rId7"/>
              </a:rPr>
              <a:t>https://github.com/xacq/Servtech_DevOps</a:t>
            </a:r>
            <a:r>
              <a:rPr lang="es-ES" sz="2800" dirty="0"/>
              <a:t> (10_1)</a:t>
            </a:r>
          </a:p>
        </p:txBody>
      </p:sp>
    </p:spTree>
    <p:extLst>
      <p:ext uri="{BB962C8B-B14F-4D97-AF65-F5344CB8AC3E}">
        <p14:creationId xmlns:p14="http://schemas.microsoft.com/office/powerpoint/2010/main" val="24717875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1990E60-BDF4-32EE-9753-994F1A5F08DC}"/>
              </a:ext>
            </a:extLst>
          </p:cNvPr>
          <p:cNvGrpSpPr/>
          <p:nvPr/>
        </p:nvGrpSpPr>
        <p:grpSpPr>
          <a:xfrm>
            <a:off x="-1" y="2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62DD7844-FCC0-7EFB-9E4C-A1C5C217AF2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528D028E-5F03-33C3-528E-EAC2FD65544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17B89157-92E6-BDC3-4A49-6BB36EB5158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92901575-A287-C3FC-7B0F-9D2127875E1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Introducción</a:t>
            </a:r>
            <a:r>
              <a:rPr dirty="0"/>
              <a:t> a 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b="1" dirty="0"/>
              <a:t>DevOps </a:t>
            </a:r>
            <a:r>
              <a:rPr sz="2800" dirty="0"/>
              <a:t>integra </a:t>
            </a:r>
            <a:r>
              <a:rPr sz="2800" dirty="0" err="1"/>
              <a:t>desarrollo</a:t>
            </a:r>
            <a:r>
              <a:rPr sz="2800" dirty="0"/>
              <a:t> (Development) y </a:t>
            </a:r>
            <a:r>
              <a:rPr sz="2800" dirty="0" err="1"/>
              <a:t>operaciones</a:t>
            </a:r>
            <a:r>
              <a:rPr sz="2800" dirty="0"/>
              <a:t> (Operations).</a:t>
            </a:r>
          </a:p>
          <a:p>
            <a:r>
              <a:rPr sz="2800" b="1" dirty="0" err="1"/>
              <a:t>Objetivo</a:t>
            </a:r>
            <a:r>
              <a:rPr sz="2800" dirty="0"/>
              <a:t>: </a:t>
            </a:r>
            <a:r>
              <a:rPr sz="2800" dirty="0" err="1"/>
              <a:t>mejorar</a:t>
            </a:r>
            <a:r>
              <a:rPr sz="2800" dirty="0"/>
              <a:t> </a:t>
            </a:r>
            <a:r>
              <a:rPr sz="2800" dirty="0" err="1"/>
              <a:t>eficiencia</a:t>
            </a:r>
            <a:r>
              <a:rPr sz="2800" dirty="0"/>
              <a:t> y </a:t>
            </a:r>
            <a:r>
              <a:rPr sz="2800" dirty="0" err="1"/>
              <a:t>calidad</a:t>
            </a:r>
            <a:r>
              <a:rPr sz="2800" dirty="0"/>
              <a:t> </a:t>
            </a:r>
            <a:r>
              <a:rPr sz="2800" dirty="0" err="1"/>
              <a:t>en</a:t>
            </a:r>
            <a:r>
              <a:rPr sz="2800" dirty="0"/>
              <a:t> </a:t>
            </a:r>
            <a:r>
              <a:rPr sz="2800" dirty="0" err="1"/>
              <a:t>el</a:t>
            </a:r>
            <a:r>
              <a:rPr sz="2800" dirty="0"/>
              <a:t> </a:t>
            </a:r>
            <a:r>
              <a:rPr sz="2800" dirty="0" err="1"/>
              <a:t>desarrollo</a:t>
            </a:r>
            <a:r>
              <a:rPr sz="2800" dirty="0"/>
              <a:t> de software.</a:t>
            </a:r>
          </a:p>
          <a:p>
            <a:r>
              <a:rPr sz="2800" b="1" dirty="0" err="1"/>
              <a:t>Basado</a:t>
            </a:r>
            <a:r>
              <a:rPr sz="2800" dirty="0"/>
              <a:t> </a:t>
            </a:r>
            <a:r>
              <a:rPr sz="2800" dirty="0" err="1"/>
              <a:t>en</a:t>
            </a:r>
            <a:r>
              <a:rPr sz="2800" dirty="0"/>
              <a:t>:</a:t>
            </a:r>
            <a:r>
              <a:rPr lang="en-US" sz="2800" dirty="0"/>
              <a:t>	</a:t>
            </a:r>
            <a:endParaRPr sz="2800" dirty="0"/>
          </a:p>
          <a:p>
            <a:pPr marL="0" indent="0">
              <a:buNone/>
            </a:pPr>
            <a:r>
              <a:rPr sz="2800" dirty="0"/>
              <a:t>- </a:t>
            </a:r>
            <a:r>
              <a:rPr sz="2800" dirty="0" err="1"/>
              <a:t>Automatización</a:t>
            </a:r>
            <a:endParaRPr sz="2800" dirty="0"/>
          </a:p>
          <a:p>
            <a:pPr marL="0" indent="0">
              <a:buNone/>
            </a:pPr>
            <a:r>
              <a:rPr sz="2800" dirty="0"/>
              <a:t>- </a:t>
            </a:r>
            <a:r>
              <a:rPr sz="2800" dirty="0" err="1"/>
              <a:t>Colaboración</a:t>
            </a:r>
            <a:endParaRPr sz="2800" dirty="0"/>
          </a:p>
          <a:p>
            <a:pPr marL="0" indent="0">
              <a:buNone/>
            </a:pPr>
            <a:r>
              <a:rPr sz="2800" dirty="0"/>
              <a:t>- </a:t>
            </a:r>
            <a:r>
              <a:rPr sz="2800" dirty="0" err="1"/>
              <a:t>Entrega</a:t>
            </a:r>
            <a:r>
              <a:rPr sz="2800" dirty="0"/>
              <a:t> continua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645A38-2BC0-36AB-C930-C5573F4C08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pic>
        <p:nvPicPr>
          <p:cNvPr id="1026" name="Picture 2" descr="What is DevOps?">
            <a:extLst>
              <a:ext uri="{FF2B5EF4-FFF2-40B4-BE49-F238E27FC236}">
                <a16:creationId xmlns:a16="http://schemas.microsoft.com/office/drawing/2014/main" id="{CD5278E8-ADE9-8674-F600-0473C64B2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167" y="3513047"/>
            <a:ext cx="5564124" cy="312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12BE7-FB74-6048-C89E-4A438DD06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2C25B10-4587-4EE3-2E28-D36E70284460}"/>
              </a:ext>
            </a:extLst>
          </p:cNvPr>
          <p:cNvGrpSpPr/>
          <p:nvPr/>
        </p:nvGrpSpPr>
        <p:grpSpPr>
          <a:xfrm>
            <a:off x="-1" y="2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0FAA7301-4BF5-EED7-21F9-B6B889DD24B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DC9295EE-5CEC-66F8-708A-47E995CE3B2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D4E8E2B0-92DC-AFF1-7E12-B4BFD4CD9F7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1310EAC3-0AA6-6631-F492-3E0553DC434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456835-0F28-73CE-EF2B-9BAA0DBC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Pruebas </a:t>
            </a:r>
            <a:br>
              <a:rPr lang="es-ES" b="1" dirty="0"/>
            </a:br>
            <a:r>
              <a:rPr lang="es-ES" b="1" dirty="0"/>
              <a:t>Funcionales y de Interfaz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0F3FD-E91C-B081-5898-7B789D9EB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10754007" cy="3713335"/>
          </a:xfrm>
        </p:spPr>
        <p:txBody>
          <a:bodyPr>
            <a:noAutofit/>
          </a:bodyPr>
          <a:lstStyle/>
          <a:p>
            <a:r>
              <a:rPr lang="es-ES" b="1" dirty="0"/>
              <a:t>¿Qué son?: </a:t>
            </a:r>
            <a:r>
              <a:rPr lang="es-ES" dirty="0"/>
              <a:t>Pruebas que validan el comportamiento del sistema en base a los requisitos funcionales.</a:t>
            </a:r>
          </a:p>
          <a:p>
            <a:r>
              <a:rPr lang="es-ES" b="1" dirty="0"/>
              <a:t>Enfoque</a:t>
            </a:r>
            <a:r>
              <a:rPr lang="es-ES" dirty="0"/>
              <a:t>: Qué debe hacer el software, no cómo lo hace.</a:t>
            </a:r>
          </a:p>
          <a:p>
            <a:r>
              <a:rPr lang="es-ES" b="1" dirty="0"/>
              <a:t>Tipos</a:t>
            </a:r>
            <a:r>
              <a:rPr lang="es-ES" dirty="0"/>
              <a:t>:</a:t>
            </a:r>
          </a:p>
          <a:p>
            <a:r>
              <a:rPr lang="es-ES" dirty="0"/>
              <a:t>    Caja Negra: Entradas y salidas sin conocer el código.</a:t>
            </a:r>
          </a:p>
          <a:p>
            <a:r>
              <a:rPr lang="es-ES" dirty="0"/>
              <a:t>    Regresión: Verificar que los cambios no rompan la funcionalidad existente.</a:t>
            </a:r>
          </a:p>
          <a:p>
            <a:r>
              <a:rPr lang="es-ES" dirty="0"/>
              <a:t>    Aceptación del Usuario (UAT): Validar que el sistema cumple con las expectativas del cliente.</a:t>
            </a:r>
          </a:p>
          <a:p>
            <a:r>
              <a:rPr lang="es-ES" dirty="0"/>
              <a:t>    Extremo a Extremo (E2E): Simular flujos completos de usuario.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8ABF23-0737-6320-6BB0-6C5EC6B8B6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6DF91A-B9A7-B7C2-62A6-357D01E21B5E}"/>
              </a:ext>
            </a:extLst>
          </p:cNvPr>
          <p:cNvSpPr txBox="1"/>
          <p:nvPr/>
        </p:nvSpPr>
        <p:spPr>
          <a:xfrm>
            <a:off x="1069848" y="5834743"/>
            <a:ext cx="89740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hlinkClick r:id="rId7"/>
              </a:rPr>
              <a:t>https://www.google.com/search?client=firefox-b-d&amp;q=Pruebas++Funcionales+y+de+Interfaz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7615452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D80E1-8FE4-218E-22D7-2EB296975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030843-D6CF-EF97-AF6D-3AEE2D7A732A}"/>
              </a:ext>
            </a:extLst>
          </p:cNvPr>
          <p:cNvGrpSpPr/>
          <p:nvPr/>
        </p:nvGrpSpPr>
        <p:grpSpPr>
          <a:xfrm>
            <a:off x="-1" y="2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6DBCB53B-32A0-A8D4-0310-03D6E96C4C6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57101FF9-5616-D590-ABFD-45E2106D9D2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E89D0767-4E03-C6D2-3A8F-AE427BF9587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65F6D5DE-D39B-E86C-2BC4-144DE87D34D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0E9E09-6506-868C-10D7-E0CA416C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Introducción a las Pruebas de Interfaz de Usuario (UI)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87C6D-3E0D-6A1C-D54E-2CEE2A116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10754007" cy="3713335"/>
          </a:xfrm>
        </p:spPr>
        <p:txBody>
          <a:bodyPr>
            <a:noAutofit/>
          </a:bodyPr>
          <a:lstStyle/>
          <a:p>
            <a:r>
              <a:rPr lang="es-ES" sz="2400" b="1" dirty="0"/>
              <a:t>¿Qué son las pruebas de interfaz de usuario </a:t>
            </a:r>
            <a:r>
              <a:rPr lang="es-ES" sz="2400" dirty="0"/>
              <a:t>(UI)?</a:t>
            </a:r>
          </a:p>
          <a:p>
            <a:pPr lvl="1"/>
            <a:r>
              <a:rPr lang="es-ES" sz="2400" dirty="0"/>
              <a:t>Validan que la interfaz gráfica funciona correctamente.</a:t>
            </a:r>
          </a:p>
          <a:p>
            <a:pPr lvl="1"/>
            <a:r>
              <a:rPr lang="es-ES" sz="2400" dirty="0"/>
              <a:t>Se enfocan en la experiencia del usuario.</a:t>
            </a:r>
          </a:p>
          <a:p>
            <a:pPr lvl="1"/>
            <a:r>
              <a:rPr lang="es-ES" sz="2400" dirty="0"/>
              <a:t>Se pueden realizar manualmente o con herramientas de automatización.</a:t>
            </a:r>
          </a:p>
          <a:p>
            <a:r>
              <a:rPr lang="es-ES" sz="2400" b="1" dirty="0"/>
              <a:t>Herramientas para pruebas de UI </a:t>
            </a:r>
            <a:r>
              <a:rPr lang="es-ES" sz="2400" dirty="0"/>
              <a:t>en Java</a:t>
            </a:r>
          </a:p>
          <a:p>
            <a:pPr lvl="1"/>
            <a:r>
              <a:rPr lang="es-ES" sz="2400" dirty="0" err="1"/>
              <a:t>Selenium</a:t>
            </a:r>
            <a:r>
              <a:rPr lang="es-ES" sz="2400" dirty="0"/>
              <a:t> </a:t>
            </a:r>
            <a:r>
              <a:rPr lang="es-ES" sz="2400" dirty="0" err="1"/>
              <a:t>WebDriver</a:t>
            </a:r>
            <a:r>
              <a:rPr lang="es-ES" sz="2400" dirty="0"/>
              <a:t>: Permite automatizar pruebas en navegadores.</a:t>
            </a:r>
          </a:p>
          <a:p>
            <a:pPr lvl="1"/>
            <a:r>
              <a:rPr lang="es-ES" sz="2400" dirty="0" err="1"/>
              <a:t>TestFX</a:t>
            </a:r>
            <a:r>
              <a:rPr lang="es-ES" sz="2400" dirty="0"/>
              <a:t>: Para aplicaciones </a:t>
            </a:r>
            <a:r>
              <a:rPr lang="es-ES" sz="2400" dirty="0" err="1"/>
              <a:t>JavaFX</a:t>
            </a:r>
            <a:r>
              <a:rPr lang="es-ES" sz="2400" dirty="0"/>
              <a:t>.</a:t>
            </a:r>
          </a:p>
          <a:p>
            <a:pPr lvl="1"/>
            <a:r>
              <a:rPr lang="es-ES" sz="2400" dirty="0" err="1"/>
              <a:t>JUnit</a:t>
            </a:r>
            <a:r>
              <a:rPr lang="es-ES" sz="2400" dirty="0"/>
              <a:t> + </a:t>
            </a:r>
            <a:r>
              <a:rPr lang="es-ES" sz="2400" dirty="0" err="1"/>
              <a:t>AssertJ</a:t>
            </a:r>
            <a:r>
              <a:rPr lang="es-ES" sz="2400" dirty="0"/>
              <a:t>-Swing: Para pruebas en Swing.</a:t>
            </a:r>
          </a:p>
          <a:p>
            <a:endParaRPr lang="es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73A3EF-6720-E66E-E8F2-BECA11CAD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D15C2F-8C86-39C5-1EBF-083556C874B4}"/>
              </a:ext>
            </a:extLst>
          </p:cNvPr>
          <p:cNvSpPr txBox="1"/>
          <p:nvPr/>
        </p:nvSpPr>
        <p:spPr>
          <a:xfrm>
            <a:off x="1069848" y="6161845"/>
            <a:ext cx="91917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hlinkClick r:id="rId7"/>
              </a:rPr>
              <a:t>https://github.com/xacq/Servtech_DevOps</a:t>
            </a:r>
            <a:r>
              <a:rPr lang="es-ES" sz="2800" dirty="0"/>
              <a:t> (11_1)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C03F16-442E-CE09-E44C-D1DE8B2BADD7}"/>
              </a:ext>
            </a:extLst>
          </p:cNvPr>
          <p:cNvSpPr txBox="1"/>
          <p:nvPr/>
        </p:nvSpPr>
        <p:spPr>
          <a:xfrm>
            <a:off x="1069847" y="5528224"/>
            <a:ext cx="95071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hlinkClick r:id="rId8"/>
              </a:rPr>
              <a:t>https://es.parasoft.com/blog/selenium-hacks-for-beginners/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1928482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C726C-22A3-4381-0E69-B6577084E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033C3BE-F718-23F2-449C-AC028F81535C}"/>
              </a:ext>
            </a:extLst>
          </p:cNvPr>
          <p:cNvGrpSpPr/>
          <p:nvPr/>
        </p:nvGrpSpPr>
        <p:grpSpPr>
          <a:xfrm>
            <a:off x="1" y="4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0F1EE553-1414-CF72-74C9-000E24D1885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4AB61406-6E8C-E89F-525C-8DA8917EA7A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8963F30D-026D-245B-92CC-132C0FF218A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A7528411-D3E7-176E-A46E-749E8FECAE8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25CE6A-9272-3992-7E22-4B817926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Pruebas Funcionales Automatizadas con </a:t>
            </a:r>
            <a:r>
              <a:rPr lang="es-ES" dirty="0" err="1"/>
              <a:t>Cucumber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CF14C-D5FC-D0AF-70F5-F9B2BC19C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926499"/>
            <a:ext cx="10754007" cy="31908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</a:t>
            </a:r>
            <a:r>
              <a:rPr lang="en-US" sz="2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Qué</a:t>
            </a: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Cucumber?</a:t>
            </a:r>
            <a:endParaRPr lang="en-US" sz="28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E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una herramienta de </a:t>
            </a:r>
            <a:r>
              <a:rPr lang="es-E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pruebas automatizadas basadas en comportamiento (BDD)</a:t>
            </a:r>
            <a:r>
              <a:rPr lang="es-E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E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 lenguaje </a:t>
            </a:r>
            <a:r>
              <a:rPr lang="es-ES" sz="2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Gherkin</a:t>
            </a:r>
            <a:r>
              <a:rPr lang="es-E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escribir pruebas en texto plano.</a:t>
            </a:r>
            <a:endParaRPr lang="en-US" sz="2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E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Facilita la colaboración entre </a:t>
            </a:r>
            <a:r>
              <a:rPr lang="es-E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testers</a:t>
            </a:r>
            <a:r>
              <a:rPr lang="es-E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desarrolladores y clientes.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6ECC52-FE0A-4E72-6FF7-93DCD82E88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8C92BA-6521-2242-9A65-1FD140FE70D2}"/>
              </a:ext>
            </a:extLst>
          </p:cNvPr>
          <p:cNvSpPr txBox="1"/>
          <p:nvPr/>
        </p:nvSpPr>
        <p:spPr>
          <a:xfrm>
            <a:off x="1069848" y="5979212"/>
            <a:ext cx="91917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hlinkClick r:id="rId7"/>
              </a:rPr>
              <a:t>https://github.com/xacq/Servtech_DevOps</a:t>
            </a:r>
            <a:r>
              <a:rPr lang="es-ES" sz="2800" dirty="0"/>
              <a:t> (12_1)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14B8F-6AAD-F99C-DEE8-C1AB615288F3}"/>
              </a:ext>
            </a:extLst>
          </p:cNvPr>
          <p:cNvSpPr txBox="1"/>
          <p:nvPr/>
        </p:nvSpPr>
        <p:spPr>
          <a:xfrm>
            <a:off x="1069846" y="4915184"/>
            <a:ext cx="94116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hlinkClick r:id="rId8"/>
              </a:rPr>
              <a:t>https://www.cleveritgroup.com/blog/comenzando-a-automatizar-usando-selenium-y-cucumber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1774508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E18EE-70C7-2DA6-BCAD-067C96CE8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AEA5002-C2B7-A212-1516-99C775C0BF6F}"/>
              </a:ext>
            </a:extLst>
          </p:cNvPr>
          <p:cNvGrpSpPr/>
          <p:nvPr/>
        </p:nvGrpSpPr>
        <p:grpSpPr>
          <a:xfrm>
            <a:off x="-1" y="2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0408C857-7D62-BA33-A826-02F0E84E814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AA057030-F819-8B96-3355-F5E3A7B1E64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4129070C-B8E3-4230-0A87-95C8610E182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C21E6FA7-E2C5-6CDE-DFEC-C17348270CB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E831DF-1DCC-2479-9CED-DC244456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Pruebas de UI </a:t>
            </a:r>
            <a:br>
              <a:rPr lang="es-ES" b="1" dirty="0"/>
            </a:br>
            <a:r>
              <a:rPr lang="es-ES" b="1" dirty="0"/>
              <a:t>con </a:t>
            </a:r>
            <a:r>
              <a:rPr lang="es-ES" b="1" dirty="0" err="1"/>
              <a:t>Selenium</a:t>
            </a:r>
            <a:r>
              <a:rPr lang="es-ES" b="1" dirty="0"/>
              <a:t> y </a:t>
            </a:r>
            <a:r>
              <a:rPr lang="es-ES" b="1" dirty="0" err="1"/>
              <a:t>Cucumber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47B8C-0C9E-CC7D-210B-FF29E9B5C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10754007" cy="319082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Integración de </a:t>
            </a:r>
            <a:r>
              <a:rPr lang="es-ES" sz="2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Selenium</a:t>
            </a:r>
            <a:r>
              <a:rPr lang="es-E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lang="es-ES" sz="2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Cucumber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Permite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automatizar</a:t>
            </a: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escenarios</a:t>
            </a: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completos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prueba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interfaz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gráfica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 lenguaje </a:t>
            </a:r>
            <a:r>
              <a:rPr lang="es-ES" sz="2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Gherkin</a:t>
            </a:r>
            <a:r>
              <a:rPr lang="es-E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definir la funcionalidad esperada.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sz="4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56DFC6-B93E-9A09-C065-639C166F7F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DBB905-FC3E-E5B5-039B-10315D00D0A9}"/>
              </a:ext>
            </a:extLst>
          </p:cNvPr>
          <p:cNvSpPr txBox="1"/>
          <p:nvPr/>
        </p:nvSpPr>
        <p:spPr>
          <a:xfrm>
            <a:off x="1069847" y="5822096"/>
            <a:ext cx="91917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hlinkClick r:id="rId7"/>
              </a:rPr>
              <a:t>https://github.com/xacq/Servtech_DevOps</a:t>
            </a:r>
            <a:r>
              <a:rPr lang="es-ES" sz="2800" dirty="0"/>
              <a:t> (13_1)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6720EE-02C2-57AF-0923-44C82A8331DE}"/>
              </a:ext>
            </a:extLst>
          </p:cNvPr>
          <p:cNvSpPr txBox="1"/>
          <p:nvPr/>
        </p:nvSpPr>
        <p:spPr>
          <a:xfrm>
            <a:off x="1069847" y="5013482"/>
            <a:ext cx="82379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hlinkClick r:id="rId8"/>
              </a:rPr>
              <a:t>https://certidevs.com/tutorial-selenium-webdriver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93109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AB13-C8E8-A662-AAB6-915A81203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99EBA1-32A4-D5B1-950C-2C9276E7B3A8}"/>
              </a:ext>
            </a:extLst>
          </p:cNvPr>
          <p:cNvGrpSpPr/>
          <p:nvPr/>
        </p:nvGrpSpPr>
        <p:grpSpPr>
          <a:xfrm>
            <a:off x="-1" y="2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17F45799-6E14-A5A6-6A40-D5CFDC7B21A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F99B14FE-5CE1-5EAF-B4E8-43ADDED6A4F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68270128-E75F-258E-3B39-0DA6F2D8BFF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3B484402-DCDC-2D12-FE5D-261E4BC3278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04CA90-984B-BFC1-2175-E0B48D89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Conclusión</a:t>
            </a:r>
            <a:r>
              <a:rPr dirty="0"/>
              <a:t> y </a:t>
            </a:r>
            <a:r>
              <a:rPr dirty="0" err="1"/>
              <a:t>Preguntas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930FE-9D81-486F-C3E6-F85E4A994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4000" dirty="0" err="1"/>
              <a:t>Resumen</a:t>
            </a:r>
            <a:r>
              <a:rPr sz="4000" dirty="0"/>
              <a:t> de lo </a:t>
            </a:r>
            <a:r>
              <a:rPr sz="4000" dirty="0" err="1"/>
              <a:t>aprendido</a:t>
            </a:r>
            <a:r>
              <a:rPr sz="4000" dirty="0"/>
              <a:t> </a:t>
            </a:r>
            <a:r>
              <a:rPr sz="4000" dirty="0" err="1"/>
              <a:t>en</a:t>
            </a:r>
            <a:r>
              <a:rPr sz="4000" dirty="0"/>
              <a:t> </a:t>
            </a:r>
            <a:r>
              <a:rPr sz="4000" dirty="0" err="1"/>
              <a:t>el</a:t>
            </a:r>
            <a:r>
              <a:rPr sz="4000" dirty="0"/>
              <a:t> Día 1.</a:t>
            </a:r>
            <a:endParaRPr lang="en-US" sz="4000" dirty="0"/>
          </a:p>
          <a:p>
            <a:endParaRPr sz="4000" dirty="0"/>
          </a:p>
          <a:p>
            <a:r>
              <a:rPr sz="4000" dirty="0"/>
              <a:t>Espacio para </a:t>
            </a:r>
            <a:r>
              <a:rPr sz="4000" dirty="0" err="1"/>
              <a:t>preguntas</a:t>
            </a:r>
            <a:r>
              <a:rPr sz="4000" dirty="0"/>
              <a:t> y </a:t>
            </a:r>
            <a:r>
              <a:rPr sz="4000" dirty="0" err="1"/>
              <a:t>discusión</a:t>
            </a:r>
            <a:r>
              <a:rPr sz="4000" dirty="0"/>
              <a:t>.</a:t>
            </a:r>
            <a:endParaRPr lang="en-US" sz="4000" dirty="0"/>
          </a:p>
          <a:p>
            <a:endParaRPr sz="4000" dirty="0"/>
          </a:p>
          <a:p>
            <a:r>
              <a:rPr sz="4000" dirty="0" err="1"/>
              <a:t>Preparación</a:t>
            </a:r>
            <a:r>
              <a:rPr sz="4000" dirty="0"/>
              <a:t> para </a:t>
            </a:r>
            <a:r>
              <a:rPr sz="4000" dirty="0" err="1"/>
              <a:t>el</a:t>
            </a:r>
            <a:r>
              <a:rPr sz="4000" dirty="0"/>
              <a:t> Día 2: Mockito para </a:t>
            </a:r>
            <a:r>
              <a:rPr sz="4000" dirty="0" err="1"/>
              <a:t>Simulación</a:t>
            </a:r>
            <a:r>
              <a:rPr sz="4000" dirty="0"/>
              <a:t> de </a:t>
            </a:r>
            <a:r>
              <a:rPr sz="4000" dirty="0" err="1"/>
              <a:t>Dependencias</a:t>
            </a:r>
            <a:r>
              <a:rPr sz="40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397C3-8D0A-8C2C-462F-E2BB52B2B7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3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0121624-9E54-BCB3-6F41-6068A249AE21}"/>
              </a:ext>
            </a:extLst>
          </p:cNvPr>
          <p:cNvGrpSpPr/>
          <p:nvPr/>
        </p:nvGrpSpPr>
        <p:grpSpPr>
          <a:xfrm>
            <a:off x="-1" y="2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90D3FCB-1B6E-CFEE-ABD7-6DE47041C04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4270D8A8-60B2-8BE2-A074-1A4869E4433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62510460-8571-9192-1C47-854B3638B1A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D2632077-D42D-7370-BA26-9793D3644B9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Beneficios de 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642617"/>
          </a:xfrm>
        </p:spPr>
        <p:txBody>
          <a:bodyPr>
            <a:normAutofit/>
          </a:bodyPr>
          <a:lstStyle/>
          <a:p>
            <a:r>
              <a:rPr sz="2800" dirty="0"/>
              <a:t>- </a:t>
            </a:r>
            <a:r>
              <a:rPr sz="2800" dirty="0" err="1"/>
              <a:t>Reducción</a:t>
            </a:r>
            <a:r>
              <a:rPr sz="2800" dirty="0"/>
              <a:t> del </a:t>
            </a:r>
            <a:r>
              <a:rPr sz="2800" dirty="0" err="1"/>
              <a:t>tiempo</a:t>
            </a:r>
            <a:r>
              <a:rPr sz="2800" dirty="0"/>
              <a:t> de </a:t>
            </a:r>
            <a:r>
              <a:rPr sz="2800" dirty="0" err="1"/>
              <a:t>entrega</a:t>
            </a:r>
            <a:r>
              <a:rPr sz="2800" dirty="0"/>
              <a:t> del software.</a:t>
            </a:r>
          </a:p>
          <a:p>
            <a:r>
              <a:rPr sz="2800" dirty="0"/>
              <a:t>- Mayor </a:t>
            </a:r>
            <a:r>
              <a:rPr sz="2800" dirty="0" err="1"/>
              <a:t>calidad</a:t>
            </a:r>
            <a:r>
              <a:rPr sz="2800" dirty="0"/>
              <a:t> del </a:t>
            </a:r>
            <a:r>
              <a:rPr sz="2800" dirty="0" err="1"/>
              <a:t>código</a:t>
            </a:r>
            <a:r>
              <a:rPr sz="2800" dirty="0"/>
              <a:t> y </a:t>
            </a:r>
            <a:r>
              <a:rPr sz="2800" dirty="0" err="1"/>
              <a:t>reducción</a:t>
            </a:r>
            <a:r>
              <a:rPr sz="2800" dirty="0"/>
              <a:t> de </a:t>
            </a:r>
            <a:r>
              <a:rPr sz="2800" dirty="0" err="1"/>
              <a:t>errores</a:t>
            </a:r>
            <a:r>
              <a:rPr sz="2800" dirty="0"/>
              <a:t>.</a:t>
            </a:r>
          </a:p>
          <a:p>
            <a:r>
              <a:rPr sz="2800" dirty="0"/>
              <a:t>- </a:t>
            </a:r>
            <a:r>
              <a:rPr sz="2800" dirty="0" err="1"/>
              <a:t>Implementaciones</a:t>
            </a:r>
            <a:r>
              <a:rPr sz="2800" dirty="0"/>
              <a:t> </a:t>
            </a:r>
            <a:r>
              <a:rPr sz="2800" dirty="0" err="1"/>
              <a:t>más</a:t>
            </a:r>
            <a:r>
              <a:rPr sz="2800" dirty="0"/>
              <a:t> </a:t>
            </a:r>
            <a:r>
              <a:rPr sz="2800" dirty="0" err="1"/>
              <a:t>seguras</a:t>
            </a:r>
            <a:r>
              <a:rPr sz="2800" dirty="0"/>
              <a:t> y </a:t>
            </a:r>
            <a:r>
              <a:rPr sz="2800" dirty="0" err="1"/>
              <a:t>predecibles</a:t>
            </a:r>
            <a:r>
              <a:rPr sz="2800" dirty="0"/>
              <a:t>.</a:t>
            </a:r>
          </a:p>
          <a:p>
            <a:r>
              <a:rPr sz="2800" dirty="0"/>
              <a:t>- </a:t>
            </a:r>
            <a:r>
              <a:rPr sz="2800" dirty="0" err="1"/>
              <a:t>Mejor</a:t>
            </a:r>
            <a:r>
              <a:rPr sz="2800" dirty="0"/>
              <a:t> </a:t>
            </a:r>
            <a:r>
              <a:rPr sz="2800" dirty="0" err="1"/>
              <a:t>colaboración</a:t>
            </a:r>
            <a:r>
              <a:rPr sz="2800" dirty="0"/>
              <a:t> entre </a:t>
            </a:r>
            <a:r>
              <a:rPr sz="2800" dirty="0" err="1"/>
              <a:t>equipos</a:t>
            </a:r>
            <a:r>
              <a:rPr sz="2800" dirty="0"/>
              <a:t> de </a:t>
            </a:r>
            <a:r>
              <a:rPr sz="2800" dirty="0" err="1"/>
              <a:t>desarrollo</a:t>
            </a:r>
            <a:r>
              <a:rPr sz="2800" dirty="0"/>
              <a:t> y </a:t>
            </a:r>
            <a:r>
              <a:rPr sz="2800" dirty="0" err="1"/>
              <a:t>operaciones</a:t>
            </a:r>
            <a:r>
              <a:rPr sz="28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EF967E-09DD-3B13-F2EE-8FA95328C0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C803AA-172C-0846-9DF5-6249E27DB1E0}"/>
              </a:ext>
            </a:extLst>
          </p:cNvPr>
          <p:cNvSpPr txBox="1"/>
          <p:nvPr/>
        </p:nvSpPr>
        <p:spPr>
          <a:xfrm>
            <a:off x="1069848" y="4939290"/>
            <a:ext cx="10058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hlinkClick r:id="rId7"/>
              </a:rPr>
              <a:t>https://www.geeksforgeeks.org/top-devops-trends/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FD968A-0862-3F18-4EE4-C1CED48737E1}"/>
              </a:ext>
            </a:extLst>
          </p:cNvPr>
          <p:cNvSpPr txBox="1"/>
          <p:nvPr/>
        </p:nvSpPr>
        <p:spPr>
          <a:xfrm>
            <a:off x="1088151" y="5821219"/>
            <a:ext cx="92844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hlinkClick r:id="rId8"/>
              </a:rPr>
              <a:t>https://www.geeksforgeeks.org/devops-ai-tools/</a:t>
            </a:r>
            <a:endParaRPr lang="en-US" sz="32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549348D-E827-4BD4-D404-E4C4F29BE21D}"/>
              </a:ext>
            </a:extLst>
          </p:cNvPr>
          <p:cNvGrpSpPr/>
          <p:nvPr/>
        </p:nvGrpSpPr>
        <p:grpSpPr>
          <a:xfrm>
            <a:off x="1" y="4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F5C4893F-D076-E9F9-163D-465A383B62A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66DB177A-B9A1-8F83-0FA6-DF46C460C56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91837B94-D706-AB7F-5787-09960986F52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8E0ABF50-370B-6F60-BA32-4EF4E7E50DA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Ciclo</a:t>
            </a:r>
            <a:r>
              <a:rPr dirty="0"/>
              <a:t> de Vida de 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512552" cy="4050792"/>
          </a:xfrm>
        </p:spPr>
        <p:txBody>
          <a:bodyPr>
            <a:noAutofit/>
          </a:bodyPr>
          <a:lstStyle/>
          <a:p>
            <a:r>
              <a:rPr sz="2800" dirty="0"/>
              <a:t>1. </a:t>
            </a:r>
            <a:r>
              <a:rPr sz="2800" dirty="0" err="1"/>
              <a:t>Planificación</a:t>
            </a:r>
            <a:r>
              <a:rPr sz="2800" dirty="0"/>
              <a:t>: </a:t>
            </a:r>
            <a:r>
              <a:rPr sz="2800" dirty="0" err="1"/>
              <a:t>Definir</a:t>
            </a:r>
            <a:r>
              <a:rPr sz="2800" dirty="0"/>
              <a:t> </a:t>
            </a:r>
            <a:r>
              <a:rPr sz="2800" dirty="0" err="1"/>
              <a:t>requisitos</a:t>
            </a:r>
            <a:r>
              <a:rPr sz="2800" dirty="0"/>
              <a:t> y </a:t>
            </a:r>
            <a:r>
              <a:rPr sz="2800" dirty="0" err="1"/>
              <a:t>objetivos</a:t>
            </a:r>
            <a:r>
              <a:rPr sz="2800" dirty="0"/>
              <a:t>.</a:t>
            </a:r>
          </a:p>
          <a:p>
            <a:r>
              <a:rPr sz="2800" dirty="0"/>
              <a:t>2. Desarrollo: </a:t>
            </a:r>
            <a:r>
              <a:rPr sz="2800" dirty="0" err="1"/>
              <a:t>Programación</a:t>
            </a:r>
            <a:r>
              <a:rPr sz="2800" dirty="0"/>
              <a:t> y control de </a:t>
            </a:r>
            <a:r>
              <a:rPr sz="2800" dirty="0" err="1"/>
              <a:t>versiones</a:t>
            </a:r>
            <a:r>
              <a:rPr sz="2800" dirty="0"/>
              <a:t>.</a:t>
            </a:r>
          </a:p>
          <a:p>
            <a:r>
              <a:rPr sz="2800" dirty="0"/>
              <a:t>3. </a:t>
            </a:r>
            <a:r>
              <a:rPr sz="2800" dirty="0" err="1"/>
              <a:t>Construcción</a:t>
            </a:r>
            <a:r>
              <a:rPr sz="2800" dirty="0"/>
              <a:t>: </a:t>
            </a:r>
            <a:r>
              <a:rPr sz="2800" dirty="0" err="1"/>
              <a:t>Compilación</a:t>
            </a:r>
            <a:r>
              <a:rPr sz="2800" dirty="0"/>
              <a:t> y </a:t>
            </a:r>
            <a:r>
              <a:rPr sz="2800" dirty="0" err="1"/>
              <a:t>empaquetado</a:t>
            </a:r>
            <a:r>
              <a:rPr sz="2800" dirty="0"/>
              <a:t>.</a:t>
            </a:r>
          </a:p>
          <a:p>
            <a:r>
              <a:rPr sz="2800" dirty="0"/>
              <a:t>4. </a:t>
            </a:r>
            <a:r>
              <a:rPr sz="2800" dirty="0" err="1"/>
              <a:t>Pruebas</a:t>
            </a:r>
            <a:r>
              <a:rPr sz="2800" dirty="0"/>
              <a:t>: </a:t>
            </a:r>
            <a:r>
              <a:rPr sz="2800" dirty="0" err="1"/>
              <a:t>Automatización</a:t>
            </a:r>
            <a:r>
              <a:rPr sz="2800" dirty="0"/>
              <a:t> de </a:t>
            </a:r>
            <a:r>
              <a:rPr sz="2800" dirty="0" err="1"/>
              <a:t>pruebas</a:t>
            </a:r>
            <a:r>
              <a:rPr sz="2800" dirty="0"/>
              <a:t> </a:t>
            </a:r>
            <a:r>
              <a:rPr sz="2800" dirty="0" err="1"/>
              <a:t>unitarias</a:t>
            </a:r>
            <a:r>
              <a:rPr sz="2800" dirty="0"/>
              <a:t> e </a:t>
            </a:r>
            <a:r>
              <a:rPr sz="2800" dirty="0" err="1"/>
              <a:t>integración</a:t>
            </a:r>
            <a:r>
              <a:rPr sz="2800" dirty="0"/>
              <a:t>.</a:t>
            </a:r>
          </a:p>
          <a:p>
            <a:r>
              <a:rPr sz="2800" dirty="0"/>
              <a:t>5. </a:t>
            </a:r>
            <a:r>
              <a:rPr sz="2800" dirty="0" err="1"/>
              <a:t>Lanzamiento</a:t>
            </a:r>
            <a:r>
              <a:rPr sz="2800" dirty="0"/>
              <a:t>: </a:t>
            </a:r>
            <a:r>
              <a:rPr sz="2800" dirty="0" err="1"/>
              <a:t>Implementación</a:t>
            </a:r>
            <a:r>
              <a:rPr sz="2800" dirty="0"/>
              <a:t> </a:t>
            </a:r>
            <a:r>
              <a:rPr sz="2800" dirty="0" err="1"/>
              <a:t>en</a:t>
            </a:r>
            <a:r>
              <a:rPr sz="2800" dirty="0"/>
              <a:t> </a:t>
            </a:r>
            <a:r>
              <a:rPr sz="2800" dirty="0" err="1"/>
              <a:t>producción</a:t>
            </a:r>
            <a:r>
              <a:rPr sz="2800" dirty="0"/>
              <a:t>.</a:t>
            </a:r>
          </a:p>
          <a:p>
            <a:r>
              <a:rPr sz="2800" dirty="0"/>
              <a:t>6. </a:t>
            </a:r>
            <a:r>
              <a:rPr sz="2800" dirty="0" err="1"/>
              <a:t>Monitorización</a:t>
            </a:r>
            <a:r>
              <a:rPr sz="2800" dirty="0"/>
              <a:t>: </a:t>
            </a:r>
            <a:r>
              <a:rPr sz="2800" dirty="0" err="1"/>
              <a:t>Evaluación</a:t>
            </a:r>
            <a:r>
              <a:rPr sz="2800" dirty="0"/>
              <a:t> del </a:t>
            </a:r>
            <a:r>
              <a:rPr sz="2800" dirty="0" err="1"/>
              <a:t>rendimiento</a:t>
            </a:r>
            <a:r>
              <a:rPr sz="2800" dirty="0"/>
              <a:t>.</a:t>
            </a:r>
          </a:p>
          <a:p>
            <a:r>
              <a:rPr sz="2800" dirty="0"/>
              <a:t>7. </a:t>
            </a:r>
            <a:r>
              <a:rPr sz="2800" dirty="0" err="1"/>
              <a:t>Retroalimentación</a:t>
            </a:r>
            <a:r>
              <a:rPr sz="2800" dirty="0"/>
              <a:t>: </a:t>
            </a:r>
            <a:r>
              <a:rPr sz="2800" dirty="0" err="1"/>
              <a:t>Mejora</a:t>
            </a:r>
            <a:r>
              <a:rPr sz="2800" dirty="0"/>
              <a:t> continua.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42F32A-1168-526F-4B61-36DDA7B712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sp>
        <p:nvSpPr>
          <p:cNvPr id="11" name="TextBox 10">
            <a:hlinkClick r:id="rId7"/>
            <a:extLst>
              <a:ext uri="{FF2B5EF4-FFF2-40B4-BE49-F238E27FC236}">
                <a16:creationId xmlns:a16="http://schemas.microsoft.com/office/drawing/2014/main" id="{59D2C747-0ABA-8CF4-4CF1-E0B340D71A90}"/>
              </a:ext>
            </a:extLst>
          </p:cNvPr>
          <p:cNvSpPr txBox="1"/>
          <p:nvPr/>
        </p:nvSpPr>
        <p:spPr>
          <a:xfrm>
            <a:off x="1069848" y="5979212"/>
            <a:ext cx="91917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Video a </a:t>
            </a:r>
            <a:r>
              <a:rPr lang="en-US" sz="2800" dirty="0" err="1"/>
              <a:t>considerar</a:t>
            </a:r>
            <a:r>
              <a:rPr lang="en-US" sz="2800" dirty="0"/>
              <a:t> </a:t>
            </a:r>
            <a:r>
              <a:rPr lang="en-US" sz="2800" dirty="0">
                <a:hlinkClick r:id="rId7"/>
              </a:rPr>
              <a:t>https://youtu.be/-XiIwkvVDsM</a:t>
            </a:r>
            <a:endParaRPr lang="en-US" sz="28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3C381BE-4285-BEBE-03CC-4A8B2E1D17DE}"/>
              </a:ext>
            </a:extLst>
          </p:cNvPr>
          <p:cNvGrpSpPr/>
          <p:nvPr/>
        </p:nvGrpSpPr>
        <p:grpSpPr>
          <a:xfrm>
            <a:off x="-3" y="0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FA73167B-F62C-3E81-6CE5-5C0641D0495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311C88EB-2465-513E-DA32-A5DD4B8F07D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D9AD542E-9294-935D-0830-FF6E7307AF7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201462B4-5E11-60A2-C9F6-5EA5F9C906D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Introducción a JUnit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916928"/>
          </a:xfrm>
        </p:spPr>
        <p:txBody>
          <a:bodyPr>
            <a:normAutofit/>
          </a:bodyPr>
          <a:lstStyle/>
          <a:p>
            <a:r>
              <a:rPr sz="2800" dirty="0"/>
              <a:t>JUnit: Framework de </a:t>
            </a:r>
            <a:r>
              <a:rPr sz="2800" dirty="0" err="1"/>
              <a:t>pruebas</a:t>
            </a:r>
            <a:r>
              <a:rPr sz="2800" dirty="0"/>
              <a:t> </a:t>
            </a:r>
            <a:r>
              <a:rPr sz="2800" dirty="0" err="1"/>
              <a:t>unitarias</a:t>
            </a:r>
            <a:r>
              <a:rPr sz="2800" dirty="0"/>
              <a:t> para Java.</a:t>
            </a:r>
          </a:p>
          <a:p>
            <a:r>
              <a:rPr sz="2800" dirty="0" err="1"/>
              <a:t>Permite</a:t>
            </a:r>
            <a:r>
              <a:rPr sz="2800" dirty="0"/>
              <a:t> </a:t>
            </a:r>
            <a:r>
              <a:rPr sz="2800" dirty="0" err="1"/>
              <a:t>escribir</a:t>
            </a:r>
            <a:r>
              <a:rPr sz="2800" dirty="0"/>
              <a:t> y </a:t>
            </a:r>
            <a:r>
              <a:rPr sz="2800" dirty="0" err="1"/>
              <a:t>ejecutar</a:t>
            </a:r>
            <a:r>
              <a:rPr sz="2800" dirty="0"/>
              <a:t> </a:t>
            </a:r>
            <a:r>
              <a:rPr sz="2800" dirty="0" err="1"/>
              <a:t>pruebas</a:t>
            </a:r>
            <a:r>
              <a:rPr sz="2800" dirty="0"/>
              <a:t> </a:t>
            </a:r>
            <a:r>
              <a:rPr sz="2800" dirty="0" err="1"/>
              <a:t>automatizadas</a:t>
            </a:r>
            <a:r>
              <a:rPr sz="2800" dirty="0"/>
              <a:t>.</a:t>
            </a:r>
          </a:p>
          <a:p>
            <a:r>
              <a:rPr sz="2800" dirty="0" err="1"/>
              <a:t>Integración</a:t>
            </a:r>
            <a:r>
              <a:rPr sz="2800" dirty="0"/>
              <a:t> con IntelliJ IDEA.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D099B8-51D4-4B75-DFE2-4BF4D47C5B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sp>
        <p:nvSpPr>
          <p:cNvPr id="11" name="TextBox 10">
            <a:hlinkClick r:id="rId7"/>
            <a:extLst>
              <a:ext uri="{FF2B5EF4-FFF2-40B4-BE49-F238E27FC236}">
                <a16:creationId xmlns:a16="http://schemas.microsoft.com/office/drawing/2014/main" id="{B05D3769-C3DA-BFDD-ACE2-B328BF98E002}"/>
              </a:ext>
            </a:extLst>
          </p:cNvPr>
          <p:cNvSpPr txBox="1"/>
          <p:nvPr/>
        </p:nvSpPr>
        <p:spPr>
          <a:xfrm>
            <a:off x="1197591" y="4025982"/>
            <a:ext cx="83217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7"/>
              </a:rPr>
              <a:t>https://www.geeksforgeeks.org/introduction-of-junit/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72D22C-5754-ECD4-B4A7-D72F899174D9}"/>
              </a:ext>
            </a:extLst>
          </p:cNvPr>
          <p:cNvSpPr txBox="1"/>
          <p:nvPr/>
        </p:nvSpPr>
        <p:spPr>
          <a:xfrm>
            <a:off x="1197591" y="4864221"/>
            <a:ext cx="83217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8"/>
              </a:rPr>
              <a:t>https://junit.org/junit5/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B8F920-DBD9-782D-FB58-F9B0CF95F00E}"/>
              </a:ext>
            </a:extLst>
          </p:cNvPr>
          <p:cNvSpPr txBox="1"/>
          <p:nvPr/>
        </p:nvSpPr>
        <p:spPr>
          <a:xfrm>
            <a:off x="1197591" y="5648113"/>
            <a:ext cx="93027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Documentacion: </a:t>
            </a:r>
            <a:r>
              <a:rPr lang="en-US" sz="2800" dirty="0">
                <a:hlinkClick r:id="rId9"/>
              </a:rPr>
              <a:t>https://junit.org/junit5/docs/current/user-guide/junit-user-guide-5.12.0.pdf</a:t>
            </a:r>
            <a:endParaRPr lang="en-US" sz="28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6C928DD-8358-8CA8-A7C9-83E9C0688EE4}"/>
              </a:ext>
            </a:extLst>
          </p:cNvPr>
          <p:cNvGrpSpPr/>
          <p:nvPr/>
        </p:nvGrpSpPr>
        <p:grpSpPr>
          <a:xfrm>
            <a:off x="-3" y="4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FCD5CCD5-6B11-E268-C549-951611F46A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AF5BC22A-80BB-1968-F8A7-341DCF2BD2C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11AD0D6F-2B62-A7E8-9E57-2C041E730CF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32DC1F9-A251-199D-6237-FDB50DF9B46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/>
              <a:t>Instalación</a:t>
            </a:r>
            <a:r>
              <a:rPr dirty="0"/>
              <a:t> y </a:t>
            </a:r>
            <a:r>
              <a:rPr dirty="0" err="1"/>
              <a:t>Configuración</a:t>
            </a:r>
            <a:r>
              <a:rPr dirty="0"/>
              <a:t> de JUnit </a:t>
            </a:r>
            <a:r>
              <a:rPr dirty="0" err="1"/>
              <a:t>en</a:t>
            </a:r>
            <a:r>
              <a:rPr dirty="0"/>
              <a:t> IntelliJ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9" y="2121407"/>
            <a:ext cx="6767866" cy="3248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800" dirty="0"/>
              <a:t>1. Crear un </a:t>
            </a:r>
            <a:r>
              <a:rPr lang="en-US" sz="2800" dirty="0"/>
              <a:t>P</a:t>
            </a:r>
            <a:r>
              <a:rPr sz="2800" dirty="0"/>
              <a:t>royecto</a:t>
            </a:r>
            <a:r>
              <a:rPr lang="en-US" sz="2800" dirty="0"/>
              <a:t> Base </a:t>
            </a:r>
            <a:r>
              <a:rPr sz="2800" dirty="0" err="1"/>
              <a:t>en</a:t>
            </a:r>
            <a:r>
              <a:rPr sz="2800" dirty="0"/>
              <a:t> IntelliJ</a:t>
            </a:r>
            <a:r>
              <a:rPr lang="en-US" sz="2800" dirty="0"/>
              <a:t> (Maven)</a:t>
            </a:r>
            <a:r>
              <a:rPr sz="2800" dirty="0"/>
              <a:t>.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2. </a:t>
            </a:r>
            <a:r>
              <a:rPr lang="en-US" sz="2800" dirty="0" err="1"/>
              <a:t>Verificar</a:t>
            </a:r>
            <a:r>
              <a:rPr lang="en-US" sz="2800" dirty="0"/>
              <a:t> Project Structure y la </a:t>
            </a:r>
            <a:r>
              <a:rPr lang="en-US" sz="2800" dirty="0" err="1"/>
              <a:t>libreria</a:t>
            </a:r>
            <a:r>
              <a:rPr lang="en-US" sz="2800" dirty="0"/>
              <a:t>.</a:t>
            </a:r>
            <a:endParaRPr sz="2800" dirty="0"/>
          </a:p>
          <a:p>
            <a:pPr marL="0" indent="0">
              <a:buNone/>
            </a:pPr>
            <a:r>
              <a:rPr lang="en-US" sz="2800" dirty="0"/>
              <a:t>3</a:t>
            </a:r>
            <a:r>
              <a:rPr sz="2800" dirty="0"/>
              <a:t>. </a:t>
            </a:r>
            <a:r>
              <a:rPr sz="2800" dirty="0" err="1"/>
              <a:t>Agregar</a:t>
            </a:r>
            <a:r>
              <a:rPr sz="2800" dirty="0"/>
              <a:t> la </a:t>
            </a:r>
            <a:r>
              <a:rPr sz="2800" dirty="0" err="1"/>
              <a:t>dependencia</a:t>
            </a:r>
            <a:r>
              <a:rPr sz="2800" dirty="0"/>
              <a:t> pom.xml 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4</a:t>
            </a:r>
            <a:r>
              <a:rPr sz="2800" dirty="0"/>
              <a:t>. </a:t>
            </a:r>
            <a:r>
              <a:rPr sz="2800" dirty="0" err="1"/>
              <a:t>Configurar</a:t>
            </a:r>
            <a:r>
              <a:rPr sz="2800" dirty="0"/>
              <a:t> IntelliJ para </a:t>
            </a:r>
            <a:r>
              <a:rPr sz="2800" dirty="0" err="1"/>
              <a:t>ejecutar</a:t>
            </a:r>
            <a:r>
              <a:rPr sz="2800" dirty="0"/>
              <a:t> </a:t>
            </a:r>
            <a:r>
              <a:rPr sz="2800" dirty="0" err="1"/>
              <a:t>pruebas</a:t>
            </a:r>
            <a:r>
              <a:rPr sz="28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3EF44E-4C37-091F-D301-CFC8F3CFA3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42D088-3586-1D11-AE9D-91478A80A421}"/>
              </a:ext>
            </a:extLst>
          </p:cNvPr>
          <p:cNvSpPr txBox="1"/>
          <p:nvPr/>
        </p:nvSpPr>
        <p:spPr>
          <a:xfrm>
            <a:off x="1069849" y="5483889"/>
            <a:ext cx="93027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>
                <a:hlinkClick r:id="rId7"/>
              </a:rPr>
              <a:t>https://github.com/xacq/Servtech_DevOps</a:t>
            </a:r>
            <a:r>
              <a:rPr lang="es-ES" sz="3200" dirty="0"/>
              <a:t> (1_1)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31F6B-23A4-7F90-9A53-14E13C9D8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89CFC2B-2DF2-9F16-86C3-EE1A4ADCF80E}"/>
              </a:ext>
            </a:extLst>
          </p:cNvPr>
          <p:cNvGrpSpPr/>
          <p:nvPr/>
        </p:nvGrpSpPr>
        <p:grpSpPr>
          <a:xfrm>
            <a:off x="-3" y="4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BD57EEDA-CBC9-78E5-E9D0-2594DA678CF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450673AD-5F55-1F6F-E5D1-5F130DD7DBB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55CB383F-E71D-369C-2AAF-9933012345D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4605986C-DBA8-BEA2-C52B-7DCB8488EEF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36503C-EBB8-5CCE-DF79-A358A7167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Proyecto 1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F93A-B6E1-D16C-40FC-F26BC8197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9" y="2121407"/>
            <a:ext cx="6767866" cy="3248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800" dirty="0"/>
              <a:t>1. Crear </a:t>
            </a:r>
            <a:r>
              <a:rPr lang="en-US" sz="2800" dirty="0"/>
              <a:t>P</a:t>
            </a:r>
            <a:r>
              <a:rPr sz="2800" dirty="0"/>
              <a:t>royecto</a:t>
            </a:r>
            <a:r>
              <a:rPr lang="en-US" sz="2800" dirty="0"/>
              <a:t> </a:t>
            </a:r>
            <a:r>
              <a:rPr lang="en-US" sz="2800" dirty="0" err="1"/>
              <a:t>Calculadora</a:t>
            </a:r>
            <a:r>
              <a:rPr lang="en-US" sz="2800" dirty="0"/>
              <a:t> </a:t>
            </a:r>
            <a:r>
              <a:rPr sz="2800" dirty="0" err="1"/>
              <a:t>en</a:t>
            </a:r>
            <a:r>
              <a:rPr sz="2800" dirty="0"/>
              <a:t> IntelliJ</a:t>
            </a:r>
            <a:r>
              <a:rPr lang="en-US" sz="2800" dirty="0"/>
              <a:t> (Maven)</a:t>
            </a:r>
            <a:r>
              <a:rPr sz="2800" dirty="0"/>
              <a:t>.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2. </a:t>
            </a:r>
            <a:r>
              <a:rPr lang="en-US" sz="2800" dirty="0" err="1"/>
              <a:t>Verificar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pom.xml.</a:t>
            </a:r>
            <a:endParaRPr sz="2800" dirty="0"/>
          </a:p>
          <a:p>
            <a:pPr marL="0" indent="0">
              <a:buNone/>
            </a:pPr>
            <a:r>
              <a:rPr lang="en-US" sz="2800" dirty="0"/>
              <a:t>3</a:t>
            </a:r>
            <a:r>
              <a:rPr sz="2800" dirty="0"/>
              <a:t>. </a:t>
            </a:r>
            <a:r>
              <a:rPr lang="en-US" sz="2800" dirty="0" err="1"/>
              <a:t>Gestionar</a:t>
            </a:r>
            <a:r>
              <a:rPr lang="en-US" sz="2800" dirty="0"/>
              <a:t> </a:t>
            </a:r>
            <a:r>
              <a:rPr lang="en-US" sz="2800" dirty="0" err="1"/>
              <a:t>archivos</a:t>
            </a:r>
            <a:r>
              <a:rPr lang="en-US" sz="2800" dirty="0"/>
              <a:t> main y </a:t>
            </a:r>
            <a:r>
              <a:rPr lang="en-US" sz="2800" dirty="0" err="1"/>
              <a:t>clase</a:t>
            </a:r>
            <a:r>
              <a:rPr lang="en-US" sz="2800" dirty="0"/>
              <a:t> principal</a:t>
            </a:r>
          </a:p>
          <a:p>
            <a:pPr marL="0" indent="0">
              <a:buNone/>
            </a:pPr>
            <a:r>
              <a:rPr lang="en-US" sz="2800" dirty="0"/>
              <a:t>4</a:t>
            </a:r>
            <a:r>
              <a:rPr sz="2800" dirty="0"/>
              <a:t>. </a:t>
            </a:r>
            <a:r>
              <a:rPr lang="en-US" sz="2800" dirty="0" err="1"/>
              <a:t>Gestionar</a:t>
            </a:r>
            <a:r>
              <a:rPr lang="en-US" sz="2800" dirty="0"/>
              <a:t> test </a:t>
            </a:r>
            <a:r>
              <a:rPr lang="en-US" sz="2800" dirty="0" err="1"/>
              <a:t>sobre</a:t>
            </a:r>
            <a:r>
              <a:rPr lang="en-US" sz="2800" dirty="0"/>
              <a:t> la </a:t>
            </a:r>
            <a:r>
              <a:rPr lang="en-US" sz="2800" dirty="0" err="1"/>
              <a:t>clase</a:t>
            </a:r>
            <a:r>
              <a:rPr lang="en-US" sz="2800" dirty="0"/>
              <a:t> principal</a:t>
            </a:r>
            <a:endParaRPr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FE003C-9FC4-5C05-1E4A-3677BE137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B0B587-0E13-6A41-13EB-8738F5933B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5603" y="1939343"/>
            <a:ext cx="3958252" cy="32925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F7D15A-7221-C407-0261-ECABC5E7290C}"/>
              </a:ext>
            </a:extLst>
          </p:cNvPr>
          <p:cNvSpPr txBox="1"/>
          <p:nvPr/>
        </p:nvSpPr>
        <p:spPr>
          <a:xfrm>
            <a:off x="1069849" y="5483889"/>
            <a:ext cx="91191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>
                <a:hlinkClick r:id="rId8"/>
              </a:rPr>
              <a:t>https://github.com/xacq/Servtech_DevOps</a:t>
            </a:r>
            <a:r>
              <a:rPr lang="es-ES" sz="3200" dirty="0"/>
              <a:t> (2_1)</a:t>
            </a:r>
          </a:p>
        </p:txBody>
      </p:sp>
    </p:spTree>
    <p:extLst>
      <p:ext uri="{BB962C8B-B14F-4D97-AF65-F5344CB8AC3E}">
        <p14:creationId xmlns:p14="http://schemas.microsoft.com/office/powerpoint/2010/main" val="12345010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E2497E9-9D62-FE7A-98E0-621685E24173}"/>
              </a:ext>
            </a:extLst>
          </p:cNvPr>
          <p:cNvGrpSpPr/>
          <p:nvPr/>
        </p:nvGrpSpPr>
        <p:grpSpPr>
          <a:xfrm>
            <a:off x="-1" y="2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A518703B-CF03-6B7F-999A-458A6B4B971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BE2CF062-2AB8-86B6-236F-1F72C09A8A8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E89E908B-E806-74CF-F54E-8E5FEB1D770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114EDAD1-3840-94B7-78CB-CFA01249250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0381923" cy="1609344"/>
          </a:xfrm>
        </p:spPr>
        <p:txBody>
          <a:bodyPr>
            <a:normAutofit/>
          </a:bodyPr>
          <a:lstStyle/>
          <a:p>
            <a:r>
              <a:rPr dirty="0" err="1"/>
              <a:t>Pruebas</a:t>
            </a:r>
            <a:r>
              <a:rPr dirty="0"/>
              <a:t> </a:t>
            </a:r>
            <a:r>
              <a:rPr dirty="0" err="1"/>
              <a:t>Unitarias</a:t>
            </a:r>
            <a:r>
              <a:rPr dirty="0"/>
              <a:t> </a:t>
            </a:r>
            <a:br>
              <a:rPr lang="en-US" dirty="0"/>
            </a:br>
            <a:r>
              <a:rPr dirty="0"/>
              <a:t>con J</a:t>
            </a:r>
            <a:r>
              <a:rPr lang="en-US" dirty="0"/>
              <a:t>u</a:t>
            </a:r>
            <a:r>
              <a:rPr dirty="0"/>
              <a:t>nit</a:t>
            </a:r>
            <a:r>
              <a:rPr lang="en-US" dirty="0"/>
              <a:t> : </a:t>
            </a:r>
            <a:r>
              <a:rPr lang="en-US" dirty="0" err="1"/>
              <a:t>Anotaciones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2" y="1979040"/>
            <a:ext cx="10614151" cy="4160503"/>
          </a:xfrm>
        </p:spPr>
        <p:txBody>
          <a:bodyPr>
            <a:normAutofit/>
          </a:bodyPr>
          <a:lstStyle/>
          <a:p>
            <a:r>
              <a:rPr dirty="0"/>
              <a:t>@Test</a:t>
            </a:r>
            <a:r>
              <a:rPr lang="en-US" dirty="0"/>
              <a:t>:</a:t>
            </a:r>
            <a:r>
              <a:rPr lang="es-ES" sz="1400" dirty="0"/>
              <a:t>El método será ejecutado como parte de las pruebas cuando se invoque el </a:t>
            </a:r>
            <a:r>
              <a:rPr lang="es-ES" sz="1400" dirty="0" err="1"/>
              <a:t>framework</a:t>
            </a:r>
            <a:r>
              <a:rPr lang="es-ES" sz="1400" dirty="0"/>
              <a:t> de </a:t>
            </a:r>
            <a:r>
              <a:rPr lang="es-ES" sz="1400" dirty="0" err="1"/>
              <a:t>JUnit</a:t>
            </a:r>
            <a:r>
              <a:rPr lang="es-ES" sz="1400" dirty="0"/>
              <a:t>.</a:t>
            </a:r>
            <a:endParaRPr sz="1400" dirty="0"/>
          </a:p>
          <a:p>
            <a:r>
              <a:rPr dirty="0"/>
              <a:t>@BeforeEach</a:t>
            </a:r>
            <a:r>
              <a:rPr lang="en-US" dirty="0"/>
              <a:t>: </a:t>
            </a:r>
            <a:r>
              <a:rPr lang="es-ES" sz="1600" dirty="0"/>
              <a:t>método que debe ejecutarse </a:t>
            </a:r>
            <a:r>
              <a:rPr lang="es-ES" sz="1600" b="1" dirty="0"/>
              <a:t>antes de cada prueba</a:t>
            </a:r>
            <a:r>
              <a:rPr lang="es-ES" sz="1600" dirty="0"/>
              <a:t>. Se usa para configurar el estado necesario antes de cada prueba, como inicializar objetos o recursos.</a:t>
            </a:r>
            <a:endParaRPr lang="en-US" sz="1600" dirty="0"/>
          </a:p>
          <a:p>
            <a:r>
              <a:rPr dirty="0"/>
              <a:t> @AfterEach</a:t>
            </a:r>
            <a:r>
              <a:rPr lang="en-US" dirty="0"/>
              <a:t>: </a:t>
            </a:r>
            <a:r>
              <a:rPr lang="es-ES" sz="1600" dirty="0"/>
              <a:t>método que debe ejecutarse </a:t>
            </a:r>
            <a:r>
              <a:rPr lang="es-ES" sz="1600" b="1" dirty="0"/>
              <a:t>después de cada prueba</a:t>
            </a:r>
            <a:r>
              <a:rPr lang="es-ES" sz="1600" dirty="0"/>
              <a:t>. Es útil para limpiar los recursos o restablecer el estado después de la ejecución de cada prueba.</a:t>
            </a:r>
            <a:endParaRPr sz="1600" dirty="0"/>
          </a:p>
          <a:p>
            <a:r>
              <a:rPr dirty="0"/>
              <a:t>@BeforeAll</a:t>
            </a:r>
            <a:r>
              <a:rPr lang="en-US" dirty="0"/>
              <a:t>: </a:t>
            </a:r>
            <a:r>
              <a:rPr lang="es-ES" sz="1600" dirty="0"/>
              <a:t>marcar un método que debe ejecutarse </a:t>
            </a:r>
            <a:r>
              <a:rPr lang="es-ES" sz="1600" b="1" dirty="0"/>
              <a:t>antes de que se ejecuten todas las pruebas</a:t>
            </a:r>
            <a:r>
              <a:rPr lang="es-ES" sz="1600" dirty="0"/>
              <a:t> en la clase. Generalmente, se usa para tareas costosas como configurar conexiones a bases de datos o recursos que deben ser utilizados por todas las pruebas.</a:t>
            </a:r>
            <a:endParaRPr lang="en-US" sz="1600" dirty="0"/>
          </a:p>
          <a:p>
            <a:r>
              <a:rPr dirty="0"/>
              <a:t>@AfterAll</a:t>
            </a:r>
            <a:r>
              <a:rPr lang="en-US" dirty="0"/>
              <a:t>: </a:t>
            </a:r>
            <a:r>
              <a:rPr lang="es-ES" sz="1600" dirty="0"/>
              <a:t>marcar un método que debe ejecutarse </a:t>
            </a:r>
            <a:r>
              <a:rPr lang="es-ES" sz="1600" b="1" dirty="0"/>
              <a:t>después de que todas las pruebas         </a:t>
            </a:r>
            <a:r>
              <a:rPr lang="es-ES" sz="1600" dirty="0"/>
              <a:t> en la clase hayan terminado. Se usa para liberar recursos o realizar tareas de limpieza después de que se </a:t>
            </a:r>
            <a:r>
              <a:rPr lang="es-ES" sz="1400" dirty="0"/>
              <a:t>hayan</a:t>
            </a:r>
            <a:r>
              <a:rPr lang="es-ES" sz="1600" dirty="0"/>
              <a:t> ejecutado todas las pruebas.</a:t>
            </a:r>
          </a:p>
          <a:p>
            <a:r>
              <a:rPr lang="en-US" dirty="0" err="1"/>
              <a:t>assertEquals</a:t>
            </a:r>
            <a:r>
              <a:rPr lang="en-US" dirty="0"/>
              <a:t>: </a:t>
            </a:r>
            <a:r>
              <a:rPr lang="es-ES" sz="1600" dirty="0"/>
              <a:t>compara dos valores: un valor esperado y un valor real que se genera en el código que estás probando. Si los valores son iguales, la prueba pasa; si son diferentes, la prueba falla.</a:t>
            </a:r>
            <a:endParaRPr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14ED54-9627-ADE8-71D6-C64137E9A0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BECD1F-2FD2-F693-0D11-98DF2792025B}"/>
              </a:ext>
            </a:extLst>
          </p:cNvPr>
          <p:cNvSpPr txBox="1"/>
          <p:nvPr/>
        </p:nvSpPr>
        <p:spPr>
          <a:xfrm>
            <a:off x="524955" y="6013288"/>
            <a:ext cx="93027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>
                <a:hlinkClick r:id="rId7"/>
              </a:rPr>
              <a:t>https://github.com/xacq/Servtech_DevOps</a:t>
            </a:r>
            <a:r>
              <a:rPr lang="es-ES" sz="3200" dirty="0"/>
              <a:t> (3_1)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40FEEDD-462B-9304-826A-D82F9C78F004}"/>
              </a:ext>
            </a:extLst>
          </p:cNvPr>
          <p:cNvGrpSpPr/>
          <p:nvPr/>
        </p:nvGrpSpPr>
        <p:grpSpPr>
          <a:xfrm>
            <a:off x="-1" y="2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2479DB64-9874-7333-12B3-98FE253400F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57CCA54F-49AD-0EC7-BADC-D4CDEBA5247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87B150C3-A714-BB9D-C096-0767D37DE71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9370F157-630B-72C1-5942-7B38CAEA8C1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TDD con JUnit </a:t>
            </a:r>
            <a:br>
              <a:rPr lang="en-US" dirty="0"/>
            </a:br>
            <a:r>
              <a:rPr dirty="0"/>
              <a:t>(Test-Driven Development)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362481"/>
          </a:xfrm>
        </p:spPr>
        <p:txBody>
          <a:bodyPr>
            <a:normAutofit lnSpcReduction="10000"/>
          </a:bodyPr>
          <a:lstStyle/>
          <a:p>
            <a:r>
              <a:rPr sz="2800" dirty="0" err="1"/>
              <a:t>Enfoque</a:t>
            </a:r>
            <a:r>
              <a:rPr sz="2800" dirty="0"/>
              <a:t>: </a:t>
            </a:r>
            <a:r>
              <a:rPr sz="2800" dirty="0" err="1"/>
              <a:t>Escribir</a:t>
            </a:r>
            <a:r>
              <a:rPr sz="2800" dirty="0"/>
              <a:t> </a:t>
            </a:r>
            <a:r>
              <a:rPr sz="2800" dirty="0" err="1"/>
              <a:t>pruebas</a:t>
            </a:r>
            <a:r>
              <a:rPr sz="2800" dirty="0"/>
              <a:t> antes del </a:t>
            </a:r>
            <a:r>
              <a:rPr sz="2800" dirty="0" err="1"/>
              <a:t>código</a:t>
            </a:r>
            <a:r>
              <a:rPr sz="2800" dirty="0"/>
              <a:t> de </a:t>
            </a:r>
            <a:r>
              <a:rPr sz="2800" dirty="0" err="1"/>
              <a:t>producción</a:t>
            </a:r>
            <a:r>
              <a:rPr lang="en-US" sz="2800" dirty="0"/>
              <a:t> o con un </a:t>
            </a:r>
            <a:r>
              <a:rPr lang="en-US" sz="2800" dirty="0" err="1"/>
              <a:t>minimo</a:t>
            </a:r>
            <a:r>
              <a:rPr lang="en-US" sz="2800" dirty="0"/>
              <a:t> de </a:t>
            </a:r>
            <a:r>
              <a:rPr lang="en-US" sz="2800" dirty="0" err="1"/>
              <a:t>funcionalidad</a:t>
            </a:r>
            <a:r>
              <a:rPr sz="2800" dirty="0"/>
              <a:t>.</a:t>
            </a:r>
          </a:p>
          <a:p>
            <a:r>
              <a:rPr sz="2800" dirty="0" err="1"/>
              <a:t>Implementación</a:t>
            </a:r>
            <a:r>
              <a:rPr sz="2800" dirty="0"/>
              <a:t> de un </a:t>
            </a:r>
            <a:r>
              <a:rPr sz="2800" dirty="0" err="1"/>
              <a:t>sistema</a:t>
            </a:r>
            <a:r>
              <a:rPr sz="2800" dirty="0"/>
              <a:t> de </a:t>
            </a:r>
            <a:r>
              <a:rPr sz="2800" dirty="0" err="1"/>
              <a:t>débito</a:t>
            </a:r>
            <a:r>
              <a:rPr sz="2800" dirty="0"/>
              <a:t> y </a:t>
            </a:r>
            <a:r>
              <a:rPr sz="2800" dirty="0" err="1"/>
              <a:t>crédito</a:t>
            </a:r>
            <a:r>
              <a:rPr sz="2800" dirty="0"/>
              <a:t> </a:t>
            </a:r>
            <a:r>
              <a:rPr sz="2800" dirty="0" err="1"/>
              <a:t>en</a:t>
            </a:r>
            <a:r>
              <a:rPr sz="2800" dirty="0"/>
              <a:t> </a:t>
            </a:r>
            <a:r>
              <a:rPr sz="2800" dirty="0" err="1"/>
              <a:t>una</a:t>
            </a:r>
            <a:r>
              <a:rPr sz="2800" dirty="0"/>
              <a:t> </a:t>
            </a:r>
            <a:r>
              <a:rPr sz="2800" dirty="0" err="1"/>
              <a:t>cuenta</a:t>
            </a:r>
            <a:r>
              <a:rPr sz="2800" dirty="0"/>
              <a:t> </a:t>
            </a:r>
            <a:r>
              <a:rPr sz="2800" dirty="0" err="1"/>
              <a:t>bancaria</a:t>
            </a:r>
            <a:r>
              <a:rPr sz="2800" dirty="0"/>
              <a:t>.</a:t>
            </a:r>
          </a:p>
          <a:p>
            <a:pPr marL="0" indent="0">
              <a:buNone/>
            </a:pPr>
            <a:r>
              <a:rPr sz="2800" dirty="0"/>
              <a:t>1. </a:t>
            </a:r>
            <a:r>
              <a:rPr sz="2800" dirty="0" err="1"/>
              <a:t>Escribir</a:t>
            </a:r>
            <a:r>
              <a:rPr sz="2800" dirty="0"/>
              <a:t> </a:t>
            </a:r>
            <a:r>
              <a:rPr sz="2800" dirty="0" err="1"/>
              <a:t>una</a:t>
            </a:r>
            <a:r>
              <a:rPr sz="2800" dirty="0"/>
              <a:t> </a:t>
            </a:r>
            <a:r>
              <a:rPr sz="2800" dirty="0" err="1"/>
              <a:t>prueba</a:t>
            </a:r>
            <a:r>
              <a:rPr sz="2800" dirty="0"/>
              <a:t> </a:t>
            </a:r>
            <a:r>
              <a:rPr sz="2800" dirty="0" err="1"/>
              <a:t>fallida</a:t>
            </a:r>
            <a:r>
              <a:rPr sz="2800" dirty="0"/>
              <a:t>.</a:t>
            </a:r>
          </a:p>
          <a:p>
            <a:pPr marL="0" indent="0">
              <a:buNone/>
            </a:pPr>
            <a:r>
              <a:rPr sz="2800" dirty="0"/>
              <a:t>2. </a:t>
            </a:r>
            <a:r>
              <a:rPr sz="2800" dirty="0" err="1"/>
              <a:t>Escribir</a:t>
            </a:r>
            <a:r>
              <a:rPr sz="2800" dirty="0"/>
              <a:t> </a:t>
            </a:r>
            <a:r>
              <a:rPr sz="2800" dirty="0" err="1"/>
              <a:t>el</a:t>
            </a:r>
            <a:r>
              <a:rPr sz="2800" dirty="0"/>
              <a:t> </a:t>
            </a:r>
            <a:r>
              <a:rPr sz="2800" dirty="0" err="1"/>
              <a:t>código</a:t>
            </a:r>
            <a:r>
              <a:rPr sz="2800" dirty="0"/>
              <a:t> </a:t>
            </a:r>
            <a:r>
              <a:rPr sz="2800" dirty="0" err="1"/>
              <a:t>mínimo</a:t>
            </a:r>
            <a:r>
              <a:rPr sz="2800" dirty="0"/>
              <a:t> para pasar la </a:t>
            </a:r>
            <a:r>
              <a:rPr sz="2800" dirty="0" err="1"/>
              <a:t>prueba</a:t>
            </a:r>
            <a:r>
              <a:rPr sz="2800" dirty="0"/>
              <a:t>.</a:t>
            </a:r>
          </a:p>
          <a:p>
            <a:pPr marL="0" indent="0">
              <a:buNone/>
            </a:pPr>
            <a:r>
              <a:rPr sz="2800" dirty="0"/>
              <a:t>3. </a:t>
            </a:r>
            <a:r>
              <a:rPr sz="2800" dirty="0" err="1"/>
              <a:t>Refactorizar</a:t>
            </a:r>
            <a:r>
              <a:rPr sz="28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87FDD9-3FEA-5836-9A9D-90DFCE58D2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84A4C1-D3FD-6812-53A1-EA9449C35020}"/>
              </a:ext>
            </a:extLst>
          </p:cNvPr>
          <p:cNvSpPr txBox="1"/>
          <p:nvPr/>
        </p:nvSpPr>
        <p:spPr>
          <a:xfrm>
            <a:off x="1069848" y="5483889"/>
            <a:ext cx="93027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>
                <a:hlinkClick r:id="rId7"/>
              </a:rPr>
              <a:t>https://github.com/xacq/Servtech_DevOps</a:t>
            </a:r>
            <a:r>
              <a:rPr lang="es-ES" sz="3200" dirty="0"/>
              <a:t> (4_1)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789</TotalTime>
  <Words>1699</Words>
  <Application>Microsoft Office PowerPoint</Application>
  <PresentationFormat>Widescreen</PresentationFormat>
  <Paragraphs>169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Black</vt:lpstr>
      <vt:lpstr>Calibri</vt:lpstr>
      <vt:lpstr>Symbol</vt:lpstr>
      <vt:lpstr>Wingdings</vt:lpstr>
      <vt:lpstr>Wood Type</vt:lpstr>
      <vt:lpstr> Curso de DevOps - Día 1  </vt:lpstr>
      <vt:lpstr>Introducción a DevOps</vt:lpstr>
      <vt:lpstr>Beneficios de DevOps</vt:lpstr>
      <vt:lpstr>Ciclo de Vida de DevOps</vt:lpstr>
      <vt:lpstr>Introducción a JUnit</vt:lpstr>
      <vt:lpstr>Instalación y Configuración de JUnit en IntelliJ</vt:lpstr>
      <vt:lpstr>Proyecto 1</vt:lpstr>
      <vt:lpstr>Pruebas Unitarias  con Junit : Anotaciones</vt:lpstr>
      <vt:lpstr>TDD con JUnit  (Test-Driven Development)</vt:lpstr>
      <vt:lpstr>Manejo de Excepciones con assertThrows</vt:lpstr>
      <vt:lpstr>Uso de Anotaciones en JUnit</vt:lpstr>
      <vt:lpstr>Pruebas  Condicionales en JUnit</vt:lpstr>
      <vt:lpstr>Pruebas de Integración, Mocking, Funcionales y de Interfaz en Java</vt:lpstr>
      <vt:lpstr>Pruebas de Integración - Conceptos Básicos</vt:lpstr>
      <vt:lpstr>Tipos de  Pruebas de Integración</vt:lpstr>
      <vt:lpstr>Mockito Introducción al Mocking</vt:lpstr>
      <vt:lpstr>Ejercicio práctico  Uso básico de Mockito</vt:lpstr>
      <vt:lpstr>Pruebas de Integración con Bases de Datos</vt:lpstr>
      <vt:lpstr>Mocking de  Servicios REST con WireMock</vt:lpstr>
      <vt:lpstr>Pruebas  Funcionales y de Interfaz</vt:lpstr>
      <vt:lpstr>Introducción a las Pruebas de Interfaz de Usuario (UI)</vt:lpstr>
      <vt:lpstr>Pruebas Funcionales Automatizadas con Cucumber</vt:lpstr>
      <vt:lpstr>Pruebas de UI  con Selenium y Cucumber</vt:lpstr>
      <vt:lpstr>Conclusión y Preguntas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GREEN PC</cp:lastModifiedBy>
  <cp:revision>22</cp:revision>
  <dcterms:created xsi:type="dcterms:W3CDTF">2013-01-27T09:14:16Z</dcterms:created>
  <dcterms:modified xsi:type="dcterms:W3CDTF">2025-02-28T14:22:06Z</dcterms:modified>
  <cp:category/>
</cp:coreProperties>
</file>