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68" r:id="rId11"/>
    <p:sldId id="269" r:id="rId12"/>
    <p:sldId id="277" r:id="rId13"/>
    <p:sldId id="292" r:id="rId14"/>
    <p:sldId id="270" r:id="rId15"/>
    <p:sldId id="278" r:id="rId16"/>
    <p:sldId id="291" r:id="rId17"/>
    <p:sldId id="273" r:id="rId18"/>
    <p:sldId id="279" r:id="rId19"/>
    <p:sldId id="290" r:id="rId20"/>
    <p:sldId id="271" r:id="rId21"/>
    <p:sldId id="280" r:id="rId22"/>
    <p:sldId id="289" r:id="rId23"/>
    <p:sldId id="272" r:id="rId24"/>
    <p:sldId id="281" r:id="rId25"/>
    <p:sldId id="288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3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9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3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0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9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8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4E58B6E-B677-8B73-B0FE-6F142C242424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076AC975-C661-76FC-DEA0-B2AEE79F392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75D197CA-D0FA-2AB7-724E-5B08745FA9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FE88F616-FBC1-82B9-C7D8-68E67A83B83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B7310ED-A4BB-2BA3-136B-520E988D21C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Curso</a:t>
            </a:r>
            <a:r>
              <a:rPr dirty="0"/>
              <a:t> de DevOps - Día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ES" sz="5400" dirty="0"/>
              <a:t>Pruebas en Spring </a:t>
            </a:r>
            <a:r>
              <a:rPr lang="es-ES" sz="5400" dirty="0" err="1"/>
              <a:t>Boot</a:t>
            </a:r>
            <a:r>
              <a:rPr lang="es-ES" sz="5400" dirty="0"/>
              <a:t> con </a:t>
            </a:r>
            <a:r>
              <a:rPr lang="es-ES" sz="5400" dirty="0" err="1"/>
              <a:t>JUnit</a:t>
            </a:r>
            <a:r>
              <a:rPr lang="es-ES" sz="5400" dirty="0"/>
              <a:t>, </a:t>
            </a:r>
            <a:r>
              <a:rPr lang="es-ES" sz="5400" dirty="0" err="1"/>
              <a:t>Mockito</a:t>
            </a:r>
            <a:r>
              <a:rPr lang="es-ES" sz="5400" dirty="0"/>
              <a:t> y Herramientas de Integración</a:t>
            </a:r>
          </a:p>
          <a:p>
            <a:pPr marL="0" indent="0" algn="ctr">
              <a:buNone/>
            </a:pPr>
            <a:endParaRPr lang="es-ES" sz="5400" dirty="0"/>
          </a:p>
          <a:p>
            <a:pPr marL="0" indent="0" algn="ctr">
              <a:buNone/>
            </a:pPr>
            <a:r>
              <a:rPr lang="es-ES" sz="3000" dirty="0"/>
              <a:t>Cómo configurar y realizar diferentes tipos de pruebas (unitarias, de repositorio, de controlador e integración) en Spring </a:t>
            </a:r>
            <a:r>
              <a:rPr lang="es-ES" sz="3000" dirty="0" err="1"/>
              <a:t>Boot</a:t>
            </a:r>
            <a:r>
              <a:rPr lang="es-ES" sz="4800" dirty="0"/>
              <a:t>.</a:t>
            </a:r>
            <a:endParaRPr lang="en-US" sz="5400" dirty="0"/>
          </a:p>
          <a:p>
            <a:pPr marL="0" indent="0" algn="ctr">
              <a:buNone/>
            </a:pP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8BAFA5-99F8-16C4-CA50-533662E28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37444-1B50-4796-5858-B6D59F7FC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95F6362-551B-116B-B9A9-E1147E0C6426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2CD25E09-C1FE-0C49-021F-2314A5E647C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C28F4F05-7F5E-E335-AFB7-D5A3E82668D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3DAEFCEE-1D13-D1C9-34FE-F78817E7BDD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7A9568FA-3986-6F8D-5947-AB6C95F25B0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BD27A9-4377-A1BA-FDFF-2B3598A7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JUnit: </a:t>
            </a:r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749317-980E-B20A-663C-28116BF98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559B5FD-3E45-B558-AF9A-52E5015DB3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1493" y="1445383"/>
            <a:ext cx="1046900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@Test: Marca un método como método de prueba.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@BeforeAll / @AfterAll (</a:t>
            </a:r>
            <a:r>
              <a:rPr kumimoji="0" lang="es-E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5): Se ejecutan antes y después de todas las pruebas (ideal para inicializar o limpiar recursos estáticos).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@BeforeEach / @AfterEach (</a:t>
            </a:r>
            <a:r>
              <a:rPr kumimoji="0" lang="es-E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JUnit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5): Se ejecutan antes y después de cada prueba (ideal para </a:t>
            </a:r>
            <a:r>
              <a:rPr kumimoji="0" lang="es-E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setup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E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tearDown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datos).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Assertions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(Ej.: </a:t>
            </a:r>
            <a:r>
              <a:rPr kumimoji="0" lang="es-E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assertEquals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assertTrue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assertNotNull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etc.): Validan las condiciones esperadas.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1AB5D2-666E-FC6F-E2C4-9EC3853B5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9930" y="4615482"/>
            <a:ext cx="7395328" cy="222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C5107-7F50-C503-8736-78B96997F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B490618-3C63-4334-A53B-DF8C9902EF25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D3747A40-2437-D33C-834D-25A2CA3DD78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B931C4DE-5440-506A-634B-F78F740D35F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AB966484-0AAD-6768-B7FF-EF392962AE5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0860806F-9DB0-DDDF-B06B-2B678A56083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B64A93-4445-F57C-F7AB-BDE28759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2331139"/>
          </a:xfrm>
        </p:spPr>
        <p:txBody>
          <a:bodyPr>
            <a:normAutofit/>
          </a:bodyPr>
          <a:lstStyle/>
          <a:p>
            <a:r>
              <a:rPr lang="es-ES" dirty="0" err="1"/>
              <a:t>Mockito</a:t>
            </a:r>
            <a:r>
              <a:rPr lang="es-ES" dirty="0"/>
              <a:t>: Creación de </a:t>
            </a:r>
            <a:r>
              <a:rPr lang="es-ES" dirty="0" err="1"/>
              <a:t>Mocks</a:t>
            </a:r>
            <a:r>
              <a:rPr lang="es-ES" dirty="0"/>
              <a:t> y Uso de </a:t>
            </a:r>
            <a:r>
              <a:rPr lang="es-ES" dirty="0" err="1"/>
              <a:t>verify</a:t>
            </a:r>
            <a:r>
              <a:rPr lang="es-ES" dirty="0"/>
              <a:t>()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EA8FB4-D0BE-6167-D543-949FBEB43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80C939-A16D-CEBB-18B0-E1AF336D7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458359"/>
            <a:ext cx="10058400" cy="4097478"/>
          </a:xfrm>
        </p:spPr>
        <p:txBody>
          <a:bodyPr>
            <a:normAutofit/>
          </a:bodyPr>
          <a:lstStyle/>
          <a:p>
            <a:r>
              <a:rPr lang="es-ES" sz="2800" dirty="0"/>
              <a:t>@Mock: Crea un </a:t>
            </a:r>
            <a:r>
              <a:rPr lang="es-ES" sz="2800" dirty="0" err="1"/>
              <a:t>mock</a:t>
            </a:r>
            <a:r>
              <a:rPr lang="es-ES" sz="2800" dirty="0"/>
              <a:t> de una clase o interfaz.</a:t>
            </a:r>
          </a:p>
          <a:p>
            <a:r>
              <a:rPr lang="es-ES" sz="2800" dirty="0"/>
              <a:t>@InjectMocks: Inyecta los </a:t>
            </a:r>
            <a:r>
              <a:rPr lang="es-ES" sz="2800" dirty="0" err="1"/>
              <a:t>mocks</a:t>
            </a:r>
            <a:r>
              <a:rPr lang="es-ES" sz="2800" dirty="0"/>
              <a:t> en la clase real que se va a probar.</a:t>
            </a:r>
          </a:p>
          <a:p>
            <a:r>
              <a:rPr lang="es-ES" sz="2800" dirty="0" err="1"/>
              <a:t>when</a:t>
            </a:r>
            <a:r>
              <a:rPr lang="es-ES" sz="2800" dirty="0"/>
              <a:t>(...): Define el comportamiento simulado de un método.</a:t>
            </a:r>
          </a:p>
          <a:p>
            <a:r>
              <a:rPr lang="es-ES" sz="2800" dirty="0" err="1"/>
              <a:t>thenReturn</a:t>
            </a:r>
            <a:r>
              <a:rPr lang="es-ES" sz="2800" dirty="0"/>
              <a:t>(...): Indica el valor que debe retornar el </a:t>
            </a:r>
            <a:r>
              <a:rPr lang="es-ES" sz="2800" dirty="0" err="1"/>
              <a:t>mock</a:t>
            </a:r>
            <a:r>
              <a:rPr lang="es-ES" sz="2800" dirty="0"/>
              <a:t>.</a:t>
            </a:r>
          </a:p>
          <a:p>
            <a:r>
              <a:rPr lang="es-ES" sz="2800" dirty="0" err="1"/>
              <a:t>verify</a:t>
            </a:r>
            <a:r>
              <a:rPr lang="es-ES" sz="2800" dirty="0"/>
              <a:t>(...): Comprueba si se llamó a un método de un </a:t>
            </a:r>
            <a:r>
              <a:rPr lang="es-ES" sz="2800" dirty="0" err="1"/>
              <a:t>mock</a:t>
            </a:r>
            <a:r>
              <a:rPr lang="es-ES" sz="2800" dirty="0"/>
              <a:t> con ciertos parámetros.</a:t>
            </a:r>
          </a:p>
        </p:txBody>
      </p:sp>
    </p:spTree>
    <p:extLst>
      <p:ext uri="{BB962C8B-B14F-4D97-AF65-F5344CB8AC3E}">
        <p14:creationId xmlns:p14="http://schemas.microsoft.com/office/powerpoint/2010/main" val="140603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3F0D0-0BDB-7ECE-F4D3-A60221DCD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2E379D4-E843-3F88-5AE5-09E668D42347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2F3A856D-8AEC-0040-193D-4B82933D996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60344D70-5EBE-CDE9-7E66-D9050E1F4B3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79BDECD8-22E6-BF19-6B69-8C2891BC2EE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BCF8D819-915F-A8C5-46C0-A84EBA7FE74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D67D0B-684B-3660-86B1-46CCBCE8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2331139"/>
          </a:xfrm>
        </p:spPr>
        <p:txBody>
          <a:bodyPr>
            <a:normAutofit/>
          </a:bodyPr>
          <a:lstStyle/>
          <a:p>
            <a:r>
              <a:rPr lang="es-ES" dirty="0" err="1"/>
              <a:t>Mockito</a:t>
            </a:r>
            <a:r>
              <a:rPr lang="es-ES" dirty="0"/>
              <a:t>: Creación de </a:t>
            </a:r>
            <a:r>
              <a:rPr lang="es-ES" dirty="0" err="1"/>
              <a:t>Mocks</a:t>
            </a:r>
            <a:r>
              <a:rPr lang="es-ES" dirty="0"/>
              <a:t> y Uso de </a:t>
            </a:r>
            <a:r>
              <a:rPr lang="es-ES" dirty="0" err="1"/>
              <a:t>verify</a:t>
            </a:r>
            <a:r>
              <a:rPr lang="es-ES" dirty="0"/>
              <a:t>()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30690D-E194-042C-5B0A-42125D3C84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3A3E1E-BC63-EE71-F44D-397C4E21A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027791" y="2525486"/>
            <a:ext cx="7929009" cy="4074506"/>
          </a:xfrm>
        </p:spPr>
      </p:pic>
    </p:spTree>
    <p:extLst>
      <p:ext uri="{BB962C8B-B14F-4D97-AF65-F5344CB8AC3E}">
        <p14:creationId xmlns:p14="http://schemas.microsoft.com/office/powerpoint/2010/main" val="16752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F618B-7594-DD0D-9137-1D1686C06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C42ED42-7765-9DD6-F8E8-9AA19F971593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3A296E73-1A17-BF13-5BEC-83D8A19E86A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3E10D749-CD94-DE48-5895-E245B105A5F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48901408-EA72-D8DD-A98B-AC5CD96BDAA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244F665-8560-1E09-7281-B2AA80D4560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64988A-26E2-D9E7-5D5A-3A7164C0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167941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Mockito</a:t>
            </a:r>
            <a:r>
              <a:rPr lang="es-ES" dirty="0"/>
              <a:t>: Creación </a:t>
            </a:r>
            <a:br>
              <a:rPr lang="es-ES" dirty="0"/>
            </a:br>
            <a:r>
              <a:rPr lang="es-ES" dirty="0"/>
              <a:t>de </a:t>
            </a:r>
            <a:r>
              <a:rPr lang="es-ES" dirty="0" err="1"/>
              <a:t>Mocks</a:t>
            </a:r>
            <a:r>
              <a:rPr lang="es-ES" dirty="0"/>
              <a:t> y Uso de </a:t>
            </a:r>
            <a:r>
              <a:rPr lang="es-ES" dirty="0" err="1"/>
              <a:t>verify</a:t>
            </a:r>
            <a:r>
              <a:rPr lang="es-ES" dirty="0"/>
              <a:t>()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2E608D-7D93-599F-788C-D48BC3DDD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40BC72-5F7F-0352-61CE-EB11DF8E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57829"/>
            <a:ext cx="10058400" cy="4698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b="1" dirty="0"/>
              <a:t>1. Proyecto de Pruebas con </a:t>
            </a:r>
            <a:r>
              <a:rPr lang="es-ES" b="1" dirty="0" err="1"/>
              <a:t>JUnit</a:t>
            </a:r>
            <a:r>
              <a:rPr lang="es-ES" b="1" dirty="0"/>
              <a:t> y </a:t>
            </a:r>
            <a:r>
              <a:rPr lang="es-ES" b="1" dirty="0" err="1"/>
              <a:t>Mockito</a:t>
            </a: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Objetivo:</a:t>
            </a:r>
            <a:br>
              <a:rPr lang="es-ES" dirty="0"/>
            </a:br>
            <a:r>
              <a:rPr lang="es-ES" dirty="0"/>
              <a:t>Validar la lógica de negocio y la integración entre componentes mediante pruebas unitarias e integración parcial.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Alcance:</a:t>
            </a:r>
            <a:br>
              <a:rPr lang="es-ES" dirty="0"/>
            </a:br>
            <a:r>
              <a:rPr lang="es-ES" dirty="0"/>
              <a:t>Se centra en la capa de servicios, utilizando </a:t>
            </a:r>
            <a:r>
              <a:rPr lang="es-ES" dirty="0" err="1"/>
              <a:t>JUnit</a:t>
            </a:r>
            <a:r>
              <a:rPr lang="es-ES" dirty="0"/>
              <a:t> para definir y ejecutar pruebas, y </a:t>
            </a:r>
            <a:r>
              <a:rPr lang="es-ES" dirty="0" err="1"/>
              <a:t>Mockito</a:t>
            </a:r>
            <a:r>
              <a:rPr lang="es-ES" dirty="0"/>
              <a:t> para simular dependencias (por ejemplo, repositorios).</a:t>
            </a:r>
            <a:br>
              <a:rPr lang="es-ES" dirty="0"/>
            </a:br>
            <a:r>
              <a:rPr lang="es-ES" dirty="0"/>
              <a:t>Se levanta el contexto completo de Spring </a:t>
            </a:r>
            <a:r>
              <a:rPr lang="es-ES" dirty="0" err="1"/>
              <a:t>Boot</a:t>
            </a:r>
            <a:r>
              <a:rPr lang="es-ES" dirty="0"/>
              <a:t> (usando @SpringBootTest) para probar la interacción de componentes, pero de manera aislada mediante </a:t>
            </a:r>
            <a:r>
              <a:rPr lang="es-ES" dirty="0" err="1"/>
              <a:t>mocks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Tecnologías Clave: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Spring </a:t>
            </a:r>
            <a:r>
              <a:rPr lang="es-ES" b="1" dirty="0" err="1"/>
              <a:t>Boot</a:t>
            </a:r>
            <a:r>
              <a:rPr lang="es-ES" b="1" dirty="0"/>
              <a:t>:</a:t>
            </a:r>
            <a:r>
              <a:rPr lang="es-ES" dirty="0"/>
              <a:t> Para configurar la aplicación y su contexto.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 err="1"/>
              <a:t>JUnit</a:t>
            </a:r>
            <a:r>
              <a:rPr lang="es-ES" b="1" dirty="0"/>
              <a:t>:</a:t>
            </a:r>
            <a:r>
              <a:rPr lang="es-ES" dirty="0"/>
              <a:t> Para definir los casos de prueba.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 err="1"/>
              <a:t>Mockito</a:t>
            </a:r>
            <a:r>
              <a:rPr lang="es-ES" b="1" dirty="0"/>
              <a:t>:</a:t>
            </a:r>
            <a:r>
              <a:rPr lang="es-ES" dirty="0"/>
              <a:t> Para simular las dependencias y aislar el comportamiento del servicio.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3670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9BA42-666F-9697-8289-25AA037C1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45986A-D993-444F-AD9F-EA2777BDBDDC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30B86608-4D16-A4EE-5BFB-9A0A73CB070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68CA8ECF-F5BA-7FCF-702B-0D2CA17AABF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76D1C363-7DFF-AB26-655C-F290103D1A6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1648FC1-CFF0-2284-97B4-E23690888B7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6CD1C7-5F31-B27F-5015-5CA6652C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2331139"/>
          </a:xfrm>
        </p:spPr>
        <p:txBody>
          <a:bodyPr>
            <a:normAutofit/>
          </a:bodyPr>
          <a:lstStyle/>
          <a:p>
            <a:r>
              <a:rPr lang="es-ES" dirty="0"/>
              <a:t>Test de Repositorios con @DataJpaTest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65DB2-864A-39C6-F5AE-1A4E0FC35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92541528-B20F-757C-8A9F-1D4955378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458359"/>
            <a:ext cx="10058400" cy="4097478"/>
          </a:xfrm>
        </p:spPr>
        <p:txBody>
          <a:bodyPr>
            <a:normAutofit/>
          </a:bodyPr>
          <a:lstStyle/>
          <a:p>
            <a:r>
              <a:rPr lang="es-ES" sz="2800" dirty="0"/>
              <a:t>Objetivo: Probar la capa de persistencia (</a:t>
            </a:r>
            <a:r>
              <a:rPr lang="es-ES" sz="2800" dirty="0" err="1"/>
              <a:t>queries</a:t>
            </a:r>
            <a:r>
              <a:rPr lang="es-ES" sz="2800" dirty="0"/>
              <a:t>, integridad de datos).</a:t>
            </a:r>
          </a:p>
          <a:p>
            <a:r>
              <a:rPr lang="es-ES" sz="2800" dirty="0"/>
              <a:t>Característica: Carga solo el contexto de JPA (no todo el contexto de Spring </a:t>
            </a:r>
            <a:r>
              <a:rPr lang="es-ES" sz="2800" dirty="0" err="1"/>
              <a:t>Boot</a:t>
            </a:r>
            <a:r>
              <a:rPr lang="es-ES" sz="2800" dirty="0"/>
              <a:t>).</a:t>
            </a:r>
          </a:p>
          <a:p>
            <a:r>
              <a:rPr lang="es-ES" sz="2800" dirty="0"/>
              <a:t>Usa por defecto una base de datos en memoria (H2) si no se configura otra cosa.</a:t>
            </a:r>
          </a:p>
          <a:p>
            <a:r>
              <a:rPr lang="es-ES" sz="2800" dirty="0"/>
              <a:t>Permite inyección de </a:t>
            </a:r>
            <a:r>
              <a:rPr lang="es-ES" sz="2800" dirty="0" err="1"/>
              <a:t>TestEntityManager</a:t>
            </a:r>
            <a:r>
              <a:rPr lang="es-ES" sz="2800" dirty="0"/>
              <a:t> (opcional) para manipular datos de forma sencilla.</a:t>
            </a:r>
          </a:p>
        </p:txBody>
      </p:sp>
    </p:spTree>
    <p:extLst>
      <p:ext uri="{BB962C8B-B14F-4D97-AF65-F5344CB8AC3E}">
        <p14:creationId xmlns:p14="http://schemas.microsoft.com/office/powerpoint/2010/main" val="152556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7437D-59D3-F318-D92E-CB7352E74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C6282D-AED7-4238-78EA-5F0FE1DB0EA4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C80A9A47-C6ED-8EDB-15D0-8217847D12D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7255F873-BFBA-5057-A091-F0E445AFE20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3D64E561-D3C2-F688-4424-38586A46F08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BAFA339-158A-F952-4756-D915E251BFE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3198CA-3A9A-821A-1A06-41EAC201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2331139"/>
          </a:xfrm>
        </p:spPr>
        <p:txBody>
          <a:bodyPr>
            <a:normAutofit/>
          </a:bodyPr>
          <a:lstStyle/>
          <a:p>
            <a:r>
              <a:rPr lang="es-ES" dirty="0"/>
              <a:t>Test de Repositorios con @DataJpaTest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0C7A08-B32F-82EF-8E1B-8EBACBD80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F9CDD03-0601-5FB7-09F6-6199C4D10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176006" y="2409088"/>
            <a:ext cx="7501030" cy="4157868"/>
          </a:xfrm>
        </p:spPr>
      </p:pic>
    </p:spTree>
    <p:extLst>
      <p:ext uri="{BB962C8B-B14F-4D97-AF65-F5344CB8AC3E}">
        <p14:creationId xmlns:p14="http://schemas.microsoft.com/office/powerpoint/2010/main" val="207286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4511E-DB05-BEC3-D1B7-E45BFB82E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5CE979D-8C0F-2677-CF28-F3888AD8BF48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AC752DC9-2A11-EE28-08F1-B9B3D63B561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836AB370-C58E-9979-5FB1-3AE5B56AEBE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FE62003E-0361-29BC-78D2-E07EF0072ED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CDFDA4B0-2D49-C500-F678-813668549FD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F8BFF9-CE7B-9FDD-0222-E9ECF366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71598"/>
          </a:xfrm>
        </p:spPr>
        <p:txBody>
          <a:bodyPr>
            <a:normAutofit fontScale="90000"/>
          </a:bodyPr>
          <a:lstStyle/>
          <a:p>
            <a:r>
              <a:rPr lang="es-ES" dirty="0"/>
              <a:t>Test de </a:t>
            </a:r>
            <a:br>
              <a:rPr lang="es-ES" dirty="0"/>
            </a:br>
            <a:r>
              <a:rPr lang="es-ES" dirty="0"/>
              <a:t>Repositorios con @DataJpaTest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521F5-A981-D765-139F-C2561F13E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15B9D6CC-052D-3C15-CE31-8A0790AE4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27944"/>
            <a:ext cx="10058400" cy="409747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ES" b="1" dirty="0"/>
              <a:t>2. Proyecto de Test de Repositorios con @DataJpaTest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Objetivo:</a:t>
            </a:r>
            <a:br>
              <a:rPr lang="es-ES" dirty="0"/>
            </a:br>
            <a:r>
              <a:rPr lang="es-ES" dirty="0"/>
              <a:t>Probar la capa de persistencia, asegurando que las operaciones CRUD y las consultas personalizadas funcionen correctamente.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Alcance:</a:t>
            </a:r>
            <a:br>
              <a:rPr lang="es-ES" dirty="0"/>
            </a:br>
            <a:r>
              <a:rPr lang="es-ES" dirty="0"/>
              <a:t>Se carga exclusivamente el contexto de JPA, sin levantar toda la aplicación.</a:t>
            </a:r>
            <a:br>
              <a:rPr lang="es-ES" dirty="0"/>
            </a:br>
            <a:r>
              <a:rPr lang="es-ES" dirty="0"/>
              <a:t>Se utiliza una base de datos en memoria (H2) para ejecutar las pruebas de forma rápida y aislada, y se apoya en </a:t>
            </a:r>
            <a:r>
              <a:rPr lang="es-ES" dirty="0" err="1"/>
              <a:t>TestEntityManager</a:t>
            </a:r>
            <a:r>
              <a:rPr lang="es-ES" dirty="0"/>
              <a:t> para manipular las entidades de forma sencilla.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Tecnologías Clave: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@DataJpaTest:</a:t>
            </a:r>
            <a:r>
              <a:rPr lang="es-ES" dirty="0"/>
              <a:t> Para cargar únicamente el entorno de JPA.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H2 </a:t>
            </a:r>
            <a:r>
              <a:rPr lang="es-ES" b="1" dirty="0" err="1"/>
              <a:t>Database</a:t>
            </a:r>
            <a:r>
              <a:rPr lang="es-ES" b="1" dirty="0"/>
              <a:t>:</a:t>
            </a:r>
            <a:r>
              <a:rPr lang="es-ES" dirty="0"/>
              <a:t> Base de datos en memoria para pruebas.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 err="1"/>
              <a:t>TestEntityManager</a:t>
            </a:r>
            <a:r>
              <a:rPr lang="es-ES" b="1" dirty="0"/>
              <a:t>:</a:t>
            </a:r>
            <a:r>
              <a:rPr lang="es-ES" dirty="0"/>
              <a:t> Facilita la inserción, actualización y verificación de entidades durante las pruebas.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1233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51090-E936-C49F-E98E-B15D70201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6EE633-46B0-0A7D-2AD2-06FCE894C618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0DDC1E2E-1940-032D-CDA5-66D26941A8A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864AC1F3-7F4B-36E7-3B52-7EC4DDD775C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40E2FDCD-D0F9-6D3D-37A6-FF03BE83F5A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A521D799-72FC-41AF-A708-7A311FA3D1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EE89D9-637F-2826-7AF4-982F3214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-12484"/>
            <a:ext cx="10058400" cy="2331139"/>
          </a:xfrm>
        </p:spPr>
        <p:txBody>
          <a:bodyPr>
            <a:normAutofit/>
          </a:bodyPr>
          <a:lstStyle/>
          <a:p>
            <a:r>
              <a:rPr lang="es-ES" dirty="0"/>
              <a:t>Test de </a:t>
            </a:r>
            <a:br>
              <a:rPr lang="es-ES" dirty="0"/>
            </a:br>
            <a:r>
              <a:rPr lang="es-ES" dirty="0"/>
              <a:t>Controladores con </a:t>
            </a:r>
            <a:r>
              <a:rPr lang="es-ES" dirty="0" err="1"/>
              <a:t>MockMvc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F12573-6D63-4ABB-DCE4-EFDD505BD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A938707F-AF61-6BEC-F2E0-59D695A94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04456"/>
            <a:ext cx="10058400" cy="3167743"/>
          </a:xfrm>
        </p:spPr>
        <p:txBody>
          <a:bodyPr>
            <a:noAutofit/>
          </a:bodyPr>
          <a:lstStyle/>
          <a:p>
            <a:r>
              <a:rPr lang="es-ES" sz="2800" dirty="0"/>
              <a:t>@WebMvcTest(Controller.class): Carga solo la capa web y el controlador especificado.</a:t>
            </a:r>
          </a:p>
          <a:p>
            <a:r>
              <a:rPr lang="es-ES" sz="2800" dirty="0" err="1"/>
              <a:t>MockMvc</a:t>
            </a:r>
            <a:r>
              <a:rPr lang="es-ES" sz="2800" dirty="0"/>
              <a:t>: Objeto para simular peticiones HTTP.</a:t>
            </a:r>
          </a:p>
          <a:p>
            <a:r>
              <a:rPr lang="es-ES" sz="2800" dirty="0" err="1"/>
              <a:t>mockMvc.perform</a:t>
            </a:r>
            <a:r>
              <a:rPr lang="es-ES" sz="2800" dirty="0"/>
              <a:t>(...): Permite enviar </a:t>
            </a:r>
            <a:r>
              <a:rPr lang="es-ES" sz="2800" dirty="0" err="1"/>
              <a:t>requests</a:t>
            </a:r>
            <a:r>
              <a:rPr lang="es-ES" sz="2800" dirty="0"/>
              <a:t> (GET, POST, PUT, etc.) y verificar la respuesta.</a:t>
            </a:r>
          </a:p>
          <a:p>
            <a:r>
              <a:rPr lang="es-ES" sz="2800" dirty="0" err="1"/>
              <a:t>andExpect</a:t>
            </a:r>
            <a:r>
              <a:rPr lang="es-ES" sz="2800" dirty="0"/>
              <a:t>(...): Verifica estado HTTP, contenido, JSON, etc.</a:t>
            </a:r>
          </a:p>
        </p:txBody>
      </p:sp>
    </p:spTree>
    <p:extLst>
      <p:ext uri="{BB962C8B-B14F-4D97-AF65-F5344CB8AC3E}">
        <p14:creationId xmlns:p14="http://schemas.microsoft.com/office/powerpoint/2010/main" val="226643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A43C9-D2B8-F8F9-DF19-F85FD6D7B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6CECEB7-FB8D-8F15-8BDF-B607A7EF5C4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F10C54D1-CC84-8B1A-8051-2F44BC37DEA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AE313673-B900-F050-B2C8-40A9EBB44C7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46A4C641-2598-1E90-BC1D-8E061A77C40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EC1AC4E-7FB7-5EFE-F055-512BA4B8CBC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A1AD18-3414-904A-A0ED-065A0AA2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441827"/>
          </a:xfrm>
        </p:spPr>
        <p:txBody>
          <a:bodyPr>
            <a:normAutofit/>
          </a:bodyPr>
          <a:lstStyle/>
          <a:p>
            <a:r>
              <a:rPr lang="es-ES" dirty="0"/>
              <a:t>Test de </a:t>
            </a:r>
            <a:br>
              <a:rPr lang="es-ES" dirty="0"/>
            </a:br>
            <a:r>
              <a:rPr lang="es-ES" dirty="0"/>
              <a:t>Controladores con </a:t>
            </a:r>
            <a:r>
              <a:rPr lang="es-ES" dirty="0" err="1"/>
              <a:t>MockMvc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AF8675-A6FF-D98F-8044-C9AA876F0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3D08C6-6203-03A9-A75A-F5ADBDE19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71" y="2198969"/>
            <a:ext cx="7875413" cy="438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2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AA74B-805E-4F28-47CE-BD6D3AEF4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0A8E91-7A53-5DAF-7EC7-2576C4C9C96B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966BE0A2-1082-EEDF-342D-30B4AB4F332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AB03702C-F8CF-A2A4-8494-F961CB9D4CE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54BEB19F-5996-59AD-191C-09768FAE50C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B2822139-5C6C-4F75-88E0-5497875C1A2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B77AD5-10B8-B146-360B-E8ECD822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1397099"/>
          </a:xfrm>
        </p:spPr>
        <p:txBody>
          <a:bodyPr>
            <a:normAutofit fontScale="90000"/>
          </a:bodyPr>
          <a:lstStyle/>
          <a:p>
            <a:r>
              <a:rPr lang="es-ES" dirty="0"/>
              <a:t>Test de </a:t>
            </a:r>
            <a:br>
              <a:rPr lang="es-ES" dirty="0"/>
            </a:br>
            <a:r>
              <a:rPr lang="es-ES" dirty="0"/>
              <a:t>Controladores con </a:t>
            </a:r>
            <a:r>
              <a:rPr lang="es-ES" dirty="0" err="1"/>
              <a:t>MockMvc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EA02E5-F93A-5D08-42B9-9F8E59BE6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D5E3325F-C59B-7B7B-172F-25FC7624F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162" y="1666990"/>
            <a:ext cx="10058400" cy="316774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b="1" dirty="0"/>
              <a:t>3. Proyecto de Test de Controladores con </a:t>
            </a:r>
            <a:r>
              <a:rPr lang="es-ES" b="1" dirty="0" err="1"/>
              <a:t>MockMvc</a:t>
            </a: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Objetivo:</a:t>
            </a:r>
            <a:br>
              <a:rPr lang="es-ES" dirty="0"/>
            </a:br>
            <a:r>
              <a:rPr lang="es-ES" dirty="0"/>
              <a:t>Probar la capa web, validando que los </a:t>
            </a:r>
            <a:r>
              <a:rPr lang="es-ES" dirty="0" err="1"/>
              <a:t>endpoints</a:t>
            </a:r>
            <a:r>
              <a:rPr lang="es-ES" dirty="0"/>
              <a:t> del controlador respondan correctamente a diferentes peticiones HTTP.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Alcance:</a:t>
            </a:r>
            <a:br>
              <a:rPr lang="es-ES" dirty="0"/>
            </a:br>
            <a:r>
              <a:rPr lang="es-ES" dirty="0"/>
              <a:t>Se utiliza @WebMvcTest para cargar solo el controlador a probar, sin levantar el contexto completo de la aplicación.</a:t>
            </a:r>
            <a:br>
              <a:rPr lang="es-ES" dirty="0"/>
            </a:br>
            <a:r>
              <a:rPr lang="es-ES" dirty="0"/>
              <a:t>Se inyecta un </a:t>
            </a:r>
            <a:r>
              <a:rPr lang="es-ES" dirty="0" err="1"/>
              <a:t>mock</a:t>
            </a:r>
            <a:r>
              <a:rPr lang="es-ES" dirty="0"/>
              <a:t> del servicio mediante @MockBean para aislar la lógica de presentación de la lógica de negocio.</a:t>
            </a:r>
            <a:br>
              <a:rPr lang="es-ES" dirty="0"/>
            </a:br>
            <a:r>
              <a:rPr lang="es-ES" dirty="0" err="1"/>
              <a:t>MockMvc</a:t>
            </a:r>
            <a:r>
              <a:rPr lang="es-ES" dirty="0"/>
              <a:t> se emplea para simular solicitudes HTTP (GET, POST, etc.) y verificar respuestas (estados, contenido JSON,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Tecnologías Clave: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@WebMvcTest:</a:t>
            </a:r>
            <a:r>
              <a:rPr lang="es-ES" dirty="0"/>
              <a:t> Para enfocarse únicamente en la capa web.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 err="1"/>
              <a:t>MockMvc</a:t>
            </a:r>
            <a:r>
              <a:rPr lang="es-ES" b="1" dirty="0"/>
              <a:t>:</a:t>
            </a:r>
            <a:r>
              <a:rPr lang="es-ES" dirty="0"/>
              <a:t> Para simular peticiones HTTP y verificar respuestas sin necesidad de un servidor real.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@MockBean:</a:t>
            </a:r>
            <a:r>
              <a:rPr lang="es-ES" dirty="0"/>
              <a:t> Para inyectar </a:t>
            </a:r>
            <a:r>
              <a:rPr lang="es-ES" dirty="0" err="1"/>
              <a:t>mocks</a:t>
            </a:r>
            <a:r>
              <a:rPr lang="es-ES" dirty="0"/>
              <a:t> y aislar dependencias del controlador.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2017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D80EC3-C2FF-D19B-FDE6-816E83C3E50B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3C3C26E-23B2-3CE6-B151-4C07F4A9C05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C177B677-9936-346E-6B2B-EDC9295DD3E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B32E3F10-53FA-DDB3-CDAE-FB9B8F9C628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DDF62C5F-27F1-5FC6-D9F3-214504EB136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Pruebas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br>
              <a:rPr lang="en-US" dirty="0"/>
            </a:br>
            <a:r>
              <a:rPr dirty="0"/>
              <a:t>Spring Boot</a:t>
            </a:r>
            <a:br>
              <a:rPr lang="en-US" dirty="0"/>
            </a:br>
            <a:r>
              <a:rPr dirty="0" err="1"/>
              <a:t>Repositorios</a:t>
            </a:r>
            <a:r>
              <a:rPr dirty="0"/>
              <a:t> y </a:t>
            </a:r>
            <a:r>
              <a:rPr dirty="0" err="1"/>
              <a:t>Controladores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F11A7C-CFF8-E91B-BF20-1D6531CD7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ED7569B-9D4D-1B0B-A4E7-C370805D3E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975" y="2162208"/>
            <a:ext cx="1088979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Configuración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entorno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introducción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pruebas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Spring Boot.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de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servicios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(JUnit + Mockito).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de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repositorios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(Spring Data JPA + @DataJpaTest).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de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controladores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MockMvc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de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integración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WebTestClient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y/o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TestRestTemplate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Cobertura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adicionales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83844-9579-A96B-3F6A-3FD089B5D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2A480FD-A654-EA92-493A-95FF43B11FE6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7C42958D-3F0D-10EA-A86A-C0A48EF22BB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A72ECE6B-EB50-88C4-D30C-92810B4E91A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ECAFC77F-4665-36FC-E797-69D8C448F15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36C0F3CF-4494-58C1-A934-E6F494C6E98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9585A8-EF0F-E2DF-CF72-FED37729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515674"/>
          </a:xfrm>
        </p:spPr>
        <p:txBody>
          <a:bodyPr>
            <a:normAutofit/>
          </a:bodyPr>
          <a:lstStyle/>
          <a:p>
            <a:r>
              <a:rPr lang="es-ES" dirty="0"/>
              <a:t>Test de Integración con </a:t>
            </a:r>
            <a:r>
              <a:rPr lang="es-ES" dirty="0" err="1"/>
              <a:t>WebTestClient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F278AB-C9C3-B29A-02AD-C88F6A0E3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684C8345-4A03-7485-62F2-39203458D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12006"/>
            <a:ext cx="10058400" cy="3860194"/>
          </a:xfrm>
        </p:spPr>
        <p:txBody>
          <a:bodyPr>
            <a:noAutofit/>
          </a:bodyPr>
          <a:lstStyle/>
          <a:p>
            <a:r>
              <a:rPr lang="es-ES" sz="3200" dirty="0"/>
              <a:t>Ideal para aplicaciones reactivas (</a:t>
            </a:r>
            <a:r>
              <a:rPr lang="es-ES" sz="3200" dirty="0" err="1"/>
              <a:t>WebFlux</a:t>
            </a:r>
            <a:r>
              <a:rPr lang="es-ES" sz="3200" dirty="0"/>
              <a:t>), aunque también puede usarse con aplicaciones web tradicionales.</a:t>
            </a:r>
          </a:p>
          <a:p>
            <a:r>
              <a:rPr lang="es-ES" sz="3200" dirty="0"/>
              <a:t>Se levanta el servidor real y se hacen llamadas reales contra la API.</a:t>
            </a:r>
          </a:p>
          <a:p>
            <a:r>
              <a:rPr lang="es-ES" sz="3200" dirty="0"/>
              <a:t>Ventaja: Verifica </a:t>
            </a:r>
            <a:r>
              <a:rPr lang="es-ES" sz="3200" dirty="0" err="1"/>
              <a:t>end-to-end</a:t>
            </a:r>
            <a:r>
              <a:rPr lang="es-ES" sz="3200" dirty="0"/>
              <a:t>, desde el controlador hasta la base de datos (si se configura así).</a:t>
            </a:r>
          </a:p>
        </p:txBody>
      </p:sp>
    </p:spTree>
    <p:extLst>
      <p:ext uri="{BB962C8B-B14F-4D97-AF65-F5344CB8AC3E}">
        <p14:creationId xmlns:p14="http://schemas.microsoft.com/office/powerpoint/2010/main" val="235083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EC4CB-C2C6-9FC7-8761-B3944BB03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0BC248B-9BD8-E981-088E-8C43A2DD346F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E27AF0C9-8EF9-4F3C-C45F-183AF8C7B7B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6B9618D0-965F-0691-39C0-30D703F8754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6CCD8F28-90E4-2E5E-1879-BAA59DAEB3D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2554DFBE-1897-E823-FD85-E59E7282087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1D7137-987B-25C5-0F8C-15AC9F44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515674"/>
          </a:xfrm>
        </p:spPr>
        <p:txBody>
          <a:bodyPr>
            <a:normAutofit/>
          </a:bodyPr>
          <a:lstStyle/>
          <a:p>
            <a:r>
              <a:rPr lang="es-ES" dirty="0"/>
              <a:t>Test de Integración con </a:t>
            </a:r>
            <a:r>
              <a:rPr lang="es-ES" dirty="0" err="1"/>
              <a:t>WebTestClient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78DFD6-347B-4471-B88F-A0FEFFCCA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84A297-FB66-742E-3038-148A83CADA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9584" y="2085787"/>
            <a:ext cx="7799748" cy="428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7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AC6FE-EDF7-7647-5082-03212E8AC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8991BF-3C36-EBFF-4CE3-99C344D10820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314A09CD-5A94-2143-718B-562E37A0E31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C88C6167-DEB5-8634-8658-611C665544F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8CDDE6F8-32AD-9530-3285-9182A2507E7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AE31C1B1-954A-B057-5E87-C97EAA87A32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41D960-2762-3107-6922-E886B765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515674"/>
          </a:xfrm>
        </p:spPr>
        <p:txBody>
          <a:bodyPr>
            <a:normAutofit/>
          </a:bodyPr>
          <a:lstStyle/>
          <a:p>
            <a:r>
              <a:rPr lang="es-ES" dirty="0"/>
              <a:t>Test de Integración con </a:t>
            </a:r>
            <a:r>
              <a:rPr lang="es-ES" dirty="0" err="1"/>
              <a:t>WebTestClient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7D034D-2FE7-2524-0881-60A1FF4D3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0AB196D8-4675-F757-7FD1-54582159C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12006"/>
            <a:ext cx="10058400" cy="386019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b="1" dirty="0"/>
              <a:t>4. Proyecto de Integración con </a:t>
            </a:r>
            <a:r>
              <a:rPr lang="es-ES" b="1" dirty="0" err="1"/>
              <a:t>WebTestClient</a:t>
            </a: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Objetivo:</a:t>
            </a:r>
            <a:br>
              <a:rPr lang="es-ES" dirty="0"/>
            </a:br>
            <a:r>
              <a:rPr lang="es-ES" dirty="0"/>
              <a:t>Realizar pruebas </a:t>
            </a:r>
            <a:r>
              <a:rPr lang="es-ES" dirty="0" err="1"/>
              <a:t>end-to-end</a:t>
            </a:r>
            <a:r>
              <a:rPr lang="es-ES" dirty="0"/>
              <a:t> en aplicaciones reactivas, validando el flujo completo desde el controlador hasta la respuesta HTTP.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Alcance:</a:t>
            </a:r>
            <a:br>
              <a:rPr lang="es-ES" dirty="0"/>
            </a:br>
            <a:r>
              <a:rPr lang="es-ES" dirty="0"/>
              <a:t>Se levanta un servidor real en un puerto aleatorio usando Spring </a:t>
            </a:r>
            <a:r>
              <a:rPr lang="es-ES" dirty="0" err="1"/>
              <a:t>Boot</a:t>
            </a:r>
            <a:r>
              <a:rPr lang="es-ES" dirty="0"/>
              <a:t> con </a:t>
            </a:r>
            <a:r>
              <a:rPr lang="es-ES" dirty="0" err="1"/>
              <a:t>WebFlux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El controlador expone un </a:t>
            </a:r>
            <a:r>
              <a:rPr lang="es-ES" dirty="0" err="1"/>
              <a:t>endpoint</a:t>
            </a:r>
            <a:r>
              <a:rPr lang="es-ES" dirty="0"/>
              <a:t> que devuelve un flujo reactivo (Flux), y </a:t>
            </a:r>
            <a:r>
              <a:rPr lang="es-ES" dirty="0" err="1"/>
              <a:t>WebTestClient</a:t>
            </a:r>
            <a:r>
              <a:rPr lang="es-ES" dirty="0"/>
              <a:t> realiza llamadas reales a la API para verificar el comportamiento de extremo a extremo.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Tecnologías Clave: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Spring </a:t>
            </a:r>
            <a:r>
              <a:rPr lang="es-ES" b="1" dirty="0" err="1"/>
              <a:t>WebFlux</a:t>
            </a:r>
            <a:r>
              <a:rPr lang="es-ES" b="1" dirty="0"/>
              <a:t>:</a:t>
            </a:r>
            <a:r>
              <a:rPr lang="es-ES" dirty="0"/>
              <a:t> Para crear aplicaciones reactivas.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 err="1"/>
              <a:t>WebTestClient</a:t>
            </a:r>
            <a:r>
              <a:rPr lang="es-ES" b="1" dirty="0"/>
              <a:t>:</a:t>
            </a:r>
            <a:r>
              <a:rPr lang="es-ES" dirty="0"/>
              <a:t> Para ejecutar pruebas de integración reales en un entorno reactivo, simulando peticiones HTTP y validando respuestas.</a:t>
            </a:r>
          </a:p>
          <a:p>
            <a:pPr marL="0" indent="0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23270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8BA89-3157-E0AC-ED86-B9C1AA108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5BA369-91F8-EF48-938D-355DEAC85067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C6AECCB3-F27C-4477-26A7-0A1320A61AB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CA79AD44-450B-1887-FBB3-A1BA237ECC2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D37B309D-B91F-7DEB-1F94-634F0666941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8428B7B8-9D75-23B2-8834-3CC7C651847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A0488D-C3E2-3B63-422D-900EF376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592270"/>
          </a:xfrm>
        </p:spPr>
        <p:txBody>
          <a:bodyPr>
            <a:normAutofit/>
          </a:bodyPr>
          <a:lstStyle/>
          <a:p>
            <a:r>
              <a:rPr lang="es-ES" dirty="0"/>
              <a:t>Test de Integración </a:t>
            </a:r>
            <a:br>
              <a:rPr lang="es-ES" dirty="0"/>
            </a:br>
            <a:r>
              <a:rPr lang="es-ES" dirty="0"/>
              <a:t>con </a:t>
            </a:r>
            <a:r>
              <a:rPr lang="es-ES" dirty="0" err="1"/>
              <a:t>TestRestTemplate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56988-1DEA-4E56-B336-149031E4A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8811F93F-C563-2810-ED18-B4044A2F9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12006"/>
            <a:ext cx="10058400" cy="3860194"/>
          </a:xfrm>
        </p:spPr>
        <p:txBody>
          <a:bodyPr>
            <a:noAutofit/>
          </a:bodyPr>
          <a:lstStyle/>
          <a:p>
            <a:r>
              <a:rPr lang="es-ES" sz="3200" dirty="0"/>
              <a:t>Similar a </a:t>
            </a:r>
            <a:r>
              <a:rPr lang="es-ES" sz="3200" dirty="0" err="1"/>
              <a:t>WebTestClient</a:t>
            </a:r>
            <a:r>
              <a:rPr lang="es-ES" sz="3200" dirty="0"/>
              <a:t>, pero orientado a aplicaciones no reactivas.</a:t>
            </a:r>
          </a:p>
          <a:p>
            <a:r>
              <a:rPr lang="es-ES" sz="3200" dirty="0" err="1"/>
              <a:t>TestRestTemplate</a:t>
            </a:r>
            <a:r>
              <a:rPr lang="es-ES" sz="3200" dirty="0"/>
              <a:t> permite realizar peticiones HTTP reales al servidor embebido.</a:t>
            </a:r>
          </a:p>
          <a:p>
            <a:r>
              <a:rPr lang="es-ES" sz="3200" dirty="0"/>
              <a:t>Se configura dentro de @SpringBootTest con un servidor levantado en un puerto aleatorio o fijo.</a:t>
            </a:r>
          </a:p>
        </p:txBody>
      </p:sp>
    </p:spTree>
    <p:extLst>
      <p:ext uri="{BB962C8B-B14F-4D97-AF65-F5344CB8AC3E}">
        <p14:creationId xmlns:p14="http://schemas.microsoft.com/office/powerpoint/2010/main" val="250088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B7C2B-CCC8-28F7-2435-80D1B7C4F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A83B80-F00F-1094-1110-692D772B6B4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03670EA1-086C-0A90-6012-12BA9CB34D4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890D735E-F825-9FA4-EFE2-25901EE06CB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FAF81F9B-D9BC-AFF0-6D6A-0783E85AB55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BA245847-DF3E-0098-9D27-E6A2C12E8B5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9D972D-42D6-AB78-1E75-04AB43F0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592270"/>
          </a:xfrm>
        </p:spPr>
        <p:txBody>
          <a:bodyPr>
            <a:normAutofit/>
          </a:bodyPr>
          <a:lstStyle/>
          <a:p>
            <a:r>
              <a:rPr lang="es-ES" dirty="0"/>
              <a:t>Test de Integración </a:t>
            </a:r>
            <a:br>
              <a:rPr lang="es-ES" dirty="0"/>
            </a:br>
            <a:r>
              <a:rPr lang="es-ES" dirty="0"/>
              <a:t>con </a:t>
            </a:r>
            <a:r>
              <a:rPr lang="es-ES" dirty="0" err="1"/>
              <a:t>TestRestTemplate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BCBE68-58EE-EC8C-5D2C-6346C64838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A578E1-1F78-9113-1C2A-CDF44C442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0391" y="2561532"/>
            <a:ext cx="8445387" cy="37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8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02584-CBCD-4B69-ADA9-6B6617D1B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0A7F55-3D88-3754-2139-698A2393C79A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8224154-FAED-0ABD-8623-A60E12C9896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568E9437-3778-02A9-A0C4-1494733313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F9A194B0-6F83-D2AE-0CD3-E45816A61F5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BA24BE00-3685-4BB1-6916-20A79D1B228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A839A-FA25-7633-814E-96570D12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592270"/>
          </a:xfrm>
        </p:spPr>
        <p:txBody>
          <a:bodyPr>
            <a:normAutofit/>
          </a:bodyPr>
          <a:lstStyle/>
          <a:p>
            <a:r>
              <a:rPr lang="es-ES" dirty="0"/>
              <a:t>Test de Integración </a:t>
            </a:r>
            <a:br>
              <a:rPr lang="es-ES" dirty="0"/>
            </a:br>
            <a:r>
              <a:rPr lang="es-ES" dirty="0"/>
              <a:t>con </a:t>
            </a:r>
            <a:r>
              <a:rPr lang="es-ES" dirty="0" err="1"/>
              <a:t>TestRestTemplate</a:t>
            </a:r>
            <a:endParaRPr lang="es-E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B4E88E-783D-8BD4-4862-BBA34B464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8C519488-4367-9A1A-F107-D7433A0A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23" y="1885793"/>
            <a:ext cx="10787133" cy="386019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b="1" dirty="0"/>
              <a:t>5. Proyecto de Integración con </a:t>
            </a:r>
            <a:r>
              <a:rPr lang="es-ES" b="1" dirty="0" err="1"/>
              <a:t>TestRestTemplate</a:t>
            </a: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Objetivo:</a:t>
            </a:r>
            <a:br>
              <a:rPr lang="es-ES" dirty="0"/>
            </a:br>
            <a:r>
              <a:rPr lang="es-ES" dirty="0"/>
              <a:t>Validar la integración completa en aplicaciones no reactivas, comprobando que los </a:t>
            </a:r>
            <a:r>
              <a:rPr lang="es-ES" dirty="0" err="1"/>
              <a:t>endpoints</a:t>
            </a:r>
            <a:r>
              <a:rPr lang="es-ES" dirty="0"/>
              <a:t> REST funcionen correctamente en un entorno real.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Alcance:</a:t>
            </a:r>
            <a:br>
              <a:rPr lang="es-ES" dirty="0"/>
            </a:br>
            <a:r>
              <a:rPr lang="es-ES" dirty="0"/>
              <a:t>Se levanta un servidor embebido en un puerto (aleatorio o fijo) mediante @SpringBootTest.</a:t>
            </a:r>
            <a:br>
              <a:rPr lang="es-ES" dirty="0"/>
            </a:br>
            <a:r>
              <a:rPr lang="es-ES" dirty="0" err="1"/>
              <a:t>TestRestTemplate</a:t>
            </a:r>
            <a:r>
              <a:rPr lang="es-ES" dirty="0"/>
              <a:t> se utiliza para realizar peticiones HTTP reales a los </a:t>
            </a:r>
            <a:r>
              <a:rPr lang="es-ES" dirty="0" err="1"/>
              <a:t>endpoints</a:t>
            </a:r>
            <a:r>
              <a:rPr lang="es-ES" dirty="0"/>
              <a:t>, permitiendo la verificación completa de la interacción entre el controlador, servicio y otras capas de la aplicación.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Tecnologías Clave: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Spring </a:t>
            </a:r>
            <a:r>
              <a:rPr lang="es-ES" b="1" dirty="0" err="1"/>
              <a:t>Boot</a:t>
            </a:r>
            <a:r>
              <a:rPr lang="es-ES" b="1" dirty="0"/>
              <a:t> con Starter Web:</a:t>
            </a:r>
            <a:r>
              <a:rPr lang="es-ES" dirty="0"/>
              <a:t> Para construir aplicaciones REST tradicionales.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 err="1"/>
              <a:t>TestRestTemplate</a:t>
            </a:r>
            <a:r>
              <a:rPr lang="es-ES" b="1" dirty="0"/>
              <a:t>:</a:t>
            </a:r>
            <a:r>
              <a:rPr lang="es-ES" dirty="0"/>
              <a:t> Para realizar pruebas de integración </a:t>
            </a:r>
            <a:r>
              <a:rPr lang="es-ES" dirty="0" err="1"/>
              <a:t>end-to-end</a:t>
            </a:r>
            <a:r>
              <a:rPr lang="es-ES" dirty="0"/>
              <a:t> simulando peticiones reales.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/>
              <a:t>@SpringBootTest (</a:t>
            </a:r>
            <a:r>
              <a:rPr lang="es-ES" b="1" dirty="0" err="1"/>
              <a:t>webEnvironment</a:t>
            </a:r>
            <a:r>
              <a:rPr lang="es-ES" b="1" dirty="0"/>
              <a:t> = RANDOM_PORT):</a:t>
            </a:r>
            <a:r>
              <a:rPr lang="es-ES" dirty="0"/>
              <a:t> Para levantar el servidor en un entorno de prueba real.</a:t>
            </a:r>
          </a:p>
          <a:p>
            <a:pPr marL="0" indent="0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56425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8C882DB-F58F-3AA8-F372-E94299112371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AF910A19-4329-1588-890A-AB190868466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2BC5B477-3151-F111-28FB-05107F85CF4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B1AECCFF-4B8C-3A25-D225-0C5DE008582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55BC7181-9CBF-01B4-5C33-B35480976D6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64242"/>
          </a:xfrm>
        </p:spPr>
        <p:txBody>
          <a:bodyPr>
            <a:normAutofit/>
          </a:bodyPr>
          <a:lstStyle/>
          <a:p>
            <a:r>
              <a:rPr lang="en-US" dirty="0" err="1"/>
              <a:t>Conclusiones</a:t>
            </a:r>
            <a:r>
              <a:rPr lang="en-US" dirty="0"/>
              <a:t> y </a:t>
            </a:r>
            <a:r>
              <a:rPr lang="en-US" dirty="0" err="1"/>
              <a:t>Recursos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57" y="1248874"/>
            <a:ext cx="11785600" cy="5436193"/>
          </a:xfrm>
        </p:spPr>
        <p:txBody>
          <a:bodyPr>
            <a:noAutofit/>
          </a:bodyPr>
          <a:lstStyle/>
          <a:p>
            <a:r>
              <a:rPr lang="es-ES" sz="2400" dirty="0"/>
              <a:t>Conclusión Principal: Con Spring </a:t>
            </a:r>
            <a:r>
              <a:rPr lang="es-ES" sz="2400" dirty="0" err="1"/>
              <a:t>Boot</a:t>
            </a:r>
            <a:r>
              <a:rPr lang="es-ES" sz="2400" dirty="0"/>
              <a:t>, </a:t>
            </a:r>
            <a:r>
              <a:rPr lang="es-ES" sz="2400" dirty="0" err="1"/>
              <a:t>JUnit</a:t>
            </a:r>
            <a:r>
              <a:rPr lang="es-ES" sz="2400" dirty="0"/>
              <a:t> y </a:t>
            </a:r>
            <a:r>
              <a:rPr lang="es-ES" sz="2400" dirty="0" err="1"/>
              <a:t>Mockito</a:t>
            </a:r>
            <a:r>
              <a:rPr lang="es-ES" sz="2400" dirty="0"/>
              <a:t> se pueden crear distintos tipos de pruebas (unitarias, de integración, etc.) de forma modular.</a:t>
            </a:r>
          </a:p>
          <a:p>
            <a:r>
              <a:rPr lang="es-ES" sz="2400" dirty="0"/>
              <a:t>Mejores Prácticas:</a:t>
            </a:r>
          </a:p>
          <a:p>
            <a:r>
              <a:rPr lang="es-ES" sz="2400" dirty="0"/>
              <a:t>    Nombrar claramente los métodos de prueba.</a:t>
            </a:r>
          </a:p>
          <a:p>
            <a:r>
              <a:rPr lang="es-ES" sz="2400" dirty="0"/>
              <a:t>    Mantener un solo foco por test (Single </a:t>
            </a:r>
            <a:r>
              <a:rPr lang="es-ES" sz="2400" dirty="0" err="1"/>
              <a:t>Responsibility</a:t>
            </a:r>
            <a:r>
              <a:rPr lang="es-ES" sz="2400" dirty="0"/>
              <a:t>).</a:t>
            </a:r>
          </a:p>
          <a:p>
            <a:r>
              <a:rPr lang="es-ES" sz="2400" dirty="0"/>
              <a:t>    Asegurar la limpieza de datos en pruebas de integración (usando H2 o métodos @BeforeEach).</a:t>
            </a:r>
          </a:p>
          <a:p>
            <a:endParaRPr lang="es-ES" sz="2400" dirty="0"/>
          </a:p>
          <a:p>
            <a:r>
              <a:rPr lang="es-ES" sz="2400" dirty="0"/>
              <a:t>Recursos Adicionales:</a:t>
            </a:r>
          </a:p>
          <a:p>
            <a:r>
              <a:rPr lang="es-ES" sz="2400" dirty="0"/>
              <a:t>    Documentación oficial de Spring </a:t>
            </a:r>
            <a:r>
              <a:rPr lang="es-ES" sz="2400" dirty="0" err="1"/>
              <a:t>Boot</a:t>
            </a:r>
            <a:r>
              <a:rPr lang="es-ES" sz="2400" dirty="0"/>
              <a:t>: https://spring.io/projects/spring-boot</a:t>
            </a:r>
          </a:p>
          <a:p>
            <a:r>
              <a:rPr lang="es-ES" sz="2400" dirty="0"/>
              <a:t>    </a:t>
            </a:r>
            <a:r>
              <a:rPr lang="es-ES" sz="2400" dirty="0" err="1"/>
              <a:t>JUnit</a:t>
            </a:r>
            <a:r>
              <a:rPr lang="es-ES" sz="2400" dirty="0"/>
              <a:t> 5 </a:t>
            </a:r>
            <a:r>
              <a:rPr lang="es-ES" sz="2400" dirty="0" err="1"/>
              <a:t>User</a:t>
            </a:r>
            <a:r>
              <a:rPr lang="es-ES" sz="2400" dirty="0"/>
              <a:t> Guide: https://junit.org/junit5/docs/current/user-guide/</a:t>
            </a:r>
          </a:p>
          <a:p>
            <a:r>
              <a:rPr lang="es-ES" sz="2400" dirty="0"/>
              <a:t>    </a:t>
            </a:r>
            <a:r>
              <a:rPr lang="es-ES" sz="2400" dirty="0" err="1"/>
              <a:t>Mockito</a:t>
            </a:r>
            <a:r>
              <a:rPr lang="es-ES" sz="2400" dirty="0"/>
              <a:t> </a:t>
            </a:r>
            <a:r>
              <a:rPr lang="es-ES" sz="2400" dirty="0" err="1"/>
              <a:t>Documentation</a:t>
            </a:r>
            <a:r>
              <a:rPr lang="es-ES" sz="2400" dirty="0"/>
              <a:t>: https://site.mockito.org/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C17F46-EE23-D4C1-1352-96BA5863E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B4B556-51E9-4832-6500-105CFFF36A65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ADDC04A2-D913-F357-E9F1-DD56FFFE0F1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F54CF808-3116-E42B-FBD5-78C07221E7D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C8AA4853-29F7-2473-B6B4-82DC0268648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14AE8549-F257-CC39-3ACC-57DF72E1053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724" y="172933"/>
            <a:ext cx="10058400" cy="1609344"/>
          </a:xfrm>
        </p:spPr>
        <p:txBody>
          <a:bodyPr>
            <a:normAutofit/>
          </a:bodyPr>
          <a:lstStyle/>
          <a:p>
            <a:r>
              <a:rPr lang="es-ES" dirty="0"/>
              <a:t>Anotaciones </a:t>
            </a:r>
            <a:br>
              <a:rPr lang="es-ES" dirty="0"/>
            </a:br>
            <a:r>
              <a:rPr lang="es-ES" dirty="0"/>
              <a:t>Clave en Spring </a:t>
            </a:r>
            <a:r>
              <a:rPr lang="es-ES" dirty="0" err="1"/>
              <a:t>Boot</a:t>
            </a:r>
            <a:r>
              <a:rPr lang="es-ES" dirty="0"/>
              <a:t> Test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C33191-1D7B-5930-9467-21F27A204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DF729279-4B39-5367-BA13-660091AB9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44" y="1638426"/>
            <a:ext cx="1171804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@SpringBootTest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Levanta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Spring Boot.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pruebas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integración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aplicación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un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subconjunto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amplio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@DataJpaTest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Carga solo la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persistencia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repositorios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configuración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base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Útil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pruebas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integración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JPA/H2 (u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memoria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@WebMvcTest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Carga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únicamente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controladores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configuración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MVC).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Usado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pruebas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controladores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MockMvc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@MockBean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inyectar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“mock” de un bean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dentro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Spring.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para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aislar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partes de la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aplicación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no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queremos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momento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@Autowired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Inyección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pruebas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necesidad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manualmente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instancias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beans.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F2D63-95BF-9A99-1E10-9A2183E69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8C7271-5F53-C7C0-0300-423A27340142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64A5BF2-3F3F-7271-31C3-E03BE407DB3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75EB4109-DD8F-BFC4-214D-417011024F5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9A8D7C51-5380-658C-2FCD-0B33CA165E5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7DFE7495-65F2-A23B-A1F0-C96B5D6E54D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D91994-6780-0F27-4E86-BCE16B26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24" y="172933"/>
            <a:ext cx="10058400" cy="1609344"/>
          </a:xfrm>
        </p:spPr>
        <p:txBody>
          <a:bodyPr>
            <a:normAutofit/>
          </a:bodyPr>
          <a:lstStyle/>
          <a:p>
            <a:r>
              <a:rPr lang="es-ES" dirty="0"/>
              <a:t>Anotaciones </a:t>
            </a:r>
            <a:br>
              <a:rPr lang="es-ES" dirty="0"/>
            </a:br>
            <a:r>
              <a:rPr lang="es-ES" dirty="0"/>
              <a:t>Clave en Spring </a:t>
            </a:r>
            <a:r>
              <a:rPr lang="es-ES" dirty="0" err="1"/>
              <a:t>Boot</a:t>
            </a:r>
            <a:r>
              <a:rPr lang="es-ES" dirty="0"/>
              <a:t> Test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EFEF4F-A7CE-37C6-374C-D44AF047B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FC7C-72A3-FC64-F60D-B396F6F20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31" y="1640379"/>
            <a:ext cx="5453968" cy="4716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b="1" dirty="0"/>
              <a:t>1 @SpringBootTest ¿Cuándo usarlo? </a:t>
            </a:r>
            <a:r>
              <a:rPr lang="es-ES" sz="2400" dirty="0"/>
              <a:t>Cuando quieres levantar todo el contexto de Spring </a:t>
            </a:r>
            <a:r>
              <a:rPr lang="es-ES" sz="2400" dirty="0" err="1"/>
              <a:t>Boot</a:t>
            </a:r>
            <a:r>
              <a:rPr lang="es-ES" sz="2400" dirty="0"/>
              <a:t> para pruebas de integración que abarcan varias capas (controladores, servicios, repositorios, etc.).</a:t>
            </a:r>
          </a:p>
          <a:p>
            <a:pPr marL="0" indent="0">
              <a:buNone/>
            </a:pPr>
            <a:r>
              <a:rPr lang="es-ES" sz="2400" b="1" dirty="0"/>
              <a:t>Puntos clave:</a:t>
            </a:r>
          </a:p>
          <a:p>
            <a:pPr marL="0" indent="0">
              <a:buNone/>
            </a:pPr>
            <a:r>
              <a:rPr lang="es-ES" sz="2400" dirty="0"/>
              <a:t>    @SpringBootTest levanta todo el contexto de Spring </a:t>
            </a:r>
            <a:r>
              <a:rPr lang="es-ES" sz="2400" dirty="0" err="1"/>
              <a:t>Boot</a:t>
            </a:r>
            <a:r>
              <a:rPr lang="es-ES" sz="2400" dirty="0"/>
              <a:t>, incluyendo </a:t>
            </a:r>
            <a:r>
              <a:rPr lang="es-ES" sz="2400" dirty="0" err="1"/>
              <a:t>Beans</a:t>
            </a:r>
            <a:r>
              <a:rPr lang="es-ES" sz="2400" dirty="0"/>
              <a:t>, Configuraciones, Controladores, etc.</a:t>
            </a:r>
          </a:p>
          <a:p>
            <a:pPr marL="0" indent="0">
              <a:buNone/>
            </a:pPr>
            <a:r>
              <a:rPr lang="es-ES" sz="2400" dirty="0"/>
              <a:t>    Útil para pruebas de integración donde se requiere probar la aplicación “de punta a punta”.</a:t>
            </a:r>
          </a:p>
          <a:p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B3E818-6143-ED63-35C7-98C261A26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0704" y="1664765"/>
            <a:ext cx="5874894" cy="43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D901A-BADE-7C7F-6C6F-B281E9461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0DA4070-E9DE-E6FA-CE19-D144CDC31207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193B0690-A0EA-215E-0E2A-FEAE10F23B8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7EAE0463-FDD3-2330-88C4-5E32E99E1BB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291707FF-0382-D463-BC26-4EF2DEC3C94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84226919-04CD-DB3A-EB30-819C1BBB0ED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FA8824-7E3B-819C-42A3-15053CBA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24" y="172933"/>
            <a:ext cx="10058400" cy="1609344"/>
          </a:xfrm>
        </p:spPr>
        <p:txBody>
          <a:bodyPr>
            <a:normAutofit/>
          </a:bodyPr>
          <a:lstStyle/>
          <a:p>
            <a:r>
              <a:rPr lang="es-ES" dirty="0"/>
              <a:t>Anotaciones </a:t>
            </a:r>
            <a:br>
              <a:rPr lang="es-ES" dirty="0"/>
            </a:br>
            <a:r>
              <a:rPr lang="es-ES" dirty="0"/>
              <a:t>Clave en Spring </a:t>
            </a:r>
            <a:r>
              <a:rPr lang="es-ES" dirty="0" err="1"/>
              <a:t>Boot</a:t>
            </a:r>
            <a:r>
              <a:rPr lang="es-ES" dirty="0"/>
              <a:t> Test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B82B26-A8D4-D794-0C2A-06314F045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4C0B-9637-70A4-9937-B9803C96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68" y="1652571"/>
            <a:ext cx="3928751" cy="490326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b="1" dirty="0"/>
              <a:t>2. @DataJpaTest</a:t>
            </a:r>
          </a:p>
          <a:p>
            <a:pPr>
              <a:buNone/>
            </a:pPr>
            <a:r>
              <a:rPr lang="es-ES" b="1" dirty="0"/>
              <a:t>¿Cuándo usarlo?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Para probar específicamente la capa de persistencia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(repositorios, entidades y configuración de base de datos).</a:t>
            </a:r>
          </a:p>
          <a:p>
            <a:pPr marL="0" indent="0">
              <a:buNone/>
            </a:pPr>
            <a:r>
              <a:rPr lang="es-ES" b="1" dirty="0"/>
              <a:t>Puntos clave:</a:t>
            </a:r>
          </a:p>
          <a:p>
            <a:pPr marL="0" indent="0">
              <a:buNone/>
            </a:pPr>
            <a:r>
              <a:rPr lang="es-ES" dirty="0"/>
              <a:t>    @DataJpaTest carga únicamente los componentes relacionados con JPA (repositorios, entidades, etc.).</a:t>
            </a:r>
          </a:p>
          <a:p>
            <a:pPr marL="0" indent="0">
              <a:buNone/>
            </a:pPr>
            <a:r>
              <a:rPr lang="es-ES" dirty="0"/>
              <a:t>    Usa por defecto una base de datos en memoria (H2) si no se especifica otra configuración.</a:t>
            </a:r>
          </a:p>
          <a:p>
            <a:pPr marL="0" indent="0">
              <a:buNone/>
            </a:pPr>
            <a:r>
              <a:rPr lang="es-ES" dirty="0"/>
              <a:t>    Ideal para validar consultas personalizadas y la correcta persistencia de datos.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5D5497-0222-0FAC-AACA-CB0A0F710C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085" y="1526985"/>
            <a:ext cx="4934858" cy="527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A2DCE-A6D7-D6BF-074D-A7057E91F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E84EA00-0CFA-12EF-71BF-4679297B2ACA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3A8930AB-FBB2-F8E0-FC10-CE0B6FBAC2C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6A82DE83-9AC1-3C3D-A800-10A23749D3E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992C9456-DFBD-3E34-0481-B8ADECB373E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FD2E0C12-8088-6593-AE28-8BB04C93DF5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E3C418-3223-73B2-66AE-D259D0EF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24" y="172933"/>
            <a:ext cx="10058400" cy="1609344"/>
          </a:xfrm>
        </p:spPr>
        <p:txBody>
          <a:bodyPr>
            <a:normAutofit/>
          </a:bodyPr>
          <a:lstStyle/>
          <a:p>
            <a:r>
              <a:rPr lang="es-ES" dirty="0"/>
              <a:t>Anotaciones </a:t>
            </a:r>
            <a:br>
              <a:rPr lang="es-ES" dirty="0"/>
            </a:br>
            <a:r>
              <a:rPr lang="es-ES" dirty="0"/>
              <a:t>Clave en Spring </a:t>
            </a:r>
            <a:r>
              <a:rPr lang="es-ES" dirty="0" err="1"/>
              <a:t>Boot</a:t>
            </a:r>
            <a:r>
              <a:rPr lang="es-ES" dirty="0"/>
              <a:t> Test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48ADFC-128B-93AE-C61E-927322F8F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B1EB9-2591-9768-8AC2-06A2F3B2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68" y="1652571"/>
            <a:ext cx="3928751" cy="490326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b="1" dirty="0"/>
              <a:t>3. @WebMvcTest</a:t>
            </a:r>
          </a:p>
          <a:p>
            <a:pPr>
              <a:buNone/>
            </a:pPr>
            <a:r>
              <a:rPr lang="es-ES" b="1" dirty="0"/>
              <a:t>¿Cuándo usarlo?</a:t>
            </a:r>
          </a:p>
          <a:p>
            <a:pPr>
              <a:buNone/>
            </a:pPr>
            <a:r>
              <a:rPr lang="es-ES" dirty="0"/>
              <a:t>    Cuando quieres probar exclusivamente la capa web (controladores, </a:t>
            </a:r>
            <a:r>
              <a:rPr lang="es-ES" dirty="0" err="1"/>
              <a:t>endpoints</a:t>
            </a:r>
            <a:r>
              <a:rPr lang="es-ES" dirty="0"/>
              <a:t>, validaciones de </a:t>
            </a:r>
            <a:r>
              <a:rPr lang="es-ES" dirty="0" err="1"/>
              <a:t>Request</a:t>
            </a:r>
            <a:r>
              <a:rPr lang="es-ES" dirty="0"/>
              <a:t>, etc.) sin levantar el resto de la aplicación.</a:t>
            </a:r>
          </a:p>
          <a:p>
            <a:pPr>
              <a:buNone/>
            </a:pPr>
            <a:r>
              <a:rPr lang="es-ES" b="1" dirty="0"/>
              <a:t>Puntos clave:</a:t>
            </a:r>
          </a:p>
          <a:p>
            <a:pPr>
              <a:buNone/>
            </a:pPr>
            <a:r>
              <a:rPr lang="es-ES" dirty="0"/>
              <a:t>    @WebMvcTest(MyController.class) carga solo el controlador (o controladores) especificado(s).</a:t>
            </a:r>
          </a:p>
          <a:p>
            <a:pPr>
              <a:buNone/>
            </a:pPr>
            <a:r>
              <a:rPr lang="es-ES" dirty="0"/>
              <a:t>    Se utiliza </a:t>
            </a:r>
            <a:r>
              <a:rPr lang="es-ES" dirty="0" err="1"/>
              <a:t>MockMvc</a:t>
            </a:r>
            <a:r>
              <a:rPr lang="es-ES" dirty="0"/>
              <a:t> para simular peticiones HTTP.</a:t>
            </a:r>
          </a:p>
          <a:p>
            <a:pPr>
              <a:buNone/>
            </a:pPr>
            <a:r>
              <a:rPr lang="es-ES" dirty="0"/>
              <a:t>    No se levanta toda la aplicación; solo la parte web, lo que agiliza la ejecución de pruebas.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3980CB-BA08-887A-7925-B0BD9AE8F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765" y="1652572"/>
            <a:ext cx="7222091" cy="46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1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327D8-1C75-9262-4C28-E544A4791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F0E079D-04E9-57CE-EEE7-333D37322D1E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662F01AC-B262-0B90-FA77-29B2A555734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C4FC16F1-1D27-E62A-D077-F812601ED4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637ED58E-9795-B094-7B43-B91DADF799D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BE201779-AB2D-88B5-B49E-A7A621E9931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F0E85B-D09F-82E1-B728-4CD79E26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24" y="172933"/>
            <a:ext cx="10058400" cy="1609344"/>
          </a:xfrm>
        </p:spPr>
        <p:txBody>
          <a:bodyPr>
            <a:normAutofit/>
          </a:bodyPr>
          <a:lstStyle/>
          <a:p>
            <a:r>
              <a:rPr lang="es-ES" dirty="0"/>
              <a:t>Anotaciones </a:t>
            </a:r>
            <a:br>
              <a:rPr lang="es-ES" dirty="0"/>
            </a:br>
            <a:r>
              <a:rPr lang="es-ES" dirty="0"/>
              <a:t>Clave en Spring </a:t>
            </a:r>
            <a:r>
              <a:rPr lang="es-ES" dirty="0" err="1"/>
              <a:t>Boot</a:t>
            </a:r>
            <a:r>
              <a:rPr lang="es-ES" dirty="0"/>
              <a:t> Test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157208-CE66-51E9-96DD-E7F46FB8B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5F5F-ED8B-C23C-38E2-D11AF337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68" y="1652571"/>
            <a:ext cx="4200144" cy="490326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b="1" dirty="0"/>
              <a:t>4. @MockBean</a:t>
            </a:r>
          </a:p>
          <a:p>
            <a:pPr>
              <a:buNone/>
            </a:pPr>
            <a:r>
              <a:rPr lang="es-ES" b="1" dirty="0"/>
              <a:t>¿Cuándo usarlo?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Para inyectar un </a:t>
            </a:r>
            <a:r>
              <a:rPr lang="es-ES" i="1" dirty="0" err="1"/>
              <a:t>mock</a:t>
            </a:r>
            <a:r>
              <a:rPr lang="es-ES" dirty="0"/>
              <a:t> de un </a:t>
            </a:r>
            <a:r>
              <a:rPr lang="es-ES" dirty="0" err="1"/>
              <a:t>Bean</a:t>
            </a:r>
            <a:r>
              <a:rPr lang="es-ES" dirty="0"/>
              <a:t> dentro del contexto de Spring en una prueba.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Sirve para aislar dependencias que no quieres probar en ese momento (por ejemplo, si quieres probar un controlador pero no la lógica real de un servicio externo).</a:t>
            </a:r>
          </a:p>
          <a:p>
            <a:pPr marL="0" indent="0">
              <a:buNone/>
            </a:pPr>
            <a:r>
              <a:rPr lang="es-ES" b="1" dirty="0"/>
              <a:t>Puntos clave:</a:t>
            </a:r>
          </a:p>
          <a:p>
            <a:pPr marL="0" indent="0">
              <a:buNone/>
            </a:pPr>
            <a:r>
              <a:rPr lang="es-ES" dirty="0"/>
              <a:t>    @MockBean se usa con frecuencia dentro de pruebas con @SpringBootTest o @WebMvcTest.</a:t>
            </a:r>
          </a:p>
          <a:p>
            <a:pPr marL="0" indent="0">
              <a:buNone/>
            </a:pPr>
            <a:r>
              <a:rPr lang="es-ES" dirty="0"/>
              <a:t>    Permite controlar la respuesta de ciertas dependencias sin tener que levantar servicios externos o lógicas complejas.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223072-FD7E-57FA-D8CB-A5EEEFEB7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310" y="1603113"/>
            <a:ext cx="6802122" cy="51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2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CDC19-6885-543D-17F4-F9BDD120E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3AA435-7802-597B-60B4-BA57C159C790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2C7C6255-4B5C-C916-1FC4-07602E50E78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8B24D5AB-C6D6-89FB-52A2-F558A1CD3A8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5930D24C-4CBD-5032-11DC-39837D58D66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03414675-BAC0-A567-AFE9-4ABF0C12796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269CDF-BF2E-F0E0-122D-10296205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24" y="172933"/>
            <a:ext cx="10058400" cy="1609344"/>
          </a:xfrm>
        </p:spPr>
        <p:txBody>
          <a:bodyPr>
            <a:normAutofit/>
          </a:bodyPr>
          <a:lstStyle/>
          <a:p>
            <a:r>
              <a:rPr lang="es-ES" dirty="0"/>
              <a:t>Anotaciones </a:t>
            </a:r>
            <a:br>
              <a:rPr lang="es-ES" dirty="0"/>
            </a:br>
            <a:r>
              <a:rPr lang="es-ES" dirty="0"/>
              <a:t>Clave en Spring </a:t>
            </a:r>
            <a:r>
              <a:rPr lang="es-ES" dirty="0" err="1"/>
              <a:t>Boot</a:t>
            </a:r>
            <a:r>
              <a:rPr lang="es-ES" dirty="0"/>
              <a:t> Test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677158-1F29-4737-1EEE-1E357E248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341B-3D1C-4AC3-CEE6-DB24B6D0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68" y="1652571"/>
            <a:ext cx="3928751" cy="490326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b="1" dirty="0"/>
              <a:t>5. @Autowired</a:t>
            </a:r>
          </a:p>
          <a:p>
            <a:pPr>
              <a:buNone/>
            </a:pPr>
            <a:r>
              <a:rPr lang="es-ES" b="1" dirty="0"/>
              <a:t>¿Cuándo usarlo?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Cuando necesitas inyectar automáticamente un </a:t>
            </a:r>
            <a:r>
              <a:rPr lang="es-ES" dirty="0" err="1"/>
              <a:t>Bean</a:t>
            </a:r>
            <a:r>
              <a:rPr lang="es-ES" dirty="0"/>
              <a:t> gestionado por Spring en tu prueba.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Evita instanciar manualmente los objetos, dejándole a Spring la configuración e inyección.</a:t>
            </a:r>
          </a:p>
          <a:p>
            <a:pPr marL="0" indent="0">
              <a:buNone/>
            </a:pPr>
            <a:r>
              <a:rPr lang="es-ES" b="1" dirty="0"/>
              <a:t>Puntos clave:</a:t>
            </a:r>
          </a:p>
          <a:p>
            <a:pPr marL="0" indent="0">
              <a:buNone/>
            </a:pPr>
            <a:r>
              <a:rPr lang="es-ES" dirty="0"/>
              <a:t>    @Autowired es parte fundamental del ecosistema Spring para inyectar </a:t>
            </a:r>
            <a:r>
              <a:rPr lang="es-ES" dirty="0" err="1"/>
              <a:t>Beans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    Funciona en pruebas cuando estás usando anotaciones como @SpringBootTest, @DataJpaTest, @WebMvcTest, etc., ya que se levanta un contexto parcial o total.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5E353F-3841-EDEE-E538-A0DB270C09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6075" y="1706103"/>
            <a:ext cx="6236246" cy="479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3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C1F2D-EE96-B1D6-6815-FB65165C3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E6EDDEA-346B-320B-1498-E1AAB4C319B9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043F21A0-C213-AA41-B31C-5685658464C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2"/>
              <a:ext cx="12191999" cy="6857998"/>
            </a:xfrm>
            <a:prstGeom prst="rect">
              <a:avLst/>
            </a:prstGeom>
          </p:spPr>
        </p:pic>
        <p:pic>
          <p:nvPicPr>
            <p:cNvPr id="6" name="object 8">
              <a:extLst>
                <a:ext uri="{FF2B5EF4-FFF2-40B4-BE49-F238E27FC236}">
                  <a16:creationId xmlns:a16="http://schemas.microsoft.com/office/drawing/2014/main" id="{48F5A241-30CE-D9C8-DADE-06AB88E149D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281" y="1652572"/>
              <a:ext cx="4200144" cy="4326636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0FB3C912-AAB4-6747-D945-6FB7E055282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0"/>
              <a:ext cx="12191999" cy="107594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2F7229AC-2B67-107F-64BE-297D7A21A39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19297" y="172933"/>
              <a:ext cx="2581655" cy="47548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75EEE8-1EF4-4022-5D79-ABE7C575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24" y="172933"/>
            <a:ext cx="10058400" cy="1609344"/>
          </a:xfrm>
        </p:spPr>
        <p:txBody>
          <a:bodyPr>
            <a:normAutofit/>
          </a:bodyPr>
          <a:lstStyle/>
          <a:p>
            <a:r>
              <a:rPr lang="es-ES" dirty="0"/>
              <a:t>Anotaciones </a:t>
            </a:r>
            <a:br>
              <a:rPr lang="es-ES" dirty="0"/>
            </a:br>
            <a:r>
              <a:rPr lang="es-ES" dirty="0"/>
              <a:t>Clave en Spring </a:t>
            </a:r>
            <a:r>
              <a:rPr lang="es-ES" dirty="0" err="1"/>
              <a:t>Boot</a:t>
            </a:r>
            <a:r>
              <a:rPr lang="es-ES" dirty="0"/>
              <a:t> Test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9B55D2-CCA7-5304-CDDA-F74576C25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0788" y="5483889"/>
            <a:ext cx="1083067" cy="10830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910A-7EDE-72E0-18DD-F355D5D5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68" y="1652571"/>
            <a:ext cx="10058400" cy="490326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ES" sz="2400" dirty="0"/>
              <a:t>Estas anotaciones permiten configurar diferentes tipos de pruebas en Spring </a:t>
            </a:r>
            <a:r>
              <a:rPr lang="es-ES" sz="2400" dirty="0" err="1"/>
              <a:t>Boot</a:t>
            </a:r>
            <a:r>
              <a:rPr lang="es-ES" sz="2400" dirty="0"/>
              <a:t>, cada una enfocada en una capa o alcance específico. Con ellas podrás:</a:t>
            </a:r>
          </a:p>
          <a:p>
            <a:pPr>
              <a:buNone/>
            </a:pPr>
            <a:r>
              <a:rPr lang="es-ES" sz="2400" dirty="0"/>
              <a:t>    </a:t>
            </a:r>
            <a:r>
              <a:rPr lang="es-ES" sz="2400" b="1" dirty="0"/>
              <a:t>Asegurar</a:t>
            </a:r>
            <a:r>
              <a:rPr lang="es-ES" sz="2400" dirty="0"/>
              <a:t> la funcionalidad de tu lógica de negocio (@SpringBootTest para pruebas de integración completas).</a:t>
            </a:r>
          </a:p>
          <a:p>
            <a:pPr>
              <a:buNone/>
            </a:pPr>
            <a:r>
              <a:rPr lang="es-ES" sz="2400" dirty="0"/>
              <a:t>    </a:t>
            </a:r>
            <a:r>
              <a:rPr lang="es-ES" sz="2400" b="1" dirty="0"/>
              <a:t>Validar</a:t>
            </a:r>
            <a:r>
              <a:rPr lang="es-ES" sz="2400" dirty="0"/>
              <a:t> la capa de persistencia y repositorios (@DataJpaTest).</a:t>
            </a:r>
          </a:p>
          <a:p>
            <a:pPr>
              <a:buNone/>
            </a:pPr>
            <a:r>
              <a:rPr lang="es-ES" sz="2400" dirty="0"/>
              <a:t>    </a:t>
            </a:r>
            <a:r>
              <a:rPr lang="es-ES" sz="2400" b="1" dirty="0"/>
              <a:t>Probar</a:t>
            </a:r>
            <a:r>
              <a:rPr lang="es-ES" sz="2400" dirty="0"/>
              <a:t> exclusivamente los </a:t>
            </a:r>
            <a:r>
              <a:rPr lang="es-ES" sz="2400" dirty="0" err="1"/>
              <a:t>endpoints</a:t>
            </a:r>
            <a:r>
              <a:rPr lang="es-ES" sz="2400" dirty="0"/>
              <a:t> de tus controladores (@WebMvcTest).</a:t>
            </a:r>
          </a:p>
          <a:p>
            <a:pPr>
              <a:buNone/>
            </a:pPr>
            <a:r>
              <a:rPr lang="es-ES" sz="2400" dirty="0"/>
              <a:t>    </a:t>
            </a:r>
            <a:r>
              <a:rPr lang="es-ES" sz="2400" b="1" dirty="0"/>
              <a:t>Aislar</a:t>
            </a:r>
            <a:r>
              <a:rPr lang="es-ES" sz="2400" dirty="0"/>
              <a:t> dependencias no deseadas (@MockBean).</a:t>
            </a:r>
          </a:p>
          <a:p>
            <a:pPr>
              <a:buNone/>
            </a:pPr>
            <a:r>
              <a:rPr lang="es-ES" sz="2400" dirty="0"/>
              <a:t>    </a:t>
            </a:r>
            <a:r>
              <a:rPr lang="es-ES" sz="2400" b="1" dirty="0"/>
              <a:t>Inyectar</a:t>
            </a:r>
            <a:r>
              <a:rPr lang="es-ES" sz="2400" dirty="0"/>
              <a:t> </a:t>
            </a:r>
            <a:r>
              <a:rPr lang="es-ES" sz="2400" dirty="0" err="1"/>
              <a:t>Beans</a:t>
            </a:r>
            <a:r>
              <a:rPr lang="es-ES" sz="2400" dirty="0"/>
              <a:t> sin crearlos manualmente (@Autowired).</a:t>
            </a:r>
          </a:p>
          <a:p>
            <a:pPr>
              <a:buNone/>
            </a:pPr>
            <a:r>
              <a:rPr lang="es-ES" sz="2400" dirty="0"/>
              <a:t>La clave está en elegir la anotación adecuada según el nivel de prueba que desees realizar y la capa que quieras verificar.</a:t>
            </a:r>
          </a:p>
        </p:txBody>
      </p:sp>
    </p:spTree>
    <p:extLst>
      <p:ext uri="{BB962C8B-B14F-4D97-AF65-F5344CB8AC3E}">
        <p14:creationId xmlns:p14="http://schemas.microsoft.com/office/powerpoint/2010/main" val="185354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640</TotalTime>
  <Words>2017</Words>
  <Application>Microsoft Office PowerPoint</Application>
  <PresentationFormat>Widescreen</PresentationFormat>
  <Paragraphs>160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Arial Black</vt:lpstr>
      <vt:lpstr>Wingdings</vt:lpstr>
      <vt:lpstr>Wood Type</vt:lpstr>
      <vt:lpstr>Curso de DevOps - Día 2</vt:lpstr>
      <vt:lpstr>Pruebas en  Spring Boot Repositorios y Controladores</vt:lpstr>
      <vt:lpstr>Anotaciones  Clave en Spring Boot Test</vt:lpstr>
      <vt:lpstr>Anotaciones  Clave en Spring Boot Test</vt:lpstr>
      <vt:lpstr>Anotaciones  Clave en Spring Boot Test</vt:lpstr>
      <vt:lpstr>Anotaciones  Clave en Spring Boot Test</vt:lpstr>
      <vt:lpstr>Anotaciones  Clave en Spring Boot Test</vt:lpstr>
      <vt:lpstr>Anotaciones  Clave en Spring Boot Test</vt:lpstr>
      <vt:lpstr>Anotaciones  Clave en Spring Boot Test</vt:lpstr>
      <vt:lpstr>JUnit: Conceptos Básicos</vt:lpstr>
      <vt:lpstr>Mockito: Creación de Mocks y Uso de verify()</vt:lpstr>
      <vt:lpstr>Mockito: Creación de Mocks y Uso de verify()</vt:lpstr>
      <vt:lpstr>Mockito: Creación  de Mocks y Uso de verify()</vt:lpstr>
      <vt:lpstr>Test de Repositorios con @DataJpaTest</vt:lpstr>
      <vt:lpstr>Test de Repositorios con @DataJpaTest</vt:lpstr>
      <vt:lpstr>Test de  Repositorios con @DataJpaTest</vt:lpstr>
      <vt:lpstr>Test de  Controladores con MockMvc</vt:lpstr>
      <vt:lpstr>Test de  Controladores con MockMvc</vt:lpstr>
      <vt:lpstr>Test de  Controladores con MockMvc</vt:lpstr>
      <vt:lpstr>Test de Integración con WebTestClient</vt:lpstr>
      <vt:lpstr>Test de Integración con WebTestClient</vt:lpstr>
      <vt:lpstr>Test de Integración con WebTestClient</vt:lpstr>
      <vt:lpstr>Test de Integración  con TestRestTemplate</vt:lpstr>
      <vt:lpstr>Test de Integración  con TestRestTemplate</vt:lpstr>
      <vt:lpstr>Test de Integración  con TestRestTemplate</vt:lpstr>
      <vt:lpstr>Conclusiones y Recursos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Xavier Calvas</cp:lastModifiedBy>
  <cp:revision>12</cp:revision>
  <dcterms:created xsi:type="dcterms:W3CDTF">2013-01-27T09:14:16Z</dcterms:created>
  <dcterms:modified xsi:type="dcterms:W3CDTF">2025-03-31T14:34:58Z</dcterms:modified>
  <cp:category/>
</cp:coreProperties>
</file>